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85"/>
  </p:notesMasterIdLst>
  <p:sldIdLst>
    <p:sldId id="256" r:id="rId2"/>
    <p:sldId id="257" r:id="rId3"/>
    <p:sldId id="308" r:id="rId4"/>
    <p:sldId id="258" r:id="rId5"/>
    <p:sldId id="262" r:id="rId6"/>
    <p:sldId id="261" r:id="rId7"/>
    <p:sldId id="260" r:id="rId8"/>
    <p:sldId id="264" r:id="rId9"/>
    <p:sldId id="307" r:id="rId10"/>
    <p:sldId id="266" r:id="rId11"/>
    <p:sldId id="267" r:id="rId12"/>
    <p:sldId id="268" r:id="rId13"/>
    <p:sldId id="271" r:id="rId14"/>
    <p:sldId id="349" r:id="rId15"/>
    <p:sldId id="272" r:id="rId16"/>
    <p:sldId id="273" r:id="rId17"/>
    <p:sldId id="275" r:id="rId18"/>
    <p:sldId id="311" r:id="rId19"/>
    <p:sldId id="276" r:id="rId20"/>
    <p:sldId id="351" r:id="rId21"/>
    <p:sldId id="280" r:id="rId22"/>
    <p:sldId id="281" r:id="rId23"/>
    <p:sldId id="375" r:id="rId24"/>
    <p:sldId id="279" r:id="rId25"/>
    <p:sldId id="282" r:id="rId26"/>
    <p:sldId id="362" r:id="rId27"/>
    <p:sldId id="364" r:id="rId28"/>
    <p:sldId id="363" r:id="rId29"/>
    <p:sldId id="365" r:id="rId30"/>
    <p:sldId id="284" r:id="rId31"/>
    <p:sldId id="285" r:id="rId32"/>
    <p:sldId id="287" r:id="rId33"/>
    <p:sldId id="315" r:id="rId34"/>
    <p:sldId id="316" r:id="rId35"/>
    <p:sldId id="312" r:id="rId36"/>
    <p:sldId id="286" r:id="rId37"/>
    <p:sldId id="374" r:id="rId38"/>
    <p:sldId id="336" r:id="rId39"/>
    <p:sldId id="338" r:id="rId40"/>
    <p:sldId id="339" r:id="rId41"/>
    <p:sldId id="340" r:id="rId42"/>
    <p:sldId id="367" r:id="rId43"/>
    <p:sldId id="368" r:id="rId44"/>
    <p:sldId id="291" r:id="rId45"/>
    <p:sldId id="350" r:id="rId46"/>
    <p:sldId id="327" r:id="rId47"/>
    <p:sldId id="366" r:id="rId48"/>
    <p:sldId id="371" r:id="rId49"/>
    <p:sldId id="372" r:id="rId50"/>
    <p:sldId id="328" r:id="rId51"/>
    <p:sldId id="329" r:id="rId52"/>
    <p:sldId id="331" r:id="rId53"/>
    <p:sldId id="332" r:id="rId54"/>
    <p:sldId id="352" r:id="rId55"/>
    <p:sldId id="369" r:id="rId56"/>
    <p:sldId id="290" r:id="rId57"/>
    <p:sldId id="370" r:id="rId58"/>
    <p:sldId id="305" r:id="rId59"/>
    <p:sldId id="292" r:id="rId60"/>
    <p:sldId id="283" r:id="rId61"/>
    <p:sldId id="288" r:id="rId62"/>
    <p:sldId id="289" r:id="rId63"/>
    <p:sldId id="294" r:id="rId64"/>
    <p:sldId id="293" r:id="rId65"/>
    <p:sldId id="347" r:id="rId66"/>
    <p:sldId id="295" r:id="rId67"/>
    <p:sldId id="353" r:id="rId68"/>
    <p:sldId id="265" r:id="rId69"/>
    <p:sldId id="297" r:id="rId70"/>
    <p:sldId id="298" r:id="rId71"/>
    <p:sldId id="303" r:id="rId72"/>
    <p:sldId id="304" r:id="rId73"/>
    <p:sldId id="300" r:id="rId74"/>
    <p:sldId id="301" r:id="rId75"/>
    <p:sldId id="306" r:id="rId76"/>
    <p:sldId id="341" r:id="rId77"/>
    <p:sldId id="354" r:id="rId78"/>
    <p:sldId id="335" r:id="rId79"/>
    <p:sldId id="333" r:id="rId80"/>
    <p:sldId id="334" r:id="rId81"/>
    <p:sldId id="343" r:id="rId82"/>
    <p:sldId id="302" r:id="rId83"/>
    <p:sldId id="355"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ela Ortiz" initials="GO" lastIdx="3" clrIdx="0">
    <p:extLst>
      <p:ext uri="{19B8F6BF-5375-455C-9EA6-DF929625EA0E}">
        <p15:presenceInfo xmlns:p15="http://schemas.microsoft.com/office/powerpoint/2012/main" userId="48916fbd60f063d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58" autoAdjust="0"/>
    <p:restoredTop sz="94206" autoAdjust="0"/>
  </p:normalViewPr>
  <p:slideViewPr>
    <p:cSldViewPr snapToGrid="0">
      <p:cViewPr varScale="1">
        <p:scale>
          <a:sx n="91" d="100"/>
          <a:sy n="91" d="100"/>
        </p:scale>
        <p:origin x="571" y="77"/>
      </p:cViewPr>
      <p:guideLst/>
    </p:cSldViewPr>
  </p:slideViewPr>
  <p:outlineViewPr>
    <p:cViewPr>
      <p:scale>
        <a:sx n="33" d="100"/>
        <a:sy n="33" d="100"/>
      </p:scale>
      <p:origin x="0" y="-2910"/>
    </p:cViewPr>
  </p:outlineViewPr>
  <p:notesTextViewPr>
    <p:cViewPr>
      <p:scale>
        <a:sx n="1" d="1"/>
        <a:sy n="1" d="1"/>
      </p:scale>
      <p:origin x="0" y="0"/>
    </p:cViewPr>
  </p:notesTextViewPr>
  <p:notesViewPr>
    <p:cSldViewPr snapToGrid="0">
      <p:cViewPr varScale="1">
        <p:scale>
          <a:sx n="54" d="100"/>
          <a:sy n="54" d="100"/>
        </p:scale>
        <p:origin x="223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315507-00BC-4010-A4D9-CCF7735B6E4A}" type="datetimeFigureOut">
              <a:rPr lang="en-US" smtClean="0"/>
              <a:t>7/23/2020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4A1BC4-E5C1-42F4-B36F-395B6BFCE339}" type="slidenum">
              <a:rPr lang="en-US" smtClean="0"/>
              <a:t>‹#›</a:t>
            </a:fld>
            <a:endParaRPr lang="en-US"/>
          </a:p>
        </p:txBody>
      </p:sp>
    </p:spTree>
    <p:extLst>
      <p:ext uri="{BB962C8B-B14F-4D97-AF65-F5344CB8AC3E}">
        <p14:creationId xmlns:p14="http://schemas.microsoft.com/office/powerpoint/2010/main" val="205228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4A1BC4-E5C1-42F4-B36F-395B6BFCE339}" type="slidenum">
              <a:rPr lang="en-US" smtClean="0"/>
              <a:t>1</a:t>
            </a:fld>
            <a:endParaRPr lang="en-US"/>
          </a:p>
        </p:txBody>
      </p:sp>
    </p:spTree>
    <p:extLst>
      <p:ext uri="{BB962C8B-B14F-4D97-AF65-F5344CB8AC3E}">
        <p14:creationId xmlns:p14="http://schemas.microsoft.com/office/powerpoint/2010/main" val="4168723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Here we have the probability of surviving beyond time t, which can also be said as</a:t>
            </a:r>
          </a:p>
          <a:p>
            <a:r>
              <a:rPr lang="en-US" sz="1200" b="0" i="0" u="none" strike="noStrike" kern="1200" baseline="0">
                <a:solidFill>
                  <a:schemeClr val="tx1"/>
                </a:solidFill>
                <a:latin typeface="+mn-lt"/>
                <a:ea typeface="+mn-ea"/>
                <a:cs typeface="+mn-cs"/>
              </a:rPr>
              <a:t>The probability that there is no failure event prior to t.</a:t>
            </a:r>
            <a:endParaRPr lang="en-US"/>
          </a:p>
          <a:p>
            <a:r>
              <a:rPr lang="en-US"/>
              <a:t>We see how quickly people pass in the first section of the graph</a:t>
            </a:r>
          </a:p>
          <a:p>
            <a:r>
              <a:rPr lang="en-US"/>
              <a:t>And the max survival time is between 1500 and 2000</a:t>
            </a:r>
          </a:p>
          <a:p>
            <a:r>
              <a:rPr lang="en-US"/>
              <a:t>If we take the area under this survivor function, we get the mean survival time.</a:t>
            </a:r>
          </a:p>
        </p:txBody>
      </p:sp>
      <p:sp>
        <p:nvSpPr>
          <p:cNvPr id="4" name="Slide Number Placeholder 3"/>
          <p:cNvSpPr>
            <a:spLocks noGrp="1"/>
          </p:cNvSpPr>
          <p:nvPr>
            <p:ph type="sldNum" sz="quarter" idx="5"/>
          </p:nvPr>
        </p:nvSpPr>
        <p:spPr/>
        <p:txBody>
          <a:bodyPr/>
          <a:lstStyle/>
          <a:p>
            <a:fld id="{EF4A1BC4-E5C1-42F4-B36F-395B6BFCE339}" type="slidenum">
              <a:rPr lang="en-US" smtClean="0"/>
              <a:t>13</a:t>
            </a:fld>
            <a:endParaRPr lang="en-US"/>
          </a:p>
        </p:txBody>
      </p:sp>
    </p:spTree>
    <p:extLst>
      <p:ext uri="{BB962C8B-B14F-4D97-AF65-F5344CB8AC3E}">
        <p14:creationId xmlns:p14="http://schemas.microsoft.com/office/powerpoint/2010/main" val="2980402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we plot the survivor functions separately for those who had other heart surgery previously, and those who didn’t. The green line represents individuals without previous heart surgeries, and they have a longer estimated survival time, but their probability of survival decreases more rapidly.</a:t>
            </a:r>
          </a:p>
          <a:p>
            <a:r>
              <a:rPr lang="en-US"/>
              <a:t>If we look around day 350, those with a history of surgery have about a 74% probability of surviving beyond that, and those</a:t>
            </a:r>
          </a:p>
          <a:p>
            <a:r>
              <a:rPr lang="en-US"/>
              <a:t>Without have about 26% probability of surviving beyond that.</a:t>
            </a:r>
          </a:p>
          <a:p>
            <a:r>
              <a:rPr lang="en-US"/>
              <a:t>I’ve also included a table with the number at risk. The numbers correspond to the analysis times on the x-axis. </a:t>
            </a:r>
          </a:p>
          <a:p>
            <a:r>
              <a:rPr lang="en-US"/>
              <a:t>At risk means the individual is at risk of the failure event occurring, which is death. By 5000 days, we only have 23 individuals left.</a:t>
            </a:r>
          </a:p>
          <a:p>
            <a:endParaRPr lang="en-US"/>
          </a:p>
        </p:txBody>
      </p:sp>
      <p:sp>
        <p:nvSpPr>
          <p:cNvPr id="4" name="Slide Number Placeholder 3"/>
          <p:cNvSpPr>
            <a:spLocks noGrp="1"/>
          </p:cNvSpPr>
          <p:nvPr>
            <p:ph type="sldNum" sz="quarter" idx="5"/>
          </p:nvPr>
        </p:nvSpPr>
        <p:spPr/>
        <p:txBody>
          <a:bodyPr/>
          <a:lstStyle/>
          <a:p>
            <a:fld id="{EF4A1BC4-E5C1-42F4-B36F-395B6BFCE339}" type="slidenum">
              <a:rPr lang="en-US" smtClean="0"/>
              <a:t>14</a:t>
            </a:fld>
            <a:endParaRPr lang="en-US"/>
          </a:p>
        </p:txBody>
      </p:sp>
    </p:spTree>
    <p:extLst>
      <p:ext uri="{BB962C8B-B14F-4D97-AF65-F5344CB8AC3E}">
        <p14:creationId xmlns:p14="http://schemas.microsoft.com/office/powerpoint/2010/main" val="24966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 mentioned that if we take the area under the survivor function, we get the mean survival time.</a:t>
            </a:r>
          </a:p>
          <a:p>
            <a:r>
              <a:rPr lang="en-US" err="1"/>
              <a:t>Stci</a:t>
            </a:r>
            <a:r>
              <a:rPr lang="en-US"/>
              <a:t> can compute this for us. We can also get the median survival time, or any other percentile we specify.</a:t>
            </a:r>
          </a:p>
          <a:p>
            <a:r>
              <a:rPr lang="en-US"/>
              <a:t>By default it will compute the median survival time, which is at 100 days</a:t>
            </a:r>
          </a:p>
          <a:p>
            <a:r>
              <a:rPr lang="en-US"/>
              <a:t>But this might differ across those who did and didn’t receive a transplant</a:t>
            </a:r>
          </a:p>
        </p:txBody>
      </p:sp>
      <p:sp>
        <p:nvSpPr>
          <p:cNvPr id="4" name="Slide Number Placeholder 3"/>
          <p:cNvSpPr>
            <a:spLocks noGrp="1"/>
          </p:cNvSpPr>
          <p:nvPr>
            <p:ph type="sldNum" sz="quarter" idx="5"/>
          </p:nvPr>
        </p:nvSpPr>
        <p:spPr/>
        <p:txBody>
          <a:bodyPr/>
          <a:lstStyle/>
          <a:p>
            <a:fld id="{EF4A1BC4-E5C1-42F4-B36F-395B6BFCE339}" type="slidenum">
              <a:rPr lang="en-US" smtClean="0"/>
              <a:t>15</a:t>
            </a:fld>
            <a:endParaRPr lang="en-US"/>
          </a:p>
        </p:txBody>
      </p:sp>
    </p:spTree>
    <p:extLst>
      <p:ext uri="{BB962C8B-B14F-4D97-AF65-F5344CB8AC3E}">
        <p14:creationId xmlns:p14="http://schemas.microsoft.com/office/powerpoint/2010/main" val="1608676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we use the by() option, and see that the median survival time is longer for those who received a transplant.</a:t>
            </a:r>
          </a:p>
          <a:p>
            <a:r>
              <a:rPr lang="en-US"/>
              <a:t>Recall that we will have two observations for individuals who do receive a transplant; everyone has posttran==0</a:t>
            </a:r>
          </a:p>
          <a:p>
            <a:r>
              <a:rPr lang="en-US"/>
              <a:t>And those who do receive one have a second observation, for posttran==1.</a:t>
            </a:r>
          </a:p>
          <a:p>
            <a:r>
              <a:rPr lang="en-US"/>
              <a:t>So out of the 103 subjects, 69 received a transplant.</a:t>
            </a:r>
          </a:p>
          <a:p>
            <a:endParaRPr lang="en-US"/>
          </a:p>
          <a:p>
            <a:r>
              <a:rPr lang="en-US"/>
              <a:t>We calculated the median survival time, but we can look at other statistics as well.</a:t>
            </a:r>
          </a:p>
          <a:p>
            <a:endParaRPr lang="en-US"/>
          </a:p>
        </p:txBody>
      </p:sp>
      <p:sp>
        <p:nvSpPr>
          <p:cNvPr id="4" name="Slide Number Placeholder 3"/>
          <p:cNvSpPr>
            <a:spLocks noGrp="1"/>
          </p:cNvSpPr>
          <p:nvPr>
            <p:ph type="sldNum" sz="quarter" idx="5"/>
          </p:nvPr>
        </p:nvSpPr>
        <p:spPr/>
        <p:txBody>
          <a:bodyPr/>
          <a:lstStyle/>
          <a:p>
            <a:fld id="{EF4A1BC4-E5C1-42F4-B36F-395B6BFCE339}" type="slidenum">
              <a:rPr lang="en-US" smtClean="0"/>
              <a:t>16</a:t>
            </a:fld>
            <a:endParaRPr lang="en-US"/>
          </a:p>
        </p:txBody>
      </p:sp>
    </p:spTree>
    <p:extLst>
      <p:ext uri="{BB962C8B-B14F-4D97-AF65-F5344CB8AC3E}">
        <p14:creationId xmlns:p14="http://schemas.microsoft.com/office/powerpoint/2010/main" val="1755951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we see the total time at risk separately for individuals without a transplant, and for individuals that received one </a:t>
            </a:r>
          </a:p>
          <a:p>
            <a:r>
              <a:rPr lang="en-US"/>
              <a:t>And the incidence rate, which in this example, is the rate at which people pass away</a:t>
            </a:r>
          </a:p>
          <a:p>
            <a:r>
              <a:rPr lang="en-US"/>
              <a:t>This is calculated as the number of failures divided by the total time at risk for all the individuals in that group.</a:t>
            </a:r>
          </a:p>
          <a:p>
            <a:r>
              <a:rPr lang="en-US"/>
              <a:t>We also get percentiles of survival time; the 25</a:t>
            </a:r>
            <a:r>
              <a:rPr lang="en-US" baseline="30000"/>
              <a:t>th</a:t>
            </a:r>
            <a:r>
              <a:rPr lang="en-US"/>
              <a:t> percentiles are very similar, but we see a big gap for the 75</a:t>
            </a:r>
            <a:r>
              <a:rPr lang="en-US" baseline="30000"/>
              <a:t>th</a:t>
            </a:r>
            <a:r>
              <a:rPr lang="en-US"/>
              <a:t> percentiles.</a:t>
            </a:r>
          </a:p>
        </p:txBody>
      </p:sp>
      <p:sp>
        <p:nvSpPr>
          <p:cNvPr id="4" name="Slide Number Placeholder 3"/>
          <p:cNvSpPr>
            <a:spLocks noGrp="1"/>
          </p:cNvSpPr>
          <p:nvPr>
            <p:ph type="sldNum" sz="quarter" idx="5"/>
          </p:nvPr>
        </p:nvSpPr>
        <p:spPr/>
        <p:txBody>
          <a:bodyPr/>
          <a:lstStyle/>
          <a:p>
            <a:fld id="{EF4A1BC4-E5C1-42F4-B36F-395B6BFCE339}" type="slidenum">
              <a:rPr lang="en-US" smtClean="0"/>
              <a:t>17</a:t>
            </a:fld>
            <a:endParaRPr lang="en-US"/>
          </a:p>
        </p:txBody>
      </p:sp>
    </p:spTree>
    <p:extLst>
      <p:ext uri="{BB962C8B-B14F-4D97-AF65-F5344CB8AC3E}">
        <p14:creationId xmlns:p14="http://schemas.microsoft.com/office/powerpoint/2010/main" val="3088764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--Those were just a couple of statistics you might look at, but there is more available.</a:t>
            </a:r>
          </a:p>
          <a:p>
            <a:r>
              <a:rPr lang="en-US"/>
              <a:t>You can obtain incidence-rate ratios and incidence-rate differences </a:t>
            </a:r>
          </a:p>
          <a:p>
            <a:r>
              <a:rPr lang="en-US"/>
              <a:t>If your data are stratified, you can obtain stratified IRRs with a test of homogeneity</a:t>
            </a:r>
          </a:p>
          <a:p>
            <a:r>
              <a:rPr lang="en-US" sz="1200" b="0" i="0" u="none" strike="noStrike" kern="1200" baseline="0">
                <a:solidFill>
                  <a:schemeClr val="tx1"/>
                </a:solidFill>
                <a:latin typeface="+mn-lt"/>
                <a:ea typeface="+mn-ea"/>
                <a:cs typeface="+mn-cs"/>
              </a:rPr>
              <a:t>In epidemiology, incidence rates are often presented per 1,000 person-years. You can obtain these type of rates with –</a:t>
            </a:r>
            <a:r>
              <a:rPr lang="en-US" sz="1200" b="0" i="0" u="none" strike="noStrike" kern="1200" baseline="0" err="1">
                <a:solidFill>
                  <a:schemeClr val="tx1"/>
                </a:solidFill>
                <a:latin typeface="+mn-lt"/>
                <a:ea typeface="+mn-ea"/>
                <a:cs typeface="+mn-cs"/>
              </a:rPr>
              <a:t>stptime</a:t>
            </a:r>
            <a:r>
              <a:rPr lang="en-US" sz="1200" b="0" i="0" u="none" strike="noStrike" kern="1200" baseline="0">
                <a:solidFill>
                  <a:schemeClr val="tx1"/>
                </a:solidFill>
                <a:latin typeface="+mn-lt"/>
                <a:ea typeface="+mn-ea"/>
                <a:cs typeface="+mn-cs"/>
              </a:rPr>
              <a:t>-.</a:t>
            </a:r>
          </a:p>
          <a:p>
            <a:r>
              <a:rPr lang="en-US" sz="1200" b="0" i="0" u="none" strike="noStrike" kern="1200" baseline="0">
                <a:solidFill>
                  <a:schemeClr val="tx1"/>
                </a:solidFill>
                <a:latin typeface="+mn-lt"/>
                <a:ea typeface="+mn-ea"/>
                <a:cs typeface="+mn-cs"/>
              </a:rPr>
              <a:t>Or if you have rates for a reference population, you can merge that data in and obtain </a:t>
            </a:r>
            <a:r>
              <a:rPr lang="en-US"/>
              <a:t>standardized mortality ratios.</a:t>
            </a:r>
          </a:p>
          <a:p>
            <a:r>
              <a:rPr lang="en-US"/>
              <a:t>--If you’re interested in failure rates, you can tabulate the rate across levels of another variable.</a:t>
            </a:r>
          </a:p>
          <a:p>
            <a:r>
              <a:rPr lang="en-US"/>
              <a:t>So for example you could look at the failure rate across different age categories</a:t>
            </a:r>
          </a:p>
          <a:p>
            <a:r>
              <a:rPr lang="en-US"/>
              <a:t>And you can obtain  the rate ratio for levels of another variable.</a:t>
            </a:r>
          </a:p>
          <a:p>
            <a:r>
              <a:rPr lang="en-US"/>
              <a:t>(And you can obtain rate ratios controlled for analysis time separately for each level of another variable.)</a:t>
            </a:r>
          </a:p>
          <a:p>
            <a:r>
              <a:rPr lang="en-US"/>
              <a:t>If you have a continuous variable, or an interval variable, you might also test for a trend of rates with these variables</a:t>
            </a:r>
          </a:p>
        </p:txBody>
      </p:sp>
      <p:sp>
        <p:nvSpPr>
          <p:cNvPr id="4" name="Slide Number Placeholder 3"/>
          <p:cNvSpPr>
            <a:spLocks noGrp="1"/>
          </p:cNvSpPr>
          <p:nvPr>
            <p:ph type="sldNum" sz="quarter" idx="5"/>
          </p:nvPr>
        </p:nvSpPr>
        <p:spPr/>
        <p:txBody>
          <a:bodyPr/>
          <a:lstStyle/>
          <a:p>
            <a:fld id="{EF4A1BC4-E5C1-42F4-B36F-395B6BFCE339}" type="slidenum">
              <a:rPr lang="en-US" smtClean="0"/>
              <a:t>18</a:t>
            </a:fld>
            <a:endParaRPr lang="en-US"/>
          </a:p>
        </p:txBody>
      </p:sp>
    </p:spTree>
    <p:extLst>
      <p:ext uri="{BB962C8B-B14F-4D97-AF65-F5344CB8AC3E}">
        <p14:creationId xmlns:p14="http://schemas.microsoft.com/office/powerpoint/2010/main" val="164640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summary statistics, there are several tests available as well.</a:t>
            </a:r>
          </a:p>
          <a:p>
            <a:r>
              <a:rPr lang="en-US"/>
              <a:t>For example, here we test whether the survivor functions are equal for the groups formed by </a:t>
            </a:r>
            <a:r>
              <a:rPr lang="en-US" err="1"/>
              <a:t>posttran</a:t>
            </a:r>
            <a:r>
              <a:rPr lang="en-US"/>
              <a:t>, which again is 0 if the individual hasn’t received a transplant, and becomes 1 when they do. 45 individuals who received a new heart passed away.</a:t>
            </a:r>
          </a:p>
          <a:p>
            <a:r>
              <a:rPr lang="en-US"/>
              <a:t>Here we fail to reject the hypothesis t</a:t>
            </a:r>
            <a:r>
              <a:rPr lang="en-US" sz="1200" b="0" i="0" u="none" strike="noStrike" kern="1200" baseline="0">
                <a:solidFill>
                  <a:schemeClr val="tx1"/>
                </a:solidFill>
                <a:latin typeface="+mn-lt"/>
                <a:ea typeface="+mn-ea"/>
                <a:cs typeface="+mn-cs"/>
              </a:rPr>
              <a:t>hat the survivor functions are the same.</a:t>
            </a:r>
          </a:p>
          <a:p>
            <a:endParaRPr lang="en-US" sz="1200" b="0" i="0" u="none" strike="noStrike" kern="1200" baseline="0">
              <a:solidFill>
                <a:schemeClr val="tx1"/>
              </a:solidFill>
              <a:latin typeface="+mn-lt"/>
              <a:ea typeface="+mn-ea"/>
              <a:cs typeface="+mn-cs"/>
            </a:endParaRPr>
          </a:p>
          <a:p>
            <a:r>
              <a:rPr lang="en-US"/>
              <a:t>In this case we performed the log rank test, but there are 5 other tests that you can also perform with this command.</a:t>
            </a:r>
          </a:p>
          <a:p>
            <a:endParaRPr lang="en-US"/>
          </a:p>
        </p:txBody>
      </p:sp>
      <p:sp>
        <p:nvSpPr>
          <p:cNvPr id="4" name="Slide Number Placeholder 3"/>
          <p:cNvSpPr>
            <a:spLocks noGrp="1"/>
          </p:cNvSpPr>
          <p:nvPr>
            <p:ph type="sldNum" sz="quarter" idx="5"/>
          </p:nvPr>
        </p:nvSpPr>
        <p:spPr/>
        <p:txBody>
          <a:bodyPr/>
          <a:lstStyle/>
          <a:p>
            <a:fld id="{EF4A1BC4-E5C1-42F4-B36F-395B6BFCE339}" type="slidenum">
              <a:rPr lang="en-US" smtClean="0"/>
              <a:t>19</a:t>
            </a:fld>
            <a:endParaRPr lang="en-US"/>
          </a:p>
        </p:txBody>
      </p:sp>
    </p:spTree>
    <p:extLst>
      <p:ext uri="{BB962C8B-B14F-4D97-AF65-F5344CB8AC3E}">
        <p14:creationId xmlns:p14="http://schemas.microsoft.com/office/powerpoint/2010/main" val="1564288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we’ve looked at some summary statistics and exploratory graphs.</a:t>
            </a:r>
          </a:p>
          <a:p>
            <a:r>
              <a:rPr lang="en-US"/>
              <a:t>Let’s move on to fitting regression models. </a:t>
            </a:r>
          </a:p>
          <a:p>
            <a:r>
              <a:rPr lang="en-US"/>
              <a:t>We’ll start with semiparametric models.</a:t>
            </a:r>
          </a:p>
        </p:txBody>
      </p:sp>
      <p:sp>
        <p:nvSpPr>
          <p:cNvPr id="4" name="Slide Number Placeholder 3"/>
          <p:cNvSpPr>
            <a:spLocks noGrp="1"/>
          </p:cNvSpPr>
          <p:nvPr>
            <p:ph type="sldNum" sz="quarter" idx="5"/>
          </p:nvPr>
        </p:nvSpPr>
        <p:spPr/>
        <p:txBody>
          <a:bodyPr/>
          <a:lstStyle/>
          <a:p>
            <a:fld id="{EF4A1BC4-E5C1-42F4-B36F-395B6BFCE339}" type="slidenum">
              <a:rPr lang="en-US" smtClean="0"/>
              <a:t>20</a:t>
            </a:fld>
            <a:endParaRPr lang="en-US"/>
          </a:p>
        </p:txBody>
      </p:sp>
    </p:spTree>
    <p:extLst>
      <p:ext uri="{BB962C8B-B14F-4D97-AF65-F5344CB8AC3E}">
        <p14:creationId xmlns:p14="http://schemas.microsoft.com/office/powerpoint/2010/main" val="4109990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We’re going to change over to another dataset for the next example.</a:t>
            </a:r>
          </a:p>
          <a:p>
            <a:r>
              <a:rPr lang="en-US"/>
              <a:t>This dataset has information on a cancer drug trial</a:t>
            </a:r>
          </a:p>
          <a:p>
            <a:r>
              <a:rPr lang="en-US"/>
              <a:t>Some patients received a treatment, others received a placebo.</a:t>
            </a:r>
          </a:p>
          <a:p>
            <a:r>
              <a:rPr lang="en-US"/>
              <a:t>Our goal is to analyze time until death, which is measured in months</a:t>
            </a:r>
          </a:p>
          <a:p>
            <a:r>
              <a:rPr lang="en-US"/>
              <a:t>In this case, we have one observation per person, so there is no ID variable.</a:t>
            </a:r>
          </a:p>
          <a:p>
            <a:r>
              <a:rPr lang="en-US" err="1"/>
              <a:t>Studytime</a:t>
            </a:r>
            <a:r>
              <a:rPr lang="en-US"/>
              <a:t> records the months to death, or the last month that they were known to be alive. Died indicates whether an individual passed away.</a:t>
            </a:r>
          </a:p>
          <a:p>
            <a:r>
              <a:rPr lang="en-US"/>
              <a:t>The patient’s age is also recorded.</a:t>
            </a:r>
          </a:p>
          <a:p>
            <a:endParaRPr lang="en-US"/>
          </a:p>
        </p:txBody>
      </p:sp>
      <p:sp>
        <p:nvSpPr>
          <p:cNvPr id="4" name="Slide Number Placeholder 3"/>
          <p:cNvSpPr>
            <a:spLocks noGrp="1"/>
          </p:cNvSpPr>
          <p:nvPr>
            <p:ph type="sldNum" sz="quarter" idx="5"/>
          </p:nvPr>
        </p:nvSpPr>
        <p:spPr/>
        <p:txBody>
          <a:bodyPr/>
          <a:lstStyle/>
          <a:p>
            <a:fld id="{EF4A1BC4-E5C1-42F4-B36F-395B6BFCE339}" type="slidenum">
              <a:rPr lang="en-US" smtClean="0"/>
              <a:t>21</a:t>
            </a:fld>
            <a:endParaRPr lang="en-US"/>
          </a:p>
        </p:txBody>
      </p:sp>
    </p:spTree>
    <p:extLst>
      <p:ext uri="{BB962C8B-B14F-4D97-AF65-F5344CB8AC3E}">
        <p14:creationId xmlns:p14="http://schemas.microsoft.com/office/powerpoint/2010/main" val="2399515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data have already been –</a:t>
            </a:r>
            <a:r>
              <a:rPr lang="en-US" err="1"/>
              <a:t>stset</a:t>
            </a:r>
            <a:r>
              <a:rPr lang="en-US"/>
              <a:t>-, so we can just type </a:t>
            </a:r>
            <a:r>
              <a:rPr lang="en-US" err="1"/>
              <a:t>stset</a:t>
            </a:r>
            <a:r>
              <a:rPr lang="en-US"/>
              <a:t> to take a look at those settings</a:t>
            </a:r>
          </a:p>
          <a:p>
            <a:r>
              <a:rPr lang="en-US"/>
              <a:t>This is the command that was typed; we see that there are 31 failures. </a:t>
            </a:r>
          </a:p>
          <a:p>
            <a:r>
              <a:rPr lang="en-US"/>
              <a:t>And the longest time of analysis is 39 months</a:t>
            </a:r>
          </a:p>
        </p:txBody>
      </p:sp>
      <p:sp>
        <p:nvSpPr>
          <p:cNvPr id="4" name="Slide Number Placeholder 3"/>
          <p:cNvSpPr>
            <a:spLocks noGrp="1"/>
          </p:cNvSpPr>
          <p:nvPr>
            <p:ph type="sldNum" sz="quarter" idx="5"/>
          </p:nvPr>
        </p:nvSpPr>
        <p:spPr/>
        <p:txBody>
          <a:bodyPr/>
          <a:lstStyle/>
          <a:p>
            <a:fld id="{EF4A1BC4-E5C1-42F4-B36F-395B6BFCE339}" type="slidenum">
              <a:rPr lang="en-US" smtClean="0"/>
              <a:t>22</a:t>
            </a:fld>
            <a:endParaRPr lang="en-US"/>
          </a:p>
        </p:txBody>
      </p:sp>
    </p:spTree>
    <p:extLst>
      <p:ext uri="{BB962C8B-B14F-4D97-AF65-F5344CB8AC3E}">
        <p14:creationId xmlns:p14="http://schemas.microsoft.com/office/powerpoint/2010/main" val="60847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Survival analysis has applications in many fields.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This might be time elapsed from a diagnosis to death; but failure isn’t always a bad thing, it can also be time from illness to recovery.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Time to employment, time to bankruptcy, or for criminology, you might be looking at time until relapse </a:t>
            </a:r>
          </a:p>
        </p:txBody>
      </p:sp>
      <p:sp>
        <p:nvSpPr>
          <p:cNvPr id="4" name="Slide Number Placeholder 3"/>
          <p:cNvSpPr>
            <a:spLocks noGrp="1"/>
          </p:cNvSpPr>
          <p:nvPr>
            <p:ph type="sldNum" sz="quarter" idx="5"/>
          </p:nvPr>
        </p:nvSpPr>
        <p:spPr/>
        <p:txBody>
          <a:bodyPr/>
          <a:lstStyle/>
          <a:p>
            <a:fld id="{EF4A1BC4-E5C1-42F4-B36F-395B6BFCE339}" type="slidenum">
              <a:rPr lang="en-US" smtClean="0"/>
              <a:t>4</a:t>
            </a:fld>
            <a:endParaRPr lang="en-US"/>
          </a:p>
        </p:txBody>
      </p:sp>
    </p:spTree>
    <p:extLst>
      <p:ext uri="{BB962C8B-B14F-4D97-AF65-F5344CB8AC3E}">
        <p14:creationId xmlns:p14="http://schemas.microsoft.com/office/powerpoint/2010/main" val="964237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we have the survivor function, and we see the that the probability of surviving decreases with time. We can also think of the data in terms of failure. So we have an estimate of the hazard function; the hazard function is the instantaneous rate of failure. This graph is based on a kernel smooth, and kernel- based estimators are biased near the boundaries. So by default, the smoothed hazards are adjusted near the boundaries. So I used the –noboundary- option to tell Stata not to make these adjustments. In the data we would see that one of the 4 individuals surviving up to 33 days died. After that, we don’t have any failures, so that’s where this graph ends. You can create graphs such as this one to explore the hazard function before fitting your model.  Now that we have an intuition for hazard, let’s talk about modeling the hazard.</a:t>
            </a:r>
          </a:p>
        </p:txBody>
      </p:sp>
      <p:sp>
        <p:nvSpPr>
          <p:cNvPr id="4" name="Slide Number Placeholder 3"/>
          <p:cNvSpPr>
            <a:spLocks noGrp="1"/>
          </p:cNvSpPr>
          <p:nvPr>
            <p:ph type="sldNum" sz="quarter" idx="5"/>
          </p:nvPr>
        </p:nvSpPr>
        <p:spPr/>
        <p:txBody>
          <a:bodyPr/>
          <a:lstStyle/>
          <a:p>
            <a:fld id="{EF4A1BC4-E5C1-42F4-B36F-395B6BFCE339}" type="slidenum">
              <a:rPr lang="en-US" smtClean="0"/>
              <a:t>23</a:t>
            </a:fld>
            <a:endParaRPr lang="en-US"/>
          </a:p>
        </p:txBody>
      </p:sp>
    </p:spTree>
    <p:extLst>
      <p:ext uri="{BB962C8B-B14F-4D97-AF65-F5344CB8AC3E}">
        <p14:creationId xmlns:p14="http://schemas.microsoft.com/office/powerpoint/2010/main" val="1508416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model we can use with survival data is the Cox proportional hazards model</a:t>
            </a:r>
          </a:p>
          <a:p>
            <a:r>
              <a:rPr lang="en-US"/>
              <a:t>With this model, the hazard is assumed to follow this formula. But we make no assumptions about the baseline hazard.</a:t>
            </a:r>
          </a:p>
          <a:p>
            <a:r>
              <a:rPr lang="en-US"/>
              <a:t>This is the hazard when all the covariates are zero. Many times people will center the covariates so that the baseline corresponds to something meaningful.</a:t>
            </a:r>
          </a:p>
          <a:p>
            <a:endParaRPr lang="en-US"/>
          </a:p>
        </p:txBody>
      </p:sp>
      <p:sp>
        <p:nvSpPr>
          <p:cNvPr id="4" name="Slide Number Placeholder 3"/>
          <p:cNvSpPr>
            <a:spLocks noGrp="1"/>
          </p:cNvSpPr>
          <p:nvPr>
            <p:ph type="sldNum" sz="quarter" idx="5"/>
          </p:nvPr>
        </p:nvSpPr>
        <p:spPr/>
        <p:txBody>
          <a:bodyPr/>
          <a:lstStyle/>
          <a:p>
            <a:fld id="{EF4A1BC4-E5C1-42F4-B36F-395B6BFCE339}" type="slidenum">
              <a:rPr lang="en-US" smtClean="0"/>
              <a:t>24</a:t>
            </a:fld>
            <a:endParaRPr lang="en-US"/>
          </a:p>
        </p:txBody>
      </p:sp>
    </p:spTree>
    <p:extLst>
      <p:ext uri="{BB962C8B-B14F-4D97-AF65-F5344CB8AC3E}">
        <p14:creationId xmlns:p14="http://schemas.microsoft.com/office/powerpoint/2010/main" val="3357563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fit a Cox proportional hazards model in which the failure rate depends on age and whether the subject took the drug or a placebo. We see that the hazard ratio is about 1/10, meaning the drug results in a longer survival time than the placebo.</a:t>
            </a:r>
          </a:p>
          <a:p>
            <a:r>
              <a:rPr lang="en-US"/>
              <a:t>And, since the hazard ratio for age is &gt; 1, older patients are more likely to die.</a:t>
            </a:r>
          </a:p>
          <a:p>
            <a:r>
              <a:rPr lang="en-US"/>
              <a:t>Let’s see what this model tells us about survivorship.</a:t>
            </a:r>
          </a:p>
          <a:p>
            <a:endParaRPr lang="en-US"/>
          </a:p>
          <a:p>
            <a:r>
              <a:rPr lang="en-US"/>
              <a:t>You may have noticed the comment on ties. Essentially, the proportional hazards model </a:t>
            </a:r>
            <a:r>
              <a:rPr lang="en-US" sz="1200" b="0" i="0" u="none" strike="noStrike" kern="1200" baseline="0">
                <a:solidFill>
                  <a:schemeClr val="tx1"/>
                </a:solidFill>
                <a:latin typeface="+mn-lt"/>
                <a:ea typeface="+mn-ea"/>
                <a:cs typeface="+mn-cs"/>
              </a:rPr>
              <a:t>assumes that the hazard function is continuous, so there are no tied failures. But suppose two subjects have a failure recorded at the same time. There are a couple of different ways to handle this, but the default is to use the Breslow method. You can take a look at the documentation for other methods you can specify for handling tied failures.</a:t>
            </a:r>
            <a:endParaRPr lang="en-US"/>
          </a:p>
          <a:p>
            <a:endParaRPr lang="en-US"/>
          </a:p>
          <a:p>
            <a:endParaRPr lang="en-US"/>
          </a:p>
        </p:txBody>
      </p:sp>
      <p:sp>
        <p:nvSpPr>
          <p:cNvPr id="4" name="Slide Number Placeholder 3"/>
          <p:cNvSpPr>
            <a:spLocks noGrp="1"/>
          </p:cNvSpPr>
          <p:nvPr>
            <p:ph type="sldNum" sz="quarter" idx="5"/>
          </p:nvPr>
        </p:nvSpPr>
        <p:spPr/>
        <p:txBody>
          <a:bodyPr/>
          <a:lstStyle/>
          <a:p>
            <a:fld id="{EF4A1BC4-E5C1-42F4-B36F-395B6BFCE339}" type="slidenum">
              <a:rPr lang="en-US" smtClean="0"/>
              <a:t>25</a:t>
            </a:fld>
            <a:endParaRPr lang="en-US"/>
          </a:p>
        </p:txBody>
      </p:sp>
    </p:spTree>
    <p:extLst>
      <p:ext uri="{BB962C8B-B14F-4D97-AF65-F5344CB8AC3E}">
        <p14:creationId xmlns:p14="http://schemas.microsoft.com/office/powerpoint/2010/main" val="3437656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Here we plot the survivor function; the default behavior is to set the covariates to their means. But the mean of “drug” doesn’t tell us anything, so let’s plot this function separately when we set drug=0 and when we set drug=1</a:t>
            </a:r>
          </a:p>
          <a:p>
            <a:endParaRPr lang="en-US"/>
          </a:p>
        </p:txBody>
      </p:sp>
      <p:sp>
        <p:nvSpPr>
          <p:cNvPr id="4" name="Slide Number Placeholder 3"/>
          <p:cNvSpPr>
            <a:spLocks noGrp="1"/>
          </p:cNvSpPr>
          <p:nvPr>
            <p:ph type="sldNum" sz="quarter" idx="5"/>
          </p:nvPr>
        </p:nvSpPr>
        <p:spPr/>
        <p:txBody>
          <a:bodyPr/>
          <a:lstStyle/>
          <a:p>
            <a:fld id="{EF4A1BC4-E5C1-42F4-B36F-395B6BFCE339}" type="slidenum">
              <a:rPr lang="en-US" smtClean="0"/>
              <a:t>26</a:t>
            </a:fld>
            <a:endParaRPr lang="en-US"/>
          </a:p>
        </p:txBody>
      </p:sp>
    </p:spTree>
    <p:extLst>
      <p:ext uri="{BB962C8B-B14F-4D97-AF65-F5344CB8AC3E}">
        <p14:creationId xmlns:p14="http://schemas.microsoft.com/office/powerpoint/2010/main" val="2391403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Better yet, here I’ve set both drug and age to specific values.</a:t>
            </a:r>
          </a:p>
          <a:p>
            <a:r>
              <a:rPr lang="en-US"/>
              <a:t>Beginning with the bottom line, ORANGE, this is the survival function for a 65 year old who takes the placebo. For a 45 year old taking the placebo, GREEN, there is a big jump in the survivor function, at least for the first 20 months. There is a difference of around 0.6 in the probability if we look at 10 months. If we have a 45 year old taking the placebo, he or she has the same probability of surviving as a 65 year old receiving the treatment. This is the overlap you’re seeing between the green and purple lines. And the top line is for a 45 year old receiving treatment; so younger individuals receiving treatment have the highest probability of surviving, compared to their older counterparts and those who just take a placebo.</a:t>
            </a:r>
          </a:p>
          <a:p>
            <a:r>
              <a:rPr lang="en-US"/>
              <a:t>(I’ve omitted some graph formatting options here, but they will be in the do-file that we distribute.)</a:t>
            </a:r>
          </a:p>
        </p:txBody>
      </p:sp>
      <p:sp>
        <p:nvSpPr>
          <p:cNvPr id="4" name="Slide Number Placeholder 3"/>
          <p:cNvSpPr>
            <a:spLocks noGrp="1"/>
          </p:cNvSpPr>
          <p:nvPr>
            <p:ph type="sldNum" sz="quarter" idx="5"/>
          </p:nvPr>
        </p:nvSpPr>
        <p:spPr/>
        <p:txBody>
          <a:bodyPr/>
          <a:lstStyle/>
          <a:p>
            <a:fld id="{EF4A1BC4-E5C1-42F4-B36F-395B6BFCE339}" type="slidenum">
              <a:rPr lang="en-US" smtClean="0"/>
              <a:t>27</a:t>
            </a:fld>
            <a:endParaRPr lang="en-US"/>
          </a:p>
        </p:txBody>
      </p:sp>
    </p:spTree>
    <p:extLst>
      <p:ext uri="{BB962C8B-B14F-4D97-AF65-F5344CB8AC3E}">
        <p14:creationId xmlns:p14="http://schemas.microsoft.com/office/powerpoint/2010/main" val="422217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we plot the hazard function for those taking the placebo and those taking the treatment.</a:t>
            </a:r>
          </a:p>
          <a:p>
            <a:r>
              <a:rPr lang="en-US"/>
              <a:t>We see a drastic difference; receiving the treatment greatly reduces the hazard of death.</a:t>
            </a:r>
          </a:p>
          <a:p>
            <a:endParaRPr lang="en-US"/>
          </a:p>
        </p:txBody>
      </p:sp>
      <p:sp>
        <p:nvSpPr>
          <p:cNvPr id="4" name="Slide Number Placeholder 3"/>
          <p:cNvSpPr>
            <a:spLocks noGrp="1"/>
          </p:cNvSpPr>
          <p:nvPr>
            <p:ph type="sldNum" sz="quarter" idx="5"/>
          </p:nvPr>
        </p:nvSpPr>
        <p:spPr/>
        <p:txBody>
          <a:bodyPr/>
          <a:lstStyle/>
          <a:p>
            <a:fld id="{EF4A1BC4-E5C1-42F4-B36F-395B6BFCE339}" type="slidenum">
              <a:rPr lang="en-US" smtClean="0"/>
              <a:t>28</a:t>
            </a:fld>
            <a:endParaRPr lang="en-US"/>
          </a:p>
        </p:txBody>
      </p:sp>
    </p:spTree>
    <p:extLst>
      <p:ext uri="{BB962C8B-B14F-4D97-AF65-F5344CB8AC3E}">
        <p14:creationId xmlns:p14="http://schemas.microsoft.com/office/powerpoint/2010/main" val="8892481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Okay, we just saw the estimated hazard and survivor function, but </a:t>
            </a:r>
          </a:p>
          <a:p>
            <a:r>
              <a:rPr lang="en-US"/>
              <a:t>there are also some diagnostics available when fitting this type of model.</a:t>
            </a:r>
          </a:p>
          <a:p>
            <a:r>
              <a:rPr lang="en-US"/>
              <a:t>For example we can see if the outcome and predictions are in agreement.</a:t>
            </a:r>
          </a:p>
          <a:p>
            <a:r>
              <a:rPr lang="en-US"/>
              <a:t>We can assess whether the proportional hazards assumption is valid.</a:t>
            </a:r>
          </a:p>
          <a:p>
            <a:endParaRPr lang="en-US"/>
          </a:p>
          <a:p>
            <a:r>
              <a:rPr lang="en-US"/>
              <a:t>And, while graphical assessment is subjective, there are some diagnostic plots available as well.</a:t>
            </a:r>
          </a:p>
          <a:p>
            <a:r>
              <a:rPr lang="en-US"/>
              <a:t>All 3 of these graphs assess whether the proportional-hazards assumption has been violated</a:t>
            </a:r>
          </a:p>
          <a:p>
            <a:endParaRPr lang="en-US"/>
          </a:p>
        </p:txBody>
      </p:sp>
      <p:sp>
        <p:nvSpPr>
          <p:cNvPr id="4" name="Slide Number Placeholder 3"/>
          <p:cNvSpPr>
            <a:spLocks noGrp="1"/>
          </p:cNvSpPr>
          <p:nvPr>
            <p:ph type="sldNum" sz="quarter" idx="5"/>
          </p:nvPr>
        </p:nvSpPr>
        <p:spPr/>
        <p:txBody>
          <a:bodyPr/>
          <a:lstStyle/>
          <a:p>
            <a:fld id="{EF4A1BC4-E5C1-42F4-B36F-395B6BFCE339}" type="slidenum">
              <a:rPr lang="en-US" smtClean="0"/>
              <a:t>29</a:t>
            </a:fld>
            <a:endParaRPr lang="en-US"/>
          </a:p>
        </p:txBody>
      </p:sp>
    </p:spTree>
    <p:extLst>
      <p:ext uri="{BB962C8B-B14F-4D97-AF65-F5344CB8AC3E}">
        <p14:creationId xmlns:p14="http://schemas.microsoft.com/office/powerpoint/2010/main" val="1666186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command calculates the probability that predictions and outcomes are concordant, or in agreement.</a:t>
            </a:r>
          </a:p>
          <a:p>
            <a:r>
              <a:rPr lang="en-US"/>
              <a:t>The statistic that is computed by default is biased in the presence of censoring, so we requested </a:t>
            </a:r>
          </a:p>
          <a:p>
            <a:r>
              <a:rPr lang="en-US" err="1"/>
              <a:t>Gonen</a:t>
            </a:r>
            <a:r>
              <a:rPr lang="en-US"/>
              <a:t> and Heller’s estimate of the concordance probability</a:t>
            </a:r>
          </a:p>
          <a:p>
            <a:r>
              <a:rPr lang="en-US" sz="1200" b="0" i="0" u="none" strike="noStrike" kern="1200" baseline="0">
                <a:solidFill>
                  <a:schemeClr val="tx1"/>
                </a:solidFill>
                <a:latin typeface="+mn-lt"/>
                <a:ea typeface="+mn-ea"/>
                <a:cs typeface="+mn-cs"/>
              </a:rPr>
              <a:t>What does it mean? we can correctly order survival times for pairs of patients about 78% of the</a:t>
            </a:r>
          </a:p>
          <a:p>
            <a:r>
              <a:rPr lang="en-US" sz="1200" b="0" i="0" u="none" strike="noStrike" kern="1200" baseline="0">
                <a:solidFill>
                  <a:schemeClr val="tx1"/>
                </a:solidFill>
                <a:latin typeface="+mn-lt"/>
                <a:ea typeface="+mn-ea"/>
                <a:cs typeface="+mn-cs"/>
              </a:rPr>
              <a:t>time on the basis of measurement of drug and age.</a:t>
            </a:r>
          </a:p>
          <a:p>
            <a:r>
              <a:rPr lang="en-US" sz="1200" b="0" i="0" u="none" strike="noStrike" kern="1200" baseline="0">
                <a:solidFill>
                  <a:schemeClr val="tx1"/>
                </a:solidFill>
                <a:latin typeface="+mn-lt"/>
                <a:ea typeface="+mn-ea"/>
                <a:cs typeface="+mn-cs"/>
              </a:rPr>
              <a:t>So it will compare patients, If the predicted survival time is larger for the</a:t>
            </a:r>
          </a:p>
          <a:p>
            <a:r>
              <a:rPr lang="en-US" sz="1200" b="0" i="0" u="none" strike="noStrike" kern="1200" baseline="0">
                <a:solidFill>
                  <a:schemeClr val="tx1"/>
                </a:solidFill>
                <a:latin typeface="+mn-lt"/>
                <a:ea typeface="+mn-ea"/>
                <a:cs typeface="+mn-cs"/>
              </a:rPr>
              <a:t>patient who lived longer, the predictions for the pair are said to be in agreement with the outcome.</a:t>
            </a:r>
          </a:p>
          <a:p>
            <a:endParaRPr lang="en-US"/>
          </a:p>
        </p:txBody>
      </p:sp>
      <p:sp>
        <p:nvSpPr>
          <p:cNvPr id="4" name="Slide Number Placeholder 3"/>
          <p:cNvSpPr>
            <a:spLocks noGrp="1"/>
          </p:cNvSpPr>
          <p:nvPr>
            <p:ph type="sldNum" sz="quarter" idx="5"/>
          </p:nvPr>
        </p:nvSpPr>
        <p:spPr/>
        <p:txBody>
          <a:bodyPr/>
          <a:lstStyle/>
          <a:p>
            <a:fld id="{EF4A1BC4-E5C1-42F4-B36F-395B6BFCE339}" type="slidenum">
              <a:rPr lang="en-US" smtClean="0"/>
              <a:t>30</a:t>
            </a:fld>
            <a:endParaRPr lang="en-US"/>
          </a:p>
        </p:txBody>
      </p:sp>
    </p:spTree>
    <p:extLst>
      <p:ext uri="{BB962C8B-B14F-4D97-AF65-F5344CB8AC3E}">
        <p14:creationId xmlns:p14="http://schemas.microsoft.com/office/powerpoint/2010/main" val="2594197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can also test the proportional hazards assumption with –estat phtest-</a:t>
            </a:r>
          </a:p>
          <a:p>
            <a:r>
              <a:rPr lang="en-US"/>
              <a:t>The detail option will test the assumption separately for each covariate</a:t>
            </a:r>
          </a:p>
          <a:p>
            <a:r>
              <a:rPr lang="en-US" sz="1200" b="0" i="0" u="none" strike="noStrike" kern="1200" baseline="0">
                <a:solidFill>
                  <a:schemeClr val="tx1"/>
                </a:solidFill>
                <a:latin typeface="+mn-lt"/>
                <a:ea typeface="+mn-ea"/>
                <a:cs typeface="+mn-cs"/>
              </a:rPr>
              <a:t>There is no evidence that the proportional-hazards assumption has been violated.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What this command is doing in the background is computing scaled residuals (Schoenfeld) for each covariate, and testing the null hypothesis that the slope is equal to zero when plotted against a function of time. And then it performs a global test. Again, we assume the hazard is fixed over time; a slope of zero is equivalent to saying the log hazard-ratio function is constant over time</a:t>
            </a:r>
          </a:p>
          <a:p>
            <a:endParaRPr lang="en-US"/>
          </a:p>
        </p:txBody>
      </p:sp>
      <p:sp>
        <p:nvSpPr>
          <p:cNvPr id="4" name="Slide Number Placeholder 3"/>
          <p:cNvSpPr>
            <a:spLocks noGrp="1"/>
          </p:cNvSpPr>
          <p:nvPr>
            <p:ph type="sldNum" sz="quarter" idx="5"/>
          </p:nvPr>
        </p:nvSpPr>
        <p:spPr/>
        <p:txBody>
          <a:bodyPr/>
          <a:lstStyle/>
          <a:p>
            <a:fld id="{EF4A1BC4-E5C1-42F4-B36F-395B6BFCE339}" type="slidenum">
              <a:rPr lang="en-US" smtClean="0"/>
              <a:t>31</a:t>
            </a:fld>
            <a:endParaRPr lang="en-US"/>
          </a:p>
        </p:txBody>
      </p:sp>
    </p:spTree>
    <p:extLst>
      <p:ext uri="{BB962C8B-B14F-4D97-AF65-F5344CB8AC3E}">
        <p14:creationId xmlns:p14="http://schemas.microsoft.com/office/powerpoint/2010/main" val="3208829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can even plot these scaled residuals versus time. </a:t>
            </a:r>
          </a:p>
          <a:p>
            <a:r>
              <a:rPr lang="en-US"/>
              <a:t>Here I’ve plotted the residuals for the drug variable; and we have a flat line, a slope of 0</a:t>
            </a:r>
          </a:p>
        </p:txBody>
      </p:sp>
      <p:sp>
        <p:nvSpPr>
          <p:cNvPr id="4" name="Slide Number Placeholder 3"/>
          <p:cNvSpPr>
            <a:spLocks noGrp="1"/>
          </p:cNvSpPr>
          <p:nvPr>
            <p:ph type="sldNum" sz="quarter" idx="5"/>
          </p:nvPr>
        </p:nvSpPr>
        <p:spPr/>
        <p:txBody>
          <a:bodyPr/>
          <a:lstStyle/>
          <a:p>
            <a:fld id="{EF4A1BC4-E5C1-42F4-B36F-395B6BFCE339}" type="slidenum">
              <a:rPr lang="en-US" smtClean="0"/>
              <a:t>32</a:t>
            </a:fld>
            <a:endParaRPr lang="en-US"/>
          </a:p>
        </p:txBody>
      </p:sp>
    </p:spTree>
    <p:extLst>
      <p:ext uri="{BB962C8B-B14F-4D97-AF65-F5344CB8AC3E}">
        <p14:creationId xmlns:p14="http://schemas.microsoft.com/office/powerpoint/2010/main" val="2502113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Suppose we’re looking at time elapsed from a diagnosis to death.</a:t>
            </a:r>
          </a:p>
          <a:p>
            <a:r>
              <a:rPr lang="en-US"/>
              <a:t>The first and third patient died around 90 days after diagnosis.</a:t>
            </a:r>
          </a:p>
          <a:p>
            <a:endParaRPr lang="en-US"/>
          </a:p>
        </p:txBody>
      </p:sp>
      <p:sp>
        <p:nvSpPr>
          <p:cNvPr id="4" name="Slide Number Placeholder 3"/>
          <p:cNvSpPr>
            <a:spLocks noGrp="1"/>
          </p:cNvSpPr>
          <p:nvPr>
            <p:ph type="sldNum" sz="quarter" idx="5"/>
          </p:nvPr>
        </p:nvSpPr>
        <p:spPr/>
        <p:txBody>
          <a:bodyPr/>
          <a:lstStyle/>
          <a:p>
            <a:fld id="{EF4A1BC4-E5C1-42F4-B36F-395B6BFCE339}" type="slidenum">
              <a:rPr lang="en-US" smtClean="0"/>
              <a:t>5</a:t>
            </a:fld>
            <a:endParaRPr lang="en-US"/>
          </a:p>
        </p:txBody>
      </p:sp>
    </p:spTree>
    <p:extLst>
      <p:ext uri="{BB962C8B-B14F-4D97-AF65-F5344CB8AC3E}">
        <p14:creationId xmlns:p14="http://schemas.microsoft.com/office/powerpoint/2010/main" val="6757402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Here is another plot used to assess the validity of the proportional hazards assumption.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This plots the </a:t>
                </a:r>
                <a14:m>
                  <m:oMath xmlns:m="http://schemas.openxmlformats.org/officeDocument/2006/math">
                    <m:r>
                      <a:rPr lang="en-US"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ln</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ln</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survival</m:t>
                        </m:r>
                        <m:r>
                          <a:rPr lang="en-US" b="0" i="1"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probability</m:t>
                        </m:r>
                        <m:r>
                          <a:rPr lang="en-US" b="0" i="1" smtClean="0">
                            <a:latin typeface="Cambria Math" panose="02040503050406030204" pitchFamily="18" charset="0"/>
                            <a:ea typeface="Cambria Math" panose="02040503050406030204" pitchFamily="18" charset="0"/>
                          </a:rPr>
                          <m:t>)</m:t>
                        </m:r>
                      </m:e>
                    </m:d>
                  </m:oMath>
                </a14:m>
                <a:r>
                  <a:rPr lang="en-US"/>
                  <a:t> against ln(analysis time) for levels of a categorical variable.</a:t>
                </a:r>
              </a:p>
              <a:p>
                <a:r>
                  <a:rPr lang="en-US" sz="1200" b="0" i="0" u="none" strike="noStrike" kern="1200" baseline="0">
                    <a:solidFill>
                      <a:schemeClr val="tx1"/>
                    </a:solidFill>
                    <a:latin typeface="+mn-lt"/>
                    <a:ea typeface="+mn-ea"/>
                    <a:cs typeface="+mn-cs"/>
                  </a:rPr>
                  <a:t>The proportional-hazards assumption is not violated when the curves are parallel.</a:t>
                </a:r>
              </a:p>
              <a:p>
                <a:r>
                  <a:rPr lang="en-US" sz="1200" b="0" i="0" u="none" strike="noStrike" kern="1200" baseline="0">
                    <a:solidFill>
                      <a:schemeClr val="tx1"/>
                    </a:solidFill>
                    <a:latin typeface="+mn-lt"/>
                    <a:ea typeface="+mn-ea"/>
                    <a:cs typeface="+mn-cs"/>
                  </a:rPr>
                  <a:t>And the curves for placebo and treatment look parallel.</a:t>
                </a:r>
                <a:endParaRPr lang="en-US"/>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plot of </a:t>
                </a:r>
                <a:r>
                  <a:rPr lang="en-US" i="0">
                    <a:latin typeface="Cambria Math" panose="02040503050406030204" pitchFamily="18" charset="0"/>
                    <a:ea typeface="Cambria Math" panose="02040503050406030204" pitchFamily="18" charset="0"/>
                  </a:rPr>
                  <a:t>−</a:t>
                </a:r>
                <a:r>
                  <a:rPr lang="en-US" b="0" i="0">
                    <a:latin typeface="Cambria Math" panose="02040503050406030204" pitchFamily="18" charset="0"/>
                    <a:ea typeface="Cambria Math" panose="02040503050406030204" pitchFamily="18" charset="0"/>
                  </a:rPr>
                  <a:t>ln{−ln(survival)}</a:t>
                </a:r>
                <a:r>
                  <a:rPr lang="en-US" dirty="0"/>
                  <a:t> against ln(analysis time) for levels of a categorical variable</a:t>
                </a:r>
              </a:p>
              <a:p>
                <a:r>
                  <a:rPr lang="en-US" sz="1200" b="0" i="0" u="none" strike="noStrike" kern="1200" baseline="0" dirty="0">
                    <a:solidFill>
                      <a:schemeClr val="tx1"/>
                    </a:solidFill>
                    <a:latin typeface="+mn-lt"/>
                    <a:ea typeface="+mn-ea"/>
                    <a:cs typeface="+mn-cs"/>
                  </a:rPr>
                  <a:t>The proportional-hazards assumption is not violated when the curves</a:t>
                </a:r>
              </a:p>
              <a:p>
                <a:r>
                  <a:rPr lang="en-US" sz="1200" b="0" i="0" u="none" strike="noStrike" kern="1200" baseline="0" dirty="0">
                    <a:solidFill>
                      <a:schemeClr val="tx1"/>
                    </a:solidFill>
                    <a:latin typeface="+mn-lt"/>
                    <a:ea typeface="+mn-ea"/>
                    <a:cs typeface="+mn-cs"/>
                  </a:rPr>
                  <a:t>are parallel.</a:t>
                </a:r>
                <a:endParaRPr lang="en-US" dirty="0"/>
              </a:p>
            </p:txBody>
          </p:sp>
        </mc:Fallback>
      </mc:AlternateContent>
      <p:sp>
        <p:nvSpPr>
          <p:cNvPr id="4" name="Slide Number Placeholder 3"/>
          <p:cNvSpPr>
            <a:spLocks noGrp="1"/>
          </p:cNvSpPr>
          <p:nvPr>
            <p:ph type="sldNum" sz="quarter" idx="5"/>
          </p:nvPr>
        </p:nvSpPr>
        <p:spPr/>
        <p:txBody>
          <a:bodyPr/>
          <a:lstStyle/>
          <a:p>
            <a:fld id="{EF4A1BC4-E5C1-42F4-B36F-395B6BFCE339}" type="slidenum">
              <a:rPr lang="en-US" smtClean="0"/>
              <a:t>33</a:t>
            </a:fld>
            <a:endParaRPr lang="en-US"/>
          </a:p>
        </p:txBody>
      </p:sp>
    </p:spTree>
    <p:extLst>
      <p:ext uri="{BB962C8B-B14F-4D97-AF65-F5344CB8AC3E}">
        <p14:creationId xmlns:p14="http://schemas.microsoft.com/office/powerpoint/2010/main" val="35360106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a:t>With stcoxkm we can plot the </a:t>
                </a:r>
                <a:r>
                  <a:rPr lang="en-US" sz="1200" b="0" i="0" u="none" strike="noStrike" kern="1200" baseline="0">
                    <a:solidFill>
                      <a:schemeClr val="tx1"/>
                    </a:solidFill>
                    <a:latin typeface="+mn-lt"/>
                    <a:ea typeface="+mn-ea"/>
                    <a:cs typeface="+mn-cs"/>
                  </a:rPr>
                  <a:t>Kaplan–Meier observed survival curves with the Cox predicted</a:t>
                </a:r>
              </a:p>
              <a:p>
                <a:r>
                  <a:rPr lang="en-US" sz="1200" b="0" i="0" u="none" strike="noStrike" kern="1200" baseline="0">
                    <a:solidFill>
                      <a:schemeClr val="tx1"/>
                    </a:solidFill>
                    <a:latin typeface="+mn-lt"/>
                    <a:ea typeface="+mn-ea"/>
                    <a:cs typeface="+mn-cs"/>
                  </a:rPr>
                  <a:t>curves for the same variable. The closer the observed values are to the predicted, the less likely it is</a:t>
                </a:r>
              </a:p>
              <a:p>
                <a:r>
                  <a:rPr lang="en-US" sz="1200" b="0" i="0" u="none" strike="noStrike" kern="1200" baseline="0">
                    <a:solidFill>
                      <a:schemeClr val="tx1"/>
                    </a:solidFill>
                    <a:latin typeface="+mn-lt"/>
                    <a:ea typeface="+mn-ea"/>
                    <a:cs typeface="+mn-cs"/>
                  </a:rPr>
                  <a:t>that the proportional-hazards assumption has been violated.</a:t>
                </a:r>
              </a:p>
              <a:p>
                <a:r>
                  <a:rPr lang="en-US" sz="1200" b="0" i="0" u="none" strike="noStrike" kern="1200" baseline="0">
                    <a:solidFill>
                      <a:schemeClr val="tx1"/>
                    </a:solidFill>
                    <a:latin typeface="+mn-lt"/>
                    <a:ea typeface="+mn-ea"/>
                    <a:cs typeface="+mn-cs"/>
                  </a:rPr>
                  <a:t>The blue and green lines are for the placebo group, the burgundy and orange ones are for the treatment group. </a:t>
                </a:r>
              </a:p>
              <a:p>
                <a:r>
                  <a:rPr lang="en-US" sz="1200" b="0" i="0" u="none" strike="noStrike" kern="1200" baseline="0">
                    <a:solidFill>
                      <a:schemeClr val="tx1"/>
                    </a:solidFill>
                    <a:latin typeface="+mn-lt"/>
                    <a:ea typeface="+mn-ea"/>
                    <a:cs typeface="+mn-cs"/>
                  </a:rPr>
                  <a:t>So all three graphs are in agreement, the proportional hazards assumption holds</a:t>
                </a:r>
              </a:p>
              <a:p>
                <a:endParaRPr lang="en-US"/>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plot of </a:t>
                </a:r>
                <a:r>
                  <a:rPr lang="en-US" i="0">
                    <a:latin typeface="Cambria Math" panose="02040503050406030204" pitchFamily="18" charset="0"/>
                    <a:ea typeface="Cambria Math" panose="02040503050406030204" pitchFamily="18" charset="0"/>
                  </a:rPr>
                  <a:t>−</a:t>
                </a:r>
                <a:r>
                  <a:rPr lang="en-US" b="0" i="0">
                    <a:latin typeface="Cambria Math" panose="02040503050406030204" pitchFamily="18" charset="0"/>
                    <a:ea typeface="Cambria Math" panose="02040503050406030204" pitchFamily="18" charset="0"/>
                  </a:rPr>
                  <a:t>ln{−ln(survival)}</a:t>
                </a:r>
                <a:r>
                  <a:rPr lang="en-US" dirty="0"/>
                  <a:t> against ln(analysis time) for levels of a categorical variable</a:t>
                </a:r>
              </a:p>
              <a:p>
                <a:r>
                  <a:rPr lang="en-US" sz="1200" b="0" i="0" u="none" strike="noStrike" kern="1200" baseline="0" dirty="0">
                    <a:solidFill>
                      <a:schemeClr val="tx1"/>
                    </a:solidFill>
                    <a:latin typeface="+mn-lt"/>
                    <a:ea typeface="+mn-ea"/>
                    <a:cs typeface="+mn-cs"/>
                  </a:rPr>
                  <a:t>The closer the observed values are to the predicted, the less likely it is</a:t>
                </a:r>
              </a:p>
              <a:p>
                <a:r>
                  <a:rPr lang="en-US" sz="1200" b="0" i="0" u="none" strike="noStrike" kern="1200" baseline="0" dirty="0">
                    <a:solidFill>
                      <a:schemeClr val="tx1"/>
                    </a:solidFill>
                    <a:latin typeface="+mn-lt"/>
                    <a:ea typeface="+mn-ea"/>
                    <a:cs typeface="+mn-cs"/>
                  </a:rPr>
                  <a:t>that the proportional-hazards assumption has been violated.</a:t>
                </a:r>
                <a:endParaRPr lang="en-US" dirty="0"/>
              </a:p>
            </p:txBody>
          </p:sp>
        </mc:Fallback>
      </mc:AlternateContent>
      <p:sp>
        <p:nvSpPr>
          <p:cNvPr id="4" name="Slide Number Placeholder 3"/>
          <p:cNvSpPr>
            <a:spLocks noGrp="1"/>
          </p:cNvSpPr>
          <p:nvPr>
            <p:ph type="sldNum" sz="quarter" idx="5"/>
          </p:nvPr>
        </p:nvSpPr>
        <p:spPr/>
        <p:txBody>
          <a:bodyPr/>
          <a:lstStyle/>
          <a:p>
            <a:fld id="{EF4A1BC4-E5C1-42F4-B36F-395B6BFCE339}" type="slidenum">
              <a:rPr lang="en-US" smtClean="0"/>
              <a:t>34</a:t>
            </a:fld>
            <a:endParaRPr lang="en-US"/>
          </a:p>
        </p:txBody>
      </p:sp>
    </p:spTree>
    <p:extLst>
      <p:ext uri="{BB962C8B-B14F-4D97-AF65-F5344CB8AC3E}">
        <p14:creationId xmlns:p14="http://schemas.microsoft.com/office/powerpoint/2010/main" val="3507660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the graphs we’ve seen, you can also adjust .. </a:t>
            </a:r>
          </a:p>
          <a:p>
            <a:r>
              <a:rPr lang="en-US"/>
              <a:t>And specify …</a:t>
            </a:r>
          </a:p>
          <a:p>
            <a:r>
              <a:rPr lang="en-US"/>
              <a:t>And you can modify the look of either graph with any </a:t>
            </a:r>
            <a:r>
              <a:rPr lang="en-US" err="1"/>
              <a:t>twoway_</a:t>
            </a:r>
            <a:r>
              <a:rPr lang="en-US"/>
              <a:t>option.</a:t>
            </a:r>
          </a:p>
          <a:p>
            <a:endParaRPr lang="en-US"/>
          </a:p>
          <a:p>
            <a:r>
              <a:rPr lang="en-US"/>
              <a:t>For –estat phtest-, we performed the test using analysis time, but you can choose from other time scale functions, such as the rank of analysis time or the natural log of analysis time; and you can even specify your own function of time</a:t>
            </a:r>
          </a:p>
        </p:txBody>
      </p:sp>
      <p:sp>
        <p:nvSpPr>
          <p:cNvPr id="4" name="Slide Number Placeholder 3"/>
          <p:cNvSpPr>
            <a:spLocks noGrp="1"/>
          </p:cNvSpPr>
          <p:nvPr>
            <p:ph type="sldNum" sz="quarter" idx="5"/>
          </p:nvPr>
        </p:nvSpPr>
        <p:spPr/>
        <p:txBody>
          <a:bodyPr/>
          <a:lstStyle/>
          <a:p>
            <a:fld id="{EF4A1BC4-E5C1-42F4-B36F-395B6BFCE339}" type="slidenum">
              <a:rPr lang="en-US" smtClean="0"/>
              <a:t>35</a:t>
            </a:fld>
            <a:endParaRPr lang="en-US"/>
          </a:p>
        </p:txBody>
      </p:sp>
    </p:spTree>
    <p:extLst>
      <p:ext uri="{BB962C8B-B14F-4D97-AF65-F5344CB8AC3E}">
        <p14:creationId xmlns:p14="http://schemas.microsoft.com/office/powerpoint/2010/main" val="4840809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thing we can do is interact a covariate with analysis time using the </a:t>
            </a:r>
            <a:r>
              <a:rPr lang="en-US" err="1"/>
              <a:t>tvc</a:t>
            </a:r>
            <a:r>
              <a:rPr lang="en-US"/>
              <a:t>() option. (time-varying covariate)</a:t>
            </a:r>
          </a:p>
          <a:p>
            <a:r>
              <a:rPr lang="en-US"/>
              <a:t>If the proportional hazards assumption holds for age, then the interaction should not be significant</a:t>
            </a:r>
          </a:p>
          <a:p>
            <a:r>
              <a:rPr lang="en-US"/>
              <a:t>Based on this p-value, it is not statistically significant.</a:t>
            </a:r>
          </a:p>
          <a:p>
            <a:endParaRPr lang="en-US"/>
          </a:p>
        </p:txBody>
      </p:sp>
      <p:sp>
        <p:nvSpPr>
          <p:cNvPr id="4" name="Slide Number Placeholder 3"/>
          <p:cNvSpPr>
            <a:spLocks noGrp="1"/>
          </p:cNvSpPr>
          <p:nvPr>
            <p:ph type="sldNum" sz="quarter" idx="5"/>
          </p:nvPr>
        </p:nvSpPr>
        <p:spPr/>
        <p:txBody>
          <a:bodyPr/>
          <a:lstStyle/>
          <a:p>
            <a:fld id="{EF4A1BC4-E5C1-42F4-B36F-395B6BFCE339}" type="slidenum">
              <a:rPr lang="en-US" smtClean="0"/>
              <a:t>36</a:t>
            </a:fld>
            <a:endParaRPr lang="en-US"/>
          </a:p>
        </p:txBody>
      </p:sp>
    </p:spTree>
    <p:extLst>
      <p:ext uri="{BB962C8B-B14F-4D97-AF65-F5344CB8AC3E}">
        <p14:creationId xmlns:p14="http://schemas.microsoft.com/office/powerpoint/2010/main" val="34825001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If you want to fit a random-effects model, where observations within a group are correlated, you can fit a Cox regression with shared frailty.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4A1BC4-E5C1-42F4-B36F-395B6BFCE3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19093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frailty is a latent random effect; here v_i is the log frailty for the group i</a:t>
            </a:r>
          </a:p>
          <a:p>
            <a:r>
              <a:rPr lang="en-US"/>
              <a:t>So observations within a group are correlated because they share the same frailty</a:t>
            </a:r>
          </a:p>
          <a:p>
            <a:r>
              <a:rPr lang="en-US"/>
              <a:t>If the within-group correlation is zero, then this reduces to the standard Cox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Frailties are unobserved, and can be predicted after fitting the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(Note to self: frailties are not estimated within the model, they are predicted conditionally on the parameters and the data)</a:t>
            </a:r>
          </a:p>
        </p:txBody>
      </p:sp>
      <p:sp>
        <p:nvSpPr>
          <p:cNvPr id="4" name="Slide Number Placeholder 3"/>
          <p:cNvSpPr>
            <a:spLocks noGrp="1"/>
          </p:cNvSpPr>
          <p:nvPr>
            <p:ph type="sldNum" sz="quarter" idx="5"/>
          </p:nvPr>
        </p:nvSpPr>
        <p:spPr/>
        <p:txBody>
          <a:bodyPr/>
          <a:lstStyle/>
          <a:p>
            <a:fld id="{EF4A1BC4-E5C1-42F4-B36F-395B6BFCE339}" type="slidenum">
              <a:rPr lang="en-US" smtClean="0"/>
              <a:t>38</a:t>
            </a:fld>
            <a:endParaRPr lang="en-US"/>
          </a:p>
        </p:txBody>
      </p:sp>
    </p:spTree>
    <p:extLst>
      <p:ext uri="{BB962C8B-B14F-4D97-AF65-F5344CB8AC3E}">
        <p14:creationId xmlns:p14="http://schemas.microsoft.com/office/powerpoint/2010/main" val="3485528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an example of shared-frailties, we’re going to load a dataset on kidney dialysis patients.</a:t>
            </a:r>
          </a:p>
          <a:p>
            <a:r>
              <a:rPr lang="en-US"/>
              <a:t>We have two recurrence times in days measured for each patient. </a:t>
            </a:r>
          </a:p>
          <a:p>
            <a:r>
              <a:rPr lang="en-US"/>
              <a:t>For each recurrence of kidney failure, kidney dialysis is performed by inserting a catheter.</a:t>
            </a:r>
          </a:p>
          <a:p>
            <a:r>
              <a:rPr lang="en-US"/>
              <a:t>And we have an indicator for whether there was an infection at the catheter insertion point. </a:t>
            </a:r>
          </a:p>
          <a:p>
            <a:r>
              <a:rPr lang="en-US"/>
              <a:t>The time recorded is the time from initial insertion of the catether to either infection or censoring. We have the patient’s age and sex recorded as well. The group is defined by the patient, and the observations correspond to catheter insertions. So we think that recurrence of kidney failure is independent across individuals, but correlated within insertion points for the same patient.</a:t>
            </a:r>
          </a:p>
          <a:p>
            <a:endParaRPr lang="en-US"/>
          </a:p>
        </p:txBody>
      </p:sp>
      <p:sp>
        <p:nvSpPr>
          <p:cNvPr id="4" name="Slide Number Placeholder 3"/>
          <p:cNvSpPr>
            <a:spLocks noGrp="1"/>
          </p:cNvSpPr>
          <p:nvPr>
            <p:ph type="sldNum" sz="quarter" idx="5"/>
          </p:nvPr>
        </p:nvSpPr>
        <p:spPr/>
        <p:txBody>
          <a:bodyPr/>
          <a:lstStyle/>
          <a:p>
            <a:fld id="{EF4A1BC4-E5C1-42F4-B36F-395B6BFCE339}" type="slidenum">
              <a:rPr lang="en-US" smtClean="0"/>
              <a:t>39</a:t>
            </a:fld>
            <a:endParaRPr lang="en-US"/>
          </a:p>
        </p:txBody>
      </p:sp>
    </p:spTree>
    <p:extLst>
      <p:ext uri="{BB962C8B-B14F-4D97-AF65-F5344CB8AC3E}">
        <p14:creationId xmlns:p14="http://schemas.microsoft.com/office/powerpoint/2010/main" val="15879861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we –stset- the data; the binary variable infect indicates failure </a:t>
            </a:r>
          </a:p>
          <a:p>
            <a:r>
              <a:rPr lang="en-US"/>
              <a:t>The time variable records the time from initial insertion of the catheter to either infection or censoring, so this is our time variable.</a:t>
            </a:r>
          </a:p>
          <a:p>
            <a:r>
              <a:rPr lang="en-US"/>
              <a:t>And we can now fit our Cox model, where we assume that the correlation of recurrence times between catheter insertions for the same individual is due to a patient-level frailty</a:t>
            </a:r>
          </a:p>
        </p:txBody>
      </p:sp>
      <p:sp>
        <p:nvSpPr>
          <p:cNvPr id="4" name="Slide Number Placeholder 3"/>
          <p:cNvSpPr>
            <a:spLocks noGrp="1"/>
          </p:cNvSpPr>
          <p:nvPr>
            <p:ph type="sldNum" sz="quarter" idx="5"/>
          </p:nvPr>
        </p:nvSpPr>
        <p:spPr/>
        <p:txBody>
          <a:bodyPr/>
          <a:lstStyle/>
          <a:p>
            <a:fld id="{EF4A1BC4-E5C1-42F4-B36F-395B6BFCE339}" type="slidenum">
              <a:rPr lang="en-US" smtClean="0"/>
              <a:t>40</a:t>
            </a:fld>
            <a:endParaRPr lang="en-US"/>
          </a:p>
        </p:txBody>
      </p:sp>
    </p:spTree>
    <p:extLst>
      <p:ext uri="{BB962C8B-B14F-4D97-AF65-F5344CB8AC3E}">
        <p14:creationId xmlns:p14="http://schemas.microsoft.com/office/powerpoint/2010/main" val="10238442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as simple as specifying this shared() option. </a:t>
            </a:r>
          </a:p>
          <a:p>
            <a:r>
              <a:rPr lang="en-US"/>
              <a:t>A couple of things to note here, on the right you’ll see the observations per group.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But we already knew that we have exactly 2 observations per person. On the left, you see the group variable, and the frailties are assumed to be gamma distributed, with mean 1. Theta is the variance of the frailties, and its estimated from the data. If theta is zero, then all the frailties are equal, and the model reduces to a standard Cox model. But based on the likelihood ratio test, there is a significant frailty effect. Turning now to the hazard ratios, age doesn’t seem to have a statistically significant effect on the hazard for infection. But females face a much lower hazard than males, for infection.</a:t>
            </a:r>
          </a:p>
          <a:p>
            <a:endParaRPr lang="en-US"/>
          </a:p>
          <a:p>
            <a:r>
              <a:rPr lang="en-US"/>
              <a:t>(Theta measures the degree of within-group correlation)</a:t>
            </a:r>
          </a:p>
          <a:p>
            <a:r>
              <a:rPr lang="en-US"/>
              <a:t>We estimated the variance of the frailties, but not estimates of the frailties themselves; we can obtain those with –predict-</a:t>
            </a:r>
          </a:p>
          <a:p>
            <a:r>
              <a:rPr lang="en-US"/>
              <a:t>(!!goa omitted comment on degree of …)</a:t>
            </a:r>
          </a:p>
        </p:txBody>
      </p:sp>
      <p:sp>
        <p:nvSpPr>
          <p:cNvPr id="4" name="Slide Number Placeholder 3"/>
          <p:cNvSpPr>
            <a:spLocks noGrp="1"/>
          </p:cNvSpPr>
          <p:nvPr>
            <p:ph type="sldNum" sz="quarter" idx="5"/>
          </p:nvPr>
        </p:nvSpPr>
        <p:spPr/>
        <p:txBody>
          <a:bodyPr/>
          <a:lstStyle/>
          <a:p>
            <a:fld id="{EF4A1BC4-E5C1-42F4-B36F-395B6BFCE339}" type="slidenum">
              <a:rPr lang="en-US" smtClean="0"/>
              <a:t>41</a:t>
            </a:fld>
            <a:endParaRPr lang="en-US"/>
          </a:p>
        </p:txBody>
      </p:sp>
    </p:spTree>
    <p:extLst>
      <p:ext uri="{BB962C8B-B14F-4D97-AF65-F5344CB8AC3E}">
        <p14:creationId xmlns:p14="http://schemas.microsoft.com/office/powerpoint/2010/main" val="42283157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effects option will give us the log frailties; here I’ve sorted the data based on these frailties, and listed the first and last patient.</a:t>
            </a:r>
          </a:p>
          <a:p>
            <a:r>
              <a:rPr lang="en-US"/>
              <a:t>What do these frailties tell us?</a:t>
            </a:r>
          </a:p>
        </p:txBody>
      </p:sp>
      <p:sp>
        <p:nvSpPr>
          <p:cNvPr id="4" name="Slide Number Placeholder 3"/>
          <p:cNvSpPr>
            <a:spLocks noGrp="1"/>
          </p:cNvSpPr>
          <p:nvPr>
            <p:ph type="sldNum" sz="quarter" idx="5"/>
          </p:nvPr>
        </p:nvSpPr>
        <p:spPr/>
        <p:txBody>
          <a:bodyPr/>
          <a:lstStyle/>
          <a:p>
            <a:fld id="{EF4A1BC4-E5C1-42F4-B36F-395B6BFCE339}" type="slidenum">
              <a:rPr lang="en-US" smtClean="0"/>
              <a:t>42</a:t>
            </a:fld>
            <a:endParaRPr lang="en-US"/>
          </a:p>
        </p:txBody>
      </p:sp>
    </p:spTree>
    <p:extLst>
      <p:ext uri="{BB962C8B-B14F-4D97-AF65-F5344CB8AC3E}">
        <p14:creationId xmlns:p14="http://schemas.microsoft.com/office/powerpoint/2010/main" val="724169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Let’s say our study ended after 3 months. </a:t>
            </a:r>
          </a:p>
          <a:p>
            <a:r>
              <a:rPr lang="en-US" sz="1200" b="0" i="0" u="none" strike="noStrike" kern="1200" baseline="0">
                <a:solidFill>
                  <a:schemeClr val="tx1"/>
                </a:solidFill>
                <a:latin typeface="+mn-lt"/>
                <a:ea typeface="+mn-ea"/>
                <a:cs typeface="+mn-cs"/>
              </a:rPr>
              <a:t>If a patient survives until the end of a study, the patient’s time of death is right-censored.</a:t>
            </a:r>
          </a:p>
          <a:p>
            <a:r>
              <a:rPr lang="en-US" sz="1200" b="0" i="0" u="none" strike="noStrike" kern="1200" baseline="0">
                <a:solidFill>
                  <a:schemeClr val="tx1"/>
                </a:solidFill>
                <a:latin typeface="+mn-lt"/>
                <a:ea typeface="+mn-ea"/>
                <a:cs typeface="+mn-cs"/>
              </a:rPr>
              <a:t>We don’t know the time of failure, all we know is that at the end of the study, they hadn’t died.</a:t>
            </a:r>
          </a:p>
          <a:p>
            <a:r>
              <a:rPr lang="en-US" sz="1200" b="0" i="0" u="none" strike="noStrike" kern="1200" baseline="0">
                <a:solidFill>
                  <a:schemeClr val="tx1"/>
                </a:solidFill>
                <a:latin typeface="+mn-lt"/>
                <a:ea typeface="+mn-ea"/>
                <a:cs typeface="+mn-cs"/>
              </a:rPr>
              <a:t>Later we’ll discuss other types of censoring.</a:t>
            </a:r>
            <a:endParaRPr lang="en-US"/>
          </a:p>
        </p:txBody>
      </p:sp>
      <p:sp>
        <p:nvSpPr>
          <p:cNvPr id="4" name="Slide Number Placeholder 3"/>
          <p:cNvSpPr>
            <a:spLocks noGrp="1"/>
          </p:cNvSpPr>
          <p:nvPr>
            <p:ph type="sldNum" sz="quarter" idx="5"/>
          </p:nvPr>
        </p:nvSpPr>
        <p:spPr/>
        <p:txBody>
          <a:bodyPr/>
          <a:lstStyle/>
          <a:p>
            <a:fld id="{EF4A1BC4-E5C1-42F4-B36F-395B6BFCE339}" type="slidenum">
              <a:rPr lang="en-US" smtClean="0"/>
              <a:t>6</a:t>
            </a:fld>
            <a:endParaRPr lang="en-US"/>
          </a:p>
        </p:txBody>
      </p:sp>
    </p:spTree>
    <p:extLst>
      <p:ext uri="{BB962C8B-B14F-4D97-AF65-F5344CB8AC3E}">
        <p14:creationId xmlns:p14="http://schemas.microsoft.com/office/powerpoint/2010/main" val="28327466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smallest value represents the least frail patient. So that’s patient 21.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Here is the hazard function, and v_i represents the frailties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As you can see, they enter the hazard function multiplicatively </a:t>
            </a:r>
          </a:p>
          <a:p>
            <a:r>
              <a:rPr lang="en-US"/>
              <a:t>If we exponentiate these values, you’ll see that the smaller value results in a smaller hazard; while the larger value (0.5) results in a larger hazard.</a:t>
            </a:r>
          </a:p>
        </p:txBody>
      </p:sp>
      <p:sp>
        <p:nvSpPr>
          <p:cNvPr id="4" name="Slide Number Placeholder 3"/>
          <p:cNvSpPr>
            <a:spLocks noGrp="1"/>
          </p:cNvSpPr>
          <p:nvPr>
            <p:ph type="sldNum" sz="quarter" idx="5"/>
          </p:nvPr>
        </p:nvSpPr>
        <p:spPr/>
        <p:txBody>
          <a:bodyPr/>
          <a:lstStyle/>
          <a:p>
            <a:fld id="{EF4A1BC4-E5C1-42F4-B36F-395B6BFCE339}" type="slidenum">
              <a:rPr lang="en-US" smtClean="0"/>
              <a:t>43</a:t>
            </a:fld>
            <a:endParaRPr lang="en-US"/>
          </a:p>
        </p:txBody>
      </p:sp>
    </p:spTree>
    <p:extLst>
      <p:ext uri="{BB962C8B-B14F-4D97-AF65-F5344CB8AC3E}">
        <p14:creationId xmlns:p14="http://schemas.microsoft.com/office/powerpoint/2010/main" val="17481453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If you think  the baseline hazard functions differs across groups in your data, you can fit a </a:t>
            </a:r>
          </a:p>
          <a:p>
            <a:r>
              <a:rPr lang="en-US" sz="1200" b="0" i="0" u="none" strike="noStrike" kern="1200" baseline="0">
                <a:solidFill>
                  <a:schemeClr val="tx1"/>
                </a:solidFill>
                <a:latin typeface="+mn-lt"/>
                <a:ea typeface="+mn-ea"/>
                <a:cs typeface="+mn-cs"/>
              </a:rPr>
              <a:t>stratified cox regression--the coefficients are assumed to be the same, regardless of group, but the baseline hazard can be group specific.</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As mentioned, the default was to use the Breslow method to handle tied failures, but there are other methods available.</a:t>
            </a:r>
          </a:p>
          <a:p>
            <a:endParaRPr lang="en-US"/>
          </a:p>
        </p:txBody>
      </p:sp>
      <p:sp>
        <p:nvSpPr>
          <p:cNvPr id="4" name="Slide Number Placeholder 3"/>
          <p:cNvSpPr>
            <a:spLocks noGrp="1"/>
          </p:cNvSpPr>
          <p:nvPr>
            <p:ph type="sldNum" sz="quarter" idx="5"/>
          </p:nvPr>
        </p:nvSpPr>
        <p:spPr/>
        <p:txBody>
          <a:bodyPr/>
          <a:lstStyle/>
          <a:p>
            <a:fld id="{EF4A1BC4-E5C1-42F4-B36F-395B6BFCE339}" type="slidenum">
              <a:rPr lang="en-US" smtClean="0"/>
              <a:t>44</a:t>
            </a:fld>
            <a:endParaRPr lang="en-US"/>
          </a:p>
        </p:txBody>
      </p:sp>
    </p:spTree>
    <p:extLst>
      <p:ext uri="{BB962C8B-B14F-4D97-AF65-F5344CB8AC3E}">
        <p14:creationId xmlns:p14="http://schemas.microsoft.com/office/powerpoint/2010/main" val="6703631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far we’ve been talking only about our failure event of interest, but sometimes you’ll have one or more competing failure events that prevent your event of interest. In these cases, you’ll want to account for these other events. </a:t>
            </a:r>
          </a:p>
        </p:txBody>
      </p:sp>
      <p:sp>
        <p:nvSpPr>
          <p:cNvPr id="4" name="Slide Number Placeholder 3"/>
          <p:cNvSpPr>
            <a:spLocks noGrp="1"/>
          </p:cNvSpPr>
          <p:nvPr>
            <p:ph type="sldNum" sz="quarter" idx="5"/>
          </p:nvPr>
        </p:nvSpPr>
        <p:spPr/>
        <p:txBody>
          <a:bodyPr/>
          <a:lstStyle/>
          <a:p>
            <a:fld id="{EF4A1BC4-E5C1-42F4-B36F-395B6BFCE339}" type="slidenum">
              <a:rPr lang="en-US" smtClean="0"/>
              <a:t>45</a:t>
            </a:fld>
            <a:endParaRPr lang="en-US"/>
          </a:p>
        </p:txBody>
      </p:sp>
    </p:spTree>
    <p:extLst>
      <p:ext uri="{BB962C8B-B14F-4D97-AF65-F5344CB8AC3E}">
        <p14:creationId xmlns:p14="http://schemas.microsoft.com/office/powerpoint/2010/main" val="32429733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Just to clarify, if we observe death for a patient, he or she is not censored.</a:t>
            </a:r>
          </a:p>
          <a:p>
            <a:r>
              <a:rPr lang="en-US"/>
              <a:t>Censored means we don’t know the time of failure.</a:t>
            </a:r>
          </a:p>
          <a:p>
            <a:r>
              <a:rPr lang="en-US"/>
              <a:t>Death prevents the cardiac arrest from happening.</a:t>
            </a:r>
          </a:p>
          <a:p>
            <a:endParaRPr lang="en-US"/>
          </a:p>
        </p:txBody>
      </p:sp>
      <p:sp>
        <p:nvSpPr>
          <p:cNvPr id="4" name="Slide Number Placeholder 3"/>
          <p:cNvSpPr>
            <a:spLocks noGrp="1"/>
          </p:cNvSpPr>
          <p:nvPr>
            <p:ph type="sldNum" sz="quarter" idx="5"/>
          </p:nvPr>
        </p:nvSpPr>
        <p:spPr/>
        <p:txBody>
          <a:bodyPr/>
          <a:lstStyle/>
          <a:p>
            <a:fld id="{EF4A1BC4-E5C1-42F4-B36F-395B6BFCE339}" type="slidenum">
              <a:rPr lang="en-US" smtClean="0"/>
              <a:t>46</a:t>
            </a:fld>
            <a:endParaRPr lang="en-US"/>
          </a:p>
        </p:txBody>
      </p:sp>
    </p:spTree>
    <p:extLst>
      <p:ext uri="{BB962C8B-B14F-4D97-AF65-F5344CB8AC3E}">
        <p14:creationId xmlns:p14="http://schemas.microsoft.com/office/powerpoint/2010/main" val="31692847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CIF is </a:t>
            </a:r>
            <a:r>
              <a:rPr lang="en-US" sz="1200" b="0" i="0" u="none" strike="noStrike" kern="1200" baseline="0">
                <a:solidFill>
                  <a:schemeClr val="tx1"/>
                </a:solidFill>
                <a:latin typeface="+mn-lt"/>
                <a:ea typeface="+mn-ea"/>
                <a:cs typeface="+mn-cs"/>
              </a:rPr>
              <a:t>is the probability that you will observe the event of primary interest before a given time.</a:t>
            </a:r>
            <a:endParaRPr lang="en-US"/>
          </a:p>
          <a:p>
            <a:r>
              <a:rPr lang="en-US"/>
              <a:t>In the presence of competing failure events, when thinking about the probability of someone surviving, we would ask, for example </a:t>
            </a:r>
          </a:p>
          <a:p>
            <a:r>
              <a:rPr lang="en-US"/>
              <a:t>“what is the probability that the individual survives 50 days, and we observe cardiac arrest?” </a:t>
            </a:r>
          </a:p>
          <a:p>
            <a:r>
              <a:rPr lang="en-US"/>
              <a:t>Because they might survive 50 days and then die. But we won’t know until the event occurs, if it is death or cardiac arrest. </a:t>
            </a:r>
          </a:p>
          <a:p>
            <a:r>
              <a:rPr lang="en-US"/>
              <a:t>So this is why we look at the cumulative incidence function, so that we can ask something like “What is the probability of observing a cardiac arrest within 50 days?”</a:t>
            </a:r>
          </a:p>
          <a:p>
            <a:endParaRPr lang="en-US"/>
          </a:p>
        </p:txBody>
      </p:sp>
      <p:sp>
        <p:nvSpPr>
          <p:cNvPr id="4" name="Slide Number Placeholder 3"/>
          <p:cNvSpPr>
            <a:spLocks noGrp="1"/>
          </p:cNvSpPr>
          <p:nvPr>
            <p:ph type="sldNum" sz="quarter" idx="5"/>
          </p:nvPr>
        </p:nvSpPr>
        <p:spPr/>
        <p:txBody>
          <a:bodyPr/>
          <a:lstStyle/>
          <a:p>
            <a:fld id="{EF4A1BC4-E5C1-42F4-B36F-395B6BFCE339}" type="slidenum">
              <a:rPr lang="en-US" smtClean="0"/>
              <a:t>47</a:t>
            </a:fld>
            <a:endParaRPr lang="en-US"/>
          </a:p>
        </p:txBody>
      </p:sp>
    </p:spTree>
    <p:extLst>
      <p:ext uri="{BB962C8B-B14F-4D97-AF65-F5344CB8AC3E}">
        <p14:creationId xmlns:p14="http://schemas.microsoft.com/office/powerpoint/2010/main" val="25727443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Cardiac arrest </a:t>
            </a:r>
            <a:r>
              <a:rPr lang="en-US">
                <a:sym typeface="Wingdings" panose="05000000000000000000" pitchFamily="2" charset="2"/>
              </a:rPr>
              <a:t> our event of interest</a:t>
            </a:r>
          </a:p>
          <a:p>
            <a:r>
              <a:rPr lang="en-US">
                <a:sym typeface="Wingdings" panose="05000000000000000000" pitchFamily="2" charset="2"/>
              </a:rPr>
              <a:t>Death  competing event</a:t>
            </a:r>
          </a:p>
          <a:p>
            <a:r>
              <a:rPr lang="en-US">
                <a:sym typeface="Wingdings" panose="05000000000000000000" pitchFamily="2" charset="2"/>
              </a:rPr>
              <a:t>So the probability of cardiac arrest depends on both hazards, and so we’ll be modeling</a:t>
            </a:r>
          </a:p>
          <a:p>
            <a:r>
              <a:rPr lang="en-US">
                <a:sym typeface="Wingdings" panose="05000000000000000000" pitchFamily="2" charset="2"/>
              </a:rPr>
              <a:t>The subhazard of cardiac arrest.</a:t>
            </a:r>
          </a:p>
          <a:p>
            <a:r>
              <a:rPr lang="en-US">
                <a:sym typeface="Wingdings" panose="05000000000000000000" pitchFamily="2" charset="2"/>
              </a:rPr>
              <a:t>--the subhazard allows us to look at the incidence of cardiac arrest, while taking into account that individuals are at risk of both cardiac arrest and death</a:t>
            </a:r>
            <a:endParaRPr lang="en-US"/>
          </a:p>
        </p:txBody>
      </p:sp>
      <p:sp>
        <p:nvSpPr>
          <p:cNvPr id="4" name="Slide Number Placeholder 3"/>
          <p:cNvSpPr>
            <a:spLocks noGrp="1"/>
          </p:cNvSpPr>
          <p:nvPr>
            <p:ph type="sldNum" sz="quarter" idx="5"/>
          </p:nvPr>
        </p:nvSpPr>
        <p:spPr/>
        <p:txBody>
          <a:bodyPr/>
          <a:lstStyle/>
          <a:p>
            <a:fld id="{EF4A1BC4-E5C1-42F4-B36F-395B6BFCE339}" type="slidenum">
              <a:rPr lang="en-US" smtClean="0"/>
              <a:t>48</a:t>
            </a:fld>
            <a:endParaRPr lang="en-US"/>
          </a:p>
        </p:txBody>
      </p:sp>
    </p:spTree>
    <p:extLst>
      <p:ext uri="{BB962C8B-B14F-4D97-AF65-F5344CB8AC3E}">
        <p14:creationId xmlns:p14="http://schemas.microsoft.com/office/powerpoint/2010/main" val="30460111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If we integrate over the analysis time, we get the cumulative subhazard.</a:t>
            </a:r>
          </a:p>
          <a:p>
            <a:r>
              <a:rPr lang="en-US" sz="1200" b="0" i="0" u="none" strike="noStrike" kern="1200" baseline="0">
                <a:solidFill>
                  <a:schemeClr val="tx1"/>
                </a:solidFill>
                <a:latin typeface="+mn-lt"/>
                <a:ea typeface="+mn-ea"/>
                <a:cs typeface="+mn-cs"/>
              </a:rPr>
              <a:t>And we can use this to obtain the cumulative incidence function.</a:t>
            </a:r>
          </a:p>
          <a:p>
            <a:r>
              <a:rPr lang="en-US" sz="1200" b="0" i="0" u="none" strike="noStrike" kern="1200" baseline="0">
                <a:solidFill>
                  <a:schemeClr val="tx1"/>
                </a:solidFill>
                <a:latin typeface="+mn-lt"/>
                <a:ea typeface="+mn-ea"/>
                <a:cs typeface="+mn-cs"/>
              </a:rPr>
              <a:t>So when we fit a competing-risks regression, we’ll model the subhazard.</a:t>
            </a:r>
          </a:p>
          <a:p>
            <a:r>
              <a:rPr lang="en-US" sz="1200" b="0" i="0" u="none" strike="noStrike" kern="1200" baseline="0">
                <a:solidFill>
                  <a:schemeClr val="tx1"/>
                </a:solidFill>
                <a:latin typeface="+mn-lt"/>
                <a:ea typeface="+mn-ea"/>
                <a:cs typeface="+mn-cs"/>
              </a:rPr>
              <a:t>We have the subhazard, given the values of the covariates X.</a:t>
            </a:r>
          </a:p>
          <a:p>
            <a:r>
              <a:rPr lang="en-US" sz="1200" b="0" i="0" u="none" strike="noStrike" kern="1200" baseline="0">
                <a:solidFill>
                  <a:schemeClr val="tx1"/>
                </a:solidFill>
                <a:latin typeface="+mn-lt"/>
                <a:ea typeface="+mn-ea"/>
                <a:cs typeface="+mn-cs"/>
              </a:rPr>
              <a:t>This h_1,0 is the baseline subhazard; this is the subhazard when all the covariates are set to 0</a:t>
            </a:r>
          </a:p>
          <a:p>
            <a:r>
              <a:rPr lang="en-US" sz="1200" b="0" i="0" u="none" strike="noStrike" kern="1200" baseline="0">
                <a:solidFill>
                  <a:schemeClr val="tx1"/>
                </a:solidFill>
                <a:latin typeface="+mn-lt"/>
                <a:ea typeface="+mn-ea"/>
                <a:cs typeface="+mn-cs"/>
              </a:rPr>
              <a:t>We’ll be estimating the betas, which are subhazard ratios.</a:t>
            </a:r>
          </a:p>
          <a:p>
            <a:r>
              <a:rPr lang="en-US" sz="1200" b="0" i="0" u="none" strike="noStrike" kern="1200" baseline="0">
                <a:solidFill>
                  <a:schemeClr val="tx1"/>
                </a:solidFill>
                <a:latin typeface="+mn-lt"/>
                <a:ea typeface="+mn-ea"/>
                <a:cs typeface="+mn-cs"/>
              </a:rPr>
              <a:t>So let’s apply our knew terminology:</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To measure the incidence of our event of interest, we use the cumulative incidence estimator.</a:t>
            </a:r>
          </a:p>
          <a:p>
            <a:r>
              <a:rPr lang="en-US" sz="1200" b="0" i="0" u="none" strike="noStrike" kern="1200" baseline="0">
                <a:solidFill>
                  <a:schemeClr val="tx1"/>
                </a:solidFill>
                <a:latin typeface="+mn-lt"/>
                <a:ea typeface="+mn-ea"/>
                <a:cs typeface="+mn-cs"/>
              </a:rPr>
              <a:t>Here we have the CIF for cardiac arrests. This is a function of </a:t>
            </a:r>
          </a:p>
          <a:p>
            <a:r>
              <a:rPr lang="en-US" sz="1200" b="0" i="0" u="none" strike="noStrike" kern="1200" baseline="0">
                <a:solidFill>
                  <a:schemeClr val="tx1"/>
                </a:solidFill>
                <a:latin typeface="+mn-lt"/>
                <a:ea typeface="+mn-ea"/>
                <a:cs typeface="+mn-cs"/>
              </a:rPr>
              <a:t>(Incidence is the number of new failures that occur during a specified period in a population at risk)</a:t>
            </a:r>
          </a:p>
        </p:txBody>
      </p:sp>
      <p:sp>
        <p:nvSpPr>
          <p:cNvPr id="4" name="Slide Number Placeholder 3"/>
          <p:cNvSpPr>
            <a:spLocks noGrp="1"/>
          </p:cNvSpPr>
          <p:nvPr>
            <p:ph type="sldNum" sz="quarter" idx="5"/>
          </p:nvPr>
        </p:nvSpPr>
        <p:spPr/>
        <p:txBody>
          <a:bodyPr/>
          <a:lstStyle/>
          <a:p>
            <a:fld id="{EF4A1BC4-E5C1-42F4-B36F-395B6BFCE339}" type="slidenum">
              <a:rPr lang="en-US" smtClean="0"/>
              <a:t>49</a:t>
            </a:fld>
            <a:endParaRPr lang="en-US"/>
          </a:p>
        </p:txBody>
      </p:sp>
    </p:spTree>
    <p:extLst>
      <p:ext uri="{BB962C8B-B14F-4D97-AF65-F5344CB8AC3E}">
        <p14:creationId xmlns:p14="http://schemas.microsoft.com/office/powerpoint/2010/main" val="4467426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each patient, we have an ID number, their age when admitted to the hospital for a heart attack.</a:t>
            </a:r>
          </a:p>
          <a:p>
            <a:r>
              <a:rPr lang="en-US"/>
              <a:t>And the number of days they have been in the intensive care unit.</a:t>
            </a:r>
          </a:p>
          <a:p>
            <a:r>
              <a:rPr lang="en-US"/>
              <a:t>A common hospital-acquired infection is pneumonia; so we have an indicator variable for this.</a:t>
            </a:r>
          </a:p>
          <a:p>
            <a:r>
              <a:rPr lang="en-US"/>
              <a:t>Patients who acquire pneumonia during their stay have two records, because pneumonia goes from 0 to 1</a:t>
            </a:r>
          </a:p>
          <a:p>
            <a:r>
              <a:rPr lang="en-US"/>
              <a:t>We also have indicators for death and cardiac arrest</a:t>
            </a:r>
          </a:p>
        </p:txBody>
      </p:sp>
      <p:sp>
        <p:nvSpPr>
          <p:cNvPr id="4" name="Slide Number Placeholder 3"/>
          <p:cNvSpPr>
            <a:spLocks noGrp="1"/>
          </p:cNvSpPr>
          <p:nvPr>
            <p:ph type="sldNum" sz="quarter" idx="5"/>
          </p:nvPr>
        </p:nvSpPr>
        <p:spPr/>
        <p:txBody>
          <a:bodyPr/>
          <a:lstStyle/>
          <a:p>
            <a:fld id="{EF4A1BC4-E5C1-42F4-B36F-395B6BFCE339}" type="slidenum">
              <a:rPr lang="en-US" smtClean="0"/>
              <a:t>50</a:t>
            </a:fld>
            <a:endParaRPr lang="en-US"/>
          </a:p>
        </p:txBody>
      </p:sp>
    </p:spTree>
    <p:extLst>
      <p:ext uri="{BB962C8B-B14F-4D97-AF65-F5344CB8AC3E}">
        <p14:creationId xmlns:p14="http://schemas.microsoft.com/office/powerpoint/2010/main" val="7016451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t>
            </a:r>
            <a:r>
              <a:rPr lang="en-US" err="1"/>
              <a:t>stset</a:t>
            </a:r>
            <a:r>
              <a:rPr lang="en-US"/>
              <a:t> the data; we specify id since we have multiple records for some individuals</a:t>
            </a:r>
          </a:p>
          <a:p>
            <a:r>
              <a:rPr lang="en-US"/>
              <a:t>The time variable is the number of days they have been in the ICU</a:t>
            </a:r>
          </a:p>
          <a:p>
            <a:r>
              <a:rPr lang="en-US"/>
              <a:t>And failure is cardiac arrest.</a:t>
            </a:r>
          </a:p>
        </p:txBody>
      </p:sp>
      <p:sp>
        <p:nvSpPr>
          <p:cNvPr id="4" name="Slide Number Placeholder 3"/>
          <p:cNvSpPr>
            <a:spLocks noGrp="1"/>
          </p:cNvSpPr>
          <p:nvPr>
            <p:ph type="sldNum" sz="quarter" idx="5"/>
          </p:nvPr>
        </p:nvSpPr>
        <p:spPr/>
        <p:txBody>
          <a:bodyPr/>
          <a:lstStyle/>
          <a:p>
            <a:fld id="{EF4A1BC4-E5C1-42F4-B36F-395B6BFCE339}" type="slidenum">
              <a:rPr lang="en-US" smtClean="0"/>
              <a:t>51</a:t>
            </a:fld>
            <a:endParaRPr lang="en-US"/>
          </a:p>
        </p:txBody>
      </p:sp>
    </p:spTree>
    <p:extLst>
      <p:ext uri="{BB962C8B-B14F-4D97-AF65-F5344CB8AC3E}">
        <p14:creationId xmlns:p14="http://schemas.microsoft.com/office/powerpoint/2010/main" val="41906923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model the time to cardiac arrest as a function of the patient’s age and whether they have pneumonia</a:t>
            </a:r>
          </a:p>
          <a:p>
            <a:r>
              <a:rPr lang="en-US"/>
              <a:t>Some studies suggest that patients with pneumonia are at increased risk for cardiac arrest</a:t>
            </a:r>
          </a:p>
          <a:p>
            <a:r>
              <a:rPr lang="en-US"/>
              <a:t>And compete() indicates that death is the competing event. On the right-hand side you’ll see the breakdown of the patients that had the failure of interest, those that had the competing failure, and those that were censored. We get the results in form of </a:t>
            </a:r>
            <a:r>
              <a:rPr lang="en-US" err="1"/>
              <a:t>subhazard</a:t>
            </a:r>
            <a:r>
              <a:rPr lang="en-US"/>
              <a:t> ratios; interpretation is similar to hazard ratios with </a:t>
            </a:r>
            <a:r>
              <a:rPr lang="en-US" err="1"/>
              <a:t>stcox</a:t>
            </a:r>
            <a:endParaRPr lang="en-US"/>
          </a:p>
          <a:p>
            <a:r>
              <a:rPr lang="en-US"/>
              <a:t>So increased age and contracting pneumonia are associated with an increased incidence of cardiac arrest in the ICU.</a:t>
            </a:r>
          </a:p>
        </p:txBody>
      </p:sp>
      <p:sp>
        <p:nvSpPr>
          <p:cNvPr id="4" name="Slide Number Placeholder 3"/>
          <p:cNvSpPr>
            <a:spLocks noGrp="1"/>
          </p:cNvSpPr>
          <p:nvPr>
            <p:ph type="sldNum" sz="quarter" idx="5"/>
          </p:nvPr>
        </p:nvSpPr>
        <p:spPr/>
        <p:txBody>
          <a:bodyPr/>
          <a:lstStyle/>
          <a:p>
            <a:fld id="{EF4A1BC4-E5C1-42F4-B36F-395B6BFCE339}" type="slidenum">
              <a:rPr lang="en-US" smtClean="0"/>
              <a:t>52</a:t>
            </a:fld>
            <a:endParaRPr lang="en-US"/>
          </a:p>
        </p:txBody>
      </p:sp>
    </p:spTree>
    <p:extLst>
      <p:ext uri="{BB962C8B-B14F-4D97-AF65-F5344CB8AC3E}">
        <p14:creationId xmlns:p14="http://schemas.microsoft.com/office/powerpoint/2010/main" val="340086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might have multiple records per subject. At 33 days, all patients have survived. One patient died 89 days after diagnosis, another 90 days after.</a:t>
            </a:r>
          </a:p>
          <a:p>
            <a:r>
              <a:rPr lang="en-US"/>
              <a:t>Also, note that time can be recorded in a number of ways. It might just be a number, for example we have the number of days, or it might be the patient’s age at the time, or calendar dates.</a:t>
            </a:r>
          </a:p>
        </p:txBody>
      </p:sp>
      <p:sp>
        <p:nvSpPr>
          <p:cNvPr id="4" name="Slide Number Placeholder 3"/>
          <p:cNvSpPr>
            <a:spLocks noGrp="1"/>
          </p:cNvSpPr>
          <p:nvPr>
            <p:ph type="sldNum" sz="quarter" idx="5"/>
          </p:nvPr>
        </p:nvSpPr>
        <p:spPr/>
        <p:txBody>
          <a:bodyPr/>
          <a:lstStyle/>
          <a:p>
            <a:fld id="{EF4A1BC4-E5C1-42F4-B36F-395B6BFCE339}" type="slidenum">
              <a:rPr lang="en-US" smtClean="0"/>
              <a:t>7</a:t>
            </a:fld>
            <a:endParaRPr lang="en-US"/>
          </a:p>
        </p:txBody>
      </p:sp>
    </p:spTree>
    <p:extLst>
      <p:ext uri="{BB962C8B-B14F-4D97-AF65-F5344CB8AC3E}">
        <p14:creationId xmlns:p14="http://schemas.microsoft.com/office/powerpoint/2010/main" val="23114854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 can take a look at the cumulative incidence function.</a:t>
            </a:r>
          </a:p>
          <a:p>
            <a:r>
              <a:rPr lang="en-US"/>
              <a:t>If we just type –stcurve, cif- we’ll get the function evaluated at the mean of age and mean of pneumonia.</a:t>
            </a:r>
          </a:p>
          <a:p>
            <a:r>
              <a:rPr lang="en-US"/>
              <a:t>So here I specify that we want the function for those without pneumonia, and those with pneumonia.</a:t>
            </a:r>
          </a:p>
          <a:p>
            <a:r>
              <a:rPr lang="en-US"/>
              <a:t>There is a dramatic difference; the incidence of cardiac arrest is 3 times higher for those with pneumonia. </a:t>
            </a:r>
          </a:p>
        </p:txBody>
      </p:sp>
      <p:sp>
        <p:nvSpPr>
          <p:cNvPr id="4" name="Slide Number Placeholder 3"/>
          <p:cNvSpPr>
            <a:spLocks noGrp="1"/>
          </p:cNvSpPr>
          <p:nvPr>
            <p:ph type="sldNum" sz="quarter" idx="5"/>
          </p:nvPr>
        </p:nvSpPr>
        <p:spPr/>
        <p:txBody>
          <a:bodyPr/>
          <a:lstStyle/>
          <a:p>
            <a:fld id="{EF4A1BC4-E5C1-42F4-B36F-395B6BFCE339}" type="slidenum">
              <a:rPr lang="en-US" smtClean="0"/>
              <a:t>53</a:t>
            </a:fld>
            <a:endParaRPr lang="en-US"/>
          </a:p>
        </p:txBody>
      </p:sp>
    </p:spTree>
    <p:extLst>
      <p:ext uri="{BB962C8B-B14F-4D97-AF65-F5344CB8AC3E}">
        <p14:creationId xmlns:p14="http://schemas.microsoft.com/office/powerpoint/2010/main" val="16887844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The Cox proportional hazards model and the competing risks regression models were semiparametric regression models</a:t>
            </a:r>
          </a:p>
          <a:p>
            <a:r>
              <a:rPr lang="en-US" sz="1200" b="0" i="0" u="none" strike="noStrike" kern="1200" baseline="0">
                <a:solidFill>
                  <a:schemeClr val="tx1"/>
                </a:solidFill>
                <a:latin typeface="+mn-lt"/>
                <a:ea typeface="+mn-ea"/>
                <a:cs typeface="+mn-cs"/>
              </a:rPr>
              <a:t>Now we’re going to move on to parametric survival models</a:t>
            </a:r>
            <a:endParaRPr lang="en-US"/>
          </a:p>
          <a:p>
            <a:endParaRPr lang="en-US"/>
          </a:p>
        </p:txBody>
      </p:sp>
      <p:sp>
        <p:nvSpPr>
          <p:cNvPr id="4" name="Slide Number Placeholder 3"/>
          <p:cNvSpPr>
            <a:spLocks noGrp="1"/>
          </p:cNvSpPr>
          <p:nvPr>
            <p:ph type="sldNum" sz="quarter" idx="5"/>
          </p:nvPr>
        </p:nvSpPr>
        <p:spPr/>
        <p:txBody>
          <a:bodyPr/>
          <a:lstStyle/>
          <a:p>
            <a:fld id="{EF4A1BC4-E5C1-42F4-B36F-395B6BFCE339}" type="slidenum">
              <a:rPr lang="en-US" smtClean="0"/>
              <a:t>54</a:t>
            </a:fld>
            <a:endParaRPr lang="en-US"/>
          </a:p>
        </p:txBody>
      </p:sp>
    </p:spTree>
    <p:extLst>
      <p:ext uri="{BB962C8B-B14F-4D97-AF65-F5344CB8AC3E}">
        <p14:creationId xmlns:p14="http://schemas.microsoft.com/office/powerpoint/2010/main" val="30648838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AFT: the natural logarithm of the survival time, log t, is expressed as a linear function of the covariates</a:t>
            </a:r>
          </a:p>
          <a:p>
            <a:r>
              <a:rPr lang="en-US" sz="1200" b="0" i="0" u="none" strike="noStrike" kern="1200" baseline="0">
                <a:solidFill>
                  <a:schemeClr val="tx1"/>
                </a:solidFill>
                <a:latin typeface="+mn-lt"/>
                <a:ea typeface="+mn-ea"/>
                <a:cs typeface="+mn-cs"/>
              </a:rPr>
              <a:t> -</a:t>
            </a:r>
            <a:r>
              <a:rPr lang="en-US" sz="1200" b="0" i="0" u="none" strike="noStrike" kern="1200" baseline="0" err="1">
                <a:solidFill>
                  <a:schemeClr val="tx1"/>
                </a:solidFill>
                <a:latin typeface="+mn-lt"/>
                <a:ea typeface="+mn-ea"/>
                <a:cs typeface="+mn-cs"/>
              </a:rPr>
              <a:t>zj</a:t>
            </a:r>
            <a:r>
              <a:rPr lang="en-US" sz="1200" b="0" i="0" u="none" strike="noStrike" kern="1200" baseline="0">
                <a:solidFill>
                  <a:schemeClr val="tx1"/>
                </a:solidFill>
                <a:latin typeface="+mn-lt"/>
                <a:ea typeface="+mn-ea"/>
                <a:cs typeface="+mn-cs"/>
              </a:rPr>
              <a:t> is the error with density f(.)</a:t>
            </a:r>
          </a:p>
          <a:p>
            <a:r>
              <a:rPr lang="en-US" sz="1200" b="0" i="0" u="none" strike="noStrike" kern="1200" baseline="0">
                <a:solidFill>
                  <a:schemeClr val="tx1"/>
                </a:solidFill>
                <a:latin typeface="+mn-lt"/>
                <a:ea typeface="+mn-ea"/>
                <a:cs typeface="+mn-cs"/>
              </a:rPr>
              <a:t>-If we let this be the normal density, the lognormal regression model is obtained.</a:t>
            </a:r>
          </a:p>
          <a:p>
            <a:r>
              <a:rPr lang="en-US" sz="1200" b="0" i="0" u="none" strike="noStrike" kern="1200" baseline="0">
                <a:solidFill>
                  <a:schemeClr val="tx1"/>
                </a:solidFill>
                <a:latin typeface="+mn-lt"/>
                <a:ea typeface="+mn-ea"/>
                <a:cs typeface="+mn-cs"/>
              </a:rPr>
              <a:t>-Or, by letting this be the logistic density, the loglogistic regression is obtained.</a:t>
            </a:r>
          </a:p>
          <a:p>
            <a:r>
              <a:rPr lang="en-US" sz="1200" b="0" i="0" u="none" strike="noStrike" kern="1200" baseline="0">
                <a:solidFill>
                  <a:schemeClr val="tx1"/>
                </a:solidFill>
                <a:latin typeface="+mn-lt"/>
                <a:ea typeface="+mn-ea"/>
                <a:cs typeface="+mn-cs"/>
              </a:rPr>
              <a:t>The AFT model changes the time scale by a factor of – exp(-xjb)</a:t>
            </a:r>
          </a:p>
          <a:p>
            <a:r>
              <a:rPr lang="en-US" sz="1200" b="0" i="0" u="none" strike="noStrike" kern="1200" baseline="0">
                <a:solidFill>
                  <a:schemeClr val="tx1"/>
                </a:solidFill>
                <a:latin typeface="+mn-lt"/>
                <a:ea typeface="+mn-ea"/>
                <a:cs typeface="+mn-cs"/>
              </a:rPr>
              <a:t>Depending on whether this factor is greater or less than 1, time is either accelerated or decelerated</a:t>
            </a:r>
          </a:p>
          <a:p>
            <a:r>
              <a:rPr lang="en-US" sz="1200" b="0" i="0" u="none" strike="noStrike" kern="1200" baseline="0">
                <a:solidFill>
                  <a:schemeClr val="tx1"/>
                </a:solidFill>
                <a:latin typeface="+mn-lt"/>
                <a:ea typeface="+mn-ea"/>
                <a:cs typeface="+mn-cs"/>
              </a:rPr>
              <a:t>-Accelerated failure time means an increase in the expected waiting time for failure</a:t>
            </a:r>
          </a:p>
          <a:p>
            <a:endParaRPr lang="en-US"/>
          </a:p>
        </p:txBody>
      </p:sp>
      <p:sp>
        <p:nvSpPr>
          <p:cNvPr id="4" name="Slide Number Placeholder 3"/>
          <p:cNvSpPr>
            <a:spLocks noGrp="1"/>
          </p:cNvSpPr>
          <p:nvPr>
            <p:ph type="sldNum" sz="quarter" idx="5"/>
          </p:nvPr>
        </p:nvSpPr>
        <p:spPr/>
        <p:txBody>
          <a:bodyPr/>
          <a:lstStyle/>
          <a:p>
            <a:fld id="{EF4A1BC4-E5C1-42F4-B36F-395B6BFCE339}" type="slidenum">
              <a:rPr lang="en-US" smtClean="0"/>
              <a:t>55</a:t>
            </a:fld>
            <a:endParaRPr lang="en-US"/>
          </a:p>
        </p:txBody>
      </p:sp>
    </p:spTree>
    <p:extLst>
      <p:ext uri="{BB962C8B-B14F-4D97-AF65-F5344CB8AC3E}">
        <p14:creationId xmlns:p14="http://schemas.microsoft.com/office/powerpoint/2010/main" val="20340828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For proportional hazards models, the covariates have a multiplicative effect on the hazard function</a:t>
            </a:r>
          </a:p>
          <a:p>
            <a:r>
              <a:rPr lang="en-US"/>
              <a:t>-g(</a:t>
            </a:r>
            <a:r>
              <a:rPr lang="en-US" err="1"/>
              <a:t>xj</a:t>
            </a:r>
            <a:r>
              <a:rPr lang="en-US"/>
              <a:t>) is a nonnegative function of the covariates; if we use the exponential function, and leave the baseline hazard unspecified, this is equivalent to the Cox proportional  hazards model</a:t>
            </a:r>
          </a:p>
          <a:p>
            <a:endParaRPr lang="en-US"/>
          </a:p>
          <a:p>
            <a:r>
              <a:rPr lang="en-US"/>
              <a:t>Let’s take a look at a couple.</a:t>
            </a:r>
          </a:p>
          <a:p>
            <a:endParaRPr lang="en-US"/>
          </a:p>
        </p:txBody>
      </p:sp>
      <p:sp>
        <p:nvSpPr>
          <p:cNvPr id="4" name="Slide Number Placeholder 3"/>
          <p:cNvSpPr>
            <a:spLocks noGrp="1"/>
          </p:cNvSpPr>
          <p:nvPr>
            <p:ph type="sldNum" sz="quarter" idx="5"/>
          </p:nvPr>
        </p:nvSpPr>
        <p:spPr/>
        <p:txBody>
          <a:bodyPr/>
          <a:lstStyle/>
          <a:p>
            <a:fld id="{EF4A1BC4-E5C1-42F4-B36F-395B6BFCE339}" type="slidenum">
              <a:rPr lang="en-US" smtClean="0"/>
              <a:t>56</a:t>
            </a:fld>
            <a:endParaRPr lang="en-US"/>
          </a:p>
        </p:txBody>
      </p:sp>
    </p:spTree>
    <p:extLst>
      <p:ext uri="{BB962C8B-B14F-4D97-AF65-F5344CB8AC3E}">
        <p14:creationId xmlns:p14="http://schemas.microsoft.com/office/powerpoint/2010/main" val="28414966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distribution is suitable when you are modeling data with hazard rates that either increase or decrease exponentially with time. For example, it is used heavily to model mortality data. Benjamin Gompertz was an actuary, and he introduced a formula to express mortality rates; that’s where this comes from.</a:t>
            </a:r>
          </a:p>
          <a:p>
            <a:endParaRPr lang="en-US"/>
          </a:p>
          <a:p>
            <a:r>
              <a:rPr lang="en-US"/>
              <a:t>Gamma is the ancillary parameter that is estimated from the data. When gamma is zero, the hazard function is the same for all time periods, so this just becomes an exponential model.</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You can fit a Gompertz survival model only when using the proportional hazards metric</a:t>
            </a:r>
          </a:p>
        </p:txBody>
      </p:sp>
      <p:sp>
        <p:nvSpPr>
          <p:cNvPr id="4" name="Slide Number Placeholder 3"/>
          <p:cNvSpPr>
            <a:spLocks noGrp="1"/>
          </p:cNvSpPr>
          <p:nvPr>
            <p:ph type="sldNum" sz="quarter" idx="5"/>
          </p:nvPr>
        </p:nvSpPr>
        <p:spPr/>
        <p:txBody>
          <a:bodyPr/>
          <a:lstStyle/>
          <a:p>
            <a:fld id="{EF4A1BC4-E5C1-42F4-B36F-395B6BFCE339}" type="slidenum">
              <a:rPr lang="en-US" smtClean="0"/>
              <a:t>57</a:t>
            </a:fld>
            <a:endParaRPr lang="en-US"/>
          </a:p>
        </p:txBody>
      </p:sp>
    </p:spTree>
    <p:extLst>
      <p:ext uri="{BB962C8B-B14F-4D97-AF65-F5344CB8AC3E}">
        <p14:creationId xmlns:p14="http://schemas.microsoft.com/office/powerpoint/2010/main" val="19348754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another option if the hazard rate increases or decreases exponentially with time. </a:t>
            </a:r>
          </a:p>
          <a:p>
            <a:r>
              <a:rPr lang="en-US"/>
              <a:t>P is the shape parameter, and </a:t>
            </a:r>
          </a:p>
          <a:p>
            <a:r>
              <a:rPr lang="en-US"/>
              <a:t>On the right you see the hazard function for this distribution for different values of p</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Another distribution that’s available is the exponential distribution. The exponential hazard is a special case of the Weibull hazard when the shape parameter p =1. </a:t>
            </a:r>
            <a:r>
              <a:rPr lang="en-US" i="1">
                <a:latin typeface="Cambria Math" panose="02040503050406030204" pitchFamily="18" charset="0"/>
                <a:ea typeface="Cambria Math" panose="02040503050406030204" pitchFamily="18" charset="0"/>
              </a:rPr>
              <a:t>p</a:t>
            </a:r>
            <a:r>
              <a:rPr lang="en-US"/>
              <a:t> is the shape parameter and will be estimated from the data</a:t>
            </a:r>
          </a:p>
          <a:p>
            <a:endParaRPr lang="en-US"/>
          </a:p>
          <a:p>
            <a:r>
              <a:rPr lang="en-US"/>
              <a:t>Both of these distributions can be used to fit both accelerated failure time and proportional hazards models. </a:t>
            </a:r>
          </a:p>
        </p:txBody>
      </p:sp>
      <p:sp>
        <p:nvSpPr>
          <p:cNvPr id="4" name="Slide Number Placeholder 3"/>
          <p:cNvSpPr>
            <a:spLocks noGrp="1"/>
          </p:cNvSpPr>
          <p:nvPr>
            <p:ph type="sldNum" sz="quarter" idx="5"/>
          </p:nvPr>
        </p:nvSpPr>
        <p:spPr/>
        <p:txBody>
          <a:bodyPr/>
          <a:lstStyle/>
          <a:p>
            <a:fld id="{EF4A1BC4-E5C1-42F4-B36F-395B6BFCE339}" type="slidenum">
              <a:rPr lang="en-US" smtClean="0"/>
              <a:t>58</a:t>
            </a:fld>
            <a:endParaRPr lang="en-US"/>
          </a:p>
        </p:txBody>
      </p:sp>
    </p:spTree>
    <p:extLst>
      <p:ext uri="{BB962C8B-B14F-4D97-AF65-F5344CB8AC3E}">
        <p14:creationId xmlns:p14="http://schemas.microsoft.com/office/powerpoint/2010/main" val="5031324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 our next example, we’ll be working with the loglogistic distribution. This distribution is specifically suitable for data in which the hazard rate increases and then decreases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Here you see the survivor function on the left, and a plot of the hazard function for this distribution on the right, for different values of the ancillary parameter, gamma. (try to keep this red curve in mind)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For this distribution, the natural logarithm of time </a:t>
            </a:r>
            <a:r>
              <a:rPr lang="en-US" sz="1200" b="0" i="0" u="none" strike="noStrike" kern="1200" baseline="0">
                <a:solidFill>
                  <a:schemeClr val="tx1"/>
                </a:solidFill>
                <a:latin typeface="+mn-lt"/>
                <a:ea typeface="+mn-ea"/>
                <a:cs typeface="+mn-cs"/>
              </a:rPr>
              <a:t>follows a logistic distribution.</a:t>
            </a:r>
            <a:endParaRPr lang="en-US"/>
          </a:p>
          <a:p>
            <a:endParaRPr lang="en-US"/>
          </a:p>
        </p:txBody>
      </p:sp>
      <p:sp>
        <p:nvSpPr>
          <p:cNvPr id="4" name="Slide Number Placeholder 3"/>
          <p:cNvSpPr>
            <a:spLocks noGrp="1"/>
          </p:cNvSpPr>
          <p:nvPr>
            <p:ph type="sldNum" sz="quarter" idx="5"/>
          </p:nvPr>
        </p:nvSpPr>
        <p:spPr/>
        <p:txBody>
          <a:bodyPr/>
          <a:lstStyle/>
          <a:p>
            <a:fld id="{EF4A1BC4-E5C1-42F4-B36F-395B6BFCE339}" type="slidenum">
              <a:rPr lang="en-US" smtClean="0"/>
              <a:t>59</a:t>
            </a:fld>
            <a:endParaRPr lang="en-US"/>
          </a:p>
        </p:txBody>
      </p:sp>
    </p:spTree>
    <p:extLst>
      <p:ext uri="{BB962C8B-B14F-4D97-AF65-F5344CB8AC3E}">
        <p14:creationId xmlns:p14="http://schemas.microsoft.com/office/powerpoint/2010/main" val="27940332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the next example we’ll be working with fictional data from a drug trial</a:t>
            </a:r>
          </a:p>
          <a:p>
            <a:r>
              <a:rPr lang="en-US"/>
              <a:t>Patients are given a placebo, or one of two drugs.</a:t>
            </a:r>
          </a:p>
          <a:p>
            <a:r>
              <a:rPr lang="en-US"/>
              <a:t>We’re recoding this variable so that 0 will indicate a placebo, and 1 will indicate either of the two drugs</a:t>
            </a:r>
          </a:p>
          <a:p>
            <a:r>
              <a:rPr lang="en-US"/>
              <a:t>The </a:t>
            </a:r>
            <a:r>
              <a:rPr lang="en-US" err="1"/>
              <a:t>studytime</a:t>
            </a:r>
            <a:r>
              <a:rPr lang="en-US"/>
              <a:t> variable records the months to death, or if they survived, the last month they were known to be alive</a:t>
            </a:r>
          </a:p>
          <a:p>
            <a:r>
              <a:rPr lang="en-US"/>
              <a:t>Died is an indicator variable. And we have the patients’ age at the start of the experiment</a:t>
            </a:r>
          </a:p>
          <a:p>
            <a:endParaRPr lang="en-US"/>
          </a:p>
        </p:txBody>
      </p:sp>
      <p:sp>
        <p:nvSpPr>
          <p:cNvPr id="4" name="Slide Number Placeholder 3"/>
          <p:cNvSpPr>
            <a:spLocks noGrp="1"/>
          </p:cNvSpPr>
          <p:nvPr>
            <p:ph type="sldNum" sz="quarter" idx="5"/>
          </p:nvPr>
        </p:nvSpPr>
        <p:spPr/>
        <p:txBody>
          <a:bodyPr/>
          <a:lstStyle/>
          <a:p>
            <a:fld id="{EF4A1BC4-E5C1-42F4-B36F-395B6BFCE339}" type="slidenum">
              <a:rPr lang="en-US" smtClean="0"/>
              <a:t>60</a:t>
            </a:fld>
            <a:endParaRPr lang="en-US"/>
          </a:p>
        </p:txBody>
      </p:sp>
    </p:spTree>
    <p:extLst>
      <p:ext uri="{BB962C8B-B14F-4D97-AF65-F5344CB8AC3E}">
        <p14:creationId xmlns:p14="http://schemas.microsoft.com/office/powerpoint/2010/main" val="38481314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studytime is the time variable, and then failure is indicated by this binary variable died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We have 31 failures, and the longest time of analysis is 39 months</a:t>
            </a:r>
          </a:p>
          <a:p>
            <a:endParaRPr lang="en-US"/>
          </a:p>
        </p:txBody>
      </p:sp>
      <p:sp>
        <p:nvSpPr>
          <p:cNvPr id="4" name="Slide Number Placeholder 3"/>
          <p:cNvSpPr>
            <a:spLocks noGrp="1"/>
          </p:cNvSpPr>
          <p:nvPr>
            <p:ph type="sldNum" sz="quarter" idx="5"/>
          </p:nvPr>
        </p:nvSpPr>
        <p:spPr/>
        <p:txBody>
          <a:bodyPr/>
          <a:lstStyle/>
          <a:p>
            <a:fld id="{EF4A1BC4-E5C1-42F4-B36F-395B6BFCE339}" type="slidenum">
              <a:rPr lang="en-US" smtClean="0"/>
              <a:t>61</a:t>
            </a:fld>
            <a:endParaRPr lang="en-US"/>
          </a:p>
        </p:txBody>
      </p:sp>
    </p:spTree>
    <p:extLst>
      <p:ext uri="{BB962C8B-B14F-4D97-AF65-F5344CB8AC3E}">
        <p14:creationId xmlns:p14="http://schemas.microsoft.com/office/powerpoint/2010/main" val="22095428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We’re going to fit a model for the survival time, as a function of age and the type of drug the patient was taking. We need to specify the survival model we want to fit, so here we specify the loglogistic survival distribution. Here I’ve specified </a:t>
            </a:r>
            <a:r>
              <a:rPr lang="en-US" err="1"/>
              <a:t>tratio</a:t>
            </a:r>
            <a:r>
              <a:rPr lang="en-US"/>
              <a:t>, which exponentiates the coefficients to obtain time ratios </a:t>
            </a:r>
          </a:p>
          <a:p>
            <a:r>
              <a:rPr lang="en-US"/>
              <a:t>And </a:t>
            </a:r>
            <a:r>
              <a:rPr lang="en-US" err="1"/>
              <a:t>noshow</a:t>
            </a:r>
            <a:r>
              <a:rPr lang="en-US"/>
              <a:t> just suppresses the display of the key </a:t>
            </a:r>
            <a:r>
              <a:rPr lang="en-US" err="1"/>
              <a:t>st</a:t>
            </a:r>
            <a:r>
              <a:rPr lang="en-US"/>
              <a:t> variables, like died and </a:t>
            </a:r>
            <a:r>
              <a:rPr lang="en-US" err="1"/>
              <a:t>studytime</a:t>
            </a:r>
            <a:endParaRPr lang="en-US"/>
          </a:p>
          <a:p>
            <a:r>
              <a:rPr lang="en-US"/>
              <a:t>A time ratio is a comparison of rates at which patients move along the survival curve.</a:t>
            </a:r>
          </a:p>
          <a:p>
            <a:r>
              <a:rPr lang="en-US"/>
              <a:t>For example, since the time ratio for age is 0.92, this means every one year increase in age</a:t>
            </a:r>
          </a:p>
          <a:p>
            <a:r>
              <a:rPr lang="en-US"/>
              <a:t>translates to a patient moving along the survival curve about 8% faster.</a:t>
            </a:r>
          </a:p>
          <a:p>
            <a:endParaRPr lang="en-US"/>
          </a:p>
          <a:p>
            <a:r>
              <a:rPr lang="en-US"/>
              <a:t>For the binary variable drug, 0 indicates placebo, 1 represents an actual drug.</a:t>
            </a:r>
          </a:p>
          <a:p>
            <a:r>
              <a:rPr lang="en-US"/>
              <a:t>Those taking a drug die at a much slower rate than those taking a placebo.</a:t>
            </a:r>
          </a:p>
          <a:p>
            <a:r>
              <a:rPr lang="en-US"/>
              <a:t>Also, look at the estimate for gamma, 0.43. So the distribution is pretty close to the red line we saw earlier.</a:t>
            </a:r>
          </a:p>
          <a:p>
            <a:endParaRPr lang="en-US"/>
          </a:p>
          <a:p>
            <a:r>
              <a:rPr lang="en-US"/>
              <a:t>We’ll take a look at some graphs to visualize these results.</a:t>
            </a:r>
          </a:p>
        </p:txBody>
      </p:sp>
      <p:sp>
        <p:nvSpPr>
          <p:cNvPr id="4" name="Slide Number Placeholder 3"/>
          <p:cNvSpPr>
            <a:spLocks noGrp="1"/>
          </p:cNvSpPr>
          <p:nvPr>
            <p:ph type="sldNum" sz="quarter" idx="5"/>
          </p:nvPr>
        </p:nvSpPr>
        <p:spPr/>
        <p:txBody>
          <a:bodyPr/>
          <a:lstStyle/>
          <a:p>
            <a:fld id="{EF4A1BC4-E5C1-42F4-B36F-395B6BFCE339}" type="slidenum">
              <a:rPr lang="en-US" smtClean="0"/>
              <a:t>62</a:t>
            </a:fld>
            <a:endParaRPr lang="en-US"/>
          </a:p>
        </p:txBody>
      </p:sp>
    </p:spTree>
    <p:extLst>
      <p:ext uri="{BB962C8B-B14F-4D97-AF65-F5344CB8AC3E}">
        <p14:creationId xmlns:p14="http://schemas.microsoft.com/office/powerpoint/2010/main" val="1513810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delayed entry is one example of left-truncation. We are able to observe this subject only because up until now they haven’t failed. </a:t>
            </a:r>
          </a:p>
          <a:p>
            <a:r>
              <a:rPr lang="en-US"/>
              <a:t>Some events can happen more than once, resulting in multiple-failure data. An example would be if we’re looking at time to a new cavity. So for each dental appointment we record if the patient has a new cavity. </a:t>
            </a:r>
          </a:p>
          <a:p>
            <a:endParaRPr lang="en-US"/>
          </a:p>
        </p:txBody>
      </p:sp>
      <p:sp>
        <p:nvSpPr>
          <p:cNvPr id="4" name="Slide Number Placeholder 3"/>
          <p:cNvSpPr>
            <a:spLocks noGrp="1"/>
          </p:cNvSpPr>
          <p:nvPr>
            <p:ph type="sldNum" sz="quarter" idx="5"/>
          </p:nvPr>
        </p:nvSpPr>
        <p:spPr/>
        <p:txBody>
          <a:bodyPr/>
          <a:lstStyle/>
          <a:p>
            <a:fld id="{EF4A1BC4-E5C1-42F4-B36F-395B6BFCE339}" type="slidenum">
              <a:rPr lang="en-US" smtClean="0"/>
              <a:t>8</a:t>
            </a:fld>
            <a:endParaRPr lang="en-US"/>
          </a:p>
        </p:txBody>
      </p:sp>
    </p:spTree>
    <p:extLst>
      <p:ext uri="{BB962C8B-B14F-4D97-AF65-F5344CB8AC3E}">
        <p14:creationId xmlns:p14="http://schemas.microsoft.com/office/powerpoint/2010/main" val="21868869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we look at the hazard function, and you see that same shape that we saw with the previous graph of the loglogistic distribution</a:t>
            </a:r>
          </a:p>
          <a:p>
            <a:r>
              <a:rPr lang="en-US"/>
              <a:t>We see the hazard rate increasing from 0 to 18 months, and then decreasing.</a:t>
            </a:r>
          </a:p>
          <a:p>
            <a:endParaRPr lang="en-US"/>
          </a:p>
        </p:txBody>
      </p:sp>
      <p:sp>
        <p:nvSpPr>
          <p:cNvPr id="4" name="Slide Number Placeholder 3"/>
          <p:cNvSpPr>
            <a:spLocks noGrp="1"/>
          </p:cNvSpPr>
          <p:nvPr>
            <p:ph type="sldNum" sz="quarter" idx="5"/>
          </p:nvPr>
        </p:nvSpPr>
        <p:spPr/>
        <p:txBody>
          <a:bodyPr/>
          <a:lstStyle/>
          <a:p>
            <a:fld id="{EF4A1BC4-E5C1-42F4-B36F-395B6BFCE339}" type="slidenum">
              <a:rPr lang="en-US" smtClean="0"/>
              <a:t>63</a:t>
            </a:fld>
            <a:endParaRPr lang="en-US"/>
          </a:p>
        </p:txBody>
      </p:sp>
    </p:spTree>
    <p:extLst>
      <p:ext uri="{BB962C8B-B14F-4D97-AF65-F5344CB8AC3E}">
        <p14:creationId xmlns:p14="http://schemas.microsoft.com/office/powerpoint/2010/main" val="42941503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we’ve graphed the survival function separately for those taking a placebo and those taking a drug</a:t>
            </a:r>
          </a:p>
          <a:p>
            <a:r>
              <a:rPr lang="en-US"/>
              <a:t>For  those taking the placebo, about 50% will survive up to about 7 months</a:t>
            </a:r>
          </a:p>
          <a:p>
            <a:r>
              <a:rPr lang="en-US"/>
              <a:t>For those taking a drug, 50% will survive up to about 28 months.</a:t>
            </a:r>
          </a:p>
          <a:p>
            <a:endParaRPr lang="en-US"/>
          </a:p>
          <a:p>
            <a:r>
              <a:rPr lang="en-US"/>
              <a:t>Another thing we can do after fitting our model is take a look at the expected survival times.</a:t>
            </a:r>
          </a:p>
        </p:txBody>
      </p:sp>
      <p:sp>
        <p:nvSpPr>
          <p:cNvPr id="4" name="Slide Number Placeholder 3"/>
          <p:cNvSpPr>
            <a:spLocks noGrp="1"/>
          </p:cNvSpPr>
          <p:nvPr>
            <p:ph type="sldNum" sz="quarter" idx="5"/>
          </p:nvPr>
        </p:nvSpPr>
        <p:spPr/>
        <p:txBody>
          <a:bodyPr/>
          <a:lstStyle/>
          <a:p>
            <a:fld id="{EF4A1BC4-E5C1-42F4-B36F-395B6BFCE339}" type="slidenum">
              <a:rPr lang="en-US" smtClean="0"/>
              <a:t>64</a:t>
            </a:fld>
            <a:endParaRPr lang="en-US"/>
          </a:p>
        </p:txBody>
      </p:sp>
    </p:spTree>
    <p:extLst>
      <p:ext uri="{BB962C8B-B14F-4D97-AF65-F5344CB8AC3E}">
        <p14:creationId xmlns:p14="http://schemas.microsoft.com/office/powerpoint/2010/main" val="30954018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With –margins- we can obtain the expected median survival time, mean survival time, and the hazard ratios as well. Here we obtain the expected median survival time for individuals taking the placebo and those taking a drug, and we look at these expected values for a range of ages, from 50 to 65. (In our data, age ranges from late forties to late 60s.) we also get the confidence intervals for these expected median survival times. This is just a snippet, because we have 16 different values of age for three categories of drug, so it’ll be easier if we plot these results.</a:t>
            </a:r>
          </a:p>
        </p:txBody>
      </p:sp>
      <p:sp>
        <p:nvSpPr>
          <p:cNvPr id="4" name="Slide Number Placeholder 3"/>
          <p:cNvSpPr>
            <a:spLocks noGrp="1"/>
          </p:cNvSpPr>
          <p:nvPr>
            <p:ph type="sldNum" sz="quarter" idx="5"/>
          </p:nvPr>
        </p:nvSpPr>
        <p:spPr/>
        <p:txBody>
          <a:bodyPr/>
          <a:lstStyle/>
          <a:p>
            <a:fld id="{EF4A1BC4-E5C1-42F4-B36F-395B6BFCE339}" type="slidenum">
              <a:rPr lang="en-US" smtClean="0"/>
              <a:t>65</a:t>
            </a:fld>
            <a:endParaRPr lang="en-US"/>
          </a:p>
        </p:txBody>
      </p:sp>
    </p:spTree>
    <p:extLst>
      <p:ext uri="{BB962C8B-B14F-4D97-AF65-F5344CB8AC3E}">
        <p14:creationId xmlns:p14="http://schemas.microsoft.com/office/powerpoint/2010/main" val="26438404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we see that the expected median survival time drops from 47 to under 20 when we compare a 50 year old taking a drug to a 65 year old taking the drug. And that expected median varies greatly for younger individuals, but as we approach the late 60s, we get tighter confidence intervals.</a:t>
            </a:r>
          </a:p>
          <a:p>
            <a:r>
              <a:rPr lang="en-US"/>
              <a:t>For those taking the placebo, the expected median survival time looks grim. For this group, the expected median doesn’t vary quite as much.</a:t>
            </a:r>
          </a:p>
        </p:txBody>
      </p:sp>
      <p:sp>
        <p:nvSpPr>
          <p:cNvPr id="4" name="Slide Number Placeholder 3"/>
          <p:cNvSpPr>
            <a:spLocks noGrp="1"/>
          </p:cNvSpPr>
          <p:nvPr>
            <p:ph type="sldNum" sz="quarter" idx="5"/>
          </p:nvPr>
        </p:nvSpPr>
        <p:spPr/>
        <p:txBody>
          <a:bodyPr/>
          <a:lstStyle/>
          <a:p>
            <a:fld id="{EF4A1BC4-E5C1-42F4-B36F-395B6BFCE339}" type="slidenum">
              <a:rPr lang="en-US" smtClean="0"/>
              <a:t>66</a:t>
            </a:fld>
            <a:endParaRPr lang="en-US"/>
          </a:p>
        </p:txBody>
      </p:sp>
    </p:spTree>
    <p:extLst>
      <p:ext uri="{BB962C8B-B14F-4D97-AF65-F5344CB8AC3E}">
        <p14:creationId xmlns:p14="http://schemas.microsoft.com/office/powerpoint/2010/main" val="22677116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brings me to our next section, Interval ….</a:t>
            </a:r>
          </a:p>
        </p:txBody>
      </p:sp>
      <p:sp>
        <p:nvSpPr>
          <p:cNvPr id="4" name="Slide Number Placeholder 3"/>
          <p:cNvSpPr>
            <a:spLocks noGrp="1"/>
          </p:cNvSpPr>
          <p:nvPr>
            <p:ph type="sldNum" sz="quarter" idx="5"/>
          </p:nvPr>
        </p:nvSpPr>
        <p:spPr/>
        <p:txBody>
          <a:bodyPr/>
          <a:lstStyle/>
          <a:p>
            <a:fld id="{EF4A1BC4-E5C1-42F4-B36F-395B6BFCE339}" type="slidenum">
              <a:rPr lang="en-US" smtClean="0"/>
              <a:t>67</a:t>
            </a:fld>
            <a:endParaRPr lang="en-US"/>
          </a:p>
        </p:txBody>
      </p:sp>
    </p:spTree>
    <p:extLst>
      <p:ext uri="{BB962C8B-B14F-4D97-AF65-F5344CB8AC3E}">
        <p14:creationId xmlns:p14="http://schemas.microsoft.com/office/powerpoint/2010/main" val="270546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We talked previously about right-censored subjects, but you might have guessed that there may also be left or interval censoring.</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Suppose we’re studying the time from some diagnosis to death, and our study only runs a couple of months.</a:t>
            </a:r>
          </a:p>
          <a:p>
            <a:r>
              <a:rPr lang="en-US" sz="1200" b="0" i="0" u="none" strike="noStrike" kern="1200" baseline="0">
                <a:solidFill>
                  <a:schemeClr val="tx1"/>
                </a:solidFill>
                <a:latin typeface="+mn-lt"/>
                <a:ea typeface="+mn-ea"/>
                <a:cs typeface="+mn-cs"/>
              </a:rPr>
              <a:t>First,  let’s say that anybody who is diagnosed is signed up for the study.</a:t>
            </a:r>
          </a:p>
          <a:p>
            <a:r>
              <a:rPr lang="en-US" sz="1200" b="0" i="0" u="none" strike="noStrike" kern="1200" baseline="0">
                <a:solidFill>
                  <a:schemeClr val="tx1"/>
                </a:solidFill>
                <a:latin typeface="+mn-lt"/>
                <a:ea typeface="+mn-ea"/>
                <a:cs typeface="+mn-cs"/>
              </a:rPr>
              <a:t>If a patient survives until the end of a study, the patient’s time of death is right-censored.</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Then, suppose there is an individual that is diagnosed before the study was initiated, and they die before the study starts. If the failure occurred before we were able to observe them, the patient is left-censored. You may not come across this often, but it helps to understand the following case.</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For the last case, suppose we follow up with patients multiple times.</a:t>
            </a:r>
          </a:p>
          <a:p>
            <a:r>
              <a:rPr lang="en-US" sz="1200" b="0" i="0" u="none" strike="noStrike" kern="1200" baseline="0">
                <a:solidFill>
                  <a:schemeClr val="tx1"/>
                </a:solidFill>
                <a:latin typeface="+mn-lt"/>
                <a:ea typeface="+mn-ea"/>
                <a:cs typeface="+mn-cs"/>
              </a:rPr>
              <a:t>During the first follow-up, they were fine. Then, they died, so they don’t make it to the second follow-up.</a:t>
            </a:r>
          </a:p>
          <a:p>
            <a:r>
              <a:rPr lang="en-US" sz="1200" b="0" i="0" u="none" strike="noStrike" kern="1200" baseline="0">
                <a:solidFill>
                  <a:schemeClr val="tx1"/>
                </a:solidFill>
                <a:latin typeface="+mn-lt"/>
                <a:ea typeface="+mn-ea"/>
                <a:cs typeface="+mn-cs"/>
              </a:rPr>
              <a:t>We don’t know when, we just know it happened after the first follow-up and before the second follow-up.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I kept things simple here, but this is the general idea.</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The takeaway is that censored means we don’t know the time of failure; it might be after, or before, or sometime between two time points.</a:t>
            </a:r>
          </a:p>
        </p:txBody>
      </p:sp>
      <p:sp>
        <p:nvSpPr>
          <p:cNvPr id="4" name="Slide Number Placeholder 3"/>
          <p:cNvSpPr>
            <a:spLocks noGrp="1"/>
          </p:cNvSpPr>
          <p:nvPr>
            <p:ph type="sldNum" sz="quarter" idx="5"/>
          </p:nvPr>
        </p:nvSpPr>
        <p:spPr/>
        <p:txBody>
          <a:bodyPr/>
          <a:lstStyle/>
          <a:p>
            <a:fld id="{EF4A1BC4-E5C1-42F4-B36F-395B6BFCE339}" type="slidenum">
              <a:rPr lang="en-US" smtClean="0"/>
              <a:t>68</a:t>
            </a:fld>
            <a:endParaRPr lang="en-US"/>
          </a:p>
        </p:txBody>
      </p:sp>
    </p:spTree>
    <p:extLst>
      <p:ext uri="{BB962C8B-B14F-4D97-AF65-F5344CB8AC3E}">
        <p14:creationId xmlns:p14="http://schemas.microsoft.com/office/powerpoint/2010/main" val="19318884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We can fit …</a:t>
            </a:r>
          </a:p>
          <a:p>
            <a:r>
              <a:rPr lang="en-US" sz="1200" b="0" i="0" u="none" strike="noStrike" kern="1200" baseline="0">
                <a:solidFill>
                  <a:schemeClr val="tx1"/>
                </a:solidFill>
                <a:latin typeface="+mn-lt"/>
                <a:ea typeface="+mn-ea"/>
                <a:cs typeface="+mn-cs"/>
              </a:rPr>
              <a:t>With this command, your data can be an assorted box of chocolates; you can have … and interval-censored.</a:t>
            </a:r>
          </a:p>
          <a:p>
            <a:r>
              <a:rPr lang="en-US" sz="1200" b="0" i="0" u="none" strike="noStrike" kern="1200" baseline="0">
                <a:solidFill>
                  <a:schemeClr val="tx1"/>
                </a:solidFill>
                <a:latin typeface="+mn-lt"/>
                <a:ea typeface="+mn-ea"/>
                <a:cs typeface="+mn-cs"/>
              </a:rPr>
              <a:t>accelerated failure-time (AFT)  and proportional-hazards (PH) parameterizations are provided.</a:t>
            </a:r>
          </a:p>
          <a:p>
            <a:r>
              <a:rPr lang="en-US"/>
              <a:t>ST]</a:t>
            </a:r>
            <a:r>
              <a:rPr lang="en-US" sz="1100" b="1">
                <a:latin typeface="Courier New" panose="02070309020205020404" pitchFamily="49" charset="0"/>
                <a:cs typeface="Courier New" panose="02070309020205020404" pitchFamily="49" charset="0"/>
              </a:rPr>
              <a:t>stintreg</a:t>
            </a:r>
            <a:r>
              <a:rPr lang="en-US"/>
              <a:t> ignores what we specified with [ST]stset</a:t>
            </a:r>
          </a:p>
        </p:txBody>
      </p:sp>
      <p:sp>
        <p:nvSpPr>
          <p:cNvPr id="4" name="Slide Number Placeholder 3"/>
          <p:cNvSpPr>
            <a:spLocks noGrp="1"/>
          </p:cNvSpPr>
          <p:nvPr>
            <p:ph type="sldNum" sz="quarter" idx="5"/>
          </p:nvPr>
        </p:nvSpPr>
        <p:spPr/>
        <p:txBody>
          <a:bodyPr/>
          <a:lstStyle/>
          <a:p>
            <a:fld id="{EF4A1BC4-E5C1-42F4-B36F-395B6BFCE339}" type="slidenum">
              <a:rPr lang="en-US" smtClean="0"/>
              <a:t>69</a:t>
            </a:fld>
            <a:endParaRPr lang="en-US"/>
          </a:p>
        </p:txBody>
      </p:sp>
    </p:spTree>
    <p:extLst>
      <p:ext uri="{BB962C8B-B14F-4D97-AF65-F5344CB8AC3E}">
        <p14:creationId xmlns:p14="http://schemas.microsoft.com/office/powerpoint/2010/main" val="2357943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we have data on breast retraction for breast cancer patients.</a:t>
            </a:r>
          </a:p>
          <a:p>
            <a:r>
              <a:rPr lang="en-US" sz="1200" b="0" i="0" u="none" strike="noStrike" kern="1200" baseline="0">
                <a:solidFill>
                  <a:schemeClr val="tx1"/>
                </a:solidFill>
                <a:latin typeface="+mn-lt"/>
                <a:ea typeface="+mn-ea"/>
                <a:cs typeface="+mn-cs"/>
              </a:rPr>
              <a:t>Patients had different visit times and durations between visits. At each visit, the</a:t>
            </a:r>
          </a:p>
          <a:p>
            <a:r>
              <a:rPr lang="en-US" sz="1200" b="0" i="0" u="none" strike="noStrike" kern="1200" baseline="0">
                <a:solidFill>
                  <a:schemeClr val="tx1"/>
                </a:solidFill>
                <a:latin typeface="+mn-lt"/>
                <a:ea typeface="+mn-ea"/>
                <a:cs typeface="+mn-cs"/>
              </a:rPr>
              <a:t>physician recorded a measure of breast retraction. The event of interest is breast retraction.</a:t>
            </a:r>
          </a:p>
          <a:p>
            <a:r>
              <a:rPr lang="en-US" sz="1200" b="0" i="0" u="none" strike="noStrike" kern="1200" baseline="0">
                <a:solidFill>
                  <a:schemeClr val="tx1"/>
                </a:solidFill>
                <a:latin typeface="+mn-lt"/>
                <a:ea typeface="+mn-ea"/>
                <a:cs typeface="+mn-cs"/>
              </a:rPr>
              <a:t>Because patients were observed at random follow-up times, the exact time of breast retraction was not observed</a:t>
            </a:r>
          </a:p>
          <a:p>
            <a:r>
              <a:rPr lang="en-US" sz="1200" b="0" i="0" u="none" strike="noStrike" kern="1200" baseline="0">
                <a:solidFill>
                  <a:schemeClr val="tx1"/>
                </a:solidFill>
                <a:latin typeface="+mn-lt"/>
                <a:ea typeface="+mn-ea"/>
                <a:cs typeface="+mn-cs"/>
              </a:rPr>
              <a:t>and was known only to fall in the interval between visits. The data consist of two interval variables,</a:t>
            </a:r>
          </a:p>
          <a:p>
            <a:r>
              <a:rPr lang="en-US" sz="1200" b="0" i="0" u="none" strike="noStrike" kern="1200" baseline="0" err="1">
                <a:solidFill>
                  <a:schemeClr val="tx1"/>
                </a:solidFill>
                <a:latin typeface="+mn-lt"/>
                <a:ea typeface="+mn-ea"/>
                <a:cs typeface="+mn-cs"/>
              </a:rPr>
              <a:t>ltime</a:t>
            </a:r>
            <a:r>
              <a:rPr lang="en-US" sz="1200" b="0" i="0" u="none" strike="noStrike" kern="1200" baseline="0">
                <a:solidFill>
                  <a:schemeClr val="tx1"/>
                </a:solidFill>
                <a:latin typeface="+mn-lt"/>
                <a:ea typeface="+mn-ea"/>
                <a:cs typeface="+mn-cs"/>
              </a:rPr>
              <a:t> and </a:t>
            </a:r>
            <a:r>
              <a:rPr lang="en-US" sz="1200" b="0" i="0" u="none" strike="noStrike" kern="1200" baseline="0" err="1">
                <a:solidFill>
                  <a:schemeClr val="tx1"/>
                </a:solidFill>
                <a:latin typeface="+mn-lt"/>
                <a:ea typeface="+mn-ea"/>
                <a:cs typeface="+mn-cs"/>
              </a:rPr>
              <a:t>rtime</a:t>
            </a:r>
            <a:r>
              <a:rPr lang="en-US" sz="1200" b="0" i="0" u="none" strike="noStrike" kern="1200" baseline="0">
                <a:solidFill>
                  <a:schemeClr val="tx1"/>
                </a:solidFill>
                <a:latin typeface="+mn-lt"/>
                <a:ea typeface="+mn-ea"/>
                <a:cs typeface="+mn-cs"/>
              </a:rPr>
              <a:t>, that represent the last clinic visit time when breast retraction had not yet occurred</a:t>
            </a:r>
          </a:p>
          <a:p>
            <a:r>
              <a:rPr lang="en-US" sz="1200" b="0" i="0" u="none" strike="noStrike" kern="1200" baseline="0">
                <a:solidFill>
                  <a:schemeClr val="tx1"/>
                </a:solidFill>
                <a:latin typeface="+mn-lt"/>
                <a:ea typeface="+mn-ea"/>
                <a:cs typeface="+mn-cs"/>
              </a:rPr>
              <a:t>and the first clinic visit time when breast retraction was detected.</a:t>
            </a:r>
            <a:endParaRPr lang="en-US"/>
          </a:p>
          <a:p>
            <a:endParaRPr lang="en-US"/>
          </a:p>
        </p:txBody>
      </p:sp>
      <p:sp>
        <p:nvSpPr>
          <p:cNvPr id="4" name="Slide Number Placeholder 3"/>
          <p:cNvSpPr>
            <a:spLocks noGrp="1"/>
          </p:cNvSpPr>
          <p:nvPr>
            <p:ph type="sldNum" sz="quarter" idx="5"/>
          </p:nvPr>
        </p:nvSpPr>
        <p:spPr/>
        <p:txBody>
          <a:bodyPr/>
          <a:lstStyle/>
          <a:p>
            <a:fld id="{EF4A1BC4-E5C1-42F4-B36F-395B6BFCE339}" type="slidenum">
              <a:rPr lang="en-US" smtClean="0"/>
              <a:t>70</a:t>
            </a:fld>
            <a:endParaRPr lang="en-US"/>
          </a:p>
        </p:txBody>
      </p:sp>
    </p:spTree>
    <p:extLst>
      <p:ext uri="{BB962C8B-B14F-4D97-AF65-F5344CB8AC3E}">
        <p14:creationId xmlns:p14="http://schemas.microsoft.com/office/powerpoint/2010/main" val="20967237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The data are from a study that compared the cosmetic effects of two</a:t>
            </a:r>
          </a:p>
          <a:p>
            <a:r>
              <a:rPr lang="en-US" sz="1200" b="0" i="0" u="none" strike="noStrike" kern="1200" baseline="0">
                <a:solidFill>
                  <a:schemeClr val="tx1"/>
                </a:solidFill>
                <a:latin typeface="+mn-lt"/>
                <a:ea typeface="+mn-ea"/>
                <a:cs typeface="+mn-cs"/>
              </a:rPr>
              <a:t>cancer treatments: radiotherapy alone versus radiotherapy plus adjuvant chemotherapy</a:t>
            </a:r>
          </a:p>
        </p:txBody>
      </p:sp>
      <p:sp>
        <p:nvSpPr>
          <p:cNvPr id="4" name="Slide Number Placeholder 3"/>
          <p:cNvSpPr>
            <a:spLocks noGrp="1"/>
          </p:cNvSpPr>
          <p:nvPr>
            <p:ph type="sldNum" sz="quarter" idx="5"/>
          </p:nvPr>
        </p:nvSpPr>
        <p:spPr/>
        <p:txBody>
          <a:bodyPr/>
          <a:lstStyle/>
          <a:p>
            <a:fld id="{EF4A1BC4-E5C1-42F4-B36F-395B6BFCE339}" type="slidenum">
              <a:rPr lang="en-US" smtClean="0"/>
              <a:t>71</a:t>
            </a:fld>
            <a:endParaRPr lang="en-US"/>
          </a:p>
        </p:txBody>
      </p:sp>
    </p:spTree>
    <p:extLst>
      <p:ext uri="{BB962C8B-B14F-4D97-AF65-F5344CB8AC3E}">
        <p14:creationId xmlns:p14="http://schemas.microsoft.com/office/powerpoint/2010/main" val="40751538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first two are left-censored; the last two are right-censored</a:t>
            </a:r>
          </a:p>
        </p:txBody>
      </p:sp>
      <p:sp>
        <p:nvSpPr>
          <p:cNvPr id="4" name="Slide Number Placeholder 3"/>
          <p:cNvSpPr>
            <a:spLocks noGrp="1"/>
          </p:cNvSpPr>
          <p:nvPr>
            <p:ph type="sldNum" sz="quarter" idx="5"/>
          </p:nvPr>
        </p:nvSpPr>
        <p:spPr/>
        <p:txBody>
          <a:bodyPr/>
          <a:lstStyle/>
          <a:p>
            <a:fld id="{EF4A1BC4-E5C1-42F4-B36F-395B6BFCE339}" type="slidenum">
              <a:rPr lang="en-US" smtClean="0"/>
              <a:t>72</a:t>
            </a:fld>
            <a:endParaRPr lang="en-US"/>
          </a:p>
        </p:txBody>
      </p:sp>
    </p:spTree>
    <p:extLst>
      <p:ext uri="{BB962C8B-B14F-4D97-AF65-F5344CB8AC3E}">
        <p14:creationId xmlns:p14="http://schemas.microsoft.com/office/powerpoint/2010/main" val="1982329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we have patients admitted to the </a:t>
            </a:r>
            <a:r>
              <a:rPr lang="en-US" sz="1200" b="0" i="0" u="none" strike="noStrike" kern="1200" baseline="0">
                <a:solidFill>
                  <a:schemeClr val="tx1"/>
                </a:solidFill>
                <a:latin typeface="+mn-lt"/>
                <a:ea typeface="+mn-ea"/>
                <a:cs typeface="+mn-cs"/>
              </a:rPr>
              <a:t>Stanford Heart Transplantation Program.</a:t>
            </a:r>
          </a:p>
          <a:p>
            <a:r>
              <a:rPr lang="en-US" sz="1200" b="0" i="0" u="none" strike="noStrike" kern="1200" baseline="0">
                <a:solidFill>
                  <a:schemeClr val="tx1"/>
                </a:solidFill>
                <a:latin typeface="+mn-lt"/>
                <a:ea typeface="+mn-ea"/>
                <a:cs typeface="+mn-cs"/>
              </a:rPr>
              <a:t>Patients waited for an available donor heart. Some died while waiting, others were transferred out of the program.</a:t>
            </a:r>
          </a:p>
          <a:p>
            <a:r>
              <a:rPr lang="en-US" sz="1200" b="0" i="0" u="none" strike="noStrike" kern="1200" baseline="0">
                <a:solidFill>
                  <a:schemeClr val="tx1"/>
                </a:solidFill>
                <a:latin typeface="+mn-lt"/>
                <a:ea typeface="+mn-ea"/>
                <a:cs typeface="+mn-cs"/>
              </a:rPr>
              <a:t>We have the YEAR the patient was accepted into the program along with the patient’s AGE, time in days since being admitted to the program, whether the patient had other heart surgery previously, and whether the patient received a transplant. </a:t>
            </a:r>
            <a:r>
              <a:rPr lang="en-US"/>
              <a:t>Posttran is 0 and becomes 1 after the patient has received a transplant. We use –stset- to tell Stata the characteristics of our data, declaring our data to be survival data. We need to do this before using any –st- commands because Stata will use this information.</a:t>
            </a:r>
          </a:p>
          <a:p>
            <a:r>
              <a:rPr lang="en-US"/>
              <a:t>The exception being –</a:t>
            </a:r>
            <a:r>
              <a:rPr lang="en-US" err="1"/>
              <a:t>stintreg</a:t>
            </a:r>
            <a:r>
              <a:rPr lang="en-US"/>
              <a:t>-. </a:t>
            </a:r>
          </a:p>
        </p:txBody>
      </p:sp>
      <p:sp>
        <p:nvSpPr>
          <p:cNvPr id="4" name="Slide Number Placeholder 3"/>
          <p:cNvSpPr>
            <a:spLocks noGrp="1"/>
          </p:cNvSpPr>
          <p:nvPr>
            <p:ph type="sldNum" sz="quarter" idx="5"/>
          </p:nvPr>
        </p:nvSpPr>
        <p:spPr/>
        <p:txBody>
          <a:bodyPr/>
          <a:lstStyle/>
          <a:p>
            <a:fld id="{EF4A1BC4-E5C1-42F4-B36F-395B6BFCE339}" type="slidenum">
              <a:rPr lang="en-US" smtClean="0"/>
              <a:t>10</a:t>
            </a:fld>
            <a:endParaRPr lang="en-US"/>
          </a:p>
        </p:txBody>
      </p:sp>
    </p:spTree>
    <p:extLst>
      <p:ext uri="{BB962C8B-B14F-4D97-AF65-F5344CB8AC3E}">
        <p14:creationId xmlns:p14="http://schemas.microsoft.com/office/powerpoint/2010/main" val="4866983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We’re going to model the time to retraction simply as a function of the treatment the patient was under</a:t>
            </a:r>
          </a:p>
          <a:p>
            <a:r>
              <a:rPr lang="en-US"/>
              <a:t>And we specify the interval variables </a:t>
            </a:r>
          </a:p>
          <a:p>
            <a:r>
              <a:rPr lang="en-US"/>
              <a:t>Similar to –</a:t>
            </a:r>
            <a:r>
              <a:rPr lang="en-US" err="1"/>
              <a:t>streg</a:t>
            </a:r>
            <a:r>
              <a:rPr lang="en-US"/>
              <a:t>-, we need to specify the distribution.</a:t>
            </a:r>
          </a:p>
          <a:p>
            <a:r>
              <a:rPr lang="en-US"/>
              <a:t>On the right you’ll see the # of left-censored, right-censored, and interval-censored observations</a:t>
            </a:r>
          </a:p>
          <a:p>
            <a:r>
              <a:rPr lang="en-US"/>
              <a:t>On the left you’ll see that we’re using the proportional hazards metric– if you want the accelerated failure time metric you would use the –time- option</a:t>
            </a:r>
          </a:p>
          <a:p>
            <a:endParaRPr lang="en-US"/>
          </a:p>
          <a:p>
            <a:r>
              <a:rPr lang="en-US"/>
              <a:t>The hazard ratio for radiotherapy and chemotherapy is 2.5, meaning individuals who undergo both treatments</a:t>
            </a:r>
          </a:p>
          <a:p>
            <a:r>
              <a:rPr lang="en-US"/>
              <a:t>Are at a much higher risk than those who undergo radiotherapy alone</a:t>
            </a:r>
          </a:p>
          <a:p>
            <a:endParaRPr lang="en-US"/>
          </a:p>
          <a:p>
            <a:r>
              <a:rPr lang="en-US"/>
              <a:t>We also get an estimate of the shape parameter; since the coefficient for p is &gt; 1, this indicates that the</a:t>
            </a:r>
          </a:p>
          <a:p>
            <a:r>
              <a:rPr lang="en-US"/>
              <a:t>Hazard of breast retraction  </a:t>
            </a:r>
            <a:r>
              <a:rPr lang="en-US" sz="1200" b="0" i="0" u="none" strike="noStrike" kern="1200" baseline="0">
                <a:solidFill>
                  <a:schemeClr val="tx1"/>
                </a:solidFill>
                <a:latin typeface="+mn-lt"/>
                <a:ea typeface="+mn-ea"/>
                <a:cs typeface="+mn-cs"/>
              </a:rPr>
              <a:t>increases with time.</a:t>
            </a:r>
            <a:endParaRPr lang="en-US"/>
          </a:p>
          <a:p>
            <a:endParaRPr lang="en-US"/>
          </a:p>
        </p:txBody>
      </p:sp>
      <p:sp>
        <p:nvSpPr>
          <p:cNvPr id="4" name="Slide Number Placeholder 3"/>
          <p:cNvSpPr>
            <a:spLocks noGrp="1"/>
          </p:cNvSpPr>
          <p:nvPr>
            <p:ph type="sldNum" sz="quarter" idx="5"/>
          </p:nvPr>
        </p:nvSpPr>
        <p:spPr/>
        <p:txBody>
          <a:bodyPr/>
          <a:lstStyle/>
          <a:p>
            <a:fld id="{EF4A1BC4-E5C1-42F4-B36F-395B6BFCE339}" type="slidenum">
              <a:rPr lang="en-US" smtClean="0"/>
              <a:t>73</a:t>
            </a:fld>
            <a:endParaRPr lang="en-US"/>
          </a:p>
        </p:txBody>
      </p:sp>
    </p:spTree>
    <p:extLst>
      <p:ext uri="{BB962C8B-B14F-4D97-AF65-F5344CB8AC3E}">
        <p14:creationId xmlns:p14="http://schemas.microsoft.com/office/powerpoint/2010/main" val="33095425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we’d like to check how well our model fit the data, we can use this command, which</a:t>
            </a:r>
          </a:p>
          <a:p>
            <a:r>
              <a:rPr lang="en-US"/>
              <a:t>Plots </a:t>
            </a:r>
            <a:r>
              <a:rPr lang="en-US" sz="1200" b="0" i="0" u="none" strike="noStrike" kern="1200" baseline="0">
                <a:solidFill>
                  <a:schemeClr val="tx1"/>
                </a:solidFill>
                <a:latin typeface="+mn-lt"/>
                <a:ea typeface="+mn-ea"/>
                <a:cs typeface="+mn-cs"/>
              </a:rPr>
              <a:t>the estimated cumulative hazards against the Cox–Snell residuals.</a:t>
            </a:r>
          </a:p>
          <a:p>
            <a:r>
              <a:rPr lang="en-US" sz="1200" b="0" i="0" u="none" strike="noStrike" kern="1200" baseline="0">
                <a:solidFill>
                  <a:schemeClr val="tx1"/>
                </a:solidFill>
                <a:latin typeface="+mn-lt"/>
                <a:ea typeface="+mn-ea"/>
                <a:cs typeface="+mn-cs"/>
              </a:rPr>
              <a:t>When you plot the residuals against themselves you get this 45 degree line.</a:t>
            </a:r>
          </a:p>
          <a:p>
            <a:r>
              <a:rPr lang="en-US" sz="1200" b="0" i="0" u="none" strike="noStrike" kern="1200" baseline="0">
                <a:solidFill>
                  <a:schemeClr val="tx1"/>
                </a:solidFill>
                <a:latin typeface="+mn-lt"/>
                <a:ea typeface="+mn-ea"/>
                <a:cs typeface="+mn-cs"/>
              </a:rPr>
              <a:t>When the model fits the data well, the plot of the estimated cumulative hazards will be close to the reference line, as it is in our case</a:t>
            </a:r>
          </a:p>
          <a:p>
            <a:endParaRPr lang="en-US" sz="1200" b="0" i="0" u="none" strike="noStrike" kern="1200" baseline="0">
              <a:solidFill>
                <a:schemeClr val="tx1"/>
              </a:solidFill>
              <a:latin typeface="+mn-lt"/>
              <a:ea typeface="+mn-ea"/>
              <a:cs typeface="+mn-cs"/>
            </a:endParaRPr>
          </a:p>
          <a:p>
            <a:r>
              <a:rPr lang="en-US"/>
              <a:t>* let them know you can also use stcurve after stintreg</a:t>
            </a:r>
          </a:p>
        </p:txBody>
      </p:sp>
      <p:sp>
        <p:nvSpPr>
          <p:cNvPr id="4" name="Slide Number Placeholder 3"/>
          <p:cNvSpPr>
            <a:spLocks noGrp="1"/>
          </p:cNvSpPr>
          <p:nvPr>
            <p:ph type="sldNum" sz="quarter" idx="5"/>
          </p:nvPr>
        </p:nvSpPr>
        <p:spPr/>
        <p:txBody>
          <a:bodyPr/>
          <a:lstStyle/>
          <a:p>
            <a:fld id="{EF4A1BC4-E5C1-42F4-B36F-395B6BFCE339}" type="slidenum">
              <a:rPr lang="en-US" smtClean="0"/>
              <a:t>74</a:t>
            </a:fld>
            <a:endParaRPr lang="en-US"/>
          </a:p>
        </p:txBody>
      </p:sp>
    </p:spTree>
    <p:extLst>
      <p:ext uri="{BB962C8B-B14F-4D97-AF65-F5344CB8AC3E}">
        <p14:creationId xmlns:p14="http://schemas.microsoft.com/office/powerpoint/2010/main" val="19463427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We can also obtain predictions after fitting models with –</a:t>
            </a:r>
            <a:r>
              <a:rPr lang="en-US" sz="1200" b="0" i="0" u="none" strike="noStrike" kern="1200" baseline="0" err="1">
                <a:solidFill>
                  <a:schemeClr val="tx1"/>
                </a:solidFill>
                <a:latin typeface="+mn-lt"/>
                <a:ea typeface="+mn-ea"/>
                <a:cs typeface="+mn-cs"/>
              </a:rPr>
              <a:t>stintreg</a:t>
            </a:r>
            <a:r>
              <a:rPr lang="en-US" sz="1200" b="0" i="0" u="none" strike="noStrike" kern="1200" baseline="0">
                <a:solidFill>
                  <a:schemeClr val="tx1"/>
                </a:solidFill>
                <a:latin typeface="+mn-lt"/>
                <a:ea typeface="+mn-ea"/>
                <a:cs typeface="+mn-cs"/>
              </a:rPr>
              <a:t>-,</a:t>
            </a:r>
          </a:p>
          <a:p>
            <a:r>
              <a:rPr lang="en-US" sz="1200" b="0" i="0" u="none" strike="noStrike" kern="1200" baseline="0">
                <a:solidFill>
                  <a:schemeClr val="tx1"/>
                </a:solidFill>
                <a:latin typeface="+mn-lt"/>
                <a:ea typeface="+mn-ea"/>
                <a:cs typeface="+mn-cs"/>
              </a:rPr>
              <a:t> such as median and mean survival times, hazards, hazard ratios, linear predictions, standard errors, probabilities, and Cox–Snell and martingale-like residuals.</a:t>
            </a:r>
          </a:p>
          <a:p>
            <a:r>
              <a:rPr lang="en-US" sz="1200" b="0" i="0" u="none" strike="noStrike" kern="1200" baseline="0">
                <a:solidFill>
                  <a:schemeClr val="tx1"/>
                </a:solidFill>
                <a:latin typeface="+mn-lt"/>
                <a:ea typeface="+mn-ea"/>
                <a:cs typeface="+mn-cs"/>
              </a:rPr>
              <a:t>Here we obtain the mean survival time; and with tabulate we display those means along with the group size for each treatment</a:t>
            </a:r>
            <a:endParaRPr lang="en-US"/>
          </a:p>
        </p:txBody>
      </p:sp>
      <p:sp>
        <p:nvSpPr>
          <p:cNvPr id="4" name="Slide Number Placeholder 3"/>
          <p:cNvSpPr>
            <a:spLocks noGrp="1"/>
          </p:cNvSpPr>
          <p:nvPr>
            <p:ph type="sldNum" sz="quarter" idx="5"/>
          </p:nvPr>
        </p:nvSpPr>
        <p:spPr/>
        <p:txBody>
          <a:bodyPr/>
          <a:lstStyle/>
          <a:p>
            <a:fld id="{EF4A1BC4-E5C1-42F4-B36F-395B6BFCE339}" type="slidenum">
              <a:rPr lang="en-US" smtClean="0"/>
              <a:t>75</a:t>
            </a:fld>
            <a:endParaRPr lang="en-US"/>
          </a:p>
        </p:txBody>
      </p:sp>
    </p:spTree>
    <p:extLst>
      <p:ext uri="{BB962C8B-B14F-4D97-AF65-F5344CB8AC3E}">
        <p14:creationId xmlns:p14="http://schemas.microsoft.com/office/powerpoint/2010/main" val="8765299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4A1BC4-E5C1-42F4-B36F-395B6BFCE339}" type="slidenum">
              <a:rPr lang="en-US" smtClean="0"/>
              <a:t>76</a:t>
            </a:fld>
            <a:endParaRPr lang="en-US"/>
          </a:p>
        </p:txBody>
      </p:sp>
    </p:spTree>
    <p:extLst>
      <p:ext uri="{BB962C8B-B14F-4D97-AF65-F5344CB8AC3E}">
        <p14:creationId xmlns:p14="http://schemas.microsoft.com/office/powerpoint/2010/main" val="33298627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your data are in another format, count-time or snapshot, you can use these</a:t>
            </a:r>
          </a:p>
          <a:p>
            <a:r>
              <a:rPr lang="en-US"/>
              <a:t>commands to convert them to survival data</a:t>
            </a:r>
          </a:p>
          <a:p>
            <a:r>
              <a:rPr lang="en-US"/>
              <a:t>Or, you can convert your survival data to ..</a:t>
            </a:r>
          </a:p>
          <a:p>
            <a:endParaRPr lang="en-US"/>
          </a:p>
          <a:p>
            <a:r>
              <a:rPr lang="en-US"/>
              <a:t>Additionally, there is a convenience command that allows you to create variables based on functions of the time span. And to convert between single and multiple record data, you can split or join records. And you can also verify which variables vary over time</a:t>
            </a:r>
          </a:p>
        </p:txBody>
      </p:sp>
      <p:sp>
        <p:nvSpPr>
          <p:cNvPr id="4" name="Slide Number Placeholder 3"/>
          <p:cNvSpPr>
            <a:spLocks noGrp="1"/>
          </p:cNvSpPr>
          <p:nvPr>
            <p:ph type="sldNum" sz="quarter" idx="5"/>
          </p:nvPr>
        </p:nvSpPr>
        <p:spPr/>
        <p:txBody>
          <a:bodyPr/>
          <a:lstStyle/>
          <a:p>
            <a:fld id="{EF4A1BC4-E5C1-42F4-B36F-395B6BFCE339}" type="slidenum">
              <a:rPr lang="en-US" smtClean="0"/>
              <a:t>78</a:t>
            </a:fld>
            <a:endParaRPr lang="en-US"/>
          </a:p>
        </p:txBody>
      </p:sp>
    </p:spTree>
    <p:extLst>
      <p:ext uri="{BB962C8B-B14F-4D97-AF65-F5344CB8AC3E}">
        <p14:creationId xmlns:p14="http://schemas.microsoft.com/office/powerpoint/2010/main" val="11317378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4A1BC4-E5C1-42F4-B36F-395B6BFCE339}" type="slidenum">
              <a:rPr lang="en-US" smtClean="0"/>
              <a:t>79</a:t>
            </a:fld>
            <a:endParaRPr lang="en-US"/>
          </a:p>
        </p:txBody>
      </p:sp>
    </p:spTree>
    <p:extLst>
      <p:ext uri="{BB962C8B-B14F-4D97-AF65-F5344CB8AC3E}">
        <p14:creationId xmlns:p14="http://schemas.microsoft.com/office/powerpoint/2010/main" val="3583086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you’re designing a study for survival analysis, you can perform power analysis</a:t>
            </a:r>
          </a:p>
          <a:p>
            <a:r>
              <a:rPr lang="en-US"/>
              <a:t>To estimate the sample size required to detect say a hazard ratio of 0.5 with specified power</a:t>
            </a:r>
          </a:p>
          <a:p>
            <a:r>
              <a:rPr lang="en-US"/>
              <a:t>Or if your study will be comparing exponential survivor functions, </a:t>
            </a:r>
          </a:p>
          <a:p>
            <a:r>
              <a:rPr lang="en-US"/>
              <a:t>You can compute the required number of events to detect a specified effect size with given power.</a:t>
            </a:r>
          </a:p>
          <a:p>
            <a:r>
              <a:rPr lang="en-US"/>
              <a:t>Or compute power of the prospective study, given the sample size and effectsize</a:t>
            </a:r>
          </a:p>
          <a:p>
            <a:r>
              <a:rPr lang="en-US"/>
              <a:t>And similarly if you’ll be comparing survivor functions using a log-rank test</a:t>
            </a:r>
          </a:p>
        </p:txBody>
      </p:sp>
      <p:sp>
        <p:nvSpPr>
          <p:cNvPr id="4" name="Slide Number Placeholder 3"/>
          <p:cNvSpPr>
            <a:spLocks noGrp="1"/>
          </p:cNvSpPr>
          <p:nvPr>
            <p:ph type="sldNum" sz="quarter" idx="5"/>
          </p:nvPr>
        </p:nvSpPr>
        <p:spPr/>
        <p:txBody>
          <a:bodyPr/>
          <a:lstStyle/>
          <a:p>
            <a:fld id="{EF4A1BC4-E5C1-42F4-B36F-395B6BFCE339}" type="slidenum">
              <a:rPr lang="en-US" smtClean="0"/>
              <a:t>80</a:t>
            </a:fld>
            <a:endParaRPr lang="en-US"/>
          </a:p>
        </p:txBody>
      </p:sp>
    </p:spTree>
    <p:extLst>
      <p:ext uri="{BB962C8B-B14F-4D97-AF65-F5344CB8AC3E}">
        <p14:creationId xmlns:p14="http://schemas.microsoft.com/office/powerpoint/2010/main" val="2777345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4A1BC4-E5C1-42F4-B36F-395B6BFCE339}" type="slidenum">
              <a:rPr lang="en-US" smtClean="0"/>
              <a:t>82</a:t>
            </a:fld>
            <a:endParaRPr lang="en-US"/>
          </a:p>
        </p:txBody>
      </p:sp>
    </p:spTree>
    <p:extLst>
      <p:ext uri="{BB962C8B-B14F-4D97-AF65-F5344CB8AC3E}">
        <p14:creationId xmlns:p14="http://schemas.microsoft.com/office/powerpoint/2010/main" val="1227734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we’ve specified the time variable t1, and failure is indicated by the variable died.</a:t>
            </a:r>
          </a:p>
          <a:p>
            <a:r>
              <a:rPr lang="en-US"/>
              <a:t>Died is binary; 0 means they didn’t die, 1 means they did. But you could also have a categorical failure variable; you would simply tell Stata which value represents failure.</a:t>
            </a:r>
          </a:p>
          <a:p>
            <a:r>
              <a:rPr lang="en-US"/>
              <a:t>Because we have multiple records per patient, we tell Stata that ID identifies each subject.</a:t>
            </a:r>
          </a:p>
          <a:p>
            <a:r>
              <a:rPr lang="en-US"/>
              <a:t>Exit refers to when we last observed the subject. This is usually when the failure occurred, but if one didn’t occur, it’s the end of the data for that subject.</a:t>
            </a:r>
          </a:p>
          <a:p>
            <a:r>
              <a:rPr lang="en-US"/>
              <a:t>Out of the 103 subjects, 75 died. The failure is death, so we have single-failure data.</a:t>
            </a:r>
          </a:p>
          <a:p>
            <a:endParaRPr lang="en-US"/>
          </a:p>
          <a:p>
            <a:r>
              <a:rPr lang="en-US"/>
              <a:t>Patients were admitted to the program because they need a transplant, so the number of days since they joined the program is the number of days they have been at risk; it’s the time they’ve been waiting for a transplant. With other data, you might have subjects join a program before they are at risk, so you would tell Stata when they become at risk, with –</a:t>
            </a:r>
            <a:r>
              <a:rPr lang="en-US" err="1"/>
              <a:t>stset</a:t>
            </a:r>
            <a:r>
              <a:rPr lang="en-US"/>
              <a:t>-. </a:t>
            </a:r>
          </a:p>
          <a:p>
            <a:endParaRPr lang="en-US"/>
          </a:p>
          <a:p>
            <a:r>
              <a:rPr lang="en-US"/>
              <a:t>Now that we’ve </a:t>
            </a:r>
            <a:r>
              <a:rPr lang="en-US" err="1"/>
              <a:t>stset</a:t>
            </a:r>
            <a:r>
              <a:rPr lang="en-US"/>
              <a:t> this data, we can use the –</a:t>
            </a:r>
            <a:r>
              <a:rPr lang="en-US" err="1"/>
              <a:t>st</a:t>
            </a:r>
            <a:r>
              <a:rPr lang="en-US"/>
              <a:t>- commands.</a:t>
            </a:r>
          </a:p>
        </p:txBody>
      </p:sp>
      <p:sp>
        <p:nvSpPr>
          <p:cNvPr id="4" name="Slide Number Placeholder 3"/>
          <p:cNvSpPr>
            <a:spLocks noGrp="1"/>
          </p:cNvSpPr>
          <p:nvPr>
            <p:ph type="sldNum" sz="quarter" idx="5"/>
          </p:nvPr>
        </p:nvSpPr>
        <p:spPr/>
        <p:txBody>
          <a:bodyPr/>
          <a:lstStyle/>
          <a:p>
            <a:fld id="{EF4A1BC4-E5C1-42F4-B36F-395B6BFCE339}" type="slidenum">
              <a:rPr lang="en-US" smtClean="0"/>
              <a:t>11</a:t>
            </a:fld>
            <a:endParaRPr lang="en-US"/>
          </a:p>
        </p:txBody>
      </p:sp>
    </p:spTree>
    <p:extLst>
      <p:ext uri="{BB962C8B-B14F-4D97-AF65-F5344CB8AC3E}">
        <p14:creationId xmlns:p14="http://schemas.microsoft.com/office/powerpoint/2010/main" val="2516768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example, with this command we</a:t>
            </a:r>
            <a:r>
              <a:rPr lang="en-US" sz="1200" b="0" i="0" u="none" strike="noStrike" kern="1200" baseline="0">
                <a:solidFill>
                  <a:schemeClr val="tx1"/>
                </a:solidFill>
                <a:latin typeface="+mn-lt"/>
                <a:ea typeface="+mn-ea"/>
                <a:cs typeface="+mn-cs"/>
              </a:rPr>
              <a:t> see that all the subjects entered at time 0; this is when the subject is first under observation, so when they were admitted to the transplant program; some exited as early as time 1, but the median was 90 days</a:t>
            </a:r>
          </a:p>
          <a:p>
            <a:r>
              <a:rPr lang="en-US" sz="1200" b="0" i="0" u="none" strike="noStrike" kern="1200" baseline="0">
                <a:solidFill>
                  <a:schemeClr val="tx1"/>
                </a:solidFill>
                <a:latin typeface="+mn-lt"/>
                <a:ea typeface="+mn-ea"/>
                <a:cs typeface="+mn-cs"/>
              </a:rPr>
              <a:t>The max is 1799, as we saw from –</a:t>
            </a:r>
            <a:r>
              <a:rPr lang="en-US" sz="1200" b="0" i="0" u="none" strike="noStrike" kern="1200" baseline="0" err="1">
                <a:solidFill>
                  <a:schemeClr val="tx1"/>
                </a:solidFill>
                <a:latin typeface="+mn-lt"/>
                <a:ea typeface="+mn-ea"/>
                <a:cs typeface="+mn-cs"/>
              </a:rPr>
              <a:t>stset</a:t>
            </a:r>
            <a:r>
              <a:rPr lang="en-US" sz="1200" b="0" i="0" u="none" strike="noStrike" kern="1200" baseline="0">
                <a:solidFill>
                  <a:schemeClr val="tx1"/>
                </a:solidFill>
                <a:latin typeface="+mn-lt"/>
                <a:ea typeface="+mn-ea"/>
                <a:cs typeface="+mn-cs"/>
              </a:rPr>
              <a:t>-. That’s almost 5 years!</a:t>
            </a:r>
          </a:p>
          <a:p>
            <a:r>
              <a:rPr lang="en-US" sz="1200" b="0" i="0" u="none" strike="noStrike" kern="1200" baseline="0">
                <a:solidFill>
                  <a:schemeClr val="tx1"/>
                </a:solidFill>
                <a:latin typeface="+mn-lt"/>
                <a:ea typeface="+mn-ea"/>
                <a:cs typeface="+mn-cs"/>
              </a:rPr>
              <a:t>There are no gaps, and there were 75 failures. So about 73% of the subjects in this heart transplant program died.</a:t>
            </a:r>
          </a:p>
          <a:p>
            <a:r>
              <a:rPr lang="en-US" sz="1200" b="0" i="0" u="none" strike="noStrike" kern="1200" baseline="0">
                <a:solidFill>
                  <a:schemeClr val="tx1"/>
                </a:solidFill>
                <a:latin typeface="+mn-lt"/>
                <a:ea typeface="+mn-ea"/>
                <a:cs typeface="+mn-cs"/>
              </a:rPr>
              <a:t>Let’s take a look at the overall survivor function</a:t>
            </a:r>
            <a:endParaRPr lang="en-US"/>
          </a:p>
        </p:txBody>
      </p:sp>
      <p:sp>
        <p:nvSpPr>
          <p:cNvPr id="4" name="Slide Number Placeholder 3"/>
          <p:cNvSpPr>
            <a:spLocks noGrp="1"/>
          </p:cNvSpPr>
          <p:nvPr>
            <p:ph type="sldNum" sz="quarter" idx="5"/>
          </p:nvPr>
        </p:nvSpPr>
        <p:spPr/>
        <p:txBody>
          <a:bodyPr/>
          <a:lstStyle/>
          <a:p>
            <a:fld id="{EF4A1BC4-E5C1-42F4-B36F-395B6BFCE339}" type="slidenum">
              <a:rPr lang="en-US" smtClean="0"/>
              <a:t>12</a:t>
            </a:fld>
            <a:endParaRPr lang="en-US"/>
          </a:p>
        </p:txBody>
      </p:sp>
    </p:spTree>
    <p:extLst>
      <p:ext uri="{BB962C8B-B14F-4D97-AF65-F5344CB8AC3E}">
        <p14:creationId xmlns:p14="http://schemas.microsoft.com/office/powerpoint/2010/main" val="1203229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E3C8D-D0E3-498B-8511-3028EF314D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625023-480C-410C-AA3B-9B2C6DDB08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6BB158-AE56-4D97-8509-D1B68F81092D}"/>
              </a:ext>
            </a:extLst>
          </p:cNvPr>
          <p:cNvSpPr>
            <a:spLocks noGrp="1"/>
          </p:cNvSpPr>
          <p:nvPr>
            <p:ph type="dt" sz="half" idx="10"/>
          </p:nvPr>
        </p:nvSpPr>
        <p:spPr/>
        <p:txBody>
          <a:bodyPr/>
          <a:lstStyle/>
          <a:p>
            <a:fld id="{409EE98D-508C-4127-B5CF-FEC4FCCE67D8}" type="datetime1">
              <a:rPr lang="en-US" smtClean="0"/>
              <a:t>7/23/2020</a:t>
            </a:fld>
            <a:endParaRPr lang="en-US"/>
          </a:p>
        </p:txBody>
      </p:sp>
      <p:sp>
        <p:nvSpPr>
          <p:cNvPr id="5" name="Footer Placeholder 4">
            <a:extLst>
              <a:ext uri="{FF2B5EF4-FFF2-40B4-BE49-F238E27FC236}">
                <a16:creationId xmlns:a16="http://schemas.microsoft.com/office/drawing/2014/main" id="{E72D4C2A-94EA-43C2-A283-C2B6EDA660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D03120-1323-401F-9810-FB70118ACAE2}"/>
              </a:ext>
            </a:extLst>
          </p:cNvPr>
          <p:cNvSpPr>
            <a:spLocks noGrp="1"/>
          </p:cNvSpPr>
          <p:nvPr>
            <p:ph type="sldNum" sz="quarter" idx="12"/>
          </p:nvPr>
        </p:nvSpPr>
        <p:spPr/>
        <p:txBody>
          <a:bodyPr/>
          <a:lstStyle/>
          <a:p>
            <a:fld id="{E23DBBE4-C4CD-4006-BA03-6899BCDA2DD1}" type="slidenum">
              <a:rPr lang="en-US" smtClean="0"/>
              <a:t>‹#›</a:t>
            </a:fld>
            <a:endParaRPr lang="en-US"/>
          </a:p>
        </p:txBody>
      </p:sp>
    </p:spTree>
    <p:extLst>
      <p:ext uri="{BB962C8B-B14F-4D97-AF65-F5344CB8AC3E}">
        <p14:creationId xmlns:p14="http://schemas.microsoft.com/office/powerpoint/2010/main" val="1166732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75B09-00A0-4720-AB81-5ADB491A1D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3904D9-29AD-4BB9-92F2-14520F52C2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8CC662-654C-4766-80A3-1AD4B88D260A}"/>
              </a:ext>
            </a:extLst>
          </p:cNvPr>
          <p:cNvSpPr>
            <a:spLocks noGrp="1"/>
          </p:cNvSpPr>
          <p:nvPr>
            <p:ph type="dt" sz="half" idx="10"/>
          </p:nvPr>
        </p:nvSpPr>
        <p:spPr/>
        <p:txBody>
          <a:bodyPr/>
          <a:lstStyle/>
          <a:p>
            <a:fld id="{68CBB680-D1FC-494D-881B-F48909D1061F}" type="datetime1">
              <a:rPr lang="en-US" smtClean="0"/>
              <a:t>7/23/2020</a:t>
            </a:fld>
            <a:endParaRPr lang="en-US"/>
          </a:p>
        </p:txBody>
      </p:sp>
      <p:sp>
        <p:nvSpPr>
          <p:cNvPr id="5" name="Footer Placeholder 4">
            <a:extLst>
              <a:ext uri="{FF2B5EF4-FFF2-40B4-BE49-F238E27FC236}">
                <a16:creationId xmlns:a16="http://schemas.microsoft.com/office/drawing/2014/main" id="{C2FD1E63-B7B6-4984-A2F5-58D0067634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3A7680-74B8-4822-AE20-DB39C0B05547}"/>
              </a:ext>
            </a:extLst>
          </p:cNvPr>
          <p:cNvSpPr>
            <a:spLocks noGrp="1"/>
          </p:cNvSpPr>
          <p:nvPr>
            <p:ph type="sldNum" sz="quarter" idx="12"/>
          </p:nvPr>
        </p:nvSpPr>
        <p:spPr/>
        <p:txBody>
          <a:bodyPr/>
          <a:lstStyle/>
          <a:p>
            <a:fld id="{E23DBBE4-C4CD-4006-BA03-6899BCDA2DD1}" type="slidenum">
              <a:rPr lang="en-US" smtClean="0"/>
              <a:t>‹#›</a:t>
            </a:fld>
            <a:endParaRPr lang="en-US"/>
          </a:p>
        </p:txBody>
      </p:sp>
    </p:spTree>
    <p:extLst>
      <p:ext uri="{BB962C8B-B14F-4D97-AF65-F5344CB8AC3E}">
        <p14:creationId xmlns:p14="http://schemas.microsoft.com/office/powerpoint/2010/main" val="96953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38C33B-4631-4916-9273-DE20AC5E6B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81F7E-F393-4ED1-8A6D-704BF3A887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D17F9C-45E3-4AE0-B337-C2846750FAEC}"/>
              </a:ext>
            </a:extLst>
          </p:cNvPr>
          <p:cNvSpPr>
            <a:spLocks noGrp="1"/>
          </p:cNvSpPr>
          <p:nvPr>
            <p:ph type="dt" sz="half" idx="10"/>
          </p:nvPr>
        </p:nvSpPr>
        <p:spPr/>
        <p:txBody>
          <a:bodyPr/>
          <a:lstStyle/>
          <a:p>
            <a:fld id="{8D32B6FB-37F5-42E5-A001-D211B3C842F2}" type="datetime1">
              <a:rPr lang="en-US" smtClean="0"/>
              <a:t>7/23/2020</a:t>
            </a:fld>
            <a:endParaRPr lang="en-US"/>
          </a:p>
        </p:txBody>
      </p:sp>
      <p:sp>
        <p:nvSpPr>
          <p:cNvPr id="5" name="Footer Placeholder 4">
            <a:extLst>
              <a:ext uri="{FF2B5EF4-FFF2-40B4-BE49-F238E27FC236}">
                <a16:creationId xmlns:a16="http://schemas.microsoft.com/office/drawing/2014/main" id="{2DB40114-E02D-4DE0-B576-F6E715B2AF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72005B-4A8F-4FC2-98A3-85B79E4C6F9A}"/>
              </a:ext>
            </a:extLst>
          </p:cNvPr>
          <p:cNvSpPr>
            <a:spLocks noGrp="1"/>
          </p:cNvSpPr>
          <p:nvPr>
            <p:ph type="sldNum" sz="quarter" idx="12"/>
          </p:nvPr>
        </p:nvSpPr>
        <p:spPr/>
        <p:txBody>
          <a:bodyPr/>
          <a:lstStyle/>
          <a:p>
            <a:fld id="{E23DBBE4-C4CD-4006-BA03-6899BCDA2DD1}" type="slidenum">
              <a:rPr lang="en-US" smtClean="0"/>
              <a:t>‹#›</a:t>
            </a:fld>
            <a:endParaRPr lang="en-US"/>
          </a:p>
        </p:txBody>
      </p:sp>
    </p:spTree>
    <p:extLst>
      <p:ext uri="{BB962C8B-B14F-4D97-AF65-F5344CB8AC3E}">
        <p14:creationId xmlns:p14="http://schemas.microsoft.com/office/powerpoint/2010/main" val="3625972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5620B-4645-4784-B8B3-E3243D73DC00}"/>
              </a:ext>
            </a:extLst>
          </p:cNvPr>
          <p:cNvSpPr>
            <a:spLocks noGrp="1"/>
          </p:cNvSpPr>
          <p:nvPr>
            <p:ph type="title"/>
          </p:nvPr>
        </p:nvSpPr>
        <p:spPr>
          <a:xfrm>
            <a:off x="838199" y="365126"/>
            <a:ext cx="10604157" cy="648128"/>
          </a:xfrm>
        </p:spPr>
        <p:txBody>
          <a:bodyPr/>
          <a:lstStyle>
            <a:lvl1pPr>
              <a:defRPr sz="3600" baseline="0"/>
            </a:lvl1pPr>
          </a:lstStyle>
          <a:p>
            <a:r>
              <a:rPr lang="en-US"/>
              <a:t>Click to edit Master title style</a:t>
            </a:r>
          </a:p>
        </p:txBody>
      </p:sp>
      <p:sp>
        <p:nvSpPr>
          <p:cNvPr id="3" name="Content Placeholder 2">
            <a:extLst>
              <a:ext uri="{FF2B5EF4-FFF2-40B4-BE49-F238E27FC236}">
                <a16:creationId xmlns:a16="http://schemas.microsoft.com/office/drawing/2014/main" id="{3E1034A0-4227-4FE4-9D4D-F60D6202693A}"/>
              </a:ext>
            </a:extLst>
          </p:cNvPr>
          <p:cNvSpPr>
            <a:spLocks noGrp="1"/>
          </p:cNvSpPr>
          <p:nvPr>
            <p:ph idx="1"/>
          </p:nvPr>
        </p:nvSpPr>
        <p:spPr>
          <a:xfrm>
            <a:off x="838200" y="1297459"/>
            <a:ext cx="10515600" cy="4879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52C91-92AE-4FA5-919A-62F281B6B2D4}"/>
              </a:ext>
            </a:extLst>
          </p:cNvPr>
          <p:cNvSpPr>
            <a:spLocks noGrp="1"/>
          </p:cNvSpPr>
          <p:nvPr>
            <p:ph type="dt" sz="half" idx="10"/>
          </p:nvPr>
        </p:nvSpPr>
        <p:spPr/>
        <p:txBody>
          <a:bodyPr/>
          <a:lstStyle/>
          <a:p>
            <a:fld id="{D7A27A4F-4345-4476-8B21-B13CA8FB318A}" type="datetime1">
              <a:rPr lang="en-US" smtClean="0"/>
              <a:t>7/23/2020</a:t>
            </a:fld>
            <a:endParaRPr lang="en-US"/>
          </a:p>
        </p:txBody>
      </p:sp>
      <p:sp>
        <p:nvSpPr>
          <p:cNvPr id="5" name="Footer Placeholder 4">
            <a:extLst>
              <a:ext uri="{FF2B5EF4-FFF2-40B4-BE49-F238E27FC236}">
                <a16:creationId xmlns:a16="http://schemas.microsoft.com/office/drawing/2014/main" id="{8F47F0F2-949B-43ED-8580-2FDEBC51A2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6123EA-184A-427C-871E-E26A6EC0F4EE}"/>
              </a:ext>
            </a:extLst>
          </p:cNvPr>
          <p:cNvSpPr>
            <a:spLocks noGrp="1"/>
          </p:cNvSpPr>
          <p:nvPr>
            <p:ph type="sldNum" sz="quarter" idx="12"/>
          </p:nvPr>
        </p:nvSpPr>
        <p:spPr/>
        <p:txBody>
          <a:bodyPr/>
          <a:lstStyle>
            <a:lvl1pPr>
              <a:defRPr sz="1800"/>
            </a:lvl1pPr>
          </a:lstStyle>
          <a:p>
            <a:fld id="{E23DBBE4-C4CD-4006-BA03-6899BCDA2DD1}" type="slidenum">
              <a:rPr lang="en-US" smtClean="0"/>
              <a:pPr/>
              <a:t>‹#›</a:t>
            </a:fld>
            <a:endParaRPr lang="en-US"/>
          </a:p>
        </p:txBody>
      </p:sp>
    </p:spTree>
    <p:extLst>
      <p:ext uri="{BB962C8B-B14F-4D97-AF65-F5344CB8AC3E}">
        <p14:creationId xmlns:p14="http://schemas.microsoft.com/office/powerpoint/2010/main" val="2499135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E1E32-D99F-4D11-B654-4FF3793BAD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4" name="Date Placeholder 3">
            <a:extLst>
              <a:ext uri="{FF2B5EF4-FFF2-40B4-BE49-F238E27FC236}">
                <a16:creationId xmlns:a16="http://schemas.microsoft.com/office/drawing/2014/main" id="{659EDAB8-3D52-4FEC-AD60-21FB95269B87}"/>
              </a:ext>
            </a:extLst>
          </p:cNvPr>
          <p:cNvSpPr>
            <a:spLocks noGrp="1"/>
          </p:cNvSpPr>
          <p:nvPr>
            <p:ph type="dt" sz="half" idx="10"/>
          </p:nvPr>
        </p:nvSpPr>
        <p:spPr/>
        <p:txBody>
          <a:bodyPr/>
          <a:lstStyle/>
          <a:p>
            <a:fld id="{267F50DB-DBC3-4460-881D-BAFBFA546F6B}" type="datetime1">
              <a:rPr lang="en-US" smtClean="0"/>
              <a:t>7/23/2020</a:t>
            </a:fld>
            <a:endParaRPr lang="en-US"/>
          </a:p>
        </p:txBody>
      </p:sp>
      <p:sp>
        <p:nvSpPr>
          <p:cNvPr id="5" name="Footer Placeholder 4">
            <a:extLst>
              <a:ext uri="{FF2B5EF4-FFF2-40B4-BE49-F238E27FC236}">
                <a16:creationId xmlns:a16="http://schemas.microsoft.com/office/drawing/2014/main" id="{E49D4EA5-4FA5-4526-9053-9BF699CBC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11FED3-A69D-4A3F-9122-9389953F33BF}"/>
              </a:ext>
            </a:extLst>
          </p:cNvPr>
          <p:cNvSpPr>
            <a:spLocks noGrp="1"/>
          </p:cNvSpPr>
          <p:nvPr>
            <p:ph type="sldNum" sz="quarter" idx="12"/>
          </p:nvPr>
        </p:nvSpPr>
        <p:spPr/>
        <p:txBody>
          <a:bodyPr/>
          <a:lstStyle/>
          <a:p>
            <a:fld id="{E23DBBE4-C4CD-4006-BA03-6899BCDA2DD1}" type="slidenum">
              <a:rPr lang="en-US" smtClean="0"/>
              <a:t>‹#›</a:t>
            </a:fld>
            <a:endParaRPr lang="en-US"/>
          </a:p>
        </p:txBody>
      </p:sp>
    </p:spTree>
    <p:extLst>
      <p:ext uri="{BB962C8B-B14F-4D97-AF65-F5344CB8AC3E}">
        <p14:creationId xmlns:p14="http://schemas.microsoft.com/office/powerpoint/2010/main" val="3450544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01D2E-B423-4889-96B6-EC65514FA2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620AE5-F2DE-42D0-A5C6-A74FAFA536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2886C3-B657-430E-943F-8C3CABCFF7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DF35A3-38BB-460F-A12C-56430124B4DF}"/>
              </a:ext>
            </a:extLst>
          </p:cNvPr>
          <p:cNvSpPr>
            <a:spLocks noGrp="1"/>
          </p:cNvSpPr>
          <p:nvPr>
            <p:ph type="dt" sz="half" idx="10"/>
          </p:nvPr>
        </p:nvSpPr>
        <p:spPr/>
        <p:txBody>
          <a:bodyPr/>
          <a:lstStyle/>
          <a:p>
            <a:fld id="{3139C58B-6755-419C-96EE-45C02BA0B431}" type="datetime1">
              <a:rPr lang="en-US" smtClean="0"/>
              <a:t>7/23/2020</a:t>
            </a:fld>
            <a:endParaRPr lang="en-US"/>
          </a:p>
        </p:txBody>
      </p:sp>
      <p:sp>
        <p:nvSpPr>
          <p:cNvPr id="6" name="Footer Placeholder 5">
            <a:extLst>
              <a:ext uri="{FF2B5EF4-FFF2-40B4-BE49-F238E27FC236}">
                <a16:creationId xmlns:a16="http://schemas.microsoft.com/office/drawing/2014/main" id="{A9E1688F-F9C8-49D0-8106-444DAACE7B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A72179-DB0E-4D07-98A1-07E68A43C690}"/>
              </a:ext>
            </a:extLst>
          </p:cNvPr>
          <p:cNvSpPr>
            <a:spLocks noGrp="1"/>
          </p:cNvSpPr>
          <p:nvPr>
            <p:ph type="sldNum" sz="quarter" idx="12"/>
          </p:nvPr>
        </p:nvSpPr>
        <p:spPr/>
        <p:txBody>
          <a:bodyPr/>
          <a:lstStyle/>
          <a:p>
            <a:fld id="{E23DBBE4-C4CD-4006-BA03-6899BCDA2DD1}" type="slidenum">
              <a:rPr lang="en-US" smtClean="0"/>
              <a:t>‹#›</a:t>
            </a:fld>
            <a:endParaRPr lang="en-US"/>
          </a:p>
        </p:txBody>
      </p:sp>
    </p:spTree>
    <p:extLst>
      <p:ext uri="{BB962C8B-B14F-4D97-AF65-F5344CB8AC3E}">
        <p14:creationId xmlns:p14="http://schemas.microsoft.com/office/powerpoint/2010/main" val="4207743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B73CA-1AB0-4673-8E8E-A2E0F8FA68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A76B5B-970E-49E3-AC1F-3B13CB612D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6EA888-51AA-42F7-9AD8-A040B92088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7D726F-CDD9-40F4-8A58-9FBEFDDA46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CD17ED-6144-42D4-9C77-31BD576F45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FC6EF3-89A7-4662-91A9-E70B5C0C2C5F}"/>
              </a:ext>
            </a:extLst>
          </p:cNvPr>
          <p:cNvSpPr>
            <a:spLocks noGrp="1"/>
          </p:cNvSpPr>
          <p:nvPr>
            <p:ph type="dt" sz="half" idx="10"/>
          </p:nvPr>
        </p:nvSpPr>
        <p:spPr/>
        <p:txBody>
          <a:bodyPr/>
          <a:lstStyle/>
          <a:p>
            <a:fld id="{49C73BC6-D281-4B03-931B-52ABB32E5B40}" type="datetime1">
              <a:rPr lang="en-US" smtClean="0"/>
              <a:t>7/23/2020</a:t>
            </a:fld>
            <a:endParaRPr lang="en-US"/>
          </a:p>
        </p:txBody>
      </p:sp>
      <p:sp>
        <p:nvSpPr>
          <p:cNvPr id="8" name="Footer Placeholder 7">
            <a:extLst>
              <a:ext uri="{FF2B5EF4-FFF2-40B4-BE49-F238E27FC236}">
                <a16:creationId xmlns:a16="http://schemas.microsoft.com/office/drawing/2014/main" id="{D798DA28-865D-4CF5-85E7-CB47A00C36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A769E8-FB45-47D9-959B-4B22C3A37273}"/>
              </a:ext>
            </a:extLst>
          </p:cNvPr>
          <p:cNvSpPr>
            <a:spLocks noGrp="1"/>
          </p:cNvSpPr>
          <p:nvPr>
            <p:ph type="sldNum" sz="quarter" idx="12"/>
          </p:nvPr>
        </p:nvSpPr>
        <p:spPr/>
        <p:txBody>
          <a:bodyPr/>
          <a:lstStyle/>
          <a:p>
            <a:fld id="{E23DBBE4-C4CD-4006-BA03-6899BCDA2DD1}" type="slidenum">
              <a:rPr lang="en-US" smtClean="0"/>
              <a:t>‹#›</a:t>
            </a:fld>
            <a:endParaRPr lang="en-US"/>
          </a:p>
        </p:txBody>
      </p:sp>
    </p:spTree>
    <p:extLst>
      <p:ext uri="{BB962C8B-B14F-4D97-AF65-F5344CB8AC3E}">
        <p14:creationId xmlns:p14="http://schemas.microsoft.com/office/powerpoint/2010/main" val="1394380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D0069-AA2D-4919-AE1B-E6655D0D5B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F91561-2CCB-4BC0-BE69-0639FDF9C0A8}"/>
              </a:ext>
            </a:extLst>
          </p:cNvPr>
          <p:cNvSpPr>
            <a:spLocks noGrp="1"/>
          </p:cNvSpPr>
          <p:nvPr>
            <p:ph type="dt" sz="half" idx="10"/>
          </p:nvPr>
        </p:nvSpPr>
        <p:spPr/>
        <p:txBody>
          <a:bodyPr/>
          <a:lstStyle/>
          <a:p>
            <a:fld id="{40C4156E-D5EE-4F49-82EA-2E56B3A363A6}" type="datetime1">
              <a:rPr lang="en-US" smtClean="0"/>
              <a:t>7/23/2020</a:t>
            </a:fld>
            <a:endParaRPr lang="en-US"/>
          </a:p>
        </p:txBody>
      </p:sp>
      <p:sp>
        <p:nvSpPr>
          <p:cNvPr id="4" name="Footer Placeholder 3">
            <a:extLst>
              <a:ext uri="{FF2B5EF4-FFF2-40B4-BE49-F238E27FC236}">
                <a16:creationId xmlns:a16="http://schemas.microsoft.com/office/drawing/2014/main" id="{849D94F1-FCED-4171-991D-1CAC5E2ECB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C81916-CF6A-4C72-86C7-B02B900199C9}"/>
              </a:ext>
            </a:extLst>
          </p:cNvPr>
          <p:cNvSpPr>
            <a:spLocks noGrp="1"/>
          </p:cNvSpPr>
          <p:nvPr>
            <p:ph type="sldNum" sz="quarter" idx="12"/>
          </p:nvPr>
        </p:nvSpPr>
        <p:spPr/>
        <p:txBody>
          <a:bodyPr/>
          <a:lstStyle/>
          <a:p>
            <a:fld id="{E23DBBE4-C4CD-4006-BA03-6899BCDA2DD1}" type="slidenum">
              <a:rPr lang="en-US" smtClean="0"/>
              <a:t>‹#›</a:t>
            </a:fld>
            <a:endParaRPr lang="en-US"/>
          </a:p>
        </p:txBody>
      </p:sp>
    </p:spTree>
    <p:extLst>
      <p:ext uri="{BB962C8B-B14F-4D97-AF65-F5344CB8AC3E}">
        <p14:creationId xmlns:p14="http://schemas.microsoft.com/office/powerpoint/2010/main" val="581344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AE872F-E80A-465B-88F5-7E4CAD21717D}"/>
              </a:ext>
            </a:extLst>
          </p:cNvPr>
          <p:cNvSpPr>
            <a:spLocks noGrp="1"/>
          </p:cNvSpPr>
          <p:nvPr>
            <p:ph type="dt" sz="half" idx="10"/>
          </p:nvPr>
        </p:nvSpPr>
        <p:spPr/>
        <p:txBody>
          <a:bodyPr/>
          <a:lstStyle/>
          <a:p>
            <a:fld id="{2D5142EE-D0EC-42E2-8270-578118693ECB}" type="datetime1">
              <a:rPr lang="en-US" smtClean="0"/>
              <a:t>7/23/2020</a:t>
            </a:fld>
            <a:endParaRPr lang="en-US"/>
          </a:p>
        </p:txBody>
      </p:sp>
      <p:sp>
        <p:nvSpPr>
          <p:cNvPr id="3" name="Footer Placeholder 2">
            <a:extLst>
              <a:ext uri="{FF2B5EF4-FFF2-40B4-BE49-F238E27FC236}">
                <a16:creationId xmlns:a16="http://schemas.microsoft.com/office/drawing/2014/main" id="{4B6838BE-DC52-4CE9-A032-94844AF296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3E6831-FC2A-42EB-81BB-012AAEEE886B}"/>
              </a:ext>
            </a:extLst>
          </p:cNvPr>
          <p:cNvSpPr>
            <a:spLocks noGrp="1"/>
          </p:cNvSpPr>
          <p:nvPr>
            <p:ph type="sldNum" sz="quarter" idx="12"/>
          </p:nvPr>
        </p:nvSpPr>
        <p:spPr/>
        <p:txBody>
          <a:bodyPr/>
          <a:lstStyle/>
          <a:p>
            <a:fld id="{E23DBBE4-C4CD-4006-BA03-6899BCDA2DD1}" type="slidenum">
              <a:rPr lang="en-US" smtClean="0"/>
              <a:t>‹#›</a:t>
            </a:fld>
            <a:endParaRPr lang="en-US"/>
          </a:p>
        </p:txBody>
      </p:sp>
    </p:spTree>
    <p:extLst>
      <p:ext uri="{BB962C8B-B14F-4D97-AF65-F5344CB8AC3E}">
        <p14:creationId xmlns:p14="http://schemas.microsoft.com/office/powerpoint/2010/main" val="2366055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15663-1B0D-4296-952F-5919B060D1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E941E7-D31F-459B-B2A6-1799387ABE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26F215-7F54-4203-8E84-2F455BE99F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A1E955-AD0E-440D-9EEC-5397E707D4B3}"/>
              </a:ext>
            </a:extLst>
          </p:cNvPr>
          <p:cNvSpPr>
            <a:spLocks noGrp="1"/>
          </p:cNvSpPr>
          <p:nvPr>
            <p:ph type="dt" sz="half" idx="10"/>
          </p:nvPr>
        </p:nvSpPr>
        <p:spPr/>
        <p:txBody>
          <a:bodyPr/>
          <a:lstStyle/>
          <a:p>
            <a:fld id="{6A85C805-50D8-40E9-9D66-7D4C9CA1BE63}" type="datetime1">
              <a:rPr lang="en-US" smtClean="0"/>
              <a:t>7/23/2020</a:t>
            </a:fld>
            <a:endParaRPr lang="en-US"/>
          </a:p>
        </p:txBody>
      </p:sp>
      <p:sp>
        <p:nvSpPr>
          <p:cNvPr id="6" name="Footer Placeholder 5">
            <a:extLst>
              <a:ext uri="{FF2B5EF4-FFF2-40B4-BE49-F238E27FC236}">
                <a16:creationId xmlns:a16="http://schemas.microsoft.com/office/drawing/2014/main" id="{E5BD296D-7D82-4E5F-9E87-E5FF087F8B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EEF785-3361-4A04-9FC0-8E81F3D9B148}"/>
              </a:ext>
            </a:extLst>
          </p:cNvPr>
          <p:cNvSpPr>
            <a:spLocks noGrp="1"/>
          </p:cNvSpPr>
          <p:nvPr>
            <p:ph type="sldNum" sz="quarter" idx="12"/>
          </p:nvPr>
        </p:nvSpPr>
        <p:spPr/>
        <p:txBody>
          <a:bodyPr/>
          <a:lstStyle/>
          <a:p>
            <a:fld id="{E23DBBE4-C4CD-4006-BA03-6899BCDA2DD1}" type="slidenum">
              <a:rPr lang="en-US" smtClean="0"/>
              <a:t>‹#›</a:t>
            </a:fld>
            <a:endParaRPr lang="en-US"/>
          </a:p>
        </p:txBody>
      </p:sp>
    </p:spTree>
    <p:extLst>
      <p:ext uri="{BB962C8B-B14F-4D97-AF65-F5344CB8AC3E}">
        <p14:creationId xmlns:p14="http://schemas.microsoft.com/office/powerpoint/2010/main" val="882724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72DD0-79E8-4E8A-B113-01D621CB08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5C00EA-9E69-4051-A191-07FCDD12CA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484E44-1BC2-4A39-A3E5-6EA11E73E3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75AD37-F111-47AE-8C0D-262D2D21419A}"/>
              </a:ext>
            </a:extLst>
          </p:cNvPr>
          <p:cNvSpPr>
            <a:spLocks noGrp="1"/>
          </p:cNvSpPr>
          <p:nvPr>
            <p:ph type="dt" sz="half" idx="10"/>
          </p:nvPr>
        </p:nvSpPr>
        <p:spPr/>
        <p:txBody>
          <a:bodyPr/>
          <a:lstStyle/>
          <a:p>
            <a:fld id="{05C8A6C4-44CB-496C-89F3-4FC540799BDE}" type="datetime1">
              <a:rPr lang="en-US" smtClean="0"/>
              <a:t>7/23/2020</a:t>
            </a:fld>
            <a:endParaRPr lang="en-US"/>
          </a:p>
        </p:txBody>
      </p:sp>
      <p:sp>
        <p:nvSpPr>
          <p:cNvPr id="6" name="Footer Placeholder 5">
            <a:extLst>
              <a:ext uri="{FF2B5EF4-FFF2-40B4-BE49-F238E27FC236}">
                <a16:creationId xmlns:a16="http://schemas.microsoft.com/office/drawing/2014/main" id="{ECFD9F36-C47D-420F-9391-F2EF1CA3F2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2FA76F-C9BF-469F-85AE-C1D28C9ADDB2}"/>
              </a:ext>
            </a:extLst>
          </p:cNvPr>
          <p:cNvSpPr>
            <a:spLocks noGrp="1"/>
          </p:cNvSpPr>
          <p:nvPr>
            <p:ph type="sldNum" sz="quarter" idx="12"/>
          </p:nvPr>
        </p:nvSpPr>
        <p:spPr/>
        <p:txBody>
          <a:bodyPr/>
          <a:lstStyle/>
          <a:p>
            <a:fld id="{E23DBBE4-C4CD-4006-BA03-6899BCDA2DD1}" type="slidenum">
              <a:rPr lang="en-US" smtClean="0"/>
              <a:t>‹#›</a:t>
            </a:fld>
            <a:endParaRPr lang="en-US"/>
          </a:p>
        </p:txBody>
      </p:sp>
    </p:spTree>
    <p:extLst>
      <p:ext uri="{BB962C8B-B14F-4D97-AF65-F5344CB8AC3E}">
        <p14:creationId xmlns:p14="http://schemas.microsoft.com/office/powerpoint/2010/main" val="264582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08775-05B6-48E0-9029-C362EE2A51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CBA35C-A3D5-4F57-8A80-4D1017165D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DA3E56-2570-4809-9807-B689560EB0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18C4E-5F1C-41EF-8525-25791A563DB7}" type="datetime1">
              <a:rPr lang="en-US" smtClean="0"/>
              <a:t>7/23/2020</a:t>
            </a:fld>
            <a:endParaRPr lang="en-US"/>
          </a:p>
        </p:txBody>
      </p:sp>
      <p:sp>
        <p:nvSpPr>
          <p:cNvPr id="5" name="Footer Placeholder 4">
            <a:extLst>
              <a:ext uri="{FF2B5EF4-FFF2-40B4-BE49-F238E27FC236}">
                <a16:creationId xmlns:a16="http://schemas.microsoft.com/office/drawing/2014/main" id="{891140A7-3C24-43A5-BAF1-C94A53AD9E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88DC68-49D2-48CB-91DC-1C445F8B6C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3DBBE4-C4CD-4006-BA03-6899BCDA2DD1}" type="slidenum">
              <a:rPr lang="en-US" smtClean="0"/>
              <a:t>‹#›</a:t>
            </a:fld>
            <a:endParaRPr lang="en-US"/>
          </a:p>
        </p:txBody>
      </p:sp>
    </p:spTree>
    <p:extLst>
      <p:ext uri="{BB962C8B-B14F-4D97-AF65-F5344CB8AC3E}">
        <p14:creationId xmlns:p14="http://schemas.microsoft.com/office/powerpoint/2010/main" val="212120513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tata.com/manuals/ststir.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stata.com/manuals/stltable.pdf" TargetMode="External"/><Relationship Id="rId5" Type="http://schemas.openxmlformats.org/officeDocument/2006/relationships/hyperlink" Target="https://www.stata.com/manuals/ststrate.pdf" TargetMode="External"/><Relationship Id="rId4" Type="http://schemas.openxmlformats.org/officeDocument/2006/relationships/hyperlink" Target="https://www.stata.com/manuals/ststptime.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stata.com/manuals/ststcoxph-assumptiontests.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60.png"/></Relationships>
</file>

<file path=ppt/slides/_rels/slide44.xml.rels><?xml version="1.0" encoding="UTF-8" standalone="yes"?>
<Relationships xmlns="http://schemas.openxmlformats.org/package/2006/relationships"><Relationship Id="rId3" Type="http://schemas.openxmlformats.org/officeDocument/2006/relationships/hyperlink" Target="https://www.stata.com/manuals/ststcox.pdf"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00.png"/></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59.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image" Target="../media/image54.png"/><Relationship Id="rId4" Type="http://schemas.openxmlformats.org/officeDocument/2006/relationships/hyperlink" Target="https://chocolatesartesanosisabel.com/es/sweet-yummy-chocolate-chocolate-34691346-1680-105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8" Type="http://schemas.openxmlformats.org/officeDocument/2006/relationships/hyperlink" Target="https://www.stata.com/manuals/ststsplit.pdf" TargetMode="External"/><Relationship Id="rId3" Type="http://schemas.openxmlformats.org/officeDocument/2006/relationships/hyperlink" Target="https://www.stata.com/manuals/stcttost.pdf" TargetMode="External"/><Relationship Id="rId7" Type="http://schemas.openxmlformats.org/officeDocument/2006/relationships/hyperlink" Target="https://www.stata.com/manuals/ststgen.pdf"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https://www.stata.com/manuals/ststtoct.pdf" TargetMode="External"/><Relationship Id="rId5" Type="http://schemas.openxmlformats.org/officeDocument/2006/relationships/hyperlink" Target="https://www.stata.com/manuals/ststtocc.pdf" TargetMode="External"/><Relationship Id="rId4" Type="http://schemas.openxmlformats.org/officeDocument/2006/relationships/hyperlink" Target="https://www.stata.com/manuals/stsnapspan.pdf" TargetMode="External"/><Relationship Id="rId9" Type="http://schemas.openxmlformats.org/officeDocument/2006/relationships/hyperlink" Target="https://www.stata.com/manuals/ststvary.pdf"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s://www.stata.com/manuals/semintro5.pdf" TargetMode="External"/><Relationship Id="rId3" Type="http://schemas.openxmlformats.org/officeDocument/2006/relationships/hyperlink" Target="https://www.stata.com/manuals/xtxtstreg.pdf" TargetMode="External"/><Relationship Id="rId7" Type="http://schemas.openxmlformats.org/officeDocument/2006/relationships/hyperlink" Target="https://www.stata.com/manuals/bayesbayesmestreg.pdf"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hyperlink" Target="https://www.stata.com/manuals/bayesbayesstreg.pdf" TargetMode="External"/><Relationship Id="rId5" Type="http://schemas.openxmlformats.org/officeDocument/2006/relationships/hyperlink" Target="https://www.stata.com/manuals/fmmfmmstreg.pdf" TargetMode="External"/><Relationship Id="rId4" Type="http://schemas.openxmlformats.org/officeDocument/2006/relationships/hyperlink" Target="https://www.stata.com/manuals/memestreg.pdf" TargetMode="External"/><Relationship Id="rId9" Type="http://schemas.openxmlformats.org/officeDocument/2006/relationships/hyperlink" Target="https://www.stata.com/manuals/testteffects.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www.stata.com/manuals/pss-2powercox.pdf"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hyperlink" Target="https://www.stata.com/manuals/pss-2powerlogrank.pdf" TargetMode="External"/><Relationship Id="rId4" Type="http://schemas.openxmlformats.org/officeDocument/2006/relationships/hyperlink" Target="https://www.stata.com/manuals/pss-2powerexponential.pdf"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www.youtube.com/watch?v=I53Ji4lXoyg&amp;list=PLN5IskQdgXWncs-_vy0KVNRn9xboYA6db" TargetMode="External"/><Relationship Id="rId2" Type="http://schemas.openxmlformats.org/officeDocument/2006/relationships/hyperlink" Target="https://www.stata.com/features/survival-analysis" TargetMode="External"/><Relationship Id="rId1" Type="http://schemas.openxmlformats.org/officeDocument/2006/relationships/slideLayout" Target="../slideLayouts/slideLayout2.xml"/><Relationship Id="rId4" Type="http://schemas.openxmlformats.org/officeDocument/2006/relationships/hyperlink" Target="https://www.stata.com/support/faqs/statistics/#survival" TargetMode="Externa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4B316-A88E-450B-8820-8EA1740EC24F}"/>
              </a:ext>
            </a:extLst>
          </p:cNvPr>
          <p:cNvSpPr>
            <a:spLocks noGrp="1"/>
          </p:cNvSpPr>
          <p:nvPr>
            <p:ph type="ctrTitle"/>
          </p:nvPr>
        </p:nvSpPr>
        <p:spPr>
          <a:xfrm>
            <a:off x="210312" y="1428372"/>
            <a:ext cx="4849367" cy="2688336"/>
          </a:xfrm>
        </p:spPr>
        <p:txBody>
          <a:bodyPr anchor="t">
            <a:normAutofit/>
          </a:bodyPr>
          <a:lstStyle/>
          <a:p>
            <a:pPr algn="l"/>
            <a:r>
              <a:rPr lang="en-US" sz="5400"/>
              <a:t>Survival analysis using Stata</a:t>
            </a:r>
          </a:p>
        </p:txBody>
      </p:sp>
      <p:sp>
        <p:nvSpPr>
          <p:cNvPr id="3" name="Subtitle 2">
            <a:extLst>
              <a:ext uri="{FF2B5EF4-FFF2-40B4-BE49-F238E27FC236}">
                <a16:creationId xmlns:a16="http://schemas.microsoft.com/office/drawing/2014/main" id="{370C00FE-251C-43D1-9AF0-699AE8437A90}"/>
              </a:ext>
            </a:extLst>
          </p:cNvPr>
          <p:cNvSpPr>
            <a:spLocks noGrp="1"/>
          </p:cNvSpPr>
          <p:nvPr>
            <p:ph type="subTitle" idx="1"/>
          </p:nvPr>
        </p:nvSpPr>
        <p:spPr>
          <a:xfrm>
            <a:off x="302796" y="3284807"/>
            <a:ext cx="3593592" cy="928494"/>
          </a:xfrm>
        </p:spPr>
        <p:txBody>
          <a:bodyPr anchor="b">
            <a:normAutofit/>
          </a:bodyPr>
          <a:lstStyle/>
          <a:p>
            <a:pPr algn="l"/>
            <a:r>
              <a:rPr lang="en-US" sz="3000"/>
              <a:t>Gabriela Ortiz</a:t>
            </a:r>
          </a:p>
        </p:txBody>
      </p:sp>
      <p:sp>
        <p:nvSpPr>
          <p:cNvPr id="4" name="Slide Number Placeholder 3">
            <a:extLst>
              <a:ext uri="{FF2B5EF4-FFF2-40B4-BE49-F238E27FC236}">
                <a16:creationId xmlns:a16="http://schemas.microsoft.com/office/drawing/2014/main" id="{FCA6F26B-5EBC-4D59-9D97-2108AEAB05B6}"/>
              </a:ext>
            </a:extLst>
          </p:cNvPr>
          <p:cNvSpPr>
            <a:spLocks noGrp="1"/>
          </p:cNvSpPr>
          <p:nvPr>
            <p:ph type="sldNum" sz="quarter" idx="12"/>
          </p:nvPr>
        </p:nvSpPr>
        <p:spPr>
          <a:xfrm>
            <a:off x="393192" y="5979054"/>
            <a:ext cx="548640" cy="548640"/>
          </a:xfrm>
          <a:prstGeom prst="ellipse">
            <a:avLst/>
          </a:prstGeom>
          <a:solidFill>
            <a:srgbClr val="7F7F7F"/>
          </a:solidFill>
        </p:spPr>
        <p:txBody>
          <a:bodyPr anchor="ctr">
            <a:normAutofit/>
          </a:bodyPr>
          <a:lstStyle/>
          <a:p>
            <a:pPr algn="ctr">
              <a:spcAft>
                <a:spcPts val="600"/>
              </a:spcAft>
            </a:pPr>
            <a:fld id="{E23DBBE4-C4CD-4006-BA03-6899BCDA2DD1}" type="slidenum">
              <a:rPr lang="en-US" sz="1500">
                <a:solidFill>
                  <a:srgbClr val="FFFFFF"/>
                </a:solidFill>
              </a:rPr>
              <a:pPr algn="ctr">
                <a:spcAft>
                  <a:spcPts val="600"/>
                </a:spcAft>
              </a:pPr>
              <a:t>1</a:t>
            </a:fld>
            <a:endParaRPr lang="en-US" sz="1500">
              <a:solidFill>
                <a:srgbClr val="FFFFFF"/>
              </a:solidFill>
            </a:endParaRPr>
          </a:p>
        </p:txBody>
      </p:sp>
      <p:sp>
        <p:nvSpPr>
          <p:cNvPr id="10" name="Freeform: Shape 9">
            <a:extLst>
              <a:ext uri="{FF2B5EF4-FFF2-40B4-BE49-F238E27FC236}">
                <a16:creationId xmlns:a16="http://schemas.microsoft.com/office/drawing/2014/main" id="{F27E9F68-4C6B-44CF-905B-98EC49DD3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3991" y="0"/>
            <a:ext cx="6578009" cy="6858000"/>
          </a:xfrm>
          <a:custGeom>
            <a:avLst/>
            <a:gdLst>
              <a:gd name="connsiteX0" fmla="*/ 73610 w 6578009"/>
              <a:gd name="connsiteY0" fmla="*/ 0 h 6858000"/>
              <a:gd name="connsiteX1" fmla="*/ 6578009 w 6578009"/>
              <a:gd name="connsiteY1" fmla="*/ 0 h 6858000"/>
              <a:gd name="connsiteX2" fmla="*/ 6578009 w 6578009"/>
              <a:gd name="connsiteY2" fmla="*/ 6858000 h 6858000"/>
              <a:gd name="connsiteX3" fmla="*/ 2947297 w 6578009"/>
              <a:gd name="connsiteY3" fmla="*/ 6858000 h 6858000"/>
              <a:gd name="connsiteX4" fmla="*/ 2740229 w 6578009"/>
              <a:gd name="connsiteY4" fmla="*/ 6703632 h 6858000"/>
              <a:gd name="connsiteX5" fmla="*/ 0 w 6578009"/>
              <a:gd name="connsiteY5" fmla="*/ 1026053 h 6858000"/>
              <a:gd name="connsiteX6" fmla="*/ 37438 w 6578009"/>
              <a:gd name="connsiteY6" fmla="*/ 28466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8009" h="6858000">
                <a:moveTo>
                  <a:pt x="73610" y="0"/>
                </a:moveTo>
                <a:lnTo>
                  <a:pt x="6578009" y="0"/>
                </a:lnTo>
                <a:lnTo>
                  <a:pt x="6578009" y="6858000"/>
                </a:lnTo>
                <a:lnTo>
                  <a:pt x="2947297" y="6858000"/>
                </a:lnTo>
                <a:lnTo>
                  <a:pt x="2740229" y="6703632"/>
                </a:lnTo>
                <a:cubicBezTo>
                  <a:pt x="1070445" y="5375192"/>
                  <a:pt x="0" y="3325631"/>
                  <a:pt x="0" y="1026053"/>
                </a:cubicBezTo>
                <a:cubicBezTo>
                  <a:pt x="0" y="775760"/>
                  <a:pt x="12683" y="528427"/>
                  <a:pt x="37438" y="28466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63C26DC-8AFA-4023-B207-F7664781D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72376" y="0"/>
            <a:ext cx="6419624" cy="6858000"/>
          </a:xfrm>
          <a:custGeom>
            <a:avLst/>
            <a:gdLst>
              <a:gd name="connsiteX0" fmla="*/ 6344630 w 6419624"/>
              <a:gd name="connsiteY0" fmla="*/ 0 h 6858000"/>
              <a:gd name="connsiteX1" fmla="*/ 0 w 6419624"/>
              <a:gd name="connsiteY1" fmla="*/ 0 h 6858000"/>
              <a:gd name="connsiteX2" fmla="*/ 0 w 6419624"/>
              <a:gd name="connsiteY2" fmla="*/ 6858000 h 6858000"/>
              <a:gd name="connsiteX3" fmla="*/ 3344107 w 6419624"/>
              <a:gd name="connsiteY3" fmla="*/ 6858000 h 6858000"/>
              <a:gd name="connsiteX4" fmla="*/ 3509562 w 6419624"/>
              <a:gd name="connsiteY4" fmla="*/ 6745502 h 6858000"/>
              <a:gd name="connsiteX5" fmla="*/ 6419624 w 6419624"/>
              <a:gd name="connsiteY5" fmla="*/ 1026052 h 6858000"/>
              <a:gd name="connsiteX6" fmla="*/ 6383100 w 6419624"/>
              <a:gd name="connsiteY6" fmla="*/ 3027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9624" h="6858000">
                <a:moveTo>
                  <a:pt x="6344630" y="0"/>
                </a:moveTo>
                <a:lnTo>
                  <a:pt x="0" y="0"/>
                </a:lnTo>
                <a:lnTo>
                  <a:pt x="0" y="6858000"/>
                </a:lnTo>
                <a:lnTo>
                  <a:pt x="3344107" y="6858000"/>
                </a:lnTo>
                <a:lnTo>
                  <a:pt x="3509562" y="6745502"/>
                </a:lnTo>
                <a:cubicBezTo>
                  <a:pt x="5273452" y="5459025"/>
                  <a:pt x="6419624" y="3376391"/>
                  <a:pt x="6419624" y="1026052"/>
                </a:cubicBezTo>
                <a:cubicBezTo>
                  <a:pt x="6419624" y="781861"/>
                  <a:pt x="6407252" y="540560"/>
                  <a:pt x="6383100" y="302741"/>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map&#10;&#10;Description automatically generated">
            <a:extLst>
              <a:ext uri="{FF2B5EF4-FFF2-40B4-BE49-F238E27FC236}">
                <a16:creationId xmlns:a16="http://schemas.microsoft.com/office/drawing/2014/main" id="{02BDE2B6-068C-4E17-B138-450A0AE9DC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7399" y="815898"/>
            <a:ext cx="5037337" cy="3664662"/>
          </a:xfrm>
          <a:prstGeom prst="rect">
            <a:avLst/>
          </a:prstGeom>
        </p:spPr>
      </p:pic>
    </p:spTree>
    <p:extLst>
      <p:ext uri="{BB962C8B-B14F-4D97-AF65-F5344CB8AC3E}">
        <p14:creationId xmlns:p14="http://schemas.microsoft.com/office/powerpoint/2010/main" val="8434238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0A1BC-35B9-44F9-A1E8-E95E23C32C21}"/>
              </a:ext>
            </a:extLst>
          </p:cNvPr>
          <p:cNvSpPr>
            <a:spLocks noGrp="1"/>
          </p:cNvSpPr>
          <p:nvPr>
            <p:ph type="title"/>
          </p:nvPr>
        </p:nvSpPr>
        <p:spPr/>
        <p:txBody>
          <a:bodyPr>
            <a:normAutofit/>
          </a:bodyPr>
          <a:lstStyle/>
          <a:p>
            <a:r>
              <a:rPr lang="en-US"/>
              <a:t>A look at survival-time data</a:t>
            </a:r>
          </a:p>
        </p:txBody>
      </p:sp>
      <p:sp>
        <p:nvSpPr>
          <p:cNvPr id="3" name="Content Placeholder 2">
            <a:extLst>
              <a:ext uri="{FF2B5EF4-FFF2-40B4-BE49-F238E27FC236}">
                <a16:creationId xmlns:a16="http://schemas.microsoft.com/office/drawing/2014/main" id="{EDF37FB2-67D9-45F3-9FE4-E718B5B207C8}"/>
              </a:ext>
            </a:extLst>
          </p:cNvPr>
          <p:cNvSpPr>
            <a:spLocks noGrp="1"/>
          </p:cNvSpPr>
          <p:nvPr>
            <p:ph idx="1"/>
          </p:nvPr>
        </p:nvSpPr>
        <p:spPr>
          <a:xfrm>
            <a:off x="838200" y="6216967"/>
            <a:ext cx="9355667" cy="437834"/>
          </a:xfrm>
        </p:spPr>
        <p:txBody>
          <a:bodyPr>
            <a:normAutofit/>
          </a:bodyPr>
          <a:lstStyle/>
          <a:p>
            <a:pPr marL="0" indent="0">
              <a:buNone/>
            </a:pPr>
            <a:r>
              <a:rPr lang="en-US" sz="2200"/>
              <a:t>Before using Stata’s </a:t>
            </a:r>
            <a:r>
              <a:rPr lang="en-US" sz="1900" b="1" err="1">
                <a:latin typeface="Courier New" panose="02070309020205020404" pitchFamily="49" charset="0"/>
                <a:cs typeface="Courier New" panose="02070309020205020404" pitchFamily="49" charset="0"/>
              </a:rPr>
              <a:t>st</a:t>
            </a:r>
            <a:r>
              <a:rPr lang="en-US" sz="2200"/>
              <a:t> commands, we need to </a:t>
            </a:r>
            <a:r>
              <a:rPr lang="en-US" sz="1900" b="1" err="1">
                <a:latin typeface="Courier New" panose="02070309020205020404" pitchFamily="49" charset="0"/>
                <a:cs typeface="Courier New" panose="02070309020205020404" pitchFamily="49" charset="0"/>
              </a:rPr>
              <a:t>stset</a:t>
            </a:r>
            <a:r>
              <a:rPr lang="en-US" sz="2200"/>
              <a:t> the data.</a:t>
            </a:r>
          </a:p>
        </p:txBody>
      </p:sp>
      <p:sp>
        <p:nvSpPr>
          <p:cNvPr id="4" name="Slide Number Placeholder 3">
            <a:extLst>
              <a:ext uri="{FF2B5EF4-FFF2-40B4-BE49-F238E27FC236}">
                <a16:creationId xmlns:a16="http://schemas.microsoft.com/office/drawing/2014/main" id="{87F1CA05-DE0C-4A50-B9A0-BEC3A6E995B7}"/>
              </a:ext>
            </a:extLst>
          </p:cNvPr>
          <p:cNvSpPr>
            <a:spLocks noGrp="1"/>
          </p:cNvSpPr>
          <p:nvPr>
            <p:ph type="sldNum" sz="quarter" idx="12"/>
          </p:nvPr>
        </p:nvSpPr>
        <p:spPr/>
        <p:txBody>
          <a:bodyPr/>
          <a:lstStyle/>
          <a:p>
            <a:fld id="{E23DBBE4-C4CD-4006-BA03-6899BCDA2DD1}" type="slidenum">
              <a:rPr lang="en-US" smtClean="0"/>
              <a:t>10</a:t>
            </a:fld>
            <a:endParaRPr lang="en-US"/>
          </a:p>
        </p:txBody>
      </p:sp>
      <p:pic>
        <p:nvPicPr>
          <p:cNvPr id="6" name="Picture 5" descr="A screenshot of a cell phone&#10;&#10;Description automatically generated">
            <a:extLst>
              <a:ext uri="{FF2B5EF4-FFF2-40B4-BE49-F238E27FC236}">
                <a16:creationId xmlns:a16="http://schemas.microsoft.com/office/drawing/2014/main" id="{F4463616-BAAC-493B-866B-95EF5540D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1150271"/>
            <a:ext cx="8692833" cy="4881561"/>
          </a:xfrm>
          <a:prstGeom prst="rect">
            <a:avLst/>
          </a:prstGeom>
        </p:spPr>
      </p:pic>
    </p:spTree>
    <p:extLst>
      <p:ext uri="{BB962C8B-B14F-4D97-AF65-F5344CB8AC3E}">
        <p14:creationId xmlns:p14="http://schemas.microsoft.com/office/powerpoint/2010/main" val="2084960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48094-273F-4A23-9F23-0DD8E00301FF}"/>
              </a:ext>
            </a:extLst>
          </p:cNvPr>
          <p:cNvSpPr>
            <a:spLocks noGrp="1"/>
          </p:cNvSpPr>
          <p:nvPr>
            <p:ph type="title"/>
          </p:nvPr>
        </p:nvSpPr>
        <p:spPr/>
        <p:txBody>
          <a:bodyPr>
            <a:normAutofit/>
          </a:bodyPr>
          <a:lstStyle/>
          <a:p>
            <a:r>
              <a:rPr lang="en-US"/>
              <a:t>Declare data to be survival-time data</a:t>
            </a:r>
          </a:p>
        </p:txBody>
      </p:sp>
      <p:pic>
        <p:nvPicPr>
          <p:cNvPr id="5" name="Content Placeholder 4" descr="A screenshot of a cell phone&#10;&#10;Description automatically generated">
            <a:extLst>
              <a:ext uri="{FF2B5EF4-FFF2-40B4-BE49-F238E27FC236}">
                <a16:creationId xmlns:a16="http://schemas.microsoft.com/office/drawing/2014/main" id="{5A051FBB-732F-4FE8-B0A9-6F4371C4CBB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483608"/>
            <a:ext cx="8689848" cy="4793980"/>
          </a:xfrm>
        </p:spPr>
      </p:pic>
      <p:sp>
        <p:nvSpPr>
          <p:cNvPr id="3" name="Slide Number Placeholder 2">
            <a:extLst>
              <a:ext uri="{FF2B5EF4-FFF2-40B4-BE49-F238E27FC236}">
                <a16:creationId xmlns:a16="http://schemas.microsoft.com/office/drawing/2014/main" id="{1DA19916-42B5-4711-AE67-D96E7800E2A0}"/>
              </a:ext>
            </a:extLst>
          </p:cNvPr>
          <p:cNvSpPr>
            <a:spLocks noGrp="1"/>
          </p:cNvSpPr>
          <p:nvPr>
            <p:ph type="sldNum" sz="quarter" idx="12"/>
          </p:nvPr>
        </p:nvSpPr>
        <p:spPr/>
        <p:txBody>
          <a:bodyPr/>
          <a:lstStyle/>
          <a:p>
            <a:fld id="{E23DBBE4-C4CD-4006-BA03-6899BCDA2DD1}" type="slidenum">
              <a:rPr lang="en-US" smtClean="0"/>
              <a:t>11</a:t>
            </a:fld>
            <a:endParaRPr lang="en-US"/>
          </a:p>
        </p:txBody>
      </p:sp>
    </p:spTree>
    <p:extLst>
      <p:ext uri="{BB962C8B-B14F-4D97-AF65-F5344CB8AC3E}">
        <p14:creationId xmlns:p14="http://schemas.microsoft.com/office/powerpoint/2010/main" val="2623397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701BD-6076-4148-90EB-CCEEEB9449AC}"/>
              </a:ext>
            </a:extLst>
          </p:cNvPr>
          <p:cNvSpPr>
            <a:spLocks noGrp="1"/>
          </p:cNvSpPr>
          <p:nvPr>
            <p:ph type="title"/>
          </p:nvPr>
        </p:nvSpPr>
        <p:spPr/>
        <p:txBody>
          <a:bodyPr>
            <a:normAutofit/>
          </a:bodyPr>
          <a:lstStyle/>
          <a:p>
            <a:r>
              <a:rPr lang="en-US"/>
              <a:t>Describe survival-time data</a:t>
            </a:r>
          </a:p>
        </p:txBody>
      </p:sp>
      <p:pic>
        <p:nvPicPr>
          <p:cNvPr id="5" name="Content Placeholder 4" descr="A screenshot of a cell phone&#10;&#10;Description automatically generated">
            <a:extLst>
              <a:ext uri="{FF2B5EF4-FFF2-40B4-BE49-F238E27FC236}">
                <a16:creationId xmlns:a16="http://schemas.microsoft.com/office/drawing/2014/main" id="{02089913-E03A-4AC4-B81C-7F87219AD1B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8314" y="1446897"/>
            <a:ext cx="8298085" cy="5045977"/>
          </a:xfrm>
        </p:spPr>
      </p:pic>
      <p:sp>
        <p:nvSpPr>
          <p:cNvPr id="3" name="Slide Number Placeholder 2">
            <a:extLst>
              <a:ext uri="{FF2B5EF4-FFF2-40B4-BE49-F238E27FC236}">
                <a16:creationId xmlns:a16="http://schemas.microsoft.com/office/drawing/2014/main" id="{CB7D963C-EAEA-4587-99D6-B508E8D6CAC0}"/>
              </a:ext>
            </a:extLst>
          </p:cNvPr>
          <p:cNvSpPr>
            <a:spLocks noGrp="1"/>
          </p:cNvSpPr>
          <p:nvPr>
            <p:ph type="sldNum" sz="quarter" idx="12"/>
          </p:nvPr>
        </p:nvSpPr>
        <p:spPr/>
        <p:txBody>
          <a:bodyPr/>
          <a:lstStyle/>
          <a:p>
            <a:fld id="{E23DBBE4-C4CD-4006-BA03-6899BCDA2DD1}" type="slidenum">
              <a:rPr lang="en-US" smtClean="0"/>
              <a:t>12</a:t>
            </a:fld>
            <a:endParaRPr lang="en-US"/>
          </a:p>
        </p:txBody>
      </p:sp>
    </p:spTree>
    <p:extLst>
      <p:ext uri="{BB962C8B-B14F-4D97-AF65-F5344CB8AC3E}">
        <p14:creationId xmlns:p14="http://schemas.microsoft.com/office/powerpoint/2010/main" val="4021878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DA2A7-36A9-492D-AC30-3B6B4B481101}"/>
              </a:ext>
            </a:extLst>
          </p:cNvPr>
          <p:cNvSpPr>
            <a:spLocks noGrp="1"/>
          </p:cNvSpPr>
          <p:nvPr>
            <p:ph type="title"/>
          </p:nvPr>
        </p:nvSpPr>
        <p:spPr/>
        <p:txBody>
          <a:bodyPr>
            <a:normAutofit/>
          </a:bodyPr>
          <a:lstStyle/>
          <a:p>
            <a:r>
              <a:rPr lang="en-US"/>
              <a:t>Kaplan–Meier survivor function</a:t>
            </a:r>
          </a:p>
        </p:txBody>
      </p:sp>
      <p:sp>
        <p:nvSpPr>
          <p:cNvPr id="3" name="Slide Number Placeholder 2">
            <a:extLst>
              <a:ext uri="{FF2B5EF4-FFF2-40B4-BE49-F238E27FC236}">
                <a16:creationId xmlns:a16="http://schemas.microsoft.com/office/drawing/2014/main" id="{62A89617-31DC-407F-95B9-2DBC3233DD99}"/>
              </a:ext>
            </a:extLst>
          </p:cNvPr>
          <p:cNvSpPr>
            <a:spLocks noGrp="1"/>
          </p:cNvSpPr>
          <p:nvPr>
            <p:ph type="sldNum" sz="quarter" idx="12"/>
          </p:nvPr>
        </p:nvSpPr>
        <p:spPr/>
        <p:txBody>
          <a:bodyPr/>
          <a:lstStyle/>
          <a:p>
            <a:fld id="{E23DBBE4-C4CD-4006-BA03-6899BCDA2DD1}" type="slidenum">
              <a:rPr lang="en-US" smtClean="0"/>
              <a:t>13</a:t>
            </a:fld>
            <a:endParaRPr lang="en-US"/>
          </a:p>
        </p:txBody>
      </p:sp>
      <p:sp>
        <p:nvSpPr>
          <p:cNvPr id="6" name="TextBox 5">
            <a:extLst>
              <a:ext uri="{FF2B5EF4-FFF2-40B4-BE49-F238E27FC236}">
                <a16:creationId xmlns:a16="http://schemas.microsoft.com/office/drawing/2014/main" id="{9A2FF970-C57D-487B-BE74-2824DC57570C}"/>
              </a:ext>
            </a:extLst>
          </p:cNvPr>
          <p:cNvSpPr txBox="1"/>
          <p:nvPr/>
        </p:nvSpPr>
        <p:spPr>
          <a:xfrm>
            <a:off x="555816" y="1161536"/>
            <a:ext cx="3406351" cy="400110"/>
          </a:xfrm>
          <a:prstGeom prst="rect">
            <a:avLst/>
          </a:prstGeom>
          <a:noFill/>
        </p:spPr>
        <p:txBody>
          <a:bodyPr wrap="square" rtlCol="0">
            <a:spAutoFit/>
          </a:bodyPr>
          <a:lstStyle/>
          <a:p>
            <a:r>
              <a:rPr lang="en-US" sz="2000" b="1">
                <a:latin typeface="Courier New" panose="02070309020205020404" pitchFamily="49" charset="0"/>
                <a:cs typeface="Courier New" panose="02070309020205020404" pitchFamily="49" charset="0"/>
              </a:rPr>
              <a:t>. sts graph</a:t>
            </a:r>
          </a:p>
        </p:txBody>
      </p:sp>
      <p:pic>
        <p:nvPicPr>
          <p:cNvPr id="13" name="Content Placeholder 12">
            <a:extLst>
              <a:ext uri="{FF2B5EF4-FFF2-40B4-BE49-F238E27FC236}">
                <a16:creationId xmlns:a16="http://schemas.microsoft.com/office/drawing/2014/main" id="{A5F58C59-8E8F-4F5B-81D7-39B8D5EC389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5597" y="1561646"/>
            <a:ext cx="7033140" cy="5117820"/>
          </a:xfrm>
        </p:spPr>
      </p:pic>
      <p:sp>
        <p:nvSpPr>
          <p:cNvPr id="4" name="TextBox 3">
            <a:extLst>
              <a:ext uri="{FF2B5EF4-FFF2-40B4-BE49-F238E27FC236}">
                <a16:creationId xmlns:a16="http://schemas.microsoft.com/office/drawing/2014/main" id="{14CD5DC9-F45A-49D0-92D4-BBEE44F8FEBA}"/>
              </a:ext>
            </a:extLst>
          </p:cNvPr>
          <p:cNvSpPr txBox="1"/>
          <p:nvPr/>
        </p:nvSpPr>
        <p:spPr>
          <a:xfrm>
            <a:off x="8610600" y="1909236"/>
            <a:ext cx="2052734" cy="553998"/>
          </a:xfrm>
          <a:prstGeom prst="rect">
            <a:avLst/>
          </a:prstGeom>
          <a:noFill/>
        </p:spPr>
        <p:txBody>
          <a:bodyPr wrap="square" rtlCol="0">
            <a:spAutoFit/>
          </a:bodyPr>
          <a:lstStyle/>
          <a:p>
            <a:r>
              <a:rPr lang="en-US" sz="3000"/>
              <a:t>S(</a:t>
            </a:r>
            <a:r>
              <a:rPr lang="en-US" sz="3000" i="1"/>
              <a:t>t</a:t>
            </a:r>
            <a:r>
              <a:rPr lang="en-US" sz="3000"/>
              <a:t>)=Pr(T&gt;</a:t>
            </a:r>
            <a:r>
              <a:rPr lang="en-US" sz="3000" i="1"/>
              <a:t>t</a:t>
            </a:r>
            <a:r>
              <a:rPr lang="en-US" sz="3000"/>
              <a:t>)</a:t>
            </a:r>
          </a:p>
        </p:txBody>
      </p:sp>
    </p:spTree>
    <p:extLst>
      <p:ext uri="{BB962C8B-B14F-4D97-AF65-F5344CB8AC3E}">
        <p14:creationId xmlns:p14="http://schemas.microsoft.com/office/powerpoint/2010/main" val="2572622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ECEAB-F7BC-4C91-9F2A-A2067F2D8443}"/>
              </a:ext>
            </a:extLst>
          </p:cNvPr>
          <p:cNvSpPr>
            <a:spLocks noGrp="1"/>
          </p:cNvSpPr>
          <p:nvPr>
            <p:ph type="title"/>
          </p:nvPr>
        </p:nvSpPr>
        <p:spPr/>
        <p:txBody>
          <a:bodyPr>
            <a:normAutofit/>
          </a:bodyPr>
          <a:lstStyle/>
          <a:p>
            <a:r>
              <a:rPr lang="en-US"/>
              <a:t>Kaplan–Meier survivor function by group</a:t>
            </a:r>
          </a:p>
        </p:txBody>
      </p:sp>
      <p:sp>
        <p:nvSpPr>
          <p:cNvPr id="3" name="Slide Number Placeholder 2">
            <a:extLst>
              <a:ext uri="{FF2B5EF4-FFF2-40B4-BE49-F238E27FC236}">
                <a16:creationId xmlns:a16="http://schemas.microsoft.com/office/drawing/2014/main" id="{A6455598-785D-4148-84ED-0BD7840B6740}"/>
              </a:ext>
            </a:extLst>
          </p:cNvPr>
          <p:cNvSpPr>
            <a:spLocks noGrp="1"/>
          </p:cNvSpPr>
          <p:nvPr>
            <p:ph type="sldNum" sz="quarter" idx="12"/>
          </p:nvPr>
        </p:nvSpPr>
        <p:spPr/>
        <p:txBody>
          <a:bodyPr/>
          <a:lstStyle/>
          <a:p>
            <a:fld id="{E23DBBE4-C4CD-4006-BA03-6899BCDA2DD1}" type="slidenum">
              <a:rPr lang="en-US" smtClean="0"/>
              <a:t>14</a:t>
            </a:fld>
            <a:endParaRPr lang="en-US"/>
          </a:p>
        </p:txBody>
      </p:sp>
      <p:sp>
        <p:nvSpPr>
          <p:cNvPr id="6" name="TextBox 5">
            <a:extLst>
              <a:ext uri="{FF2B5EF4-FFF2-40B4-BE49-F238E27FC236}">
                <a16:creationId xmlns:a16="http://schemas.microsoft.com/office/drawing/2014/main" id="{3E2C6DE7-5E9F-4179-B4EC-D72DFD2696CE}"/>
              </a:ext>
            </a:extLst>
          </p:cNvPr>
          <p:cNvSpPr txBox="1"/>
          <p:nvPr/>
        </p:nvSpPr>
        <p:spPr>
          <a:xfrm>
            <a:off x="1053506" y="1171644"/>
            <a:ext cx="6505575" cy="400110"/>
          </a:xfrm>
          <a:prstGeom prst="rect">
            <a:avLst/>
          </a:prstGeom>
          <a:noFill/>
        </p:spPr>
        <p:txBody>
          <a:bodyPr wrap="square" rtlCol="0">
            <a:spAutoFit/>
          </a:bodyPr>
          <a:lstStyle/>
          <a:p>
            <a:r>
              <a:rPr lang="en-US" sz="2000" b="1">
                <a:latin typeface="Courier New" panose="02070309020205020404" pitchFamily="49" charset="0"/>
                <a:cs typeface="Courier New" panose="02070309020205020404" pitchFamily="49" charset="0"/>
              </a:rPr>
              <a:t>. sts graph, by(surgery) risktable</a:t>
            </a:r>
          </a:p>
        </p:txBody>
      </p:sp>
      <p:pic>
        <p:nvPicPr>
          <p:cNvPr id="8" name="Content Placeholder 7" descr="A screenshot of a cell phone&#10;&#10;Description automatically generated">
            <a:extLst>
              <a:ext uri="{FF2B5EF4-FFF2-40B4-BE49-F238E27FC236}">
                <a16:creationId xmlns:a16="http://schemas.microsoft.com/office/drawing/2014/main" id="{D204CAB5-0A91-4772-91F2-45940DC231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3506" y="1571754"/>
            <a:ext cx="7217297" cy="5251825"/>
          </a:xfrm>
        </p:spPr>
      </p:pic>
    </p:spTree>
    <p:extLst>
      <p:ext uri="{BB962C8B-B14F-4D97-AF65-F5344CB8AC3E}">
        <p14:creationId xmlns:p14="http://schemas.microsoft.com/office/powerpoint/2010/main" val="1612477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0C4F5-46E6-4D51-9BF7-0654D7D89375}"/>
              </a:ext>
            </a:extLst>
          </p:cNvPr>
          <p:cNvSpPr>
            <a:spLocks noGrp="1"/>
          </p:cNvSpPr>
          <p:nvPr>
            <p:ph type="title"/>
          </p:nvPr>
        </p:nvSpPr>
        <p:spPr/>
        <p:txBody>
          <a:bodyPr>
            <a:normAutofit/>
          </a:bodyPr>
          <a:lstStyle/>
          <a:p>
            <a:r>
              <a:rPr lang="en-US"/>
              <a:t>Confidence interval for median survival time</a:t>
            </a:r>
          </a:p>
        </p:txBody>
      </p:sp>
      <p:sp>
        <p:nvSpPr>
          <p:cNvPr id="3" name="Slide Number Placeholder 2">
            <a:extLst>
              <a:ext uri="{FF2B5EF4-FFF2-40B4-BE49-F238E27FC236}">
                <a16:creationId xmlns:a16="http://schemas.microsoft.com/office/drawing/2014/main" id="{2F68F768-1EAB-480B-B973-5EA85F07BDF0}"/>
              </a:ext>
            </a:extLst>
          </p:cNvPr>
          <p:cNvSpPr>
            <a:spLocks noGrp="1"/>
          </p:cNvSpPr>
          <p:nvPr>
            <p:ph type="sldNum" sz="quarter" idx="12"/>
          </p:nvPr>
        </p:nvSpPr>
        <p:spPr/>
        <p:txBody>
          <a:bodyPr/>
          <a:lstStyle/>
          <a:p>
            <a:fld id="{E23DBBE4-C4CD-4006-BA03-6899BCDA2DD1}" type="slidenum">
              <a:rPr lang="en-US" smtClean="0"/>
              <a:t>15</a:t>
            </a:fld>
            <a:endParaRPr lang="en-US"/>
          </a:p>
        </p:txBody>
      </p:sp>
      <p:pic>
        <p:nvPicPr>
          <p:cNvPr id="8" name="Content Placeholder 7" descr="A screenshot of a cell phone&#10;&#10;Description automatically generated">
            <a:extLst>
              <a:ext uri="{FF2B5EF4-FFF2-40B4-BE49-F238E27FC236}">
                <a16:creationId xmlns:a16="http://schemas.microsoft.com/office/drawing/2014/main" id="{D5574857-CDF6-4678-AA8A-A396E988664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7753" y="1361266"/>
            <a:ext cx="10553093" cy="3966872"/>
          </a:xfrm>
        </p:spPr>
      </p:pic>
    </p:spTree>
    <p:extLst>
      <p:ext uri="{BB962C8B-B14F-4D97-AF65-F5344CB8AC3E}">
        <p14:creationId xmlns:p14="http://schemas.microsoft.com/office/powerpoint/2010/main" val="724210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95C4F-644E-4E24-8480-2C0E9CC9010E}"/>
              </a:ext>
            </a:extLst>
          </p:cNvPr>
          <p:cNvSpPr>
            <a:spLocks noGrp="1"/>
          </p:cNvSpPr>
          <p:nvPr>
            <p:ph type="title"/>
          </p:nvPr>
        </p:nvSpPr>
        <p:spPr/>
        <p:txBody>
          <a:bodyPr>
            <a:normAutofit/>
          </a:bodyPr>
          <a:lstStyle/>
          <a:p>
            <a:r>
              <a:rPr lang="en-US"/>
              <a:t>Confidence interval by group</a:t>
            </a:r>
          </a:p>
        </p:txBody>
      </p:sp>
      <p:sp>
        <p:nvSpPr>
          <p:cNvPr id="3" name="Slide Number Placeholder 2">
            <a:extLst>
              <a:ext uri="{FF2B5EF4-FFF2-40B4-BE49-F238E27FC236}">
                <a16:creationId xmlns:a16="http://schemas.microsoft.com/office/drawing/2014/main" id="{9AE550AD-CD15-4DDA-BAB9-4BEC11C84F80}"/>
              </a:ext>
            </a:extLst>
          </p:cNvPr>
          <p:cNvSpPr>
            <a:spLocks noGrp="1"/>
          </p:cNvSpPr>
          <p:nvPr>
            <p:ph type="sldNum" sz="quarter" idx="12"/>
          </p:nvPr>
        </p:nvSpPr>
        <p:spPr/>
        <p:txBody>
          <a:bodyPr/>
          <a:lstStyle/>
          <a:p>
            <a:fld id="{E23DBBE4-C4CD-4006-BA03-6899BCDA2DD1}" type="slidenum">
              <a:rPr lang="en-US" smtClean="0"/>
              <a:t>16</a:t>
            </a:fld>
            <a:endParaRPr lang="en-US"/>
          </a:p>
        </p:txBody>
      </p:sp>
      <p:pic>
        <p:nvPicPr>
          <p:cNvPr id="7" name="Content Placeholder 6" descr="A screenshot of a cell phone&#10;&#10;Description automatically generated">
            <a:extLst>
              <a:ext uri="{FF2B5EF4-FFF2-40B4-BE49-F238E27FC236}">
                <a16:creationId xmlns:a16="http://schemas.microsoft.com/office/drawing/2014/main" id="{821CA1D8-5FE0-4B47-8D49-F36A9AC8DF5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7288" y="1604675"/>
            <a:ext cx="9365432" cy="4007854"/>
          </a:xfrm>
        </p:spPr>
      </p:pic>
    </p:spTree>
    <p:extLst>
      <p:ext uri="{BB962C8B-B14F-4D97-AF65-F5344CB8AC3E}">
        <p14:creationId xmlns:p14="http://schemas.microsoft.com/office/powerpoint/2010/main" val="3129220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B7CDB-CA6E-427F-9D9F-1FA9C71A06A1}"/>
              </a:ext>
            </a:extLst>
          </p:cNvPr>
          <p:cNvSpPr>
            <a:spLocks noGrp="1"/>
          </p:cNvSpPr>
          <p:nvPr>
            <p:ph type="title"/>
          </p:nvPr>
        </p:nvSpPr>
        <p:spPr/>
        <p:txBody>
          <a:bodyPr>
            <a:normAutofit/>
          </a:bodyPr>
          <a:lstStyle/>
          <a:p>
            <a:r>
              <a:rPr lang="en-US"/>
              <a:t>Summary statistics</a:t>
            </a:r>
          </a:p>
        </p:txBody>
      </p:sp>
      <p:pic>
        <p:nvPicPr>
          <p:cNvPr id="5" name="Content Placeholder 4" descr="A screenshot of a cell phone&#10;&#10;Description automatically generated">
            <a:extLst>
              <a:ext uri="{FF2B5EF4-FFF2-40B4-BE49-F238E27FC236}">
                <a16:creationId xmlns:a16="http://schemas.microsoft.com/office/drawing/2014/main" id="{216030FD-D91F-4269-BF25-CDA94145E9B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492877"/>
            <a:ext cx="11063640" cy="4298323"/>
          </a:xfrm>
        </p:spPr>
      </p:pic>
      <p:sp>
        <p:nvSpPr>
          <p:cNvPr id="3" name="Slide Number Placeholder 2">
            <a:extLst>
              <a:ext uri="{FF2B5EF4-FFF2-40B4-BE49-F238E27FC236}">
                <a16:creationId xmlns:a16="http://schemas.microsoft.com/office/drawing/2014/main" id="{28213BF9-A31D-4A4D-92DF-61E965F67001}"/>
              </a:ext>
            </a:extLst>
          </p:cNvPr>
          <p:cNvSpPr>
            <a:spLocks noGrp="1"/>
          </p:cNvSpPr>
          <p:nvPr>
            <p:ph type="sldNum" sz="quarter" idx="12"/>
          </p:nvPr>
        </p:nvSpPr>
        <p:spPr/>
        <p:txBody>
          <a:bodyPr/>
          <a:lstStyle/>
          <a:p>
            <a:fld id="{E23DBBE4-C4CD-4006-BA03-6899BCDA2DD1}" type="slidenum">
              <a:rPr lang="en-US" smtClean="0"/>
              <a:t>17</a:t>
            </a:fld>
            <a:endParaRPr lang="en-US"/>
          </a:p>
        </p:txBody>
      </p:sp>
    </p:spTree>
    <p:extLst>
      <p:ext uri="{BB962C8B-B14F-4D97-AF65-F5344CB8AC3E}">
        <p14:creationId xmlns:p14="http://schemas.microsoft.com/office/powerpoint/2010/main" val="1518712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ED3EB-2709-4E33-993E-58F7FF5C0D06}"/>
              </a:ext>
            </a:extLst>
          </p:cNvPr>
          <p:cNvSpPr>
            <a:spLocks noGrp="1"/>
          </p:cNvSpPr>
          <p:nvPr>
            <p:ph type="title"/>
          </p:nvPr>
        </p:nvSpPr>
        <p:spPr/>
        <p:txBody>
          <a:bodyPr>
            <a:normAutofit/>
          </a:bodyPr>
          <a:lstStyle/>
          <a:p>
            <a:r>
              <a:rPr lang="en-US"/>
              <a:t>Other statistics</a:t>
            </a:r>
          </a:p>
        </p:txBody>
      </p:sp>
      <p:sp>
        <p:nvSpPr>
          <p:cNvPr id="3" name="Content Placeholder 2">
            <a:extLst>
              <a:ext uri="{FF2B5EF4-FFF2-40B4-BE49-F238E27FC236}">
                <a16:creationId xmlns:a16="http://schemas.microsoft.com/office/drawing/2014/main" id="{48DE7372-EF1E-4CAD-9ADF-4151D134EBDF}"/>
              </a:ext>
            </a:extLst>
          </p:cNvPr>
          <p:cNvSpPr>
            <a:spLocks noGrp="1"/>
          </p:cNvSpPr>
          <p:nvPr>
            <p:ph idx="1"/>
          </p:nvPr>
        </p:nvSpPr>
        <p:spPr>
          <a:xfrm>
            <a:off x="838200" y="1297458"/>
            <a:ext cx="10756392" cy="5195416"/>
          </a:xfrm>
        </p:spPr>
        <p:txBody>
          <a:bodyPr>
            <a:normAutofit fontScale="92500" lnSpcReduction="20000"/>
          </a:bodyPr>
          <a:lstStyle/>
          <a:p>
            <a:r>
              <a:rPr lang="en-US"/>
              <a:t>Incidence rates</a:t>
            </a:r>
          </a:p>
          <a:p>
            <a:pPr lvl="1"/>
            <a:r>
              <a:rPr lang="en-US" sz="2500"/>
              <a:t>Obtain estimates and confidence intervals for the incidence-rate ratio (IRR) and incidence-rate difference. See </a:t>
            </a:r>
            <a:r>
              <a:rPr lang="en-US" sz="2500">
                <a:hlinkClick r:id="rId3"/>
              </a:rPr>
              <a:t>[ST] stir</a:t>
            </a:r>
            <a:r>
              <a:rPr lang="en-US" sz="2500"/>
              <a:t>.</a:t>
            </a:r>
          </a:p>
          <a:p>
            <a:pPr lvl="1"/>
            <a:r>
              <a:rPr lang="en-US" sz="2500"/>
              <a:t>Obtain person-time and incidence rate. Also, merge with standard-rate data to obtain SMRs. See </a:t>
            </a:r>
            <a:r>
              <a:rPr lang="en-US" sz="2500">
                <a:hlinkClick r:id="rId4"/>
              </a:rPr>
              <a:t>[ST] stptime</a:t>
            </a:r>
            <a:r>
              <a:rPr lang="en-US" sz="2500"/>
              <a:t>.</a:t>
            </a:r>
          </a:p>
          <a:p>
            <a:endParaRPr lang="en-US" sz="1000"/>
          </a:p>
          <a:p>
            <a:r>
              <a:rPr lang="en-US"/>
              <a:t>Failure rates </a:t>
            </a:r>
          </a:p>
          <a:p>
            <a:pPr lvl="1"/>
            <a:r>
              <a:rPr lang="en-US" sz="2500"/>
              <a:t>Tabulate failure rates by multiple categorical variables </a:t>
            </a:r>
          </a:p>
          <a:p>
            <a:pPr lvl="1"/>
            <a:r>
              <a:rPr lang="en-US" sz="2500"/>
              <a:t>Obtain stratified rate ratios </a:t>
            </a:r>
          </a:p>
          <a:p>
            <a:pPr lvl="1"/>
            <a:r>
              <a:rPr lang="en-US" sz="2500"/>
              <a:t>Carry out trend tests</a:t>
            </a:r>
          </a:p>
          <a:p>
            <a:pPr lvl="1"/>
            <a:r>
              <a:rPr lang="en-US" sz="2500"/>
              <a:t>See </a:t>
            </a:r>
            <a:r>
              <a:rPr lang="en-US" sz="2500">
                <a:hlinkClick r:id="rId5"/>
              </a:rPr>
              <a:t>[ST] strate</a:t>
            </a:r>
            <a:r>
              <a:rPr lang="en-US" sz="2500"/>
              <a:t>.</a:t>
            </a:r>
          </a:p>
          <a:p>
            <a:pPr marL="0" indent="0">
              <a:buNone/>
            </a:pPr>
            <a:endParaRPr lang="en-US" sz="1000"/>
          </a:p>
          <a:p>
            <a:r>
              <a:rPr lang="en-US"/>
              <a:t>Life tables</a:t>
            </a:r>
          </a:p>
          <a:p>
            <a:pPr lvl="1"/>
            <a:r>
              <a:rPr lang="en-US" sz="2500"/>
              <a:t>Life, cumulative failure, and hazard tables</a:t>
            </a:r>
          </a:p>
          <a:p>
            <a:pPr lvl="1"/>
            <a:r>
              <a:rPr lang="en-US" sz="2500"/>
              <a:t>Graph survival rate and corresponding confidence interval</a:t>
            </a:r>
          </a:p>
          <a:p>
            <a:pPr lvl="1"/>
            <a:r>
              <a:rPr lang="en-US" sz="2500"/>
              <a:t>See </a:t>
            </a:r>
            <a:r>
              <a:rPr lang="en-US" sz="2500">
                <a:hlinkClick r:id="rId6"/>
              </a:rPr>
              <a:t>[ST] ltable</a:t>
            </a:r>
            <a:r>
              <a:rPr lang="en-US" sz="2500"/>
              <a:t>.</a:t>
            </a:r>
          </a:p>
        </p:txBody>
      </p:sp>
      <p:sp>
        <p:nvSpPr>
          <p:cNvPr id="4" name="Slide Number Placeholder 3">
            <a:extLst>
              <a:ext uri="{FF2B5EF4-FFF2-40B4-BE49-F238E27FC236}">
                <a16:creationId xmlns:a16="http://schemas.microsoft.com/office/drawing/2014/main" id="{556E95CD-8636-4F8E-99AE-881D09621018}"/>
              </a:ext>
            </a:extLst>
          </p:cNvPr>
          <p:cNvSpPr>
            <a:spLocks noGrp="1"/>
          </p:cNvSpPr>
          <p:nvPr>
            <p:ph type="sldNum" sz="quarter" idx="12"/>
          </p:nvPr>
        </p:nvSpPr>
        <p:spPr/>
        <p:txBody>
          <a:bodyPr/>
          <a:lstStyle/>
          <a:p>
            <a:fld id="{E23DBBE4-C4CD-4006-BA03-6899BCDA2DD1}" type="slidenum">
              <a:rPr lang="en-US" smtClean="0"/>
              <a:t>18</a:t>
            </a:fld>
            <a:endParaRPr lang="en-US"/>
          </a:p>
        </p:txBody>
      </p:sp>
    </p:spTree>
    <p:extLst>
      <p:ext uri="{BB962C8B-B14F-4D97-AF65-F5344CB8AC3E}">
        <p14:creationId xmlns:p14="http://schemas.microsoft.com/office/powerpoint/2010/main" val="3488161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1A6E2-4165-4766-8762-026FB76979BB}"/>
              </a:ext>
            </a:extLst>
          </p:cNvPr>
          <p:cNvSpPr>
            <a:spLocks noGrp="1"/>
          </p:cNvSpPr>
          <p:nvPr>
            <p:ph type="title"/>
          </p:nvPr>
        </p:nvSpPr>
        <p:spPr/>
        <p:txBody>
          <a:bodyPr>
            <a:normAutofit/>
          </a:bodyPr>
          <a:lstStyle/>
          <a:p>
            <a:r>
              <a:rPr lang="en-US"/>
              <a:t>Test equality of survivor functions</a:t>
            </a:r>
          </a:p>
        </p:txBody>
      </p:sp>
      <p:pic>
        <p:nvPicPr>
          <p:cNvPr id="5" name="Content Placeholder 4" descr="A screenshot of a cell phone&#10;&#10;Description automatically generated">
            <a:extLst>
              <a:ext uri="{FF2B5EF4-FFF2-40B4-BE49-F238E27FC236}">
                <a16:creationId xmlns:a16="http://schemas.microsoft.com/office/drawing/2014/main" id="{E3ACC4CD-36F8-4C85-ABAC-801633AEE66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317274"/>
            <a:ext cx="6066452" cy="5454366"/>
          </a:xfrm>
        </p:spPr>
      </p:pic>
      <p:sp>
        <p:nvSpPr>
          <p:cNvPr id="3" name="Slide Number Placeholder 2">
            <a:extLst>
              <a:ext uri="{FF2B5EF4-FFF2-40B4-BE49-F238E27FC236}">
                <a16:creationId xmlns:a16="http://schemas.microsoft.com/office/drawing/2014/main" id="{5B9D5995-AB24-4B4C-AC6A-CDAE5080D51E}"/>
              </a:ext>
            </a:extLst>
          </p:cNvPr>
          <p:cNvSpPr>
            <a:spLocks noGrp="1"/>
          </p:cNvSpPr>
          <p:nvPr>
            <p:ph type="sldNum" sz="quarter" idx="12"/>
          </p:nvPr>
        </p:nvSpPr>
        <p:spPr/>
        <p:txBody>
          <a:bodyPr/>
          <a:lstStyle/>
          <a:p>
            <a:fld id="{E23DBBE4-C4CD-4006-BA03-6899BCDA2DD1}" type="slidenum">
              <a:rPr lang="en-US" smtClean="0"/>
              <a:t>19</a:t>
            </a:fld>
            <a:endParaRPr lang="en-US"/>
          </a:p>
        </p:txBody>
      </p:sp>
    </p:spTree>
    <p:extLst>
      <p:ext uri="{BB962C8B-B14F-4D97-AF65-F5344CB8AC3E}">
        <p14:creationId xmlns:p14="http://schemas.microsoft.com/office/powerpoint/2010/main" val="1293515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08E43-5E1D-4CAD-A6C2-4D71366BA63F}"/>
              </a:ext>
            </a:extLst>
          </p:cNvPr>
          <p:cNvSpPr>
            <a:spLocks noGrp="1"/>
          </p:cNvSpPr>
          <p:nvPr>
            <p:ph type="title"/>
          </p:nvPr>
        </p:nvSpPr>
        <p:spPr>
          <a:xfrm>
            <a:off x="1333502" y="609600"/>
            <a:ext cx="8926066" cy="816864"/>
          </a:xfrm>
        </p:spPr>
        <p:txBody>
          <a:bodyPr>
            <a:normAutofit/>
          </a:bodyPr>
          <a:lstStyle/>
          <a:p>
            <a:r>
              <a:rPr lang="en-US"/>
              <a:t>Overview</a:t>
            </a:r>
          </a:p>
        </p:txBody>
      </p:sp>
      <p:sp>
        <p:nvSpPr>
          <p:cNvPr id="3" name="Content Placeholder 2">
            <a:extLst>
              <a:ext uri="{FF2B5EF4-FFF2-40B4-BE49-F238E27FC236}">
                <a16:creationId xmlns:a16="http://schemas.microsoft.com/office/drawing/2014/main" id="{8D0316B1-C0FD-4601-84D0-091AA46DE733}"/>
              </a:ext>
            </a:extLst>
          </p:cNvPr>
          <p:cNvSpPr>
            <a:spLocks noGrp="1"/>
          </p:cNvSpPr>
          <p:nvPr>
            <p:ph idx="1"/>
          </p:nvPr>
        </p:nvSpPr>
        <p:spPr>
          <a:xfrm>
            <a:off x="1333502" y="1572769"/>
            <a:ext cx="8596668" cy="4468594"/>
          </a:xfrm>
        </p:spPr>
        <p:txBody>
          <a:bodyPr>
            <a:normAutofit/>
          </a:bodyPr>
          <a:lstStyle/>
          <a:p>
            <a:r>
              <a:rPr lang="en-US"/>
              <a:t>Introduction to survival-time data</a:t>
            </a:r>
          </a:p>
          <a:p>
            <a:r>
              <a:rPr lang="en-US"/>
              <a:t>Summary statistics </a:t>
            </a:r>
          </a:p>
          <a:p>
            <a:r>
              <a:rPr lang="en-US"/>
              <a:t>Exploratory graphs</a:t>
            </a:r>
          </a:p>
          <a:p>
            <a:r>
              <a:rPr lang="en-US"/>
              <a:t>Estimation</a:t>
            </a:r>
          </a:p>
          <a:p>
            <a:pPr lvl="1"/>
            <a:r>
              <a:rPr lang="en-US"/>
              <a:t>Semiparametric and parametric models</a:t>
            </a:r>
          </a:p>
          <a:p>
            <a:pPr lvl="1"/>
            <a:r>
              <a:rPr lang="en-US"/>
              <a:t>Predictions</a:t>
            </a:r>
          </a:p>
          <a:p>
            <a:r>
              <a:rPr lang="en-US"/>
              <a:t>Diagnostics </a:t>
            </a:r>
          </a:p>
          <a:p>
            <a:pPr lvl="1"/>
            <a:r>
              <a:rPr lang="en-US"/>
              <a:t>Goodness-of-fit plots</a:t>
            </a:r>
          </a:p>
          <a:p>
            <a:pPr lvl="1"/>
            <a:r>
              <a:rPr lang="en-US"/>
              <a:t>Testing assumptions</a:t>
            </a:r>
          </a:p>
          <a:p>
            <a:pPr lvl="1"/>
            <a:endParaRPr lang="en-US"/>
          </a:p>
          <a:p>
            <a:endParaRPr lang="en-US"/>
          </a:p>
        </p:txBody>
      </p:sp>
      <p:sp>
        <p:nvSpPr>
          <p:cNvPr id="4" name="Slide Number Placeholder 3">
            <a:extLst>
              <a:ext uri="{FF2B5EF4-FFF2-40B4-BE49-F238E27FC236}">
                <a16:creationId xmlns:a16="http://schemas.microsoft.com/office/drawing/2014/main" id="{B364E414-D3AA-446B-BE4E-A0B1FBC80611}"/>
              </a:ext>
            </a:extLst>
          </p:cNvPr>
          <p:cNvSpPr>
            <a:spLocks noGrp="1"/>
          </p:cNvSpPr>
          <p:nvPr>
            <p:ph type="sldNum" sz="quarter" idx="12"/>
          </p:nvPr>
        </p:nvSpPr>
        <p:spPr/>
        <p:txBody>
          <a:bodyPr>
            <a:normAutofit lnSpcReduction="10000"/>
          </a:bodyPr>
          <a:lstStyle/>
          <a:p>
            <a:pPr>
              <a:spcAft>
                <a:spcPts val="600"/>
              </a:spcAft>
            </a:pPr>
            <a:fld id="{E23DBBE4-C4CD-4006-BA03-6899BCDA2DD1}" type="slidenum">
              <a:rPr lang="en-US" smtClean="0"/>
              <a:pPr>
                <a:spcAft>
                  <a:spcPts val="600"/>
                </a:spcAft>
              </a:pPr>
              <a:t>2</a:t>
            </a:fld>
            <a:endParaRPr lang="en-US"/>
          </a:p>
        </p:txBody>
      </p:sp>
    </p:spTree>
    <p:extLst>
      <p:ext uri="{BB962C8B-B14F-4D97-AF65-F5344CB8AC3E}">
        <p14:creationId xmlns:p14="http://schemas.microsoft.com/office/powerpoint/2010/main" val="2888934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B4BE041-F55C-41B9-A03F-1D88733DA89B}"/>
              </a:ext>
            </a:extLst>
          </p:cNvPr>
          <p:cNvSpPr>
            <a:spLocks noGrp="1"/>
          </p:cNvSpPr>
          <p:nvPr>
            <p:ph type="title"/>
          </p:nvPr>
        </p:nvSpPr>
        <p:spPr>
          <a:xfrm>
            <a:off x="795342" y="637953"/>
            <a:ext cx="8272458" cy="3189507"/>
          </a:xfrm>
        </p:spPr>
        <p:txBody>
          <a:bodyPr vert="horz" lIns="91440" tIns="45720" rIns="91440" bIns="45720" rtlCol="0" anchor="b">
            <a:normAutofit/>
          </a:bodyPr>
          <a:lstStyle/>
          <a:p>
            <a:r>
              <a:rPr lang="en-US" sz="8000">
                <a:solidFill>
                  <a:srgbClr val="FFFFFF"/>
                </a:solidFill>
              </a:rPr>
              <a:t>Cox proportional hazards model</a:t>
            </a:r>
            <a:endParaRPr lang="en-US" sz="8000" kern="1200">
              <a:solidFill>
                <a:srgbClr val="FFFFFF"/>
              </a:solidFill>
              <a:latin typeface="+mj-lt"/>
              <a:ea typeface="+mj-ea"/>
              <a:cs typeface="+mj-cs"/>
            </a:endParaRPr>
          </a:p>
        </p:txBody>
      </p:sp>
      <p:sp>
        <p:nvSpPr>
          <p:cNvPr id="13"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E1C9A28F-7498-449D-A5B3-B92447DBF86D}"/>
              </a:ext>
            </a:extLst>
          </p:cNvPr>
          <p:cNvSpPr>
            <a:spLocks noGrp="1"/>
          </p:cNvSpPr>
          <p:nvPr>
            <p:ph type="sldNum" sz="quarter" idx="12"/>
          </p:nvPr>
        </p:nvSpPr>
        <p:spPr>
          <a:xfrm>
            <a:off x="10707624" y="6382512"/>
            <a:ext cx="685800" cy="32004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23DBBE4-C4CD-4006-BA03-6899BCDA2DD1}" type="slidenum">
              <a:rPr kumimoji="0" lang="en-US"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8682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E9D02-E20F-4C1E-ACBD-C57D9B628B6C}"/>
              </a:ext>
            </a:extLst>
          </p:cNvPr>
          <p:cNvSpPr>
            <a:spLocks noGrp="1"/>
          </p:cNvSpPr>
          <p:nvPr>
            <p:ph type="title"/>
          </p:nvPr>
        </p:nvSpPr>
        <p:spPr/>
        <p:txBody>
          <a:bodyPr>
            <a:normAutofit/>
          </a:bodyPr>
          <a:lstStyle/>
          <a:p>
            <a:r>
              <a:rPr lang="en-US"/>
              <a:t>Single-observation survival-time data</a:t>
            </a:r>
          </a:p>
        </p:txBody>
      </p:sp>
      <p:pic>
        <p:nvPicPr>
          <p:cNvPr id="5" name="Content Placeholder 4">
            <a:extLst>
              <a:ext uri="{FF2B5EF4-FFF2-40B4-BE49-F238E27FC236}">
                <a16:creationId xmlns:a16="http://schemas.microsoft.com/office/drawing/2014/main" id="{29BBCBDD-F215-44B8-94A2-56F817315D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4459" y="1655114"/>
            <a:ext cx="10606035" cy="3907486"/>
          </a:xfrm>
        </p:spPr>
      </p:pic>
      <p:sp>
        <p:nvSpPr>
          <p:cNvPr id="3" name="Slide Number Placeholder 2">
            <a:extLst>
              <a:ext uri="{FF2B5EF4-FFF2-40B4-BE49-F238E27FC236}">
                <a16:creationId xmlns:a16="http://schemas.microsoft.com/office/drawing/2014/main" id="{75947CAA-1E36-49CD-A260-F55784FDE048}"/>
              </a:ext>
            </a:extLst>
          </p:cNvPr>
          <p:cNvSpPr>
            <a:spLocks noGrp="1"/>
          </p:cNvSpPr>
          <p:nvPr>
            <p:ph type="sldNum" sz="quarter" idx="12"/>
          </p:nvPr>
        </p:nvSpPr>
        <p:spPr/>
        <p:txBody>
          <a:bodyPr/>
          <a:lstStyle/>
          <a:p>
            <a:fld id="{E23DBBE4-C4CD-4006-BA03-6899BCDA2DD1}" type="slidenum">
              <a:rPr lang="en-US" smtClean="0"/>
              <a:t>21</a:t>
            </a:fld>
            <a:endParaRPr lang="en-US"/>
          </a:p>
        </p:txBody>
      </p:sp>
    </p:spTree>
    <p:extLst>
      <p:ext uri="{BB962C8B-B14F-4D97-AF65-F5344CB8AC3E}">
        <p14:creationId xmlns:p14="http://schemas.microsoft.com/office/powerpoint/2010/main" val="947872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079EF-9AE1-4E5D-BDFD-D7896DC04509}"/>
              </a:ext>
            </a:extLst>
          </p:cNvPr>
          <p:cNvSpPr>
            <a:spLocks noGrp="1"/>
          </p:cNvSpPr>
          <p:nvPr>
            <p:ph type="title"/>
          </p:nvPr>
        </p:nvSpPr>
        <p:spPr/>
        <p:txBody>
          <a:bodyPr>
            <a:normAutofit/>
          </a:bodyPr>
          <a:lstStyle/>
          <a:p>
            <a:r>
              <a:rPr lang="en-US"/>
              <a:t>Display survival-time settings</a:t>
            </a:r>
          </a:p>
        </p:txBody>
      </p:sp>
      <p:pic>
        <p:nvPicPr>
          <p:cNvPr id="5" name="Content Placeholder 4">
            <a:extLst>
              <a:ext uri="{FF2B5EF4-FFF2-40B4-BE49-F238E27FC236}">
                <a16:creationId xmlns:a16="http://schemas.microsoft.com/office/drawing/2014/main" id="{1BEFF194-EE8A-482E-92F7-1791E2B1258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7273" y="1418192"/>
            <a:ext cx="10036280" cy="5074682"/>
          </a:xfrm>
        </p:spPr>
      </p:pic>
      <p:sp>
        <p:nvSpPr>
          <p:cNvPr id="3" name="Slide Number Placeholder 2">
            <a:extLst>
              <a:ext uri="{FF2B5EF4-FFF2-40B4-BE49-F238E27FC236}">
                <a16:creationId xmlns:a16="http://schemas.microsoft.com/office/drawing/2014/main" id="{98E4C552-9E22-4AB8-ADC8-9F76361A40EE}"/>
              </a:ext>
            </a:extLst>
          </p:cNvPr>
          <p:cNvSpPr>
            <a:spLocks noGrp="1"/>
          </p:cNvSpPr>
          <p:nvPr>
            <p:ph type="sldNum" sz="quarter" idx="12"/>
          </p:nvPr>
        </p:nvSpPr>
        <p:spPr/>
        <p:txBody>
          <a:bodyPr/>
          <a:lstStyle/>
          <a:p>
            <a:fld id="{E23DBBE4-C4CD-4006-BA03-6899BCDA2DD1}" type="slidenum">
              <a:rPr lang="en-US" smtClean="0"/>
              <a:t>22</a:t>
            </a:fld>
            <a:endParaRPr lang="en-US"/>
          </a:p>
        </p:txBody>
      </p:sp>
    </p:spTree>
    <p:extLst>
      <p:ext uri="{BB962C8B-B14F-4D97-AF65-F5344CB8AC3E}">
        <p14:creationId xmlns:p14="http://schemas.microsoft.com/office/powerpoint/2010/main" val="1417533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D8894-3BEF-45A1-A566-E09B19E17D25}"/>
              </a:ext>
            </a:extLst>
          </p:cNvPr>
          <p:cNvSpPr>
            <a:spLocks noGrp="1"/>
          </p:cNvSpPr>
          <p:nvPr>
            <p:ph type="title"/>
          </p:nvPr>
        </p:nvSpPr>
        <p:spPr/>
        <p:txBody>
          <a:bodyPr/>
          <a:lstStyle/>
          <a:p>
            <a:r>
              <a:rPr lang="en-US"/>
              <a:t>Survivor and hazard functions</a:t>
            </a:r>
          </a:p>
        </p:txBody>
      </p:sp>
      <p:sp>
        <p:nvSpPr>
          <p:cNvPr id="4" name="Slide Number Placeholder 3">
            <a:extLst>
              <a:ext uri="{FF2B5EF4-FFF2-40B4-BE49-F238E27FC236}">
                <a16:creationId xmlns:a16="http://schemas.microsoft.com/office/drawing/2014/main" id="{14F83D2D-C90C-4EB2-98B5-1DD0DEE66104}"/>
              </a:ext>
            </a:extLst>
          </p:cNvPr>
          <p:cNvSpPr>
            <a:spLocks noGrp="1"/>
          </p:cNvSpPr>
          <p:nvPr>
            <p:ph type="sldNum" sz="quarter" idx="12"/>
          </p:nvPr>
        </p:nvSpPr>
        <p:spPr/>
        <p:txBody>
          <a:bodyPr/>
          <a:lstStyle/>
          <a:p>
            <a:fld id="{E23DBBE4-C4CD-4006-BA03-6899BCDA2DD1}" type="slidenum">
              <a:rPr lang="en-US" smtClean="0"/>
              <a:pPr/>
              <a:t>23</a:t>
            </a:fld>
            <a:endParaRPr lang="en-US"/>
          </a:p>
        </p:txBody>
      </p:sp>
      <p:sp>
        <p:nvSpPr>
          <p:cNvPr id="8" name="TextBox 7">
            <a:extLst>
              <a:ext uri="{FF2B5EF4-FFF2-40B4-BE49-F238E27FC236}">
                <a16:creationId xmlns:a16="http://schemas.microsoft.com/office/drawing/2014/main" id="{95259D52-6A98-4FB2-BFBA-5298E5810B16}"/>
              </a:ext>
            </a:extLst>
          </p:cNvPr>
          <p:cNvSpPr txBox="1"/>
          <p:nvPr/>
        </p:nvSpPr>
        <p:spPr>
          <a:xfrm>
            <a:off x="6989233" y="5308662"/>
            <a:ext cx="5202767" cy="877163"/>
          </a:xfrm>
          <a:prstGeom prst="rect">
            <a:avLst/>
          </a:prstGeom>
          <a:noFill/>
        </p:spPr>
        <p:txBody>
          <a:bodyPr wrap="square" rtlCol="0">
            <a:spAutoFit/>
          </a:bodyPr>
          <a:lstStyle/>
          <a:p>
            <a:r>
              <a:rPr lang="en-US" sz="1700" b="1">
                <a:latin typeface="Courier New" panose="02070309020205020404" pitchFamily="49" charset="0"/>
                <a:cs typeface="Courier New" panose="02070309020205020404" pitchFamily="49" charset="0"/>
              </a:rPr>
              <a:t>. sts graph, surv saving(survival) </a:t>
            </a:r>
          </a:p>
          <a:p>
            <a:r>
              <a:rPr lang="en-US" sz="1700" b="1">
                <a:latin typeface="Courier New" panose="02070309020205020404" pitchFamily="49" charset="0"/>
                <a:cs typeface="Courier New" panose="02070309020205020404" pitchFamily="49" charset="0"/>
              </a:rPr>
              <a:t>. sts graph, hazard nob saving(hazard)</a:t>
            </a:r>
          </a:p>
          <a:p>
            <a:r>
              <a:rPr lang="en-US" sz="1700" b="1">
                <a:latin typeface="Courier New" panose="02070309020205020404" pitchFamily="49" charset="0"/>
                <a:cs typeface="Courier New" panose="02070309020205020404" pitchFamily="49" charset="0"/>
              </a:rPr>
              <a:t>. graph combine survival hazard</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AD14BFF-ED5D-4F2F-BAF9-3CFD9359B027}"/>
                  </a:ext>
                </a:extLst>
              </p:cNvPr>
              <p:cNvSpPr txBox="1"/>
              <p:nvPr/>
            </p:nvSpPr>
            <p:spPr>
              <a:xfrm>
                <a:off x="7090756" y="1773212"/>
                <a:ext cx="2891444" cy="892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i="1" smtClean="0">
                          <a:latin typeface="Cambria Math" panose="02040503050406030204" pitchFamily="18" charset="0"/>
                        </a:rPr>
                        <m:t>𝑃</m:t>
                      </m:r>
                      <m:r>
                        <a:rPr lang="en-US" sz="2600" b="0" i="1" smtClean="0">
                          <a:latin typeface="Cambria Math" panose="02040503050406030204" pitchFamily="18" charset="0"/>
                        </a:rPr>
                        <m:t>𝑟𝑜𝑏𝑎𝑏𝑖𝑙𝑖𝑡𝑦</m:t>
                      </m:r>
                      <m:r>
                        <a:rPr lang="en-US" sz="2600" b="0" i="1" smtClean="0">
                          <a:latin typeface="Cambria Math" panose="02040503050406030204" pitchFamily="18" charset="0"/>
                        </a:rPr>
                        <m:t> </m:t>
                      </m:r>
                      <m:r>
                        <a:rPr lang="en-US" sz="2600" b="0" i="1" smtClean="0">
                          <a:latin typeface="Cambria Math" panose="02040503050406030204" pitchFamily="18" charset="0"/>
                        </a:rPr>
                        <m:t>𝑜𝑓</m:t>
                      </m:r>
                      <m:r>
                        <a:rPr lang="en-US" sz="2600" b="0" i="1" smtClean="0">
                          <a:latin typeface="Cambria Math" panose="02040503050406030204" pitchFamily="18" charset="0"/>
                        </a:rPr>
                        <m:t> </m:t>
                      </m:r>
                      <m:r>
                        <a:rPr lang="en-US" sz="2600" b="0" i="1" smtClean="0">
                          <a:latin typeface="Cambria Math" panose="02040503050406030204" pitchFamily="18" charset="0"/>
                        </a:rPr>
                        <m:t>𝑠𝑢𝑟𝑣𝑖𝑣𝑖𝑛𝑔</m:t>
                      </m:r>
                    </m:oMath>
                  </m:oMathPara>
                </a14:m>
                <a:endParaRPr lang="en-US" sz="2600" b="0" i="1">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 </m:t>
                      </m:r>
                      <m:r>
                        <a:rPr lang="en-US" sz="2600" b="0" i="1" smtClean="0">
                          <a:latin typeface="Cambria Math" panose="02040503050406030204" pitchFamily="18" charset="0"/>
                        </a:rPr>
                        <m:t>𝑏𝑒𝑦𝑜𝑛𝑑</m:t>
                      </m:r>
                      <m:r>
                        <a:rPr lang="en-US" sz="2600" b="0" i="1" smtClean="0">
                          <a:latin typeface="Cambria Math" panose="02040503050406030204" pitchFamily="18" charset="0"/>
                        </a:rPr>
                        <m:t> </m:t>
                      </m:r>
                      <m:r>
                        <a:rPr lang="en-US" sz="2600" b="0" i="1" smtClean="0">
                          <a:latin typeface="Cambria Math" panose="02040503050406030204" pitchFamily="18" charset="0"/>
                        </a:rPr>
                        <m:t>𝑡𝑖𝑚𝑒</m:t>
                      </m:r>
                      <m:r>
                        <a:rPr lang="en-US" sz="2600" b="0" i="1" smtClean="0">
                          <a:latin typeface="Cambria Math" panose="02040503050406030204" pitchFamily="18" charset="0"/>
                        </a:rPr>
                        <m:t> </m:t>
                      </m:r>
                      <m:r>
                        <a:rPr lang="en-US" sz="2600" b="0" i="1" smtClean="0">
                          <a:latin typeface="Cambria Math" panose="02040503050406030204" pitchFamily="18" charset="0"/>
                        </a:rPr>
                        <m:t>𝑡</m:t>
                      </m:r>
                    </m:oMath>
                  </m:oMathPara>
                </a14:m>
                <a:endParaRPr lang="en-US" sz="2600"/>
              </a:p>
            </p:txBody>
          </p:sp>
        </mc:Choice>
        <mc:Fallback xmlns="">
          <p:sp>
            <p:nvSpPr>
              <p:cNvPr id="14" name="TextBox 13">
                <a:extLst>
                  <a:ext uri="{FF2B5EF4-FFF2-40B4-BE49-F238E27FC236}">
                    <a16:creationId xmlns:a16="http://schemas.microsoft.com/office/drawing/2014/main" id="{CAD14BFF-ED5D-4F2F-BAF9-3CFD9359B027}"/>
                  </a:ext>
                </a:extLst>
              </p:cNvPr>
              <p:cNvSpPr txBox="1">
                <a:spLocks noRot="1" noChangeAspect="1" noMove="1" noResize="1" noEditPoints="1" noAdjustHandles="1" noChangeArrowheads="1" noChangeShapeType="1" noTextEdit="1"/>
              </p:cNvSpPr>
              <p:nvPr/>
            </p:nvSpPr>
            <p:spPr>
              <a:xfrm>
                <a:off x="7090756" y="1773212"/>
                <a:ext cx="2891444" cy="892552"/>
              </a:xfrm>
              <a:prstGeom prst="rect">
                <a:avLst/>
              </a:prstGeom>
              <a:blipFill>
                <a:blip r:embed="rId3"/>
                <a:stretch>
                  <a:fillRect r="-296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AA6F274-5DE1-4CF4-B05B-6AB02A3C5B95}"/>
                  </a:ext>
                </a:extLst>
              </p:cNvPr>
              <p:cNvSpPr txBox="1"/>
              <p:nvPr/>
            </p:nvSpPr>
            <p:spPr>
              <a:xfrm>
                <a:off x="7164878" y="4097679"/>
                <a:ext cx="2463281"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𝐻𝑎𝑧𝑎𝑟𝑑</m:t>
                      </m:r>
                      <m:r>
                        <a:rPr lang="en-US" sz="2600" b="0" i="1" smtClean="0">
                          <a:latin typeface="Cambria Math" panose="02040503050406030204" pitchFamily="18" charset="0"/>
                        </a:rPr>
                        <m:t> </m:t>
                      </m:r>
                      <m:r>
                        <a:rPr lang="en-US" sz="2600" b="0" i="1" smtClean="0">
                          <a:latin typeface="Cambria Math" panose="02040503050406030204" pitchFamily="18" charset="0"/>
                        </a:rPr>
                        <m:t>𝑜𝑓</m:t>
                      </m:r>
                      <m:r>
                        <a:rPr lang="en-US" sz="2600" b="0" i="1" smtClean="0">
                          <a:latin typeface="Cambria Math" panose="02040503050406030204" pitchFamily="18" charset="0"/>
                        </a:rPr>
                        <m:t> </m:t>
                      </m:r>
                      <m:r>
                        <a:rPr lang="en-US" sz="2600" b="0" i="1" smtClean="0">
                          <a:latin typeface="Cambria Math" panose="02040503050406030204" pitchFamily="18" charset="0"/>
                        </a:rPr>
                        <m:t>𝑓𝑎𝑖𝑙𝑖𝑛𝑔</m:t>
                      </m:r>
                      <m:r>
                        <a:rPr lang="en-US" sz="2600" b="0" i="1" smtClean="0">
                          <a:latin typeface="Cambria Math" panose="02040503050406030204" pitchFamily="18" charset="0"/>
                        </a:rPr>
                        <m:t> </m:t>
                      </m:r>
                      <m:r>
                        <a:rPr lang="en-US" sz="2600" b="0" i="1" smtClean="0">
                          <a:latin typeface="Cambria Math" panose="02040503050406030204" pitchFamily="18" charset="0"/>
                        </a:rPr>
                        <m:t>𝑎𝑡</m:t>
                      </m:r>
                      <m:r>
                        <a:rPr lang="en-US" sz="2600" b="0" i="1" smtClean="0">
                          <a:latin typeface="Cambria Math" panose="02040503050406030204" pitchFamily="18" charset="0"/>
                        </a:rPr>
                        <m:t> </m:t>
                      </m:r>
                      <m:r>
                        <a:rPr lang="en-US" sz="2600" b="0" i="1" smtClean="0">
                          <a:latin typeface="Cambria Math" panose="02040503050406030204" pitchFamily="18" charset="0"/>
                        </a:rPr>
                        <m:t>𝑡𝑖𝑚𝑒</m:t>
                      </m:r>
                      <m:r>
                        <a:rPr lang="en-US" sz="2600" b="0" i="1" smtClean="0">
                          <a:latin typeface="Cambria Math" panose="02040503050406030204" pitchFamily="18" charset="0"/>
                        </a:rPr>
                        <m:t> </m:t>
                      </m:r>
                      <m:r>
                        <a:rPr lang="en-US" sz="2600" b="0" i="1" smtClean="0">
                          <a:latin typeface="Cambria Math" panose="02040503050406030204" pitchFamily="18" charset="0"/>
                        </a:rPr>
                        <m:t>𝑡</m:t>
                      </m:r>
                    </m:oMath>
                  </m:oMathPara>
                </a14:m>
                <a:endParaRPr lang="en-US" sz="2600"/>
              </a:p>
            </p:txBody>
          </p:sp>
        </mc:Choice>
        <mc:Fallback xmlns="">
          <p:sp>
            <p:nvSpPr>
              <p:cNvPr id="15" name="TextBox 14">
                <a:extLst>
                  <a:ext uri="{FF2B5EF4-FFF2-40B4-BE49-F238E27FC236}">
                    <a16:creationId xmlns:a16="http://schemas.microsoft.com/office/drawing/2014/main" id="{7AA6F274-5DE1-4CF4-B05B-6AB02A3C5B95}"/>
                  </a:ext>
                </a:extLst>
              </p:cNvPr>
              <p:cNvSpPr txBox="1">
                <a:spLocks noRot="1" noChangeAspect="1" noMove="1" noResize="1" noEditPoints="1" noAdjustHandles="1" noChangeArrowheads="1" noChangeShapeType="1" noTextEdit="1"/>
              </p:cNvSpPr>
              <p:nvPr/>
            </p:nvSpPr>
            <p:spPr>
              <a:xfrm>
                <a:off x="7164878" y="4097679"/>
                <a:ext cx="2463281" cy="492443"/>
              </a:xfrm>
              <a:prstGeom prst="rect">
                <a:avLst/>
              </a:prstGeom>
              <a:blipFill>
                <a:blip r:embed="rId4"/>
                <a:stretch>
                  <a:fillRect r="-68812"/>
                </a:stretch>
              </a:blipFill>
            </p:spPr>
            <p:txBody>
              <a:bodyPr/>
              <a:lstStyle/>
              <a:p>
                <a:r>
                  <a:rPr lang="en-US">
                    <a:noFill/>
                  </a:rPr>
                  <a:t> </a:t>
                </a:r>
              </a:p>
            </p:txBody>
          </p:sp>
        </mc:Fallback>
      </mc:AlternateContent>
      <p:pic>
        <p:nvPicPr>
          <p:cNvPr id="9" name="Content Placeholder 8" descr="A close up of a map&#10;&#10;Description automatically generated">
            <a:extLst>
              <a:ext uri="{FF2B5EF4-FFF2-40B4-BE49-F238E27FC236}">
                <a16:creationId xmlns:a16="http://schemas.microsoft.com/office/drawing/2014/main" id="{A374E9B7-6A46-45FE-9786-3873C471CA9D}"/>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65072" y="1222799"/>
            <a:ext cx="6824161" cy="4963026"/>
          </a:xfrm>
        </p:spPr>
      </p:pic>
    </p:spTree>
    <p:extLst>
      <p:ext uri="{BB962C8B-B14F-4D97-AF65-F5344CB8AC3E}">
        <p14:creationId xmlns:p14="http://schemas.microsoft.com/office/powerpoint/2010/main" val="1018565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52C3D-EB0E-4DB6-B918-79E358A73EA2}"/>
              </a:ext>
            </a:extLst>
          </p:cNvPr>
          <p:cNvSpPr>
            <a:spLocks noGrp="1"/>
          </p:cNvSpPr>
          <p:nvPr>
            <p:ph type="title"/>
          </p:nvPr>
        </p:nvSpPr>
        <p:spPr/>
        <p:txBody>
          <a:bodyPr>
            <a:normAutofit/>
          </a:bodyPr>
          <a:lstStyle/>
          <a:p>
            <a:r>
              <a:rPr lang="en-US"/>
              <a:t>Cox proportional hazards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801ED3-79A9-48C8-A5D0-8A08FEF75C25}"/>
                  </a:ext>
                </a:extLst>
              </p:cNvPr>
              <p:cNvSpPr>
                <a:spLocks noGrp="1"/>
              </p:cNvSpPr>
              <p:nvPr>
                <p:ph idx="1"/>
              </p:nvPr>
            </p:nvSpPr>
            <p:spPr>
              <a:xfrm>
                <a:off x="838200" y="1432527"/>
                <a:ext cx="10515600" cy="4878250"/>
              </a:xfrm>
            </p:spPr>
            <p:txBody>
              <a:bodyPr>
                <a:normAutofit/>
              </a:bodyPr>
              <a:lstStyle/>
              <a:p>
                <a:pPr marL="0" indent="0">
                  <a:buNone/>
                </a:pPr>
                <a14:m>
                  <m:oMathPara xmlns:m="http://schemas.openxmlformats.org/officeDocument/2006/math">
                    <m:oMathParaPr>
                      <m:jc m:val="left"/>
                    </m:oMathParaPr>
                    <m:oMath xmlns:m="http://schemas.openxmlformats.org/officeDocument/2006/math">
                      <m:r>
                        <a:rPr lang="en-US" sz="3200" b="0" i="1" smtClean="0">
                          <a:latin typeface="Cambria Math" panose="02040503050406030204" pitchFamily="18" charset="0"/>
                        </a:rPr>
                        <m:t>h</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𝑡</m:t>
                          </m:r>
                        </m:e>
                      </m:d>
                      <m:r>
                        <a:rPr lang="en-US" sz="3200" b="0" i="1" smtClean="0">
                          <a:latin typeface="Cambria Math" panose="02040503050406030204" pitchFamily="18" charset="0"/>
                        </a:rPr>
                        <m:t>= </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h</m:t>
                          </m:r>
                        </m:e>
                        <m:sub>
                          <m:r>
                            <a:rPr lang="en-US" sz="3200" b="0" i="1" smtClean="0">
                              <a:latin typeface="Cambria Math" panose="02040503050406030204" pitchFamily="18" charset="0"/>
                            </a:rPr>
                            <m:t>0</m:t>
                          </m:r>
                        </m:sub>
                      </m:sSub>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𝑡</m:t>
                          </m:r>
                        </m:e>
                      </m:d>
                      <m:r>
                        <a:rPr lang="en-US" sz="3200" b="0" i="1" smtClean="0">
                          <a:latin typeface="Cambria Math" panose="02040503050406030204" pitchFamily="18" charset="0"/>
                        </a:rPr>
                        <m:t>𝑒𝑥𝑝</m:t>
                      </m:r>
                      <m:d>
                        <m:dPr>
                          <m:ctrlPr>
                            <a:rPr lang="en-US" sz="3200" b="0" i="1" smtClean="0">
                              <a:latin typeface="Cambria Math" panose="02040503050406030204" pitchFamily="18" charset="0"/>
                            </a:rPr>
                          </m:ctrlPr>
                        </m:dPr>
                        <m:e>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𝛽</m:t>
                              </m:r>
                            </m:e>
                            <m:sub>
                              <m:r>
                                <a:rPr lang="en-US" sz="3200" b="0" i="1" smtClean="0">
                                  <a:latin typeface="Cambria Math" panose="02040503050406030204" pitchFamily="18" charset="0"/>
                                  <a:ea typeface="Cambria Math" panose="02040503050406030204" pitchFamily="18" charset="0"/>
                                </a:rPr>
                                <m:t>1</m:t>
                              </m:r>
                            </m:sub>
                          </m:sSub>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𝑥</m:t>
                              </m:r>
                            </m:e>
                            <m:sub>
                              <m:r>
                                <a:rPr lang="en-US" sz="3200" b="0" i="1" smtClean="0">
                                  <a:latin typeface="Cambria Math" panose="02040503050406030204" pitchFamily="18" charset="0"/>
                                  <a:ea typeface="Cambria Math" panose="02040503050406030204" pitchFamily="18" charset="0"/>
                                </a:rPr>
                                <m:t>1</m:t>
                              </m:r>
                            </m:sub>
                          </m:sSub>
                          <m:r>
                            <a:rPr lang="en-US" sz="3200" b="0" i="1" smtClean="0">
                              <a:latin typeface="Cambria Math" panose="02040503050406030204" pitchFamily="18" charset="0"/>
                              <a:ea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𝛽</m:t>
                              </m:r>
                            </m:e>
                            <m:sub>
                              <m:r>
                                <a:rPr lang="en-US" sz="3200" b="0" i="1" smtClean="0">
                                  <a:latin typeface="Cambria Math" panose="02040503050406030204" pitchFamily="18" charset="0"/>
                                  <a:ea typeface="Cambria Math" panose="02040503050406030204" pitchFamily="18" charset="0"/>
                                </a:rPr>
                                <m:t>𝑘</m:t>
                              </m:r>
                            </m:sub>
                          </m:sSub>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𝑥</m:t>
                              </m:r>
                            </m:e>
                            <m:sub>
                              <m:r>
                                <a:rPr lang="en-US" sz="3200" b="0" i="1" smtClean="0">
                                  <a:latin typeface="Cambria Math" panose="02040503050406030204" pitchFamily="18" charset="0"/>
                                  <a:ea typeface="Cambria Math" panose="02040503050406030204" pitchFamily="18" charset="0"/>
                                </a:rPr>
                                <m:t>𝑘</m:t>
                              </m:r>
                            </m:sub>
                          </m:sSub>
                        </m:e>
                      </m:d>
                    </m:oMath>
                  </m:oMathPara>
                </a14:m>
                <a:endParaRPr lang="en-US" sz="3200"/>
              </a:p>
              <a:p>
                <a:pPr marL="0" indent="0">
                  <a:buNone/>
                </a:pPr>
                <a:endParaRPr lang="en-US" sz="1200"/>
              </a:p>
              <a:p>
                <a:pPr marL="0" indent="0">
                  <a:buNone/>
                </a:pPr>
                <a:r>
                  <a:rPr lang="en-US"/>
                  <a:t> 	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0</m:t>
                        </m:r>
                      </m:sub>
                    </m:sSub>
                    <m:d>
                      <m:dPr>
                        <m:ctrlPr>
                          <a:rPr lang="en-US" i="1">
                            <a:latin typeface="Cambria Math" panose="02040503050406030204" pitchFamily="18" charset="0"/>
                          </a:rPr>
                        </m:ctrlPr>
                      </m:dPr>
                      <m:e>
                        <m:r>
                          <a:rPr lang="en-US" i="1">
                            <a:latin typeface="Cambria Math" panose="02040503050406030204" pitchFamily="18" charset="0"/>
                          </a:rPr>
                          <m:t>𝑡</m:t>
                        </m:r>
                      </m:e>
                    </m:d>
                  </m:oMath>
                </a14:m>
                <a:r>
                  <a:rPr lang="en-US"/>
                  <a:t> is the baseline hazard</a:t>
                </a:r>
              </a:p>
              <a:p>
                <a:pPr marL="0" indent="0">
                  <a:buNone/>
                </a:pPr>
                <a:endParaRPr lang="en-US" sz="1600"/>
              </a:p>
              <a:p>
                <a:r>
                  <a:rPr lang="en-US" sz="3200"/>
                  <a:t>The hazard depends on the covariates; we estimate their coefficients (</a:t>
                </a:r>
                <a14:m>
                  <m:oMath xmlns:m="http://schemas.openxmlformats.org/officeDocument/2006/math">
                    <m:sSub>
                      <m:sSubPr>
                        <m:ctrlPr>
                          <a:rPr lang="en-US" sz="3200" i="1" smtClean="0">
                            <a:latin typeface="Cambria Math" panose="02040503050406030204" pitchFamily="18" charset="0"/>
                          </a:rPr>
                        </m:ctrlPr>
                      </m:sSubPr>
                      <m:e>
                        <m:r>
                          <a:rPr lang="en-US" sz="3200" i="1" smtClean="0">
                            <a:latin typeface="Cambria Math" panose="02040503050406030204" pitchFamily="18" charset="0"/>
                            <a:ea typeface="Cambria Math" panose="02040503050406030204" pitchFamily="18" charset="0"/>
                          </a:rPr>
                          <m:t>𝛽</m:t>
                        </m:r>
                      </m:e>
                      <m:sub>
                        <m:r>
                          <a:rPr lang="en-US" sz="3200" b="0" i="1" smtClean="0">
                            <a:latin typeface="Cambria Math" panose="02040503050406030204" pitchFamily="18" charset="0"/>
                          </a:rPr>
                          <m:t>𝑘</m:t>
                        </m:r>
                      </m:sub>
                    </m:sSub>
                  </m:oMath>
                </a14:m>
                <a:r>
                  <a:rPr lang="en-US" sz="3200"/>
                  <a:t>).</a:t>
                </a:r>
              </a:p>
              <a:p>
                <a:endParaRPr lang="en-US" sz="1200"/>
              </a:p>
              <a:p>
                <a:r>
                  <a:rPr lang="en-US" sz="3200"/>
                  <a:t>We assume the hazard ratio (</a:t>
                </a:r>
                <a:r>
                  <a:rPr lang="en-US" sz="3200" i="1">
                    <a:latin typeface="Cambria" panose="02040503050406030204" pitchFamily="18" charset="0"/>
                    <a:ea typeface="Cambria" panose="02040503050406030204" pitchFamily="18" charset="0"/>
                  </a:rPr>
                  <a:t>exp</a:t>
                </a:r>
                <a:r>
                  <a:rPr lang="en-US" sz="3200"/>
                  <a:t>(</a:t>
                </a:r>
                <a14:m>
                  <m:oMath xmlns:m="http://schemas.openxmlformats.org/officeDocument/2006/math">
                    <m:sSub>
                      <m:sSubPr>
                        <m:ctrlPr>
                          <a:rPr lang="en-US" sz="3200" i="1" smtClean="0">
                            <a:latin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𝛽</m:t>
                        </m:r>
                      </m:e>
                      <m:sub>
                        <m:r>
                          <a:rPr lang="en-US" sz="3200" b="0" i="1" smtClean="0">
                            <a:latin typeface="Cambria Math" panose="02040503050406030204" pitchFamily="18" charset="0"/>
                            <a:ea typeface="Cambria Math" panose="02040503050406030204" pitchFamily="18" charset="0"/>
                          </a:rPr>
                          <m:t>𝑘</m:t>
                        </m:r>
                      </m:sub>
                    </m:sSub>
                    <m:r>
                      <a:rPr lang="en-US" sz="3200" b="0" i="1" smtClean="0">
                        <a:latin typeface="Cambria Math" panose="02040503050406030204" pitchFamily="18" charset="0"/>
                        <a:ea typeface="Cambria Math" panose="02040503050406030204" pitchFamily="18" charset="0"/>
                      </a:rPr>
                      <m:t>)</m:t>
                    </m:r>
                  </m:oMath>
                </a14:m>
                <a:r>
                  <a:rPr lang="en-US" sz="3200"/>
                  <a:t>) is fixed over time.</a:t>
                </a:r>
              </a:p>
              <a:p>
                <a:pPr marL="0" indent="0">
                  <a:buNone/>
                </a:pPr>
                <a:endParaRPr lang="en-US" sz="2200"/>
              </a:p>
              <a:p>
                <a:pPr marL="0" indent="0">
                  <a:buNone/>
                </a:pPr>
                <a:endParaRPr lang="en-US" sz="2200"/>
              </a:p>
            </p:txBody>
          </p:sp>
        </mc:Choice>
        <mc:Fallback xmlns="">
          <p:sp>
            <p:nvSpPr>
              <p:cNvPr id="3" name="Content Placeholder 2">
                <a:extLst>
                  <a:ext uri="{FF2B5EF4-FFF2-40B4-BE49-F238E27FC236}">
                    <a16:creationId xmlns:a16="http://schemas.microsoft.com/office/drawing/2014/main" id="{29801ED3-79A9-48C8-A5D0-8A08FEF75C25}"/>
                  </a:ext>
                </a:extLst>
              </p:cNvPr>
              <p:cNvSpPr>
                <a:spLocks noGrp="1" noRot="1" noChangeAspect="1" noMove="1" noResize="1" noEditPoints="1" noAdjustHandles="1" noChangeArrowheads="1" noChangeShapeType="1" noTextEdit="1"/>
              </p:cNvSpPr>
              <p:nvPr>
                <p:ph idx="1"/>
              </p:nvPr>
            </p:nvSpPr>
            <p:spPr>
              <a:xfrm>
                <a:off x="838200" y="1432527"/>
                <a:ext cx="10515600" cy="4878250"/>
              </a:xfrm>
              <a:blipFill>
                <a:blip r:embed="rId3"/>
                <a:stretch>
                  <a:fillRect l="-133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EFF23FA-C256-43C3-9123-6821870616BC}"/>
              </a:ext>
            </a:extLst>
          </p:cNvPr>
          <p:cNvSpPr>
            <a:spLocks noGrp="1"/>
          </p:cNvSpPr>
          <p:nvPr>
            <p:ph type="sldNum" sz="quarter" idx="12"/>
          </p:nvPr>
        </p:nvSpPr>
        <p:spPr/>
        <p:txBody>
          <a:bodyPr/>
          <a:lstStyle/>
          <a:p>
            <a:fld id="{E23DBBE4-C4CD-4006-BA03-6899BCDA2DD1}" type="slidenum">
              <a:rPr lang="en-US" smtClean="0"/>
              <a:t>24</a:t>
            </a:fld>
            <a:endParaRPr lang="en-US"/>
          </a:p>
        </p:txBody>
      </p:sp>
    </p:spTree>
    <p:extLst>
      <p:ext uri="{BB962C8B-B14F-4D97-AF65-F5344CB8AC3E}">
        <p14:creationId xmlns:p14="http://schemas.microsoft.com/office/powerpoint/2010/main" val="1623721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D17FB-CAF5-44E8-968C-1A7450D3D0AC}"/>
              </a:ext>
            </a:extLst>
          </p:cNvPr>
          <p:cNvSpPr>
            <a:spLocks noGrp="1"/>
          </p:cNvSpPr>
          <p:nvPr>
            <p:ph type="title"/>
          </p:nvPr>
        </p:nvSpPr>
        <p:spPr/>
        <p:txBody>
          <a:bodyPr>
            <a:normAutofit/>
          </a:bodyPr>
          <a:lstStyle/>
          <a:p>
            <a:r>
              <a:rPr lang="en-US"/>
              <a:t>Cox proportional hazards model</a:t>
            </a:r>
          </a:p>
        </p:txBody>
      </p:sp>
      <p:pic>
        <p:nvPicPr>
          <p:cNvPr id="14" name="Content Placeholder 13" descr="A screenshot of a cell phone&#10;&#10;Description automatically generated">
            <a:extLst>
              <a:ext uri="{FF2B5EF4-FFF2-40B4-BE49-F238E27FC236}">
                <a16:creationId xmlns:a16="http://schemas.microsoft.com/office/drawing/2014/main" id="{CA014CD6-00D5-4169-81B9-15486CC1908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199" y="1338792"/>
            <a:ext cx="9694253" cy="5382683"/>
          </a:xfrm>
        </p:spPr>
      </p:pic>
      <p:sp>
        <p:nvSpPr>
          <p:cNvPr id="3" name="Slide Number Placeholder 2">
            <a:extLst>
              <a:ext uri="{FF2B5EF4-FFF2-40B4-BE49-F238E27FC236}">
                <a16:creationId xmlns:a16="http://schemas.microsoft.com/office/drawing/2014/main" id="{7670824A-818D-4532-9307-FE3BAFCBBBCB}"/>
              </a:ext>
            </a:extLst>
          </p:cNvPr>
          <p:cNvSpPr>
            <a:spLocks noGrp="1"/>
          </p:cNvSpPr>
          <p:nvPr>
            <p:ph type="sldNum" sz="quarter" idx="12"/>
          </p:nvPr>
        </p:nvSpPr>
        <p:spPr/>
        <p:txBody>
          <a:bodyPr/>
          <a:lstStyle/>
          <a:p>
            <a:fld id="{E23DBBE4-C4CD-4006-BA03-6899BCDA2DD1}" type="slidenum">
              <a:rPr lang="en-US" smtClean="0"/>
              <a:t>25</a:t>
            </a:fld>
            <a:endParaRPr lang="en-US"/>
          </a:p>
        </p:txBody>
      </p:sp>
    </p:spTree>
    <p:extLst>
      <p:ext uri="{BB962C8B-B14F-4D97-AF65-F5344CB8AC3E}">
        <p14:creationId xmlns:p14="http://schemas.microsoft.com/office/powerpoint/2010/main" val="2912907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4BC11-B686-4285-9A2B-B6742AA3BBDD}"/>
              </a:ext>
            </a:extLst>
          </p:cNvPr>
          <p:cNvSpPr>
            <a:spLocks noGrp="1"/>
          </p:cNvSpPr>
          <p:nvPr>
            <p:ph type="title"/>
          </p:nvPr>
        </p:nvSpPr>
        <p:spPr/>
        <p:txBody>
          <a:bodyPr/>
          <a:lstStyle/>
          <a:p>
            <a:r>
              <a:rPr lang="en-US"/>
              <a:t>Survivor function</a:t>
            </a:r>
          </a:p>
        </p:txBody>
      </p:sp>
      <p:pic>
        <p:nvPicPr>
          <p:cNvPr id="6" name="Content Placeholder 5" descr="A close up of a map&#10;&#10;Description automatically generated">
            <a:extLst>
              <a:ext uri="{FF2B5EF4-FFF2-40B4-BE49-F238E27FC236}">
                <a16:creationId xmlns:a16="http://schemas.microsoft.com/office/drawing/2014/main" id="{8A257BFA-6F0D-4156-89A0-508C03A3E2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199" y="1500402"/>
            <a:ext cx="7111768" cy="5175035"/>
          </a:xfrm>
        </p:spPr>
      </p:pic>
      <p:sp>
        <p:nvSpPr>
          <p:cNvPr id="4" name="Slide Number Placeholder 3">
            <a:extLst>
              <a:ext uri="{FF2B5EF4-FFF2-40B4-BE49-F238E27FC236}">
                <a16:creationId xmlns:a16="http://schemas.microsoft.com/office/drawing/2014/main" id="{938074D3-EC00-4A6F-962D-D1AD0121D990}"/>
              </a:ext>
            </a:extLst>
          </p:cNvPr>
          <p:cNvSpPr>
            <a:spLocks noGrp="1"/>
          </p:cNvSpPr>
          <p:nvPr>
            <p:ph type="sldNum" sz="quarter" idx="12"/>
          </p:nvPr>
        </p:nvSpPr>
        <p:spPr/>
        <p:txBody>
          <a:bodyPr/>
          <a:lstStyle/>
          <a:p>
            <a:fld id="{E23DBBE4-C4CD-4006-BA03-6899BCDA2DD1}" type="slidenum">
              <a:rPr lang="en-US" smtClean="0"/>
              <a:pPr/>
              <a:t>26</a:t>
            </a:fld>
            <a:endParaRPr lang="en-US"/>
          </a:p>
        </p:txBody>
      </p:sp>
      <p:sp>
        <p:nvSpPr>
          <p:cNvPr id="7" name="TextBox 6">
            <a:extLst>
              <a:ext uri="{FF2B5EF4-FFF2-40B4-BE49-F238E27FC236}">
                <a16:creationId xmlns:a16="http://schemas.microsoft.com/office/drawing/2014/main" id="{7A4E960E-18D1-4A44-B9C0-E2E7C50573DE}"/>
              </a:ext>
            </a:extLst>
          </p:cNvPr>
          <p:cNvSpPr txBox="1"/>
          <p:nvPr/>
        </p:nvSpPr>
        <p:spPr>
          <a:xfrm>
            <a:off x="838199" y="1100292"/>
            <a:ext cx="4206240" cy="400110"/>
          </a:xfrm>
          <a:prstGeom prst="rect">
            <a:avLst/>
          </a:prstGeom>
          <a:noFill/>
        </p:spPr>
        <p:txBody>
          <a:bodyPr wrap="square" rtlCol="0">
            <a:spAutoFit/>
          </a:bodyPr>
          <a:lstStyle/>
          <a:p>
            <a:r>
              <a:rPr lang="en-US" sz="2000" b="1">
                <a:latin typeface="Courier New" panose="02070309020205020404" pitchFamily="49" charset="0"/>
                <a:cs typeface="Courier New" panose="02070309020205020404" pitchFamily="49" charset="0"/>
              </a:rPr>
              <a:t>. stcurve, survival</a:t>
            </a:r>
          </a:p>
        </p:txBody>
      </p:sp>
    </p:spTree>
    <p:extLst>
      <p:ext uri="{BB962C8B-B14F-4D97-AF65-F5344CB8AC3E}">
        <p14:creationId xmlns:p14="http://schemas.microsoft.com/office/powerpoint/2010/main" val="277252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4BC11-B686-4285-9A2B-B6742AA3BBDD}"/>
              </a:ext>
            </a:extLst>
          </p:cNvPr>
          <p:cNvSpPr>
            <a:spLocks noGrp="1"/>
          </p:cNvSpPr>
          <p:nvPr>
            <p:ph type="title"/>
          </p:nvPr>
        </p:nvSpPr>
        <p:spPr/>
        <p:txBody>
          <a:bodyPr/>
          <a:lstStyle/>
          <a:p>
            <a:r>
              <a:rPr lang="en-US"/>
              <a:t>Survivor function</a:t>
            </a:r>
          </a:p>
        </p:txBody>
      </p:sp>
      <p:sp>
        <p:nvSpPr>
          <p:cNvPr id="4" name="Slide Number Placeholder 3">
            <a:extLst>
              <a:ext uri="{FF2B5EF4-FFF2-40B4-BE49-F238E27FC236}">
                <a16:creationId xmlns:a16="http://schemas.microsoft.com/office/drawing/2014/main" id="{938074D3-EC00-4A6F-962D-D1AD0121D990}"/>
              </a:ext>
            </a:extLst>
          </p:cNvPr>
          <p:cNvSpPr>
            <a:spLocks noGrp="1"/>
          </p:cNvSpPr>
          <p:nvPr>
            <p:ph type="sldNum" sz="quarter" idx="12"/>
          </p:nvPr>
        </p:nvSpPr>
        <p:spPr/>
        <p:txBody>
          <a:bodyPr/>
          <a:lstStyle/>
          <a:p>
            <a:fld id="{E23DBBE4-C4CD-4006-BA03-6899BCDA2DD1}" type="slidenum">
              <a:rPr lang="en-US" smtClean="0"/>
              <a:pPr/>
              <a:t>27</a:t>
            </a:fld>
            <a:endParaRPr lang="en-US"/>
          </a:p>
        </p:txBody>
      </p:sp>
      <p:pic>
        <p:nvPicPr>
          <p:cNvPr id="8" name="Content Placeholder 7" descr="A close up of a map&#10;&#10;Description automatically generated">
            <a:extLst>
              <a:ext uri="{FF2B5EF4-FFF2-40B4-BE49-F238E27FC236}">
                <a16:creationId xmlns:a16="http://schemas.microsoft.com/office/drawing/2014/main" id="{6E3580F9-37B7-4A8E-A6AB-E519A227086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1376" y="1407690"/>
            <a:ext cx="7297272" cy="5313785"/>
          </a:xfrm>
        </p:spPr>
      </p:pic>
      <p:sp>
        <p:nvSpPr>
          <p:cNvPr id="3" name="TextBox 2">
            <a:extLst>
              <a:ext uri="{FF2B5EF4-FFF2-40B4-BE49-F238E27FC236}">
                <a16:creationId xmlns:a16="http://schemas.microsoft.com/office/drawing/2014/main" id="{E2B7FF73-A386-4D19-B141-40F278EFC9C7}"/>
              </a:ext>
            </a:extLst>
          </p:cNvPr>
          <p:cNvSpPr txBox="1"/>
          <p:nvPr/>
        </p:nvSpPr>
        <p:spPr>
          <a:xfrm>
            <a:off x="7860024" y="2310256"/>
            <a:ext cx="4050600" cy="2062103"/>
          </a:xfrm>
          <a:prstGeom prst="rect">
            <a:avLst/>
          </a:prstGeom>
          <a:noFill/>
        </p:spPr>
        <p:txBody>
          <a:bodyPr wrap="square" rtlCol="0">
            <a:spAutoFit/>
          </a:bodyPr>
          <a:lstStyle/>
          <a:p>
            <a:r>
              <a:rPr lang="en-US" sz="2200" b="1">
                <a:latin typeface="Courier New" panose="02070309020205020404" pitchFamily="49" charset="0"/>
                <a:cs typeface="Courier New" panose="02070309020205020404" pitchFamily="49" charset="0"/>
              </a:rPr>
              <a:t>. stcurve, survival </a:t>
            </a:r>
          </a:p>
          <a:p>
            <a:r>
              <a:rPr lang="en-US" sz="2200" b="1">
                <a:latin typeface="Courier New" panose="02070309020205020404" pitchFamily="49" charset="0"/>
                <a:cs typeface="Courier New" panose="02070309020205020404" pitchFamily="49" charset="0"/>
              </a:rPr>
              <a:t>    at1(drug=0 age=50)   </a:t>
            </a:r>
          </a:p>
          <a:p>
            <a:r>
              <a:rPr lang="en-US" sz="2200" b="1">
                <a:latin typeface="Courier New" panose="02070309020205020404" pitchFamily="49" charset="0"/>
                <a:cs typeface="Courier New" panose="02070309020205020404" pitchFamily="49" charset="0"/>
              </a:rPr>
              <a:t>    at2(drug=0 age=60)</a:t>
            </a:r>
          </a:p>
          <a:p>
            <a:r>
              <a:rPr lang="en-US" sz="2200"/>
              <a:t>           </a:t>
            </a:r>
            <a:r>
              <a:rPr lang="da-DK" sz="2200" b="1">
                <a:latin typeface="Courier New" panose="02070309020205020404" pitchFamily="49" charset="0"/>
                <a:cs typeface="Courier New" panose="02070309020205020404" pitchFamily="49" charset="0"/>
              </a:rPr>
              <a:t>at3(drug=1 age=50)</a:t>
            </a:r>
          </a:p>
          <a:p>
            <a:r>
              <a:rPr lang="da-DK" sz="2200" b="1">
                <a:latin typeface="Courier New" panose="02070309020205020404" pitchFamily="49" charset="0"/>
                <a:cs typeface="Courier New" panose="02070309020205020404" pitchFamily="49" charset="0"/>
              </a:rPr>
              <a:t>    at4(drug=1 age=60)</a:t>
            </a:r>
            <a:endParaRPr lang="en-US" sz="2200" b="1">
              <a:latin typeface="Courier New" panose="02070309020205020404" pitchFamily="49" charset="0"/>
              <a:cs typeface="Courier New" panose="02070309020205020404" pitchFamily="49" charset="0"/>
            </a:endParaRPr>
          </a:p>
          <a:p>
            <a:endParaRPr lang="en-US"/>
          </a:p>
        </p:txBody>
      </p:sp>
    </p:spTree>
    <p:extLst>
      <p:ext uri="{BB962C8B-B14F-4D97-AF65-F5344CB8AC3E}">
        <p14:creationId xmlns:p14="http://schemas.microsoft.com/office/powerpoint/2010/main" val="828432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3103D-6E21-44FB-A824-F0651D953AA2}"/>
              </a:ext>
            </a:extLst>
          </p:cNvPr>
          <p:cNvSpPr>
            <a:spLocks noGrp="1"/>
          </p:cNvSpPr>
          <p:nvPr>
            <p:ph type="title"/>
          </p:nvPr>
        </p:nvSpPr>
        <p:spPr/>
        <p:txBody>
          <a:bodyPr/>
          <a:lstStyle/>
          <a:p>
            <a:r>
              <a:rPr lang="en-US"/>
              <a:t>Hazard function</a:t>
            </a:r>
          </a:p>
        </p:txBody>
      </p:sp>
      <p:pic>
        <p:nvPicPr>
          <p:cNvPr id="6" name="Content Placeholder 5" descr="A screenshot of a cell phone&#10;&#10;Description automatically generated">
            <a:extLst>
              <a:ext uri="{FF2B5EF4-FFF2-40B4-BE49-F238E27FC236}">
                <a16:creationId xmlns:a16="http://schemas.microsoft.com/office/drawing/2014/main" id="{BD36C167-34D3-4A10-B368-DE410B277B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2666" y="1419143"/>
            <a:ext cx="7286705" cy="5302332"/>
          </a:xfrm>
        </p:spPr>
      </p:pic>
      <p:sp>
        <p:nvSpPr>
          <p:cNvPr id="4" name="Slide Number Placeholder 3">
            <a:extLst>
              <a:ext uri="{FF2B5EF4-FFF2-40B4-BE49-F238E27FC236}">
                <a16:creationId xmlns:a16="http://schemas.microsoft.com/office/drawing/2014/main" id="{973A7AC3-C2A4-4A57-A657-8A9C7753B224}"/>
              </a:ext>
            </a:extLst>
          </p:cNvPr>
          <p:cNvSpPr>
            <a:spLocks noGrp="1"/>
          </p:cNvSpPr>
          <p:nvPr>
            <p:ph type="sldNum" sz="quarter" idx="12"/>
          </p:nvPr>
        </p:nvSpPr>
        <p:spPr/>
        <p:txBody>
          <a:bodyPr/>
          <a:lstStyle/>
          <a:p>
            <a:fld id="{E23DBBE4-C4CD-4006-BA03-6899BCDA2DD1}" type="slidenum">
              <a:rPr lang="en-US" smtClean="0"/>
              <a:pPr/>
              <a:t>28</a:t>
            </a:fld>
            <a:endParaRPr lang="en-US"/>
          </a:p>
        </p:txBody>
      </p:sp>
      <p:sp>
        <p:nvSpPr>
          <p:cNvPr id="7" name="TextBox 6">
            <a:extLst>
              <a:ext uri="{FF2B5EF4-FFF2-40B4-BE49-F238E27FC236}">
                <a16:creationId xmlns:a16="http://schemas.microsoft.com/office/drawing/2014/main" id="{55F4FC38-8839-4F28-B87C-C26E25964BBC}"/>
              </a:ext>
            </a:extLst>
          </p:cNvPr>
          <p:cNvSpPr txBox="1"/>
          <p:nvPr/>
        </p:nvSpPr>
        <p:spPr>
          <a:xfrm>
            <a:off x="7347285" y="2317214"/>
            <a:ext cx="4642050" cy="769441"/>
          </a:xfrm>
          <a:prstGeom prst="rect">
            <a:avLst/>
          </a:prstGeom>
          <a:noFill/>
        </p:spPr>
        <p:txBody>
          <a:bodyPr wrap="square" rtlCol="0">
            <a:spAutoFit/>
          </a:bodyPr>
          <a:lstStyle/>
          <a:p>
            <a:r>
              <a:rPr lang="en-US" sz="2200" b="1">
                <a:latin typeface="Courier New" panose="02070309020205020404" pitchFamily="49" charset="0"/>
                <a:cs typeface="Courier New" panose="02070309020205020404" pitchFamily="49" charset="0"/>
              </a:rPr>
              <a:t>. stcurve, hazard </a:t>
            </a:r>
          </a:p>
          <a:p>
            <a:r>
              <a:rPr lang="en-US" sz="2200" b="1">
                <a:latin typeface="Courier New" panose="02070309020205020404" pitchFamily="49" charset="0"/>
                <a:cs typeface="Courier New" panose="02070309020205020404" pitchFamily="49" charset="0"/>
              </a:rPr>
              <a:t>   </a:t>
            </a:r>
            <a:r>
              <a:rPr lang="da-DK" sz="2200" b="1">
                <a:latin typeface="Courier New" panose="02070309020205020404" pitchFamily="49" charset="0"/>
                <a:cs typeface="Courier New" panose="02070309020205020404" pitchFamily="49" charset="0"/>
              </a:rPr>
              <a:t>at1(drug=0) at2(drug=1</a:t>
            </a:r>
            <a:r>
              <a:rPr lang="da-DK" sz="2000" b="1">
                <a:latin typeface="Courier New" panose="02070309020205020404" pitchFamily="49" charset="0"/>
                <a:cs typeface="Courier New" panose="02070309020205020404" pitchFamily="49" charset="0"/>
              </a:rPr>
              <a:t>)</a:t>
            </a:r>
            <a:endParaRPr lang="en-US" sz="2000" b="1">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28625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39A1A-F92B-4E98-BB2C-58272908EC30}"/>
              </a:ext>
            </a:extLst>
          </p:cNvPr>
          <p:cNvSpPr>
            <a:spLocks noGrp="1"/>
          </p:cNvSpPr>
          <p:nvPr>
            <p:ph type="title"/>
          </p:nvPr>
        </p:nvSpPr>
        <p:spPr/>
        <p:txBody>
          <a:bodyPr/>
          <a:lstStyle/>
          <a:p>
            <a:r>
              <a:rPr lang="en-US"/>
              <a:t>Assessing our model</a:t>
            </a:r>
          </a:p>
        </p:txBody>
      </p:sp>
      <p:sp>
        <p:nvSpPr>
          <p:cNvPr id="3" name="Content Placeholder 2">
            <a:extLst>
              <a:ext uri="{FF2B5EF4-FFF2-40B4-BE49-F238E27FC236}">
                <a16:creationId xmlns:a16="http://schemas.microsoft.com/office/drawing/2014/main" id="{81ED910F-7111-4A81-93D0-911F599A7DFA}"/>
              </a:ext>
            </a:extLst>
          </p:cNvPr>
          <p:cNvSpPr>
            <a:spLocks noGrp="1"/>
          </p:cNvSpPr>
          <p:nvPr>
            <p:ph idx="1"/>
          </p:nvPr>
        </p:nvSpPr>
        <p:spPr/>
        <p:txBody>
          <a:bodyPr/>
          <a:lstStyle/>
          <a:p>
            <a:r>
              <a:rPr lang="en-US"/>
              <a:t>Statistics</a:t>
            </a:r>
          </a:p>
          <a:p>
            <a:endParaRPr lang="en-US" sz="800"/>
          </a:p>
          <a:p>
            <a:pPr lvl="1"/>
            <a:r>
              <a:rPr lang="en-US"/>
              <a:t>How well do our predictions agree with the outcomes?</a:t>
            </a:r>
          </a:p>
          <a:p>
            <a:pPr lvl="1"/>
            <a:endParaRPr lang="en-US" sz="800"/>
          </a:p>
          <a:p>
            <a:pPr lvl="1"/>
            <a:r>
              <a:rPr lang="en-US"/>
              <a:t>Does the proportional-hazards assumption hold?</a:t>
            </a:r>
          </a:p>
          <a:p>
            <a:pPr lvl="1"/>
            <a:endParaRPr lang="en-US"/>
          </a:p>
          <a:p>
            <a:r>
              <a:rPr lang="en-US"/>
              <a:t>Diagnostic plots</a:t>
            </a:r>
          </a:p>
          <a:p>
            <a:endParaRPr lang="en-US" sz="800"/>
          </a:p>
          <a:p>
            <a:pPr lvl="1"/>
            <a:r>
              <a:rPr lang="en-US"/>
              <a:t>Plot of residuals versus time</a:t>
            </a:r>
          </a:p>
          <a:p>
            <a:pPr lvl="1"/>
            <a:endParaRPr lang="en-US" sz="800"/>
          </a:p>
          <a:p>
            <a:pPr lvl="1"/>
            <a:r>
              <a:rPr lang="en-US"/>
              <a:t>Log-log plots </a:t>
            </a:r>
          </a:p>
          <a:p>
            <a:pPr lvl="1"/>
            <a:endParaRPr lang="en-US" sz="800"/>
          </a:p>
          <a:p>
            <a:pPr lvl="1"/>
            <a:r>
              <a:rPr lang="en-US"/>
              <a:t>Comparison of the observed survival curve and the Cox predicted curve</a:t>
            </a:r>
          </a:p>
          <a:p>
            <a:pPr lvl="1"/>
            <a:endParaRPr lang="en-US"/>
          </a:p>
          <a:p>
            <a:pPr lvl="1"/>
            <a:endParaRPr lang="en-US"/>
          </a:p>
        </p:txBody>
      </p:sp>
      <p:sp>
        <p:nvSpPr>
          <p:cNvPr id="4" name="Slide Number Placeholder 3">
            <a:extLst>
              <a:ext uri="{FF2B5EF4-FFF2-40B4-BE49-F238E27FC236}">
                <a16:creationId xmlns:a16="http://schemas.microsoft.com/office/drawing/2014/main" id="{EF39BB0A-CAA2-43CB-9F2A-FC66B23A1759}"/>
              </a:ext>
            </a:extLst>
          </p:cNvPr>
          <p:cNvSpPr>
            <a:spLocks noGrp="1"/>
          </p:cNvSpPr>
          <p:nvPr>
            <p:ph type="sldNum" sz="quarter" idx="12"/>
          </p:nvPr>
        </p:nvSpPr>
        <p:spPr/>
        <p:txBody>
          <a:bodyPr/>
          <a:lstStyle/>
          <a:p>
            <a:fld id="{E23DBBE4-C4CD-4006-BA03-6899BCDA2DD1}" type="slidenum">
              <a:rPr lang="en-US" smtClean="0"/>
              <a:pPr/>
              <a:t>29</a:t>
            </a:fld>
            <a:endParaRPr lang="en-US"/>
          </a:p>
        </p:txBody>
      </p:sp>
    </p:spTree>
    <p:extLst>
      <p:ext uri="{BB962C8B-B14F-4D97-AF65-F5344CB8AC3E}">
        <p14:creationId xmlns:p14="http://schemas.microsoft.com/office/powerpoint/2010/main" val="2675380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0985F8F-47F4-4E81-AEFF-5E3DA597F7DA}"/>
              </a:ext>
            </a:extLst>
          </p:cNvPr>
          <p:cNvSpPr>
            <a:spLocks noGrp="1"/>
          </p:cNvSpPr>
          <p:nvPr>
            <p:ph type="title"/>
          </p:nvPr>
        </p:nvSpPr>
        <p:spPr>
          <a:xfrm>
            <a:off x="795342" y="637953"/>
            <a:ext cx="8272458" cy="3189507"/>
          </a:xfrm>
        </p:spPr>
        <p:txBody>
          <a:bodyPr vert="horz" lIns="91440" tIns="45720" rIns="91440" bIns="45720" rtlCol="0" anchor="b">
            <a:normAutofit/>
          </a:bodyPr>
          <a:lstStyle/>
          <a:p>
            <a:r>
              <a:rPr lang="en-US" sz="8000" kern="1200">
                <a:solidFill>
                  <a:srgbClr val="FFFFFF"/>
                </a:solidFill>
                <a:latin typeface="+mj-lt"/>
                <a:ea typeface="+mj-ea"/>
                <a:cs typeface="+mj-cs"/>
              </a:rPr>
              <a:t>Introduction to survival data</a:t>
            </a:r>
          </a:p>
        </p:txBody>
      </p:sp>
      <p:sp>
        <p:nvSpPr>
          <p:cNvPr id="13"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Slide Number Placeholder 1">
            <a:extLst>
              <a:ext uri="{FF2B5EF4-FFF2-40B4-BE49-F238E27FC236}">
                <a16:creationId xmlns:a16="http://schemas.microsoft.com/office/drawing/2014/main" id="{E17698B3-130C-4830-986F-5F920E52BC11}"/>
              </a:ext>
            </a:extLst>
          </p:cNvPr>
          <p:cNvSpPr>
            <a:spLocks noGrp="1"/>
          </p:cNvSpPr>
          <p:nvPr>
            <p:ph type="sldNum" sz="quarter" idx="12"/>
          </p:nvPr>
        </p:nvSpPr>
        <p:spPr>
          <a:xfrm>
            <a:off x="10707624" y="6382512"/>
            <a:ext cx="685800" cy="320040"/>
          </a:xfrm>
        </p:spPr>
        <p:txBody>
          <a:bodyPr vert="horz" lIns="91440" tIns="45720" rIns="91440" bIns="45720" rtlCol="0" anchor="ctr">
            <a:normAutofit/>
          </a:bodyPr>
          <a:lstStyle/>
          <a:p>
            <a:pPr>
              <a:spcAft>
                <a:spcPts val="600"/>
              </a:spcAft>
            </a:pPr>
            <a:fld id="{E23DBBE4-C4CD-4006-BA03-6899BCDA2DD1}" type="slidenum">
              <a:rPr lang="en-US" sz="1000"/>
              <a:pPr>
                <a:spcAft>
                  <a:spcPts val="600"/>
                </a:spcAft>
              </a:pPr>
              <a:t>3</a:t>
            </a:fld>
            <a:endParaRPr lang="en-US" sz="1000"/>
          </a:p>
        </p:txBody>
      </p:sp>
    </p:spTree>
    <p:extLst>
      <p:ext uri="{BB962C8B-B14F-4D97-AF65-F5344CB8AC3E}">
        <p14:creationId xmlns:p14="http://schemas.microsoft.com/office/powerpoint/2010/main" val="1235995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A75F6-9400-4127-BB43-C0197F2BD072}"/>
              </a:ext>
            </a:extLst>
          </p:cNvPr>
          <p:cNvSpPr>
            <a:spLocks noGrp="1"/>
          </p:cNvSpPr>
          <p:nvPr>
            <p:ph type="title"/>
          </p:nvPr>
        </p:nvSpPr>
        <p:spPr/>
        <p:txBody>
          <a:bodyPr>
            <a:normAutofit/>
          </a:bodyPr>
          <a:lstStyle/>
          <a:p>
            <a:r>
              <a:rPr lang="en-US"/>
              <a:t>Concordance probability</a:t>
            </a:r>
          </a:p>
        </p:txBody>
      </p:sp>
      <p:pic>
        <p:nvPicPr>
          <p:cNvPr id="6" name="Content Placeholder 5" descr="A picture containing bird&#10;&#10;Description automatically generated">
            <a:extLst>
              <a:ext uri="{FF2B5EF4-FFF2-40B4-BE49-F238E27FC236}">
                <a16:creationId xmlns:a16="http://schemas.microsoft.com/office/drawing/2014/main" id="{69D20F02-866C-410F-9A8A-4CCB1473AA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199" y="1526393"/>
            <a:ext cx="7736472" cy="4618790"/>
          </a:xfrm>
        </p:spPr>
      </p:pic>
      <p:sp>
        <p:nvSpPr>
          <p:cNvPr id="3" name="Slide Number Placeholder 2">
            <a:extLst>
              <a:ext uri="{FF2B5EF4-FFF2-40B4-BE49-F238E27FC236}">
                <a16:creationId xmlns:a16="http://schemas.microsoft.com/office/drawing/2014/main" id="{50AC1EF8-4AE5-4091-9D01-92CAD13698D4}"/>
              </a:ext>
            </a:extLst>
          </p:cNvPr>
          <p:cNvSpPr>
            <a:spLocks noGrp="1"/>
          </p:cNvSpPr>
          <p:nvPr>
            <p:ph type="sldNum" sz="quarter" idx="12"/>
          </p:nvPr>
        </p:nvSpPr>
        <p:spPr/>
        <p:txBody>
          <a:bodyPr/>
          <a:lstStyle/>
          <a:p>
            <a:fld id="{E23DBBE4-C4CD-4006-BA03-6899BCDA2DD1}" type="slidenum">
              <a:rPr lang="en-US" smtClean="0"/>
              <a:t>30</a:t>
            </a:fld>
            <a:endParaRPr lang="en-US"/>
          </a:p>
        </p:txBody>
      </p:sp>
    </p:spTree>
    <p:extLst>
      <p:ext uri="{BB962C8B-B14F-4D97-AF65-F5344CB8AC3E}">
        <p14:creationId xmlns:p14="http://schemas.microsoft.com/office/powerpoint/2010/main" val="432598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CDA0D-7E8B-4C60-ABBF-8B5770F0B1FE}"/>
              </a:ext>
            </a:extLst>
          </p:cNvPr>
          <p:cNvSpPr>
            <a:spLocks noGrp="1"/>
          </p:cNvSpPr>
          <p:nvPr>
            <p:ph type="title"/>
          </p:nvPr>
        </p:nvSpPr>
        <p:spPr/>
        <p:txBody>
          <a:bodyPr>
            <a:normAutofit/>
          </a:bodyPr>
          <a:lstStyle/>
          <a:p>
            <a:r>
              <a:rPr lang="en-US"/>
              <a:t>Test the proportional hazards assumption</a:t>
            </a:r>
          </a:p>
        </p:txBody>
      </p:sp>
      <p:pic>
        <p:nvPicPr>
          <p:cNvPr id="9" name="Content Placeholder 8">
            <a:extLst>
              <a:ext uri="{FF2B5EF4-FFF2-40B4-BE49-F238E27FC236}">
                <a16:creationId xmlns:a16="http://schemas.microsoft.com/office/drawing/2014/main" id="{D84E423A-33C0-4FE0-962F-87E2C2E58DF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367820"/>
            <a:ext cx="10767725" cy="4607585"/>
          </a:xfrm>
        </p:spPr>
      </p:pic>
      <p:sp>
        <p:nvSpPr>
          <p:cNvPr id="3" name="Slide Number Placeholder 2">
            <a:extLst>
              <a:ext uri="{FF2B5EF4-FFF2-40B4-BE49-F238E27FC236}">
                <a16:creationId xmlns:a16="http://schemas.microsoft.com/office/drawing/2014/main" id="{A20F1141-DD71-4BC7-9053-FC71903B921E}"/>
              </a:ext>
            </a:extLst>
          </p:cNvPr>
          <p:cNvSpPr>
            <a:spLocks noGrp="1"/>
          </p:cNvSpPr>
          <p:nvPr>
            <p:ph type="sldNum" sz="quarter" idx="12"/>
          </p:nvPr>
        </p:nvSpPr>
        <p:spPr/>
        <p:txBody>
          <a:bodyPr/>
          <a:lstStyle/>
          <a:p>
            <a:fld id="{E23DBBE4-C4CD-4006-BA03-6899BCDA2DD1}" type="slidenum">
              <a:rPr lang="en-US" smtClean="0"/>
              <a:t>31</a:t>
            </a:fld>
            <a:endParaRPr lang="en-US"/>
          </a:p>
        </p:txBody>
      </p:sp>
    </p:spTree>
    <p:extLst>
      <p:ext uri="{BB962C8B-B14F-4D97-AF65-F5344CB8AC3E}">
        <p14:creationId xmlns:p14="http://schemas.microsoft.com/office/powerpoint/2010/main" val="1052193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A6C1E-EBF9-47FF-9038-F2A8C2EA20BD}"/>
              </a:ext>
            </a:extLst>
          </p:cNvPr>
          <p:cNvSpPr>
            <a:spLocks noGrp="1"/>
          </p:cNvSpPr>
          <p:nvPr>
            <p:ph type="title"/>
          </p:nvPr>
        </p:nvSpPr>
        <p:spPr/>
        <p:txBody>
          <a:bodyPr>
            <a:normAutofit/>
          </a:bodyPr>
          <a:lstStyle/>
          <a:p>
            <a:r>
              <a:rPr lang="en-US"/>
              <a:t>Plotting Schoenfeld residuals versus time</a:t>
            </a:r>
          </a:p>
        </p:txBody>
      </p:sp>
      <p:sp>
        <p:nvSpPr>
          <p:cNvPr id="3" name="Slide Number Placeholder 2">
            <a:extLst>
              <a:ext uri="{FF2B5EF4-FFF2-40B4-BE49-F238E27FC236}">
                <a16:creationId xmlns:a16="http://schemas.microsoft.com/office/drawing/2014/main" id="{33B8F04C-D5B7-4BBE-9F84-DE5F8DE1EBBA}"/>
              </a:ext>
            </a:extLst>
          </p:cNvPr>
          <p:cNvSpPr>
            <a:spLocks noGrp="1"/>
          </p:cNvSpPr>
          <p:nvPr>
            <p:ph type="sldNum" sz="quarter" idx="12"/>
          </p:nvPr>
        </p:nvSpPr>
        <p:spPr/>
        <p:txBody>
          <a:bodyPr/>
          <a:lstStyle/>
          <a:p>
            <a:fld id="{E23DBBE4-C4CD-4006-BA03-6899BCDA2DD1}" type="slidenum">
              <a:rPr lang="en-US" smtClean="0"/>
              <a:t>32</a:t>
            </a:fld>
            <a:endParaRPr lang="en-US"/>
          </a:p>
        </p:txBody>
      </p:sp>
      <p:sp>
        <p:nvSpPr>
          <p:cNvPr id="6" name="TextBox 5">
            <a:extLst>
              <a:ext uri="{FF2B5EF4-FFF2-40B4-BE49-F238E27FC236}">
                <a16:creationId xmlns:a16="http://schemas.microsoft.com/office/drawing/2014/main" id="{C9D4D658-6BC4-481A-B6CC-152C947D5B21}"/>
              </a:ext>
            </a:extLst>
          </p:cNvPr>
          <p:cNvSpPr txBox="1"/>
          <p:nvPr/>
        </p:nvSpPr>
        <p:spPr>
          <a:xfrm>
            <a:off x="1148572" y="1322962"/>
            <a:ext cx="4532381" cy="400110"/>
          </a:xfrm>
          <a:prstGeom prst="rect">
            <a:avLst/>
          </a:prstGeom>
          <a:noFill/>
        </p:spPr>
        <p:txBody>
          <a:bodyPr wrap="square" rtlCol="0">
            <a:spAutoFit/>
          </a:bodyPr>
          <a:lstStyle/>
          <a:p>
            <a:r>
              <a:rPr lang="en-US" sz="2000" b="1">
                <a:latin typeface="Courier New" panose="02070309020205020404" pitchFamily="49" charset="0"/>
                <a:cs typeface="Courier New" panose="02070309020205020404" pitchFamily="49" charset="0"/>
              </a:rPr>
              <a:t>. estat phtest, plot(drug) </a:t>
            </a:r>
          </a:p>
        </p:txBody>
      </p:sp>
      <p:pic>
        <p:nvPicPr>
          <p:cNvPr id="9" name="Content Placeholder 8" descr="A close up of a map&#10;&#10;Description automatically generated">
            <a:extLst>
              <a:ext uri="{FF2B5EF4-FFF2-40B4-BE49-F238E27FC236}">
                <a16:creationId xmlns:a16="http://schemas.microsoft.com/office/drawing/2014/main" id="{3B561765-B09B-4933-9D02-47191B504D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8572" y="1804987"/>
            <a:ext cx="6505575" cy="4733925"/>
          </a:xfrm>
        </p:spPr>
      </p:pic>
    </p:spTree>
    <p:extLst>
      <p:ext uri="{BB962C8B-B14F-4D97-AF65-F5344CB8AC3E}">
        <p14:creationId xmlns:p14="http://schemas.microsoft.com/office/powerpoint/2010/main" val="1269185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9D4D658-6BC4-481A-B6CC-152C947D5B21}"/>
              </a:ext>
            </a:extLst>
          </p:cNvPr>
          <p:cNvSpPr txBox="1"/>
          <p:nvPr/>
        </p:nvSpPr>
        <p:spPr>
          <a:xfrm>
            <a:off x="1148572" y="1181100"/>
            <a:ext cx="4532381" cy="400110"/>
          </a:xfrm>
          <a:prstGeom prst="rect">
            <a:avLst/>
          </a:prstGeom>
          <a:noFill/>
        </p:spPr>
        <p:txBody>
          <a:bodyPr wrap="square" rtlCol="0">
            <a:spAutoFit/>
          </a:bodyPr>
          <a:lstStyle/>
          <a:p>
            <a:r>
              <a:rPr lang="en-US" sz="2000" b="1">
                <a:latin typeface="Courier New" panose="02070309020205020404" pitchFamily="49" charset="0"/>
                <a:cs typeface="Courier New" panose="02070309020205020404" pitchFamily="49" charset="0"/>
              </a:rPr>
              <a:t>. </a:t>
            </a:r>
            <a:r>
              <a:rPr lang="en-US" sz="2000" b="1" err="1">
                <a:latin typeface="Courier New" panose="02070309020205020404" pitchFamily="49" charset="0"/>
                <a:cs typeface="Courier New" panose="02070309020205020404" pitchFamily="49" charset="0"/>
              </a:rPr>
              <a:t>stphplot</a:t>
            </a:r>
            <a:r>
              <a:rPr lang="en-US" sz="2000" b="1">
                <a:latin typeface="Courier New" panose="02070309020205020404" pitchFamily="49" charset="0"/>
                <a:cs typeface="Courier New" panose="02070309020205020404" pitchFamily="49" charset="0"/>
              </a:rPr>
              <a:t>, by(drug) </a:t>
            </a:r>
          </a:p>
        </p:txBody>
      </p:sp>
      <p:sp>
        <p:nvSpPr>
          <p:cNvPr id="4" name="Title 3">
            <a:extLst>
              <a:ext uri="{FF2B5EF4-FFF2-40B4-BE49-F238E27FC236}">
                <a16:creationId xmlns:a16="http://schemas.microsoft.com/office/drawing/2014/main" id="{6334C567-6DAE-4EAC-B1FC-5B1DCDBC9BAE}"/>
              </a:ext>
            </a:extLst>
          </p:cNvPr>
          <p:cNvSpPr>
            <a:spLocks noGrp="1"/>
          </p:cNvSpPr>
          <p:nvPr>
            <p:ph type="title"/>
          </p:nvPr>
        </p:nvSpPr>
        <p:spPr>
          <a:xfrm>
            <a:off x="793921" y="174625"/>
            <a:ext cx="10604157" cy="648128"/>
          </a:xfrm>
        </p:spPr>
        <p:txBody>
          <a:bodyPr>
            <a:normAutofit/>
          </a:bodyPr>
          <a:lstStyle/>
          <a:p>
            <a:r>
              <a:rPr lang="en-US"/>
              <a:t>Log-log plot</a:t>
            </a:r>
          </a:p>
        </p:txBody>
      </p:sp>
      <p:sp>
        <p:nvSpPr>
          <p:cNvPr id="2" name="Slide Number Placeholder 1">
            <a:extLst>
              <a:ext uri="{FF2B5EF4-FFF2-40B4-BE49-F238E27FC236}">
                <a16:creationId xmlns:a16="http://schemas.microsoft.com/office/drawing/2014/main" id="{0117D14C-A48F-43DE-8BE4-7F36AF1E50A3}"/>
              </a:ext>
            </a:extLst>
          </p:cNvPr>
          <p:cNvSpPr>
            <a:spLocks noGrp="1"/>
          </p:cNvSpPr>
          <p:nvPr>
            <p:ph type="sldNum" sz="quarter" idx="12"/>
          </p:nvPr>
        </p:nvSpPr>
        <p:spPr/>
        <p:txBody>
          <a:bodyPr/>
          <a:lstStyle/>
          <a:p>
            <a:fld id="{E23DBBE4-C4CD-4006-BA03-6899BCDA2DD1}" type="slidenum">
              <a:rPr lang="en-US" smtClean="0"/>
              <a:t>33</a:t>
            </a:fld>
            <a:endParaRPr lang="en-US"/>
          </a:p>
        </p:txBody>
      </p:sp>
      <p:pic>
        <p:nvPicPr>
          <p:cNvPr id="5" name="Picture 4" descr="A close up of a map&#10;&#10;Description automatically generated">
            <a:extLst>
              <a:ext uri="{FF2B5EF4-FFF2-40B4-BE49-F238E27FC236}">
                <a16:creationId xmlns:a16="http://schemas.microsoft.com/office/drawing/2014/main" id="{8071B8B7-21C8-4A5C-9B38-5A1E479EEC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170" y="1665089"/>
            <a:ext cx="6896356" cy="5018286"/>
          </a:xfrm>
          <a:prstGeom prst="rect">
            <a:avLst/>
          </a:prstGeom>
        </p:spPr>
      </p:pic>
    </p:spTree>
    <p:extLst>
      <p:ext uri="{BB962C8B-B14F-4D97-AF65-F5344CB8AC3E}">
        <p14:creationId xmlns:p14="http://schemas.microsoft.com/office/powerpoint/2010/main" val="3714674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9D4D658-6BC4-481A-B6CC-152C947D5B21}"/>
              </a:ext>
            </a:extLst>
          </p:cNvPr>
          <p:cNvSpPr txBox="1"/>
          <p:nvPr/>
        </p:nvSpPr>
        <p:spPr>
          <a:xfrm>
            <a:off x="1148572" y="1322962"/>
            <a:ext cx="4532381" cy="400110"/>
          </a:xfrm>
          <a:prstGeom prst="rect">
            <a:avLst/>
          </a:prstGeom>
          <a:noFill/>
        </p:spPr>
        <p:txBody>
          <a:bodyPr wrap="square" rtlCol="0">
            <a:spAutoFit/>
          </a:bodyPr>
          <a:lstStyle/>
          <a:p>
            <a:r>
              <a:rPr lang="en-US" sz="2000" b="1">
                <a:latin typeface="Courier New" panose="02070309020205020404" pitchFamily="49" charset="0"/>
                <a:cs typeface="Courier New" panose="02070309020205020404" pitchFamily="49" charset="0"/>
              </a:rPr>
              <a:t>. stcoxkm, by(drug) </a:t>
            </a:r>
          </a:p>
        </p:txBody>
      </p:sp>
      <p:sp>
        <p:nvSpPr>
          <p:cNvPr id="4" name="Title 3">
            <a:extLst>
              <a:ext uri="{FF2B5EF4-FFF2-40B4-BE49-F238E27FC236}">
                <a16:creationId xmlns:a16="http://schemas.microsoft.com/office/drawing/2014/main" id="{6334C567-6DAE-4EAC-B1FC-5B1DCDBC9BAE}"/>
              </a:ext>
            </a:extLst>
          </p:cNvPr>
          <p:cNvSpPr>
            <a:spLocks noGrp="1"/>
          </p:cNvSpPr>
          <p:nvPr>
            <p:ph type="title"/>
          </p:nvPr>
        </p:nvSpPr>
        <p:spPr/>
        <p:txBody>
          <a:bodyPr>
            <a:normAutofit/>
          </a:bodyPr>
          <a:lstStyle/>
          <a:p>
            <a:r>
              <a:rPr lang="en-US"/>
              <a:t>Kaplan–Meier and predicted survival plots</a:t>
            </a:r>
          </a:p>
        </p:txBody>
      </p:sp>
      <p:sp>
        <p:nvSpPr>
          <p:cNvPr id="2" name="Slide Number Placeholder 1">
            <a:extLst>
              <a:ext uri="{FF2B5EF4-FFF2-40B4-BE49-F238E27FC236}">
                <a16:creationId xmlns:a16="http://schemas.microsoft.com/office/drawing/2014/main" id="{22DB94F8-5A4A-4044-A118-DD7E10DB7536}"/>
              </a:ext>
            </a:extLst>
          </p:cNvPr>
          <p:cNvSpPr>
            <a:spLocks noGrp="1"/>
          </p:cNvSpPr>
          <p:nvPr>
            <p:ph type="sldNum" sz="quarter" idx="12"/>
          </p:nvPr>
        </p:nvSpPr>
        <p:spPr/>
        <p:txBody>
          <a:bodyPr/>
          <a:lstStyle/>
          <a:p>
            <a:fld id="{E23DBBE4-C4CD-4006-BA03-6899BCDA2DD1}" type="slidenum">
              <a:rPr lang="en-US" smtClean="0"/>
              <a:t>34</a:t>
            </a:fld>
            <a:endParaRPr lang="en-US"/>
          </a:p>
        </p:txBody>
      </p:sp>
      <p:pic>
        <p:nvPicPr>
          <p:cNvPr id="7" name="Picture 6" descr="A close up of a map&#10;&#10;Description automatically generated">
            <a:extLst>
              <a:ext uri="{FF2B5EF4-FFF2-40B4-BE49-F238E27FC236}">
                <a16:creationId xmlns:a16="http://schemas.microsoft.com/office/drawing/2014/main" id="{A978CD66-569B-4DAE-BA71-33F4828A6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572" y="1723072"/>
            <a:ext cx="6869033" cy="4998403"/>
          </a:xfrm>
          <a:prstGeom prst="rect">
            <a:avLst/>
          </a:prstGeom>
        </p:spPr>
      </p:pic>
    </p:spTree>
    <p:extLst>
      <p:ext uri="{BB962C8B-B14F-4D97-AF65-F5344CB8AC3E}">
        <p14:creationId xmlns:p14="http://schemas.microsoft.com/office/powerpoint/2010/main" val="676538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26E18-075C-4AE9-8F2A-4C2F97A0D06E}"/>
              </a:ext>
            </a:extLst>
          </p:cNvPr>
          <p:cNvSpPr>
            <a:spLocks noGrp="1"/>
          </p:cNvSpPr>
          <p:nvPr>
            <p:ph type="title"/>
          </p:nvPr>
        </p:nvSpPr>
        <p:spPr/>
        <p:txBody>
          <a:bodyPr>
            <a:normAutofit/>
          </a:bodyPr>
          <a:lstStyle/>
          <a:p>
            <a:r>
              <a:rPr lang="en-US"/>
              <a:t>More on the proportional-hazards assumption</a:t>
            </a:r>
          </a:p>
        </p:txBody>
      </p:sp>
      <p:sp>
        <p:nvSpPr>
          <p:cNvPr id="3" name="Content Placeholder 2">
            <a:extLst>
              <a:ext uri="{FF2B5EF4-FFF2-40B4-BE49-F238E27FC236}">
                <a16:creationId xmlns:a16="http://schemas.microsoft.com/office/drawing/2014/main" id="{C369CF21-8A30-4060-9ED7-520547669AB4}"/>
              </a:ext>
            </a:extLst>
          </p:cNvPr>
          <p:cNvSpPr>
            <a:spLocks noGrp="1"/>
          </p:cNvSpPr>
          <p:nvPr>
            <p:ph idx="1"/>
          </p:nvPr>
        </p:nvSpPr>
        <p:spPr>
          <a:xfrm>
            <a:off x="838199" y="1297458"/>
            <a:ext cx="10908323" cy="5058891"/>
          </a:xfrm>
        </p:spPr>
        <p:txBody>
          <a:bodyPr>
            <a:normAutofit/>
          </a:bodyPr>
          <a:lstStyle/>
          <a:p>
            <a:pPr marL="0" indent="0">
              <a:buNone/>
            </a:pPr>
            <a:r>
              <a:rPr lang="en-US"/>
              <a:t>Graphical assessment of the proportional-hazards assumption</a:t>
            </a:r>
          </a:p>
          <a:p>
            <a:pPr marL="0" indent="0">
              <a:buNone/>
            </a:pPr>
            <a:endParaRPr lang="en-US" sz="500"/>
          </a:p>
          <a:p>
            <a:pPr lvl="1"/>
            <a:r>
              <a:rPr lang="en-US" sz="2600"/>
              <a:t>Log-log plots</a:t>
            </a:r>
          </a:p>
          <a:p>
            <a:pPr lvl="2"/>
            <a:r>
              <a:rPr lang="en-US" sz="2400"/>
              <a:t>Adjust the estimates to average values of specified variables</a:t>
            </a:r>
          </a:p>
          <a:p>
            <a:pPr lvl="2"/>
            <a:endParaRPr lang="en-US" sz="800"/>
          </a:p>
          <a:p>
            <a:pPr lvl="1"/>
            <a:r>
              <a:rPr lang="en-US" sz="2600"/>
              <a:t>Kaplan–Meier and predicted survival plots</a:t>
            </a:r>
          </a:p>
          <a:p>
            <a:pPr lvl="2"/>
            <a:r>
              <a:rPr lang="en-US" sz="2400"/>
              <a:t>Specify the method to handle tied failures</a:t>
            </a:r>
          </a:p>
          <a:p>
            <a:pPr marL="914400" lvl="2" indent="0">
              <a:buNone/>
            </a:pPr>
            <a:endParaRPr lang="en-US" sz="1500"/>
          </a:p>
          <a:p>
            <a:pPr marL="0" indent="0">
              <a:buNone/>
            </a:pPr>
            <a:r>
              <a:rPr lang="en-US"/>
              <a:t>Test the proportional-hazards assumption</a:t>
            </a:r>
          </a:p>
          <a:p>
            <a:pPr marL="0" indent="0">
              <a:buNone/>
            </a:pPr>
            <a:endParaRPr lang="en-US" sz="500"/>
          </a:p>
          <a:p>
            <a:pPr lvl="1"/>
            <a:r>
              <a:rPr lang="en-US" sz="2600"/>
              <a:t>Test using Schoenfeld residuals</a:t>
            </a:r>
          </a:p>
          <a:p>
            <a:pPr lvl="2"/>
            <a:r>
              <a:rPr lang="en-US" sz="2400"/>
              <a:t>Choose from other time-scale functions or specify your own function of time</a:t>
            </a:r>
          </a:p>
          <a:p>
            <a:pPr lvl="2"/>
            <a:endParaRPr lang="en-US" sz="1500"/>
          </a:p>
          <a:p>
            <a:r>
              <a:rPr lang="en-US"/>
              <a:t>To learn more, see </a:t>
            </a:r>
            <a:r>
              <a:rPr lang="en-US">
                <a:hlinkClick r:id="rId3"/>
              </a:rPr>
              <a:t>[ST]</a:t>
            </a:r>
            <a:r>
              <a:rPr lang="en-US" sz="2400" b="1">
                <a:latin typeface="Courier New" panose="02070309020205020404" pitchFamily="49" charset="0"/>
                <a:cs typeface="Courier New" panose="02070309020205020404" pitchFamily="49" charset="0"/>
                <a:hlinkClick r:id="rId3"/>
              </a:rPr>
              <a:t>stcox PH-assumption tests</a:t>
            </a:r>
            <a:r>
              <a:rPr lang="en-US"/>
              <a:t>.</a:t>
            </a:r>
          </a:p>
        </p:txBody>
      </p:sp>
      <p:sp>
        <p:nvSpPr>
          <p:cNvPr id="4" name="Slide Number Placeholder 3">
            <a:extLst>
              <a:ext uri="{FF2B5EF4-FFF2-40B4-BE49-F238E27FC236}">
                <a16:creationId xmlns:a16="http://schemas.microsoft.com/office/drawing/2014/main" id="{B9DCFA90-E5C2-4455-B149-91D35E0660EB}"/>
              </a:ext>
            </a:extLst>
          </p:cNvPr>
          <p:cNvSpPr>
            <a:spLocks noGrp="1"/>
          </p:cNvSpPr>
          <p:nvPr>
            <p:ph type="sldNum" sz="quarter" idx="12"/>
          </p:nvPr>
        </p:nvSpPr>
        <p:spPr/>
        <p:txBody>
          <a:bodyPr/>
          <a:lstStyle/>
          <a:p>
            <a:fld id="{E23DBBE4-C4CD-4006-BA03-6899BCDA2DD1}" type="slidenum">
              <a:rPr lang="en-US" smtClean="0"/>
              <a:t>35</a:t>
            </a:fld>
            <a:endParaRPr lang="en-US"/>
          </a:p>
        </p:txBody>
      </p:sp>
    </p:spTree>
    <p:extLst>
      <p:ext uri="{BB962C8B-B14F-4D97-AF65-F5344CB8AC3E}">
        <p14:creationId xmlns:p14="http://schemas.microsoft.com/office/powerpoint/2010/main" val="428840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89CAF-A662-4F47-BF43-6EFF87FDA858}"/>
              </a:ext>
            </a:extLst>
          </p:cNvPr>
          <p:cNvSpPr>
            <a:spLocks noGrp="1"/>
          </p:cNvSpPr>
          <p:nvPr>
            <p:ph type="title"/>
          </p:nvPr>
        </p:nvSpPr>
        <p:spPr/>
        <p:txBody>
          <a:bodyPr>
            <a:normAutofit/>
          </a:bodyPr>
          <a:lstStyle/>
          <a:p>
            <a:r>
              <a:rPr lang="en-US"/>
              <a:t>Interaction between a covariate and analysis time</a:t>
            </a:r>
          </a:p>
        </p:txBody>
      </p:sp>
      <p:pic>
        <p:nvPicPr>
          <p:cNvPr id="5" name="Content Placeholder 4" descr="A screenshot of a cell phone&#10;&#10;Description automatically generated">
            <a:extLst>
              <a:ext uri="{FF2B5EF4-FFF2-40B4-BE49-F238E27FC236}">
                <a16:creationId xmlns:a16="http://schemas.microsoft.com/office/drawing/2014/main" id="{F2A4FCB4-D0B1-45CF-A0AB-9CAF8496E78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5668" y="1217294"/>
            <a:ext cx="7567210" cy="5488306"/>
          </a:xfrm>
        </p:spPr>
      </p:pic>
      <p:sp>
        <p:nvSpPr>
          <p:cNvPr id="3" name="Slide Number Placeholder 2">
            <a:extLst>
              <a:ext uri="{FF2B5EF4-FFF2-40B4-BE49-F238E27FC236}">
                <a16:creationId xmlns:a16="http://schemas.microsoft.com/office/drawing/2014/main" id="{72D67492-77CD-481E-9902-F6F68C707EB0}"/>
              </a:ext>
            </a:extLst>
          </p:cNvPr>
          <p:cNvSpPr>
            <a:spLocks noGrp="1"/>
          </p:cNvSpPr>
          <p:nvPr>
            <p:ph type="sldNum" sz="quarter" idx="12"/>
          </p:nvPr>
        </p:nvSpPr>
        <p:spPr/>
        <p:txBody>
          <a:bodyPr/>
          <a:lstStyle/>
          <a:p>
            <a:fld id="{E23DBBE4-C4CD-4006-BA03-6899BCDA2DD1}" type="slidenum">
              <a:rPr lang="en-US" smtClean="0"/>
              <a:t>36</a:t>
            </a:fld>
            <a:endParaRPr lang="en-US"/>
          </a:p>
        </p:txBody>
      </p:sp>
    </p:spTree>
    <p:extLst>
      <p:ext uri="{BB962C8B-B14F-4D97-AF65-F5344CB8AC3E}">
        <p14:creationId xmlns:p14="http://schemas.microsoft.com/office/powerpoint/2010/main" val="11696620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B4BE041-F55C-41B9-A03F-1D88733DA89B}"/>
              </a:ext>
            </a:extLst>
          </p:cNvPr>
          <p:cNvSpPr>
            <a:spLocks noGrp="1"/>
          </p:cNvSpPr>
          <p:nvPr>
            <p:ph type="title"/>
          </p:nvPr>
        </p:nvSpPr>
        <p:spPr>
          <a:xfrm>
            <a:off x="795342" y="637953"/>
            <a:ext cx="8272458" cy="3189507"/>
          </a:xfrm>
        </p:spPr>
        <p:txBody>
          <a:bodyPr vert="horz" lIns="91440" tIns="45720" rIns="91440" bIns="45720" rtlCol="0" anchor="b">
            <a:normAutofit/>
          </a:bodyPr>
          <a:lstStyle/>
          <a:p>
            <a:r>
              <a:rPr lang="en-US" sz="8000">
                <a:solidFill>
                  <a:srgbClr val="FFFFFF"/>
                </a:solidFill>
              </a:rPr>
              <a:t>Shared-frailty models</a:t>
            </a:r>
            <a:endParaRPr lang="en-US" sz="8000" kern="1200">
              <a:solidFill>
                <a:srgbClr val="FFFFFF"/>
              </a:solidFill>
              <a:latin typeface="+mj-lt"/>
              <a:ea typeface="+mj-ea"/>
              <a:cs typeface="+mj-cs"/>
            </a:endParaRPr>
          </a:p>
        </p:txBody>
      </p:sp>
      <p:sp>
        <p:nvSpPr>
          <p:cNvPr id="13"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E1C9A28F-7498-449D-A5B3-B92447DBF86D}"/>
              </a:ext>
            </a:extLst>
          </p:cNvPr>
          <p:cNvSpPr>
            <a:spLocks noGrp="1"/>
          </p:cNvSpPr>
          <p:nvPr>
            <p:ph type="sldNum" sz="quarter" idx="12"/>
          </p:nvPr>
        </p:nvSpPr>
        <p:spPr>
          <a:xfrm>
            <a:off x="10707624" y="6382512"/>
            <a:ext cx="685800" cy="32004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23DBBE4-C4CD-4006-BA03-6899BCDA2DD1}" type="slidenum">
              <a:rPr kumimoji="0" lang="en-US"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37</a:t>
            </a:fld>
            <a:endParaRPr kumimoji="0" lang="en-US"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88434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3D8A3-8C55-4203-94F3-7FC1DFB96A0D}"/>
              </a:ext>
            </a:extLst>
          </p:cNvPr>
          <p:cNvSpPr>
            <a:spLocks noGrp="1"/>
          </p:cNvSpPr>
          <p:nvPr>
            <p:ph type="title"/>
          </p:nvPr>
        </p:nvSpPr>
        <p:spPr/>
        <p:txBody>
          <a:bodyPr>
            <a:normAutofit/>
          </a:bodyPr>
          <a:lstStyle/>
          <a:p>
            <a:r>
              <a:rPr lang="en-US"/>
              <a:t>Shared-frailty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0150CF9-A721-4C9E-91D9-4F1D66A06C5B}"/>
                  </a:ext>
                </a:extLst>
              </p:cNvPr>
              <p:cNvSpPr>
                <a:spLocks noGrp="1"/>
              </p:cNvSpPr>
              <p:nvPr>
                <p:ph idx="1"/>
              </p:nvPr>
            </p:nvSpPr>
            <p:spPr>
              <a:xfrm>
                <a:off x="882477" y="1613370"/>
                <a:ext cx="10515600" cy="4879504"/>
              </a:xfrm>
            </p:spPr>
            <p:txBody>
              <a:bodyPr>
                <a:normAutofit/>
              </a:bodyPr>
              <a:lstStyle/>
              <a:p>
                <a:pPr marL="0" indent="0">
                  <a:buNone/>
                </a:pPr>
                <a:r>
                  <a:rPr lang="en-US"/>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𝑖𝑗</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0</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𝑒𝑥𝑝</m:t>
                    </m:r>
                    <m:d>
                      <m:dPr>
                        <m:ctrlPr>
                          <a:rPr lang="en-US" i="1">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𝑖𝑗</m:t>
                            </m:r>
                          </m:sub>
                        </m:sSub>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i="1">
                                <a:latin typeface="Cambria Math" panose="02040503050406030204" pitchFamily="18" charset="0"/>
                              </a:rPr>
                              <m:t>𝑖</m:t>
                            </m:r>
                          </m:sub>
                        </m:sSub>
                      </m:e>
                    </m:d>
                  </m:oMath>
                </a14:m>
                <a:endParaRPr lang="en-US"/>
              </a:p>
              <a:p>
                <a:pPr marL="0" indent="0">
                  <a:buNone/>
                </a:pPr>
                <a:endParaRPr lang="en-US" sz="1200"/>
              </a:p>
              <a:p>
                <a:pPr marL="0" indent="0">
                  <a:buNone/>
                </a:pPr>
                <a:r>
                  <a:rPr lang="en-US"/>
                  <a:t>        </a:t>
                </a:r>
                <a:r>
                  <a:rPr lang="en-US" sz="2600"/>
                  <a:t>where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𝑣</m:t>
                        </m:r>
                      </m:e>
                      <m:sub>
                        <m:r>
                          <a:rPr lang="en-US" sz="2600" i="1">
                            <a:latin typeface="Cambria Math" panose="02040503050406030204" pitchFamily="18" charset="0"/>
                          </a:rPr>
                          <m:t>𝑖</m:t>
                        </m:r>
                      </m:sub>
                    </m:sSub>
                  </m:oMath>
                </a14:m>
                <a:r>
                  <a:rPr lang="en-US" sz="2600"/>
                  <a:t> is the effect of being in group</a:t>
                </a:r>
                <a:r>
                  <a:rPr lang="en-US" sz="2600">
                    <a:latin typeface="Cambria Math" panose="02040503050406030204" pitchFamily="18" charset="0"/>
                    <a:ea typeface="Cambria Math" panose="02040503050406030204" pitchFamily="18" charset="0"/>
                  </a:rPr>
                  <a:t> i</a:t>
                </a:r>
              </a:p>
              <a:p>
                <a:pPr marL="0" indent="0">
                  <a:buNone/>
                </a:pPr>
                <a:endParaRPr lang="en-US" sz="2400"/>
              </a:p>
              <a:p>
                <a:r>
                  <a:rPr lang="en-US"/>
                  <a:t>Observations within a group share the same frailty and are thus correlated</a:t>
                </a:r>
              </a:p>
              <a:p>
                <a:pPr marL="0" indent="0">
                  <a:buNone/>
                </a:pPr>
                <a:endParaRPr lang="en-US" sz="2000"/>
              </a:p>
              <a:p>
                <a:r>
                  <a:rPr lang="en-US"/>
                  <a:t>Frailties are unobserved and can be predicted after fitting the model</a:t>
                </a:r>
              </a:p>
              <a:p>
                <a:endParaRPr lang="en-US" sz="2000"/>
              </a:p>
              <a:p>
                <a:r>
                  <a:rPr lang="en-US"/>
                  <a:t>Analogous to regression models with random effects </a:t>
                </a:r>
                <a:endParaRPr lang="en-US">
                  <a:latin typeface="Cambria Math" panose="02040503050406030204" pitchFamily="18" charset="0"/>
                  <a:ea typeface="Cambria Math" panose="02040503050406030204" pitchFamily="18" charset="0"/>
                </a:endParaRPr>
              </a:p>
              <a:p>
                <a:endParaRPr lang="en-US"/>
              </a:p>
              <a:p>
                <a:endParaRPr lang="en-US"/>
              </a:p>
            </p:txBody>
          </p:sp>
        </mc:Choice>
        <mc:Fallback xmlns="">
          <p:sp>
            <p:nvSpPr>
              <p:cNvPr id="3" name="Content Placeholder 2">
                <a:extLst>
                  <a:ext uri="{FF2B5EF4-FFF2-40B4-BE49-F238E27FC236}">
                    <a16:creationId xmlns:a16="http://schemas.microsoft.com/office/drawing/2014/main" id="{C0150CF9-A721-4C9E-91D9-4F1D66A06C5B}"/>
                  </a:ext>
                </a:extLst>
              </p:cNvPr>
              <p:cNvSpPr>
                <a:spLocks noGrp="1" noRot="1" noChangeAspect="1" noMove="1" noResize="1" noEditPoints="1" noAdjustHandles="1" noChangeArrowheads="1" noChangeShapeType="1" noTextEdit="1"/>
              </p:cNvSpPr>
              <p:nvPr>
                <p:ph idx="1"/>
              </p:nvPr>
            </p:nvSpPr>
            <p:spPr>
              <a:xfrm>
                <a:off x="882477" y="1613370"/>
                <a:ext cx="10515600" cy="4879504"/>
              </a:xfrm>
              <a:blipFill>
                <a:blip r:embed="rId3"/>
                <a:stretch>
                  <a:fillRect l="-104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055F6C6-7A94-48DB-9C79-6D61E782CA22}"/>
              </a:ext>
            </a:extLst>
          </p:cNvPr>
          <p:cNvSpPr>
            <a:spLocks noGrp="1"/>
          </p:cNvSpPr>
          <p:nvPr>
            <p:ph type="sldNum" sz="quarter" idx="12"/>
          </p:nvPr>
        </p:nvSpPr>
        <p:spPr/>
        <p:txBody>
          <a:bodyPr/>
          <a:lstStyle/>
          <a:p>
            <a:fld id="{E23DBBE4-C4CD-4006-BA03-6899BCDA2DD1}" type="slidenum">
              <a:rPr lang="en-US" smtClean="0"/>
              <a:pPr/>
              <a:t>38</a:t>
            </a:fld>
            <a:endParaRPr lang="en-US"/>
          </a:p>
        </p:txBody>
      </p:sp>
    </p:spTree>
    <p:extLst>
      <p:ext uri="{BB962C8B-B14F-4D97-AF65-F5344CB8AC3E}">
        <p14:creationId xmlns:p14="http://schemas.microsoft.com/office/powerpoint/2010/main" val="13218361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83EA3-3B68-41DD-BA85-890EC4970EFA}"/>
              </a:ext>
            </a:extLst>
          </p:cNvPr>
          <p:cNvSpPr>
            <a:spLocks noGrp="1"/>
          </p:cNvSpPr>
          <p:nvPr>
            <p:ph type="title"/>
          </p:nvPr>
        </p:nvSpPr>
        <p:spPr/>
        <p:txBody>
          <a:bodyPr>
            <a:normAutofit/>
          </a:bodyPr>
          <a:lstStyle/>
          <a:p>
            <a:r>
              <a:rPr lang="en-US"/>
              <a:t>Shared-frailty data</a:t>
            </a:r>
          </a:p>
        </p:txBody>
      </p:sp>
      <p:sp>
        <p:nvSpPr>
          <p:cNvPr id="4" name="Slide Number Placeholder 3">
            <a:extLst>
              <a:ext uri="{FF2B5EF4-FFF2-40B4-BE49-F238E27FC236}">
                <a16:creationId xmlns:a16="http://schemas.microsoft.com/office/drawing/2014/main" id="{56FBF1BB-3B99-4347-9526-BE7313A01216}"/>
              </a:ext>
            </a:extLst>
          </p:cNvPr>
          <p:cNvSpPr>
            <a:spLocks noGrp="1"/>
          </p:cNvSpPr>
          <p:nvPr>
            <p:ph type="sldNum" sz="quarter" idx="12"/>
          </p:nvPr>
        </p:nvSpPr>
        <p:spPr/>
        <p:txBody>
          <a:bodyPr/>
          <a:lstStyle/>
          <a:p>
            <a:fld id="{E23DBBE4-C4CD-4006-BA03-6899BCDA2DD1}" type="slidenum">
              <a:rPr lang="en-US" smtClean="0"/>
              <a:pPr/>
              <a:t>39</a:t>
            </a:fld>
            <a:endParaRPr lang="en-US"/>
          </a:p>
        </p:txBody>
      </p:sp>
      <p:pic>
        <p:nvPicPr>
          <p:cNvPr id="8" name="Content Placeholder 7" descr="A screenshot of a cell phone&#10;&#10;Description automatically generated">
            <a:extLst>
              <a:ext uri="{FF2B5EF4-FFF2-40B4-BE49-F238E27FC236}">
                <a16:creationId xmlns:a16="http://schemas.microsoft.com/office/drawing/2014/main" id="{6E88CA90-618A-44A7-BE43-7067EEFC85D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198" y="1415152"/>
            <a:ext cx="6677351" cy="5077722"/>
          </a:xfrm>
        </p:spPr>
      </p:pic>
    </p:spTree>
    <p:extLst>
      <p:ext uri="{BB962C8B-B14F-4D97-AF65-F5344CB8AC3E}">
        <p14:creationId xmlns:p14="http://schemas.microsoft.com/office/powerpoint/2010/main" val="4166417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B08E8-E5E9-44BB-B1A0-FA7E41D71335}"/>
              </a:ext>
            </a:extLst>
          </p:cNvPr>
          <p:cNvSpPr>
            <a:spLocks noGrp="1"/>
          </p:cNvSpPr>
          <p:nvPr>
            <p:ph type="title"/>
          </p:nvPr>
        </p:nvSpPr>
        <p:spPr/>
        <p:txBody>
          <a:bodyPr>
            <a:normAutofit/>
          </a:bodyPr>
          <a:lstStyle/>
          <a:p>
            <a:r>
              <a:rPr lang="en-US"/>
              <a:t>Survival-time data</a:t>
            </a:r>
          </a:p>
        </p:txBody>
      </p:sp>
      <p:sp>
        <p:nvSpPr>
          <p:cNvPr id="3" name="Content Placeholder 2">
            <a:extLst>
              <a:ext uri="{FF2B5EF4-FFF2-40B4-BE49-F238E27FC236}">
                <a16:creationId xmlns:a16="http://schemas.microsoft.com/office/drawing/2014/main" id="{47889DD5-9951-4905-BB7E-0C55DAA178BF}"/>
              </a:ext>
            </a:extLst>
          </p:cNvPr>
          <p:cNvSpPr>
            <a:spLocks noGrp="1"/>
          </p:cNvSpPr>
          <p:nvPr>
            <p:ph idx="1"/>
          </p:nvPr>
        </p:nvSpPr>
        <p:spPr/>
        <p:txBody>
          <a:bodyPr>
            <a:normAutofit fontScale="92500" lnSpcReduction="10000"/>
          </a:bodyPr>
          <a:lstStyle/>
          <a:p>
            <a:r>
              <a:rPr lang="en-US"/>
              <a:t>We measure time to an event of interest</a:t>
            </a:r>
          </a:p>
          <a:p>
            <a:endParaRPr lang="en-US" sz="1200"/>
          </a:p>
          <a:p>
            <a:r>
              <a:rPr lang="en-US"/>
              <a:t>The occurrence of the event is typically called a failure</a:t>
            </a:r>
          </a:p>
          <a:p>
            <a:endParaRPr lang="en-US" sz="1200"/>
          </a:p>
          <a:p>
            <a:r>
              <a:rPr lang="en-US"/>
              <a:t>An observation is censored if we don’t know the exact time of failure</a:t>
            </a:r>
          </a:p>
          <a:p>
            <a:endParaRPr lang="en-US" sz="1200"/>
          </a:p>
          <a:p>
            <a:r>
              <a:rPr lang="en-US"/>
              <a:t>Survival-time data is present in many fields</a:t>
            </a:r>
          </a:p>
          <a:p>
            <a:pPr lvl="1"/>
            <a:r>
              <a:rPr lang="en-US"/>
              <a:t>Health</a:t>
            </a:r>
          </a:p>
          <a:p>
            <a:pPr lvl="1"/>
            <a:r>
              <a:rPr lang="en-US"/>
              <a:t>Economics</a:t>
            </a:r>
          </a:p>
          <a:p>
            <a:pPr lvl="1"/>
            <a:r>
              <a:rPr lang="en-US"/>
              <a:t>Business</a:t>
            </a:r>
          </a:p>
          <a:p>
            <a:pPr lvl="1"/>
            <a:r>
              <a:rPr lang="en-US"/>
              <a:t>Criminology</a:t>
            </a:r>
          </a:p>
          <a:p>
            <a:endParaRPr lang="en-US" sz="1200"/>
          </a:p>
          <a:p>
            <a:r>
              <a:rPr lang="en-US"/>
              <a:t>Stata’s </a:t>
            </a:r>
            <a:r>
              <a:rPr lang="en-US" sz="2600" b="1">
                <a:latin typeface="Courier New" panose="02070309020205020404" pitchFamily="49" charset="0"/>
                <a:cs typeface="Courier New" panose="02070309020205020404" pitchFamily="49" charset="0"/>
              </a:rPr>
              <a:t>st</a:t>
            </a:r>
            <a:r>
              <a:rPr lang="en-US"/>
              <a:t> suite of commands is designed for analyzing survival-time data</a:t>
            </a:r>
          </a:p>
          <a:p>
            <a:pPr marL="457200" lvl="1" indent="0">
              <a:buNone/>
            </a:pPr>
            <a:endParaRPr lang="en-US"/>
          </a:p>
          <a:p>
            <a:pPr marL="457200" lvl="1" indent="0">
              <a:buNone/>
            </a:pPr>
            <a:endParaRPr lang="en-US"/>
          </a:p>
          <a:p>
            <a:endParaRPr lang="en-US" sz="1200"/>
          </a:p>
          <a:p>
            <a:endParaRPr lang="en-US"/>
          </a:p>
          <a:p>
            <a:pPr marL="0" indent="0">
              <a:buNone/>
            </a:pPr>
            <a:endParaRPr lang="en-US"/>
          </a:p>
        </p:txBody>
      </p:sp>
      <p:sp>
        <p:nvSpPr>
          <p:cNvPr id="4" name="Slide Number Placeholder 3">
            <a:extLst>
              <a:ext uri="{FF2B5EF4-FFF2-40B4-BE49-F238E27FC236}">
                <a16:creationId xmlns:a16="http://schemas.microsoft.com/office/drawing/2014/main" id="{65C24EA5-BC7C-4C2D-8E6E-1A0EB3FB8FDA}"/>
              </a:ext>
            </a:extLst>
          </p:cNvPr>
          <p:cNvSpPr>
            <a:spLocks noGrp="1"/>
          </p:cNvSpPr>
          <p:nvPr>
            <p:ph type="sldNum" sz="quarter" idx="12"/>
          </p:nvPr>
        </p:nvSpPr>
        <p:spPr/>
        <p:txBody>
          <a:bodyPr/>
          <a:lstStyle/>
          <a:p>
            <a:fld id="{E23DBBE4-C4CD-4006-BA03-6899BCDA2DD1}" type="slidenum">
              <a:rPr lang="en-US" smtClean="0"/>
              <a:t>4</a:t>
            </a:fld>
            <a:endParaRPr lang="en-US"/>
          </a:p>
        </p:txBody>
      </p:sp>
    </p:spTree>
    <p:extLst>
      <p:ext uri="{BB962C8B-B14F-4D97-AF65-F5344CB8AC3E}">
        <p14:creationId xmlns:p14="http://schemas.microsoft.com/office/powerpoint/2010/main" val="15698644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69FC4-A99D-4C13-91D8-65834D88FDB6}"/>
              </a:ext>
            </a:extLst>
          </p:cNvPr>
          <p:cNvSpPr>
            <a:spLocks noGrp="1"/>
          </p:cNvSpPr>
          <p:nvPr>
            <p:ph type="title"/>
          </p:nvPr>
        </p:nvSpPr>
        <p:spPr/>
        <p:txBody>
          <a:bodyPr>
            <a:normAutofit/>
          </a:bodyPr>
          <a:lstStyle/>
          <a:p>
            <a:r>
              <a:rPr lang="en-US"/>
              <a:t>Declare data to be survival-time data</a:t>
            </a:r>
          </a:p>
        </p:txBody>
      </p:sp>
      <p:pic>
        <p:nvPicPr>
          <p:cNvPr id="6" name="Content Placeholder 5" descr="A screenshot of a cell phone&#10;&#10;Description automatically generated">
            <a:extLst>
              <a:ext uri="{FF2B5EF4-FFF2-40B4-BE49-F238E27FC236}">
                <a16:creationId xmlns:a16="http://schemas.microsoft.com/office/drawing/2014/main" id="{AFC6C616-F20F-4EF5-A35C-B83E531054C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1587" y="1323912"/>
            <a:ext cx="9383872" cy="4650168"/>
          </a:xfrm>
        </p:spPr>
      </p:pic>
      <p:sp>
        <p:nvSpPr>
          <p:cNvPr id="4" name="Slide Number Placeholder 3">
            <a:extLst>
              <a:ext uri="{FF2B5EF4-FFF2-40B4-BE49-F238E27FC236}">
                <a16:creationId xmlns:a16="http://schemas.microsoft.com/office/drawing/2014/main" id="{467C9E05-D3CF-498E-AD5C-FA1EA08B1902}"/>
              </a:ext>
            </a:extLst>
          </p:cNvPr>
          <p:cNvSpPr>
            <a:spLocks noGrp="1"/>
          </p:cNvSpPr>
          <p:nvPr>
            <p:ph type="sldNum" sz="quarter" idx="12"/>
          </p:nvPr>
        </p:nvSpPr>
        <p:spPr/>
        <p:txBody>
          <a:bodyPr/>
          <a:lstStyle/>
          <a:p>
            <a:fld id="{E23DBBE4-C4CD-4006-BA03-6899BCDA2DD1}" type="slidenum">
              <a:rPr lang="en-US" smtClean="0"/>
              <a:pPr/>
              <a:t>40</a:t>
            </a:fld>
            <a:endParaRPr lang="en-US"/>
          </a:p>
        </p:txBody>
      </p:sp>
    </p:spTree>
    <p:extLst>
      <p:ext uri="{BB962C8B-B14F-4D97-AF65-F5344CB8AC3E}">
        <p14:creationId xmlns:p14="http://schemas.microsoft.com/office/powerpoint/2010/main" val="3284798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CACA0-A908-4A7A-8923-1D0778D2C418}"/>
              </a:ext>
            </a:extLst>
          </p:cNvPr>
          <p:cNvSpPr>
            <a:spLocks noGrp="1"/>
          </p:cNvSpPr>
          <p:nvPr>
            <p:ph type="title"/>
          </p:nvPr>
        </p:nvSpPr>
        <p:spPr/>
        <p:txBody>
          <a:bodyPr>
            <a:normAutofit/>
          </a:bodyPr>
          <a:lstStyle/>
          <a:p>
            <a:r>
              <a:rPr lang="en-US"/>
              <a:t>Cox regression with shared frailty </a:t>
            </a:r>
          </a:p>
        </p:txBody>
      </p:sp>
      <p:pic>
        <p:nvPicPr>
          <p:cNvPr id="6" name="Content Placeholder 5" descr="A screenshot of a cell phone&#10;&#10;Description automatically generated">
            <a:extLst>
              <a:ext uri="{FF2B5EF4-FFF2-40B4-BE49-F238E27FC236}">
                <a16:creationId xmlns:a16="http://schemas.microsoft.com/office/drawing/2014/main" id="{53099745-AA46-4778-9ADC-DCB34C1BA91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5195" y="1220244"/>
            <a:ext cx="7017069" cy="5136106"/>
          </a:xfrm>
        </p:spPr>
      </p:pic>
      <p:sp>
        <p:nvSpPr>
          <p:cNvPr id="4" name="Slide Number Placeholder 3">
            <a:extLst>
              <a:ext uri="{FF2B5EF4-FFF2-40B4-BE49-F238E27FC236}">
                <a16:creationId xmlns:a16="http://schemas.microsoft.com/office/drawing/2014/main" id="{7715CAEB-3E11-4675-AE9D-473539D58F39}"/>
              </a:ext>
            </a:extLst>
          </p:cNvPr>
          <p:cNvSpPr>
            <a:spLocks noGrp="1"/>
          </p:cNvSpPr>
          <p:nvPr>
            <p:ph type="sldNum" sz="quarter" idx="12"/>
          </p:nvPr>
        </p:nvSpPr>
        <p:spPr/>
        <p:txBody>
          <a:bodyPr/>
          <a:lstStyle/>
          <a:p>
            <a:fld id="{E23DBBE4-C4CD-4006-BA03-6899BCDA2DD1}" type="slidenum">
              <a:rPr lang="en-US" smtClean="0"/>
              <a:pPr/>
              <a:t>41</a:t>
            </a:fld>
            <a:endParaRPr lang="en-US"/>
          </a:p>
        </p:txBody>
      </p:sp>
    </p:spTree>
    <p:extLst>
      <p:ext uri="{BB962C8B-B14F-4D97-AF65-F5344CB8AC3E}">
        <p14:creationId xmlns:p14="http://schemas.microsoft.com/office/powerpoint/2010/main" val="37461494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89D34-7905-4F16-BD45-22A693ACAA2E}"/>
              </a:ext>
            </a:extLst>
          </p:cNvPr>
          <p:cNvSpPr>
            <a:spLocks noGrp="1"/>
          </p:cNvSpPr>
          <p:nvPr>
            <p:ph type="title"/>
          </p:nvPr>
        </p:nvSpPr>
        <p:spPr>
          <a:xfrm>
            <a:off x="838200" y="184651"/>
            <a:ext cx="10515600" cy="597400"/>
          </a:xfrm>
        </p:spPr>
        <p:txBody>
          <a:bodyPr>
            <a:normAutofit/>
          </a:bodyPr>
          <a:lstStyle/>
          <a:p>
            <a:r>
              <a:rPr lang="en-US"/>
              <a:t>Estimates of log frailties </a:t>
            </a:r>
          </a:p>
        </p:txBody>
      </p:sp>
      <p:pic>
        <p:nvPicPr>
          <p:cNvPr id="6" name="Content Placeholder 5" descr="A screenshot of a cell phone&#10;&#10;Description automatically generated">
            <a:extLst>
              <a:ext uri="{FF2B5EF4-FFF2-40B4-BE49-F238E27FC236}">
                <a16:creationId xmlns:a16="http://schemas.microsoft.com/office/drawing/2014/main" id="{1CEB669D-A74F-4160-BC51-A4B03766D6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66645" y="1361786"/>
            <a:ext cx="2932915" cy="5071255"/>
          </a:xfrm>
        </p:spPr>
      </p:pic>
      <p:sp>
        <p:nvSpPr>
          <p:cNvPr id="4" name="Slide Number Placeholder 3">
            <a:extLst>
              <a:ext uri="{FF2B5EF4-FFF2-40B4-BE49-F238E27FC236}">
                <a16:creationId xmlns:a16="http://schemas.microsoft.com/office/drawing/2014/main" id="{70555BF9-8E27-4B9F-A3D3-7629B8F977DC}"/>
              </a:ext>
            </a:extLst>
          </p:cNvPr>
          <p:cNvSpPr>
            <a:spLocks noGrp="1"/>
          </p:cNvSpPr>
          <p:nvPr>
            <p:ph type="sldNum" sz="quarter" idx="12"/>
          </p:nvPr>
        </p:nvSpPr>
        <p:spPr/>
        <p:txBody>
          <a:bodyPr/>
          <a:lstStyle/>
          <a:p>
            <a:fld id="{E23DBBE4-C4CD-4006-BA03-6899BCDA2DD1}" type="slidenum">
              <a:rPr lang="en-US" smtClean="0"/>
              <a:pPr/>
              <a:t>42</a:t>
            </a:fld>
            <a:endParaRPr lang="en-US"/>
          </a:p>
        </p:txBody>
      </p:sp>
    </p:spTree>
    <p:extLst>
      <p:ext uri="{BB962C8B-B14F-4D97-AF65-F5344CB8AC3E}">
        <p14:creationId xmlns:p14="http://schemas.microsoft.com/office/powerpoint/2010/main" val="30905665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89D34-7905-4F16-BD45-22A693ACAA2E}"/>
              </a:ext>
            </a:extLst>
          </p:cNvPr>
          <p:cNvSpPr>
            <a:spLocks noGrp="1"/>
          </p:cNvSpPr>
          <p:nvPr>
            <p:ph type="title"/>
          </p:nvPr>
        </p:nvSpPr>
        <p:spPr>
          <a:xfrm>
            <a:off x="838200" y="184651"/>
            <a:ext cx="10515600" cy="597400"/>
          </a:xfrm>
        </p:spPr>
        <p:txBody>
          <a:bodyPr>
            <a:normAutofit/>
          </a:bodyPr>
          <a:lstStyle/>
          <a:p>
            <a:r>
              <a:rPr lang="en-US"/>
              <a:t>Estimates of log frailties </a:t>
            </a:r>
          </a:p>
        </p:txBody>
      </p:sp>
      <p:pic>
        <p:nvPicPr>
          <p:cNvPr id="6" name="Content Placeholder 5" descr="A screenshot of a cell phone&#10;&#10;Description automatically generated">
            <a:extLst>
              <a:ext uri="{FF2B5EF4-FFF2-40B4-BE49-F238E27FC236}">
                <a16:creationId xmlns:a16="http://schemas.microsoft.com/office/drawing/2014/main" id="{1CEB669D-A74F-4160-BC51-A4B03766D6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66645" y="1361786"/>
            <a:ext cx="2932915" cy="5071255"/>
          </a:xfrm>
        </p:spPr>
      </p:pic>
      <p:sp>
        <p:nvSpPr>
          <p:cNvPr id="4" name="Slide Number Placeholder 3">
            <a:extLst>
              <a:ext uri="{FF2B5EF4-FFF2-40B4-BE49-F238E27FC236}">
                <a16:creationId xmlns:a16="http://schemas.microsoft.com/office/drawing/2014/main" id="{70555BF9-8E27-4B9F-A3D3-7629B8F977DC}"/>
              </a:ext>
            </a:extLst>
          </p:cNvPr>
          <p:cNvSpPr>
            <a:spLocks noGrp="1"/>
          </p:cNvSpPr>
          <p:nvPr>
            <p:ph type="sldNum" sz="quarter" idx="12"/>
          </p:nvPr>
        </p:nvSpPr>
        <p:spPr/>
        <p:txBody>
          <a:bodyPr/>
          <a:lstStyle/>
          <a:p>
            <a:fld id="{E23DBBE4-C4CD-4006-BA03-6899BCDA2DD1}" type="slidenum">
              <a:rPr lang="en-US" smtClean="0"/>
              <a:pPr/>
              <a:t>43</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55704CE-4EC9-435A-BF22-281F9E18C5F5}"/>
                  </a:ext>
                </a:extLst>
              </p:cNvPr>
              <p:cNvSpPr txBox="1"/>
              <p:nvPr/>
            </p:nvSpPr>
            <p:spPr>
              <a:xfrm>
                <a:off x="5589530" y="1698171"/>
                <a:ext cx="5764270" cy="517834"/>
              </a:xfrm>
              <a:prstGeom prst="rect">
                <a:avLst/>
              </a:prstGeom>
              <a:noFill/>
            </p:spPr>
            <p:txBody>
              <a:bodyPr wrap="square" rtlCol="0">
                <a:spAutoFit/>
              </a:bodyPr>
              <a:lstStyle/>
              <a:p>
                <a14:m>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𝑖𝑗</m:t>
                        </m:r>
                      </m:sub>
                    </m:sSub>
                    <m:d>
                      <m:dPr>
                        <m:ctrlPr>
                          <a:rPr lang="en-US" sz="2400" i="1">
                            <a:latin typeface="Cambria Math" panose="02040503050406030204" pitchFamily="18" charset="0"/>
                          </a:rPr>
                        </m:ctrlPr>
                      </m:dPr>
                      <m:e>
                        <m:r>
                          <a:rPr lang="en-US" sz="2400" i="1">
                            <a:latin typeface="Cambria Math" panose="02040503050406030204" pitchFamily="18" charset="0"/>
                          </a:rPr>
                          <m:t>𝑡</m:t>
                        </m:r>
                      </m:e>
                    </m:d>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0</m:t>
                        </m:r>
                      </m:sub>
                    </m:sSub>
                    <m:d>
                      <m:dPr>
                        <m:ctrlPr>
                          <a:rPr lang="en-US" sz="2400" i="1">
                            <a:latin typeface="Cambria Math" panose="02040503050406030204" pitchFamily="18" charset="0"/>
                          </a:rPr>
                        </m:ctrlPr>
                      </m:dPr>
                      <m:e>
                        <m:r>
                          <a:rPr lang="en-US" sz="2400" i="1">
                            <a:latin typeface="Cambria Math" panose="02040503050406030204" pitchFamily="18" charset="0"/>
                          </a:rPr>
                          <m:t>𝑡</m:t>
                        </m:r>
                      </m:e>
                    </m:d>
                    <m:r>
                      <a:rPr lang="en-US" sz="2400" i="1" smtClean="0">
                        <a:latin typeface="Cambria Math" panose="02040503050406030204" pitchFamily="18" charset="0"/>
                      </a:rPr>
                      <m:t>×</m:t>
                    </m:r>
                    <m:r>
                      <a:rPr lang="en-US" sz="2400" i="1">
                        <a:latin typeface="Cambria Math" panose="02040503050406030204" pitchFamily="18" charset="0"/>
                      </a:rPr>
                      <m:t>𝑒𝑥𝑝</m:t>
                    </m:r>
                    <m:d>
                      <m:dPr>
                        <m:ctrlPr>
                          <a:rPr lang="en-US" sz="2400" i="1">
                            <a:latin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i="1">
                                <a:latin typeface="Cambria Math" panose="02040503050406030204" pitchFamily="18" charset="0"/>
                                <a:ea typeface="Cambria Math" panose="02040503050406030204" pitchFamily="18" charset="0"/>
                              </a:rPr>
                              <m:t>𝑖𝑗</m:t>
                            </m:r>
                          </m:sub>
                        </m:sSub>
                        <m:r>
                          <a:rPr lang="en-US" sz="2400" i="1">
                            <a:latin typeface="Cambria Math" panose="02040503050406030204" pitchFamily="18" charset="0"/>
                            <a:ea typeface="Cambria Math" panose="02040503050406030204" pitchFamily="18" charset="0"/>
                          </a:rPr>
                          <m:t>𝛽</m:t>
                        </m:r>
                        <m:r>
                          <a:rPr lang="en-US" sz="2400" b="0" i="1" smtClean="0">
                            <a:latin typeface="Cambria Math" panose="02040503050406030204" pitchFamily="18" charset="0"/>
                            <a:ea typeface="Cambria Math" panose="02040503050406030204" pitchFamily="18" charset="0"/>
                          </a:rPr>
                          <m:t> </m:t>
                        </m:r>
                      </m:e>
                    </m:d>
                  </m:oMath>
                </a14:m>
                <a:r>
                  <a:rPr lang="en-US" sz="2400"/>
                  <a:t>× </a:t>
                </a:r>
                <a14:m>
                  <m:oMath xmlns:m="http://schemas.openxmlformats.org/officeDocument/2006/math">
                    <m:r>
                      <a:rPr lang="en-US" sz="2400" i="1">
                        <a:latin typeface="Cambria Math" panose="02040503050406030204" pitchFamily="18" charset="0"/>
                      </a:rPr>
                      <m:t>𝑒𝑥𝑝</m:t>
                    </m:r>
                    <m:d>
                      <m:dPr>
                        <m:ctrlPr>
                          <a:rPr lang="en-US" sz="2400" i="1">
                            <a:latin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𝑣</m:t>
                            </m:r>
                          </m:e>
                          <m:sub>
                            <m:r>
                              <a:rPr lang="en-US" sz="2400" i="1">
                                <a:latin typeface="Cambria Math" panose="02040503050406030204" pitchFamily="18" charset="0"/>
                                <a:ea typeface="Cambria Math" panose="02040503050406030204" pitchFamily="18" charset="0"/>
                              </a:rPr>
                              <m:t>𝑖</m:t>
                            </m:r>
                          </m:sub>
                        </m:sSub>
                      </m:e>
                    </m:d>
                  </m:oMath>
                </a14:m>
                <a:endParaRPr lang="en-US" sz="2400"/>
              </a:p>
            </p:txBody>
          </p:sp>
        </mc:Choice>
        <mc:Fallback xmlns="">
          <p:sp>
            <p:nvSpPr>
              <p:cNvPr id="7" name="TextBox 6">
                <a:extLst>
                  <a:ext uri="{FF2B5EF4-FFF2-40B4-BE49-F238E27FC236}">
                    <a16:creationId xmlns:a16="http://schemas.microsoft.com/office/drawing/2014/main" id="{455704CE-4EC9-435A-BF22-281F9E18C5F5}"/>
                  </a:ext>
                </a:extLst>
              </p:cNvPr>
              <p:cNvSpPr txBox="1">
                <a:spLocks noRot="1" noChangeAspect="1" noMove="1" noResize="1" noEditPoints="1" noAdjustHandles="1" noChangeArrowheads="1" noChangeShapeType="1" noTextEdit="1"/>
              </p:cNvSpPr>
              <p:nvPr/>
            </p:nvSpPr>
            <p:spPr>
              <a:xfrm>
                <a:off x="5589530" y="1698171"/>
                <a:ext cx="5764270" cy="517834"/>
              </a:xfrm>
              <a:prstGeom prst="rect">
                <a:avLst/>
              </a:prstGeom>
              <a:blipFill>
                <a:blip r:embed="rId5"/>
                <a:stretch>
                  <a:fillRect t="-3529" b="-21176"/>
                </a:stretch>
              </a:blipFill>
            </p:spPr>
            <p:txBody>
              <a:bodyPr/>
              <a:lstStyle/>
              <a:p>
                <a:r>
                  <a:rPr lang="en-US">
                    <a:noFill/>
                  </a:rPr>
                  <a:t> </a:t>
                </a:r>
              </a:p>
            </p:txBody>
          </p:sp>
        </mc:Fallback>
      </mc:AlternateContent>
      <p:pic>
        <p:nvPicPr>
          <p:cNvPr id="16" name="Picture 15" descr="A close up of a logo&#10;&#10;Description automatically generated">
            <a:extLst>
              <a:ext uri="{FF2B5EF4-FFF2-40B4-BE49-F238E27FC236}">
                <a16:creationId xmlns:a16="http://schemas.microsoft.com/office/drawing/2014/main" id="{894BCD9E-5DD3-425F-9235-8DA65AF42C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9530" y="3272123"/>
            <a:ext cx="2932915" cy="718145"/>
          </a:xfrm>
          <a:prstGeom prst="rect">
            <a:avLst/>
          </a:prstGeom>
        </p:spPr>
      </p:pic>
      <p:pic>
        <p:nvPicPr>
          <p:cNvPr id="18" name="Picture 17" descr="A close up of a logo&#10;&#10;Description automatically generated">
            <a:extLst>
              <a:ext uri="{FF2B5EF4-FFF2-40B4-BE49-F238E27FC236}">
                <a16:creationId xmlns:a16="http://schemas.microsoft.com/office/drawing/2014/main" id="{352BEBFA-0E93-4CC6-A833-B7DA3D259E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89530" y="5415355"/>
            <a:ext cx="3332195" cy="718145"/>
          </a:xfrm>
          <a:prstGeom prst="rect">
            <a:avLst/>
          </a:prstGeom>
        </p:spPr>
      </p:pic>
    </p:spTree>
    <p:extLst>
      <p:ext uri="{BB962C8B-B14F-4D97-AF65-F5344CB8AC3E}">
        <p14:creationId xmlns:p14="http://schemas.microsoft.com/office/powerpoint/2010/main" val="37870727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08B02-C674-4895-8FE2-66706E288533}"/>
              </a:ext>
            </a:extLst>
          </p:cNvPr>
          <p:cNvSpPr>
            <a:spLocks noGrp="1"/>
          </p:cNvSpPr>
          <p:nvPr>
            <p:ph type="title"/>
          </p:nvPr>
        </p:nvSpPr>
        <p:spPr/>
        <p:txBody>
          <a:bodyPr>
            <a:normAutofit/>
          </a:bodyPr>
          <a:lstStyle/>
          <a:p>
            <a:r>
              <a:rPr lang="en-US"/>
              <a:t>Other variations of the Cox model</a:t>
            </a:r>
          </a:p>
        </p:txBody>
      </p:sp>
      <p:sp>
        <p:nvSpPr>
          <p:cNvPr id="3" name="Content Placeholder 2">
            <a:extLst>
              <a:ext uri="{FF2B5EF4-FFF2-40B4-BE49-F238E27FC236}">
                <a16:creationId xmlns:a16="http://schemas.microsoft.com/office/drawing/2014/main" id="{44E7F3B9-221F-4C02-B185-C618E68634EE}"/>
              </a:ext>
            </a:extLst>
          </p:cNvPr>
          <p:cNvSpPr>
            <a:spLocks noGrp="1"/>
          </p:cNvSpPr>
          <p:nvPr>
            <p:ph idx="1"/>
          </p:nvPr>
        </p:nvSpPr>
        <p:spPr>
          <a:xfrm>
            <a:off x="838200" y="1359673"/>
            <a:ext cx="10515600" cy="4878250"/>
          </a:xfrm>
        </p:spPr>
        <p:txBody>
          <a:bodyPr>
            <a:normAutofit/>
          </a:bodyPr>
          <a:lstStyle/>
          <a:p>
            <a:r>
              <a:rPr lang="en-US"/>
              <a:t>Stratified Cox regression</a:t>
            </a:r>
          </a:p>
          <a:p>
            <a:pPr lvl="1"/>
            <a:r>
              <a:rPr lang="en-US"/>
              <a:t>Group specific baseline hazard</a:t>
            </a:r>
          </a:p>
          <a:p>
            <a:pPr marL="914400" lvl="2" indent="0">
              <a:buNone/>
            </a:pPr>
            <a:r>
              <a:rPr lang="en-US" sz="2200" b="1">
                <a:latin typeface="Courier New" panose="02070309020205020404" pitchFamily="49" charset="0"/>
                <a:cs typeface="Courier New" panose="02070309020205020404" pitchFamily="49" charset="0"/>
              </a:rPr>
              <a:t>. stcox x1 x2, strata(svar)</a:t>
            </a:r>
          </a:p>
          <a:p>
            <a:pPr marL="914400" lvl="2" indent="0">
              <a:buNone/>
            </a:pPr>
            <a:endParaRPr lang="en-US" sz="1800" b="1">
              <a:latin typeface="Courier New" panose="02070309020205020404" pitchFamily="49" charset="0"/>
              <a:cs typeface="Courier New" panose="02070309020205020404" pitchFamily="49" charset="0"/>
            </a:endParaRPr>
          </a:p>
          <a:p>
            <a:r>
              <a:rPr lang="en-US">
                <a:cs typeface="Courier New" panose="02070309020205020404" pitchFamily="49" charset="0"/>
              </a:rPr>
              <a:t>Select another method to handle tied failures</a:t>
            </a:r>
          </a:p>
          <a:p>
            <a:pPr lvl="1"/>
            <a:r>
              <a:rPr lang="en-US">
                <a:cs typeface="Courier New" panose="02070309020205020404" pitchFamily="49" charset="0"/>
              </a:rPr>
              <a:t>Efron, exact marginal-likelihood, or exact partial-likelihood</a:t>
            </a:r>
          </a:p>
          <a:p>
            <a:pPr lvl="1"/>
            <a:endParaRPr lang="en-US">
              <a:cs typeface="Courier New" panose="02070309020205020404" pitchFamily="49" charset="0"/>
            </a:endParaRPr>
          </a:p>
          <a:p>
            <a:r>
              <a:rPr lang="en-US" sz="2600">
                <a:cs typeface="Courier New" panose="02070309020205020404" pitchFamily="49" charset="0"/>
              </a:rPr>
              <a:t>Learn more about fitting a Cox proportional hazards model in </a:t>
            </a:r>
            <a:r>
              <a:rPr lang="en-US" sz="2600">
                <a:cs typeface="Courier New" panose="02070309020205020404" pitchFamily="49" charset="0"/>
                <a:hlinkClick r:id="rId3"/>
              </a:rPr>
              <a:t>[ST]</a:t>
            </a:r>
            <a:r>
              <a:rPr lang="en-US" sz="2300" b="1">
                <a:latin typeface="Courier New" panose="02070309020205020404" pitchFamily="49" charset="0"/>
                <a:cs typeface="Courier New" panose="02070309020205020404" pitchFamily="49" charset="0"/>
                <a:hlinkClick r:id="rId3"/>
              </a:rPr>
              <a:t>stcox</a:t>
            </a:r>
            <a:r>
              <a:rPr lang="en-US" sz="2600">
                <a:cs typeface="Courier New" panose="02070309020205020404" pitchFamily="49" charset="0"/>
              </a:rPr>
              <a:t>.</a:t>
            </a:r>
          </a:p>
        </p:txBody>
      </p:sp>
      <p:sp>
        <p:nvSpPr>
          <p:cNvPr id="4" name="Slide Number Placeholder 3">
            <a:extLst>
              <a:ext uri="{FF2B5EF4-FFF2-40B4-BE49-F238E27FC236}">
                <a16:creationId xmlns:a16="http://schemas.microsoft.com/office/drawing/2014/main" id="{FDEFC4B3-4438-4431-B6B1-EB5F756DE105}"/>
              </a:ext>
            </a:extLst>
          </p:cNvPr>
          <p:cNvSpPr>
            <a:spLocks noGrp="1"/>
          </p:cNvSpPr>
          <p:nvPr>
            <p:ph type="sldNum" sz="quarter" idx="12"/>
          </p:nvPr>
        </p:nvSpPr>
        <p:spPr/>
        <p:txBody>
          <a:bodyPr/>
          <a:lstStyle/>
          <a:p>
            <a:fld id="{E23DBBE4-C4CD-4006-BA03-6899BCDA2DD1}" type="slidenum">
              <a:rPr lang="en-US" smtClean="0"/>
              <a:t>44</a:t>
            </a:fld>
            <a:endParaRPr lang="en-US"/>
          </a:p>
        </p:txBody>
      </p:sp>
    </p:spTree>
    <p:extLst>
      <p:ext uri="{BB962C8B-B14F-4D97-AF65-F5344CB8AC3E}">
        <p14:creationId xmlns:p14="http://schemas.microsoft.com/office/powerpoint/2010/main" val="29488561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B4BE041-F55C-41B9-A03F-1D88733DA89B}"/>
              </a:ext>
            </a:extLst>
          </p:cNvPr>
          <p:cNvSpPr>
            <a:spLocks noGrp="1"/>
          </p:cNvSpPr>
          <p:nvPr>
            <p:ph type="title"/>
          </p:nvPr>
        </p:nvSpPr>
        <p:spPr>
          <a:xfrm>
            <a:off x="795342" y="637953"/>
            <a:ext cx="8272458" cy="3189507"/>
          </a:xfrm>
        </p:spPr>
        <p:txBody>
          <a:bodyPr vert="horz" lIns="91440" tIns="45720" rIns="91440" bIns="45720" rtlCol="0" anchor="b">
            <a:normAutofit/>
          </a:bodyPr>
          <a:lstStyle/>
          <a:p>
            <a:r>
              <a:rPr lang="en-US" sz="8000">
                <a:solidFill>
                  <a:schemeClr val="bg1"/>
                </a:solidFill>
              </a:rPr>
              <a:t>Competing risks regression models</a:t>
            </a:r>
            <a:endParaRPr lang="en-US" sz="8000" kern="1200">
              <a:solidFill>
                <a:schemeClr val="bg1"/>
              </a:solidFill>
              <a:latin typeface="+mj-lt"/>
              <a:ea typeface="+mj-ea"/>
              <a:cs typeface="+mj-cs"/>
            </a:endParaRPr>
          </a:p>
        </p:txBody>
      </p:sp>
      <p:sp>
        <p:nvSpPr>
          <p:cNvPr id="13"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E1C9A28F-7498-449D-A5B3-B92447DBF86D}"/>
              </a:ext>
            </a:extLst>
          </p:cNvPr>
          <p:cNvSpPr>
            <a:spLocks noGrp="1"/>
          </p:cNvSpPr>
          <p:nvPr>
            <p:ph type="sldNum" sz="quarter" idx="12"/>
          </p:nvPr>
        </p:nvSpPr>
        <p:spPr>
          <a:xfrm>
            <a:off x="10707624" y="6382512"/>
            <a:ext cx="685800" cy="32004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23DBBE4-C4CD-4006-BA03-6899BCDA2DD1}" type="slidenum">
              <a:rPr kumimoji="0" lang="en-US"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45</a:t>
            </a:fld>
            <a:endParaRPr kumimoji="0" lang="en-US"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085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65C72-CC05-48FC-8285-DEF09EE72442}"/>
              </a:ext>
            </a:extLst>
          </p:cNvPr>
          <p:cNvSpPr>
            <a:spLocks noGrp="1"/>
          </p:cNvSpPr>
          <p:nvPr>
            <p:ph type="title"/>
          </p:nvPr>
        </p:nvSpPr>
        <p:spPr/>
        <p:txBody>
          <a:bodyPr>
            <a:normAutofit/>
          </a:bodyPr>
          <a:lstStyle/>
          <a:p>
            <a:r>
              <a:rPr lang="en-US"/>
              <a:t>Competing failure events</a:t>
            </a:r>
          </a:p>
        </p:txBody>
      </p:sp>
      <p:sp>
        <p:nvSpPr>
          <p:cNvPr id="3" name="Content Placeholder 2">
            <a:extLst>
              <a:ext uri="{FF2B5EF4-FFF2-40B4-BE49-F238E27FC236}">
                <a16:creationId xmlns:a16="http://schemas.microsoft.com/office/drawing/2014/main" id="{0A0C86B7-F02E-416B-981F-DF92812C5C2F}"/>
              </a:ext>
            </a:extLst>
          </p:cNvPr>
          <p:cNvSpPr>
            <a:spLocks noGrp="1"/>
          </p:cNvSpPr>
          <p:nvPr>
            <p:ph idx="1"/>
          </p:nvPr>
        </p:nvSpPr>
        <p:spPr/>
        <p:txBody>
          <a:bodyPr/>
          <a:lstStyle/>
          <a:p>
            <a:r>
              <a:rPr lang="en-US"/>
              <a:t>Consider patients in an ICU after having a heart attack</a:t>
            </a:r>
          </a:p>
          <a:p>
            <a:endParaRPr lang="en-US" sz="1100"/>
          </a:p>
          <a:p>
            <a:r>
              <a:rPr lang="en-US"/>
              <a:t>Model the time until a cardiac arrest</a:t>
            </a:r>
          </a:p>
          <a:p>
            <a:endParaRPr lang="en-US" sz="1100"/>
          </a:p>
          <a:p>
            <a:r>
              <a:rPr lang="en-US"/>
              <a:t>If a patient dies, they are no longer at risk for cardiac arrest</a:t>
            </a:r>
          </a:p>
          <a:p>
            <a:endParaRPr lang="en-US" sz="1100"/>
          </a:p>
          <a:p>
            <a:r>
              <a:rPr lang="en-US"/>
              <a:t>The event of death competes with our event of interest</a:t>
            </a:r>
          </a:p>
          <a:p>
            <a:endParaRPr lang="en-US" sz="1100"/>
          </a:p>
          <a:p>
            <a:r>
              <a:rPr lang="en-US"/>
              <a:t>With this type of data, we want to focus on the cumulative incidence function</a:t>
            </a:r>
          </a:p>
        </p:txBody>
      </p:sp>
      <p:sp>
        <p:nvSpPr>
          <p:cNvPr id="4" name="Slide Number Placeholder 3">
            <a:extLst>
              <a:ext uri="{FF2B5EF4-FFF2-40B4-BE49-F238E27FC236}">
                <a16:creationId xmlns:a16="http://schemas.microsoft.com/office/drawing/2014/main" id="{234BBFEF-DE5B-4C0C-8940-0A267D82816F}"/>
              </a:ext>
            </a:extLst>
          </p:cNvPr>
          <p:cNvSpPr>
            <a:spLocks noGrp="1"/>
          </p:cNvSpPr>
          <p:nvPr>
            <p:ph type="sldNum" sz="quarter" idx="12"/>
          </p:nvPr>
        </p:nvSpPr>
        <p:spPr/>
        <p:txBody>
          <a:bodyPr/>
          <a:lstStyle/>
          <a:p>
            <a:fld id="{E23DBBE4-C4CD-4006-BA03-6899BCDA2DD1}" type="slidenum">
              <a:rPr lang="en-US" smtClean="0"/>
              <a:pPr/>
              <a:t>46</a:t>
            </a:fld>
            <a:endParaRPr lang="en-US"/>
          </a:p>
        </p:txBody>
      </p:sp>
    </p:spTree>
    <p:extLst>
      <p:ext uri="{BB962C8B-B14F-4D97-AF65-F5344CB8AC3E}">
        <p14:creationId xmlns:p14="http://schemas.microsoft.com/office/powerpoint/2010/main" val="10257396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87E31-A08B-4AEA-9A21-6F15B37A87DF}"/>
              </a:ext>
            </a:extLst>
          </p:cNvPr>
          <p:cNvSpPr>
            <a:spLocks noGrp="1"/>
          </p:cNvSpPr>
          <p:nvPr>
            <p:ph type="title"/>
          </p:nvPr>
        </p:nvSpPr>
        <p:spPr/>
        <p:txBody>
          <a:bodyPr/>
          <a:lstStyle/>
          <a:p>
            <a:r>
              <a:rPr lang="en-US"/>
              <a:t>Cumulative incidence function</a:t>
            </a:r>
          </a:p>
        </p:txBody>
      </p:sp>
      <p:sp>
        <p:nvSpPr>
          <p:cNvPr id="4" name="Slide Number Placeholder 3">
            <a:extLst>
              <a:ext uri="{FF2B5EF4-FFF2-40B4-BE49-F238E27FC236}">
                <a16:creationId xmlns:a16="http://schemas.microsoft.com/office/drawing/2014/main" id="{3EC130F9-56D5-42B7-857A-50015FF7B399}"/>
              </a:ext>
            </a:extLst>
          </p:cNvPr>
          <p:cNvSpPr>
            <a:spLocks noGrp="1"/>
          </p:cNvSpPr>
          <p:nvPr>
            <p:ph type="sldNum" sz="quarter" idx="12"/>
          </p:nvPr>
        </p:nvSpPr>
        <p:spPr/>
        <p:txBody>
          <a:bodyPr/>
          <a:lstStyle/>
          <a:p>
            <a:fld id="{E23DBBE4-C4CD-4006-BA03-6899BCDA2DD1}" type="slidenum">
              <a:rPr lang="en-US" smtClean="0"/>
              <a:pPr/>
              <a:t>47</a:t>
            </a:fld>
            <a:endParaRPr lang="en-US"/>
          </a:p>
        </p:txBody>
      </p:sp>
      <p:sp>
        <p:nvSpPr>
          <p:cNvPr id="9" name="TextBox 8">
            <a:extLst>
              <a:ext uri="{FF2B5EF4-FFF2-40B4-BE49-F238E27FC236}">
                <a16:creationId xmlns:a16="http://schemas.microsoft.com/office/drawing/2014/main" id="{1F134146-F809-431C-A917-439C7F72254D}"/>
              </a:ext>
            </a:extLst>
          </p:cNvPr>
          <p:cNvSpPr txBox="1"/>
          <p:nvPr/>
        </p:nvSpPr>
        <p:spPr>
          <a:xfrm>
            <a:off x="7605486" y="4626837"/>
            <a:ext cx="4374017" cy="430888"/>
          </a:xfrm>
          <a:prstGeom prst="rect">
            <a:avLst/>
          </a:prstGeom>
          <a:noFill/>
        </p:spPr>
        <p:txBody>
          <a:bodyPr wrap="square" rtlCol="0">
            <a:spAutoFit/>
          </a:bodyPr>
          <a:lstStyle/>
          <a:p>
            <a:r>
              <a:rPr lang="en-US" sz="2200"/>
              <a:t>CIF(</a:t>
            </a:r>
            <a:r>
              <a:rPr lang="en-US" sz="2200" i="1"/>
              <a:t>t</a:t>
            </a:r>
            <a:r>
              <a:rPr lang="en-US" sz="2200"/>
              <a:t>)=Pr(T≤</a:t>
            </a:r>
            <a:r>
              <a:rPr lang="en-US" sz="2200" i="1"/>
              <a:t>t </a:t>
            </a:r>
            <a:r>
              <a:rPr lang="en-US" sz="2200"/>
              <a:t>and event of interest)</a:t>
            </a:r>
          </a:p>
        </p:txBody>
      </p:sp>
      <p:pic>
        <p:nvPicPr>
          <p:cNvPr id="8" name="Content Placeholder 7" descr="A picture containing screenshot&#10;&#10;Description automatically generated">
            <a:extLst>
              <a:ext uri="{FF2B5EF4-FFF2-40B4-BE49-F238E27FC236}">
                <a16:creationId xmlns:a16="http://schemas.microsoft.com/office/drawing/2014/main" id="{4AA403A6-8C69-482F-877C-E24A9D3D246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5983" y="1378857"/>
            <a:ext cx="6711276" cy="4977493"/>
          </a:xfrm>
        </p:spPr>
      </p:pic>
    </p:spTree>
    <p:extLst>
      <p:ext uri="{BB962C8B-B14F-4D97-AF65-F5344CB8AC3E}">
        <p14:creationId xmlns:p14="http://schemas.microsoft.com/office/powerpoint/2010/main" val="28103160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8A3B6-4EDE-45E4-9A9A-D6DDCBDB5F23}"/>
              </a:ext>
            </a:extLst>
          </p:cNvPr>
          <p:cNvSpPr>
            <a:spLocks noGrp="1"/>
          </p:cNvSpPr>
          <p:nvPr>
            <p:ph type="title"/>
          </p:nvPr>
        </p:nvSpPr>
        <p:spPr/>
        <p:txBody>
          <a:bodyPr/>
          <a:lstStyle/>
          <a:p>
            <a:r>
              <a:rPr lang="en-US"/>
              <a:t>Hazards for competing risks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D49B3A-3D47-405B-B536-5B560851F81C}"/>
                  </a:ext>
                </a:extLst>
              </p:cNvPr>
              <p:cNvSpPr>
                <a:spLocks noGrp="1"/>
              </p:cNvSpPr>
              <p:nvPr>
                <p:ph idx="1"/>
              </p:nvPr>
            </p:nvSpPr>
            <p:spPr/>
            <p:txBody>
              <a:bodyPr/>
              <a:lstStyle/>
              <a:p>
                <a:r>
                  <a:rPr lang="en-US">
                    <a:ea typeface="Cambria Math" panose="02040503050406030204" pitchFamily="18" charset="0"/>
                  </a:rPr>
                  <a:t>Hazard for a cardiac arrest: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h</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 </m:t>
                    </m:r>
                  </m:oMath>
                </a14:m>
                <a:endParaRPr lang="en-US">
                  <a:ea typeface="Cambria Math" panose="02040503050406030204" pitchFamily="18" charset="0"/>
                </a:endParaRPr>
              </a:p>
              <a:p>
                <a:endParaRPr lang="en-US" sz="1200">
                  <a:ea typeface="Cambria Math" panose="02040503050406030204" pitchFamily="18" charset="0"/>
                </a:endParaRPr>
              </a:p>
              <a:p>
                <a:r>
                  <a:rPr lang="en-US">
                    <a:ea typeface="Cambria Math" panose="02040503050406030204" pitchFamily="18" charset="0"/>
                  </a:rPr>
                  <a:t>Hazard for death: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h</m:t>
                        </m:r>
                      </m:e>
                      <m:sub>
                        <m:r>
                          <a:rPr lang="en-US" b="0" i="1" smtClean="0">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oMath>
                </a14:m>
                <a:endParaRPr lang="en-US">
                  <a:latin typeface="Cambria Math" panose="02040503050406030204" pitchFamily="18" charset="0"/>
                  <a:ea typeface="Cambria Math" panose="02040503050406030204" pitchFamily="18" charset="0"/>
                </a:endParaRPr>
              </a:p>
              <a:p>
                <a:endParaRPr lang="en-US" sz="1200">
                  <a:ea typeface="Cambria Math" panose="02040503050406030204" pitchFamily="18" charset="0"/>
                </a:endParaRPr>
              </a:p>
              <a:p>
                <a:r>
                  <a:rPr lang="en-US">
                    <a:ea typeface="Cambria Math" panose="02040503050406030204" pitchFamily="18" charset="0"/>
                  </a:rPr>
                  <a:t>Total hazard: </a:t>
                </a:r>
                <a14:m>
                  <m:oMath xmlns:m="http://schemas.openxmlformats.org/officeDocument/2006/math">
                    <m:r>
                      <a:rPr lang="en-US" i="1">
                        <a:latin typeface="Cambria Math" panose="02040503050406030204" pitchFamily="18" charset="0"/>
                        <a:ea typeface="Cambria Math" panose="02040503050406030204" pitchFamily="18" charset="0"/>
                      </a:rPr>
                      <m:t>h</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 </m:t>
                    </m:r>
                  </m:oMath>
                </a14:m>
                <a:r>
                  <a:rPr lang="en-US">
                    <a:latin typeface="Cambria Math" panose="02040503050406030204" pitchFamily="18" charset="0"/>
                    <a:ea typeface="Cambria Math" panose="02040503050406030204" pitchFamily="18" charset="0"/>
                  </a:rPr>
                  <a:t>=</a:t>
                </a:r>
                <a:r>
                  <a:rPr lang="en-US">
                    <a:ea typeface="Cambria Math" panose="02040503050406030204" pitchFamily="18" charset="0"/>
                  </a:rPr>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h</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oMath>
                </a14:m>
                <a:r>
                  <a:rPr lang="en-US">
                    <a:latin typeface="Cambria Math" panose="02040503050406030204" pitchFamily="18" charset="0"/>
                    <a:ea typeface="Cambria Math" panose="02040503050406030204" pitchFamily="18" charset="0"/>
                  </a:rPr>
                  <a:t> +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h</m:t>
                        </m:r>
                      </m:e>
                      <m:sub>
                        <m:r>
                          <a:rPr lang="en-US" b="0" i="1" smtClean="0">
                            <a:latin typeface="Cambria Math" panose="02040503050406030204" pitchFamily="18" charset="0"/>
                            <a:ea typeface="Cambria Math" panose="02040503050406030204" pitchFamily="18" charset="0"/>
                          </a:rPr>
                          <m:t>2</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oMath>
                </a14:m>
                <a:endParaRPr lang="en-US">
                  <a:latin typeface="Cambria Math" panose="02040503050406030204" pitchFamily="18" charset="0"/>
                  <a:ea typeface="Cambria Math" panose="02040503050406030204" pitchFamily="18" charset="0"/>
                </a:endParaRPr>
              </a:p>
              <a:p>
                <a:endParaRPr lang="en-US" sz="1200">
                  <a:ea typeface="Cambria Math" panose="02040503050406030204" pitchFamily="18" charset="0"/>
                </a:endParaRPr>
              </a:p>
              <a:p>
                <a:r>
                  <a:rPr lang="en-US">
                    <a:ea typeface="Cambria Math" panose="02040503050406030204" pitchFamily="18" charset="0"/>
                  </a:rPr>
                  <a:t>Probability of the event being a cardiac arrest: </a:t>
                </a:r>
                <a14:m>
                  <m:oMath xmlns:m="http://schemas.openxmlformats.org/officeDocument/2006/math">
                    <m:f>
                      <m:fPr>
                        <m:ctrlPr>
                          <a:rPr lang="en-US" sz="3200" b="0" i="1" smtClean="0">
                            <a:latin typeface="Cambria Math" panose="02040503050406030204" pitchFamily="18" charset="0"/>
                            <a:ea typeface="Cambria Math" panose="02040503050406030204" pitchFamily="18" charset="0"/>
                          </a:rPr>
                        </m:ctrlPr>
                      </m:fPr>
                      <m:num>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h</m:t>
                            </m:r>
                          </m:e>
                          <m:sub>
                            <m:r>
                              <a:rPr lang="en-US" sz="3200" i="1">
                                <a:latin typeface="Cambria Math" panose="02040503050406030204" pitchFamily="18" charset="0"/>
                                <a:ea typeface="Cambria Math" panose="02040503050406030204" pitchFamily="18" charset="0"/>
                              </a:rPr>
                              <m:t>1</m:t>
                            </m:r>
                          </m:sub>
                        </m:sSub>
                        <m:r>
                          <a:rPr lang="en-US" sz="3200" i="1">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𝑇</m:t>
                        </m:r>
                        <m:r>
                          <a:rPr lang="en-US" sz="3200" i="1">
                            <a:latin typeface="Cambria Math" panose="02040503050406030204" pitchFamily="18" charset="0"/>
                            <a:ea typeface="Cambria Math" panose="02040503050406030204" pitchFamily="18" charset="0"/>
                          </a:rPr>
                          <m:t>)</m:t>
                        </m:r>
                      </m:num>
                      <m:den>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h</m:t>
                            </m:r>
                          </m:e>
                          <m:sub>
                            <m:r>
                              <a:rPr lang="en-US" sz="3200" i="1">
                                <a:latin typeface="Cambria Math" panose="02040503050406030204" pitchFamily="18" charset="0"/>
                                <a:ea typeface="Cambria Math" panose="02040503050406030204" pitchFamily="18" charset="0"/>
                              </a:rPr>
                              <m:t>1</m:t>
                            </m:r>
                          </m:sub>
                        </m:sSub>
                        <m:r>
                          <a:rPr lang="en-US" sz="3200" i="1">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𝑇</m:t>
                        </m:r>
                        <m:r>
                          <a:rPr lang="en-US" sz="3200" i="1">
                            <a:latin typeface="Cambria Math" panose="02040503050406030204" pitchFamily="18" charset="0"/>
                            <a:ea typeface="Cambria Math" panose="02040503050406030204" pitchFamily="18" charset="0"/>
                          </a:rPr>
                          <m:t>)</m:t>
                        </m:r>
                        <m:r>
                          <a:rPr lang="en-US" sz="3200" i="1" smtClean="0">
                            <a:latin typeface="Cambria Math" panose="02040503050406030204" pitchFamily="18" charset="0"/>
                            <a:ea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h</m:t>
                            </m:r>
                          </m:e>
                          <m:sub>
                            <m:r>
                              <a:rPr lang="en-US" sz="3200" b="0" i="1" smtClean="0">
                                <a:latin typeface="Cambria Math" panose="02040503050406030204" pitchFamily="18" charset="0"/>
                                <a:ea typeface="Cambria Math" panose="02040503050406030204" pitchFamily="18" charset="0"/>
                              </a:rPr>
                              <m:t>2</m:t>
                            </m:r>
                          </m:sub>
                        </m:sSub>
                        <m:r>
                          <a:rPr lang="en-US" sz="3200" i="1">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𝑇</m:t>
                        </m:r>
                        <m:r>
                          <a:rPr lang="en-US" sz="3200" i="1">
                            <a:latin typeface="Cambria Math" panose="02040503050406030204" pitchFamily="18" charset="0"/>
                            <a:ea typeface="Cambria Math" panose="02040503050406030204" pitchFamily="18" charset="0"/>
                          </a:rPr>
                          <m:t>)</m:t>
                        </m:r>
                      </m:den>
                    </m:f>
                  </m:oMath>
                </a14:m>
                <a:endParaRPr lang="en-US" sz="3200" b="0">
                  <a:latin typeface="Cambria Math" panose="02040503050406030204" pitchFamily="18" charset="0"/>
                  <a:ea typeface="Cambria Math" panose="02040503050406030204" pitchFamily="18" charset="0"/>
                </a:endParaRPr>
              </a:p>
              <a:p>
                <a:endParaRPr lang="en-US" sz="1200" b="0">
                  <a:latin typeface="Cambria Math" panose="02040503050406030204" pitchFamily="18" charset="0"/>
                  <a:ea typeface="Cambria Math" panose="02040503050406030204" pitchFamily="18" charset="0"/>
                </a:endParaRPr>
              </a:p>
              <a:p>
                <a:r>
                  <a:rPr lang="en-US">
                    <a:ea typeface="Cambria Math" panose="02040503050406030204" pitchFamily="18" charset="0"/>
                  </a:rPr>
                  <a:t>Subhazard for cardiac arrest:</a:t>
                </a:r>
                <a:r>
                  <a:rPr lang="en-US" sz="3200">
                    <a:ea typeface="Cambria Math" panose="02040503050406030204" pitchFamily="18" charset="0"/>
                  </a:rPr>
                  <a:t> </a:t>
                </a:r>
                <a14:m>
                  <m:oMath xmlns:m="http://schemas.openxmlformats.org/officeDocument/2006/math">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h</m:t>
                            </m:r>
                          </m:e>
                          <m:sub>
                            <m:r>
                              <a:rPr lang="en-US" i="1">
                                <a:latin typeface="Cambria Math" panose="02040503050406030204" pitchFamily="18" charset="0"/>
                                <a:ea typeface="Cambria Math" panose="02040503050406030204" pitchFamily="18" charset="0"/>
                              </a:rPr>
                              <m:t>1</m:t>
                            </m:r>
                          </m:sub>
                        </m:sSub>
                      </m:e>
                    </m:acc>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oMath>
                </a14:m>
                <a:endParaRPr lang="en-US">
                  <a:ea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17D49B3A-3D47-405B-B536-5B560851F81C}"/>
                  </a:ext>
                </a:extLst>
              </p:cNvPr>
              <p:cNvSpPr>
                <a:spLocks noGrp="1" noRot="1" noChangeAspect="1" noMove="1" noResize="1" noEditPoints="1" noAdjustHandles="1" noChangeArrowheads="1" noChangeShapeType="1" noTextEdit="1"/>
              </p:cNvSpPr>
              <p:nvPr>
                <p:ph idx="1"/>
              </p:nvPr>
            </p:nvSpPr>
            <p:spPr>
              <a:blipFill>
                <a:blip r:embed="rId3"/>
                <a:stretch>
                  <a:fillRect l="-1043" t="-212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BD05F41-412D-4493-87A7-2F9A29F39828}"/>
              </a:ext>
            </a:extLst>
          </p:cNvPr>
          <p:cNvSpPr>
            <a:spLocks noGrp="1"/>
          </p:cNvSpPr>
          <p:nvPr>
            <p:ph type="sldNum" sz="quarter" idx="12"/>
          </p:nvPr>
        </p:nvSpPr>
        <p:spPr/>
        <p:txBody>
          <a:bodyPr/>
          <a:lstStyle/>
          <a:p>
            <a:fld id="{E23DBBE4-C4CD-4006-BA03-6899BCDA2DD1}" type="slidenum">
              <a:rPr lang="en-US" smtClean="0"/>
              <a:pPr/>
              <a:t>48</a:t>
            </a:fld>
            <a:endParaRPr lang="en-US"/>
          </a:p>
        </p:txBody>
      </p:sp>
    </p:spTree>
    <p:extLst>
      <p:ext uri="{BB962C8B-B14F-4D97-AF65-F5344CB8AC3E}">
        <p14:creationId xmlns:p14="http://schemas.microsoft.com/office/powerpoint/2010/main" val="18412507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36730-CE45-4F45-A493-9756AEB80E4C}"/>
              </a:ext>
            </a:extLst>
          </p:cNvPr>
          <p:cNvSpPr>
            <a:spLocks noGrp="1"/>
          </p:cNvSpPr>
          <p:nvPr>
            <p:ph type="title"/>
          </p:nvPr>
        </p:nvSpPr>
        <p:spPr/>
        <p:txBody>
          <a:bodyPr/>
          <a:lstStyle/>
          <a:p>
            <a:r>
              <a:rPr lang="en-US"/>
              <a:t>Subhazard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31E1FC9-8B3C-442D-A476-40F31C288942}"/>
                  </a:ext>
                </a:extLst>
              </p:cNvPr>
              <p:cNvSpPr>
                <a:spLocks noGrp="1"/>
              </p:cNvSpPr>
              <p:nvPr>
                <p:ph idx="1"/>
              </p:nvPr>
            </p:nvSpPr>
            <p:spPr/>
            <p:txBody>
              <a:bodyPr>
                <a:normAutofit/>
              </a:bodyPr>
              <a:lstStyle/>
              <a:p>
                <a:r>
                  <a:rPr lang="en-US"/>
                  <a:t>Cumulative subhazard: </a:t>
                </a:r>
                <a14:m>
                  <m:oMath xmlns:m="http://schemas.openxmlformats.org/officeDocument/2006/math">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𝐻</m:t>
                            </m:r>
                          </m:e>
                          <m:sub>
                            <m:r>
                              <a:rPr lang="en-US" i="1">
                                <a:latin typeface="Cambria Math" panose="02040503050406030204" pitchFamily="18" charset="0"/>
                                <a:ea typeface="Cambria Math" panose="02040503050406030204" pitchFamily="18" charset="0"/>
                              </a:rPr>
                              <m:t>1</m:t>
                            </m:r>
                          </m:sub>
                        </m:sSub>
                      </m:e>
                    </m:acc>
                    <m:r>
                      <a:rPr lang="en-US" i="1">
                        <a:latin typeface="Cambria Math" panose="02040503050406030204" pitchFamily="18" charset="0"/>
                        <a:ea typeface="Cambria Math" panose="02040503050406030204" pitchFamily="18" charset="0"/>
                      </a:rPr>
                      <m:t> </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r>
                      <a:rPr lang="en-US">
                        <a:latin typeface="Cambria Math" panose="02040503050406030204" pitchFamily="18" charset="0"/>
                        <a:ea typeface="Cambria Math" panose="02040503050406030204" pitchFamily="18" charset="0"/>
                      </a:rPr>
                      <m:t>=</m:t>
                    </m:r>
                    <m:nary>
                      <m:naryPr>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0</m:t>
                        </m:r>
                      </m:sub>
                      <m:sup>
                        <m:r>
                          <a:rPr lang="en-US" i="1">
                            <a:latin typeface="Cambria Math" panose="02040503050406030204" pitchFamily="18" charset="0"/>
                            <a:ea typeface="Cambria Math" panose="02040503050406030204" pitchFamily="18" charset="0"/>
                          </a:rPr>
                          <m:t>𝑡</m:t>
                        </m:r>
                      </m:sup>
                      <m:e>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h</m:t>
                                </m:r>
                              </m:e>
                              <m:sub>
                                <m:r>
                                  <a:rPr lang="en-US" i="1">
                                    <a:latin typeface="Cambria Math" panose="02040503050406030204" pitchFamily="18" charset="0"/>
                                    <a:ea typeface="Cambria Math" panose="02040503050406030204" pitchFamily="18" charset="0"/>
                                  </a:rPr>
                                  <m:t>1</m:t>
                                </m:r>
                              </m:sub>
                            </m:sSub>
                          </m:e>
                        </m:acc>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r>
                          <a:rPr lang="en-US" i="1">
                            <a:latin typeface="Cambria Math" panose="02040503050406030204" pitchFamily="18" charset="0"/>
                            <a:ea typeface="Cambria Math" panose="02040503050406030204" pitchFamily="18" charset="0"/>
                          </a:rPr>
                          <m:t>𝑑𝑡</m:t>
                        </m:r>
                      </m:e>
                    </m:nary>
                  </m:oMath>
                </a14:m>
                <a:endParaRPr lang="en-US">
                  <a:ea typeface="Cambria Math" panose="02040503050406030204" pitchFamily="18" charset="0"/>
                </a:endParaRPr>
              </a:p>
              <a:p>
                <a:endParaRPr lang="en-US" sz="1600">
                  <a:ea typeface="Cambria Math" panose="02040503050406030204" pitchFamily="18" charset="0"/>
                </a:endParaRPr>
              </a:p>
              <a:p>
                <a14:m>
                  <m:oMath xmlns:m="http://schemas.openxmlformats.org/officeDocument/2006/math">
                    <m:r>
                      <m:rPr>
                        <m:sty m:val="p"/>
                      </m:rPr>
                      <a:rPr lang="en-US">
                        <a:latin typeface="Cambria Math" panose="02040503050406030204" pitchFamily="18" charset="0"/>
                        <a:ea typeface="Cambria Math" panose="02040503050406030204" pitchFamily="18" charset="0"/>
                      </a:rPr>
                      <m:t>CIF</m:t>
                    </m:r>
                    <m:r>
                      <a:rPr lang="en-US" i="1" baseline="-25000">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 </m:t>
                    </m:r>
                  </m:oMath>
                </a14:m>
                <a:r>
                  <a:rPr lang="en-US">
                    <a:latin typeface="Cambria Math" panose="02040503050406030204" pitchFamily="18" charset="0"/>
                    <a:ea typeface="Cambria Math" panose="02040503050406030204" pitchFamily="18" charset="0"/>
                  </a:rPr>
                  <a:t>=</a:t>
                </a:r>
                <a:r>
                  <a:rPr lang="en-US">
                    <a:ea typeface="Cambria Math" panose="02040503050406030204" pitchFamily="18" charset="0"/>
                  </a:rPr>
                  <a:t> </a:t>
                </a:r>
                <a:r>
                  <a:rPr lang="en-US">
                    <a:latin typeface="Cambria Math" panose="02040503050406030204" pitchFamily="18" charset="0"/>
                    <a:ea typeface="Cambria Math" panose="02040503050406030204" pitchFamily="18" charset="0"/>
                  </a:rPr>
                  <a:t>1- exp</a:t>
                </a:r>
                <a:r>
                  <a:rPr lang="en-US">
                    <a:ea typeface="Cambria Math" panose="02040503050406030204" pitchFamily="18" charset="0"/>
                  </a:rPr>
                  <a:t>{-</a:t>
                </a:r>
                <a14:m>
                  <m:oMath xmlns:m="http://schemas.openxmlformats.org/officeDocument/2006/math">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𝐻</m:t>
                            </m:r>
                          </m:e>
                          <m:sub>
                            <m:r>
                              <a:rPr lang="en-US" i="1">
                                <a:latin typeface="Cambria Math" panose="02040503050406030204" pitchFamily="18" charset="0"/>
                                <a:ea typeface="Cambria Math" panose="02040503050406030204" pitchFamily="18" charset="0"/>
                              </a:rPr>
                              <m:t>1</m:t>
                            </m:r>
                          </m:sub>
                        </m:sSub>
                      </m:e>
                    </m:acc>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oMath>
                </a14:m>
                <a:r>
                  <a:rPr lang="en-US"/>
                  <a:t>}</a:t>
                </a:r>
              </a:p>
              <a:p>
                <a:endParaRPr lang="en-US" sz="1200"/>
              </a:p>
              <a:p>
                <a:pPr lvl="1"/>
                <a:r>
                  <a:rPr lang="en-US"/>
                  <a:t>This accounts for the fact that the cumulative incidence is a function of both hazards</a:t>
                </a:r>
                <a:endParaRPr lang="en-US" sz="1200">
                  <a:latin typeface="Cambria Math" panose="02040503050406030204" pitchFamily="18" charset="0"/>
                  <a:ea typeface="Cambria Math" panose="02040503050406030204" pitchFamily="18" charset="0"/>
                </a:endParaRPr>
              </a:p>
              <a:p>
                <a:endParaRPr lang="en-US" sz="1600"/>
              </a:p>
              <a:p>
                <a:r>
                  <a:rPr lang="en-US">
                    <a:ea typeface="Cambria Math" panose="02040503050406030204" pitchFamily="18" charset="0"/>
                  </a:rPr>
                  <a:t>Model: </a:t>
                </a:r>
                <a14:m>
                  <m:oMath xmlns:m="http://schemas.openxmlformats.org/officeDocument/2006/math">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h</m:t>
                            </m:r>
                          </m:e>
                          <m:sub>
                            <m:r>
                              <a:rPr lang="en-US" i="1">
                                <a:latin typeface="Cambria Math" panose="02040503050406030204" pitchFamily="18" charset="0"/>
                                <a:ea typeface="Cambria Math" panose="02040503050406030204" pitchFamily="18" charset="0"/>
                              </a:rPr>
                              <m:t>1</m:t>
                            </m:r>
                          </m:sub>
                        </m:sSub>
                      </m:e>
                    </m:acc>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x</m:t>
                        </m:r>
                      </m:e>
                    </m:d>
                    <m:r>
                      <a:rPr lang="en-US">
                        <a:latin typeface="Cambria Math" panose="02040503050406030204" pitchFamily="18" charset="0"/>
                      </a:rPr>
                      <m:t>=</m:t>
                    </m:r>
                  </m:oMath>
                </a14:m>
                <a:r>
                  <a:rPr lang="en-US">
                    <a:ea typeface="Cambria Math" panose="02040503050406030204" pitchFamily="18" charset="0"/>
                  </a:rPr>
                  <a:t> </a:t>
                </a:r>
                <a14:m>
                  <m:oMath xmlns:m="http://schemas.openxmlformats.org/officeDocument/2006/math">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h</m:t>
                            </m:r>
                          </m:e>
                          <m:sub>
                            <m:r>
                              <a:rPr lang="en-US" i="1">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,0</m:t>
                            </m:r>
                          </m:sub>
                        </m:sSub>
                      </m:e>
                    </m:acc>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r>
                      <a:rPr lang="en-US"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exp</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x</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oMath>
                </a14:m>
                <a:endParaRPr lang="en-US"/>
              </a:p>
            </p:txBody>
          </p:sp>
        </mc:Choice>
        <mc:Fallback xmlns="">
          <p:sp>
            <p:nvSpPr>
              <p:cNvPr id="3" name="Content Placeholder 2">
                <a:extLst>
                  <a:ext uri="{FF2B5EF4-FFF2-40B4-BE49-F238E27FC236}">
                    <a16:creationId xmlns:a16="http://schemas.microsoft.com/office/drawing/2014/main" id="{B31E1FC9-8B3C-442D-A476-40F31C288942}"/>
                  </a:ext>
                </a:extLst>
              </p:cNvPr>
              <p:cNvSpPr>
                <a:spLocks noGrp="1" noRot="1" noChangeAspect="1" noMove="1" noResize="1" noEditPoints="1" noAdjustHandles="1" noChangeArrowheads="1" noChangeShapeType="1" noTextEdit="1"/>
              </p:cNvSpPr>
              <p:nvPr>
                <p:ph idx="1"/>
              </p:nvPr>
            </p:nvSpPr>
            <p:spPr>
              <a:blipFill>
                <a:blip r:embed="rId3"/>
                <a:stretch>
                  <a:fillRect l="-1043" t="-25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F5B087C-4ADB-4437-87B5-467B20A7F356}"/>
              </a:ext>
            </a:extLst>
          </p:cNvPr>
          <p:cNvSpPr>
            <a:spLocks noGrp="1"/>
          </p:cNvSpPr>
          <p:nvPr>
            <p:ph type="sldNum" sz="quarter" idx="12"/>
          </p:nvPr>
        </p:nvSpPr>
        <p:spPr/>
        <p:txBody>
          <a:bodyPr/>
          <a:lstStyle/>
          <a:p>
            <a:fld id="{E23DBBE4-C4CD-4006-BA03-6899BCDA2DD1}" type="slidenum">
              <a:rPr lang="en-US" smtClean="0"/>
              <a:pPr/>
              <a:t>49</a:t>
            </a:fld>
            <a:endParaRPr lang="en-US"/>
          </a:p>
        </p:txBody>
      </p:sp>
    </p:spTree>
    <p:extLst>
      <p:ext uri="{BB962C8B-B14F-4D97-AF65-F5344CB8AC3E}">
        <p14:creationId xmlns:p14="http://schemas.microsoft.com/office/powerpoint/2010/main" val="69058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F850-03BC-4025-AACE-7FC963CC0DD0}"/>
              </a:ext>
            </a:extLst>
          </p:cNvPr>
          <p:cNvSpPr>
            <a:spLocks noGrp="1"/>
          </p:cNvSpPr>
          <p:nvPr>
            <p:ph type="title"/>
          </p:nvPr>
        </p:nvSpPr>
        <p:spPr/>
        <p:txBody>
          <a:bodyPr>
            <a:normAutofit/>
          </a:bodyPr>
          <a:lstStyle/>
          <a:p>
            <a:r>
              <a:rPr lang="en-US"/>
              <a:t>A look at survival data</a:t>
            </a:r>
          </a:p>
        </p:txBody>
      </p:sp>
      <p:graphicFrame>
        <p:nvGraphicFramePr>
          <p:cNvPr id="4" name="Table 4">
            <a:extLst>
              <a:ext uri="{FF2B5EF4-FFF2-40B4-BE49-F238E27FC236}">
                <a16:creationId xmlns:a16="http://schemas.microsoft.com/office/drawing/2014/main" id="{A1EA5414-0308-4186-B6CC-BEA1DDE8D680}"/>
              </a:ext>
            </a:extLst>
          </p:cNvPr>
          <p:cNvGraphicFramePr>
            <a:graphicFrameLocks noGrp="1"/>
          </p:cNvGraphicFramePr>
          <p:nvPr>
            <p:ph idx="1"/>
            <p:extLst>
              <p:ext uri="{D42A27DB-BD31-4B8C-83A1-F6EECF244321}">
                <p14:modId xmlns:p14="http://schemas.microsoft.com/office/powerpoint/2010/main" val="1322075781"/>
              </p:ext>
            </p:extLst>
          </p:nvPr>
        </p:nvGraphicFramePr>
        <p:xfrm>
          <a:off x="838200" y="2110105"/>
          <a:ext cx="4709160" cy="3310256"/>
        </p:xfrm>
        <a:graphic>
          <a:graphicData uri="http://schemas.openxmlformats.org/drawingml/2006/table">
            <a:tbl>
              <a:tblPr firstRow="1" bandRow="1">
                <a:tableStyleId>{5C22544A-7EE6-4342-B048-85BDC9FD1C3A}</a:tableStyleId>
              </a:tblPr>
              <a:tblGrid>
                <a:gridCol w="1177290">
                  <a:extLst>
                    <a:ext uri="{9D8B030D-6E8A-4147-A177-3AD203B41FA5}">
                      <a16:colId xmlns:a16="http://schemas.microsoft.com/office/drawing/2014/main" val="4170346308"/>
                    </a:ext>
                  </a:extLst>
                </a:gridCol>
                <a:gridCol w="1177290">
                  <a:extLst>
                    <a:ext uri="{9D8B030D-6E8A-4147-A177-3AD203B41FA5}">
                      <a16:colId xmlns:a16="http://schemas.microsoft.com/office/drawing/2014/main" val="3093305075"/>
                    </a:ext>
                  </a:extLst>
                </a:gridCol>
                <a:gridCol w="1177290">
                  <a:extLst>
                    <a:ext uri="{9D8B030D-6E8A-4147-A177-3AD203B41FA5}">
                      <a16:colId xmlns:a16="http://schemas.microsoft.com/office/drawing/2014/main" val="323412883"/>
                    </a:ext>
                  </a:extLst>
                </a:gridCol>
                <a:gridCol w="1177290">
                  <a:extLst>
                    <a:ext uri="{9D8B030D-6E8A-4147-A177-3AD203B41FA5}">
                      <a16:colId xmlns:a16="http://schemas.microsoft.com/office/drawing/2014/main" val="3292123037"/>
                    </a:ext>
                  </a:extLst>
                </a:gridCol>
              </a:tblGrid>
              <a:tr h="664556">
                <a:tc gridSpan="4">
                  <a:txBody>
                    <a:bodyPr/>
                    <a:lstStyle/>
                    <a:p>
                      <a:r>
                        <a:rPr lang="en-US"/>
                        <a:t>One record per patient</a:t>
                      </a:r>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961932772"/>
                  </a:ext>
                </a:extLst>
              </a:tr>
              <a:tr h="661425">
                <a:tc>
                  <a:txBody>
                    <a:bodyPr/>
                    <a:lstStyle/>
                    <a:p>
                      <a:r>
                        <a:rPr lang="en-US"/>
                        <a:t>Patient ID</a:t>
                      </a:r>
                    </a:p>
                  </a:txBody>
                  <a:tcPr/>
                </a:tc>
                <a:tc>
                  <a:txBody>
                    <a:bodyPr/>
                    <a:lstStyle/>
                    <a:p>
                      <a:r>
                        <a:rPr lang="en-US"/>
                        <a:t>Sex </a:t>
                      </a:r>
                    </a:p>
                  </a:txBody>
                  <a:tcPr/>
                </a:tc>
                <a:tc>
                  <a:txBody>
                    <a:bodyPr/>
                    <a:lstStyle/>
                    <a:p>
                      <a:r>
                        <a:rPr lang="en-US"/>
                        <a:t>Days</a:t>
                      </a:r>
                    </a:p>
                  </a:txBody>
                  <a:tcPr/>
                </a:tc>
                <a:tc>
                  <a:txBody>
                    <a:bodyPr/>
                    <a:lstStyle/>
                    <a:p>
                      <a:r>
                        <a:rPr lang="en-US"/>
                        <a:t>Died</a:t>
                      </a:r>
                    </a:p>
                  </a:txBody>
                  <a:tcPr/>
                </a:tc>
                <a:extLst>
                  <a:ext uri="{0D108BD9-81ED-4DB2-BD59-A6C34878D82A}">
                    <a16:rowId xmlns:a16="http://schemas.microsoft.com/office/drawing/2014/main" val="1904975005"/>
                  </a:ext>
                </a:extLst>
              </a:tr>
              <a:tr h="661425">
                <a:tc>
                  <a:txBody>
                    <a:bodyPr/>
                    <a:lstStyle/>
                    <a:p>
                      <a:r>
                        <a:rPr lang="en-US"/>
                        <a:t>1</a:t>
                      </a:r>
                    </a:p>
                  </a:txBody>
                  <a:tcPr/>
                </a:tc>
                <a:tc>
                  <a:txBody>
                    <a:bodyPr/>
                    <a:lstStyle/>
                    <a:p>
                      <a:r>
                        <a:rPr lang="en-US"/>
                        <a:t>Male </a:t>
                      </a:r>
                    </a:p>
                  </a:txBody>
                  <a:tcPr/>
                </a:tc>
                <a:tc>
                  <a:txBody>
                    <a:bodyPr/>
                    <a:lstStyle/>
                    <a:p>
                      <a:r>
                        <a:rPr lang="en-US"/>
                        <a:t>89</a:t>
                      </a:r>
                    </a:p>
                  </a:txBody>
                  <a:tcPr/>
                </a:tc>
                <a:tc>
                  <a:txBody>
                    <a:bodyPr/>
                    <a:lstStyle/>
                    <a:p>
                      <a:r>
                        <a:rPr lang="en-US"/>
                        <a:t>Yes</a:t>
                      </a:r>
                    </a:p>
                  </a:txBody>
                  <a:tcPr/>
                </a:tc>
                <a:extLst>
                  <a:ext uri="{0D108BD9-81ED-4DB2-BD59-A6C34878D82A}">
                    <a16:rowId xmlns:a16="http://schemas.microsoft.com/office/drawing/2014/main" val="2563704695"/>
                  </a:ext>
                </a:extLst>
              </a:tr>
              <a:tr h="661425">
                <a:tc>
                  <a:txBody>
                    <a:bodyPr/>
                    <a:lstStyle/>
                    <a:p>
                      <a:r>
                        <a:rPr lang="en-US"/>
                        <a:t>2</a:t>
                      </a:r>
                    </a:p>
                  </a:txBody>
                  <a:tcPr/>
                </a:tc>
                <a:tc>
                  <a:txBody>
                    <a:bodyPr/>
                    <a:lstStyle/>
                    <a:p>
                      <a:r>
                        <a:rPr lang="en-US"/>
                        <a:t>Female</a:t>
                      </a:r>
                    </a:p>
                  </a:txBody>
                  <a:tcPr/>
                </a:tc>
                <a:tc>
                  <a:txBody>
                    <a:bodyPr/>
                    <a:lstStyle/>
                    <a:p>
                      <a:r>
                        <a:rPr lang="en-US"/>
                        <a:t>91</a:t>
                      </a:r>
                    </a:p>
                  </a:txBody>
                  <a:tcPr/>
                </a:tc>
                <a:tc>
                  <a:txBody>
                    <a:bodyPr/>
                    <a:lstStyle/>
                    <a:p>
                      <a:r>
                        <a:rPr lang="en-US"/>
                        <a:t>No </a:t>
                      </a:r>
                    </a:p>
                  </a:txBody>
                  <a:tcPr/>
                </a:tc>
                <a:extLst>
                  <a:ext uri="{0D108BD9-81ED-4DB2-BD59-A6C34878D82A}">
                    <a16:rowId xmlns:a16="http://schemas.microsoft.com/office/drawing/2014/main" val="4236874498"/>
                  </a:ext>
                </a:extLst>
              </a:tr>
              <a:tr h="661425">
                <a:tc>
                  <a:txBody>
                    <a:bodyPr/>
                    <a:lstStyle/>
                    <a:p>
                      <a:r>
                        <a:rPr lang="en-US"/>
                        <a:t>3</a:t>
                      </a:r>
                    </a:p>
                  </a:txBody>
                  <a:tcPr/>
                </a:tc>
                <a:tc>
                  <a:txBody>
                    <a:bodyPr/>
                    <a:lstStyle/>
                    <a:p>
                      <a:r>
                        <a:rPr lang="en-US"/>
                        <a:t>Male</a:t>
                      </a:r>
                    </a:p>
                  </a:txBody>
                  <a:tcPr/>
                </a:tc>
                <a:tc>
                  <a:txBody>
                    <a:bodyPr/>
                    <a:lstStyle/>
                    <a:p>
                      <a:r>
                        <a:rPr lang="en-US"/>
                        <a:t>90</a:t>
                      </a:r>
                    </a:p>
                  </a:txBody>
                  <a:tcPr/>
                </a:tc>
                <a:tc>
                  <a:txBody>
                    <a:bodyPr/>
                    <a:lstStyle/>
                    <a:p>
                      <a:r>
                        <a:rPr lang="en-US"/>
                        <a:t>Yes</a:t>
                      </a:r>
                    </a:p>
                  </a:txBody>
                  <a:tcPr/>
                </a:tc>
                <a:extLst>
                  <a:ext uri="{0D108BD9-81ED-4DB2-BD59-A6C34878D82A}">
                    <a16:rowId xmlns:a16="http://schemas.microsoft.com/office/drawing/2014/main" val="1355725694"/>
                  </a:ext>
                </a:extLst>
              </a:tr>
            </a:tbl>
          </a:graphicData>
        </a:graphic>
      </p:graphicFrame>
      <p:sp>
        <p:nvSpPr>
          <p:cNvPr id="3" name="Slide Number Placeholder 2">
            <a:extLst>
              <a:ext uri="{FF2B5EF4-FFF2-40B4-BE49-F238E27FC236}">
                <a16:creationId xmlns:a16="http://schemas.microsoft.com/office/drawing/2014/main" id="{130DC2B2-2365-4839-900B-EDA51E74AFBB}"/>
              </a:ext>
            </a:extLst>
          </p:cNvPr>
          <p:cNvSpPr>
            <a:spLocks noGrp="1"/>
          </p:cNvSpPr>
          <p:nvPr>
            <p:ph type="sldNum" sz="quarter" idx="12"/>
          </p:nvPr>
        </p:nvSpPr>
        <p:spPr/>
        <p:txBody>
          <a:bodyPr/>
          <a:lstStyle/>
          <a:p>
            <a:fld id="{E23DBBE4-C4CD-4006-BA03-6899BCDA2DD1}" type="slidenum">
              <a:rPr lang="en-US" smtClean="0"/>
              <a:t>5</a:t>
            </a:fld>
            <a:endParaRPr lang="en-US"/>
          </a:p>
        </p:txBody>
      </p:sp>
    </p:spTree>
    <p:extLst>
      <p:ext uri="{BB962C8B-B14F-4D97-AF65-F5344CB8AC3E}">
        <p14:creationId xmlns:p14="http://schemas.microsoft.com/office/powerpoint/2010/main" val="31009909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9248E-7027-484D-81A5-906331D36A05}"/>
              </a:ext>
            </a:extLst>
          </p:cNvPr>
          <p:cNvSpPr>
            <a:spLocks noGrp="1"/>
          </p:cNvSpPr>
          <p:nvPr>
            <p:ph type="title"/>
          </p:nvPr>
        </p:nvSpPr>
        <p:spPr/>
        <p:txBody>
          <a:bodyPr>
            <a:normAutofit/>
          </a:bodyPr>
          <a:lstStyle/>
          <a:p>
            <a:r>
              <a:rPr lang="en-US"/>
              <a:t>Data with competing failure events</a:t>
            </a:r>
          </a:p>
        </p:txBody>
      </p:sp>
      <p:pic>
        <p:nvPicPr>
          <p:cNvPr id="6" name="Content Placeholder 5" descr="A screenshot of a cell phone&#10;&#10;Description automatically generated">
            <a:extLst>
              <a:ext uri="{FF2B5EF4-FFF2-40B4-BE49-F238E27FC236}">
                <a16:creationId xmlns:a16="http://schemas.microsoft.com/office/drawing/2014/main" id="{673232A5-48EB-4EA3-B4A3-3C9297C246B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7119" y="1352260"/>
            <a:ext cx="9537611" cy="5004090"/>
          </a:xfrm>
        </p:spPr>
      </p:pic>
      <p:sp>
        <p:nvSpPr>
          <p:cNvPr id="4" name="Slide Number Placeholder 3">
            <a:extLst>
              <a:ext uri="{FF2B5EF4-FFF2-40B4-BE49-F238E27FC236}">
                <a16:creationId xmlns:a16="http://schemas.microsoft.com/office/drawing/2014/main" id="{17B4E0EE-176B-4B08-A415-6BAADFAC7FCF}"/>
              </a:ext>
            </a:extLst>
          </p:cNvPr>
          <p:cNvSpPr>
            <a:spLocks noGrp="1"/>
          </p:cNvSpPr>
          <p:nvPr>
            <p:ph type="sldNum" sz="quarter" idx="12"/>
          </p:nvPr>
        </p:nvSpPr>
        <p:spPr/>
        <p:txBody>
          <a:bodyPr/>
          <a:lstStyle/>
          <a:p>
            <a:fld id="{E23DBBE4-C4CD-4006-BA03-6899BCDA2DD1}" type="slidenum">
              <a:rPr lang="en-US" smtClean="0"/>
              <a:pPr/>
              <a:t>50</a:t>
            </a:fld>
            <a:endParaRPr lang="en-US"/>
          </a:p>
        </p:txBody>
      </p:sp>
    </p:spTree>
    <p:extLst>
      <p:ext uri="{BB962C8B-B14F-4D97-AF65-F5344CB8AC3E}">
        <p14:creationId xmlns:p14="http://schemas.microsoft.com/office/powerpoint/2010/main" val="20234778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F56EE-3DA9-4D57-BA01-0980B6D0C43E}"/>
              </a:ext>
            </a:extLst>
          </p:cNvPr>
          <p:cNvSpPr>
            <a:spLocks noGrp="1"/>
          </p:cNvSpPr>
          <p:nvPr>
            <p:ph type="title"/>
          </p:nvPr>
        </p:nvSpPr>
        <p:spPr/>
        <p:txBody>
          <a:bodyPr>
            <a:normAutofit/>
          </a:bodyPr>
          <a:lstStyle/>
          <a:p>
            <a:r>
              <a:rPr lang="en-US"/>
              <a:t>Declare data to be survival-time data</a:t>
            </a:r>
          </a:p>
        </p:txBody>
      </p:sp>
      <p:pic>
        <p:nvPicPr>
          <p:cNvPr id="6" name="Content Placeholder 5" descr="A screenshot of a cell phone&#10;&#10;Description automatically generated">
            <a:extLst>
              <a:ext uri="{FF2B5EF4-FFF2-40B4-BE49-F238E27FC236}">
                <a16:creationId xmlns:a16="http://schemas.microsoft.com/office/drawing/2014/main" id="{273836C3-2F8F-4AF1-A97F-8F9A73F5BD7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3484" y="1265776"/>
            <a:ext cx="8757825" cy="4925473"/>
          </a:xfrm>
        </p:spPr>
      </p:pic>
      <p:sp>
        <p:nvSpPr>
          <p:cNvPr id="4" name="Slide Number Placeholder 3">
            <a:extLst>
              <a:ext uri="{FF2B5EF4-FFF2-40B4-BE49-F238E27FC236}">
                <a16:creationId xmlns:a16="http://schemas.microsoft.com/office/drawing/2014/main" id="{3C7FEDB3-9E98-4CF8-BB86-3FF17CA9F99C}"/>
              </a:ext>
            </a:extLst>
          </p:cNvPr>
          <p:cNvSpPr>
            <a:spLocks noGrp="1"/>
          </p:cNvSpPr>
          <p:nvPr>
            <p:ph type="sldNum" sz="quarter" idx="12"/>
          </p:nvPr>
        </p:nvSpPr>
        <p:spPr/>
        <p:txBody>
          <a:bodyPr/>
          <a:lstStyle/>
          <a:p>
            <a:fld id="{E23DBBE4-C4CD-4006-BA03-6899BCDA2DD1}" type="slidenum">
              <a:rPr lang="en-US" smtClean="0"/>
              <a:pPr/>
              <a:t>51</a:t>
            </a:fld>
            <a:endParaRPr lang="en-US"/>
          </a:p>
        </p:txBody>
      </p:sp>
    </p:spTree>
    <p:extLst>
      <p:ext uri="{BB962C8B-B14F-4D97-AF65-F5344CB8AC3E}">
        <p14:creationId xmlns:p14="http://schemas.microsoft.com/office/powerpoint/2010/main" val="39432140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DD92D-40E3-422D-A24C-5D2B8F88A937}"/>
              </a:ext>
            </a:extLst>
          </p:cNvPr>
          <p:cNvSpPr>
            <a:spLocks noGrp="1"/>
          </p:cNvSpPr>
          <p:nvPr>
            <p:ph type="title"/>
          </p:nvPr>
        </p:nvSpPr>
        <p:spPr/>
        <p:txBody>
          <a:bodyPr>
            <a:normAutofit/>
          </a:bodyPr>
          <a:lstStyle/>
          <a:p>
            <a:r>
              <a:rPr lang="en-US"/>
              <a:t>Competing risks regression</a:t>
            </a:r>
          </a:p>
        </p:txBody>
      </p:sp>
      <p:pic>
        <p:nvPicPr>
          <p:cNvPr id="6" name="Content Placeholder 5" descr="A screenshot of a cell phone&#10;&#10;Description automatically generated">
            <a:extLst>
              <a:ext uri="{FF2B5EF4-FFF2-40B4-BE49-F238E27FC236}">
                <a16:creationId xmlns:a16="http://schemas.microsoft.com/office/drawing/2014/main" id="{309302D6-2F7D-416C-B107-B11DD776EF7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3955" y="1332445"/>
            <a:ext cx="9077795" cy="5053219"/>
          </a:xfrm>
        </p:spPr>
      </p:pic>
      <p:sp>
        <p:nvSpPr>
          <p:cNvPr id="4" name="Slide Number Placeholder 3">
            <a:extLst>
              <a:ext uri="{FF2B5EF4-FFF2-40B4-BE49-F238E27FC236}">
                <a16:creationId xmlns:a16="http://schemas.microsoft.com/office/drawing/2014/main" id="{C2170D52-8986-4019-8D7F-BC1B8A01AA90}"/>
              </a:ext>
            </a:extLst>
          </p:cNvPr>
          <p:cNvSpPr>
            <a:spLocks noGrp="1"/>
          </p:cNvSpPr>
          <p:nvPr>
            <p:ph type="sldNum" sz="quarter" idx="12"/>
          </p:nvPr>
        </p:nvSpPr>
        <p:spPr/>
        <p:txBody>
          <a:bodyPr/>
          <a:lstStyle/>
          <a:p>
            <a:fld id="{E23DBBE4-C4CD-4006-BA03-6899BCDA2DD1}" type="slidenum">
              <a:rPr lang="en-US" smtClean="0"/>
              <a:pPr/>
              <a:t>52</a:t>
            </a:fld>
            <a:endParaRPr lang="en-US"/>
          </a:p>
        </p:txBody>
      </p:sp>
    </p:spTree>
    <p:extLst>
      <p:ext uri="{BB962C8B-B14F-4D97-AF65-F5344CB8AC3E}">
        <p14:creationId xmlns:p14="http://schemas.microsoft.com/office/powerpoint/2010/main" val="3771794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B0A79-E4CF-4890-BBBA-DFFE99CF83D3}"/>
              </a:ext>
            </a:extLst>
          </p:cNvPr>
          <p:cNvSpPr>
            <a:spLocks noGrp="1"/>
          </p:cNvSpPr>
          <p:nvPr>
            <p:ph type="title"/>
          </p:nvPr>
        </p:nvSpPr>
        <p:spPr/>
        <p:txBody>
          <a:bodyPr>
            <a:normAutofit/>
          </a:bodyPr>
          <a:lstStyle/>
          <a:p>
            <a:r>
              <a:rPr lang="en-US"/>
              <a:t>Graph of cumulative incidence function</a:t>
            </a:r>
          </a:p>
        </p:txBody>
      </p:sp>
      <p:sp>
        <p:nvSpPr>
          <p:cNvPr id="4" name="Slide Number Placeholder 3">
            <a:extLst>
              <a:ext uri="{FF2B5EF4-FFF2-40B4-BE49-F238E27FC236}">
                <a16:creationId xmlns:a16="http://schemas.microsoft.com/office/drawing/2014/main" id="{241D4FE5-0BB8-4066-8818-BFCE6CFDB7AF}"/>
              </a:ext>
            </a:extLst>
          </p:cNvPr>
          <p:cNvSpPr>
            <a:spLocks noGrp="1"/>
          </p:cNvSpPr>
          <p:nvPr>
            <p:ph type="sldNum" sz="quarter" idx="12"/>
          </p:nvPr>
        </p:nvSpPr>
        <p:spPr/>
        <p:txBody>
          <a:bodyPr/>
          <a:lstStyle/>
          <a:p>
            <a:fld id="{E23DBBE4-C4CD-4006-BA03-6899BCDA2DD1}" type="slidenum">
              <a:rPr lang="en-US" smtClean="0"/>
              <a:pPr/>
              <a:t>53</a:t>
            </a:fld>
            <a:endParaRPr lang="en-US"/>
          </a:p>
        </p:txBody>
      </p:sp>
      <p:sp>
        <p:nvSpPr>
          <p:cNvPr id="7" name="TextBox 6">
            <a:extLst>
              <a:ext uri="{FF2B5EF4-FFF2-40B4-BE49-F238E27FC236}">
                <a16:creationId xmlns:a16="http://schemas.microsoft.com/office/drawing/2014/main" id="{D0303F5C-9036-4344-9CA4-A7D50FB31392}"/>
              </a:ext>
            </a:extLst>
          </p:cNvPr>
          <p:cNvSpPr txBox="1"/>
          <p:nvPr/>
        </p:nvSpPr>
        <p:spPr>
          <a:xfrm>
            <a:off x="1009650" y="1206763"/>
            <a:ext cx="7600950" cy="369332"/>
          </a:xfrm>
          <a:prstGeom prst="rect">
            <a:avLst/>
          </a:prstGeom>
          <a:noFill/>
        </p:spPr>
        <p:txBody>
          <a:bodyPr wrap="square" rtlCol="0">
            <a:spAutoFit/>
          </a:bodyPr>
          <a:lstStyle/>
          <a:p>
            <a:r>
              <a:rPr lang="en-US" b="1">
                <a:latin typeface="Courier New" panose="02070309020205020404" pitchFamily="49" charset="0"/>
                <a:cs typeface="Courier New" panose="02070309020205020404" pitchFamily="49" charset="0"/>
              </a:rPr>
              <a:t>. stcurve, cif at1(pneumonia=0) at2(pneumonia=1)</a:t>
            </a:r>
          </a:p>
        </p:txBody>
      </p:sp>
      <p:pic>
        <p:nvPicPr>
          <p:cNvPr id="9" name="Content Placeholder 8" descr="A screenshot of a map&#10;&#10;Description automatically generated">
            <a:extLst>
              <a:ext uri="{FF2B5EF4-FFF2-40B4-BE49-F238E27FC236}">
                <a16:creationId xmlns:a16="http://schemas.microsoft.com/office/drawing/2014/main" id="{0F7C9CD6-FC52-43D7-87A9-3733ABEA515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7339" y="1728000"/>
            <a:ext cx="6862261" cy="4993475"/>
          </a:xfrm>
        </p:spPr>
      </p:pic>
    </p:spTree>
    <p:extLst>
      <p:ext uri="{BB962C8B-B14F-4D97-AF65-F5344CB8AC3E}">
        <p14:creationId xmlns:p14="http://schemas.microsoft.com/office/powerpoint/2010/main" val="6373938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B4BE041-F55C-41B9-A03F-1D88733DA89B}"/>
              </a:ext>
            </a:extLst>
          </p:cNvPr>
          <p:cNvSpPr>
            <a:spLocks noGrp="1"/>
          </p:cNvSpPr>
          <p:nvPr>
            <p:ph type="title"/>
          </p:nvPr>
        </p:nvSpPr>
        <p:spPr>
          <a:xfrm>
            <a:off x="795342" y="637953"/>
            <a:ext cx="8272458" cy="3189507"/>
          </a:xfrm>
        </p:spPr>
        <p:txBody>
          <a:bodyPr vert="horz" lIns="91440" tIns="45720" rIns="91440" bIns="45720" rtlCol="0" anchor="b">
            <a:normAutofit/>
          </a:bodyPr>
          <a:lstStyle/>
          <a:p>
            <a:r>
              <a:rPr lang="en-US" sz="8000">
                <a:solidFill>
                  <a:srgbClr val="FFFFFF"/>
                </a:solidFill>
              </a:rPr>
              <a:t>Parametric survival models</a:t>
            </a:r>
            <a:endParaRPr lang="en-US" sz="8000" kern="1200">
              <a:solidFill>
                <a:srgbClr val="FFFFFF"/>
              </a:solidFill>
              <a:latin typeface="+mj-lt"/>
              <a:ea typeface="+mj-ea"/>
              <a:cs typeface="+mj-cs"/>
            </a:endParaRPr>
          </a:p>
        </p:txBody>
      </p:sp>
      <p:sp>
        <p:nvSpPr>
          <p:cNvPr id="13"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E1C9A28F-7498-449D-A5B3-B92447DBF86D}"/>
              </a:ext>
            </a:extLst>
          </p:cNvPr>
          <p:cNvSpPr>
            <a:spLocks noGrp="1"/>
          </p:cNvSpPr>
          <p:nvPr>
            <p:ph type="sldNum" sz="quarter" idx="12"/>
          </p:nvPr>
        </p:nvSpPr>
        <p:spPr>
          <a:xfrm>
            <a:off x="10707624" y="6382512"/>
            <a:ext cx="685800" cy="32004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23DBBE4-C4CD-4006-BA03-6899BCDA2DD1}" type="slidenum">
              <a:rPr kumimoji="0" lang="en-US"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54</a:t>
            </a:fld>
            <a:endParaRPr kumimoji="0" lang="en-US"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64583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A9808-D866-4BC2-875B-B3F5BDA76289}"/>
              </a:ext>
            </a:extLst>
          </p:cNvPr>
          <p:cNvSpPr>
            <a:spLocks noGrp="1"/>
          </p:cNvSpPr>
          <p:nvPr>
            <p:ph type="title"/>
          </p:nvPr>
        </p:nvSpPr>
        <p:spPr/>
        <p:txBody>
          <a:bodyPr>
            <a:normAutofit/>
          </a:bodyPr>
          <a:lstStyle/>
          <a:p>
            <a:r>
              <a:rPr lang="en-US"/>
              <a:t>Parametric survival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E4F455A-3B29-4D68-A2BB-613475202DAB}"/>
                  </a:ext>
                </a:extLst>
              </p:cNvPr>
              <p:cNvSpPr>
                <a:spLocks noGrp="1"/>
              </p:cNvSpPr>
              <p:nvPr>
                <p:ph idx="1"/>
              </p:nvPr>
            </p:nvSpPr>
            <p:spPr>
              <a:xfrm>
                <a:off x="838200" y="1357079"/>
                <a:ext cx="10515600" cy="4878250"/>
              </a:xfrm>
            </p:spPr>
            <p:txBody>
              <a:bodyPr/>
              <a:lstStyle/>
              <a:p>
                <a:pPr marL="0" indent="0">
                  <a:buNone/>
                </a:pPr>
                <a:r>
                  <a:rPr lang="en-US"/>
                  <a:t>With Stata, you can fit </a:t>
                </a:r>
              </a:p>
              <a:p>
                <a:pPr lvl="1"/>
                <a:r>
                  <a:rPr lang="en-US" sz="2600"/>
                  <a:t>Accelerated failure-time (AFT) models </a:t>
                </a:r>
              </a:p>
              <a:p>
                <a:pPr lvl="2"/>
                <a14:m>
                  <m:oMath xmlns:m="http://schemas.openxmlformats.org/officeDocument/2006/math">
                    <m:func>
                      <m:funcPr>
                        <m:ctrlPr>
                          <a:rPr lang="en-US" sz="2400" i="1" smtClean="0">
                            <a:latin typeface="Cambria Math" panose="02040503050406030204" pitchFamily="18" charset="0"/>
                          </a:rPr>
                        </m:ctrlPr>
                      </m:funcPr>
                      <m:fName>
                        <m:r>
                          <m:rPr>
                            <m:sty m:val="p"/>
                          </m:rPr>
                          <a:rPr lang="en-US" sz="2400" i="0" smtClean="0">
                            <a:latin typeface="Cambria Math" panose="02040503050406030204" pitchFamily="18" charset="0"/>
                          </a:rPr>
                          <m:t>log</m:t>
                        </m:r>
                      </m:fName>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𝑗</m:t>
                            </m:r>
                          </m:sub>
                        </m:sSub>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𝑗</m:t>
                            </m:r>
                          </m:sub>
                        </m:sSub>
                        <m:r>
                          <a:rPr lang="en-US" sz="2400" b="0" i="1" smtClean="0">
                            <a:latin typeface="Cambria Math" panose="02040503050406030204" pitchFamily="18" charset="0"/>
                            <a:ea typeface="Cambria Math" panose="02040503050406030204" pitchFamily="18" charset="0"/>
                          </a:rPr>
                          <m:t>𝛽</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𝑧</m:t>
                            </m:r>
                          </m:e>
                          <m:sub>
                            <m:r>
                              <a:rPr lang="en-US" sz="2400" b="0" i="1" smtClean="0">
                                <a:latin typeface="Cambria Math" panose="02040503050406030204" pitchFamily="18" charset="0"/>
                                <a:ea typeface="Cambria Math" panose="02040503050406030204" pitchFamily="18" charset="0"/>
                              </a:rPr>
                              <m:t>𝑗</m:t>
                            </m:r>
                          </m:sub>
                        </m:sSub>
                      </m:e>
                    </m:func>
                  </m:oMath>
                </a14:m>
                <a:r>
                  <a:rPr lang="en-US" sz="2400"/>
                  <a:t> </a:t>
                </a:r>
              </a:p>
              <a:p>
                <a:pPr lvl="2"/>
                <a:r>
                  <a:rPr lang="en-US" sz="2400"/>
                  <a:t>Change the time scale by a factor of </a:t>
                </a:r>
                <a14:m>
                  <m:oMath xmlns:m="http://schemas.openxmlformats.org/officeDocument/2006/math">
                    <m:r>
                      <m:rPr>
                        <m:sty m:val="p"/>
                      </m:rPr>
                      <a:rPr lang="en-US" sz="2400" b="0" i="0" smtClean="0">
                        <a:latin typeface="Cambria Math" panose="02040503050406030204" pitchFamily="18" charset="0"/>
                      </a:rPr>
                      <m:t>exp</m:t>
                    </m:r>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i="1">
                            <a:latin typeface="Cambria Math" panose="02040503050406030204" pitchFamily="18" charset="0"/>
                            <a:ea typeface="Cambria Math" panose="02040503050406030204" pitchFamily="18" charset="0"/>
                          </a:rPr>
                          <m:t>𝑗</m:t>
                        </m:r>
                      </m:sub>
                    </m:sSub>
                    <m:r>
                      <a:rPr lang="en-US" sz="2400" i="1">
                        <a:latin typeface="Cambria Math" panose="02040503050406030204" pitchFamily="18" charset="0"/>
                        <a:ea typeface="Cambria Math" panose="02040503050406030204" pitchFamily="18" charset="0"/>
                      </a:rPr>
                      <m:t>𝛽</m:t>
                    </m:r>
                    <m:r>
                      <a:rPr lang="en-US" sz="2400" b="0" i="1" smtClean="0">
                        <a:latin typeface="Cambria Math" panose="02040503050406030204" pitchFamily="18" charset="0"/>
                      </a:rPr>
                      <m:t>)</m:t>
                    </m:r>
                  </m:oMath>
                </a14:m>
                <a:endParaRPr lang="en-US" sz="2400"/>
              </a:p>
              <a:p>
                <a:pPr lvl="2"/>
                <a:endParaRPr lang="en-US" sz="1100"/>
              </a:p>
            </p:txBody>
          </p:sp>
        </mc:Choice>
        <mc:Fallback xmlns="">
          <p:sp>
            <p:nvSpPr>
              <p:cNvPr id="3" name="Content Placeholder 2">
                <a:extLst>
                  <a:ext uri="{FF2B5EF4-FFF2-40B4-BE49-F238E27FC236}">
                    <a16:creationId xmlns:a16="http://schemas.microsoft.com/office/drawing/2014/main" id="{4E4F455A-3B29-4D68-A2BB-613475202DAB}"/>
                  </a:ext>
                </a:extLst>
              </p:cNvPr>
              <p:cNvSpPr>
                <a:spLocks noGrp="1" noRot="1" noChangeAspect="1" noMove="1" noResize="1" noEditPoints="1" noAdjustHandles="1" noChangeArrowheads="1" noChangeShapeType="1" noTextEdit="1"/>
              </p:cNvSpPr>
              <p:nvPr>
                <p:ph idx="1"/>
              </p:nvPr>
            </p:nvSpPr>
            <p:spPr>
              <a:xfrm>
                <a:off x="838200" y="1357079"/>
                <a:ext cx="10515600" cy="4878250"/>
              </a:xfrm>
              <a:blipFill>
                <a:blip r:embed="rId3"/>
                <a:stretch>
                  <a:fillRect l="-1217" t="-212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4965158-CE4C-4AF5-9E32-585220BE2838}"/>
              </a:ext>
            </a:extLst>
          </p:cNvPr>
          <p:cNvSpPr>
            <a:spLocks noGrp="1"/>
          </p:cNvSpPr>
          <p:nvPr>
            <p:ph type="sldNum" sz="quarter" idx="12"/>
          </p:nvPr>
        </p:nvSpPr>
        <p:spPr/>
        <p:txBody>
          <a:bodyPr/>
          <a:lstStyle/>
          <a:p>
            <a:fld id="{E23DBBE4-C4CD-4006-BA03-6899BCDA2DD1}" type="slidenum">
              <a:rPr lang="en-US" smtClean="0"/>
              <a:t>55</a:t>
            </a:fld>
            <a:endParaRPr lang="en-US"/>
          </a:p>
        </p:txBody>
      </p:sp>
    </p:spTree>
    <p:extLst>
      <p:ext uri="{BB962C8B-B14F-4D97-AF65-F5344CB8AC3E}">
        <p14:creationId xmlns:p14="http://schemas.microsoft.com/office/powerpoint/2010/main" val="24713985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A9808-D866-4BC2-875B-B3F5BDA76289}"/>
              </a:ext>
            </a:extLst>
          </p:cNvPr>
          <p:cNvSpPr>
            <a:spLocks noGrp="1"/>
          </p:cNvSpPr>
          <p:nvPr>
            <p:ph type="title"/>
          </p:nvPr>
        </p:nvSpPr>
        <p:spPr/>
        <p:txBody>
          <a:bodyPr>
            <a:normAutofit/>
          </a:bodyPr>
          <a:lstStyle/>
          <a:p>
            <a:r>
              <a:rPr lang="en-US"/>
              <a:t>Parametric survival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E4F455A-3B29-4D68-A2BB-613475202DAB}"/>
                  </a:ext>
                </a:extLst>
              </p:cNvPr>
              <p:cNvSpPr>
                <a:spLocks noGrp="1"/>
              </p:cNvSpPr>
              <p:nvPr>
                <p:ph idx="1"/>
              </p:nvPr>
            </p:nvSpPr>
            <p:spPr>
              <a:xfrm>
                <a:off x="838200" y="1357079"/>
                <a:ext cx="10515600" cy="4878250"/>
              </a:xfrm>
            </p:spPr>
            <p:txBody>
              <a:bodyPr/>
              <a:lstStyle/>
              <a:p>
                <a:pPr marL="0" indent="0">
                  <a:buNone/>
                </a:pPr>
                <a:r>
                  <a:rPr lang="en-US"/>
                  <a:t>With Stata, you can fit </a:t>
                </a:r>
              </a:p>
              <a:p>
                <a:pPr lvl="1"/>
                <a:r>
                  <a:rPr lang="en-US" sz="2600"/>
                  <a:t>Accelerated failure-time (AFT) models </a:t>
                </a:r>
              </a:p>
              <a:p>
                <a:pPr lvl="2"/>
                <a14:m>
                  <m:oMath xmlns:m="http://schemas.openxmlformats.org/officeDocument/2006/math">
                    <m:func>
                      <m:funcPr>
                        <m:ctrlPr>
                          <a:rPr lang="en-US" sz="2400" i="1" smtClean="0">
                            <a:latin typeface="Cambria Math" panose="02040503050406030204" pitchFamily="18" charset="0"/>
                          </a:rPr>
                        </m:ctrlPr>
                      </m:funcPr>
                      <m:fName>
                        <m:r>
                          <m:rPr>
                            <m:sty m:val="p"/>
                          </m:rPr>
                          <a:rPr lang="en-US" sz="2400" i="0" smtClean="0">
                            <a:latin typeface="Cambria Math" panose="02040503050406030204" pitchFamily="18" charset="0"/>
                          </a:rPr>
                          <m:t>log</m:t>
                        </m:r>
                      </m:fName>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𝑗</m:t>
                            </m:r>
                          </m:sub>
                        </m:sSub>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𝑗</m:t>
                            </m:r>
                          </m:sub>
                        </m:sSub>
                        <m:r>
                          <a:rPr lang="en-US" sz="2400" b="0" i="1" smtClean="0">
                            <a:latin typeface="Cambria Math" panose="02040503050406030204" pitchFamily="18" charset="0"/>
                            <a:ea typeface="Cambria Math" panose="02040503050406030204" pitchFamily="18" charset="0"/>
                          </a:rPr>
                          <m:t>𝛽</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𝑧</m:t>
                            </m:r>
                          </m:e>
                          <m:sub>
                            <m:r>
                              <a:rPr lang="en-US" sz="2400" b="0" i="1" smtClean="0">
                                <a:latin typeface="Cambria Math" panose="02040503050406030204" pitchFamily="18" charset="0"/>
                                <a:ea typeface="Cambria Math" panose="02040503050406030204" pitchFamily="18" charset="0"/>
                              </a:rPr>
                              <m:t>𝑗</m:t>
                            </m:r>
                          </m:sub>
                        </m:sSub>
                      </m:e>
                    </m:func>
                  </m:oMath>
                </a14:m>
                <a:r>
                  <a:rPr lang="en-US" sz="2400"/>
                  <a:t> </a:t>
                </a:r>
              </a:p>
              <a:p>
                <a:pPr lvl="2"/>
                <a:r>
                  <a:rPr lang="en-US" sz="2400"/>
                  <a:t>Change the time scale by a factor of </a:t>
                </a:r>
                <a14:m>
                  <m:oMath xmlns:m="http://schemas.openxmlformats.org/officeDocument/2006/math">
                    <m:r>
                      <m:rPr>
                        <m:sty m:val="p"/>
                      </m:rPr>
                      <a:rPr lang="en-US" sz="2400" b="0" i="0" smtClean="0">
                        <a:latin typeface="Cambria Math" panose="02040503050406030204" pitchFamily="18" charset="0"/>
                      </a:rPr>
                      <m:t>exp</m:t>
                    </m:r>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i="1">
                            <a:latin typeface="Cambria Math" panose="02040503050406030204" pitchFamily="18" charset="0"/>
                            <a:ea typeface="Cambria Math" panose="02040503050406030204" pitchFamily="18" charset="0"/>
                          </a:rPr>
                          <m:t>𝑗</m:t>
                        </m:r>
                      </m:sub>
                    </m:sSub>
                    <m:r>
                      <a:rPr lang="en-US" sz="2400" i="1">
                        <a:latin typeface="Cambria Math" panose="02040503050406030204" pitchFamily="18" charset="0"/>
                        <a:ea typeface="Cambria Math" panose="02040503050406030204" pitchFamily="18" charset="0"/>
                      </a:rPr>
                      <m:t>𝛽</m:t>
                    </m:r>
                    <m:r>
                      <a:rPr lang="en-US" sz="2400" b="0" i="1" smtClean="0">
                        <a:latin typeface="Cambria Math" panose="02040503050406030204" pitchFamily="18" charset="0"/>
                      </a:rPr>
                      <m:t>)</m:t>
                    </m:r>
                  </m:oMath>
                </a14:m>
                <a:endParaRPr lang="en-US" sz="2400"/>
              </a:p>
              <a:p>
                <a:pPr lvl="2"/>
                <a:endParaRPr lang="en-US" sz="1100"/>
              </a:p>
              <a:p>
                <a:pPr lvl="1"/>
                <a:r>
                  <a:rPr lang="en-US" sz="2600"/>
                  <a:t>Proportional hazards (PH) models</a:t>
                </a:r>
              </a:p>
              <a:p>
                <a:pPr lvl="2"/>
                <a14:m>
                  <m:oMath xmlns:m="http://schemas.openxmlformats.org/officeDocument/2006/math">
                    <m:func>
                      <m:funcPr>
                        <m:ctrlPr>
                          <a:rPr lang="en-US" sz="2400" i="1">
                            <a:latin typeface="Cambria Math" panose="02040503050406030204" pitchFamily="18" charset="0"/>
                          </a:rPr>
                        </m:ctrlPr>
                      </m:funcPr>
                      <m:fName>
                        <m:r>
                          <m:rPr>
                            <m:sty m:val="p"/>
                          </m:rPr>
                          <a:rPr lang="en-US" sz="2400" b="0" i="0" smtClean="0">
                            <a:latin typeface="Cambria Math" panose="02040503050406030204" pitchFamily="18" charset="0"/>
                          </a:rPr>
                          <m:t>h</m:t>
                        </m:r>
                        <m:r>
                          <a:rPr lang="en-US" sz="2400" b="0" i="0" smtClean="0">
                            <a:latin typeface="Cambria Math" panose="02040503050406030204" pitchFamily="18" charset="0"/>
                          </a:rPr>
                          <m:t>(</m:t>
                        </m:r>
                      </m:fName>
                      <m:e>
                        <m:sSub>
                          <m:sSubPr>
                            <m:ctrlPr>
                              <a:rPr lang="en-US" sz="2400" i="1">
                                <a:latin typeface="Cambria Math" panose="02040503050406030204" pitchFamily="18" charset="0"/>
                              </a:rPr>
                            </m:ctrlPr>
                          </m:sSubPr>
                          <m:e>
                            <m:r>
                              <a:rPr lang="en-US" sz="2400" i="1">
                                <a:latin typeface="Cambria Math" panose="02040503050406030204" pitchFamily="18" charset="0"/>
                              </a:rPr>
                              <m:t>𝑡</m:t>
                            </m:r>
                          </m:e>
                          <m:sub>
                            <m:r>
                              <a:rPr lang="en-US" sz="2400" i="1">
                                <a:latin typeface="Cambria Math" panose="02040503050406030204" pitchFamily="18" charset="0"/>
                              </a:rPr>
                              <m:t>𝑗</m:t>
                            </m:r>
                          </m:sub>
                        </m:sSub>
                        <m:r>
                          <a:rPr lang="en-US" sz="2400" b="0" i="1" smtClean="0">
                            <a:latin typeface="Cambria Math" panose="02040503050406030204" pitchFamily="18" charset="0"/>
                          </a:rPr>
                          <m:t>)</m:t>
                        </m:r>
                        <m:r>
                          <a:rPr lang="en-US" sz="2400" i="1">
                            <a:latin typeface="Cambria Math" panose="02040503050406030204" pitchFamily="18" charset="0"/>
                            <a:ea typeface="Cambria Math" panose="02040503050406030204" pitchFamily="18" charset="0"/>
                          </a:rPr>
                          <m:t>= </m:t>
                        </m:r>
                        <m:sSub>
                          <m:sSubPr>
                            <m:ctrlPr>
                              <a:rPr lang="en-US"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h</m:t>
                            </m:r>
                          </m:e>
                          <m:sub>
                            <m:r>
                              <a:rPr lang="en-US" sz="2400" b="0" i="1" smtClean="0">
                                <a:latin typeface="Cambria Math" panose="02040503050406030204" pitchFamily="18" charset="0"/>
                                <a:ea typeface="Cambria Math" panose="02040503050406030204" pitchFamily="18" charset="0"/>
                              </a:rPr>
                              <m:t>0</m:t>
                            </m:r>
                          </m:sub>
                        </m:sSub>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𝑔</m:t>
                        </m:r>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𝑥</m:t>
                            </m:r>
                          </m:e>
                          <m:sub>
                            <m:r>
                              <a:rPr lang="en-US" sz="2400" i="1">
                                <a:latin typeface="Cambria Math" panose="02040503050406030204" pitchFamily="18" charset="0"/>
                                <a:ea typeface="Cambria Math" panose="02040503050406030204" pitchFamily="18" charset="0"/>
                              </a:rPr>
                              <m:t>𝑗</m:t>
                            </m:r>
                          </m:sub>
                        </m:sSub>
                        <m:r>
                          <a:rPr lang="en-US" sz="2400" b="0" i="1" smtClean="0">
                            <a:latin typeface="Cambria Math" panose="02040503050406030204" pitchFamily="18" charset="0"/>
                            <a:ea typeface="Cambria Math" panose="02040503050406030204" pitchFamily="18" charset="0"/>
                          </a:rPr>
                          <m:t>)</m:t>
                        </m:r>
                      </m:e>
                    </m:func>
                  </m:oMath>
                </a14:m>
                <a:r>
                  <a:rPr lang="en-US" sz="2400"/>
                  <a:t> </a:t>
                </a:r>
              </a:p>
              <a:p>
                <a:pPr lvl="2"/>
                <a:r>
                  <a:rPr lang="en-US" sz="2400"/>
                  <a:t>Covariates have a multiplicative effect on the hazard function</a:t>
                </a:r>
              </a:p>
              <a:p>
                <a:pPr marL="914400" lvl="2" indent="0">
                  <a:buNone/>
                </a:pPr>
                <a:endParaRPr lang="en-US" sz="1500"/>
              </a:p>
              <a:p>
                <a:pPr marL="0" indent="0">
                  <a:buNone/>
                </a:pPr>
                <a:r>
                  <a:rPr lang="en-US"/>
                  <a:t>Stata supports multiple parametric survival distributions when fitting either of these types of models.</a:t>
                </a:r>
              </a:p>
            </p:txBody>
          </p:sp>
        </mc:Choice>
        <mc:Fallback xmlns="">
          <p:sp>
            <p:nvSpPr>
              <p:cNvPr id="3" name="Content Placeholder 2">
                <a:extLst>
                  <a:ext uri="{FF2B5EF4-FFF2-40B4-BE49-F238E27FC236}">
                    <a16:creationId xmlns:a16="http://schemas.microsoft.com/office/drawing/2014/main" id="{4E4F455A-3B29-4D68-A2BB-613475202DAB}"/>
                  </a:ext>
                </a:extLst>
              </p:cNvPr>
              <p:cNvSpPr>
                <a:spLocks noGrp="1" noRot="1" noChangeAspect="1" noMove="1" noResize="1" noEditPoints="1" noAdjustHandles="1" noChangeArrowheads="1" noChangeShapeType="1" noTextEdit="1"/>
              </p:cNvSpPr>
              <p:nvPr>
                <p:ph idx="1"/>
              </p:nvPr>
            </p:nvSpPr>
            <p:spPr>
              <a:xfrm>
                <a:off x="838200" y="1357079"/>
                <a:ext cx="10515600" cy="4878250"/>
              </a:xfrm>
              <a:blipFill>
                <a:blip r:embed="rId3"/>
                <a:stretch>
                  <a:fillRect l="-1217" t="-212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4965158-CE4C-4AF5-9E32-585220BE2838}"/>
              </a:ext>
            </a:extLst>
          </p:cNvPr>
          <p:cNvSpPr>
            <a:spLocks noGrp="1"/>
          </p:cNvSpPr>
          <p:nvPr>
            <p:ph type="sldNum" sz="quarter" idx="12"/>
          </p:nvPr>
        </p:nvSpPr>
        <p:spPr/>
        <p:txBody>
          <a:bodyPr/>
          <a:lstStyle/>
          <a:p>
            <a:fld id="{E23DBBE4-C4CD-4006-BA03-6899BCDA2DD1}" type="slidenum">
              <a:rPr lang="en-US" smtClean="0"/>
              <a:t>56</a:t>
            </a:fld>
            <a:endParaRPr lang="en-US"/>
          </a:p>
        </p:txBody>
      </p:sp>
    </p:spTree>
    <p:extLst>
      <p:ext uri="{BB962C8B-B14F-4D97-AF65-F5344CB8AC3E}">
        <p14:creationId xmlns:p14="http://schemas.microsoft.com/office/powerpoint/2010/main" val="40422647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CA2DD-064A-4331-B575-6BE8645E366B}"/>
              </a:ext>
            </a:extLst>
          </p:cNvPr>
          <p:cNvSpPr>
            <a:spLocks noGrp="1"/>
          </p:cNvSpPr>
          <p:nvPr>
            <p:ph type="title"/>
          </p:nvPr>
        </p:nvSpPr>
        <p:spPr/>
        <p:txBody>
          <a:bodyPr/>
          <a:lstStyle/>
          <a:p>
            <a:r>
              <a:rPr lang="en-US"/>
              <a:t>Gompertz distribution</a:t>
            </a:r>
          </a:p>
        </p:txBody>
      </p:sp>
      <p:sp>
        <p:nvSpPr>
          <p:cNvPr id="4" name="Slide Number Placeholder 3">
            <a:extLst>
              <a:ext uri="{FF2B5EF4-FFF2-40B4-BE49-F238E27FC236}">
                <a16:creationId xmlns:a16="http://schemas.microsoft.com/office/drawing/2014/main" id="{CC1EBC5A-329F-4DD6-A005-2AA24B49C22A}"/>
              </a:ext>
            </a:extLst>
          </p:cNvPr>
          <p:cNvSpPr>
            <a:spLocks noGrp="1"/>
          </p:cNvSpPr>
          <p:nvPr>
            <p:ph type="sldNum" sz="quarter" idx="12"/>
          </p:nvPr>
        </p:nvSpPr>
        <p:spPr/>
        <p:txBody>
          <a:bodyPr/>
          <a:lstStyle/>
          <a:p>
            <a:fld id="{E23DBBE4-C4CD-4006-BA03-6899BCDA2DD1}" type="slidenum">
              <a:rPr lang="en-US" smtClean="0"/>
              <a:pPr/>
              <a:t>57</a:t>
            </a:fld>
            <a:endParaRPr lang="en-US"/>
          </a:p>
        </p:txBody>
      </p:sp>
      <p:pic>
        <p:nvPicPr>
          <p:cNvPr id="10" name="Content Placeholder 9" descr="A screenshot of a video game&#10;&#10;Description automatically generated">
            <a:extLst>
              <a:ext uri="{FF2B5EF4-FFF2-40B4-BE49-F238E27FC236}">
                <a16:creationId xmlns:a16="http://schemas.microsoft.com/office/drawing/2014/main" id="{F7F71B9B-0EF7-44AA-9550-11AAA20D01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83677" y="1296211"/>
            <a:ext cx="6494023" cy="5124534"/>
          </a:xfr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F501919-0506-4311-B2AC-7EA23522843F}"/>
                  </a:ext>
                </a:extLst>
              </p:cNvPr>
              <p:cNvSpPr txBox="1"/>
              <p:nvPr/>
            </p:nvSpPr>
            <p:spPr>
              <a:xfrm>
                <a:off x="583661" y="1628506"/>
                <a:ext cx="4688730" cy="4462760"/>
              </a:xfrm>
              <a:prstGeom prst="rect">
                <a:avLst/>
              </a:prstGeom>
              <a:noFill/>
            </p:spPr>
            <p:txBody>
              <a:bodyPr wrap="square" rtlCol="0">
                <a:spAutoFit/>
              </a:bodyPr>
              <a:lstStyle/>
              <a:p>
                <a:pPr marL="285750" indent="-285750">
                  <a:buFont typeface="Arial" panose="020B0604020202020204" pitchFamily="34" charset="0"/>
                  <a:buChar char="•"/>
                </a:pPr>
                <a:r>
                  <a:rPr lang="en-US" sz="2800"/>
                  <a:t>Suitable for data with monotone hazard rates</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14:m>
                  <m:oMath xmlns:m="http://schemas.openxmlformats.org/officeDocument/2006/math">
                    <m:r>
                      <a:rPr lang="en-US" sz="2800" i="1">
                        <a:latin typeface="Cambria Math" panose="02040503050406030204" pitchFamily="18" charset="0"/>
                      </a:rPr>
                      <m:t>h</m:t>
                    </m:r>
                    <m:r>
                      <a:rPr lang="en-US" sz="2800" i="1">
                        <a:latin typeface="Cambria Math" panose="02040503050406030204" pitchFamily="18" charset="0"/>
                      </a:rPr>
                      <m:t>(</m:t>
                    </m:r>
                    <m:r>
                      <a:rPr lang="en-US" sz="2800" i="1">
                        <a:latin typeface="Cambria Math" panose="02040503050406030204" pitchFamily="18" charset="0"/>
                      </a:rPr>
                      <m:t>𝑡</m:t>
                    </m:r>
                    <m:r>
                      <a:rPr lang="en-US" sz="2800" i="1">
                        <a:latin typeface="Cambria Math" panose="02040503050406030204" pitchFamily="18" charset="0"/>
                      </a:rPr>
                      <m:t>)=</m:t>
                    </m:r>
                    <m:r>
                      <m:rPr>
                        <m:sty m:val="p"/>
                      </m:rPr>
                      <a:rPr lang="en-US" sz="2800">
                        <a:latin typeface="Cambria Math" panose="02040503050406030204" pitchFamily="18" charset="0"/>
                      </a:rPr>
                      <m:t>exp</m:t>
                    </m:r>
                    <m:r>
                      <a:rPr lang="en-US" sz="2800" i="1">
                        <a:latin typeface="Cambria Math" panose="02040503050406030204" pitchFamily="18" charset="0"/>
                      </a:rPr>
                      <m:t>⁡</m:t>
                    </m:r>
                    <m:r>
                      <a:rPr lang="en-US" sz="2800" b="0" i="1" smtClean="0">
                        <a:latin typeface="Cambria Math" panose="02040503050406030204" pitchFamily="18" charset="0"/>
                      </a:rPr>
                      <m:t>(</m:t>
                    </m:r>
                    <m:r>
                      <a:rPr lang="en-US" sz="2800" b="0" i="1" smtClean="0">
                        <a:latin typeface="Cambria Math" panose="02040503050406030204" pitchFamily="18" charset="0"/>
                      </a:rPr>
                      <m:t>𝑥</m:t>
                    </m:r>
                    <m:r>
                      <m:rPr>
                        <m:sty m:val="p"/>
                      </m:rPr>
                      <a:rPr lang="el-GR" sz="2800" b="0" i="1" smtClean="0">
                        <a:latin typeface="Cambria Math" panose="02040503050406030204" pitchFamily="18" charset="0"/>
                      </a:rPr>
                      <m:t>β</m:t>
                    </m:r>
                    <m:r>
                      <a:rPr lang="en-US" sz="2800" i="1">
                        <a:latin typeface="Cambria Math" panose="02040503050406030204" pitchFamily="18" charset="0"/>
                      </a:rPr>
                      <m:t>)</m:t>
                    </m:r>
                    <m:r>
                      <a:rPr lang="en-US" sz="2800" i="1" smtClean="0">
                        <a:latin typeface="Cambria Math" panose="02040503050406030204" pitchFamily="18" charset="0"/>
                      </a:rPr>
                      <m:t>×</m:t>
                    </m:r>
                    <m:r>
                      <m:rPr>
                        <m:sty m:val="p"/>
                      </m:rPr>
                      <a:rPr lang="en-US" sz="2800" b="0" i="0" smtClean="0">
                        <a:latin typeface="Cambria Math" panose="02040503050406030204" pitchFamily="18" charset="0"/>
                      </a:rPr>
                      <m:t>exp</m:t>
                    </m:r>
                    <m:r>
                      <a:rPr lang="en-US" sz="2800" b="0" i="1" smtClean="0">
                        <a:latin typeface="Cambria Math" panose="02040503050406030204" pitchFamily="18" charset="0"/>
                      </a:rPr>
                      <m:t>⁡(</m:t>
                    </m:r>
                    <m:r>
                      <a:rPr lang="en-US" sz="2800" b="0" i="1" smtClean="0">
                        <a:latin typeface="Cambria Math" panose="02040503050406030204" pitchFamily="18" charset="0"/>
                      </a:rPr>
                      <m:t>𝛾</m:t>
                    </m:r>
                    <m:r>
                      <a:rPr lang="en-US" sz="2800" b="0" i="1" smtClean="0">
                        <a:latin typeface="Cambria Math" panose="02040503050406030204" pitchFamily="18" charset="0"/>
                      </a:rPr>
                      <m:t>𝑡</m:t>
                    </m:r>
                    <m:r>
                      <a:rPr lang="en-US" sz="2800" b="0" i="1" smtClean="0">
                        <a:latin typeface="Cambria Math" panose="02040503050406030204" pitchFamily="18" charset="0"/>
                      </a:rPr>
                      <m:t>)</m:t>
                    </m:r>
                  </m:oMath>
                </a14:m>
                <a:endParaRPr lang="en-US" sz="2800"/>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800"/>
                  <a:t>Used heavily to model mortality data</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800"/>
                  <a:t>Gompertz models can only be fit in the proportional hazards metric</a:t>
                </a:r>
              </a:p>
            </p:txBody>
          </p:sp>
        </mc:Choice>
        <mc:Fallback xmlns="">
          <p:sp>
            <p:nvSpPr>
              <p:cNvPr id="13" name="TextBox 12">
                <a:extLst>
                  <a:ext uri="{FF2B5EF4-FFF2-40B4-BE49-F238E27FC236}">
                    <a16:creationId xmlns:a16="http://schemas.microsoft.com/office/drawing/2014/main" id="{4F501919-0506-4311-B2AC-7EA23522843F}"/>
                  </a:ext>
                </a:extLst>
              </p:cNvPr>
              <p:cNvSpPr txBox="1">
                <a:spLocks noRot="1" noChangeAspect="1" noMove="1" noResize="1" noEditPoints="1" noAdjustHandles="1" noChangeArrowheads="1" noChangeShapeType="1" noTextEdit="1"/>
              </p:cNvSpPr>
              <p:nvPr/>
            </p:nvSpPr>
            <p:spPr>
              <a:xfrm>
                <a:off x="583661" y="1628506"/>
                <a:ext cx="4688730" cy="4462760"/>
              </a:xfrm>
              <a:prstGeom prst="rect">
                <a:avLst/>
              </a:prstGeom>
              <a:blipFill>
                <a:blip r:embed="rId4"/>
                <a:stretch>
                  <a:fillRect l="-2341" t="-1230" b="-3005"/>
                </a:stretch>
              </a:blipFill>
            </p:spPr>
            <p:txBody>
              <a:bodyPr/>
              <a:lstStyle/>
              <a:p>
                <a:r>
                  <a:rPr lang="en-US">
                    <a:noFill/>
                  </a:rPr>
                  <a:t> </a:t>
                </a:r>
              </a:p>
            </p:txBody>
          </p:sp>
        </mc:Fallback>
      </mc:AlternateContent>
    </p:spTree>
    <p:extLst>
      <p:ext uri="{BB962C8B-B14F-4D97-AF65-F5344CB8AC3E}">
        <p14:creationId xmlns:p14="http://schemas.microsoft.com/office/powerpoint/2010/main" val="10381734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41692-BF2A-496A-895D-3BC7F7E9FF05}"/>
              </a:ext>
            </a:extLst>
          </p:cNvPr>
          <p:cNvSpPr>
            <a:spLocks noGrp="1"/>
          </p:cNvSpPr>
          <p:nvPr>
            <p:ph type="title"/>
          </p:nvPr>
        </p:nvSpPr>
        <p:spPr>
          <a:xfrm>
            <a:off x="838200" y="365126"/>
            <a:ext cx="10515600" cy="646552"/>
          </a:xfrm>
        </p:spPr>
        <p:txBody>
          <a:bodyPr>
            <a:normAutofit fontScale="90000"/>
          </a:bodyPr>
          <a:lstStyle/>
          <a:p>
            <a:r>
              <a:rPr lang="en-US"/>
              <a:t>Weibull and exponential distributions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FBAAE2C-A7E1-453E-BFFE-3381CC4787A1}"/>
                  </a:ext>
                </a:extLst>
              </p:cNvPr>
              <p:cNvSpPr>
                <a:spLocks noGrp="1"/>
              </p:cNvSpPr>
              <p:nvPr>
                <p:ph sz="half" idx="1"/>
              </p:nvPr>
            </p:nvSpPr>
            <p:spPr>
              <a:xfrm>
                <a:off x="293451" y="1400783"/>
                <a:ext cx="5181600" cy="5092091"/>
              </a:xfrm>
            </p:spPr>
            <p:txBody>
              <a:bodyPr/>
              <a:lstStyle/>
              <a:p>
                <a:pPr marL="0" indent="0">
                  <a:buNone/>
                </a:pPr>
                <a:r>
                  <a:rPr lang="en-US" dirty="0"/>
                  <a:t>Weibull:</a:t>
                </a:r>
              </a:p>
              <a:p>
                <a:r>
                  <a:rPr lang="en-US" sz="2600" dirty="0"/>
                  <a:t>Suitable for data that exhibit monotone hazard rates</a:t>
                </a:r>
              </a:p>
              <a:p>
                <a:endParaRPr lang="en-US" sz="800" dirty="0"/>
              </a:p>
              <a:p>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𝑒𝑥𝑝</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𝑥𝑗</m:t>
                    </m:r>
                    <m:r>
                      <m:rPr>
                        <m:sty m:val="p"/>
                      </m:rPr>
                      <a:rPr lang="el-GR" b="0" i="1" smtClean="0">
                        <a:latin typeface="Cambria Math" panose="02040503050406030204" pitchFamily="18" charset="0"/>
                        <a:ea typeface="Cambria Math" panose="02040503050406030204" pitchFamily="18" charset="0"/>
                      </a:rPr>
                      <m:t>β</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𝑡</m:t>
                        </m:r>
                      </m:e>
                      <m:sup>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−1</m:t>
                        </m:r>
                      </m:sup>
                    </m:sSup>
                  </m:oMath>
                </a14:m>
                <a:endParaRPr lang="en-US" dirty="0"/>
              </a:p>
              <a:p>
                <a:endParaRPr lang="en-US" sz="2000" dirty="0"/>
              </a:p>
              <a:p>
                <a:pPr marL="0" indent="0">
                  <a:buNone/>
                </a:pPr>
                <a:r>
                  <a:rPr lang="en-US" dirty="0"/>
                  <a:t>Exponential:</a:t>
                </a:r>
              </a:p>
              <a:p>
                <a:r>
                  <a:rPr lang="en-US" sz="2600" dirty="0"/>
                  <a:t>Suitable for data that exhibit a constant hazard</a:t>
                </a:r>
              </a:p>
              <a:p>
                <a:endParaRPr lang="en-US" sz="800" dirty="0"/>
              </a:p>
              <a:p>
                <a14:m>
                  <m:oMath xmlns:m="http://schemas.openxmlformats.org/officeDocument/2006/math">
                    <m:r>
                      <a:rPr lang="en-US" i="1">
                        <a:latin typeface="Cambria Math" panose="02040503050406030204" pitchFamily="18" charset="0"/>
                      </a:rPr>
                      <m:t>h</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𝑒𝑥𝑝</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𝑥𝑗</m:t>
                    </m:r>
                    <m:r>
                      <m:rPr>
                        <m:sty m:val="p"/>
                      </m:rPr>
                      <a:rPr lang="el-GR" i="1">
                        <a:latin typeface="Cambria Math" panose="02040503050406030204" pitchFamily="18" charset="0"/>
                        <a:ea typeface="Cambria Math" panose="02040503050406030204" pitchFamily="18" charset="0"/>
                      </a:rPr>
                      <m:t>β</m:t>
                    </m:r>
                    <m:r>
                      <a:rPr lang="en-US" i="1">
                        <a:latin typeface="Cambria Math" panose="02040503050406030204" pitchFamily="18" charset="0"/>
                        <a:ea typeface="Cambria Math" panose="02040503050406030204" pitchFamily="18" charset="0"/>
                      </a:rPr>
                      <m:t>)</m:t>
                    </m:r>
                  </m:oMath>
                </a14:m>
                <a:endParaRPr lang="en-US" dirty="0"/>
              </a:p>
              <a:p>
                <a:pPr marL="0" indent="0">
                  <a:buNone/>
                </a:pPr>
                <a:endParaRPr lang="en-US" sz="1200" dirty="0"/>
              </a:p>
            </p:txBody>
          </p:sp>
        </mc:Choice>
        <mc:Fallback>
          <p:sp>
            <p:nvSpPr>
              <p:cNvPr id="3" name="Content Placeholder 2">
                <a:extLst>
                  <a:ext uri="{FF2B5EF4-FFF2-40B4-BE49-F238E27FC236}">
                    <a16:creationId xmlns:a16="http://schemas.microsoft.com/office/drawing/2014/main" id="{DFBAAE2C-A7E1-453E-BFFE-3381CC4787A1}"/>
                  </a:ext>
                </a:extLst>
              </p:cNvPr>
              <p:cNvSpPr>
                <a:spLocks noGrp="1" noRot="1" noChangeAspect="1" noMove="1" noResize="1" noEditPoints="1" noAdjustHandles="1" noChangeArrowheads="1" noChangeShapeType="1" noTextEdit="1"/>
              </p:cNvSpPr>
              <p:nvPr>
                <p:ph sz="half" idx="1"/>
              </p:nvPr>
            </p:nvSpPr>
            <p:spPr>
              <a:xfrm>
                <a:off x="293451" y="1400783"/>
                <a:ext cx="5181600" cy="5092091"/>
              </a:xfrm>
              <a:blipFill>
                <a:blip r:embed="rId3"/>
                <a:stretch>
                  <a:fillRect l="-2353" t="-203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35422D0-5C07-42AE-A3E1-881B905D08E6}"/>
              </a:ext>
            </a:extLst>
          </p:cNvPr>
          <p:cNvSpPr>
            <a:spLocks noGrp="1"/>
          </p:cNvSpPr>
          <p:nvPr>
            <p:ph type="sldNum" sz="quarter" idx="12"/>
          </p:nvPr>
        </p:nvSpPr>
        <p:spPr/>
        <p:txBody>
          <a:bodyPr/>
          <a:lstStyle/>
          <a:p>
            <a:fld id="{E23DBBE4-C4CD-4006-BA03-6899BCDA2DD1}" type="slidenum">
              <a:rPr lang="en-US" sz="1800" smtClean="0"/>
              <a:t>58</a:t>
            </a:fld>
            <a:endParaRPr lang="en-US" sz="1800"/>
          </a:p>
        </p:txBody>
      </p:sp>
      <p:pic>
        <p:nvPicPr>
          <p:cNvPr id="5" name="Picture 4">
            <a:extLst>
              <a:ext uri="{FF2B5EF4-FFF2-40B4-BE49-F238E27FC236}">
                <a16:creationId xmlns:a16="http://schemas.microsoft.com/office/drawing/2014/main" id="{FED05988-B777-4D22-8A85-F53279BC88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7797" y="1400783"/>
            <a:ext cx="6066640" cy="4776181"/>
          </a:xfrm>
          <a:prstGeom prst="rect">
            <a:avLst/>
          </a:prstGeom>
        </p:spPr>
      </p:pic>
    </p:spTree>
    <p:extLst>
      <p:ext uri="{BB962C8B-B14F-4D97-AF65-F5344CB8AC3E}">
        <p14:creationId xmlns:p14="http://schemas.microsoft.com/office/powerpoint/2010/main" val="23993053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1BEF4-4FA0-4F78-944F-EF7D90B39C60}"/>
              </a:ext>
            </a:extLst>
          </p:cNvPr>
          <p:cNvSpPr>
            <a:spLocks noGrp="1"/>
          </p:cNvSpPr>
          <p:nvPr>
            <p:ph type="title"/>
          </p:nvPr>
        </p:nvSpPr>
        <p:spPr/>
        <p:txBody>
          <a:bodyPr>
            <a:normAutofit/>
          </a:bodyPr>
          <a:lstStyle/>
          <a:p>
            <a:r>
              <a:rPr lang="en-US"/>
              <a:t>Loglogistic distribution</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7D3E4BDB-71A6-4BDA-8994-B6A990958F4B}"/>
                  </a:ext>
                </a:extLst>
              </p:cNvPr>
              <p:cNvSpPr>
                <a:spLocks noGrp="1"/>
              </p:cNvSpPr>
              <p:nvPr>
                <p:ph sz="half" idx="1"/>
              </p:nvPr>
            </p:nvSpPr>
            <p:spPr>
              <a:xfrm>
                <a:off x="637953" y="1825625"/>
                <a:ext cx="5381847" cy="4351338"/>
              </a:xfrm>
            </p:spPr>
            <p:txBody>
              <a:bodyPr>
                <a:normAutofit/>
              </a:bodyPr>
              <a:lstStyle/>
              <a:p>
                <a:r>
                  <a:rPr lang="en-US"/>
                  <a:t>Suitable for modeling data with nonmonotonic hazard rates</a:t>
                </a:r>
              </a:p>
              <a:p>
                <a:endParaRPr lang="en-US" sz="2400"/>
              </a:p>
              <a:p>
                <a14:m>
                  <m:oMath xmlns:m="http://schemas.openxmlformats.org/officeDocument/2006/math">
                    <m:r>
                      <a:rPr lang="en-US" sz="3200" b="0" i="1" smtClean="0">
                        <a:latin typeface="Cambria Math" panose="02040503050406030204" pitchFamily="18" charset="0"/>
                      </a:rPr>
                      <m:t>𝑆</m:t>
                    </m:r>
                    <m:r>
                      <a:rPr lang="en-US" sz="3200" b="0" i="1" smtClean="0">
                        <a:latin typeface="Cambria Math" panose="02040503050406030204" pitchFamily="18" charset="0"/>
                      </a:rPr>
                      <m:t>(</m:t>
                    </m:r>
                    <m:r>
                      <a:rPr lang="en-US" sz="3200" b="0" i="1" smtClean="0">
                        <a:latin typeface="Cambria Math" panose="02040503050406030204" pitchFamily="18" charset="0"/>
                      </a:rPr>
                      <m:t>𝑡</m:t>
                    </m:r>
                    <m:r>
                      <a:rPr lang="en-US" sz="3200" b="0" i="1" smtClean="0">
                        <a:latin typeface="Cambria Math" panose="02040503050406030204" pitchFamily="18" charset="0"/>
                      </a:rPr>
                      <m:t>)=</m:t>
                    </m:r>
                    <m:sSup>
                      <m:sSupPr>
                        <m:ctrlPr>
                          <a:rPr lang="en-US" sz="3200" b="0" i="1" smtClean="0">
                            <a:latin typeface="Cambria Math" panose="02040503050406030204" pitchFamily="18" charset="0"/>
                            <a:ea typeface="Cambria Math" panose="02040503050406030204" pitchFamily="18" charset="0"/>
                          </a:rPr>
                        </m:ctrlPr>
                      </m:sSupPr>
                      <m:e>
                        <m:d>
                          <m:dPr>
                            <m:begChr m:val="{"/>
                            <m:endChr m:val="}"/>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1+</m:t>
                            </m:r>
                            <m:sSup>
                              <m:sSupPr>
                                <m:ctrlPr>
                                  <a:rPr lang="en-US" sz="3200" b="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𝜆</m:t>
                                </m:r>
                                <m:r>
                                  <a:rPr lang="en-US" sz="3200" b="0" i="1" smtClean="0">
                                    <a:latin typeface="Cambria Math" panose="02040503050406030204" pitchFamily="18" charset="0"/>
                                    <a:ea typeface="Cambria Math" panose="02040503050406030204" pitchFamily="18" charset="0"/>
                                  </a:rPr>
                                  <m:t>𝑡</m:t>
                                </m:r>
                                <m:r>
                                  <a:rPr lang="en-US" sz="3200" b="0" i="1" smtClean="0">
                                    <a:latin typeface="Cambria Math" panose="02040503050406030204" pitchFamily="18" charset="0"/>
                                    <a:ea typeface="Cambria Math" panose="02040503050406030204" pitchFamily="18" charset="0"/>
                                  </a:rPr>
                                  <m:t>)</m:t>
                                </m:r>
                              </m:e>
                              <m:sup>
                                <m:f>
                                  <m:fPr>
                                    <m:type m:val="skw"/>
                                    <m:ctrlPr>
                                      <a:rPr lang="en-US" sz="3200" b="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1</m:t>
                                    </m:r>
                                  </m:num>
                                  <m:den>
                                    <m:r>
                                      <a:rPr lang="en-US" sz="3200" b="0" i="1" smtClean="0">
                                        <a:latin typeface="Cambria Math" panose="02040503050406030204" pitchFamily="18" charset="0"/>
                                        <a:ea typeface="Cambria Math" panose="02040503050406030204" pitchFamily="18" charset="0"/>
                                      </a:rPr>
                                      <m:t>𝛾</m:t>
                                    </m:r>
                                  </m:den>
                                </m:f>
                              </m:sup>
                            </m:sSup>
                          </m:e>
                        </m:d>
                      </m:e>
                      <m:sup>
                        <m:r>
                          <a:rPr lang="en-US" sz="3200" b="0" i="1" smtClean="0">
                            <a:latin typeface="Cambria Math" panose="02040503050406030204" pitchFamily="18" charset="0"/>
                            <a:ea typeface="Cambria Math" panose="02040503050406030204" pitchFamily="18" charset="0"/>
                          </a:rPr>
                          <m:t>−1</m:t>
                        </m:r>
                      </m:sup>
                    </m:sSup>
                  </m:oMath>
                </a14:m>
                <a:endParaRPr lang="en-US" sz="3200"/>
              </a:p>
              <a:p>
                <a:pPr marL="0" indent="0">
                  <a:buNone/>
                </a:pPr>
                <a:endParaRPr lang="en-US" sz="2400"/>
              </a:p>
              <a:p>
                <a:r>
                  <a:rPr lang="en-US"/>
                  <a:t>ln(t) follows a logistic distribution</a:t>
                </a:r>
              </a:p>
            </p:txBody>
          </p:sp>
        </mc:Choice>
        <mc:Fallback xmlns="">
          <p:sp>
            <p:nvSpPr>
              <p:cNvPr id="7" name="Content Placeholder 6">
                <a:extLst>
                  <a:ext uri="{FF2B5EF4-FFF2-40B4-BE49-F238E27FC236}">
                    <a16:creationId xmlns:a16="http://schemas.microsoft.com/office/drawing/2014/main" id="{7D3E4BDB-71A6-4BDA-8994-B6A990958F4B}"/>
                  </a:ext>
                </a:extLst>
              </p:cNvPr>
              <p:cNvSpPr>
                <a:spLocks noGrp="1" noRot="1" noChangeAspect="1" noMove="1" noResize="1" noEditPoints="1" noAdjustHandles="1" noChangeArrowheads="1" noChangeShapeType="1" noTextEdit="1"/>
              </p:cNvSpPr>
              <p:nvPr>
                <p:ph sz="half" idx="1"/>
              </p:nvPr>
            </p:nvSpPr>
            <p:spPr>
              <a:xfrm>
                <a:off x="637953" y="1825625"/>
                <a:ext cx="5381847" cy="4351338"/>
              </a:xfrm>
              <a:blipFill>
                <a:blip r:embed="rId3"/>
                <a:stretch>
                  <a:fillRect l="-2039" t="-2241"/>
                </a:stretch>
              </a:blipFill>
            </p:spPr>
            <p:txBody>
              <a:bodyPr/>
              <a:lstStyle/>
              <a:p>
                <a:r>
                  <a:rPr lang="en-US">
                    <a:noFill/>
                  </a:rPr>
                  <a:t> </a:t>
                </a:r>
              </a:p>
            </p:txBody>
          </p:sp>
        </mc:Fallback>
      </mc:AlternateContent>
      <p:pic>
        <p:nvPicPr>
          <p:cNvPr id="12" name="Content Placeholder 11" descr="A screenshot of a cell phone&#10;&#10;Description automatically generated">
            <a:extLst>
              <a:ext uri="{FF2B5EF4-FFF2-40B4-BE49-F238E27FC236}">
                <a16:creationId xmlns:a16="http://schemas.microsoft.com/office/drawing/2014/main" id="{581A7A2A-E3A1-4503-A7A6-F62DEDA47D85}"/>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833872" y="1444753"/>
            <a:ext cx="6157830" cy="4922344"/>
          </a:xfrm>
        </p:spPr>
      </p:pic>
      <p:sp>
        <p:nvSpPr>
          <p:cNvPr id="3" name="Slide Number Placeholder 2">
            <a:extLst>
              <a:ext uri="{FF2B5EF4-FFF2-40B4-BE49-F238E27FC236}">
                <a16:creationId xmlns:a16="http://schemas.microsoft.com/office/drawing/2014/main" id="{94360279-5FAF-4B52-A8C0-C23F3AEFB91B}"/>
              </a:ext>
            </a:extLst>
          </p:cNvPr>
          <p:cNvSpPr>
            <a:spLocks noGrp="1"/>
          </p:cNvSpPr>
          <p:nvPr>
            <p:ph type="sldNum" sz="quarter" idx="12"/>
          </p:nvPr>
        </p:nvSpPr>
        <p:spPr/>
        <p:txBody>
          <a:bodyPr/>
          <a:lstStyle/>
          <a:p>
            <a:fld id="{E23DBBE4-C4CD-4006-BA03-6899BCDA2DD1}" type="slidenum">
              <a:rPr lang="en-US" sz="1800" smtClean="0"/>
              <a:t>59</a:t>
            </a:fld>
            <a:endParaRPr lang="en-US" sz="1800"/>
          </a:p>
        </p:txBody>
      </p:sp>
    </p:spTree>
    <p:extLst>
      <p:ext uri="{BB962C8B-B14F-4D97-AF65-F5344CB8AC3E}">
        <p14:creationId xmlns:p14="http://schemas.microsoft.com/office/powerpoint/2010/main" val="3272290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F850-03BC-4025-AACE-7FC963CC0DD0}"/>
              </a:ext>
            </a:extLst>
          </p:cNvPr>
          <p:cNvSpPr>
            <a:spLocks noGrp="1"/>
          </p:cNvSpPr>
          <p:nvPr>
            <p:ph type="title"/>
          </p:nvPr>
        </p:nvSpPr>
        <p:spPr/>
        <p:txBody>
          <a:bodyPr>
            <a:normAutofit/>
          </a:bodyPr>
          <a:lstStyle/>
          <a:p>
            <a:r>
              <a:rPr lang="en-US"/>
              <a:t>A look at survival data</a:t>
            </a:r>
          </a:p>
        </p:txBody>
      </p:sp>
      <p:graphicFrame>
        <p:nvGraphicFramePr>
          <p:cNvPr id="4" name="Table 4">
            <a:extLst>
              <a:ext uri="{FF2B5EF4-FFF2-40B4-BE49-F238E27FC236}">
                <a16:creationId xmlns:a16="http://schemas.microsoft.com/office/drawing/2014/main" id="{A1EA5414-0308-4186-B6CC-BEA1DDE8D680}"/>
              </a:ext>
            </a:extLst>
          </p:cNvPr>
          <p:cNvGraphicFramePr>
            <a:graphicFrameLocks noGrp="1"/>
          </p:cNvGraphicFramePr>
          <p:nvPr>
            <p:ph idx="1"/>
            <p:extLst>
              <p:ext uri="{D42A27DB-BD31-4B8C-83A1-F6EECF244321}">
                <p14:modId xmlns:p14="http://schemas.microsoft.com/office/powerpoint/2010/main" val="1090154354"/>
              </p:ext>
            </p:extLst>
          </p:nvPr>
        </p:nvGraphicFramePr>
        <p:xfrm>
          <a:off x="838200" y="2110105"/>
          <a:ext cx="4709160" cy="3310256"/>
        </p:xfrm>
        <a:graphic>
          <a:graphicData uri="http://schemas.openxmlformats.org/drawingml/2006/table">
            <a:tbl>
              <a:tblPr firstRow="1" bandRow="1">
                <a:tableStyleId>{5C22544A-7EE6-4342-B048-85BDC9FD1C3A}</a:tableStyleId>
              </a:tblPr>
              <a:tblGrid>
                <a:gridCol w="1177290">
                  <a:extLst>
                    <a:ext uri="{9D8B030D-6E8A-4147-A177-3AD203B41FA5}">
                      <a16:colId xmlns:a16="http://schemas.microsoft.com/office/drawing/2014/main" val="4170346308"/>
                    </a:ext>
                  </a:extLst>
                </a:gridCol>
                <a:gridCol w="1177290">
                  <a:extLst>
                    <a:ext uri="{9D8B030D-6E8A-4147-A177-3AD203B41FA5}">
                      <a16:colId xmlns:a16="http://schemas.microsoft.com/office/drawing/2014/main" val="3093305075"/>
                    </a:ext>
                  </a:extLst>
                </a:gridCol>
                <a:gridCol w="1177290">
                  <a:extLst>
                    <a:ext uri="{9D8B030D-6E8A-4147-A177-3AD203B41FA5}">
                      <a16:colId xmlns:a16="http://schemas.microsoft.com/office/drawing/2014/main" val="2917939345"/>
                    </a:ext>
                  </a:extLst>
                </a:gridCol>
                <a:gridCol w="1177290">
                  <a:extLst>
                    <a:ext uri="{9D8B030D-6E8A-4147-A177-3AD203B41FA5}">
                      <a16:colId xmlns:a16="http://schemas.microsoft.com/office/drawing/2014/main" val="3292123037"/>
                    </a:ext>
                  </a:extLst>
                </a:gridCol>
              </a:tblGrid>
              <a:tr h="664556">
                <a:tc gridSpan="4">
                  <a:txBody>
                    <a:bodyPr/>
                    <a:lstStyle/>
                    <a:p>
                      <a:r>
                        <a:rPr lang="en-US"/>
                        <a:t>One record per patient</a:t>
                      </a:r>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961932772"/>
                  </a:ext>
                </a:extLst>
              </a:tr>
              <a:tr h="661425">
                <a:tc>
                  <a:txBody>
                    <a:bodyPr/>
                    <a:lstStyle/>
                    <a:p>
                      <a:r>
                        <a:rPr lang="en-US"/>
                        <a:t>Patient ID</a:t>
                      </a:r>
                    </a:p>
                  </a:txBody>
                  <a:tcPr/>
                </a:tc>
                <a:tc>
                  <a:txBody>
                    <a:bodyPr/>
                    <a:lstStyle/>
                    <a:p>
                      <a:r>
                        <a:rPr lang="en-US"/>
                        <a:t>Sex </a:t>
                      </a:r>
                    </a:p>
                  </a:txBody>
                  <a:tcPr/>
                </a:tc>
                <a:tc>
                  <a:txBody>
                    <a:bodyPr/>
                    <a:lstStyle/>
                    <a:p>
                      <a:r>
                        <a:rPr lang="en-US"/>
                        <a:t>Days</a:t>
                      </a:r>
                    </a:p>
                  </a:txBody>
                  <a:tcPr/>
                </a:tc>
                <a:tc>
                  <a:txBody>
                    <a:bodyPr/>
                    <a:lstStyle/>
                    <a:p>
                      <a:r>
                        <a:rPr lang="en-US"/>
                        <a:t>Died</a:t>
                      </a:r>
                    </a:p>
                  </a:txBody>
                  <a:tcPr/>
                </a:tc>
                <a:extLst>
                  <a:ext uri="{0D108BD9-81ED-4DB2-BD59-A6C34878D82A}">
                    <a16:rowId xmlns:a16="http://schemas.microsoft.com/office/drawing/2014/main" val="1904975005"/>
                  </a:ext>
                </a:extLst>
              </a:tr>
              <a:tr h="661425">
                <a:tc>
                  <a:txBody>
                    <a:bodyPr/>
                    <a:lstStyle/>
                    <a:p>
                      <a:r>
                        <a:rPr lang="en-US"/>
                        <a:t>1</a:t>
                      </a:r>
                    </a:p>
                  </a:txBody>
                  <a:tcPr/>
                </a:tc>
                <a:tc>
                  <a:txBody>
                    <a:bodyPr/>
                    <a:lstStyle/>
                    <a:p>
                      <a:r>
                        <a:rPr lang="en-US"/>
                        <a:t>Male </a:t>
                      </a:r>
                    </a:p>
                  </a:txBody>
                  <a:tcPr/>
                </a:tc>
                <a:tc>
                  <a:txBody>
                    <a:bodyPr/>
                    <a:lstStyle/>
                    <a:p>
                      <a:r>
                        <a:rPr lang="en-US"/>
                        <a:t>89</a:t>
                      </a:r>
                    </a:p>
                  </a:txBody>
                  <a:tcPr/>
                </a:tc>
                <a:tc>
                  <a:txBody>
                    <a:bodyPr/>
                    <a:lstStyle/>
                    <a:p>
                      <a:r>
                        <a:rPr lang="en-US"/>
                        <a:t>Yes</a:t>
                      </a:r>
                    </a:p>
                  </a:txBody>
                  <a:tcPr/>
                </a:tc>
                <a:extLst>
                  <a:ext uri="{0D108BD9-81ED-4DB2-BD59-A6C34878D82A}">
                    <a16:rowId xmlns:a16="http://schemas.microsoft.com/office/drawing/2014/main" val="2563704695"/>
                  </a:ext>
                </a:extLst>
              </a:tr>
              <a:tr h="661425">
                <a:tc>
                  <a:txBody>
                    <a:bodyPr/>
                    <a:lstStyle/>
                    <a:p>
                      <a:r>
                        <a:rPr lang="en-US"/>
                        <a:t>2</a:t>
                      </a:r>
                    </a:p>
                  </a:txBody>
                  <a:tcPr/>
                </a:tc>
                <a:tc>
                  <a:txBody>
                    <a:bodyPr/>
                    <a:lstStyle/>
                    <a:p>
                      <a:r>
                        <a:rPr lang="en-US"/>
                        <a:t>Female</a:t>
                      </a:r>
                    </a:p>
                  </a:txBody>
                  <a:tcPr/>
                </a:tc>
                <a:tc>
                  <a:txBody>
                    <a:bodyPr/>
                    <a:lstStyle/>
                    <a:p>
                      <a:r>
                        <a:rPr lang="en-US"/>
                        <a:t>91</a:t>
                      </a:r>
                    </a:p>
                  </a:txBody>
                  <a:tcPr/>
                </a:tc>
                <a:tc>
                  <a:txBody>
                    <a:bodyPr/>
                    <a:lstStyle/>
                    <a:p>
                      <a:r>
                        <a:rPr lang="en-US"/>
                        <a:t>No </a:t>
                      </a:r>
                    </a:p>
                  </a:txBody>
                  <a:tcPr/>
                </a:tc>
                <a:extLst>
                  <a:ext uri="{0D108BD9-81ED-4DB2-BD59-A6C34878D82A}">
                    <a16:rowId xmlns:a16="http://schemas.microsoft.com/office/drawing/2014/main" val="4236874498"/>
                  </a:ext>
                </a:extLst>
              </a:tr>
              <a:tr h="661425">
                <a:tc>
                  <a:txBody>
                    <a:bodyPr/>
                    <a:lstStyle/>
                    <a:p>
                      <a:r>
                        <a:rPr lang="en-US"/>
                        <a:t>3</a:t>
                      </a:r>
                    </a:p>
                  </a:txBody>
                  <a:tcPr/>
                </a:tc>
                <a:tc>
                  <a:txBody>
                    <a:bodyPr/>
                    <a:lstStyle/>
                    <a:p>
                      <a:r>
                        <a:rPr lang="en-US"/>
                        <a:t>Male</a:t>
                      </a:r>
                    </a:p>
                  </a:txBody>
                  <a:tcPr/>
                </a:tc>
                <a:tc>
                  <a:txBody>
                    <a:bodyPr/>
                    <a:lstStyle/>
                    <a:p>
                      <a:r>
                        <a:rPr lang="en-US"/>
                        <a:t>90</a:t>
                      </a:r>
                    </a:p>
                  </a:txBody>
                  <a:tcPr/>
                </a:tc>
                <a:tc>
                  <a:txBody>
                    <a:bodyPr/>
                    <a:lstStyle/>
                    <a:p>
                      <a:r>
                        <a:rPr lang="en-US"/>
                        <a:t>Yes</a:t>
                      </a:r>
                    </a:p>
                  </a:txBody>
                  <a:tcPr/>
                </a:tc>
                <a:extLst>
                  <a:ext uri="{0D108BD9-81ED-4DB2-BD59-A6C34878D82A}">
                    <a16:rowId xmlns:a16="http://schemas.microsoft.com/office/drawing/2014/main" val="1355725694"/>
                  </a:ext>
                </a:extLst>
              </a:tr>
            </a:tbl>
          </a:graphicData>
        </a:graphic>
      </p:graphicFrame>
      <p:sp>
        <p:nvSpPr>
          <p:cNvPr id="3" name="Slide Number Placeholder 2">
            <a:extLst>
              <a:ext uri="{FF2B5EF4-FFF2-40B4-BE49-F238E27FC236}">
                <a16:creationId xmlns:a16="http://schemas.microsoft.com/office/drawing/2014/main" id="{CADB4B06-A0A6-4A29-B117-B45E4BAB2954}"/>
              </a:ext>
            </a:extLst>
          </p:cNvPr>
          <p:cNvSpPr>
            <a:spLocks noGrp="1"/>
          </p:cNvSpPr>
          <p:nvPr>
            <p:ph type="sldNum" sz="quarter" idx="12"/>
          </p:nvPr>
        </p:nvSpPr>
        <p:spPr/>
        <p:txBody>
          <a:bodyPr/>
          <a:lstStyle/>
          <a:p>
            <a:fld id="{E23DBBE4-C4CD-4006-BA03-6899BCDA2DD1}" type="slidenum">
              <a:rPr lang="en-US" smtClean="0"/>
              <a:t>6</a:t>
            </a:fld>
            <a:endParaRPr lang="en-US"/>
          </a:p>
        </p:txBody>
      </p:sp>
      <p:cxnSp>
        <p:nvCxnSpPr>
          <p:cNvPr id="5" name="Straight Connector 4">
            <a:extLst>
              <a:ext uri="{FF2B5EF4-FFF2-40B4-BE49-F238E27FC236}">
                <a16:creationId xmlns:a16="http://schemas.microsoft.com/office/drawing/2014/main" id="{4251C1F6-2D27-435D-8C10-6D3670A6B6CA}"/>
              </a:ext>
            </a:extLst>
          </p:cNvPr>
          <p:cNvCxnSpPr>
            <a:cxnSpLocks/>
          </p:cNvCxnSpPr>
          <p:nvPr/>
        </p:nvCxnSpPr>
        <p:spPr>
          <a:xfrm>
            <a:off x="6206066" y="3110653"/>
            <a:ext cx="316992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B3D168D-0535-4C1B-8BC4-DAC341735EDB}"/>
              </a:ext>
            </a:extLst>
          </p:cNvPr>
          <p:cNvSpPr txBox="1"/>
          <p:nvPr/>
        </p:nvSpPr>
        <p:spPr>
          <a:xfrm>
            <a:off x="5772574" y="2695607"/>
            <a:ext cx="1158240" cy="369332"/>
          </a:xfrm>
          <a:prstGeom prst="rect">
            <a:avLst/>
          </a:prstGeom>
          <a:noFill/>
        </p:spPr>
        <p:txBody>
          <a:bodyPr wrap="square" rtlCol="0">
            <a:spAutoFit/>
          </a:bodyPr>
          <a:lstStyle/>
          <a:p>
            <a:r>
              <a:rPr lang="en-US"/>
              <a:t>Diagnosis</a:t>
            </a:r>
          </a:p>
        </p:txBody>
      </p:sp>
      <p:sp>
        <p:nvSpPr>
          <p:cNvPr id="11" name="TextBox 10">
            <a:extLst>
              <a:ext uri="{FF2B5EF4-FFF2-40B4-BE49-F238E27FC236}">
                <a16:creationId xmlns:a16="http://schemas.microsoft.com/office/drawing/2014/main" id="{49BB01AE-D382-4E8D-8BDB-2BB1B2DE9952}"/>
              </a:ext>
            </a:extLst>
          </p:cNvPr>
          <p:cNvSpPr txBox="1"/>
          <p:nvPr/>
        </p:nvSpPr>
        <p:spPr>
          <a:xfrm>
            <a:off x="8624993" y="2690527"/>
            <a:ext cx="1661160" cy="369332"/>
          </a:xfrm>
          <a:prstGeom prst="rect">
            <a:avLst/>
          </a:prstGeom>
          <a:noFill/>
        </p:spPr>
        <p:txBody>
          <a:bodyPr wrap="square" rtlCol="0">
            <a:spAutoFit/>
          </a:bodyPr>
          <a:lstStyle/>
          <a:p>
            <a:r>
              <a:rPr lang="en-US"/>
              <a:t>Study ends</a:t>
            </a:r>
          </a:p>
        </p:txBody>
      </p:sp>
      <p:sp>
        <p:nvSpPr>
          <p:cNvPr id="13" name="Oval 12">
            <a:extLst>
              <a:ext uri="{FF2B5EF4-FFF2-40B4-BE49-F238E27FC236}">
                <a16:creationId xmlns:a16="http://schemas.microsoft.com/office/drawing/2014/main" id="{4573C445-6552-4FF5-ADF3-18281A210211}"/>
              </a:ext>
            </a:extLst>
          </p:cNvPr>
          <p:cNvSpPr/>
          <p:nvPr/>
        </p:nvSpPr>
        <p:spPr>
          <a:xfrm>
            <a:off x="10794999" y="3059859"/>
            <a:ext cx="152400" cy="1015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0740A26-61E8-45B2-B5E9-1C35D5652A01}"/>
              </a:ext>
            </a:extLst>
          </p:cNvPr>
          <p:cNvSpPr txBox="1"/>
          <p:nvPr/>
        </p:nvSpPr>
        <p:spPr>
          <a:xfrm>
            <a:off x="5772574" y="4059698"/>
            <a:ext cx="4741333" cy="646331"/>
          </a:xfrm>
          <a:prstGeom prst="rect">
            <a:avLst/>
          </a:prstGeom>
          <a:noFill/>
        </p:spPr>
        <p:txBody>
          <a:bodyPr wrap="square" rtlCol="0">
            <a:spAutoFit/>
          </a:bodyPr>
          <a:lstStyle/>
          <a:p>
            <a:r>
              <a:rPr lang="en-US"/>
              <a:t>The patient’s time of death is right-censored if they survive until the end of the study.</a:t>
            </a:r>
          </a:p>
        </p:txBody>
      </p:sp>
      <p:sp>
        <p:nvSpPr>
          <p:cNvPr id="15" name="Oval 14">
            <a:extLst>
              <a:ext uri="{FF2B5EF4-FFF2-40B4-BE49-F238E27FC236}">
                <a16:creationId xmlns:a16="http://schemas.microsoft.com/office/drawing/2014/main" id="{38C21BCD-8187-4FC1-9599-F3D31EDE7335}"/>
              </a:ext>
            </a:extLst>
          </p:cNvPr>
          <p:cNvSpPr/>
          <p:nvPr/>
        </p:nvSpPr>
        <p:spPr>
          <a:xfrm>
            <a:off x="6096000" y="3059859"/>
            <a:ext cx="152400" cy="101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12DF563-C6B2-4A65-9308-FE85F9FC8DEF}"/>
              </a:ext>
            </a:extLst>
          </p:cNvPr>
          <p:cNvSpPr/>
          <p:nvPr/>
        </p:nvSpPr>
        <p:spPr>
          <a:xfrm>
            <a:off x="9303173" y="3059859"/>
            <a:ext cx="152400" cy="101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73EE752-0543-41C8-AEA7-DF5507450313}"/>
              </a:ext>
            </a:extLst>
          </p:cNvPr>
          <p:cNvSpPr/>
          <p:nvPr/>
        </p:nvSpPr>
        <p:spPr>
          <a:xfrm>
            <a:off x="4860312" y="4230475"/>
            <a:ext cx="152400" cy="1523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F3F2958-F909-4E37-AD83-1E45EEB80A08}"/>
              </a:ext>
            </a:extLst>
          </p:cNvPr>
          <p:cNvSpPr txBox="1"/>
          <p:nvPr/>
        </p:nvSpPr>
        <p:spPr>
          <a:xfrm>
            <a:off x="10513907" y="2690527"/>
            <a:ext cx="1158240" cy="369332"/>
          </a:xfrm>
          <a:prstGeom prst="rect">
            <a:avLst/>
          </a:prstGeom>
          <a:noFill/>
        </p:spPr>
        <p:txBody>
          <a:bodyPr wrap="square" rtlCol="0">
            <a:spAutoFit/>
          </a:bodyPr>
          <a:lstStyle/>
          <a:p>
            <a:r>
              <a:rPr lang="en-US"/>
              <a:t>Died</a:t>
            </a:r>
          </a:p>
        </p:txBody>
      </p:sp>
    </p:spTree>
    <p:extLst>
      <p:ext uri="{BB962C8B-B14F-4D97-AF65-F5344CB8AC3E}">
        <p14:creationId xmlns:p14="http://schemas.microsoft.com/office/powerpoint/2010/main" val="35868219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559A8-A707-4C67-A925-04666E0193E8}"/>
              </a:ext>
            </a:extLst>
          </p:cNvPr>
          <p:cNvSpPr>
            <a:spLocks noGrp="1"/>
          </p:cNvSpPr>
          <p:nvPr>
            <p:ph type="title"/>
          </p:nvPr>
        </p:nvSpPr>
        <p:spPr/>
        <p:txBody>
          <a:bodyPr>
            <a:normAutofit/>
          </a:bodyPr>
          <a:lstStyle/>
          <a:p>
            <a:r>
              <a:rPr lang="en-US"/>
              <a:t>Fictional data from a drug trial</a:t>
            </a:r>
          </a:p>
        </p:txBody>
      </p:sp>
      <p:sp>
        <p:nvSpPr>
          <p:cNvPr id="3" name="Slide Number Placeholder 2">
            <a:extLst>
              <a:ext uri="{FF2B5EF4-FFF2-40B4-BE49-F238E27FC236}">
                <a16:creationId xmlns:a16="http://schemas.microsoft.com/office/drawing/2014/main" id="{274F5BF9-9190-4857-9D62-0AD0261BF83F}"/>
              </a:ext>
            </a:extLst>
          </p:cNvPr>
          <p:cNvSpPr>
            <a:spLocks noGrp="1"/>
          </p:cNvSpPr>
          <p:nvPr>
            <p:ph type="sldNum" sz="quarter" idx="12"/>
          </p:nvPr>
        </p:nvSpPr>
        <p:spPr/>
        <p:txBody>
          <a:bodyPr/>
          <a:lstStyle/>
          <a:p>
            <a:fld id="{E23DBBE4-C4CD-4006-BA03-6899BCDA2DD1}" type="slidenum">
              <a:rPr lang="en-US" smtClean="0"/>
              <a:t>60</a:t>
            </a:fld>
            <a:endParaRPr lang="en-US"/>
          </a:p>
        </p:txBody>
      </p:sp>
      <p:pic>
        <p:nvPicPr>
          <p:cNvPr id="8" name="Content Placeholder 7" descr="A screenshot of a cell phone&#10;&#10;Description automatically generated">
            <a:extLst>
              <a:ext uri="{FF2B5EF4-FFF2-40B4-BE49-F238E27FC236}">
                <a16:creationId xmlns:a16="http://schemas.microsoft.com/office/drawing/2014/main" id="{9CFE1DCB-0CC7-4BA1-878C-13A82D71312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199" y="1864794"/>
            <a:ext cx="10611132" cy="3420438"/>
          </a:xfrm>
        </p:spPr>
      </p:pic>
    </p:spTree>
    <p:extLst>
      <p:ext uri="{BB962C8B-B14F-4D97-AF65-F5344CB8AC3E}">
        <p14:creationId xmlns:p14="http://schemas.microsoft.com/office/powerpoint/2010/main" val="16476410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BA870-B2C2-4B8E-8D76-51ACE059EAA4}"/>
              </a:ext>
            </a:extLst>
          </p:cNvPr>
          <p:cNvSpPr>
            <a:spLocks noGrp="1"/>
          </p:cNvSpPr>
          <p:nvPr>
            <p:ph type="title"/>
          </p:nvPr>
        </p:nvSpPr>
        <p:spPr/>
        <p:txBody>
          <a:bodyPr>
            <a:normAutofit/>
          </a:bodyPr>
          <a:lstStyle/>
          <a:p>
            <a:r>
              <a:rPr lang="en-US"/>
              <a:t>Declaring data to be survival-time data</a:t>
            </a:r>
          </a:p>
        </p:txBody>
      </p:sp>
      <p:pic>
        <p:nvPicPr>
          <p:cNvPr id="5" name="Content Placeholder 4" descr="A screenshot of a cell phone&#10;&#10;Description automatically generated">
            <a:extLst>
              <a:ext uri="{FF2B5EF4-FFF2-40B4-BE49-F238E27FC236}">
                <a16:creationId xmlns:a16="http://schemas.microsoft.com/office/drawing/2014/main" id="{F7B42833-D275-40A7-B188-59D5960398B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7631" y="1344441"/>
            <a:ext cx="10016591" cy="4920172"/>
          </a:xfrm>
        </p:spPr>
      </p:pic>
      <p:sp>
        <p:nvSpPr>
          <p:cNvPr id="3" name="Slide Number Placeholder 2">
            <a:extLst>
              <a:ext uri="{FF2B5EF4-FFF2-40B4-BE49-F238E27FC236}">
                <a16:creationId xmlns:a16="http://schemas.microsoft.com/office/drawing/2014/main" id="{E65DAA5E-716A-442F-B915-81BDB5BCBCD4}"/>
              </a:ext>
            </a:extLst>
          </p:cNvPr>
          <p:cNvSpPr>
            <a:spLocks noGrp="1"/>
          </p:cNvSpPr>
          <p:nvPr>
            <p:ph type="sldNum" sz="quarter" idx="12"/>
          </p:nvPr>
        </p:nvSpPr>
        <p:spPr/>
        <p:txBody>
          <a:bodyPr/>
          <a:lstStyle/>
          <a:p>
            <a:fld id="{E23DBBE4-C4CD-4006-BA03-6899BCDA2DD1}" type="slidenum">
              <a:rPr lang="en-US" smtClean="0"/>
              <a:t>61</a:t>
            </a:fld>
            <a:endParaRPr lang="en-US"/>
          </a:p>
        </p:txBody>
      </p:sp>
    </p:spTree>
    <p:extLst>
      <p:ext uri="{BB962C8B-B14F-4D97-AF65-F5344CB8AC3E}">
        <p14:creationId xmlns:p14="http://schemas.microsoft.com/office/powerpoint/2010/main" val="4115700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69C26-B88D-45F9-8A3F-5661C382B5EF}"/>
              </a:ext>
            </a:extLst>
          </p:cNvPr>
          <p:cNvSpPr>
            <a:spLocks noGrp="1"/>
          </p:cNvSpPr>
          <p:nvPr>
            <p:ph type="title"/>
          </p:nvPr>
        </p:nvSpPr>
        <p:spPr/>
        <p:txBody>
          <a:bodyPr>
            <a:normAutofit/>
          </a:bodyPr>
          <a:lstStyle/>
          <a:p>
            <a:r>
              <a:rPr lang="en-US"/>
              <a:t>Parametric survival model</a:t>
            </a:r>
          </a:p>
        </p:txBody>
      </p:sp>
      <p:sp>
        <p:nvSpPr>
          <p:cNvPr id="3" name="Slide Number Placeholder 2">
            <a:extLst>
              <a:ext uri="{FF2B5EF4-FFF2-40B4-BE49-F238E27FC236}">
                <a16:creationId xmlns:a16="http://schemas.microsoft.com/office/drawing/2014/main" id="{32AFD48E-4760-4CE9-AF93-B85CE8310A9F}"/>
              </a:ext>
            </a:extLst>
          </p:cNvPr>
          <p:cNvSpPr>
            <a:spLocks noGrp="1"/>
          </p:cNvSpPr>
          <p:nvPr>
            <p:ph type="sldNum" sz="quarter" idx="12"/>
          </p:nvPr>
        </p:nvSpPr>
        <p:spPr/>
        <p:txBody>
          <a:bodyPr/>
          <a:lstStyle/>
          <a:p>
            <a:fld id="{E23DBBE4-C4CD-4006-BA03-6899BCDA2DD1}" type="slidenum">
              <a:rPr lang="en-US" smtClean="0"/>
              <a:t>62</a:t>
            </a:fld>
            <a:endParaRPr lang="en-US"/>
          </a:p>
        </p:txBody>
      </p:sp>
      <p:pic>
        <p:nvPicPr>
          <p:cNvPr id="8" name="Content Placeholder 7" descr="A screenshot of a cell phone&#10;&#10;Description automatically generated">
            <a:extLst>
              <a:ext uri="{FF2B5EF4-FFF2-40B4-BE49-F238E27FC236}">
                <a16:creationId xmlns:a16="http://schemas.microsoft.com/office/drawing/2014/main" id="{F52D6CAE-D0EE-44BF-8480-78D12720C37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1255" y="1259718"/>
            <a:ext cx="8006763" cy="5461757"/>
          </a:xfrm>
        </p:spPr>
      </p:pic>
    </p:spTree>
    <p:extLst>
      <p:ext uri="{BB962C8B-B14F-4D97-AF65-F5344CB8AC3E}">
        <p14:creationId xmlns:p14="http://schemas.microsoft.com/office/powerpoint/2010/main" val="38957763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2BE1-88DB-4164-8A2D-6594B4C3E458}"/>
              </a:ext>
            </a:extLst>
          </p:cNvPr>
          <p:cNvSpPr>
            <a:spLocks noGrp="1"/>
          </p:cNvSpPr>
          <p:nvPr>
            <p:ph type="title"/>
          </p:nvPr>
        </p:nvSpPr>
        <p:spPr/>
        <p:txBody>
          <a:bodyPr>
            <a:normAutofit/>
          </a:bodyPr>
          <a:lstStyle/>
          <a:p>
            <a:r>
              <a:rPr lang="en-US"/>
              <a:t>Graph of the hazard function</a:t>
            </a:r>
          </a:p>
        </p:txBody>
      </p:sp>
      <p:sp>
        <p:nvSpPr>
          <p:cNvPr id="3" name="Slide Number Placeholder 2">
            <a:extLst>
              <a:ext uri="{FF2B5EF4-FFF2-40B4-BE49-F238E27FC236}">
                <a16:creationId xmlns:a16="http://schemas.microsoft.com/office/drawing/2014/main" id="{E85FB2F4-CDC5-4DAD-A4BB-5A7C0F468A05}"/>
              </a:ext>
            </a:extLst>
          </p:cNvPr>
          <p:cNvSpPr>
            <a:spLocks noGrp="1"/>
          </p:cNvSpPr>
          <p:nvPr>
            <p:ph type="sldNum" sz="quarter" idx="12"/>
          </p:nvPr>
        </p:nvSpPr>
        <p:spPr/>
        <p:txBody>
          <a:bodyPr/>
          <a:lstStyle/>
          <a:p>
            <a:fld id="{E23DBBE4-C4CD-4006-BA03-6899BCDA2DD1}" type="slidenum">
              <a:rPr lang="en-US" smtClean="0"/>
              <a:t>63</a:t>
            </a:fld>
            <a:endParaRPr lang="en-US"/>
          </a:p>
        </p:txBody>
      </p:sp>
      <p:sp>
        <p:nvSpPr>
          <p:cNvPr id="6" name="TextBox 5">
            <a:extLst>
              <a:ext uri="{FF2B5EF4-FFF2-40B4-BE49-F238E27FC236}">
                <a16:creationId xmlns:a16="http://schemas.microsoft.com/office/drawing/2014/main" id="{A7462FF9-D9F1-42FE-BA27-BF93B24DD994}"/>
              </a:ext>
            </a:extLst>
          </p:cNvPr>
          <p:cNvSpPr txBox="1"/>
          <p:nvPr/>
        </p:nvSpPr>
        <p:spPr>
          <a:xfrm>
            <a:off x="900751" y="1091821"/>
            <a:ext cx="9376013" cy="369332"/>
          </a:xfrm>
          <a:prstGeom prst="rect">
            <a:avLst/>
          </a:prstGeom>
          <a:noFill/>
        </p:spPr>
        <p:txBody>
          <a:bodyPr wrap="square" rtlCol="0">
            <a:spAutoFit/>
          </a:bodyPr>
          <a:lstStyle/>
          <a:p>
            <a:r>
              <a:rPr lang="en-US" b="1">
                <a:latin typeface="Courier New" panose="02070309020205020404" pitchFamily="49" charset="0"/>
                <a:cs typeface="Courier New" panose="02070309020205020404" pitchFamily="49" charset="0"/>
              </a:rPr>
              <a:t>. stcurve, hazard</a:t>
            </a:r>
          </a:p>
        </p:txBody>
      </p:sp>
      <p:pic>
        <p:nvPicPr>
          <p:cNvPr id="9" name="Content Placeholder 8" descr="A screenshot of a cell phone&#10;&#10;Description automatically generated">
            <a:extLst>
              <a:ext uri="{FF2B5EF4-FFF2-40B4-BE49-F238E27FC236}">
                <a16:creationId xmlns:a16="http://schemas.microsoft.com/office/drawing/2014/main" id="{B8EED3DB-11D2-45C6-A7A1-918ED89F538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0751" y="1543536"/>
            <a:ext cx="6815502" cy="4959450"/>
          </a:xfrm>
        </p:spPr>
      </p:pic>
    </p:spTree>
    <p:extLst>
      <p:ext uri="{BB962C8B-B14F-4D97-AF65-F5344CB8AC3E}">
        <p14:creationId xmlns:p14="http://schemas.microsoft.com/office/powerpoint/2010/main" val="86990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55C37-49F7-41F3-9720-DE1FE3656746}"/>
              </a:ext>
            </a:extLst>
          </p:cNvPr>
          <p:cNvSpPr>
            <a:spLocks noGrp="1"/>
          </p:cNvSpPr>
          <p:nvPr>
            <p:ph type="title"/>
          </p:nvPr>
        </p:nvSpPr>
        <p:spPr/>
        <p:txBody>
          <a:bodyPr>
            <a:normAutofit/>
          </a:bodyPr>
          <a:lstStyle/>
          <a:p>
            <a:r>
              <a:rPr lang="en-US"/>
              <a:t>Graphs of survivor functions</a:t>
            </a:r>
          </a:p>
        </p:txBody>
      </p:sp>
      <p:sp>
        <p:nvSpPr>
          <p:cNvPr id="3" name="Slide Number Placeholder 2">
            <a:extLst>
              <a:ext uri="{FF2B5EF4-FFF2-40B4-BE49-F238E27FC236}">
                <a16:creationId xmlns:a16="http://schemas.microsoft.com/office/drawing/2014/main" id="{775E0045-08FB-4574-9175-1A92C23CA5DA}"/>
              </a:ext>
            </a:extLst>
          </p:cNvPr>
          <p:cNvSpPr>
            <a:spLocks noGrp="1"/>
          </p:cNvSpPr>
          <p:nvPr>
            <p:ph type="sldNum" sz="quarter" idx="12"/>
          </p:nvPr>
        </p:nvSpPr>
        <p:spPr/>
        <p:txBody>
          <a:bodyPr/>
          <a:lstStyle/>
          <a:p>
            <a:fld id="{E23DBBE4-C4CD-4006-BA03-6899BCDA2DD1}" type="slidenum">
              <a:rPr lang="en-US" smtClean="0"/>
              <a:t>64</a:t>
            </a:fld>
            <a:endParaRPr lang="en-US"/>
          </a:p>
        </p:txBody>
      </p:sp>
      <p:sp>
        <p:nvSpPr>
          <p:cNvPr id="6" name="TextBox 5">
            <a:extLst>
              <a:ext uri="{FF2B5EF4-FFF2-40B4-BE49-F238E27FC236}">
                <a16:creationId xmlns:a16="http://schemas.microsoft.com/office/drawing/2014/main" id="{38E15554-310A-4BC1-9F65-506428E74BA1}"/>
              </a:ext>
            </a:extLst>
          </p:cNvPr>
          <p:cNvSpPr txBox="1"/>
          <p:nvPr/>
        </p:nvSpPr>
        <p:spPr>
          <a:xfrm>
            <a:off x="900751" y="1091821"/>
            <a:ext cx="9376013" cy="369332"/>
          </a:xfrm>
          <a:prstGeom prst="rect">
            <a:avLst/>
          </a:prstGeom>
          <a:noFill/>
        </p:spPr>
        <p:txBody>
          <a:bodyPr wrap="square" rtlCol="0">
            <a:spAutoFit/>
          </a:bodyPr>
          <a:lstStyle/>
          <a:p>
            <a:r>
              <a:rPr lang="en-US" b="1">
                <a:latin typeface="Courier New" panose="02070309020205020404" pitchFamily="49" charset="0"/>
                <a:cs typeface="Courier New" panose="02070309020205020404" pitchFamily="49" charset="0"/>
              </a:rPr>
              <a:t>. stcurve, survival at1(drug = 0) at2(drug=1) ylabels(0 0.5 1)</a:t>
            </a:r>
          </a:p>
        </p:txBody>
      </p:sp>
      <p:pic>
        <p:nvPicPr>
          <p:cNvPr id="9" name="Content Placeholder 8" descr="A screenshot of a cell phone&#10;&#10;Description automatically generated">
            <a:extLst>
              <a:ext uri="{FF2B5EF4-FFF2-40B4-BE49-F238E27FC236}">
                <a16:creationId xmlns:a16="http://schemas.microsoft.com/office/drawing/2014/main" id="{9A239FC2-72E3-4614-BBEF-39D05F7E6B9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6707" y="1539720"/>
            <a:ext cx="6830177" cy="4970129"/>
          </a:xfrm>
        </p:spPr>
      </p:pic>
    </p:spTree>
    <p:extLst>
      <p:ext uri="{BB962C8B-B14F-4D97-AF65-F5344CB8AC3E}">
        <p14:creationId xmlns:p14="http://schemas.microsoft.com/office/powerpoint/2010/main" val="2402264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38F20-D524-4700-8518-6C3EE8861BCC}"/>
              </a:ext>
            </a:extLst>
          </p:cNvPr>
          <p:cNvSpPr>
            <a:spLocks noGrp="1"/>
          </p:cNvSpPr>
          <p:nvPr>
            <p:ph type="title"/>
          </p:nvPr>
        </p:nvSpPr>
        <p:spPr/>
        <p:txBody>
          <a:bodyPr/>
          <a:lstStyle/>
          <a:p>
            <a:r>
              <a:rPr lang="en-US"/>
              <a:t>Expected median survival time</a:t>
            </a:r>
          </a:p>
        </p:txBody>
      </p:sp>
      <p:pic>
        <p:nvPicPr>
          <p:cNvPr id="6" name="Content Placeholder 5" descr="A screenshot of a cell phone&#10;&#10;Description automatically generated">
            <a:extLst>
              <a:ext uri="{FF2B5EF4-FFF2-40B4-BE49-F238E27FC236}">
                <a16:creationId xmlns:a16="http://schemas.microsoft.com/office/drawing/2014/main" id="{AED28558-D0B8-4897-B9AD-692D1258DC9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0119" y="1108290"/>
            <a:ext cx="6837471" cy="5248060"/>
          </a:xfrm>
        </p:spPr>
      </p:pic>
      <p:sp>
        <p:nvSpPr>
          <p:cNvPr id="4" name="Slide Number Placeholder 3">
            <a:extLst>
              <a:ext uri="{FF2B5EF4-FFF2-40B4-BE49-F238E27FC236}">
                <a16:creationId xmlns:a16="http://schemas.microsoft.com/office/drawing/2014/main" id="{BDDCE5FC-9377-4DA1-A631-C7E7D68D768E}"/>
              </a:ext>
            </a:extLst>
          </p:cNvPr>
          <p:cNvSpPr>
            <a:spLocks noGrp="1"/>
          </p:cNvSpPr>
          <p:nvPr>
            <p:ph type="sldNum" sz="quarter" idx="12"/>
          </p:nvPr>
        </p:nvSpPr>
        <p:spPr/>
        <p:txBody>
          <a:bodyPr/>
          <a:lstStyle/>
          <a:p>
            <a:fld id="{E23DBBE4-C4CD-4006-BA03-6899BCDA2DD1}" type="slidenum">
              <a:rPr lang="en-US" smtClean="0"/>
              <a:pPr/>
              <a:t>65</a:t>
            </a:fld>
            <a:endParaRPr lang="en-US"/>
          </a:p>
        </p:txBody>
      </p:sp>
    </p:spTree>
    <p:extLst>
      <p:ext uri="{BB962C8B-B14F-4D97-AF65-F5344CB8AC3E}">
        <p14:creationId xmlns:p14="http://schemas.microsoft.com/office/powerpoint/2010/main" val="23069598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99E6D-7970-4FAA-AD8A-5768AC19BE2B}"/>
              </a:ext>
            </a:extLst>
          </p:cNvPr>
          <p:cNvSpPr>
            <a:spLocks noGrp="1"/>
          </p:cNvSpPr>
          <p:nvPr>
            <p:ph type="title"/>
          </p:nvPr>
        </p:nvSpPr>
        <p:spPr/>
        <p:txBody>
          <a:bodyPr>
            <a:normAutofit/>
          </a:bodyPr>
          <a:lstStyle/>
          <a:p>
            <a:r>
              <a:rPr lang="en-US"/>
              <a:t>Plot of expected median survival times</a:t>
            </a:r>
          </a:p>
        </p:txBody>
      </p:sp>
      <p:sp>
        <p:nvSpPr>
          <p:cNvPr id="3" name="Slide Number Placeholder 2">
            <a:extLst>
              <a:ext uri="{FF2B5EF4-FFF2-40B4-BE49-F238E27FC236}">
                <a16:creationId xmlns:a16="http://schemas.microsoft.com/office/drawing/2014/main" id="{DAC9B1F9-4A7D-400B-ABAA-BACC3CC274F1}"/>
              </a:ext>
            </a:extLst>
          </p:cNvPr>
          <p:cNvSpPr>
            <a:spLocks noGrp="1"/>
          </p:cNvSpPr>
          <p:nvPr>
            <p:ph type="sldNum" sz="quarter" idx="12"/>
          </p:nvPr>
        </p:nvSpPr>
        <p:spPr/>
        <p:txBody>
          <a:bodyPr/>
          <a:lstStyle/>
          <a:p>
            <a:fld id="{E23DBBE4-C4CD-4006-BA03-6899BCDA2DD1}" type="slidenum">
              <a:rPr lang="en-US" smtClean="0"/>
              <a:t>66</a:t>
            </a:fld>
            <a:endParaRPr lang="en-US"/>
          </a:p>
        </p:txBody>
      </p:sp>
      <p:sp>
        <p:nvSpPr>
          <p:cNvPr id="6" name="Rectangle 5">
            <a:extLst>
              <a:ext uri="{FF2B5EF4-FFF2-40B4-BE49-F238E27FC236}">
                <a16:creationId xmlns:a16="http://schemas.microsoft.com/office/drawing/2014/main" id="{F154F10B-871F-47A3-873D-AF62E7E07A99}"/>
              </a:ext>
            </a:extLst>
          </p:cNvPr>
          <p:cNvSpPr/>
          <p:nvPr/>
        </p:nvSpPr>
        <p:spPr>
          <a:xfrm>
            <a:off x="986832" y="1161536"/>
            <a:ext cx="9670576" cy="369332"/>
          </a:xfrm>
          <a:prstGeom prst="rect">
            <a:avLst/>
          </a:prstGeom>
        </p:spPr>
        <p:txBody>
          <a:bodyPr wrap="square">
            <a:spAutoFit/>
          </a:bodyPr>
          <a:lstStyle/>
          <a:p>
            <a:r>
              <a:rPr lang="en-US" b="1">
                <a:latin typeface="Courier New" panose="02070309020205020404" pitchFamily="49" charset="0"/>
                <a:cs typeface="Courier New" panose="02070309020205020404" pitchFamily="49" charset="0"/>
              </a:rPr>
              <a:t>. marginsplot </a:t>
            </a:r>
          </a:p>
        </p:txBody>
      </p:sp>
      <p:pic>
        <p:nvPicPr>
          <p:cNvPr id="9" name="Content Placeholder 8" descr="A picture containing screenshot&#10;&#10;Description automatically generated">
            <a:extLst>
              <a:ext uri="{FF2B5EF4-FFF2-40B4-BE49-F238E27FC236}">
                <a16:creationId xmlns:a16="http://schemas.microsoft.com/office/drawing/2014/main" id="{D632E5EC-3B56-4744-99C5-D3639455E6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4833" y="1576646"/>
            <a:ext cx="6894346" cy="5016823"/>
          </a:xfrm>
        </p:spPr>
      </p:pic>
    </p:spTree>
    <p:extLst>
      <p:ext uri="{BB962C8B-B14F-4D97-AF65-F5344CB8AC3E}">
        <p14:creationId xmlns:p14="http://schemas.microsoft.com/office/powerpoint/2010/main" val="22117211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B4BE041-F55C-41B9-A03F-1D88733DA89B}"/>
              </a:ext>
            </a:extLst>
          </p:cNvPr>
          <p:cNvSpPr>
            <a:spLocks noGrp="1"/>
          </p:cNvSpPr>
          <p:nvPr>
            <p:ph type="title"/>
          </p:nvPr>
        </p:nvSpPr>
        <p:spPr>
          <a:xfrm>
            <a:off x="795342" y="637953"/>
            <a:ext cx="8272458" cy="3189507"/>
          </a:xfrm>
        </p:spPr>
        <p:txBody>
          <a:bodyPr vert="horz" lIns="91440" tIns="45720" rIns="91440" bIns="45720" rtlCol="0" anchor="b">
            <a:normAutofit/>
          </a:bodyPr>
          <a:lstStyle/>
          <a:p>
            <a:r>
              <a:rPr lang="en-US" sz="8000">
                <a:solidFill>
                  <a:srgbClr val="FFFFFF"/>
                </a:solidFill>
              </a:rPr>
              <a:t>Interval-censored survival-time data</a:t>
            </a:r>
            <a:endParaRPr lang="en-US" sz="8000" kern="1200">
              <a:solidFill>
                <a:srgbClr val="FFFFFF"/>
              </a:solidFill>
              <a:latin typeface="+mj-lt"/>
              <a:ea typeface="+mj-ea"/>
              <a:cs typeface="+mj-cs"/>
            </a:endParaRPr>
          </a:p>
        </p:txBody>
      </p:sp>
      <p:sp>
        <p:nvSpPr>
          <p:cNvPr id="13"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E1C9A28F-7498-449D-A5B3-B92447DBF86D}"/>
              </a:ext>
            </a:extLst>
          </p:cNvPr>
          <p:cNvSpPr>
            <a:spLocks noGrp="1"/>
          </p:cNvSpPr>
          <p:nvPr>
            <p:ph type="sldNum" sz="quarter" idx="12"/>
          </p:nvPr>
        </p:nvSpPr>
        <p:spPr>
          <a:xfrm>
            <a:off x="10707624" y="6382512"/>
            <a:ext cx="685800" cy="32004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23DBBE4-C4CD-4006-BA03-6899BCDA2DD1}" type="slidenum">
              <a:rPr kumimoji="0" lang="en-US"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67</a:t>
            </a:fld>
            <a:endParaRPr kumimoji="0" lang="en-US"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9148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F850-03BC-4025-AACE-7FC963CC0DD0}"/>
              </a:ext>
            </a:extLst>
          </p:cNvPr>
          <p:cNvSpPr>
            <a:spLocks noGrp="1"/>
          </p:cNvSpPr>
          <p:nvPr>
            <p:ph type="title"/>
          </p:nvPr>
        </p:nvSpPr>
        <p:spPr/>
        <p:txBody>
          <a:bodyPr>
            <a:normAutofit/>
          </a:bodyPr>
          <a:lstStyle/>
          <a:p>
            <a:r>
              <a:rPr lang="en-US"/>
              <a:t>Interval censoring</a:t>
            </a:r>
          </a:p>
        </p:txBody>
      </p:sp>
      <p:sp>
        <p:nvSpPr>
          <p:cNvPr id="3" name="Slide Number Placeholder 2">
            <a:extLst>
              <a:ext uri="{FF2B5EF4-FFF2-40B4-BE49-F238E27FC236}">
                <a16:creationId xmlns:a16="http://schemas.microsoft.com/office/drawing/2014/main" id="{315F18AA-E54D-4D38-9920-C79C22BA8F8C}"/>
              </a:ext>
            </a:extLst>
          </p:cNvPr>
          <p:cNvSpPr>
            <a:spLocks noGrp="1"/>
          </p:cNvSpPr>
          <p:nvPr>
            <p:ph type="sldNum" sz="quarter" idx="12"/>
          </p:nvPr>
        </p:nvSpPr>
        <p:spPr/>
        <p:txBody>
          <a:bodyPr/>
          <a:lstStyle/>
          <a:p>
            <a:fld id="{E23DBBE4-C4CD-4006-BA03-6899BCDA2DD1}" type="slidenum">
              <a:rPr lang="en-US" smtClean="0"/>
              <a:t>68</a:t>
            </a:fld>
            <a:endParaRPr lang="en-US"/>
          </a:p>
        </p:txBody>
      </p:sp>
      <p:cxnSp>
        <p:nvCxnSpPr>
          <p:cNvPr id="5" name="Straight Connector 4">
            <a:extLst>
              <a:ext uri="{FF2B5EF4-FFF2-40B4-BE49-F238E27FC236}">
                <a16:creationId xmlns:a16="http://schemas.microsoft.com/office/drawing/2014/main" id="{4251C1F6-2D27-435D-8C10-6D3670A6B6CA}"/>
              </a:ext>
            </a:extLst>
          </p:cNvPr>
          <p:cNvCxnSpPr>
            <a:cxnSpLocks/>
          </p:cNvCxnSpPr>
          <p:nvPr/>
        </p:nvCxnSpPr>
        <p:spPr>
          <a:xfrm flipV="1">
            <a:off x="1444834" y="2502418"/>
            <a:ext cx="5347906" cy="7483"/>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B3D168D-0535-4C1B-8BC4-DAC341735EDB}"/>
              </a:ext>
            </a:extLst>
          </p:cNvPr>
          <p:cNvSpPr txBox="1"/>
          <p:nvPr/>
        </p:nvSpPr>
        <p:spPr>
          <a:xfrm>
            <a:off x="635716" y="1973507"/>
            <a:ext cx="1610042" cy="430887"/>
          </a:xfrm>
          <a:prstGeom prst="rect">
            <a:avLst/>
          </a:prstGeom>
          <a:noFill/>
        </p:spPr>
        <p:txBody>
          <a:bodyPr wrap="square" rtlCol="0">
            <a:spAutoFit/>
          </a:bodyPr>
          <a:lstStyle/>
          <a:p>
            <a:r>
              <a:rPr lang="en-US" sz="2200"/>
              <a:t>Diagnosis</a:t>
            </a:r>
          </a:p>
        </p:txBody>
      </p:sp>
      <p:sp>
        <p:nvSpPr>
          <p:cNvPr id="11" name="TextBox 10">
            <a:extLst>
              <a:ext uri="{FF2B5EF4-FFF2-40B4-BE49-F238E27FC236}">
                <a16:creationId xmlns:a16="http://schemas.microsoft.com/office/drawing/2014/main" id="{49BB01AE-D382-4E8D-8BDB-2BB1B2DE9952}"/>
              </a:ext>
            </a:extLst>
          </p:cNvPr>
          <p:cNvSpPr txBox="1"/>
          <p:nvPr/>
        </p:nvSpPr>
        <p:spPr>
          <a:xfrm>
            <a:off x="6096000" y="2057670"/>
            <a:ext cx="1661160" cy="430887"/>
          </a:xfrm>
          <a:prstGeom prst="rect">
            <a:avLst/>
          </a:prstGeom>
          <a:noFill/>
        </p:spPr>
        <p:txBody>
          <a:bodyPr wrap="square" rtlCol="0">
            <a:spAutoFit/>
          </a:bodyPr>
          <a:lstStyle/>
          <a:p>
            <a:r>
              <a:rPr lang="en-US" sz="2200"/>
              <a:t>Study ends</a:t>
            </a:r>
          </a:p>
        </p:txBody>
      </p:sp>
      <p:sp>
        <p:nvSpPr>
          <p:cNvPr id="13" name="Oval 12">
            <a:extLst>
              <a:ext uri="{FF2B5EF4-FFF2-40B4-BE49-F238E27FC236}">
                <a16:creationId xmlns:a16="http://schemas.microsoft.com/office/drawing/2014/main" id="{4573C445-6552-4FF5-ADF3-18281A210211}"/>
              </a:ext>
            </a:extLst>
          </p:cNvPr>
          <p:cNvSpPr/>
          <p:nvPr/>
        </p:nvSpPr>
        <p:spPr>
          <a:xfrm>
            <a:off x="7623320" y="2422900"/>
            <a:ext cx="152400" cy="1015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0740A26-61E8-45B2-B5E9-1C35D5652A01}"/>
              </a:ext>
            </a:extLst>
          </p:cNvPr>
          <p:cNvSpPr txBox="1"/>
          <p:nvPr/>
        </p:nvSpPr>
        <p:spPr>
          <a:xfrm>
            <a:off x="8857161" y="2285146"/>
            <a:ext cx="1895968" cy="430887"/>
          </a:xfrm>
          <a:prstGeom prst="rect">
            <a:avLst/>
          </a:prstGeom>
          <a:noFill/>
        </p:spPr>
        <p:txBody>
          <a:bodyPr wrap="square" rtlCol="0">
            <a:spAutoFit/>
          </a:bodyPr>
          <a:lstStyle/>
          <a:p>
            <a:r>
              <a:rPr lang="en-US" sz="2200"/>
              <a:t>Right-censored</a:t>
            </a:r>
            <a:r>
              <a:rPr lang="en-US"/>
              <a:t> </a:t>
            </a:r>
          </a:p>
        </p:txBody>
      </p:sp>
      <p:sp>
        <p:nvSpPr>
          <p:cNvPr id="15" name="Oval 14">
            <a:extLst>
              <a:ext uri="{FF2B5EF4-FFF2-40B4-BE49-F238E27FC236}">
                <a16:creationId xmlns:a16="http://schemas.microsoft.com/office/drawing/2014/main" id="{38C21BCD-8187-4FC1-9599-F3D31EDE7335}"/>
              </a:ext>
            </a:extLst>
          </p:cNvPr>
          <p:cNvSpPr/>
          <p:nvPr/>
        </p:nvSpPr>
        <p:spPr>
          <a:xfrm>
            <a:off x="1368634" y="2401348"/>
            <a:ext cx="152400" cy="101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12DF563-C6B2-4A65-9308-FE85F9FC8DEF}"/>
              </a:ext>
            </a:extLst>
          </p:cNvPr>
          <p:cNvSpPr/>
          <p:nvPr/>
        </p:nvSpPr>
        <p:spPr>
          <a:xfrm>
            <a:off x="6726297" y="2444344"/>
            <a:ext cx="152400" cy="1015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B8EF70C5-DF46-4F67-A4D3-F4930F57F868}"/>
              </a:ext>
            </a:extLst>
          </p:cNvPr>
          <p:cNvCxnSpPr>
            <a:cxnSpLocks/>
          </p:cNvCxnSpPr>
          <p:nvPr/>
        </p:nvCxnSpPr>
        <p:spPr>
          <a:xfrm flipV="1">
            <a:off x="1444834" y="4020939"/>
            <a:ext cx="5433863" cy="21047"/>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EB74C48-9CBE-40EF-85E8-B9D85DC4EC3C}"/>
              </a:ext>
            </a:extLst>
          </p:cNvPr>
          <p:cNvSpPr txBox="1"/>
          <p:nvPr/>
        </p:nvSpPr>
        <p:spPr>
          <a:xfrm>
            <a:off x="1090506" y="3607723"/>
            <a:ext cx="1612584" cy="430887"/>
          </a:xfrm>
          <a:prstGeom prst="rect">
            <a:avLst/>
          </a:prstGeom>
          <a:noFill/>
        </p:spPr>
        <p:txBody>
          <a:bodyPr wrap="square" rtlCol="0">
            <a:spAutoFit/>
          </a:bodyPr>
          <a:lstStyle/>
          <a:p>
            <a:r>
              <a:rPr lang="en-US" sz="2200"/>
              <a:t>Diagnosis</a:t>
            </a:r>
          </a:p>
        </p:txBody>
      </p:sp>
      <p:sp>
        <p:nvSpPr>
          <p:cNvPr id="20" name="Oval 19">
            <a:extLst>
              <a:ext uri="{FF2B5EF4-FFF2-40B4-BE49-F238E27FC236}">
                <a16:creationId xmlns:a16="http://schemas.microsoft.com/office/drawing/2014/main" id="{0AB8E0BE-274F-4042-90D4-7CABC5E9B2FF}"/>
              </a:ext>
            </a:extLst>
          </p:cNvPr>
          <p:cNvSpPr/>
          <p:nvPr/>
        </p:nvSpPr>
        <p:spPr>
          <a:xfrm>
            <a:off x="6741258" y="3970145"/>
            <a:ext cx="152400" cy="1015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21" name="Oval 20">
            <a:extLst>
              <a:ext uri="{FF2B5EF4-FFF2-40B4-BE49-F238E27FC236}">
                <a16:creationId xmlns:a16="http://schemas.microsoft.com/office/drawing/2014/main" id="{95588E4A-526A-4AFA-8707-625530E854FC}"/>
              </a:ext>
            </a:extLst>
          </p:cNvPr>
          <p:cNvSpPr/>
          <p:nvPr/>
        </p:nvSpPr>
        <p:spPr>
          <a:xfrm>
            <a:off x="1416048" y="4011322"/>
            <a:ext cx="152400" cy="101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CA0BC3E-B7BD-46FD-83CA-6F6B3B543FE7}"/>
              </a:ext>
            </a:extLst>
          </p:cNvPr>
          <p:cNvSpPr/>
          <p:nvPr/>
        </p:nvSpPr>
        <p:spPr>
          <a:xfrm>
            <a:off x="3696547" y="4014532"/>
            <a:ext cx="152400" cy="1015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92318E4-D6D9-4382-9A84-2F117EC4C999}"/>
              </a:ext>
            </a:extLst>
          </p:cNvPr>
          <p:cNvSpPr txBox="1"/>
          <p:nvPr/>
        </p:nvSpPr>
        <p:spPr>
          <a:xfrm>
            <a:off x="3250082" y="3605769"/>
            <a:ext cx="1771415" cy="430887"/>
          </a:xfrm>
          <a:prstGeom prst="rect">
            <a:avLst/>
          </a:prstGeom>
          <a:noFill/>
        </p:spPr>
        <p:txBody>
          <a:bodyPr wrap="square" rtlCol="0">
            <a:spAutoFit/>
          </a:bodyPr>
          <a:lstStyle/>
          <a:p>
            <a:r>
              <a:rPr lang="en-US" sz="2200"/>
              <a:t>Study starts</a:t>
            </a:r>
          </a:p>
        </p:txBody>
      </p:sp>
      <p:sp>
        <p:nvSpPr>
          <p:cNvPr id="24" name="Oval 23">
            <a:extLst>
              <a:ext uri="{FF2B5EF4-FFF2-40B4-BE49-F238E27FC236}">
                <a16:creationId xmlns:a16="http://schemas.microsoft.com/office/drawing/2014/main" id="{DE55A076-295B-43E2-878D-D40D36063B82}"/>
              </a:ext>
            </a:extLst>
          </p:cNvPr>
          <p:cNvSpPr/>
          <p:nvPr/>
        </p:nvSpPr>
        <p:spPr>
          <a:xfrm>
            <a:off x="2550690" y="3991191"/>
            <a:ext cx="152400" cy="1015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95C6F9E-BA8F-4FB7-97EF-C2DDBBEB06C1}"/>
              </a:ext>
            </a:extLst>
          </p:cNvPr>
          <p:cNvSpPr txBox="1"/>
          <p:nvPr/>
        </p:nvSpPr>
        <p:spPr>
          <a:xfrm>
            <a:off x="6112622" y="3595336"/>
            <a:ext cx="1503680" cy="430887"/>
          </a:xfrm>
          <a:prstGeom prst="rect">
            <a:avLst/>
          </a:prstGeom>
          <a:noFill/>
        </p:spPr>
        <p:txBody>
          <a:bodyPr wrap="square" rtlCol="0">
            <a:spAutoFit/>
          </a:bodyPr>
          <a:lstStyle/>
          <a:p>
            <a:r>
              <a:rPr lang="en-US" sz="2200"/>
              <a:t>Study ends</a:t>
            </a:r>
          </a:p>
        </p:txBody>
      </p:sp>
      <p:sp>
        <p:nvSpPr>
          <p:cNvPr id="26" name="TextBox 25">
            <a:extLst>
              <a:ext uri="{FF2B5EF4-FFF2-40B4-BE49-F238E27FC236}">
                <a16:creationId xmlns:a16="http://schemas.microsoft.com/office/drawing/2014/main" id="{DADBFBC7-A127-4B32-A8EC-A7E4B24DC26E}"/>
              </a:ext>
            </a:extLst>
          </p:cNvPr>
          <p:cNvSpPr txBox="1"/>
          <p:nvPr/>
        </p:nvSpPr>
        <p:spPr>
          <a:xfrm>
            <a:off x="8857161" y="3769891"/>
            <a:ext cx="2113826" cy="430887"/>
          </a:xfrm>
          <a:prstGeom prst="rect">
            <a:avLst/>
          </a:prstGeom>
          <a:noFill/>
        </p:spPr>
        <p:txBody>
          <a:bodyPr wrap="square" rtlCol="0">
            <a:spAutoFit/>
          </a:bodyPr>
          <a:lstStyle/>
          <a:p>
            <a:r>
              <a:rPr lang="en-US" sz="2200"/>
              <a:t>Left-censored </a:t>
            </a:r>
          </a:p>
        </p:txBody>
      </p:sp>
      <p:sp>
        <p:nvSpPr>
          <p:cNvPr id="27" name="Oval 26">
            <a:extLst>
              <a:ext uri="{FF2B5EF4-FFF2-40B4-BE49-F238E27FC236}">
                <a16:creationId xmlns:a16="http://schemas.microsoft.com/office/drawing/2014/main" id="{ED3BC711-F102-4F33-818E-00F416889D78}"/>
              </a:ext>
            </a:extLst>
          </p:cNvPr>
          <p:cNvSpPr/>
          <p:nvPr/>
        </p:nvSpPr>
        <p:spPr>
          <a:xfrm>
            <a:off x="1368634" y="2512526"/>
            <a:ext cx="152400" cy="1015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5B11A4B-7A30-42E3-A273-5C19C92724FD}"/>
              </a:ext>
            </a:extLst>
          </p:cNvPr>
          <p:cNvSpPr txBox="1"/>
          <p:nvPr/>
        </p:nvSpPr>
        <p:spPr>
          <a:xfrm>
            <a:off x="639842" y="2581770"/>
            <a:ext cx="1895968" cy="430887"/>
          </a:xfrm>
          <a:prstGeom prst="rect">
            <a:avLst/>
          </a:prstGeom>
          <a:noFill/>
        </p:spPr>
        <p:txBody>
          <a:bodyPr wrap="square" rtlCol="0">
            <a:spAutoFit/>
          </a:bodyPr>
          <a:lstStyle/>
          <a:p>
            <a:r>
              <a:rPr lang="en-US" sz="2200"/>
              <a:t>Study starts</a:t>
            </a:r>
          </a:p>
        </p:txBody>
      </p:sp>
      <p:cxnSp>
        <p:nvCxnSpPr>
          <p:cNvPr id="29" name="Straight Connector 28">
            <a:extLst>
              <a:ext uri="{FF2B5EF4-FFF2-40B4-BE49-F238E27FC236}">
                <a16:creationId xmlns:a16="http://schemas.microsoft.com/office/drawing/2014/main" id="{951DE1C9-A087-4752-B044-187589A94BEE}"/>
              </a:ext>
            </a:extLst>
          </p:cNvPr>
          <p:cNvCxnSpPr>
            <a:cxnSpLocks/>
          </p:cNvCxnSpPr>
          <p:nvPr/>
        </p:nvCxnSpPr>
        <p:spPr>
          <a:xfrm flipV="1">
            <a:off x="1408535" y="5648778"/>
            <a:ext cx="5485123" cy="4503"/>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FFB7270-B583-45D5-8704-EFEC1D2BE4FA}"/>
              </a:ext>
            </a:extLst>
          </p:cNvPr>
          <p:cNvSpPr txBox="1"/>
          <p:nvPr/>
        </p:nvSpPr>
        <p:spPr>
          <a:xfrm>
            <a:off x="571370" y="5673772"/>
            <a:ext cx="1647616" cy="430887"/>
          </a:xfrm>
          <a:prstGeom prst="rect">
            <a:avLst/>
          </a:prstGeom>
          <a:noFill/>
        </p:spPr>
        <p:txBody>
          <a:bodyPr wrap="square" rtlCol="0">
            <a:spAutoFit/>
          </a:bodyPr>
          <a:lstStyle/>
          <a:p>
            <a:r>
              <a:rPr lang="en-US" sz="2200"/>
              <a:t>Study starts</a:t>
            </a:r>
          </a:p>
        </p:txBody>
      </p:sp>
      <p:sp>
        <p:nvSpPr>
          <p:cNvPr id="31" name="Oval 30">
            <a:extLst>
              <a:ext uri="{FF2B5EF4-FFF2-40B4-BE49-F238E27FC236}">
                <a16:creationId xmlns:a16="http://schemas.microsoft.com/office/drawing/2014/main" id="{A98217EA-6002-4CFF-933D-AC2D14E6B061}"/>
              </a:ext>
            </a:extLst>
          </p:cNvPr>
          <p:cNvSpPr/>
          <p:nvPr/>
        </p:nvSpPr>
        <p:spPr>
          <a:xfrm>
            <a:off x="1364537" y="5616513"/>
            <a:ext cx="152400" cy="1015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6C26CD21-99DF-4DCA-B6DE-FC26560BDFE4}"/>
              </a:ext>
            </a:extLst>
          </p:cNvPr>
          <p:cNvSpPr txBox="1"/>
          <p:nvPr/>
        </p:nvSpPr>
        <p:spPr>
          <a:xfrm>
            <a:off x="6143108" y="5176644"/>
            <a:ext cx="1503680" cy="430887"/>
          </a:xfrm>
          <a:prstGeom prst="rect">
            <a:avLst/>
          </a:prstGeom>
          <a:noFill/>
        </p:spPr>
        <p:txBody>
          <a:bodyPr wrap="square" rtlCol="0">
            <a:spAutoFit/>
          </a:bodyPr>
          <a:lstStyle/>
          <a:p>
            <a:r>
              <a:rPr lang="en-US" sz="2200"/>
              <a:t>Study ends</a:t>
            </a:r>
          </a:p>
        </p:txBody>
      </p:sp>
      <p:sp>
        <p:nvSpPr>
          <p:cNvPr id="33" name="Oval 32">
            <a:extLst>
              <a:ext uri="{FF2B5EF4-FFF2-40B4-BE49-F238E27FC236}">
                <a16:creationId xmlns:a16="http://schemas.microsoft.com/office/drawing/2014/main" id="{4F4CC85A-6FF2-4166-B62E-E5A9C0AC58AF}"/>
              </a:ext>
            </a:extLst>
          </p:cNvPr>
          <p:cNvSpPr/>
          <p:nvPr/>
        </p:nvSpPr>
        <p:spPr>
          <a:xfrm>
            <a:off x="6744297" y="5583245"/>
            <a:ext cx="152400" cy="1015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8A9C50D6-65D8-4CB2-BF4D-F5C28CC5E967}"/>
              </a:ext>
            </a:extLst>
          </p:cNvPr>
          <p:cNvSpPr/>
          <p:nvPr/>
        </p:nvSpPr>
        <p:spPr>
          <a:xfrm>
            <a:off x="2655716" y="5603817"/>
            <a:ext cx="152400" cy="1015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15694E2-11E0-44A8-B617-09615934E171}"/>
              </a:ext>
            </a:extLst>
          </p:cNvPr>
          <p:cNvSpPr txBox="1"/>
          <p:nvPr/>
        </p:nvSpPr>
        <p:spPr>
          <a:xfrm>
            <a:off x="2002720" y="5210113"/>
            <a:ext cx="1573214" cy="430887"/>
          </a:xfrm>
          <a:prstGeom prst="rect">
            <a:avLst/>
          </a:prstGeom>
          <a:noFill/>
        </p:spPr>
        <p:txBody>
          <a:bodyPr wrap="square" rtlCol="0">
            <a:spAutoFit/>
          </a:bodyPr>
          <a:lstStyle/>
          <a:p>
            <a:r>
              <a:rPr lang="en-US" sz="2200"/>
              <a:t>Follow-up 1</a:t>
            </a:r>
          </a:p>
        </p:txBody>
      </p:sp>
      <p:sp>
        <p:nvSpPr>
          <p:cNvPr id="36" name="Oval 35">
            <a:extLst>
              <a:ext uri="{FF2B5EF4-FFF2-40B4-BE49-F238E27FC236}">
                <a16:creationId xmlns:a16="http://schemas.microsoft.com/office/drawing/2014/main" id="{DA5E7381-C993-40C4-9A18-2D9A820DB5D1}"/>
              </a:ext>
            </a:extLst>
          </p:cNvPr>
          <p:cNvSpPr/>
          <p:nvPr/>
        </p:nvSpPr>
        <p:spPr>
          <a:xfrm>
            <a:off x="5066161" y="5597984"/>
            <a:ext cx="152400" cy="1015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266C67B-28DF-47D9-A8E6-449615903C92}"/>
              </a:ext>
            </a:extLst>
          </p:cNvPr>
          <p:cNvSpPr txBox="1"/>
          <p:nvPr/>
        </p:nvSpPr>
        <p:spPr>
          <a:xfrm>
            <a:off x="4326025" y="5143757"/>
            <a:ext cx="1878204" cy="430887"/>
          </a:xfrm>
          <a:prstGeom prst="rect">
            <a:avLst/>
          </a:prstGeom>
          <a:noFill/>
        </p:spPr>
        <p:txBody>
          <a:bodyPr wrap="square" rtlCol="0">
            <a:spAutoFit/>
          </a:bodyPr>
          <a:lstStyle/>
          <a:p>
            <a:r>
              <a:rPr lang="en-US" sz="2200"/>
              <a:t>Follow-up 2</a:t>
            </a:r>
          </a:p>
        </p:txBody>
      </p:sp>
      <p:sp>
        <p:nvSpPr>
          <p:cNvPr id="38" name="Oval 37">
            <a:extLst>
              <a:ext uri="{FF2B5EF4-FFF2-40B4-BE49-F238E27FC236}">
                <a16:creationId xmlns:a16="http://schemas.microsoft.com/office/drawing/2014/main" id="{CEFD5C8F-A15C-4074-B84E-83B8E2A80911}"/>
              </a:ext>
            </a:extLst>
          </p:cNvPr>
          <p:cNvSpPr/>
          <p:nvPr/>
        </p:nvSpPr>
        <p:spPr>
          <a:xfrm>
            <a:off x="3863384" y="5598619"/>
            <a:ext cx="152400" cy="1015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E7AE74D-FE22-4C06-BFFC-39FAB5459C43}"/>
              </a:ext>
            </a:extLst>
          </p:cNvPr>
          <p:cNvSpPr txBox="1"/>
          <p:nvPr/>
        </p:nvSpPr>
        <p:spPr>
          <a:xfrm>
            <a:off x="8861767" y="5320442"/>
            <a:ext cx="2379136" cy="430887"/>
          </a:xfrm>
          <a:prstGeom prst="rect">
            <a:avLst/>
          </a:prstGeom>
          <a:noFill/>
        </p:spPr>
        <p:txBody>
          <a:bodyPr wrap="square" rtlCol="0">
            <a:spAutoFit/>
          </a:bodyPr>
          <a:lstStyle/>
          <a:p>
            <a:r>
              <a:rPr lang="en-US" sz="2200"/>
              <a:t>Interval-censored</a:t>
            </a:r>
            <a:r>
              <a:rPr lang="en-US"/>
              <a:t> </a:t>
            </a:r>
          </a:p>
        </p:txBody>
      </p:sp>
      <p:sp>
        <p:nvSpPr>
          <p:cNvPr id="42" name="TextBox 41">
            <a:extLst>
              <a:ext uri="{FF2B5EF4-FFF2-40B4-BE49-F238E27FC236}">
                <a16:creationId xmlns:a16="http://schemas.microsoft.com/office/drawing/2014/main" id="{CBB05863-2AF3-48AE-B3F3-BC8D71D7744B}"/>
              </a:ext>
            </a:extLst>
          </p:cNvPr>
          <p:cNvSpPr txBox="1"/>
          <p:nvPr/>
        </p:nvSpPr>
        <p:spPr>
          <a:xfrm>
            <a:off x="566932" y="5143811"/>
            <a:ext cx="1452925" cy="430887"/>
          </a:xfrm>
          <a:prstGeom prst="rect">
            <a:avLst/>
          </a:prstGeom>
          <a:noFill/>
        </p:spPr>
        <p:txBody>
          <a:bodyPr wrap="square" rtlCol="0">
            <a:spAutoFit/>
          </a:bodyPr>
          <a:lstStyle/>
          <a:p>
            <a:r>
              <a:rPr lang="en-US" sz="2200"/>
              <a:t>Diagnosis</a:t>
            </a:r>
          </a:p>
        </p:txBody>
      </p:sp>
      <p:sp>
        <p:nvSpPr>
          <p:cNvPr id="43" name="Oval 42">
            <a:extLst>
              <a:ext uri="{FF2B5EF4-FFF2-40B4-BE49-F238E27FC236}">
                <a16:creationId xmlns:a16="http://schemas.microsoft.com/office/drawing/2014/main" id="{E8C13093-419D-4F2B-9C42-CA076143F634}"/>
              </a:ext>
            </a:extLst>
          </p:cNvPr>
          <p:cNvSpPr/>
          <p:nvPr/>
        </p:nvSpPr>
        <p:spPr>
          <a:xfrm>
            <a:off x="1364537" y="5517011"/>
            <a:ext cx="152400" cy="101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94232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variety of food on a table&#10;&#10;Description automatically generated">
            <a:extLst>
              <a:ext uri="{FF2B5EF4-FFF2-40B4-BE49-F238E27FC236}">
                <a16:creationId xmlns:a16="http://schemas.microsoft.com/office/drawing/2014/main" id="{8EBE62F5-EC9D-443F-AABC-27141CB13553}"/>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4181" r="17546"/>
          <a:stretch/>
        </p:blipFill>
        <p:spPr>
          <a:xfrm>
            <a:off x="6661294" y="826718"/>
            <a:ext cx="5530095" cy="5931254"/>
          </a:xfrm>
          <a:prstGeom prst="rect">
            <a:avLst/>
          </a:prstGeom>
        </p:spPr>
      </p:pic>
      <p:pic>
        <p:nvPicPr>
          <p:cNvPr id="12" name="Picture 11">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C7C94557-6E45-4913-9393-1EE2E9F2EEC1}"/>
              </a:ext>
            </a:extLst>
          </p:cNvPr>
          <p:cNvSpPr>
            <a:spLocks noGrp="1"/>
          </p:cNvSpPr>
          <p:nvPr>
            <p:ph type="title"/>
          </p:nvPr>
        </p:nvSpPr>
        <p:spPr>
          <a:xfrm>
            <a:off x="756580" y="271547"/>
            <a:ext cx="5040658" cy="1203569"/>
          </a:xfrm>
        </p:spPr>
        <p:txBody>
          <a:bodyPr>
            <a:normAutofit/>
          </a:bodyPr>
          <a:lstStyle/>
          <a:p>
            <a:r>
              <a:rPr lang="en-US">
                <a:solidFill>
                  <a:srgbClr val="000000"/>
                </a:solidFill>
              </a:rPr>
              <a:t>Interval-censored </a:t>
            </a:r>
            <a:br>
              <a:rPr lang="en-US">
                <a:solidFill>
                  <a:srgbClr val="000000"/>
                </a:solidFill>
              </a:rPr>
            </a:br>
            <a:r>
              <a:rPr lang="en-US">
                <a:solidFill>
                  <a:srgbClr val="000000"/>
                </a:solidFill>
              </a:rPr>
              <a:t>survival-time data</a:t>
            </a:r>
          </a:p>
        </p:txBody>
      </p:sp>
      <p:sp>
        <p:nvSpPr>
          <p:cNvPr id="3" name="Content Placeholder 2">
            <a:extLst>
              <a:ext uri="{FF2B5EF4-FFF2-40B4-BE49-F238E27FC236}">
                <a16:creationId xmlns:a16="http://schemas.microsoft.com/office/drawing/2014/main" id="{930CB0DE-042D-49E3-82CD-0A547CACE25B}"/>
              </a:ext>
            </a:extLst>
          </p:cNvPr>
          <p:cNvSpPr>
            <a:spLocks noGrp="1"/>
          </p:cNvSpPr>
          <p:nvPr>
            <p:ph idx="1"/>
          </p:nvPr>
        </p:nvSpPr>
        <p:spPr>
          <a:xfrm>
            <a:off x="804997" y="1746653"/>
            <a:ext cx="4706803" cy="4314320"/>
          </a:xfrm>
        </p:spPr>
        <p:txBody>
          <a:bodyPr anchor="ctr">
            <a:normAutofit fontScale="92500" lnSpcReduction="10000"/>
          </a:bodyPr>
          <a:lstStyle/>
          <a:p>
            <a:r>
              <a:rPr lang="en-US" sz="2600">
                <a:solidFill>
                  <a:srgbClr val="000000"/>
                </a:solidFill>
              </a:rPr>
              <a:t>We fit models for these data with [ST]</a:t>
            </a:r>
            <a:r>
              <a:rPr lang="en-US" sz="2600" b="1">
                <a:solidFill>
                  <a:srgbClr val="000000"/>
                </a:solidFill>
                <a:latin typeface="Courier New" panose="02070309020205020404" pitchFamily="49" charset="0"/>
                <a:cs typeface="Courier New" panose="02070309020205020404" pitchFamily="49" charset="0"/>
              </a:rPr>
              <a:t>stintreg</a:t>
            </a:r>
          </a:p>
          <a:p>
            <a:endParaRPr lang="en-US" sz="1500" b="1">
              <a:solidFill>
                <a:srgbClr val="000000"/>
              </a:solidFill>
              <a:latin typeface="Courier New" panose="02070309020205020404" pitchFamily="49" charset="0"/>
              <a:cs typeface="Courier New" panose="02070309020205020404" pitchFamily="49" charset="0"/>
            </a:endParaRPr>
          </a:p>
          <a:p>
            <a:r>
              <a:rPr lang="en-US" sz="2600">
                <a:solidFill>
                  <a:srgbClr val="000000"/>
                </a:solidFill>
              </a:rPr>
              <a:t>Observations can be uncensored, right-censored, left-censored, or interval-censored</a:t>
            </a:r>
          </a:p>
          <a:p>
            <a:endParaRPr lang="en-US" sz="1500">
              <a:solidFill>
                <a:srgbClr val="000000"/>
              </a:solidFill>
            </a:endParaRPr>
          </a:p>
          <a:p>
            <a:r>
              <a:rPr lang="en-US" sz="2600">
                <a:solidFill>
                  <a:srgbClr val="000000"/>
                </a:solidFill>
              </a:rPr>
              <a:t>Like [ST]</a:t>
            </a:r>
            <a:r>
              <a:rPr lang="en-US" sz="2600" b="1">
                <a:solidFill>
                  <a:srgbClr val="000000"/>
                </a:solidFill>
                <a:latin typeface="Courier New" panose="02070309020205020404" pitchFamily="49" charset="0"/>
                <a:cs typeface="Courier New" panose="02070309020205020404" pitchFamily="49" charset="0"/>
              </a:rPr>
              <a:t>streg</a:t>
            </a:r>
            <a:r>
              <a:rPr lang="en-US" sz="2600">
                <a:solidFill>
                  <a:srgbClr val="000000"/>
                </a:solidFill>
              </a:rPr>
              <a:t>, we can fit both AFT and PH models</a:t>
            </a:r>
          </a:p>
          <a:p>
            <a:endParaRPr lang="en-US" sz="1500">
              <a:solidFill>
                <a:srgbClr val="000000"/>
              </a:solidFill>
            </a:endParaRPr>
          </a:p>
          <a:p>
            <a:r>
              <a:rPr lang="en-US" sz="2600">
                <a:solidFill>
                  <a:srgbClr val="000000"/>
                </a:solidFill>
              </a:rPr>
              <a:t>Unlike with other </a:t>
            </a:r>
            <a:r>
              <a:rPr lang="en-US" sz="2600" b="1">
                <a:solidFill>
                  <a:srgbClr val="000000"/>
                </a:solidFill>
                <a:latin typeface="Courier New" panose="02070309020205020404" pitchFamily="49" charset="0"/>
                <a:cs typeface="Courier New" panose="02070309020205020404" pitchFamily="49" charset="0"/>
              </a:rPr>
              <a:t>st</a:t>
            </a:r>
            <a:r>
              <a:rPr lang="en-US" sz="2600">
                <a:solidFill>
                  <a:srgbClr val="000000"/>
                </a:solidFill>
              </a:rPr>
              <a:t> commands, data do not need to be </a:t>
            </a:r>
            <a:r>
              <a:rPr lang="en-US" sz="2600" b="1">
                <a:solidFill>
                  <a:srgbClr val="000000"/>
                </a:solidFill>
                <a:latin typeface="Courier New" panose="02070309020205020404" pitchFamily="49" charset="0"/>
                <a:cs typeface="Courier New" panose="02070309020205020404" pitchFamily="49" charset="0"/>
              </a:rPr>
              <a:t>stset</a:t>
            </a:r>
          </a:p>
          <a:p>
            <a:endParaRPr lang="en-US" sz="1700">
              <a:solidFill>
                <a:srgbClr val="000000"/>
              </a:solidFill>
            </a:endParaRPr>
          </a:p>
        </p:txBody>
      </p:sp>
      <p:sp>
        <p:nvSpPr>
          <p:cNvPr id="4" name="Slide Number Placeholder 3">
            <a:extLst>
              <a:ext uri="{FF2B5EF4-FFF2-40B4-BE49-F238E27FC236}">
                <a16:creationId xmlns:a16="http://schemas.microsoft.com/office/drawing/2014/main" id="{1B01BDB9-2610-4A61-94DD-B7405D185D29}"/>
              </a:ext>
            </a:extLst>
          </p:cNvPr>
          <p:cNvSpPr>
            <a:spLocks noGrp="1"/>
          </p:cNvSpPr>
          <p:nvPr>
            <p:ph type="sldNum" sz="quarter" idx="12"/>
          </p:nvPr>
        </p:nvSpPr>
        <p:spPr>
          <a:xfrm>
            <a:off x="10825930" y="6223702"/>
            <a:ext cx="570728" cy="314067"/>
          </a:xfrm>
        </p:spPr>
        <p:txBody>
          <a:bodyPr>
            <a:normAutofit/>
          </a:bodyPr>
          <a:lstStyle/>
          <a:p>
            <a:pPr>
              <a:spcAft>
                <a:spcPts val="600"/>
              </a:spcAft>
            </a:pPr>
            <a:fld id="{E23DBBE4-C4CD-4006-BA03-6899BCDA2DD1}" type="slidenum">
              <a:rPr lang="en-US" sz="1100">
                <a:solidFill>
                  <a:srgbClr val="FFFFFF"/>
                </a:solidFill>
              </a:rPr>
              <a:pPr>
                <a:spcAft>
                  <a:spcPts val="600"/>
                </a:spcAft>
              </a:pPr>
              <a:t>69</a:t>
            </a:fld>
            <a:endParaRPr lang="en-US" sz="1100">
              <a:solidFill>
                <a:srgbClr val="FFFFFF"/>
              </a:solidFill>
            </a:endParaRPr>
          </a:p>
        </p:txBody>
      </p:sp>
      <p:sp>
        <p:nvSpPr>
          <p:cNvPr id="7" name="TextBox 6">
            <a:extLst>
              <a:ext uri="{FF2B5EF4-FFF2-40B4-BE49-F238E27FC236}">
                <a16:creationId xmlns:a16="http://schemas.microsoft.com/office/drawing/2014/main" id="{530366BD-4580-440E-AD5A-823DDD1F3B64}"/>
              </a:ext>
            </a:extLst>
          </p:cNvPr>
          <p:cNvSpPr txBox="1"/>
          <p:nvPr/>
        </p:nvSpPr>
        <p:spPr>
          <a:xfrm>
            <a:off x="9884653"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chocolatesartesanosisabel.com/es/sweet-yummy-chocolate-chocolate-34691346-1680-105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78482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F850-03BC-4025-AACE-7FC963CC0DD0}"/>
              </a:ext>
            </a:extLst>
          </p:cNvPr>
          <p:cNvSpPr>
            <a:spLocks noGrp="1"/>
          </p:cNvSpPr>
          <p:nvPr>
            <p:ph type="title"/>
          </p:nvPr>
        </p:nvSpPr>
        <p:spPr/>
        <p:txBody>
          <a:bodyPr>
            <a:normAutofit/>
          </a:bodyPr>
          <a:lstStyle/>
          <a:p>
            <a:r>
              <a:rPr lang="en-US"/>
              <a:t>Single- vs. multiple-record data</a:t>
            </a:r>
          </a:p>
        </p:txBody>
      </p:sp>
      <p:graphicFrame>
        <p:nvGraphicFramePr>
          <p:cNvPr id="4" name="Table 4">
            <a:extLst>
              <a:ext uri="{FF2B5EF4-FFF2-40B4-BE49-F238E27FC236}">
                <a16:creationId xmlns:a16="http://schemas.microsoft.com/office/drawing/2014/main" id="{A1EA5414-0308-4186-B6CC-BEA1DDE8D680}"/>
              </a:ext>
            </a:extLst>
          </p:cNvPr>
          <p:cNvGraphicFramePr>
            <a:graphicFrameLocks noGrp="1"/>
          </p:cNvGraphicFramePr>
          <p:nvPr>
            <p:ph idx="1"/>
            <p:extLst>
              <p:ext uri="{D42A27DB-BD31-4B8C-83A1-F6EECF244321}">
                <p14:modId xmlns:p14="http://schemas.microsoft.com/office/powerpoint/2010/main" val="3712317456"/>
              </p:ext>
            </p:extLst>
          </p:nvPr>
        </p:nvGraphicFramePr>
        <p:xfrm>
          <a:off x="830580" y="1606168"/>
          <a:ext cx="4709160" cy="3310256"/>
        </p:xfrm>
        <a:graphic>
          <a:graphicData uri="http://schemas.openxmlformats.org/drawingml/2006/table">
            <a:tbl>
              <a:tblPr firstRow="1" bandRow="1">
                <a:tableStyleId>{5C22544A-7EE6-4342-B048-85BDC9FD1C3A}</a:tableStyleId>
              </a:tblPr>
              <a:tblGrid>
                <a:gridCol w="1177290">
                  <a:extLst>
                    <a:ext uri="{9D8B030D-6E8A-4147-A177-3AD203B41FA5}">
                      <a16:colId xmlns:a16="http://schemas.microsoft.com/office/drawing/2014/main" val="4170346308"/>
                    </a:ext>
                  </a:extLst>
                </a:gridCol>
                <a:gridCol w="1177290">
                  <a:extLst>
                    <a:ext uri="{9D8B030D-6E8A-4147-A177-3AD203B41FA5}">
                      <a16:colId xmlns:a16="http://schemas.microsoft.com/office/drawing/2014/main" val="3093305075"/>
                    </a:ext>
                  </a:extLst>
                </a:gridCol>
                <a:gridCol w="1177290">
                  <a:extLst>
                    <a:ext uri="{9D8B030D-6E8A-4147-A177-3AD203B41FA5}">
                      <a16:colId xmlns:a16="http://schemas.microsoft.com/office/drawing/2014/main" val="4249854834"/>
                    </a:ext>
                  </a:extLst>
                </a:gridCol>
                <a:gridCol w="1177290">
                  <a:extLst>
                    <a:ext uri="{9D8B030D-6E8A-4147-A177-3AD203B41FA5}">
                      <a16:colId xmlns:a16="http://schemas.microsoft.com/office/drawing/2014/main" val="3292123037"/>
                    </a:ext>
                  </a:extLst>
                </a:gridCol>
              </a:tblGrid>
              <a:tr h="664556">
                <a:tc gridSpan="4">
                  <a:txBody>
                    <a:bodyPr/>
                    <a:lstStyle/>
                    <a:p>
                      <a:r>
                        <a:rPr lang="en-US"/>
                        <a:t>One record per patient</a:t>
                      </a:r>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961932772"/>
                  </a:ext>
                </a:extLst>
              </a:tr>
              <a:tr h="661425">
                <a:tc>
                  <a:txBody>
                    <a:bodyPr/>
                    <a:lstStyle/>
                    <a:p>
                      <a:r>
                        <a:rPr lang="en-US"/>
                        <a:t>Patient ID</a:t>
                      </a:r>
                    </a:p>
                  </a:txBody>
                  <a:tcPr/>
                </a:tc>
                <a:tc>
                  <a:txBody>
                    <a:bodyPr/>
                    <a:lstStyle/>
                    <a:p>
                      <a:r>
                        <a:rPr lang="en-US"/>
                        <a:t>Sex </a:t>
                      </a:r>
                    </a:p>
                  </a:txBody>
                  <a:tcPr/>
                </a:tc>
                <a:tc>
                  <a:txBody>
                    <a:bodyPr/>
                    <a:lstStyle/>
                    <a:p>
                      <a:r>
                        <a:rPr lang="en-US"/>
                        <a:t>Days</a:t>
                      </a:r>
                    </a:p>
                  </a:txBody>
                  <a:tcPr/>
                </a:tc>
                <a:tc>
                  <a:txBody>
                    <a:bodyPr/>
                    <a:lstStyle/>
                    <a:p>
                      <a:r>
                        <a:rPr lang="en-US"/>
                        <a:t>Died</a:t>
                      </a:r>
                    </a:p>
                  </a:txBody>
                  <a:tcPr/>
                </a:tc>
                <a:extLst>
                  <a:ext uri="{0D108BD9-81ED-4DB2-BD59-A6C34878D82A}">
                    <a16:rowId xmlns:a16="http://schemas.microsoft.com/office/drawing/2014/main" val="1904975005"/>
                  </a:ext>
                </a:extLst>
              </a:tr>
              <a:tr h="661425">
                <a:tc>
                  <a:txBody>
                    <a:bodyPr/>
                    <a:lstStyle/>
                    <a:p>
                      <a:r>
                        <a:rPr lang="en-US"/>
                        <a:t>1</a:t>
                      </a:r>
                    </a:p>
                  </a:txBody>
                  <a:tcPr/>
                </a:tc>
                <a:tc>
                  <a:txBody>
                    <a:bodyPr/>
                    <a:lstStyle/>
                    <a:p>
                      <a:r>
                        <a:rPr lang="en-US"/>
                        <a:t>Male </a:t>
                      </a:r>
                    </a:p>
                  </a:txBody>
                  <a:tcPr/>
                </a:tc>
                <a:tc>
                  <a:txBody>
                    <a:bodyPr/>
                    <a:lstStyle/>
                    <a:p>
                      <a:r>
                        <a:rPr lang="en-US"/>
                        <a:t>89</a:t>
                      </a:r>
                    </a:p>
                  </a:txBody>
                  <a:tcPr/>
                </a:tc>
                <a:tc>
                  <a:txBody>
                    <a:bodyPr/>
                    <a:lstStyle/>
                    <a:p>
                      <a:r>
                        <a:rPr lang="en-US"/>
                        <a:t>Yes</a:t>
                      </a:r>
                    </a:p>
                  </a:txBody>
                  <a:tcPr/>
                </a:tc>
                <a:extLst>
                  <a:ext uri="{0D108BD9-81ED-4DB2-BD59-A6C34878D82A}">
                    <a16:rowId xmlns:a16="http://schemas.microsoft.com/office/drawing/2014/main" val="2563704695"/>
                  </a:ext>
                </a:extLst>
              </a:tr>
              <a:tr h="661425">
                <a:tc>
                  <a:txBody>
                    <a:bodyPr/>
                    <a:lstStyle/>
                    <a:p>
                      <a:r>
                        <a:rPr lang="en-US"/>
                        <a:t>2</a:t>
                      </a:r>
                    </a:p>
                  </a:txBody>
                  <a:tcPr/>
                </a:tc>
                <a:tc>
                  <a:txBody>
                    <a:bodyPr/>
                    <a:lstStyle/>
                    <a:p>
                      <a:r>
                        <a:rPr lang="en-US"/>
                        <a:t>Female</a:t>
                      </a:r>
                    </a:p>
                  </a:txBody>
                  <a:tcPr/>
                </a:tc>
                <a:tc>
                  <a:txBody>
                    <a:bodyPr/>
                    <a:lstStyle/>
                    <a:p>
                      <a:r>
                        <a:rPr lang="en-US"/>
                        <a:t>91</a:t>
                      </a:r>
                    </a:p>
                  </a:txBody>
                  <a:tcPr/>
                </a:tc>
                <a:tc>
                  <a:txBody>
                    <a:bodyPr/>
                    <a:lstStyle/>
                    <a:p>
                      <a:r>
                        <a:rPr lang="en-US"/>
                        <a:t>No</a:t>
                      </a:r>
                    </a:p>
                  </a:txBody>
                  <a:tcPr/>
                </a:tc>
                <a:extLst>
                  <a:ext uri="{0D108BD9-81ED-4DB2-BD59-A6C34878D82A}">
                    <a16:rowId xmlns:a16="http://schemas.microsoft.com/office/drawing/2014/main" val="4236874498"/>
                  </a:ext>
                </a:extLst>
              </a:tr>
              <a:tr h="661425">
                <a:tc>
                  <a:txBody>
                    <a:bodyPr/>
                    <a:lstStyle/>
                    <a:p>
                      <a:r>
                        <a:rPr lang="en-US"/>
                        <a:t>3</a:t>
                      </a:r>
                    </a:p>
                  </a:txBody>
                  <a:tcPr/>
                </a:tc>
                <a:tc>
                  <a:txBody>
                    <a:bodyPr/>
                    <a:lstStyle/>
                    <a:p>
                      <a:r>
                        <a:rPr lang="en-US"/>
                        <a:t>Male</a:t>
                      </a:r>
                    </a:p>
                  </a:txBody>
                  <a:tcPr/>
                </a:tc>
                <a:tc>
                  <a:txBody>
                    <a:bodyPr/>
                    <a:lstStyle/>
                    <a:p>
                      <a:r>
                        <a:rPr lang="en-US"/>
                        <a:t>90</a:t>
                      </a:r>
                    </a:p>
                  </a:txBody>
                  <a:tcPr/>
                </a:tc>
                <a:tc>
                  <a:txBody>
                    <a:bodyPr/>
                    <a:lstStyle/>
                    <a:p>
                      <a:r>
                        <a:rPr lang="en-US"/>
                        <a:t>Yes</a:t>
                      </a:r>
                    </a:p>
                  </a:txBody>
                  <a:tcPr/>
                </a:tc>
                <a:extLst>
                  <a:ext uri="{0D108BD9-81ED-4DB2-BD59-A6C34878D82A}">
                    <a16:rowId xmlns:a16="http://schemas.microsoft.com/office/drawing/2014/main" val="1355725694"/>
                  </a:ext>
                </a:extLst>
              </a:tr>
            </a:tbl>
          </a:graphicData>
        </a:graphic>
      </p:graphicFrame>
      <p:sp>
        <p:nvSpPr>
          <p:cNvPr id="3" name="Slide Number Placeholder 2">
            <a:extLst>
              <a:ext uri="{FF2B5EF4-FFF2-40B4-BE49-F238E27FC236}">
                <a16:creationId xmlns:a16="http://schemas.microsoft.com/office/drawing/2014/main" id="{0D5EE37F-F5DA-4574-B707-C49B5878F210}"/>
              </a:ext>
            </a:extLst>
          </p:cNvPr>
          <p:cNvSpPr>
            <a:spLocks noGrp="1"/>
          </p:cNvSpPr>
          <p:nvPr>
            <p:ph type="sldNum" sz="quarter" idx="12"/>
          </p:nvPr>
        </p:nvSpPr>
        <p:spPr/>
        <p:txBody>
          <a:bodyPr/>
          <a:lstStyle/>
          <a:p>
            <a:fld id="{E23DBBE4-C4CD-4006-BA03-6899BCDA2DD1}" type="slidenum">
              <a:rPr lang="en-US" smtClean="0"/>
              <a:t>7</a:t>
            </a:fld>
            <a:endParaRPr lang="en-US"/>
          </a:p>
        </p:txBody>
      </p:sp>
      <p:graphicFrame>
        <p:nvGraphicFramePr>
          <p:cNvPr id="8" name="Table 8">
            <a:extLst>
              <a:ext uri="{FF2B5EF4-FFF2-40B4-BE49-F238E27FC236}">
                <a16:creationId xmlns:a16="http://schemas.microsoft.com/office/drawing/2014/main" id="{B52A5BE3-E247-427A-8C22-AF84B64D221D}"/>
              </a:ext>
            </a:extLst>
          </p:cNvPr>
          <p:cNvGraphicFramePr>
            <a:graphicFrameLocks noGrp="1"/>
          </p:cNvGraphicFramePr>
          <p:nvPr>
            <p:extLst>
              <p:ext uri="{D42A27DB-BD31-4B8C-83A1-F6EECF244321}">
                <p14:modId xmlns:p14="http://schemas.microsoft.com/office/powerpoint/2010/main" val="1687661198"/>
              </p:ext>
            </p:extLst>
          </p:nvPr>
        </p:nvGraphicFramePr>
        <p:xfrm>
          <a:off x="5699760" y="1606168"/>
          <a:ext cx="6111240" cy="4361751"/>
        </p:xfrm>
        <a:graphic>
          <a:graphicData uri="http://schemas.openxmlformats.org/drawingml/2006/table">
            <a:tbl>
              <a:tblPr firstRow="1" bandRow="1">
                <a:tableStyleId>{5C22544A-7EE6-4342-B048-85BDC9FD1C3A}</a:tableStyleId>
              </a:tblPr>
              <a:tblGrid>
                <a:gridCol w="1527810">
                  <a:extLst>
                    <a:ext uri="{9D8B030D-6E8A-4147-A177-3AD203B41FA5}">
                      <a16:colId xmlns:a16="http://schemas.microsoft.com/office/drawing/2014/main" val="3336828487"/>
                    </a:ext>
                  </a:extLst>
                </a:gridCol>
                <a:gridCol w="1527810">
                  <a:extLst>
                    <a:ext uri="{9D8B030D-6E8A-4147-A177-3AD203B41FA5}">
                      <a16:colId xmlns:a16="http://schemas.microsoft.com/office/drawing/2014/main" val="2153110634"/>
                    </a:ext>
                  </a:extLst>
                </a:gridCol>
                <a:gridCol w="1527810">
                  <a:extLst>
                    <a:ext uri="{9D8B030D-6E8A-4147-A177-3AD203B41FA5}">
                      <a16:colId xmlns:a16="http://schemas.microsoft.com/office/drawing/2014/main" val="3827019882"/>
                    </a:ext>
                  </a:extLst>
                </a:gridCol>
                <a:gridCol w="1527810">
                  <a:extLst>
                    <a:ext uri="{9D8B030D-6E8A-4147-A177-3AD203B41FA5}">
                      <a16:colId xmlns:a16="http://schemas.microsoft.com/office/drawing/2014/main" val="1919706582"/>
                    </a:ext>
                  </a:extLst>
                </a:gridCol>
              </a:tblGrid>
              <a:tr h="631899">
                <a:tc gridSpan="4">
                  <a:txBody>
                    <a:bodyPr/>
                    <a:lstStyle/>
                    <a:p>
                      <a:r>
                        <a:rPr lang="en-US"/>
                        <a:t>Two records per patient</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560403128"/>
                  </a:ext>
                </a:extLst>
              </a:tr>
              <a:tr h="532836">
                <a:tc>
                  <a:txBody>
                    <a:bodyPr/>
                    <a:lstStyle/>
                    <a:p>
                      <a:r>
                        <a:rPr lang="en-US"/>
                        <a:t>Patient ID</a:t>
                      </a:r>
                    </a:p>
                  </a:txBody>
                  <a:tcPr/>
                </a:tc>
                <a:tc>
                  <a:txBody>
                    <a:bodyPr/>
                    <a:lstStyle/>
                    <a:p>
                      <a:r>
                        <a:rPr lang="en-US"/>
                        <a:t>Sex</a:t>
                      </a:r>
                    </a:p>
                  </a:txBody>
                  <a:tcPr/>
                </a:tc>
                <a:tc>
                  <a:txBody>
                    <a:bodyPr/>
                    <a:lstStyle/>
                    <a:p>
                      <a:r>
                        <a:rPr lang="en-US"/>
                        <a:t>Days</a:t>
                      </a:r>
                    </a:p>
                  </a:txBody>
                  <a:tcPr/>
                </a:tc>
                <a:tc>
                  <a:txBody>
                    <a:bodyPr/>
                    <a:lstStyle/>
                    <a:p>
                      <a:r>
                        <a:rPr lang="en-US"/>
                        <a:t>Died</a:t>
                      </a:r>
                    </a:p>
                  </a:txBody>
                  <a:tcPr/>
                </a:tc>
                <a:extLst>
                  <a:ext uri="{0D108BD9-81ED-4DB2-BD59-A6C34878D82A}">
                    <a16:rowId xmlns:a16="http://schemas.microsoft.com/office/drawing/2014/main" val="973817212"/>
                  </a:ext>
                </a:extLst>
              </a:tr>
              <a:tr h="532836">
                <a:tc>
                  <a:txBody>
                    <a:bodyPr/>
                    <a:lstStyle/>
                    <a:p>
                      <a:r>
                        <a:rPr lang="en-US"/>
                        <a:t>1</a:t>
                      </a:r>
                    </a:p>
                  </a:txBody>
                  <a:tcPr/>
                </a:tc>
                <a:tc>
                  <a:txBody>
                    <a:bodyPr/>
                    <a:lstStyle/>
                    <a:p>
                      <a:r>
                        <a:rPr lang="en-US"/>
                        <a:t>Male</a:t>
                      </a:r>
                    </a:p>
                  </a:txBody>
                  <a:tcPr/>
                </a:tc>
                <a:tc>
                  <a:txBody>
                    <a:bodyPr/>
                    <a:lstStyle/>
                    <a:p>
                      <a:r>
                        <a:rPr lang="en-US"/>
                        <a:t>33</a:t>
                      </a:r>
                    </a:p>
                  </a:txBody>
                  <a:tcPr/>
                </a:tc>
                <a:tc>
                  <a:txBody>
                    <a:bodyPr/>
                    <a:lstStyle/>
                    <a:p>
                      <a:r>
                        <a:rPr lang="en-US"/>
                        <a:t>No</a:t>
                      </a:r>
                    </a:p>
                  </a:txBody>
                  <a:tcPr/>
                </a:tc>
                <a:extLst>
                  <a:ext uri="{0D108BD9-81ED-4DB2-BD59-A6C34878D82A}">
                    <a16:rowId xmlns:a16="http://schemas.microsoft.com/office/drawing/2014/main" val="190788690"/>
                  </a:ext>
                </a:extLst>
              </a:tr>
              <a:tr h="532836">
                <a:tc>
                  <a:txBody>
                    <a:bodyPr/>
                    <a:lstStyle/>
                    <a:p>
                      <a:r>
                        <a:rPr lang="en-US"/>
                        <a:t>1</a:t>
                      </a:r>
                    </a:p>
                  </a:txBody>
                  <a:tcPr>
                    <a:lnB w="12700" cap="flat" cmpd="sng" algn="ctr">
                      <a:solidFill>
                        <a:schemeClr val="tx1"/>
                      </a:solidFill>
                      <a:prstDash val="solid"/>
                      <a:round/>
                      <a:headEnd type="none" w="med" len="med"/>
                      <a:tailEnd type="none" w="med" len="med"/>
                    </a:lnB>
                  </a:tcPr>
                </a:tc>
                <a:tc>
                  <a:txBody>
                    <a:bodyPr/>
                    <a:lstStyle/>
                    <a:p>
                      <a:r>
                        <a:rPr lang="en-US"/>
                        <a:t>Male</a:t>
                      </a:r>
                    </a:p>
                  </a:txBody>
                  <a:tcPr>
                    <a:lnB w="12700" cap="flat" cmpd="sng" algn="ctr">
                      <a:solidFill>
                        <a:schemeClr val="tx1"/>
                      </a:solidFill>
                      <a:prstDash val="solid"/>
                      <a:round/>
                      <a:headEnd type="none" w="med" len="med"/>
                      <a:tailEnd type="none" w="med" len="med"/>
                    </a:lnB>
                  </a:tcPr>
                </a:tc>
                <a:tc>
                  <a:txBody>
                    <a:bodyPr/>
                    <a:lstStyle/>
                    <a:p>
                      <a:r>
                        <a:rPr lang="en-US"/>
                        <a:t>89</a:t>
                      </a:r>
                    </a:p>
                  </a:txBody>
                  <a:tcPr>
                    <a:lnB w="12700" cap="flat" cmpd="sng" algn="ctr">
                      <a:solidFill>
                        <a:schemeClr val="tx1"/>
                      </a:solidFill>
                      <a:prstDash val="solid"/>
                      <a:round/>
                      <a:headEnd type="none" w="med" len="med"/>
                      <a:tailEnd type="none" w="med" len="med"/>
                    </a:lnB>
                  </a:tcPr>
                </a:tc>
                <a:tc>
                  <a:txBody>
                    <a:bodyPr/>
                    <a:lstStyle/>
                    <a:p>
                      <a:r>
                        <a:rPr lang="en-US"/>
                        <a:t>Yes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7572533"/>
                  </a:ext>
                </a:extLst>
              </a:tr>
              <a:tr h="532836">
                <a:tc>
                  <a:txBody>
                    <a:bodyPr/>
                    <a:lstStyle/>
                    <a:p>
                      <a:r>
                        <a:rPr lang="en-US"/>
                        <a:t>2</a:t>
                      </a:r>
                    </a:p>
                  </a:txBody>
                  <a:tcPr>
                    <a:lnT w="12700" cap="flat" cmpd="sng" algn="ctr">
                      <a:solidFill>
                        <a:schemeClr val="tx1"/>
                      </a:solidFill>
                      <a:prstDash val="solid"/>
                      <a:round/>
                      <a:headEnd type="none" w="med" len="med"/>
                      <a:tailEnd type="none" w="med" len="med"/>
                    </a:lnT>
                  </a:tcPr>
                </a:tc>
                <a:tc>
                  <a:txBody>
                    <a:bodyPr/>
                    <a:lstStyle/>
                    <a:p>
                      <a:r>
                        <a:rPr lang="en-US"/>
                        <a:t>Female</a:t>
                      </a:r>
                    </a:p>
                  </a:txBody>
                  <a:tcPr>
                    <a:lnT w="12700" cap="flat" cmpd="sng" algn="ctr">
                      <a:solidFill>
                        <a:schemeClr val="tx1"/>
                      </a:solidFill>
                      <a:prstDash val="solid"/>
                      <a:round/>
                      <a:headEnd type="none" w="med" len="med"/>
                      <a:tailEnd type="none" w="med" len="med"/>
                    </a:lnT>
                  </a:tcPr>
                </a:tc>
                <a:tc>
                  <a:txBody>
                    <a:bodyPr/>
                    <a:lstStyle/>
                    <a:p>
                      <a:r>
                        <a:rPr lang="en-US"/>
                        <a:t>33</a:t>
                      </a:r>
                    </a:p>
                  </a:txBody>
                  <a:tcPr>
                    <a:lnT w="12700" cap="flat" cmpd="sng" algn="ctr">
                      <a:solidFill>
                        <a:schemeClr val="tx1"/>
                      </a:solidFill>
                      <a:prstDash val="solid"/>
                      <a:round/>
                      <a:headEnd type="none" w="med" len="med"/>
                      <a:tailEnd type="none" w="med" len="med"/>
                    </a:lnT>
                  </a:tcPr>
                </a:tc>
                <a:tc>
                  <a:txBody>
                    <a:bodyPr/>
                    <a:lstStyle/>
                    <a:p>
                      <a:r>
                        <a:rPr lang="en-US"/>
                        <a:t>No</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39653685"/>
                  </a:ext>
                </a:extLst>
              </a:tr>
              <a:tr h="532836">
                <a:tc>
                  <a:txBody>
                    <a:bodyPr/>
                    <a:lstStyle/>
                    <a:p>
                      <a:r>
                        <a:rPr lang="en-US"/>
                        <a:t>2</a:t>
                      </a:r>
                    </a:p>
                  </a:txBody>
                  <a:tcPr>
                    <a:lnB w="12700" cap="flat" cmpd="sng" algn="ctr">
                      <a:solidFill>
                        <a:schemeClr val="tx1"/>
                      </a:solidFill>
                      <a:prstDash val="solid"/>
                      <a:round/>
                      <a:headEnd type="none" w="med" len="med"/>
                      <a:tailEnd type="none" w="med" len="med"/>
                    </a:lnB>
                  </a:tcPr>
                </a:tc>
                <a:tc>
                  <a:txBody>
                    <a:bodyPr/>
                    <a:lstStyle/>
                    <a:p>
                      <a:r>
                        <a:rPr lang="en-US"/>
                        <a:t>Female</a:t>
                      </a:r>
                    </a:p>
                  </a:txBody>
                  <a:tcPr>
                    <a:lnB w="12700" cap="flat" cmpd="sng" algn="ctr">
                      <a:solidFill>
                        <a:schemeClr val="tx1"/>
                      </a:solidFill>
                      <a:prstDash val="solid"/>
                      <a:round/>
                      <a:headEnd type="none" w="med" len="med"/>
                      <a:tailEnd type="none" w="med" len="med"/>
                    </a:lnB>
                  </a:tcPr>
                </a:tc>
                <a:tc>
                  <a:txBody>
                    <a:bodyPr/>
                    <a:lstStyle/>
                    <a:p>
                      <a:r>
                        <a:rPr lang="en-US"/>
                        <a:t>91</a:t>
                      </a:r>
                    </a:p>
                  </a:txBody>
                  <a:tcPr>
                    <a:lnB w="12700" cap="flat" cmpd="sng" algn="ctr">
                      <a:solidFill>
                        <a:schemeClr val="tx1"/>
                      </a:solidFill>
                      <a:prstDash val="solid"/>
                      <a:round/>
                      <a:headEnd type="none" w="med" len="med"/>
                      <a:tailEnd type="none" w="med" len="med"/>
                    </a:lnB>
                  </a:tcPr>
                </a:tc>
                <a:tc>
                  <a:txBody>
                    <a:bodyPr/>
                    <a:lstStyle/>
                    <a:p>
                      <a:r>
                        <a:rPr lang="en-US"/>
                        <a:t>No</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6721685"/>
                  </a:ext>
                </a:extLst>
              </a:tr>
              <a:tr h="532836">
                <a:tc>
                  <a:txBody>
                    <a:bodyPr/>
                    <a:lstStyle/>
                    <a:p>
                      <a:r>
                        <a:rPr lang="en-US"/>
                        <a:t>3</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t>Male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t>32</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t>No</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5044102"/>
                  </a:ext>
                </a:extLst>
              </a:tr>
              <a:tr h="532836">
                <a:tc>
                  <a:txBody>
                    <a:bodyPr/>
                    <a:lstStyle/>
                    <a:p>
                      <a:r>
                        <a:rPr lang="en-US"/>
                        <a:t>3</a:t>
                      </a:r>
                    </a:p>
                  </a:txBody>
                  <a:tcPr>
                    <a:lnT w="12700" cap="flat" cmpd="sng" algn="ctr">
                      <a:noFill/>
                      <a:prstDash val="solid"/>
                      <a:round/>
                      <a:headEnd type="none" w="med" len="med"/>
                      <a:tailEnd type="none" w="med" len="med"/>
                    </a:lnT>
                  </a:tcPr>
                </a:tc>
                <a:tc>
                  <a:txBody>
                    <a:bodyPr/>
                    <a:lstStyle/>
                    <a:p>
                      <a:r>
                        <a:rPr lang="en-US"/>
                        <a:t>Male</a:t>
                      </a:r>
                    </a:p>
                  </a:txBody>
                  <a:tcPr>
                    <a:lnT w="12700" cap="flat" cmpd="sng" algn="ctr">
                      <a:noFill/>
                      <a:prstDash val="solid"/>
                      <a:round/>
                      <a:headEnd type="none" w="med" len="med"/>
                      <a:tailEnd type="none" w="med" len="med"/>
                    </a:lnT>
                  </a:tcPr>
                </a:tc>
                <a:tc>
                  <a:txBody>
                    <a:bodyPr/>
                    <a:lstStyle/>
                    <a:p>
                      <a:r>
                        <a:rPr lang="en-US"/>
                        <a:t>90</a:t>
                      </a:r>
                    </a:p>
                  </a:txBody>
                  <a:tcPr>
                    <a:lnT w="12700" cap="flat" cmpd="sng" algn="ctr">
                      <a:noFill/>
                      <a:prstDash val="solid"/>
                      <a:round/>
                      <a:headEnd type="none" w="med" len="med"/>
                      <a:tailEnd type="none" w="med" len="med"/>
                    </a:lnT>
                  </a:tcPr>
                </a:tc>
                <a:tc>
                  <a:txBody>
                    <a:bodyPr/>
                    <a:lstStyle/>
                    <a:p>
                      <a:r>
                        <a:rPr lang="en-US"/>
                        <a:t>Yes</a:t>
                      </a:r>
                    </a:p>
                  </a:txBody>
                  <a:tcPr>
                    <a:lnT w="12700" cap="flat" cmpd="sng" algn="ctr">
                      <a:noFill/>
                      <a:prstDash val="solid"/>
                      <a:round/>
                      <a:headEnd type="none" w="med" len="med"/>
                      <a:tailEnd type="none" w="med" len="med"/>
                    </a:lnT>
                  </a:tcPr>
                </a:tc>
                <a:extLst>
                  <a:ext uri="{0D108BD9-81ED-4DB2-BD59-A6C34878D82A}">
                    <a16:rowId xmlns:a16="http://schemas.microsoft.com/office/drawing/2014/main" val="1972728976"/>
                  </a:ext>
                </a:extLst>
              </a:tr>
            </a:tbl>
          </a:graphicData>
        </a:graphic>
      </p:graphicFrame>
    </p:spTree>
    <p:extLst>
      <p:ext uri="{BB962C8B-B14F-4D97-AF65-F5344CB8AC3E}">
        <p14:creationId xmlns:p14="http://schemas.microsoft.com/office/powerpoint/2010/main" val="9207824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2AB78-97D0-470E-8C44-5DD2A3F83870}"/>
              </a:ext>
            </a:extLst>
          </p:cNvPr>
          <p:cNvSpPr>
            <a:spLocks noGrp="1"/>
          </p:cNvSpPr>
          <p:nvPr>
            <p:ph type="title"/>
          </p:nvPr>
        </p:nvSpPr>
        <p:spPr/>
        <p:txBody>
          <a:bodyPr>
            <a:normAutofit/>
          </a:bodyPr>
          <a:lstStyle/>
          <a:p>
            <a:r>
              <a:rPr lang="en-US"/>
              <a:t>Interval-censored survival-time data</a:t>
            </a:r>
          </a:p>
        </p:txBody>
      </p:sp>
      <p:pic>
        <p:nvPicPr>
          <p:cNvPr id="5" name="Content Placeholder 4" descr="A screenshot of a cell phone&#10;&#10;Description automatically generated">
            <a:extLst>
              <a:ext uri="{FF2B5EF4-FFF2-40B4-BE49-F238E27FC236}">
                <a16:creationId xmlns:a16="http://schemas.microsoft.com/office/drawing/2014/main" id="{C6FAEEE3-81D7-464F-A472-0BBBCD71F4A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0022" y="1431202"/>
            <a:ext cx="10335480" cy="4420957"/>
          </a:xfrm>
        </p:spPr>
      </p:pic>
      <p:sp>
        <p:nvSpPr>
          <p:cNvPr id="3" name="Slide Number Placeholder 2">
            <a:extLst>
              <a:ext uri="{FF2B5EF4-FFF2-40B4-BE49-F238E27FC236}">
                <a16:creationId xmlns:a16="http://schemas.microsoft.com/office/drawing/2014/main" id="{0D39621F-E2EA-4826-AAEC-783607EEFD41}"/>
              </a:ext>
            </a:extLst>
          </p:cNvPr>
          <p:cNvSpPr>
            <a:spLocks noGrp="1"/>
          </p:cNvSpPr>
          <p:nvPr>
            <p:ph type="sldNum" sz="quarter" idx="12"/>
          </p:nvPr>
        </p:nvSpPr>
        <p:spPr/>
        <p:txBody>
          <a:bodyPr/>
          <a:lstStyle/>
          <a:p>
            <a:fld id="{E23DBBE4-C4CD-4006-BA03-6899BCDA2DD1}" type="slidenum">
              <a:rPr lang="en-US" smtClean="0"/>
              <a:t>70</a:t>
            </a:fld>
            <a:endParaRPr lang="en-US"/>
          </a:p>
        </p:txBody>
      </p:sp>
    </p:spTree>
    <p:extLst>
      <p:ext uri="{BB962C8B-B14F-4D97-AF65-F5344CB8AC3E}">
        <p14:creationId xmlns:p14="http://schemas.microsoft.com/office/powerpoint/2010/main" val="2717554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82A88-2A62-442F-A72F-9CE62D94145E}"/>
              </a:ext>
            </a:extLst>
          </p:cNvPr>
          <p:cNvSpPr>
            <a:spLocks noGrp="1"/>
          </p:cNvSpPr>
          <p:nvPr>
            <p:ph type="title"/>
          </p:nvPr>
        </p:nvSpPr>
        <p:spPr/>
        <p:txBody>
          <a:bodyPr>
            <a:normAutofit/>
          </a:bodyPr>
          <a:lstStyle/>
          <a:p>
            <a:r>
              <a:rPr lang="en-US"/>
              <a:t>A look at our data</a:t>
            </a:r>
          </a:p>
        </p:txBody>
      </p:sp>
      <p:pic>
        <p:nvPicPr>
          <p:cNvPr id="9" name="Content Placeholder 8" descr="A screenshot of a cell phone&#10;&#10;Description automatically generated">
            <a:extLst>
              <a:ext uri="{FF2B5EF4-FFF2-40B4-BE49-F238E27FC236}">
                <a16:creationId xmlns:a16="http://schemas.microsoft.com/office/drawing/2014/main" id="{35F0A5EF-C859-4C56-8380-AD51D6A623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22054" y="1256705"/>
            <a:ext cx="5088546" cy="4856193"/>
          </a:xfrm>
        </p:spPr>
      </p:pic>
      <p:sp>
        <p:nvSpPr>
          <p:cNvPr id="3" name="Slide Number Placeholder 2">
            <a:extLst>
              <a:ext uri="{FF2B5EF4-FFF2-40B4-BE49-F238E27FC236}">
                <a16:creationId xmlns:a16="http://schemas.microsoft.com/office/drawing/2014/main" id="{AB91B9AD-7523-4361-A483-65C2576EB73B}"/>
              </a:ext>
            </a:extLst>
          </p:cNvPr>
          <p:cNvSpPr>
            <a:spLocks noGrp="1"/>
          </p:cNvSpPr>
          <p:nvPr>
            <p:ph type="sldNum" sz="quarter" idx="12"/>
          </p:nvPr>
        </p:nvSpPr>
        <p:spPr/>
        <p:txBody>
          <a:bodyPr/>
          <a:lstStyle/>
          <a:p>
            <a:fld id="{E23DBBE4-C4CD-4006-BA03-6899BCDA2DD1}" type="slidenum">
              <a:rPr lang="en-US" smtClean="0"/>
              <a:t>71</a:t>
            </a:fld>
            <a:endParaRPr lang="en-US"/>
          </a:p>
        </p:txBody>
      </p:sp>
    </p:spTree>
    <p:extLst>
      <p:ext uri="{BB962C8B-B14F-4D97-AF65-F5344CB8AC3E}">
        <p14:creationId xmlns:p14="http://schemas.microsoft.com/office/powerpoint/2010/main" val="20850784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82A88-2A62-442F-A72F-9CE62D94145E}"/>
              </a:ext>
            </a:extLst>
          </p:cNvPr>
          <p:cNvSpPr>
            <a:spLocks noGrp="1"/>
          </p:cNvSpPr>
          <p:nvPr>
            <p:ph type="title"/>
          </p:nvPr>
        </p:nvSpPr>
        <p:spPr/>
        <p:txBody>
          <a:bodyPr>
            <a:normAutofit/>
          </a:bodyPr>
          <a:lstStyle/>
          <a:p>
            <a:r>
              <a:rPr lang="en-US"/>
              <a:t>A look at our data</a:t>
            </a:r>
          </a:p>
        </p:txBody>
      </p:sp>
      <p:pic>
        <p:nvPicPr>
          <p:cNvPr id="9" name="Content Placeholder 8" descr="A screenshot of a cell phone&#10;&#10;Description automatically generated">
            <a:extLst>
              <a:ext uri="{FF2B5EF4-FFF2-40B4-BE49-F238E27FC236}">
                <a16:creationId xmlns:a16="http://schemas.microsoft.com/office/drawing/2014/main" id="{35F0A5EF-C859-4C56-8380-AD51D6A623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13866" y="1233280"/>
            <a:ext cx="5202504" cy="4964947"/>
          </a:xfrm>
        </p:spPr>
      </p:pic>
      <p:sp>
        <p:nvSpPr>
          <p:cNvPr id="3" name="Slide Number Placeholder 2">
            <a:extLst>
              <a:ext uri="{FF2B5EF4-FFF2-40B4-BE49-F238E27FC236}">
                <a16:creationId xmlns:a16="http://schemas.microsoft.com/office/drawing/2014/main" id="{8CA9E5FD-8CAB-493F-BBF0-1A5C40977901}"/>
              </a:ext>
            </a:extLst>
          </p:cNvPr>
          <p:cNvSpPr>
            <a:spLocks noGrp="1"/>
          </p:cNvSpPr>
          <p:nvPr>
            <p:ph type="sldNum" sz="quarter" idx="12"/>
          </p:nvPr>
        </p:nvSpPr>
        <p:spPr/>
        <p:txBody>
          <a:bodyPr/>
          <a:lstStyle/>
          <a:p>
            <a:fld id="{E23DBBE4-C4CD-4006-BA03-6899BCDA2DD1}" type="slidenum">
              <a:rPr lang="en-US" smtClean="0"/>
              <a:t>72</a:t>
            </a:fld>
            <a:endParaRPr lang="en-US"/>
          </a:p>
        </p:txBody>
      </p:sp>
      <p:sp>
        <p:nvSpPr>
          <p:cNvPr id="4" name="TextBox 3">
            <a:extLst>
              <a:ext uri="{FF2B5EF4-FFF2-40B4-BE49-F238E27FC236}">
                <a16:creationId xmlns:a16="http://schemas.microsoft.com/office/drawing/2014/main" id="{966DB805-D9B5-412D-93CB-9DFBFE0FF36D}"/>
              </a:ext>
            </a:extLst>
          </p:cNvPr>
          <p:cNvSpPr txBox="1"/>
          <p:nvPr/>
        </p:nvSpPr>
        <p:spPr>
          <a:xfrm>
            <a:off x="682388" y="2370899"/>
            <a:ext cx="2599467" cy="830997"/>
          </a:xfrm>
          <a:prstGeom prst="rect">
            <a:avLst/>
          </a:prstGeom>
          <a:noFill/>
          <a:ln>
            <a:solidFill>
              <a:schemeClr val="accent1"/>
            </a:solidFill>
          </a:ln>
        </p:spPr>
        <p:txBody>
          <a:bodyPr wrap="square" rtlCol="0">
            <a:spAutoFit/>
          </a:bodyPr>
          <a:lstStyle/>
          <a:p>
            <a:r>
              <a:rPr lang="en-US" sz="1600"/>
              <a:t>A left-censored observation is represented by a 0 or . in the lower endpoint</a:t>
            </a:r>
          </a:p>
        </p:txBody>
      </p:sp>
      <p:sp>
        <p:nvSpPr>
          <p:cNvPr id="5" name="Rectangle 4">
            <a:extLst>
              <a:ext uri="{FF2B5EF4-FFF2-40B4-BE49-F238E27FC236}">
                <a16:creationId xmlns:a16="http://schemas.microsoft.com/office/drawing/2014/main" id="{5AFE54E1-9FB6-4444-B2F2-2B05E0E875DC}"/>
              </a:ext>
            </a:extLst>
          </p:cNvPr>
          <p:cNvSpPr/>
          <p:nvPr/>
        </p:nvSpPr>
        <p:spPr>
          <a:xfrm>
            <a:off x="8716370" y="5203457"/>
            <a:ext cx="3140827" cy="830997"/>
          </a:xfrm>
          <a:prstGeom prst="rect">
            <a:avLst/>
          </a:prstGeom>
          <a:ln>
            <a:solidFill>
              <a:schemeClr val="accent1"/>
            </a:solidFill>
          </a:ln>
        </p:spPr>
        <p:txBody>
          <a:bodyPr wrap="square">
            <a:spAutoFit/>
          </a:bodyPr>
          <a:lstStyle/>
          <a:p>
            <a:r>
              <a:rPr lang="en-US" sz="1600"/>
              <a:t>A right-censored observation is represented by a . in the upper endpoint</a:t>
            </a:r>
          </a:p>
        </p:txBody>
      </p:sp>
    </p:spTree>
    <p:extLst>
      <p:ext uri="{BB962C8B-B14F-4D97-AF65-F5344CB8AC3E}">
        <p14:creationId xmlns:p14="http://schemas.microsoft.com/office/powerpoint/2010/main" val="28829769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83FCE-524F-41AD-8A70-51CE41604D37}"/>
              </a:ext>
            </a:extLst>
          </p:cNvPr>
          <p:cNvSpPr>
            <a:spLocks noGrp="1"/>
          </p:cNvSpPr>
          <p:nvPr>
            <p:ph type="title"/>
          </p:nvPr>
        </p:nvSpPr>
        <p:spPr/>
        <p:txBody>
          <a:bodyPr>
            <a:normAutofit/>
          </a:bodyPr>
          <a:lstStyle/>
          <a:p>
            <a:r>
              <a:rPr lang="en-US"/>
              <a:t>Parametric model for interval-censored data</a:t>
            </a:r>
          </a:p>
        </p:txBody>
      </p:sp>
      <p:pic>
        <p:nvPicPr>
          <p:cNvPr id="5" name="Content Placeholder 4" descr="A screenshot of a cell phone&#10;&#10;Description automatically generated">
            <a:extLst>
              <a:ext uri="{FF2B5EF4-FFF2-40B4-BE49-F238E27FC236}">
                <a16:creationId xmlns:a16="http://schemas.microsoft.com/office/drawing/2014/main" id="{053078C6-87B5-492E-99A3-6B51B656859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268253"/>
            <a:ext cx="7178040" cy="5104160"/>
          </a:xfrm>
        </p:spPr>
      </p:pic>
      <p:sp>
        <p:nvSpPr>
          <p:cNvPr id="3" name="Slide Number Placeholder 2">
            <a:extLst>
              <a:ext uri="{FF2B5EF4-FFF2-40B4-BE49-F238E27FC236}">
                <a16:creationId xmlns:a16="http://schemas.microsoft.com/office/drawing/2014/main" id="{B6644159-1B50-4E25-8286-AA173AF395C2}"/>
              </a:ext>
            </a:extLst>
          </p:cNvPr>
          <p:cNvSpPr>
            <a:spLocks noGrp="1"/>
          </p:cNvSpPr>
          <p:nvPr>
            <p:ph type="sldNum" sz="quarter" idx="12"/>
          </p:nvPr>
        </p:nvSpPr>
        <p:spPr/>
        <p:txBody>
          <a:bodyPr/>
          <a:lstStyle/>
          <a:p>
            <a:fld id="{E23DBBE4-C4CD-4006-BA03-6899BCDA2DD1}" type="slidenum">
              <a:rPr lang="en-US" smtClean="0"/>
              <a:t>73</a:t>
            </a:fld>
            <a:endParaRPr lang="en-US"/>
          </a:p>
        </p:txBody>
      </p:sp>
    </p:spTree>
    <p:extLst>
      <p:ext uri="{BB962C8B-B14F-4D97-AF65-F5344CB8AC3E}">
        <p14:creationId xmlns:p14="http://schemas.microsoft.com/office/powerpoint/2010/main" val="19308027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7812-EE17-4013-84AC-2416C88A938B}"/>
              </a:ext>
            </a:extLst>
          </p:cNvPr>
          <p:cNvSpPr>
            <a:spLocks noGrp="1"/>
          </p:cNvSpPr>
          <p:nvPr>
            <p:ph type="title"/>
          </p:nvPr>
        </p:nvSpPr>
        <p:spPr/>
        <p:txBody>
          <a:bodyPr>
            <a:normAutofit/>
          </a:bodyPr>
          <a:lstStyle/>
          <a:p>
            <a:r>
              <a:rPr lang="en-US"/>
              <a:t> Goodness-of-fit plot</a:t>
            </a:r>
          </a:p>
        </p:txBody>
      </p:sp>
      <p:sp>
        <p:nvSpPr>
          <p:cNvPr id="3" name="Slide Number Placeholder 2">
            <a:extLst>
              <a:ext uri="{FF2B5EF4-FFF2-40B4-BE49-F238E27FC236}">
                <a16:creationId xmlns:a16="http://schemas.microsoft.com/office/drawing/2014/main" id="{FE3B997F-11E2-4AB2-B40A-4FE5AA3ED9EE}"/>
              </a:ext>
            </a:extLst>
          </p:cNvPr>
          <p:cNvSpPr>
            <a:spLocks noGrp="1"/>
          </p:cNvSpPr>
          <p:nvPr>
            <p:ph type="sldNum" sz="quarter" idx="12"/>
          </p:nvPr>
        </p:nvSpPr>
        <p:spPr/>
        <p:txBody>
          <a:bodyPr/>
          <a:lstStyle/>
          <a:p>
            <a:fld id="{E23DBBE4-C4CD-4006-BA03-6899BCDA2DD1}" type="slidenum">
              <a:rPr lang="en-US" smtClean="0"/>
              <a:t>74</a:t>
            </a:fld>
            <a:endParaRPr lang="en-US"/>
          </a:p>
        </p:txBody>
      </p:sp>
      <p:sp>
        <p:nvSpPr>
          <p:cNvPr id="6" name="Rectangle 5">
            <a:extLst>
              <a:ext uri="{FF2B5EF4-FFF2-40B4-BE49-F238E27FC236}">
                <a16:creationId xmlns:a16="http://schemas.microsoft.com/office/drawing/2014/main" id="{61511B0D-35F9-4121-971F-6B8C31115EF8}"/>
              </a:ext>
            </a:extLst>
          </p:cNvPr>
          <p:cNvSpPr/>
          <p:nvPr/>
        </p:nvSpPr>
        <p:spPr>
          <a:xfrm>
            <a:off x="916106" y="1071426"/>
            <a:ext cx="9670576" cy="369332"/>
          </a:xfrm>
          <a:prstGeom prst="rect">
            <a:avLst/>
          </a:prstGeom>
        </p:spPr>
        <p:txBody>
          <a:bodyPr wrap="square">
            <a:spAutoFit/>
          </a:bodyPr>
          <a:lstStyle/>
          <a:p>
            <a:r>
              <a:rPr lang="en-US" b="1">
                <a:latin typeface="Courier New" panose="02070309020205020404" pitchFamily="49" charset="0"/>
                <a:cs typeface="Courier New" panose="02070309020205020404" pitchFamily="49" charset="0"/>
              </a:rPr>
              <a:t>. estat </a:t>
            </a:r>
            <a:r>
              <a:rPr lang="en-US" b="1" err="1">
                <a:latin typeface="Courier New" panose="02070309020205020404" pitchFamily="49" charset="0"/>
                <a:cs typeface="Courier New" panose="02070309020205020404" pitchFamily="49" charset="0"/>
              </a:rPr>
              <a:t>gofplot</a:t>
            </a:r>
            <a:endParaRPr lang="en-US" b="1">
              <a:latin typeface="Courier New" panose="02070309020205020404" pitchFamily="49" charset="0"/>
              <a:cs typeface="Courier New" panose="02070309020205020404" pitchFamily="49" charset="0"/>
            </a:endParaRPr>
          </a:p>
        </p:txBody>
      </p:sp>
      <p:pic>
        <p:nvPicPr>
          <p:cNvPr id="9" name="Content Placeholder 8" descr="A close up of a map&#10;&#10;Description automatically generated">
            <a:extLst>
              <a:ext uri="{FF2B5EF4-FFF2-40B4-BE49-F238E27FC236}">
                <a16:creationId xmlns:a16="http://schemas.microsoft.com/office/drawing/2014/main" id="{F817E87E-A788-42A9-BA7B-6FDD16BBCF7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106" y="1531591"/>
            <a:ext cx="7132175" cy="5189884"/>
          </a:xfrm>
        </p:spPr>
      </p:pic>
    </p:spTree>
    <p:extLst>
      <p:ext uri="{BB962C8B-B14F-4D97-AF65-F5344CB8AC3E}">
        <p14:creationId xmlns:p14="http://schemas.microsoft.com/office/powerpoint/2010/main" val="33339855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4B921-9993-4476-9BB2-8BF16F6DA585}"/>
              </a:ext>
            </a:extLst>
          </p:cNvPr>
          <p:cNvSpPr>
            <a:spLocks noGrp="1"/>
          </p:cNvSpPr>
          <p:nvPr>
            <p:ph type="title"/>
          </p:nvPr>
        </p:nvSpPr>
        <p:spPr/>
        <p:txBody>
          <a:bodyPr>
            <a:normAutofit/>
          </a:bodyPr>
          <a:lstStyle/>
          <a:p>
            <a:r>
              <a:rPr lang="en-US"/>
              <a:t>Obtaining predictions</a:t>
            </a:r>
          </a:p>
        </p:txBody>
      </p:sp>
      <p:pic>
        <p:nvPicPr>
          <p:cNvPr id="5" name="Content Placeholder 4" descr="A screenshot of a cell phone&#10;&#10;Description automatically generated">
            <a:extLst>
              <a:ext uri="{FF2B5EF4-FFF2-40B4-BE49-F238E27FC236}">
                <a16:creationId xmlns:a16="http://schemas.microsoft.com/office/drawing/2014/main" id="{ACE3503C-D5D9-49F4-AD3B-11D3E717EEB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73" y="1527517"/>
            <a:ext cx="6561602" cy="3890644"/>
          </a:xfrm>
        </p:spPr>
      </p:pic>
      <p:sp>
        <p:nvSpPr>
          <p:cNvPr id="3" name="Slide Number Placeholder 2">
            <a:extLst>
              <a:ext uri="{FF2B5EF4-FFF2-40B4-BE49-F238E27FC236}">
                <a16:creationId xmlns:a16="http://schemas.microsoft.com/office/drawing/2014/main" id="{4F7707A3-7CFD-49A1-A9BD-65FA3B0EF675}"/>
              </a:ext>
            </a:extLst>
          </p:cNvPr>
          <p:cNvSpPr>
            <a:spLocks noGrp="1"/>
          </p:cNvSpPr>
          <p:nvPr>
            <p:ph type="sldNum" sz="quarter" idx="12"/>
          </p:nvPr>
        </p:nvSpPr>
        <p:spPr/>
        <p:txBody>
          <a:bodyPr/>
          <a:lstStyle/>
          <a:p>
            <a:fld id="{E23DBBE4-C4CD-4006-BA03-6899BCDA2DD1}" type="slidenum">
              <a:rPr lang="en-US" smtClean="0"/>
              <a:t>75</a:t>
            </a:fld>
            <a:endParaRPr lang="en-US"/>
          </a:p>
        </p:txBody>
      </p:sp>
    </p:spTree>
    <p:extLst>
      <p:ext uri="{BB962C8B-B14F-4D97-AF65-F5344CB8AC3E}">
        <p14:creationId xmlns:p14="http://schemas.microsoft.com/office/powerpoint/2010/main" val="3535066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CE6F2-CB1E-4061-8498-33F315DBF36A}"/>
              </a:ext>
            </a:extLst>
          </p:cNvPr>
          <p:cNvSpPr>
            <a:spLocks noGrp="1"/>
          </p:cNvSpPr>
          <p:nvPr>
            <p:ph type="title"/>
          </p:nvPr>
        </p:nvSpPr>
        <p:spPr>
          <a:xfrm>
            <a:off x="838200" y="365125"/>
            <a:ext cx="10515600" cy="860171"/>
          </a:xfrm>
        </p:spPr>
        <p:txBody>
          <a:bodyPr/>
          <a:lstStyle/>
          <a:p>
            <a:r>
              <a:rPr lang="en-US"/>
              <a:t>Review </a:t>
            </a:r>
          </a:p>
        </p:txBody>
      </p:sp>
      <p:sp>
        <p:nvSpPr>
          <p:cNvPr id="3" name="Content Placeholder 2">
            <a:extLst>
              <a:ext uri="{FF2B5EF4-FFF2-40B4-BE49-F238E27FC236}">
                <a16:creationId xmlns:a16="http://schemas.microsoft.com/office/drawing/2014/main" id="{ADA7A1E9-210A-43E1-9F95-F02E9B9D749D}"/>
              </a:ext>
            </a:extLst>
          </p:cNvPr>
          <p:cNvSpPr>
            <a:spLocks noGrp="1"/>
          </p:cNvSpPr>
          <p:nvPr>
            <p:ph sz="half" idx="1"/>
          </p:nvPr>
        </p:nvSpPr>
        <p:spPr>
          <a:xfrm>
            <a:off x="838200" y="1426464"/>
            <a:ext cx="5181600" cy="4750499"/>
          </a:xfrm>
        </p:spPr>
        <p:txBody>
          <a:bodyPr>
            <a:normAutofit fontScale="92500"/>
          </a:bodyPr>
          <a:lstStyle/>
          <a:p>
            <a:r>
              <a:rPr lang="en-US"/>
              <a:t>Exploratory graphs	</a:t>
            </a:r>
          </a:p>
          <a:p>
            <a:pPr lvl="1"/>
            <a:r>
              <a:rPr lang="en-US"/>
              <a:t>Kaplan–Meier survivor function</a:t>
            </a:r>
          </a:p>
          <a:p>
            <a:pPr lvl="1"/>
            <a:endParaRPr lang="en-US" sz="500"/>
          </a:p>
          <a:p>
            <a:r>
              <a:rPr lang="en-US"/>
              <a:t>Summary statistics and tests</a:t>
            </a:r>
          </a:p>
          <a:p>
            <a:pPr lvl="1"/>
            <a:r>
              <a:rPr lang="en-US"/>
              <a:t>Median survival time and incidence rates</a:t>
            </a:r>
          </a:p>
          <a:p>
            <a:pPr lvl="1"/>
            <a:r>
              <a:rPr lang="en-US"/>
              <a:t>Test for equality of survivor functions</a:t>
            </a:r>
          </a:p>
          <a:p>
            <a:pPr lvl="1"/>
            <a:endParaRPr lang="en-US" sz="500"/>
          </a:p>
          <a:p>
            <a:r>
              <a:rPr lang="en-US"/>
              <a:t>Model fitting</a:t>
            </a:r>
          </a:p>
          <a:p>
            <a:pPr lvl="1"/>
            <a:r>
              <a:rPr lang="en-US"/>
              <a:t>Cox proportional hazards model</a:t>
            </a:r>
          </a:p>
          <a:p>
            <a:pPr lvl="1"/>
            <a:r>
              <a:rPr lang="en-US"/>
              <a:t>Cox regression with shared frailty</a:t>
            </a:r>
          </a:p>
          <a:p>
            <a:pPr lvl="1"/>
            <a:r>
              <a:rPr lang="en-US"/>
              <a:t>Competing-risks regression</a:t>
            </a:r>
          </a:p>
          <a:p>
            <a:pPr lvl="1"/>
            <a:r>
              <a:rPr lang="en-US"/>
              <a:t>Regression for interval-censored data</a:t>
            </a:r>
          </a:p>
        </p:txBody>
      </p:sp>
      <p:sp>
        <p:nvSpPr>
          <p:cNvPr id="5" name="Content Placeholder 4">
            <a:extLst>
              <a:ext uri="{FF2B5EF4-FFF2-40B4-BE49-F238E27FC236}">
                <a16:creationId xmlns:a16="http://schemas.microsoft.com/office/drawing/2014/main" id="{F0A58108-9E03-4E03-96FF-39F850FF965A}"/>
              </a:ext>
            </a:extLst>
          </p:cNvPr>
          <p:cNvSpPr>
            <a:spLocks noGrp="1"/>
          </p:cNvSpPr>
          <p:nvPr>
            <p:ph sz="half" idx="2"/>
          </p:nvPr>
        </p:nvSpPr>
        <p:spPr>
          <a:xfrm>
            <a:off x="6172201" y="1426464"/>
            <a:ext cx="5637177" cy="4750499"/>
          </a:xfrm>
        </p:spPr>
        <p:txBody>
          <a:bodyPr>
            <a:normAutofit fontScale="92500"/>
          </a:bodyPr>
          <a:lstStyle/>
          <a:p>
            <a:r>
              <a:rPr lang="en-US"/>
              <a:t>Diagnostics</a:t>
            </a:r>
          </a:p>
          <a:p>
            <a:pPr lvl="1"/>
            <a:r>
              <a:rPr lang="en-US"/>
              <a:t>Concordance probability</a:t>
            </a:r>
          </a:p>
          <a:p>
            <a:pPr lvl="1"/>
            <a:r>
              <a:rPr lang="en-US"/>
              <a:t>Test of proportional-hazards assumption</a:t>
            </a:r>
          </a:p>
          <a:p>
            <a:pPr lvl="1"/>
            <a:r>
              <a:rPr lang="en-US"/>
              <a:t>Kaplan-Meier and predicted survival plot</a:t>
            </a:r>
          </a:p>
          <a:p>
            <a:pPr lvl="1"/>
            <a:r>
              <a:rPr lang="en-US"/>
              <a:t>Log-log plot</a:t>
            </a:r>
          </a:p>
          <a:p>
            <a:pPr lvl="1"/>
            <a:r>
              <a:rPr lang="en-US"/>
              <a:t>Goodness-of-fit plot</a:t>
            </a:r>
          </a:p>
          <a:p>
            <a:pPr lvl="1"/>
            <a:endParaRPr lang="en-US" sz="500"/>
          </a:p>
          <a:p>
            <a:r>
              <a:rPr lang="en-US"/>
              <a:t>Explanatory graphs</a:t>
            </a:r>
          </a:p>
          <a:p>
            <a:pPr lvl="1"/>
            <a:r>
              <a:rPr lang="en-US"/>
              <a:t>Survivor, hazard, and cumulative incidence functions</a:t>
            </a:r>
          </a:p>
          <a:p>
            <a:pPr lvl="1"/>
            <a:r>
              <a:rPr lang="en-US"/>
              <a:t>Plot of predicted median survival time</a:t>
            </a:r>
          </a:p>
        </p:txBody>
      </p:sp>
      <p:sp>
        <p:nvSpPr>
          <p:cNvPr id="4" name="Slide Number Placeholder 3">
            <a:extLst>
              <a:ext uri="{FF2B5EF4-FFF2-40B4-BE49-F238E27FC236}">
                <a16:creationId xmlns:a16="http://schemas.microsoft.com/office/drawing/2014/main" id="{09797EBB-B6D4-4D40-9533-972064C3BBCB}"/>
              </a:ext>
            </a:extLst>
          </p:cNvPr>
          <p:cNvSpPr>
            <a:spLocks noGrp="1"/>
          </p:cNvSpPr>
          <p:nvPr>
            <p:ph type="sldNum" sz="quarter" idx="12"/>
          </p:nvPr>
        </p:nvSpPr>
        <p:spPr/>
        <p:txBody>
          <a:bodyPr/>
          <a:lstStyle/>
          <a:p>
            <a:fld id="{E23DBBE4-C4CD-4006-BA03-6899BCDA2DD1}" type="slidenum">
              <a:rPr lang="en-US" sz="1800" smtClean="0"/>
              <a:pPr/>
              <a:t>76</a:t>
            </a:fld>
            <a:endParaRPr lang="en-US" sz="1800"/>
          </a:p>
        </p:txBody>
      </p:sp>
    </p:spTree>
    <p:extLst>
      <p:ext uri="{BB962C8B-B14F-4D97-AF65-F5344CB8AC3E}">
        <p14:creationId xmlns:p14="http://schemas.microsoft.com/office/powerpoint/2010/main" val="33589957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B4BE041-F55C-41B9-A03F-1D88733DA89B}"/>
              </a:ext>
            </a:extLst>
          </p:cNvPr>
          <p:cNvSpPr>
            <a:spLocks noGrp="1"/>
          </p:cNvSpPr>
          <p:nvPr>
            <p:ph type="title"/>
          </p:nvPr>
        </p:nvSpPr>
        <p:spPr>
          <a:xfrm>
            <a:off x="795342" y="637953"/>
            <a:ext cx="8272458" cy="3189507"/>
          </a:xfrm>
        </p:spPr>
        <p:txBody>
          <a:bodyPr vert="horz" lIns="91440" tIns="45720" rIns="91440" bIns="45720" rtlCol="0" anchor="b">
            <a:normAutofit fontScale="90000"/>
          </a:bodyPr>
          <a:lstStyle/>
          <a:p>
            <a:r>
              <a:rPr lang="en-US" sz="8000" kern="1200">
                <a:solidFill>
                  <a:srgbClr val="FFFFFF"/>
                </a:solidFill>
                <a:latin typeface="+mj-lt"/>
                <a:ea typeface="+mj-ea"/>
                <a:cs typeface="+mj-cs"/>
              </a:rPr>
              <a:t>What else can Stata do with survival data?</a:t>
            </a:r>
          </a:p>
        </p:txBody>
      </p:sp>
      <p:sp>
        <p:nvSpPr>
          <p:cNvPr id="13"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E1C9A28F-7498-449D-A5B3-B92447DBF86D}"/>
              </a:ext>
            </a:extLst>
          </p:cNvPr>
          <p:cNvSpPr>
            <a:spLocks noGrp="1"/>
          </p:cNvSpPr>
          <p:nvPr>
            <p:ph type="sldNum" sz="quarter" idx="12"/>
          </p:nvPr>
        </p:nvSpPr>
        <p:spPr>
          <a:xfrm>
            <a:off x="10707624" y="6382512"/>
            <a:ext cx="685800" cy="32004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23DBBE4-C4CD-4006-BA03-6899BCDA2DD1}" type="slidenum">
              <a:rPr kumimoji="0" lang="en-US"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77</a:t>
            </a:fld>
            <a:endParaRPr kumimoji="0" lang="en-US"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26180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1414C-4E80-4F4E-A81C-0A0C9E31A030}"/>
              </a:ext>
            </a:extLst>
          </p:cNvPr>
          <p:cNvSpPr>
            <a:spLocks noGrp="1"/>
          </p:cNvSpPr>
          <p:nvPr>
            <p:ph type="title"/>
          </p:nvPr>
        </p:nvSpPr>
        <p:spPr/>
        <p:txBody>
          <a:bodyPr>
            <a:normAutofit/>
          </a:bodyPr>
          <a:lstStyle/>
          <a:p>
            <a:r>
              <a:rPr lang="en-US"/>
              <a:t>Data transformations</a:t>
            </a:r>
          </a:p>
        </p:txBody>
      </p:sp>
      <p:sp>
        <p:nvSpPr>
          <p:cNvPr id="3" name="Content Placeholder 2">
            <a:extLst>
              <a:ext uri="{FF2B5EF4-FFF2-40B4-BE49-F238E27FC236}">
                <a16:creationId xmlns:a16="http://schemas.microsoft.com/office/drawing/2014/main" id="{642EE9E3-4713-4BC1-87B0-5296E8BD08EC}"/>
              </a:ext>
            </a:extLst>
          </p:cNvPr>
          <p:cNvSpPr>
            <a:spLocks noGrp="1"/>
          </p:cNvSpPr>
          <p:nvPr>
            <p:ph idx="1"/>
          </p:nvPr>
        </p:nvSpPr>
        <p:spPr/>
        <p:txBody>
          <a:bodyPr/>
          <a:lstStyle/>
          <a:p>
            <a:pPr marL="0" indent="0">
              <a:buNone/>
            </a:pPr>
            <a:r>
              <a:rPr lang="en-US"/>
              <a:t>Convert </a:t>
            </a:r>
          </a:p>
          <a:p>
            <a:pPr lvl="1"/>
            <a:r>
              <a:rPr lang="en-US"/>
              <a:t>Count-time data to survival-time data; see </a:t>
            </a:r>
            <a:r>
              <a:rPr lang="en-US">
                <a:hlinkClick r:id="rId3"/>
              </a:rPr>
              <a:t>[ST] cttost </a:t>
            </a:r>
            <a:endParaRPr lang="en-US"/>
          </a:p>
          <a:p>
            <a:pPr lvl="1"/>
            <a:endParaRPr lang="en-US" sz="500"/>
          </a:p>
          <a:p>
            <a:pPr lvl="1"/>
            <a:r>
              <a:rPr lang="en-US"/>
              <a:t>Snapshot data to time-span data; see </a:t>
            </a:r>
            <a:r>
              <a:rPr lang="en-US">
                <a:hlinkClick r:id="rId4"/>
              </a:rPr>
              <a:t>[ST] snapspan</a:t>
            </a:r>
            <a:endParaRPr lang="en-US"/>
          </a:p>
          <a:p>
            <a:pPr lvl="1"/>
            <a:endParaRPr lang="en-US" sz="500"/>
          </a:p>
          <a:p>
            <a:pPr lvl="1"/>
            <a:r>
              <a:rPr lang="en-US"/>
              <a:t>Survival-time data to case-control data; see </a:t>
            </a:r>
            <a:r>
              <a:rPr lang="en-US">
                <a:hlinkClick r:id="rId5"/>
              </a:rPr>
              <a:t>[ST] sttocc</a:t>
            </a:r>
            <a:endParaRPr lang="en-US"/>
          </a:p>
          <a:p>
            <a:pPr lvl="1"/>
            <a:endParaRPr lang="en-US" sz="500"/>
          </a:p>
          <a:p>
            <a:pPr lvl="1"/>
            <a:r>
              <a:rPr lang="en-US"/>
              <a:t>Survival-time data to count-time data; see </a:t>
            </a:r>
            <a:r>
              <a:rPr lang="en-US">
                <a:hlinkClick r:id="rId6"/>
              </a:rPr>
              <a:t>[ST] sttoct</a:t>
            </a:r>
            <a:endParaRPr lang="en-US"/>
          </a:p>
          <a:p>
            <a:pPr lvl="1"/>
            <a:endParaRPr lang="en-US" sz="1100"/>
          </a:p>
          <a:p>
            <a:r>
              <a:rPr lang="en-US"/>
              <a:t>Manipulate</a:t>
            </a:r>
          </a:p>
          <a:p>
            <a:pPr lvl="1"/>
            <a:r>
              <a:rPr lang="en-US"/>
              <a:t>Generate variables reflecting entire histories; see </a:t>
            </a:r>
            <a:r>
              <a:rPr lang="en-US">
                <a:hlinkClick r:id="rId7"/>
              </a:rPr>
              <a:t>[ST] stgen</a:t>
            </a:r>
            <a:endParaRPr lang="en-US"/>
          </a:p>
          <a:p>
            <a:pPr lvl="1"/>
            <a:endParaRPr lang="en-US" sz="500"/>
          </a:p>
          <a:p>
            <a:pPr lvl="1"/>
            <a:r>
              <a:rPr lang="en-US"/>
              <a:t>Split or join time-span records; see </a:t>
            </a:r>
            <a:r>
              <a:rPr lang="en-US">
                <a:hlinkClick r:id="rId8"/>
              </a:rPr>
              <a:t>[ST] stsplit</a:t>
            </a:r>
            <a:endParaRPr lang="en-US"/>
          </a:p>
          <a:p>
            <a:pPr lvl="1"/>
            <a:endParaRPr lang="en-US" sz="500"/>
          </a:p>
          <a:p>
            <a:pPr lvl="1"/>
            <a:r>
              <a:rPr lang="en-US"/>
              <a:t>Report variables that vary over time; see </a:t>
            </a:r>
            <a:r>
              <a:rPr lang="en-US">
                <a:hlinkClick r:id="rId9"/>
              </a:rPr>
              <a:t>[ST] stvary</a:t>
            </a:r>
            <a:endParaRPr lang="en-US"/>
          </a:p>
          <a:p>
            <a:pPr lvl="1"/>
            <a:endParaRPr lang="en-US"/>
          </a:p>
        </p:txBody>
      </p:sp>
      <p:sp>
        <p:nvSpPr>
          <p:cNvPr id="4" name="Slide Number Placeholder 3">
            <a:extLst>
              <a:ext uri="{FF2B5EF4-FFF2-40B4-BE49-F238E27FC236}">
                <a16:creationId xmlns:a16="http://schemas.microsoft.com/office/drawing/2014/main" id="{91735A74-9B2A-46A8-A5AD-61750B7FDFC6}"/>
              </a:ext>
            </a:extLst>
          </p:cNvPr>
          <p:cNvSpPr>
            <a:spLocks noGrp="1"/>
          </p:cNvSpPr>
          <p:nvPr>
            <p:ph type="sldNum" sz="quarter" idx="12"/>
          </p:nvPr>
        </p:nvSpPr>
        <p:spPr/>
        <p:txBody>
          <a:bodyPr/>
          <a:lstStyle/>
          <a:p>
            <a:fld id="{E23DBBE4-C4CD-4006-BA03-6899BCDA2DD1}" type="slidenum">
              <a:rPr lang="en-US" smtClean="0"/>
              <a:pPr/>
              <a:t>78</a:t>
            </a:fld>
            <a:endParaRPr lang="en-US"/>
          </a:p>
        </p:txBody>
      </p:sp>
    </p:spTree>
    <p:extLst>
      <p:ext uri="{BB962C8B-B14F-4D97-AF65-F5344CB8AC3E}">
        <p14:creationId xmlns:p14="http://schemas.microsoft.com/office/powerpoint/2010/main" val="939594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5E1DE-7578-4535-85D8-BC8FDFE12ADC}"/>
              </a:ext>
            </a:extLst>
          </p:cNvPr>
          <p:cNvSpPr>
            <a:spLocks noGrp="1"/>
          </p:cNvSpPr>
          <p:nvPr>
            <p:ph type="title"/>
          </p:nvPr>
        </p:nvSpPr>
        <p:spPr/>
        <p:txBody>
          <a:bodyPr>
            <a:normAutofit/>
          </a:bodyPr>
          <a:lstStyle/>
          <a:p>
            <a:r>
              <a:rPr lang="en-US"/>
              <a:t>Other models with survival data</a:t>
            </a:r>
          </a:p>
        </p:txBody>
      </p:sp>
      <p:sp>
        <p:nvSpPr>
          <p:cNvPr id="3" name="Content Placeholder 2">
            <a:extLst>
              <a:ext uri="{FF2B5EF4-FFF2-40B4-BE49-F238E27FC236}">
                <a16:creationId xmlns:a16="http://schemas.microsoft.com/office/drawing/2014/main" id="{AEF3F635-D459-462A-8781-D840168587D6}"/>
              </a:ext>
            </a:extLst>
          </p:cNvPr>
          <p:cNvSpPr>
            <a:spLocks noGrp="1"/>
          </p:cNvSpPr>
          <p:nvPr>
            <p:ph idx="1"/>
          </p:nvPr>
        </p:nvSpPr>
        <p:spPr/>
        <p:txBody>
          <a:bodyPr>
            <a:normAutofit lnSpcReduction="10000"/>
          </a:bodyPr>
          <a:lstStyle/>
          <a:p>
            <a:r>
              <a:rPr lang="en-US"/>
              <a:t>Models with multilevel/panel data</a:t>
            </a:r>
          </a:p>
          <a:p>
            <a:pPr lvl="1"/>
            <a:r>
              <a:rPr lang="en-US"/>
              <a:t>Random-effects parametric survival models; see </a:t>
            </a:r>
            <a:r>
              <a:rPr lang="en-US">
                <a:hlinkClick r:id="rId3"/>
              </a:rPr>
              <a:t>[XT] xtstreg </a:t>
            </a:r>
            <a:endParaRPr lang="en-US"/>
          </a:p>
          <a:p>
            <a:pPr lvl="1"/>
            <a:r>
              <a:rPr lang="en-US"/>
              <a:t>Multilevel mixed-effects parametric survival models; see </a:t>
            </a:r>
            <a:r>
              <a:rPr lang="en-US">
                <a:hlinkClick r:id="rId4"/>
              </a:rPr>
              <a:t>[ME] mestreg</a:t>
            </a:r>
            <a:endParaRPr lang="en-US"/>
          </a:p>
          <a:p>
            <a:pPr lvl="1"/>
            <a:endParaRPr lang="en-US" sz="1100"/>
          </a:p>
          <a:p>
            <a:r>
              <a:rPr lang="en-US"/>
              <a:t>Finite mixtures of parametric survival models; see </a:t>
            </a:r>
            <a:r>
              <a:rPr lang="en-US">
                <a:hlinkClick r:id="rId5"/>
              </a:rPr>
              <a:t>[FMM] fmm: streg</a:t>
            </a:r>
            <a:endParaRPr lang="en-US"/>
          </a:p>
          <a:p>
            <a:endParaRPr lang="en-US" sz="1100"/>
          </a:p>
          <a:p>
            <a:r>
              <a:rPr lang="en-US"/>
              <a:t>Bayesian analysis</a:t>
            </a:r>
          </a:p>
          <a:p>
            <a:pPr lvl="1"/>
            <a:r>
              <a:rPr lang="en-US"/>
              <a:t>See </a:t>
            </a:r>
            <a:r>
              <a:rPr lang="en-US">
                <a:hlinkClick r:id="rId6"/>
              </a:rPr>
              <a:t>[BAYES] bayes: streg</a:t>
            </a:r>
            <a:endParaRPr lang="en-US"/>
          </a:p>
          <a:p>
            <a:pPr lvl="1"/>
            <a:r>
              <a:rPr lang="en-US"/>
              <a:t>See </a:t>
            </a:r>
            <a:r>
              <a:rPr lang="en-US">
                <a:hlinkClick r:id="rId7"/>
              </a:rPr>
              <a:t>[BAYES] bayes: mestreg</a:t>
            </a:r>
            <a:endParaRPr lang="en-US"/>
          </a:p>
          <a:p>
            <a:pPr lvl="1"/>
            <a:endParaRPr lang="en-US" sz="1100"/>
          </a:p>
          <a:p>
            <a:r>
              <a:rPr lang="en-US"/>
              <a:t>Structural equation models with survival data; see </a:t>
            </a:r>
            <a:r>
              <a:rPr lang="en-US">
                <a:hlinkClick r:id="rId8"/>
              </a:rPr>
              <a:t>[SEM] Intro 5</a:t>
            </a:r>
            <a:endParaRPr lang="en-US"/>
          </a:p>
          <a:p>
            <a:endParaRPr lang="en-US" sz="1100"/>
          </a:p>
          <a:p>
            <a:r>
              <a:rPr lang="en-US"/>
              <a:t>Treatment-effects estimation; see </a:t>
            </a:r>
            <a:r>
              <a:rPr lang="en-US">
                <a:hlinkClick r:id="rId9"/>
              </a:rPr>
              <a:t>[TE] stteffects</a:t>
            </a:r>
            <a:endParaRPr lang="en-US"/>
          </a:p>
        </p:txBody>
      </p:sp>
      <p:sp>
        <p:nvSpPr>
          <p:cNvPr id="4" name="Slide Number Placeholder 3">
            <a:extLst>
              <a:ext uri="{FF2B5EF4-FFF2-40B4-BE49-F238E27FC236}">
                <a16:creationId xmlns:a16="http://schemas.microsoft.com/office/drawing/2014/main" id="{78C9FBA4-F839-46C4-91CE-F2A3EED251B7}"/>
              </a:ext>
            </a:extLst>
          </p:cNvPr>
          <p:cNvSpPr>
            <a:spLocks noGrp="1"/>
          </p:cNvSpPr>
          <p:nvPr>
            <p:ph type="sldNum" sz="quarter" idx="12"/>
          </p:nvPr>
        </p:nvSpPr>
        <p:spPr/>
        <p:txBody>
          <a:bodyPr/>
          <a:lstStyle/>
          <a:p>
            <a:fld id="{E23DBBE4-C4CD-4006-BA03-6899BCDA2DD1}" type="slidenum">
              <a:rPr lang="en-US" smtClean="0"/>
              <a:pPr/>
              <a:t>79</a:t>
            </a:fld>
            <a:endParaRPr lang="en-US"/>
          </a:p>
        </p:txBody>
      </p:sp>
    </p:spTree>
    <p:extLst>
      <p:ext uri="{BB962C8B-B14F-4D97-AF65-F5344CB8AC3E}">
        <p14:creationId xmlns:p14="http://schemas.microsoft.com/office/powerpoint/2010/main" val="2882069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2D382-3969-496E-B2C0-9FB9D3483639}"/>
              </a:ext>
            </a:extLst>
          </p:cNvPr>
          <p:cNvSpPr>
            <a:spLocks noGrp="1"/>
          </p:cNvSpPr>
          <p:nvPr>
            <p:ph type="title"/>
          </p:nvPr>
        </p:nvSpPr>
        <p:spPr/>
        <p:txBody>
          <a:bodyPr>
            <a:normAutofit/>
          </a:bodyPr>
          <a:lstStyle/>
          <a:p>
            <a:r>
              <a:rPr lang="en-US"/>
              <a:t>Final notes on survival data</a:t>
            </a:r>
          </a:p>
        </p:txBody>
      </p:sp>
      <p:sp>
        <p:nvSpPr>
          <p:cNvPr id="3" name="Content Placeholder 2">
            <a:extLst>
              <a:ext uri="{FF2B5EF4-FFF2-40B4-BE49-F238E27FC236}">
                <a16:creationId xmlns:a16="http://schemas.microsoft.com/office/drawing/2014/main" id="{71C4CE58-F9A0-49B3-A460-0ECE6AA67B68}"/>
              </a:ext>
            </a:extLst>
          </p:cNvPr>
          <p:cNvSpPr>
            <a:spLocks noGrp="1"/>
          </p:cNvSpPr>
          <p:nvPr>
            <p:ph idx="1"/>
          </p:nvPr>
        </p:nvSpPr>
        <p:spPr/>
        <p:txBody>
          <a:bodyPr>
            <a:normAutofit fontScale="92500"/>
          </a:bodyPr>
          <a:lstStyle/>
          <a:p>
            <a:r>
              <a:rPr lang="en-US"/>
              <a:t>There are other varieties</a:t>
            </a:r>
          </a:p>
          <a:p>
            <a:pPr lvl="1"/>
            <a:r>
              <a:rPr lang="en-US"/>
              <a:t>A subject might be diagnosed before the study starts, meaning they are at risk before we observe them (delayed entry).</a:t>
            </a:r>
          </a:p>
          <a:p>
            <a:pPr lvl="1"/>
            <a:endParaRPr lang="en-US"/>
          </a:p>
          <a:p>
            <a:pPr lvl="1"/>
            <a:r>
              <a:rPr lang="en-US"/>
              <a:t>There might be a gap between the time the subject entered the study and the time the study ended. Suppose the patient was traveling and unable to be reached for a month in the middle of the study but returned before the study ended.</a:t>
            </a:r>
          </a:p>
          <a:p>
            <a:pPr lvl="1"/>
            <a:endParaRPr lang="en-US"/>
          </a:p>
          <a:p>
            <a:pPr lvl="1"/>
            <a:r>
              <a:rPr lang="en-US"/>
              <a:t>You might have multiple-failure data.</a:t>
            </a:r>
          </a:p>
          <a:p>
            <a:pPr lvl="1"/>
            <a:endParaRPr lang="en-US"/>
          </a:p>
          <a:p>
            <a:r>
              <a:rPr lang="en-US"/>
              <a:t>We won’t be focusing on these types of complications, but Stata’s commands for analyzing survival-time data accommodate data with these features. </a:t>
            </a:r>
          </a:p>
        </p:txBody>
      </p:sp>
      <p:sp>
        <p:nvSpPr>
          <p:cNvPr id="4" name="Slide Number Placeholder 3">
            <a:extLst>
              <a:ext uri="{FF2B5EF4-FFF2-40B4-BE49-F238E27FC236}">
                <a16:creationId xmlns:a16="http://schemas.microsoft.com/office/drawing/2014/main" id="{438DBA4E-5A84-442D-A0F6-0BA5A3869A82}"/>
              </a:ext>
            </a:extLst>
          </p:cNvPr>
          <p:cNvSpPr>
            <a:spLocks noGrp="1"/>
          </p:cNvSpPr>
          <p:nvPr>
            <p:ph type="sldNum" sz="quarter" idx="12"/>
          </p:nvPr>
        </p:nvSpPr>
        <p:spPr/>
        <p:txBody>
          <a:bodyPr/>
          <a:lstStyle/>
          <a:p>
            <a:fld id="{E23DBBE4-C4CD-4006-BA03-6899BCDA2DD1}" type="slidenum">
              <a:rPr lang="en-US" smtClean="0"/>
              <a:t>8</a:t>
            </a:fld>
            <a:endParaRPr lang="en-US"/>
          </a:p>
        </p:txBody>
      </p:sp>
    </p:spTree>
    <p:extLst>
      <p:ext uri="{BB962C8B-B14F-4D97-AF65-F5344CB8AC3E}">
        <p14:creationId xmlns:p14="http://schemas.microsoft.com/office/powerpoint/2010/main" val="3358776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C5DE0-178F-4175-A26F-8E666405A6D3}"/>
              </a:ext>
            </a:extLst>
          </p:cNvPr>
          <p:cNvSpPr>
            <a:spLocks noGrp="1"/>
          </p:cNvSpPr>
          <p:nvPr>
            <p:ph type="title"/>
          </p:nvPr>
        </p:nvSpPr>
        <p:spPr/>
        <p:txBody>
          <a:bodyPr>
            <a:normAutofit/>
          </a:bodyPr>
          <a:lstStyle/>
          <a:p>
            <a:r>
              <a:rPr lang="en-US"/>
              <a:t>Designing a study for survival analysis</a:t>
            </a:r>
          </a:p>
        </p:txBody>
      </p:sp>
      <p:sp>
        <p:nvSpPr>
          <p:cNvPr id="3" name="Content Placeholder 2">
            <a:extLst>
              <a:ext uri="{FF2B5EF4-FFF2-40B4-BE49-F238E27FC236}">
                <a16:creationId xmlns:a16="http://schemas.microsoft.com/office/drawing/2014/main" id="{A0A8E07E-8904-447B-8430-B6BEFD970070}"/>
              </a:ext>
            </a:extLst>
          </p:cNvPr>
          <p:cNvSpPr>
            <a:spLocks noGrp="1"/>
          </p:cNvSpPr>
          <p:nvPr>
            <p:ph idx="1"/>
          </p:nvPr>
        </p:nvSpPr>
        <p:spPr/>
        <p:txBody>
          <a:bodyPr/>
          <a:lstStyle/>
          <a:p>
            <a:r>
              <a:rPr lang="en-US" sz="2400"/>
              <a:t>Sample size, power, and effect size for the Cox proportional hazards model; see </a:t>
            </a:r>
            <a:r>
              <a:rPr lang="en-US" sz="2400">
                <a:hlinkClick r:id="rId3"/>
              </a:rPr>
              <a:t>[PSS] power cox</a:t>
            </a:r>
            <a:endParaRPr lang="en-US" sz="2400"/>
          </a:p>
          <a:p>
            <a:endParaRPr lang="en-US"/>
          </a:p>
          <a:p>
            <a:r>
              <a:rPr lang="en-US" sz="2600"/>
              <a:t>Sample size and power for the exponential test; see</a:t>
            </a:r>
            <a:r>
              <a:rPr lang="en-US" sz="2400"/>
              <a:t> </a:t>
            </a:r>
            <a:r>
              <a:rPr lang="en-US" sz="2400">
                <a:hlinkClick r:id="rId4"/>
              </a:rPr>
              <a:t>[PSS] power exponential</a:t>
            </a:r>
            <a:endParaRPr lang="en-US" sz="2400"/>
          </a:p>
          <a:p>
            <a:endParaRPr lang="en-US"/>
          </a:p>
          <a:p>
            <a:r>
              <a:rPr lang="en-US" sz="2400"/>
              <a:t>Sample size, power, and effect size for the log-rank test; see </a:t>
            </a:r>
            <a:r>
              <a:rPr lang="en-US" sz="2400">
                <a:hlinkClick r:id="rId5"/>
              </a:rPr>
              <a:t>[PSS] power logrank</a:t>
            </a:r>
            <a:endParaRPr lang="en-US" sz="2400"/>
          </a:p>
        </p:txBody>
      </p:sp>
      <p:sp>
        <p:nvSpPr>
          <p:cNvPr id="4" name="Slide Number Placeholder 3">
            <a:extLst>
              <a:ext uri="{FF2B5EF4-FFF2-40B4-BE49-F238E27FC236}">
                <a16:creationId xmlns:a16="http://schemas.microsoft.com/office/drawing/2014/main" id="{C34C4CA6-056A-4571-9DF4-8EB2A9F9944F}"/>
              </a:ext>
            </a:extLst>
          </p:cNvPr>
          <p:cNvSpPr>
            <a:spLocks noGrp="1"/>
          </p:cNvSpPr>
          <p:nvPr>
            <p:ph type="sldNum" sz="quarter" idx="12"/>
          </p:nvPr>
        </p:nvSpPr>
        <p:spPr/>
        <p:txBody>
          <a:bodyPr/>
          <a:lstStyle/>
          <a:p>
            <a:fld id="{E23DBBE4-C4CD-4006-BA03-6899BCDA2DD1}" type="slidenum">
              <a:rPr lang="en-US" smtClean="0"/>
              <a:pPr/>
              <a:t>80</a:t>
            </a:fld>
            <a:endParaRPr lang="en-US"/>
          </a:p>
        </p:txBody>
      </p:sp>
    </p:spTree>
    <p:extLst>
      <p:ext uri="{BB962C8B-B14F-4D97-AF65-F5344CB8AC3E}">
        <p14:creationId xmlns:p14="http://schemas.microsoft.com/office/powerpoint/2010/main" val="3035855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0FDAD-E6BB-49A0-B242-1E5C16BEF3CB}"/>
              </a:ext>
            </a:extLst>
          </p:cNvPr>
          <p:cNvSpPr>
            <a:spLocks noGrp="1"/>
          </p:cNvSpPr>
          <p:nvPr>
            <p:ph type="title"/>
          </p:nvPr>
        </p:nvSpPr>
        <p:spPr/>
        <p:txBody>
          <a:bodyPr/>
          <a:lstStyle/>
          <a:p>
            <a:r>
              <a:rPr lang="en-US"/>
              <a:t>Where to learn more</a:t>
            </a:r>
          </a:p>
        </p:txBody>
      </p:sp>
      <p:sp>
        <p:nvSpPr>
          <p:cNvPr id="3" name="Content Placeholder 2">
            <a:extLst>
              <a:ext uri="{FF2B5EF4-FFF2-40B4-BE49-F238E27FC236}">
                <a16:creationId xmlns:a16="http://schemas.microsoft.com/office/drawing/2014/main" id="{3A422EC3-52D9-4BE6-9122-E1FBFC47944B}"/>
              </a:ext>
            </a:extLst>
          </p:cNvPr>
          <p:cNvSpPr>
            <a:spLocks noGrp="1"/>
          </p:cNvSpPr>
          <p:nvPr>
            <p:ph idx="1"/>
          </p:nvPr>
        </p:nvSpPr>
        <p:spPr/>
        <p:txBody>
          <a:bodyPr/>
          <a:lstStyle/>
          <a:p>
            <a:r>
              <a:rPr lang="en-US" dirty="0"/>
              <a:t>Overview of Stata’s </a:t>
            </a:r>
            <a:r>
              <a:rPr lang="en-US" dirty="0">
                <a:hlinkClick r:id="rId2"/>
              </a:rPr>
              <a:t>survival analysis features </a:t>
            </a:r>
            <a:endParaRPr lang="en-US" dirty="0"/>
          </a:p>
          <a:p>
            <a:endParaRPr lang="en-US" dirty="0"/>
          </a:p>
          <a:p>
            <a:r>
              <a:rPr lang="en-US" dirty="0"/>
              <a:t>Video tutorials on working with </a:t>
            </a:r>
            <a:r>
              <a:rPr lang="en-US" dirty="0">
                <a:hlinkClick r:id="rId3"/>
              </a:rPr>
              <a:t>survival-time data in Stata</a:t>
            </a:r>
            <a:endParaRPr lang="en-US" dirty="0"/>
          </a:p>
          <a:p>
            <a:endParaRPr lang="en-US" dirty="0"/>
          </a:p>
          <a:p>
            <a:r>
              <a:rPr lang="en-US" dirty="0"/>
              <a:t>FAQs on working with </a:t>
            </a:r>
            <a:r>
              <a:rPr lang="en-US" dirty="0">
                <a:hlinkClick r:id="rId4"/>
              </a:rPr>
              <a:t>survival-time models in Stata</a:t>
            </a:r>
            <a:endParaRPr lang="en-US" dirty="0"/>
          </a:p>
        </p:txBody>
      </p:sp>
      <p:sp>
        <p:nvSpPr>
          <p:cNvPr id="4" name="Slide Number Placeholder 3">
            <a:extLst>
              <a:ext uri="{FF2B5EF4-FFF2-40B4-BE49-F238E27FC236}">
                <a16:creationId xmlns:a16="http://schemas.microsoft.com/office/drawing/2014/main" id="{85C20EE2-E659-43FA-879E-51BE467DF7E4}"/>
              </a:ext>
            </a:extLst>
          </p:cNvPr>
          <p:cNvSpPr>
            <a:spLocks noGrp="1"/>
          </p:cNvSpPr>
          <p:nvPr>
            <p:ph type="sldNum" sz="quarter" idx="12"/>
          </p:nvPr>
        </p:nvSpPr>
        <p:spPr/>
        <p:txBody>
          <a:bodyPr/>
          <a:lstStyle/>
          <a:p>
            <a:fld id="{E23DBBE4-C4CD-4006-BA03-6899BCDA2DD1}" type="slidenum">
              <a:rPr lang="en-US" smtClean="0"/>
              <a:pPr/>
              <a:t>81</a:t>
            </a:fld>
            <a:endParaRPr lang="en-US"/>
          </a:p>
        </p:txBody>
      </p:sp>
    </p:spTree>
    <p:extLst>
      <p:ext uri="{BB962C8B-B14F-4D97-AF65-F5344CB8AC3E}">
        <p14:creationId xmlns:p14="http://schemas.microsoft.com/office/powerpoint/2010/main" val="1738848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987B9-2FF1-437E-94F9-3EEACD810EC6}"/>
              </a:ext>
            </a:extLst>
          </p:cNvPr>
          <p:cNvSpPr>
            <a:spLocks noGrp="1"/>
          </p:cNvSpPr>
          <p:nvPr>
            <p:ph type="title"/>
          </p:nvPr>
        </p:nvSpPr>
        <p:spPr/>
        <p:txBody>
          <a:bodyPr>
            <a:normAutofit/>
          </a:bodyPr>
          <a:lstStyle/>
          <a:p>
            <a:r>
              <a:rPr lang="en-US"/>
              <a:t>References</a:t>
            </a:r>
          </a:p>
        </p:txBody>
      </p:sp>
      <p:sp>
        <p:nvSpPr>
          <p:cNvPr id="3" name="Content Placeholder 2">
            <a:extLst>
              <a:ext uri="{FF2B5EF4-FFF2-40B4-BE49-F238E27FC236}">
                <a16:creationId xmlns:a16="http://schemas.microsoft.com/office/drawing/2014/main" id="{C439FC85-AC0D-4B7B-808B-52B53FBFFE95}"/>
              </a:ext>
            </a:extLst>
          </p:cNvPr>
          <p:cNvSpPr>
            <a:spLocks noGrp="1"/>
          </p:cNvSpPr>
          <p:nvPr>
            <p:ph idx="1"/>
          </p:nvPr>
        </p:nvSpPr>
        <p:spPr/>
        <p:txBody>
          <a:bodyPr/>
          <a:lstStyle/>
          <a:p>
            <a:r>
              <a:rPr lang="en-US" dirty="0"/>
              <a:t>Sun, J. 2006. The Statistical Analysis of Interval-Censored Failure Time Data. New York: Springer</a:t>
            </a:r>
          </a:p>
          <a:p>
            <a:endParaRPr lang="en-US" sz="1200" dirty="0"/>
          </a:p>
          <a:p>
            <a:r>
              <a:rPr lang="en-US" dirty="0"/>
              <a:t>Finkelstein, D. M., and R. A. Wolfe. 1985. A semiparametric model for regression analysis of interval-censored failure time data. Biometrics 41: 933–945.</a:t>
            </a:r>
          </a:p>
          <a:p>
            <a:endParaRPr lang="en-US" sz="1200" dirty="0"/>
          </a:p>
          <a:p>
            <a:r>
              <a:rPr lang="en-US" dirty="0"/>
              <a:t>McGilchrist, C. A., and C. W. </a:t>
            </a:r>
            <a:r>
              <a:rPr lang="en-US" dirty="0" err="1"/>
              <a:t>Aisbett</a:t>
            </a:r>
            <a:r>
              <a:rPr lang="en-US" dirty="0"/>
              <a:t>. 1991. Regression with frailty in survival analysis. Biometrics 47: 461–466.</a:t>
            </a:r>
          </a:p>
        </p:txBody>
      </p:sp>
      <p:sp>
        <p:nvSpPr>
          <p:cNvPr id="4" name="Slide Number Placeholder 3">
            <a:extLst>
              <a:ext uri="{FF2B5EF4-FFF2-40B4-BE49-F238E27FC236}">
                <a16:creationId xmlns:a16="http://schemas.microsoft.com/office/drawing/2014/main" id="{50C533C9-E519-4893-BE0F-4B0AE4FEF603}"/>
              </a:ext>
            </a:extLst>
          </p:cNvPr>
          <p:cNvSpPr>
            <a:spLocks noGrp="1"/>
          </p:cNvSpPr>
          <p:nvPr>
            <p:ph type="sldNum" sz="quarter" idx="12"/>
          </p:nvPr>
        </p:nvSpPr>
        <p:spPr/>
        <p:txBody>
          <a:bodyPr/>
          <a:lstStyle/>
          <a:p>
            <a:fld id="{E23DBBE4-C4CD-4006-BA03-6899BCDA2DD1}" type="slidenum">
              <a:rPr lang="en-US" smtClean="0"/>
              <a:t>82</a:t>
            </a:fld>
            <a:endParaRPr lang="en-US"/>
          </a:p>
        </p:txBody>
      </p:sp>
    </p:spTree>
    <p:extLst>
      <p:ext uri="{BB962C8B-B14F-4D97-AF65-F5344CB8AC3E}">
        <p14:creationId xmlns:p14="http://schemas.microsoft.com/office/powerpoint/2010/main" val="33502625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B4BE041-F55C-41B9-A03F-1D88733DA89B}"/>
              </a:ext>
            </a:extLst>
          </p:cNvPr>
          <p:cNvSpPr>
            <a:spLocks noGrp="1"/>
          </p:cNvSpPr>
          <p:nvPr>
            <p:ph type="title"/>
          </p:nvPr>
        </p:nvSpPr>
        <p:spPr>
          <a:xfrm>
            <a:off x="795342" y="637953"/>
            <a:ext cx="8272458" cy="3189507"/>
          </a:xfrm>
        </p:spPr>
        <p:txBody>
          <a:bodyPr vert="horz" lIns="91440" tIns="45720" rIns="91440" bIns="45720" rtlCol="0" anchor="b">
            <a:normAutofit/>
          </a:bodyPr>
          <a:lstStyle/>
          <a:p>
            <a:r>
              <a:rPr lang="en-US" sz="8000" kern="1200">
                <a:solidFill>
                  <a:srgbClr val="FFFFFF"/>
                </a:solidFill>
                <a:latin typeface="+mj-lt"/>
                <a:ea typeface="+mj-ea"/>
                <a:cs typeface="+mj-cs"/>
              </a:rPr>
              <a:t>Thank you</a:t>
            </a:r>
          </a:p>
        </p:txBody>
      </p:sp>
      <p:sp>
        <p:nvSpPr>
          <p:cNvPr id="13"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E1C9A28F-7498-449D-A5B3-B92447DBF86D}"/>
              </a:ext>
            </a:extLst>
          </p:cNvPr>
          <p:cNvSpPr>
            <a:spLocks noGrp="1"/>
          </p:cNvSpPr>
          <p:nvPr>
            <p:ph type="sldNum" sz="quarter" idx="12"/>
          </p:nvPr>
        </p:nvSpPr>
        <p:spPr>
          <a:xfrm>
            <a:off x="10707624" y="6382512"/>
            <a:ext cx="685800" cy="32004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23DBBE4-C4CD-4006-BA03-6899BCDA2DD1}" type="slidenum">
              <a:rPr kumimoji="0" lang="en-US"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83</a:t>
            </a:fld>
            <a:endParaRPr kumimoji="0" lang="en-US"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994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B4BE041-F55C-41B9-A03F-1D88733DA89B}"/>
              </a:ext>
            </a:extLst>
          </p:cNvPr>
          <p:cNvSpPr>
            <a:spLocks noGrp="1"/>
          </p:cNvSpPr>
          <p:nvPr>
            <p:ph type="title"/>
          </p:nvPr>
        </p:nvSpPr>
        <p:spPr>
          <a:xfrm>
            <a:off x="795342" y="637953"/>
            <a:ext cx="8272458" cy="3189507"/>
          </a:xfrm>
        </p:spPr>
        <p:txBody>
          <a:bodyPr vert="horz" lIns="91440" tIns="45720" rIns="91440" bIns="45720" rtlCol="0" anchor="b">
            <a:normAutofit/>
          </a:bodyPr>
          <a:lstStyle/>
          <a:p>
            <a:r>
              <a:rPr lang="en-US" sz="8000" kern="1200">
                <a:solidFill>
                  <a:srgbClr val="FFFFFF"/>
                </a:solidFill>
                <a:latin typeface="+mj-lt"/>
                <a:ea typeface="+mj-ea"/>
                <a:cs typeface="+mj-cs"/>
              </a:rPr>
              <a:t>A first example</a:t>
            </a:r>
          </a:p>
        </p:txBody>
      </p:sp>
      <p:sp>
        <p:nvSpPr>
          <p:cNvPr id="13"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Slide Number Placeholder 1">
            <a:extLst>
              <a:ext uri="{FF2B5EF4-FFF2-40B4-BE49-F238E27FC236}">
                <a16:creationId xmlns:a16="http://schemas.microsoft.com/office/drawing/2014/main" id="{E1C9A28F-7498-449D-A5B3-B92447DBF86D}"/>
              </a:ext>
            </a:extLst>
          </p:cNvPr>
          <p:cNvSpPr>
            <a:spLocks noGrp="1"/>
          </p:cNvSpPr>
          <p:nvPr>
            <p:ph type="sldNum" sz="quarter" idx="12"/>
          </p:nvPr>
        </p:nvSpPr>
        <p:spPr>
          <a:xfrm>
            <a:off x="10707624" y="6382512"/>
            <a:ext cx="685800" cy="320040"/>
          </a:xfrm>
        </p:spPr>
        <p:txBody>
          <a:bodyPr vert="horz" lIns="91440" tIns="45720" rIns="91440" bIns="45720" rtlCol="0" anchor="ctr">
            <a:normAutofit/>
          </a:bodyPr>
          <a:lstStyle/>
          <a:p>
            <a:pPr>
              <a:spcAft>
                <a:spcPts val="600"/>
              </a:spcAft>
            </a:pPr>
            <a:fld id="{E23DBBE4-C4CD-4006-BA03-6899BCDA2DD1}" type="slidenum">
              <a:rPr lang="en-US" sz="1000"/>
              <a:pPr>
                <a:spcAft>
                  <a:spcPts val="600"/>
                </a:spcAft>
              </a:pPr>
              <a:t>9</a:t>
            </a:fld>
            <a:endParaRPr lang="en-US" sz="1000"/>
          </a:p>
        </p:txBody>
      </p:sp>
    </p:spTree>
    <p:extLst>
      <p:ext uri="{BB962C8B-B14F-4D97-AF65-F5344CB8AC3E}">
        <p14:creationId xmlns:p14="http://schemas.microsoft.com/office/powerpoint/2010/main" val="1336146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3209</TotalTime>
  <Words>8455</Words>
  <Application>Microsoft Office PowerPoint</Application>
  <PresentationFormat>Widescreen</PresentationFormat>
  <Paragraphs>928</Paragraphs>
  <Slides>83</Slides>
  <Notes>77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83</vt:i4>
      </vt:variant>
    </vt:vector>
  </HeadingPairs>
  <TitlesOfParts>
    <vt:vector size="90" baseType="lpstr">
      <vt:lpstr>Arial</vt:lpstr>
      <vt:lpstr>Calibri</vt:lpstr>
      <vt:lpstr>Calibri Light</vt:lpstr>
      <vt:lpstr>Cambria</vt:lpstr>
      <vt:lpstr>Cambria Math</vt:lpstr>
      <vt:lpstr>Courier New</vt:lpstr>
      <vt:lpstr>Office Theme</vt:lpstr>
      <vt:lpstr>Survival analysis using Stata</vt:lpstr>
      <vt:lpstr>Overview</vt:lpstr>
      <vt:lpstr>Introduction to survival data</vt:lpstr>
      <vt:lpstr>Survival-time data</vt:lpstr>
      <vt:lpstr>A look at survival data</vt:lpstr>
      <vt:lpstr>A look at survival data</vt:lpstr>
      <vt:lpstr>Single- vs. multiple-record data</vt:lpstr>
      <vt:lpstr>Final notes on survival data</vt:lpstr>
      <vt:lpstr>A first example</vt:lpstr>
      <vt:lpstr>A look at survival-time data</vt:lpstr>
      <vt:lpstr>Declare data to be survival-time data</vt:lpstr>
      <vt:lpstr>Describe survival-time data</vt:lpstr>
      <vt:lpstr>Kaplan–Meier survivor function</vt:lpstr>
      <vt:lpstr>Kaplan–Meier survivor function by group</vt:lpstr>
      <vt:lpstr>Confidence interval for median survival time</vt:lpstr>
      <vt:lpstr>Confidence interval by group</vt:lpstr>
      <vt:lpstr>Summary statistics</vt:lpstr>
      <vt:lpstr>Other statistics</vt:lpstr>
      <vt:lpstr>Test equality of survivor functions</vt:lpstr>
      <vt:lpstr>Cox proportional hazards model</vt:lpstr>
      <vt:lpstr>Single-observation survival-time data</vt:lpstr>
      <vt:lpstr>Display survival-time settings</vt:lpstr>
      <vt:lpstr>Survivor and hazard functions</vt:lpstr>
      <vt:lpstr>Cox proportional hazards model</vt:lpstr>
      <vt:lpstr>Cox proportional hazards model</vt:lpstr>
      <vt:lpstr>Survivor function</vt:lpstr>
      <vt:lpstr>Survivor function</vt:lpstr>
      <vt:lpstr>Hazard function</vt:lpstr>
      <vt:lpstr>Assessing our model</vt:lpstr>
      <vt:lpstr>Concordance probability</vt:lpstr>
      <vt:lpstr>Test the proportional hazards assumption</vt:lpstr>
      <vt:lpstr>Plotting Schoenfeld residuals versus time</vt:lpstr>
      <vt:lpstr>Log-log plot</vt:lpstr>
      <vt:lpstr>Kaplan–Meier and predicted survival plots</vt:lpstr>
      <vt:lpstr>More on the proportional-hazards assumption</vt:lpstr>
      <vt:lpstr>Interaction between a covariate and analysis time</vt:lpstr>
      <vt:lpstr>Shared-frailty models</vt:lpstr>
      <vt:lpstr>Shared-frailty models</vt:lpstr>
      <vt:lpstr>Shared-frailty data</vt:lpstr>
      <vt:lpstr>Declare data to be survival-time data</vt:lpstr>
      <vt:lpstr>Cox regression with shared frailty </vt:lpstr>
      <vt:lpstr>Estimates of log frailties </vt:lpstr>
      <vt:lpstr>Estimates of log frailties </vt:lpstr>
      <vt:lpstr>Other variations of the Cox model</vt:lpstr>
      <vt:lpstr>Competing risks regression models</vt:lpstr>
      <vt:lpstr>Competing failure events</vt:lpstr>
      <vt:lpstr>Cumulative incidence function</vt:lpstr>
      <vt:lpstr>Hazards for competing risks</vt:lpstr>
      <vt:lpstr>Subhazard</vt:lpstr>
      <vt:lpstr>Data with competing failure events</vt:lpstr>
      <vt:lpstr>Declare data to be survival-time data</vt:lpstr>
      <vt:lpstr>Competing risks regression</vt:lpstr>
      <vt:lpstr>Graph of cumulative incidence function</vt:lpstr>
      <vt:lpstr>Parametric survival models</vt:lpstr>
      <vt:lpstr>Parametric survival models</vt:lpstr>
      <vt:lpstr>Parametric survival models</vt:lpstr>
      <vt:lpstr>Gompertz distribution</vt:lpstr>
      <vt:lpstr>Weibull and exponential distributions</vt:lpstr>
      <vt:lpstr>Loglogistic distribution</vt:lpstr>
      <vt:lpstr>Fictional data from a drug trial</vt:lpstr>
      <vt:lpstr>Declaring data to be survival-time data</vt:lpstr>
      <vt:lpstr>Parametric survival model</vt:lpstr>
      <vt:lpstr>Graph of the hazard function</vt:lpstr>
      <vt:lpstr>Graphs of survivor functions</vt:lpstr>
      <vt:lpstr>Expected median survival time</vt:lpstr>
      <vt:lpstr>Plot of expected median survival times</vt:lpstr>
      <vt:lpstr>Interval-censored survival-time data</vt:lpstr>
      <vt:lpstr>Interval censoring</vt:lpstr>
      <vt:lpstr>Interval-censored  survival-time data</vt:lpstr>
      <vt:lpstr>Interval-censored survival-time data</vt:lpstr>
      <vt:lpstr>A look at our data</vt:lpstr>
      <vt:lpstr>A look at our data</vt:lpstr>
      <vt:lpstr>Parametric model for interval-censored data</vt:lpstr>
      <vt:lpstr> Goodness-of-fit plot</vt:lpstr>
      <vt:lpstr>Obtaining predictions</vt:lpstr>
      <vt:lpstr>Review </vt:lpstr>
      <vt:lpstr>What else can Stata do with survival data?</vt:lpstr>
      <vt:lpstr>Data transformations</vt:lpstr>
      <vt:lpstr>Other models with survival data</vt:lpstr>
      <vt:lpstr>Designing a study for survival analysis</vt:lpstr>
      <vt:lpstr>Where to learn more</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Survival analysis with Stata</dc:title>
  <dc:creator>gabriela</dc:creator>
  <cp:lastModifiedBy>Training Instructor</cp:lastModifiedBy>
  <cp:revision>116</cp:revision>
  <dcterms:created xsi:type="dcterms:W3CDTF">2020-07-01T20:29:00Z</dcterms:created>
  <dcterms:modified xsi:type="dcterms:W3CDTF">2020-07-23T17:22:38Z</dcterms:modified>
</cp:coreProperties>
</file>