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90" r:id="rId2"/>
  </p:sldMasterIdLst>
  <p:notesMasterIdLst>
    <p:notesMasterId r:id="rId78"/>
  </p:notesMasterIdLst>
  <p:sldIdLst>
    <p:sldId id="400" r:id="rId3"/>
    <p:sldId id="967" r:id="rId4"/>
    <p:sldId id="898" r:id="rId5"/>
    <p:sldId id="907" r:id="rId6"/>
    <p:sldId id="906" r:id="rId7"/>
    <p:sldId id="908" r:id="rId8"/>
    <p:sldId id="840" r:id="rId9"/>
    <p:sldId id="894" r:id="rId10"/>
    <p:sldId id="895" r:id="rId11"/>
    <p:sldId id="813" r:id="rId12"/>
    <p:sldId id="814" r:id="rId13"/>
    <p:sldId id="815" r:id="rId14"/>
    <p:sldId id="816" r:id="rId15"/>
    <p:sldId id="896" r:id="rId16"/>
    <p:sldId id="897" r:id="rId17"/>
    <p:sldId id="818" r:id="rId18"/>
    <p:sldId id="945" r:id="rId19"/>
    <p:sldId id="946" r:id="rId20"/>
    <p:sldId id="947" r:id="rId21"/>
    <p:sldId id="817" r:id="rId22"/>
    <p:sldId id="948" r:id="rId23"/>
    <p:sldId id="966" r:id="rId24"/>
    <p:sldId id="830" r:id="rId25"/>
    <p:sldId id="831" r:id="rId26"/>
    <p:sldId id="899" r:id="rId27"/>
    <p:sldId id="827" r:id="rId28"/>
    <p:sldId id="826" r:id="rId29"/>
    <p:sldId id="821" r:id="rId30"/>
    <p:sldId id="828" r:id="rId31"/>
    <p:sldId id="825" r:id="rId32"/>
    <p:sldId id="965" r:id="rId33"/>
    <p:sldId id="822" r:id="rId34"/>
    <p:sldId id="949" r:id="rId35"/>
    <p:sldId id="823" r:id="rId36"/>
    <p:sldId id="824" r:id="rId37"/>
    <p:sldId id="820" r:id="rId38"/>
    <p:sldId id="832" r:id="rId39"/>
    <p:sldId id="833" r:id="rId40"/>
    <p:sldId id="952" r:id="rId41"/>
    <p:sldId id="953" r:id="rId42"/>
    <p:sldId id="954" r:id="rId43"/>
    <p:sldId id="964" r:id="rId44"/>
    <p:sldId id="839" r:id="rId45"/>
    <p:sldId id="838" r:id="rId46"/>
    <p:sldId id="846" r:id="rId47"/>
    <p:sldId id="847" r:id="rId48"/>
    <p:sldId id="950" r:id="rId49"/>
    <p:sldId id="850" r:id="rId50"/>
    <p:sldId id="849" r:id="rId51"/>
    <p:sldId id="851" r:id="rId52"/>
    <p:sldId id="852" r:id="rId53"/>
    <p:sldId id="855" r:id="rId54"/>
    <p:sldId id="856" r:id="rId55"/>
    <p:sldId id="853" r:id="rId56"/>
    <p:sldId id="854" r:id="rId57"/>
    <p:sldId id="963" r:id="rId58"/>
    <p:sldId id="913" r:id="rId59"/>
    <p:sldId id="914" r:id="rId60"/>
    <p:sldId id="915" r:id="rId61"/>
    <p:sldId id="916" r:id="rId62"/>
    <p:sldId id="962" r:id="rId63"/>
    <p:sldId id="958" r:id="rId64"/>
    <p:sldId id="937" r:id="rId65"/>
    <p:sldId id="939" r:id="rId66"/>
    <p:sldId id="940" r:id="rId67"/>
    <p:sldId id="951" r:id="rId68"/>
    <p:sldId id="959" r:id="rId69"/>
    <p:sldId id="961" r:id="rId70"/>
    <p:sldId id="955" r:id="rId71"/>
    <p:sldId id="956" r:id="rId72"/>
    <p:sldId id="957" r:id="rId73"/>
    <p:sldId id="960" r:id="rId74"/>
    <p:sldId id="970" r:id="rId75"/>
    <p:sldId id="968" r:id="rId76"/>
    <p:sldId id="807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69" autoAdjust="0"/>
    <p:restoredTop sz="94660"/>
  </p:normalViewPr>
  <p:slideViewPr>
    <p:cSldViewPr>
      <p:cViewPr varScale="1">
        <p:scale>
          <a:sx n="85" d="100"/>
          <a:sy n="85" d="100"/>
        </p:scale>
        <p:origin x="111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56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381FE-7791-462C-AE78-0544148D8349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CDCBD-351E-4D9E-8CB1-18D75C4AF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6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C1AE5D-2A48-41E7-9FFF-202990A0EC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8694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1AE5D-2A48-41E7-9FFF-202990A0EC4D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295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996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31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80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6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98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7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95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790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36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5164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01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509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98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68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8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63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82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1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62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78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68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1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0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julien.danjou.info/dependencies-handling-in-python-automatic-update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inyurl.com/statapython" TargetMode="External"/><Relationship Id="rId2" Type="http://schemas.openxmlformats.org/officeDocument/2006/relationships/hyperlink" Target="https://tinyurl.com/stata-mediation" TargetMode="Externa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xBlJNYl8yY" TargetMode="External"/><Relationship Id="rId2" Type="http://schemas.openxmlformats.org/officeDocument/2006/relationships/hyperlink" Target="https://www.youtube.com/watch?v=4WxMAGNhcu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hPiFBfGpKyk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droste/stata-pylearn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droste/stata-pylearn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hyperlink" Target="https://blog.stata.com/2020/10/13/stata-python-integration-part-7-machine-learning-with-support-vector-machines/" TargetMode="External"/><Relationship Id="rId3" Type="http://schemas.openxmlformats.org/officeDocument/2006/relationships/hyperlink" Target="https://blog.stata.com/2020/08/25/stata-python-integration-part-2-three-ways-to-use-python-in-stata/" TargetMode="External"/><Relationship Id="rId7" Type="http://schemas.openxmlformats.org/officeDocument/2006/relationships/hyperlink" Target="https://blog.stata.com/2020/09/29/stata-python-integration-part-6-working-with-apis-and-json-data/" TargetMode="External"/><Relationship Id="rId2" Type="http://schemas.openxmlformats.org/officeDocument/2006/relationships/hyperlink" Target="https://blog.stata.com/2020/08/18/stata-python-integration-part-1-setting-up-stata-to-use-pytho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log.stata.com/2020/09/14/stata-python-integration-part-5-three-dimensional-surface-plots-of-marginal-predictions/" TargetMode="External"/><Relationship Id="rId5" Type="http://schemas.openxmlformats.org/officeDocument/2006/relationships/hyperlink" Target="https://blog.stata.com/2020/09/10/stata-python-integration-part-4-how-to-use-python-packages/" TargetMode="External"/><Relationship Id="rId10" Type="http://schemas.openxmlformats.org/officeDocument/2006/relationships/hyperlink" Target="https://blog.stata.com/2020/11/19/stata-python-integration-part-9-using-the-stata-function-interface-to-copy-data-from-python-to-stata/" TargetMode="External"/><Relationship Id="rId4" Type="http://schemas.openxmlformats.org/officeDocument/2006/relationships/hyperlink" Target="https://blog.stata.com/2020/09/01/stata-python-integration-part-3-how-to-install-python-packages/" TargetMode="External"/><Relationship Id="rId9" Type="http://schemas.openxmlformats.org/officeDocument/2006/relationships/hyperlink" Target="https://blog.stata.com/2020/11/05/stata-python-integration-part-8-using-the-stata-function-interface-to-copy-data-from-stata-to-python/" TargetMode="Externa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xBlJNYl8yY" TargetMode="External"/><Relationship Id="rId2" Type="http://schemas.openxmlformats.org/officeDocument/2006/relationships/hyperlink" Target="https://www.youtube.com/watch?v=4WxMAGNhcu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hPiFBfGpKyk" TargetMode="Externa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inyurl.com/statapython" TargetMode="External"/><Relationship Id="rId4" Type="http://schemas.openxmlformats.org/officeDocument/2006/relationships/hyperlink" Target="mailto:chuber@stata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ython.org/downloads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anaconda.com/distribution/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219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Chuck Huber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StataCorp</a:t>
            </a:r>
          </a:p>
          <a:p>
            <a:pPr>
              <a:spcBef>
                <a:spcPts val="0"/>
              </a:spcBef>
            </a:pPr>
            <a:r>
              <a:rPr lang="en-US" sz="3000" dirty="0">
                <a:solidFill>
                  <a:schemeClr val="tx1"/>
                </a:solidFill>
              </a:rPr>
              <a:t>chuber@stata.com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1072896"/>
            <a:ext cx="9144000" cy="15401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Introduction to </a:t>
            </a:r>
          </a:p>
          <a:p>
            <a:r>
              <a:rPr lang="en-US" sz="5400" dirty="0"/>
              <a:t>Stata and Python Integration</a:t>
            </a:r>
            <a:endParaRPr lang="en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D74451-E25A-4743-A768-C0763673D941}"/>
              </a:ext>
            </a:extLst>
          </p:cNvPr>
          <p:cNvSpPr txBox="1"/>
          <p:nvPr/>
        </p:nvSpPr>
        <p:spPr>
          <a:xfrm>
            <a:off x="0" y="4953000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Dartmouth University</a:t>
            </a:r>
          </a:p>
          <a:p>
            <a:pPr algn="ctr"/>
            <a:r>
              <a:rPr lang="en-US" sz="3200" dirty="0"/>
              <a:t>March 24, 2021</a:t>
            </a:r>
          </a:p>
        </p:txBody>
      </p:sp>
    </p:spTree>
    <p:extLst>
      <p:ext uri="{BB962C8B-B14F-4D97-AF65-F5344CB8AC3E}">
        <p14:creationId xmlns:p14="http://schemas.microsoft.com/office/powerpoint/2010/main" val="2282762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Search for Python Installations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2683"/>
          <a:stretch/>
        </p:blipFill>
        <p:spPr>
          <a:xfrm>
            <a:off x="762000" y="2514600"/>
            <a:ext cx="636072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66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Set the Python Executable</a:t>
            </a:r>
          </a:p>
        </p:txBody>
      </p:sp>
      <p:sp>
        <p:nvSpPr>
          <p:cNvPr id="5" name="Rectangle 4"/>
          <p:cNvSpPr/>
          <p:nvPr/>
        </p:nvSpPr>
        <p:spPr>
          <a:xfrm>
            <a:off x="330200" y="2667000"/>
            <a:ext cx="8483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set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python_exec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C:\ProgramData\Anaconda3\python.exe</a:t>
            </a: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Python has been initialized. You need to restart Stata to set the Python executable</a:t>
            </a:r>
          </a:p>
          <a:p>
            <a:r>
              <a:rPr lang="en-US" sz="2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r(7101);</a:t>
            </a:r>
          </a:p>
        </p:txBody>
      </p:sp>
    </p:spTree>
    <p:extLst>
      <p:ext uri="{BB962C8B-B14F-4D97-AF65-F5344CB8AC3E}">
        <p14:creationId xmlns:p14="http://schemas.microsoft.com/office/powerpoint/2010/main" val="4169919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Set the Module Search Path</a:t>
            </a:r>
          </a:p>
        </p:txBody>
      </p:sp>
      <p:sp>
        <p:nvSpPr>
          <p:cNvPr id="3" name="Rectangle 2"/>
          <p:cNvSpPr/>
          <p:nvPr/>
        </p:nvSpPr>
        <p:spPr>
          <a:xfrm>
            <a:off x="495300" y="2667000"/>
            <a:ext cx="8153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set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python_userpath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C:\ProgramData\Anaconda3\</a:t>
            </a: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Python has been initialized. You need to restart Stata to set user module paths</a:t>
            </a:r>
          </a:p>
          <a:p>
            <a:r>
              <a:rPr lang="en-US" sz="2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r(7101);</a:t>
            </a:r>
          </a:p>
        </p:txBody>
      </p:sp>
    </p:spTree>
    <p:extLst>
      <p:ext uri="{BB962C8B-B14F-4D97-AF65-F5344CB8AC3E}">
        <p14:creationId xmlns:p14="http://schemas.microsoft.com/office/powerpoint/2010/main" val="86261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Query Python Settings and System Info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24959"/>
          <a:stretch/>
        </p:blipFill>
        <p:spPr>
          <a:xfrm>
            <a:off x="457200" y="2133600"/>
            <a:ext cx="8036446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922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Python Packages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6207" t="22034" r="9428" b="16949"/>
          <a:stretch/>
        </p:blipFill>
        <p:spPr>
          <a:xfrm>
            <a:off x="1466850" y="1752600"/>
            <a:ext cx="6438900" cy="297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51816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There are thousands of open-source Python packages.</a:t>
            </a:r>
          </a:p>
          <a:p>
            <a:r>
              <a:rPr lang="en-US" sz="2800" dirty="0"/>
              <a:t>  </a:t>
            </a:r>
          </a:p>
          <a:p>
            <a:r>
              <a:rPr lang="en-US" sz="2800" dirty="0"/>
              <a:t>Many are automatically installed with Anaconda. </a:t>
            </a:r>
          </a:p>
        </p:txBody>
      </p:sp>
    </p:spTree>
    <p:extLst>
      <p:ext uri="{BB962C8B-B14F-4D97-AF65-F5344CB8AC3E}">
        <p14:creationId xmlns:p14="http://schemas.microsoft.com/office/powerpoint/2010/main" val="1834020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/>
          <a:lstStyle/>
          <a:p>
            <a:r>
              <a:rPr lang="en-US" dirty="0"/>
              <a:t>Python Package Dependencies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828800"/>
            <a:ext cx="6553200" cy="4002635"/>
          </a:xfrm>
        </p:spPr>
      </p:pic>
      <p:sp>
        <p:nvSpPr>
          <p:cNvPr id="5" name="Rectangle 4"/>
          <p:cNvSpPr/>
          <p:nvPr/>
        </p:nvSpPr>
        <p:spPr>
          <a:xfrm>
            <a:off x="0" y="624840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hlinkClick r:id="rId3"/>
              </a:rPr>
              <a:t>https://julien.danjou.info/dependencies-handling-in-python-automatic-update/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47445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Download and Install Python Packages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4546" t="13880" r="44020" b="51658"/>
          <a:stretch/>
        </p:blipFill>
        <p:spPr>
          <a:xfrm>
            <a:off x="685800" y="1828800"/>
            <a:ext cx="8305800" cy="38862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04800" y="3200400"/>
            <a:ext cx="7498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24695" y="5867400"/>
            <a:ext cx="3836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pip install </a:t>
            </a:r>
            <a:r>
              <a:rPr lang="en-U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numpy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492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066" t="16768" r="22669" b="31677"/>
          <a:stretch/>
        </p:blipFill>
        <p:spPr>
          <a:xfrm>
            <a:off x="862475" y="1486525"/>
            <a:ext cx="8056880" cy="4648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Download and Install Python Packages</a:t>
            </a:r>
          </a:p>
        </p:txBody>
      </p:sp>
      <p:sp>
        <p:nvSpPr>
          <p:cNvPr id="8" name="Right Arrow 7"/>
          <p:cNvSpPr/>
          <p:nvPr/>
        </p:nvSpPr>
        <p:spPr>
          <a:xfrm>
            <a:off x="328792" y="2477125"/>
            <a:ext cx="7498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54608" y="6153310"/>
            <a:ext cx="4051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pip install pandas</a:t>
            </a:r>
          </a:p>
        </p:txBody>
      </p:sp>
    </p:spTree>
    <p:extLst>
      <p:ext uri="{BB962C8B-B14F-4D97-AF65-F5344CB8AC3E}">
        <p14:creationId xmlns:p14="http://schemas.microsoft.com/office/powerpoint/2010/main" val="1700066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5378" t="15774" r="29720" b="23225"/>
          <a:stretch/>
        </p:blipFill>
        <p:spPr>
          <a:xfrm>
            <a:off x="1023013" y="1492100"/>
            <a:ext cx="7975837" cy="4984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Download and Install Python Packages</a:t>
            </a:r>
          </a:p>
        </p:txBody>
      </p:sp>
      <p:sp>
        <p:nvSpPr>
          <p:cNvPr id="8" name="Right Arrow 7"/>
          <p:cNvSpPr/>
          <p:nvPr/>
        </p:nvSpPr>
        <p:spPr>
          <a:xfrm>
            <a:off x="502959" y="2362200"/>
            <a:ext cx="7498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71600" y="6215390"/>
            <a:ext cx="4910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pip install </a:t>
            </a:r>
            <a:r>
              <a:rPr lang="en-U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matplotlib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441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500" t="19556" r="26999" b="30177"/>
          <a:stretch/>
        </p:blipFill>
        <p:spPr>
          <a:xfrm>
            <a:off x="762000" y="1568605"/>
            <a:ext cx="8153400" cy="4309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Download and Install Python Packages</a:t>
            </a:r>
          </a:p>
        </p:txBody>
      </p:sp>
      <p:sp>
        <p:nvSpPr>
          <p:cNvPr id="8" name="Right Arrow 7"/>
          <p:cNvSpPr/>
          <p:nvPr/>
        </p:nvSpPr>
        <p:spPr>
          <a:xfrm>
            <a:off x="228600" y="2438400"/>
            <a:ext cx="7498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78408" y="6019800"/>
            <a:ext cx="5339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pip install </a:t>
            </a:r>
            <a:r>
              <a:rPr lang="en-U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scikit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-learn</a:t>
            </a:r>
          </a:p>
        </p:txBody>
      </p:sp>
    </p:spTree>
    <p:extLst>
      <p:ext uri="{BB962C8B-B14F-4D97-AF65-F5344CB8AC3E}">
        <p14:creationId xmlns:p14="http://schemas.microsoft.com/office/powerpoint/2010/main" val="4115554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534400" cy="4068763"/>
          </a:xfrm>
        </p:spPr>
        <p:txBody>
          <a:bodyPr/>
          <a:lstStyle/>
          <a:p>
            <a:r>
              <a:rPr lang="en-US" dirty="0"/>
              <a:t>You can download all of the slides, datasets and do-files here:</a:t>
            </a:r>
          </a:p>
          <a:p>
            <a:endParaRPr lang="en-US" b="1" dirty="0">
              <a:hlinkClick r:id="rId2"/>
            </a:endParaRPr>
          </a:p>
          <a:p>
            <a:pPr marL="0" indent="0" algn="ctr">
              <a:buNone/>
            </a:pPr>
            <a:r>
              <a:rPr lang="en-US" b="1" dirty="0">
                <a:hlinkClick r:id="rId3"/>
              </a:rPr>
              <a:t>https://tinyurl.com/statapython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970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Locate Python Packages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124200"/>
            <a:ext cx="8783989" cy="213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2131367"/>
            <a:ext cx="4608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 which </a:t>
            </a:r>
            <a:r>
              <a:rPr lang="en-US" sz="2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packagename</a:t>
            </a:r>
            <a:endParaRPr lang="en-US" sz="2400" b="1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964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YouTube Videos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2340114"/>
            <a:ext cx="46322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hlinkClick r:id="rId2"/>
              </a:rPr>
              <a:t>How to install Python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456057"/>
            <a:ext cx="84552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hlinkClick r:id="rId3"/>
              </a:rPr>
              <a:t>How to install Python packages with PIP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4572000"/>
            <a:ext cx="69091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hlinkClick r:id="rId4"/>
              </a:rPr>
              <a:t>How to install Anaconda/Python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8729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704" y="595714"/>
            <a:ext cx="8229600" cy="85208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001000" cy="4068763"/>
          </a:xfrm>
        </p:spPr>
        <p:txBody>
          <a:bodyPr>
            <a:noAutofit/>
          </a:bodyPr>
          <a:lstStyle/>
          <a:p>
            <a:r>
              <a:rPr lang="en-US" dirty="0"/>
              <a:t>Set up Stata to work with Python</a:t>
            </a:r>
          </a:p>
          <a:p>
            <a:r>
              <a:rPr lang="en-US" b="1" dirty="0"/>
              <a:t>Using Python Within Stata</a:t>
            </a:r>
          </a:p>
          <a:p>
            <a:r>
              <a:rPr lang="en-US" dirty="0"/>
              <a:t>Passing information from Stata to Python</a:t>
            </a:r>
          </a:p>
          <a:p>
            <a:r>
              <a:rPr lang="en-US" dirty="0"/>
              <a:t>The Stata Function Interface (SFI) Module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Stata Models and Python Graphs</a:t>
            </a:r>
          </a:p>
          <a:p>
            <a:pPr lvl="1"/>
            <a:r>
              <a:rPr lang="en-US" dirty="0"/>
              <a:t>API and JSON data</a:t>
            </a:r>
          </a:p>
          <a:p>
            <a:pPr lvl="1"/>
            <a:r>
              <a:rPr lang="en-US" dirty="0"/>
              <a:t>Machine Learning and Artificial Intelligence</a:t>
            </a:r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177862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4106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Python Within Stata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8001000" cy="4068763"/>
          </a:xfrm>
        </p:spPr>
        <p:txBody>
          <a:bodyPr>
            <a:noAutofit/>
          </a:bodyPr>
          <a:lstStyle/>
          <a:p>
            <a:endParaRPr lang="en-US" sz="1400" dirty="0"/>
          </a:p>
          <a:p>
            <a:r>
              <a:rPr lang="en-US" sz="3600" dirty="0"/>
              <a:t>Using Python Interactively</a:t>
            </a:r>
          </a:p>
          <a:p>
            <a:r>
              <a:rPr lang="en-US" sz="3600" dirty="0"/>
              <a:t>The Python prefix</a:t>
            </a:r>
          </a:p>
          <a:p>
            <a:r>
              <a:rPr lang="en-US" sz="3600" dirty="0"/>
              <a:t>Python Code Blocks</a:t>
            </a:r>
          </a:p>
          <a:p>
            <a:r>
              <a:rPr lang="en-US" sz="3600" dirty="0"/>
              <a:t>Running Python scripts</a:t>
            </a:r>
          </a:p>
        </p:txBody>
      </p:sp>
    </p:spTree>
    <p:extLst>
      <p:ext uri="{BB962C8B-B14F-4D97-AF65-F5344CB8AC3E}">
        <p14:creationId xmlns:p14="http://schemas.microsoft.com/office/powerpoint/2010/main" val="848000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Python Interactively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Type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  <a:r>
              <a:rPr lang="en-US" dirty="0"/>
              <a:t> in the command window</a:t>
            </a:r>
          </a:p>
          <a:p>
            <a:r>
              <a:rPr lang="en-US" dirty="0"/>
              <a:t>Type python commands</a:t>
            </a:r>
          </a:p>
          <a:p>
            <a:r>
              <a:rPr lang="en-US" dirty="0"/>
              <a:t>Type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dirty="0"/>
              <a:t> to exit Python </a:t>
            </a:r>
          </a:p>
        </p:txBody>
      </p:sp>
    </p:spTree>
    <p:extLst>
      <p:ext uri="{BB962C8B-B14F-4D97-AF65-F5344CB8AC3E}">
        <p14:creationId xmlns:p14="http://schemas.microsoft.com/office/powerpoint/2010/main" val="34529460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4636"/>
          <a:stretch/>
        </p:blipFill>
        <p:spPr>
          <a:xfrm>
            <a:off x="304800" y="1828800"/>
            <a:ext cx="8665162" cy="4648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Using Python Interactively</a:t>
            </a:r>
          </a:p>
        </p:txBody>
      </p:sp>
    </p:spTree>
    <p:extLst>
      <p:ext uri="{BB962C8B-B14F-4D97-AF65-F5344CB8AC3E}">
        <p14:creationId xmlns:p14="http://schemas.microsoft.com/office/powerpoint/2010/main" val="3381739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/>
          <a:lstStyle/>
          <a:p>
            <a:r>
              <a:rPr lang="en-US" dirty="0"/>
              <a:t>The Python Prefix</a:t>
            </a:r>
          </a:p>
        </p:txBody>
      </p:sp>
      <p:sp>
        <p:nvSpPr>
          <p:cNvPr id="4" name="Rectangle 3"/>
          <p:cNvSpPr/>
          <p:nvPr/>
        </p:nvSpPr>
        <p:spPr>
          <a:xfrm>
            <a:off x="768927" y="2057400"/>
            <a:ext cx="6851073" cy="461665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python: "Hello Stata, I am Python"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597968"/>
            <a:ext cx="2184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0418" y="3733800"/>
            <a:ext cx="98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000" r="53345"/>
          <a:stretch/>
        </p:blipFill>
        <p:spPr>
          <a:xfrm>
            <a:off x="768927" y="4267200"/>
            <a:ext cx="6851073" cy="84817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451854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Python Code Blocks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2438400"/>
            <a:ext cx="6774873" cy="304698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Stata commands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More Stata commands…</a:t>
            </a:r>
          </a:p>
          <a:p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python:</a:t>
            </a:r>
          </a:p>
          <a:p>
            <a:endParaRPr lang="en-US" sz="2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Still more Stata commands…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073" y="1978968"/>
            <a:ext cx="2059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StataDoFile.do</a:t>
            </a:r>
          </a:p>
        </p:txBody>
      </p:sp>
    </p:spTree>
    <p:extLst>
      <p:ext uri="{BB962C8B-B14F-4D97-AF65-F5344CB8AC3E}">
        <p14:creationId xmlns:p14="http://schemas.microsoft.com/office/powerpoint/2010/main" val="7631989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Python Code Blocks</a:t>
            </a:r>
          </a:p>
        </p:txBody>
      </p:sp>
      <p:sp>
        <p:nvSpPr>
          <p:cNvPr id="4" name="Rectangle 3"/>
          <p:cNvSpPr/>
          <p:nvPr/>
        </p:nvSpPr>
        <p:spPr>
          <a:xfrm>
            <a:off x="768927" y="2057400"/>
            <a:ext cx="5479473" cy="1200329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python: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"Hello Stata, I am Python."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597968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3729335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29033" r="57534"/>
          <a:stretch/>
        </p:blipFill>
        <p:spPr>
          <a:xfrm>
            <a:off x="768927" y="4267200"/>
            <a:ext cx="5479473" cy="21336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554157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22133"/>
          </a:xfrm>
        </p:spPr>
        <p:txBody>
          <a:bodyPr>
            <a:normAutofit fontScale="90000"/>
          </a:bodyPr>
          <a:lstStyle/>
          <a:p>
            <a:r>
              <a:rPr lang="en-US" dirty="0"/>
              <a:t>Running Python Scripts</a:t>
            </a:r>
          </a:p>
        </p:txBody>
      </p:sp>
      <p:sp>
        <p:nvSpPr>
          <p:cNvPr id="4" name="Rectangle 3"/>
          <p:cNvSpPr/>
          <p:nvPr/>
        </p:nvSpPr>
        <p:spPr>
          <a:xfrm>
            <a:off x="692727" y="3406958"/>
            <a:ext cx="5479473" cy="40011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 script 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hello.py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2947526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4622641"/>
            <a:ext cx="98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8833" r="57484"/>
          <a:stretch/>
        </p:blipFill>
        <p:spPr>
          <a:xfrm>
            <a:off x="736600" y="5179918"/>
            <a:ext cx="5664200" cy="71996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736600" y="2037386"/>
            <a:ext cx="5479473" cy="40011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print("Hello Stata, I am Python")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3473" y="1577954"/>
            <a:ext cx="3058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Python script: </a:t>
            </a:r>
            <a:r>
              <a:rPr lang="en-US" sz="2400" b="1" dirty="0">
                <a:solidFill>
                  <a:srgbClr val="FF0000"/>
                </a:solidFill>
              </a:rPr>
              <a:t>hello.py</a:t>
            </a:r>
          </a:p>
        </p:txBody>
      </p:sp>
    </p:spTree>
    <p:extLst>
      <p:ext uri="{BB962C8B-B14F-4D97-AF65-F5344CB8AC3E}">
        <p14:creationId xmlns:p14="http://schemas.microsoft.com/office/powerpoint/2010/main" val="179840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Stata and Python Integration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398177"/>
            <a:ext cx="3352800" cy="86279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8" t="11100" r="2519" b="14899"/>
          <a:stretch/>
        </p:blipFill>
        <p:spPr>
          <a:xfrm>
            <a:off x="4953000" y="2398177"/>
            <a:ext cx="3886200" cy="1079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3365955"/>
            <a:ext cx="371704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Data management</a:t>
            </a:r>
          </a:p>
          <a:p>
            <a:r>
              <a:rPr lang="en-US" sz="2800" dirty="0"/>
              <a:t>Graphics</a:t>
            </a:r>
          </a:p>
          <a:p>
            <a:r>
              <a:rPr lang="en-US" sz="2800" dirty="0"/>
              <a:t>Statistical Modelling</a:t>
            </a:r>
          </a:p>
          <a:p>
            <a:r>
              <a:rPr lang="en-US" sz="2800" dirty="0"/>
              <a:t>Reporting/Markdown</a:t>
            </a:r>
          </a:p>
          <a:p>
            <a:r>
              <a:rPr lang="en-US" sz="2800" dirty="0"/>
              <a:t>User-written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64843" y="3365955"/>
            <a:ext cx="370864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3-D Graphics</a:t>
            </a:r>
          </a:p>
          <a:p>
            <a:r>
              <a:rPr lang="en-US" sz="2800" dirty="0"/>
              <a:t>API access to data</a:t>
            </a:r>
          </a:p>
          <a:p>
            <a:r>
              <a:rPr lang="en-US" sz="2800" dirty="0"/>
              <a:t>Manage JSON/XML data</a:t>
            </a:r>
          </a:p>
          <a:p>
            <a:r>
              <a:rPr lang="en-US" sz="2800" dirty="0"/>
              <a:t>Machine-learning</a:t>
            </a:r>
          </a:p>
          <a:p>
            <a:r>
              <a:rPr lang="en-US" sz="2800" dirty="0"/>
              <a:t>Thousands of packages</a:t>
            </a:r>
          </a:p>
        </p:txBody>
      </p:sp>
    </p:spTree>
    <p:extLst>
      <p:ext uri="{BB962C8B-B14F-4D97-AF65-F5344CB8AC3E}">
        <p14:creationId xmlns:p14="http://schemas.microsoft.com/office/powerpoint/2010/main" val="33359938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  <a:r>
              <a:rPr lang="en-US" dirty="0"/>
              <a:t> or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python:</a:t>
            </a:r>
            <a:r>
              <a:rPr lang="en-US" dirty="0"/>
              <a:t>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a Python statement fails to compile:</a:t>
            </a:r>
          </a:p>
          <a:p>
            <a:pPr lvl="1"/>
            <a:r>
              <a:rPr lang="en-US" b="1" dirty="0"/>
              <a:t>python </a:t>
            </a:r>
            <a:r>
              <a:rPr lang="en-US" dirty="0"/>
              <a:t>will allow you to remain in the Python environment and the subsequent Python statements continue to execute.</a:t>
            </a:r>
          </a:p>
          <a:p>
            <a:pPr lvl="1"/>
            <a:r>
              <a:rPr lang="en-US" b="1" dirty="0"/>
              <a:t>python: </a:t>
            </a:r>
            <a:r>
              <a:rPr lang="en-US" dirty="0"/>
              <a:t>will exit the Python environment and return control to Stata.</a:t>
            </a:r>
          </a:p>
          <a:p>
            <a:pPr lvl="1"/>
            <a:r>
              <a:rPr lang="en-US" dirty="0"/>
              <a:t>A stack trace will be printed and an error code will be issued in both cases.</a:t>
            </a:r>
          </a:p>
        </p:txBody>
      </p:sp>
    </p:spTree>
    <p:extLst>
      <p:ext uri="{BB962C8B-B14F-4D97-AF65-F5344CB8AC3E}">
        <p14:creationId xmlns:p14="http://schemas.microsoft.com/office/powerpoint/2010/main" val="6720481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704" y="595714"/>
            <a:ext cx="8229600" cy="85208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001000" cy="4068763"/>
          </a:xfrm>
        </p:spPr>
        <p:txBody>
          <a:bodyPr>
            <a:noAutofit/>
          </a:bodyPr>
          <a:lstStyle/>
          <a:p>
            <a:r>
              <a:rPr lang="en-US" dirty="0"/>
              <a:t>Set up Stata to work with Python</a:t>
            </a:r>
          </a:p>
          <a:p>
            <a:r>
              <a:rPr lang="en-US" dirty="0"/>
              <a:t>Using Python Within Stata</a:t>
            </a:r>
          </a:p>
          <a:p>
            <a:r>
              <a:rPr lang="en-US" b="1" dirty="0"/>
              <a:t>Passing information from Stata to Python</a:t>
            </a:r>
          </a:p>
          <a:p>
            <a:r>
              <a:rPr lang="en-US" dirty="0"/>
              <a:t>The Stata Function Interface (SFI) Module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Stata Models and Python Graphs</a:t>
            </a:r>
          </a:p>
          <a:p>
            <a:pPr lvl="1"/>
            <a:r>
              <a:rPr lang="en-US" dirty="0"/>
              <a:t>API and JSON data</a:t>
            </a:r>
          </a:p>
          <a:p>
            <a:pPr lvl="1"/>
            <a:r>
              <a:rPr lang="en-US" dirty="0"/>
              <a:t>Machine Learning and Artificial Intelligence</a:t>
            </a:r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177862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237774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738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en-US" dirty="0"/>
              <a:t>Pass a local macro from Stata to Python</a:t>
            </a:r>
          </a:p>
        </p:txBody>
      </p:sp>
      <p:sp>
        <p:nvSpPr>
          <p:cNvPr id="4" name="Rectangle 3"/>
          <p:cNvSpPr/>
          <p:nvPr/>
        </p:nvSpPr>
        <p:spPr>
          <a:xfrm>
            <a:off x="768927" y="2057400"/>
            <a:ext cx="2736273" cy="1323439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 x = 2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python: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`x'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597968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3657600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77806"/>
          <a:stretch/>
        </p:blipFill>
        <p:spPr>
          <a:xfrm>
            <a:off x="777008" y="4119265"/>
            <a:ext cx="2728192" cy="254691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695638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388996"/>
            <a:ext cx="8839200" cy="33699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2967" y="1849848"/>
            <a:ext cx="822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display "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varlist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=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`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varlist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'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"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86599" y="4724400"/>
            <a:ext cx="609601" cy="6096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3505200"/>
            <a:ext cx="566855" cy="64305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19256" y="2103597"/>
            <a:ext cx="5096203" cy="1401603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696200" y="2438400"/>
            <a:ext cx="304800" cy="228600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631302"/>
            <a:ext cx="9144000" cy="829241"/>
          </a:xfrm>
        </p:spPr>
        <p:txBody>
          <a:bodyPr>
            <a:normAutofit/>
          </a:bodyPr>
          <a:lstStyle/>
          <a:p>
            <a:r>
              <a:rPr lang="en-US" dirty="0"/>
              <a:t>Local Macros</a:t>
            </a:r>
          </a:p>
        </p:txBody>
      </p:sp>
    </p:spTree>
    <p:extLst>
      <p:ext uri="{BB962C8B-B14F-4D97-AF65-F5344CB8AC3E}">
        <p14:creationId xmlns:p14="http://schemas.microsoft.com/office/powerpoint/2010/main" val="38468189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Define a Python number from a Stata local macro</a:t>
            </a:r>
          </a:p>
        </p:txBody>
      </p:sp>
      <p:sp>
        <p:nvSpPr>
          <p:cNvPr id="4" name="Rectangle 3"/>
          <p:cNvSpPr/>
          <p:nvPr/>
        </p:nvSpPr>
        <p:spPr>
          <a:xfrm>
            <a:off x="768928" y="1833341"/>
            <a:ext cx="2583872" cy="1631216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 x = 2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python: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 = `x'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373909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4255" y="3848334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74065"/>
          <a:stretch/>
        </p:blipFill>
        <p:spPr>
          <a:xfrm>
            <a:off x="768926" y="4312308"/>
            <a:ext cx="2583873" cy="232133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903127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Define a Python number from a Stata local macro</a:t>
            </a:r>
          </a:p>
        </p:txBody>
      </p:sp>
      <p:sp>
        <p:nvSpPr>
          <p:cNvPr id="4" name="Rectangle 3"/>
          <p:cNvSpPr/>
          <p:nvPr/>
        </p:nvSpPr>
        <p:spPr>
          <a:xfrm>
            <a:off x="768928" y="1833341"/>
            <a:ext cx="2279026" cy="1754326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ES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 x = 2</a:t>
            </a:r>
          </a:p>
          <a:p>
            <a:r>
              <a:rPr lang="es-ES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 y = 3</a:t>
            </a:r>
          </a:p>
          <a:p>
            <a:r>
              <a:rPr lang="es-E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  <a:r>
              <a:rPr lang="es-ES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s-ES" b="1" dirty="0">
                <a:latin typeface="Courier New" panose="02070309020205020404" pitchFamily="49" charset="0"/>
                <a:cs typeface="Courier New" panose="02070309020205020404" pitchFamily="49" charset="0"/>
              </a:rPr>
              <a:t>z = `x'*`y'</a:t>
            </a:r>
          </a:p>
          <a:p>
            <a:r>
              <a:rPr lang="es-ES" b="1" dirty="0">
                <a:latin typeface="Courier New" panose="02070309020205020404" pitchFamily="49" charset="0"/>
                <a:cs typeface="Courier New" panose="02070309020205020404" pitchFamily="49" charset="0"/>
              </a:rPr>
              <a:t>z</a:t>
            </a:r>
          </a:p>
          <a:p>
            <a:r>
              <a:rPr lang="es-E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1373909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4255" y="3848334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73252"/>
          <a:stretch/>
        </p:blipFill>
        <p:spPr>
          <a:xfrm>
            <a:off x="768928" y="4309999"/>
            <a:ext cx="2279026" cy="24250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554349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/>
          <a:lstStyle/>
          <a:p>
            <a:r>
              <a:rPr lang="en-US" dirty="0"/>
              <a:t>Passing Arguments to a Python Script</a:t>
            </a:r>
          </a:p>
        </p:txBody>
      </p:sp>
      <p:sp>
        <p:nvSpPr>
          <p:cNvPr id="4" name="Rectangle 3"/>
          <p:cNvSpPr/>
          <p:nvPr/>
        </p:nvSpPr>
        <p:spPr>
          <a:xfrm>
            <a:off x="1905000" y="3352800"/>
            <a:ext cx="4724400" cy="2246769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fr-FR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</a:t>
            </a:r>
            <a:endParaRPr lang="fr-FR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arguments = </a:t>
            </a:r>
            <a:r>
              <a:rPr lang="fr-FR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sys.argv</a:t>
            </a:r>
            <a:endParaRPr lang="fr-FR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fr-F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(arguments)</a:t>
            </a:r>
          </a:p>
          <a:p>
            <a:r>
              <a:rPr lang="fr-F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fr-FR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fr-F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(arguments[1])</a:t>
            </a:r>
          </a:p>
          <a:p>
            <a:r>
              <a:rPr lang="fr-F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y = </a:t>
            </a:r>
            <a:r>
              <a:rPr lang="fr-FR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fr-F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(arguments[2])</a:t>
            </a:r>
          </a:p>
          <a:p>
            <a:r>
              <a:rPr lang="fr-F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z = x*y</a:t>
            </a:r>
          </a:p>
          <a:p>
            <a:r>
              <a:rPr lang="fr-FR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fr-F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(z)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1872" y="2893368"/>
            <a:ext cx="1577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product.py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2140432"/>
            <a:ext cx="8354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This Python script receives arguments though “</a:t>
            </a:r>
            <a:r>
              <a:rPr lang="en-US" sz="2800" dirty="0" err="1">
                <a:solidFill>
                  <a:srgbClr val="FF0000"/>
                </a:solidFill>
              </a:rPr>
              <a:t>sys.argv</a:t>
            </a:r>
            <a:r>
              <a:rPr lang="en-US" sz="28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62365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Arguments to a Python Script</a:t>
            </a:r>
          </a:p>
        </p:txBody>
      </p:sp>
      <p:sp>
        <p:nvSpPr>
          <p:cNvPr id="4" name="Rectangle 3"/>
          <p:cNvSpPr/>
          <p:nvPr/>
        </p:nvSpPr>
        <p:spPr>
          <a:xfrm>
            <a:off x="785092" y="2565737"/>
            <a:ext cx="7114315" cy="40011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 script product.py,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(2 3) global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965" y="2106305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4255" y="3848334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47286"/>
          <a:stretch/>
        </p:blipFill>
        <p:spPr>
          <a:xfrm>
            <a:off x="787401" y="4572000"/>
            <a:ext cx="7112006" cy="10668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463521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Arguments to a Python Script</a:t>
            </a:r>
          </a:p>
        </p:txBody>
      </p:sp>
      <p:sp>
        <p:nvSpPr>
          <p:cNvPr id="4" name="Rectangle 3"/>
          <p:cNvSpPr/>
          <p:nvPr/>
        </p:nvSpPr>
        <p:spPr>
          <a:xfrm>
            <a:off x="741218" y="2024818"/>
            <a:ext cx="7292108" cy="1015663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 x = 2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 y = 3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 script product.py,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(`x' `y') global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8091" y="1565386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6600" y="3509149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41969"/>
          <a:stretch/>
        </p:blipFill>
        <p:spPr>
          <a:xfrm>
            <a:off x="803562" y="3970813"/>
            <a:ext cx="7335997" cy="231940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019905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 Dataset to Python With Pandas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-324" r="72202"/>
          <a:stretch/>
        </p:blipFill>
        <p:spPr>
          <a:xfrm>
            <a:off x="1447800" y="1447800"/>
            <a:ext cx="2895601" cy="503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62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35980"/>
            <a:ext cx="9144000" cy="735620"/>
          </a:xfrm>
        </p:spPr>
        <p:txBody>
          <a:bodyPr>
            <a:normAutofit/>
          </a:bodyPr>
          <a:lstStyle/>
          <a:p>
            <a:r>
              <a:rPr lang="en-US" sz="3600" dirty="0"/>
              <a:t>Stata Models and Python Graphs</a:t>
            </a:r>
          </a:p>
        </p:txBody>
      </p:sp>
      <p:sp>
        <p:nvSpPr>
          <p:cNvPr id="4" name="Rectangle 3"/>
          <p:cNvSpPr/>
          <p:nvPr/>
        </p:nvSpPr>
        <p:spPr>
          <a:xfrm>
            <a:off x="609600" y="1524000"/>
            <a:ext cx="7924800" cy="1077218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webuse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nhanes2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logistic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c.age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##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c.weight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quietly margins, at(age=(20(5)80) weight=(40(5)180))  ///   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saving(predictions, replace)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t="12153" r="4948" b="4514"/>
          <a:stretch/>
        </p:blipFill>
        <p:spPr>
          <a:xfrm>
            <a:off x="1981200" y="2715718"/>
            <a:ext cx="5029200" cy="395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8141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 Dataset to Python With Pandas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8735"/>
          <a:stretch/>
        </p:blipFill>
        <p:spPr>
          <a:xfrm>
            <a:off x="440637" y="2362200"/>
            <a:ext cx="8262726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0614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 Data Frame from Python/Pandas To Stata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0202"/>
          <a:stretch/>
        </p:blipFill>
        <p:spPr>
          <a:xfrm>
            <a:off x="1066800" y="1371600"/>
            <a:ext cx="6096000" cy="519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1480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704" y="595714"/>
            <a:ext cx="8229600" cy="85208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001000" cy="4068763"/>
          </a:xfrm>
        </p:spPr>
        <p:txBody>
          <a:bodyPr>
            <a:noAutofit/>
          </a:bodyPr>
          <a:lstStyle/>
          <a:p>
            <a:r>
              <a:rPr lang="en-US" dirty="0"/>
              <a:t>Set up Stata to work with Python</a:t>
            </a:r>
          </a:p>
          <a:p>
            <a:r>
              <a:rPr lang="en-US" dirty="0"/>
              <a:t>Using Python Within Stata</a:t>
            </a:r>
          </a:p>
          <a:p>
            <a:r>
              <a:rPr lang="en-US" dirty="0"/>
              <a:t>Passing information from Stata to Python</a:t>
            </a:r>
          </a:p>
          <a:p>
            <a:r>
              <a:rPr lang="en-US" dirty="0"/>
              <a:t>The Stata Function Interface (SFI) Module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Stata Models and Python Graphs</a:t>
            </a:r>
          </a:p>
          <a:p>
            <a:pPr lvl="1"/>
            <a:r>
              <a:rPr lang="en-US" dirty="0"/>
              <a:t>API and JSON data</a:t>
            </a:r>
          </a:p>
          <a:p>
            <a:pPr lvl="1"/>
            <a:r>
              <a:rPr lang="en-US" dirty="0"/>
              <a:t>Machine Learning and Artificial Intelligence</a:t>
            </a:r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177862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237774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301441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1669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Stata Function Interface (SFI)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Stata Function Interface (SFI) allows users to interact Python’s capabilities with core features of Stata. The module can be used interactively or in do-files and ado-files.</a:t>
            </a:r>
          </a:p>
          <a:p>
            <a:r>
              <a:rPr lang="en-US" sz="2800" dirty="0"/>
              <a:t>Classes are defined within the module to provide access to Stata’s characteristics, current dataset, data and time, macros, scalars, matrices, value labels, global Mata matrices, and so on.</a:t>
            </a:r>
          </a:p>
        </p:txBody>
      </p:sp>
    </p:spTree>
    <p:extLst>
      <p:ext uri="{BB962C8B-B14F-4D97-AF65-F5344CB8AC3E}">
        <p14:creationId xmlns:p14="http://schemas.microsoft.com/office/powerpoint/2010/main" val="18315192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The Stata Function Interface (SFI)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917" t="24814" r="17917" b="11481"/>
          <a:stretch/>
        </p:blipFill>
        <p:spPr>
          <a:xfrm>
            <a:off x="478464" y="1600200"/>
            <a:ext cx="8187071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9417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Stata Function Interface (SFI)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Import SFI in Python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sfi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import Macro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import Macro, Data</a:t>
            </a:r>
          </a:p>
          <a:p>
            <a:pPr lvl="1"/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2718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 Local Macro From Stata to Python</a:t>
            </a:r>
          </a:p>
        </p:txBody>
      </p:sp>
      <p:sp>
        <p:nvSpPr>
          <p:cNvPr id="4" name="Rectangle 3"/>
          <p:cNvSpPr/>
          <p:nvPr/>
        </p:nvSpPr>
        <p:spPr>
          <a:xfrm>
            <a:off x="803562" y="1676890"/>
            <a:ext cx="4374366" cy="1754326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 name = "Bill"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import Macro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name = </a:t>
            </a:r>
            <a:r>
              <a:rPr lang="en-U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Macro.getLocal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('name')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print(name)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0435" y="1217458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0435" y="3688955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54796"/>
          <a:stretch/>
        </p:blipFill>
        <p:spPr>
          <a:xfrm>
            <a:off x="803562" y="4191000"/>
            <a:ext cx="4374366" cy="250445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455489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388996"/>
            <a:ext cx="8839200" cy="33699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2967" y="1849848"/>
            <a:ext cx="822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name = </a:t>
            </a:r>
            <a:r>
              <a:rPr lang="en-US" sz="3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Macro.getLocal</a:t>
            </a:r>
            <a:r>
              <a:rPr lang="en-US" sz="3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('name')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86599" y="4724400"/>
            <a:ext cx="609601" cy="6096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698167" y="2353360"/>
            <a:ext cx="388432" cy="237104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696200" y="2438400"/>
            <a:ext cx="304800" cy="228600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631302"/>
            <a:ext cx="9144000" cy="829241"/>
          </a:xfrm>
        </p:spPr>
        <p:txBody>
          <a:bodyPr>
            <a:normAutofit/>
          </a:bodyPr>
          <a:lstStyle/>
          <a:p>
            <a:r>
              <a:rPr lang="en-US" dirty="0"/>
              <a:t>Python Single Quotes</a:t>
            </a:r>
          </a:p>
        </p:txBody>
      </p:sp>
    </p:spTree>
    <p:extLst>
      <p:ext uri="{BB962C8B-B14F-4D97-AF65-F5344CB8AC3E}">
        <p14:creationId xmlns:p14="http://schemas.microsoft.com/office/powerpoint/2010/main" val="33049321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 String From Python to a Local Macro in Stata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2133600"/>
            <a:ext cx="6096000" cy="2308324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 name = "Stata"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import Macro</a:t>
            </a:r>
          </a:p>
          <a:p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 = </a:t>
            </a:r>
            <a:r>
              <a:rPr lang="en-U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Macro.getLocal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('name')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hello = 'Hello ' + name + ', I am Python'</a:t>
            </a:r>
          </a:p>
          <a:p>
            <a:r>
              <a:rPr lang="en-US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Macro.setLocal</a:t>
            </a:r>
            <a:r>
              <a:rPr lang="en-US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("hello", hello)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display "`hello'"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873" y="1674168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9304" y="4903665"/>
            <a:ext cx="1604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  <a:p>
            <a:r>
              <a:rPr lang="en-US" sz="2400" b="1" dirty="0"/>
              <a:t>(next slide)</a:t>
            </a:r>
          </a:p>
        </p:txBody>
      </p:sp>
    </p:spTree>
    <p:extLst>
      <p:ext uri="{BB962C8B-B14F-4D97-AF65-F5344CB8AC3E}">
        <p14:creationId xmlns:p14="http://schemas.microsoft.com/office/powerpoint/2010/main" val="33324257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 String From Python to a Local Macro in Stata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873" y="1631555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47317"/>
          <a:stretch/>
        </p:blipFill>
        <p:spPr>
          <a:xfrm>
            <a:off x="701964" y="2107075"/>
            <a:ext cx="6447587" cy="41148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8568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35980"/>
            <a:ext cx="9144000" cy="735620"/>
          </a:xfrm>
        </p:spPr>
        <p:txBody>
          <a:bodyPr>
            <a:normAutofit/>
          </a:bodyPr>
          <a:lstStyle/>
          <a:p>
            <a:r>
              <a:rPr lang="en-US" sz="3600" dirty="0"/>
              <a:t>API and JSON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06912"/>
            <a:ext cx="67818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1552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 Scalar From Stata to Python and Back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2133600"/>
            <a:ext cx="6096000" cy="2308324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scalar x = 5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import Scalar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Scalar.getValue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('x')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x2 = x*x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Scalar.setValue</a:t>
            </a:r>
            <a:r>
              <a:rPr lang="en-US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("x2", x2)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display 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873" y="1674168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9304" y="4903665"/>
            <a:ext cx="1604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  <a:p>
            <a:r>
              <a:rPr lang="en-US" sz="2400" b="1" dirty="0"/>
              <a:t>(next slide)</a:t>
            </a:r>
          </a:p>
        </p:txBody>
      </p:sp>
    </p:spTree>
    <p:extLst>
      <p:ext uri="{BB962C8B-B14F-4D97-AF65-F5344CB8AC3E}">
        <p14:creationId xmlns:p14="http://schemas.microsoft.com/office/powerpoint/2010/main" val="5356691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 Scalar From Stata to Python and Back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873" y="1631555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58861"/>
          <a:stretch/>
        </p:blipFill>
        <p:spPr>
          <a:xfrm>
            <a:off x="701964" y="2127856"/>
            <a:ext cx="4948534" cy="404434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276551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 Matrix From Stata to Python and Back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2133600"/>
            <a:ext cx="6096000" cy="286232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matrix X = (1,2\3,4)</a:t>
            </a:r>
          </a:p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matlist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X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import Matrix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numpy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as np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Matrix.get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('X')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X2 = np.dot(X,X)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Matrix.store</a:t>
            </a:r>
            <a:r>
              <a:rPr lang="en-US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("X2", X2)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matlist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873" y="1674168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5055" y="5334000"/>
            <a:ext cx="1604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  <a:p>
            <a:r>
              <a:rPr lang="en-US" sz="2400" b="1" dirty="0"/>
              <a:t>(next slide)</a:t>
            </a:r>
          </a:p>
        </p:txBody>
      </p:sp>
    </p:spTree>
    <p:extLst>
      <p:ext uri="{BB962C8B-B14F-4D97-AF65-F5344CB8AC3E}">
        <p14:creationId xmlns:p14="http://schemas.microsoft.com/office/powerpoint/2010/main" val="214244919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Passing a Matrix From Stata to Python and Back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6800" y="1447800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1" r="45830"/>
          <a:stretch/>
        </p:blipFill>
        <p:spPr>
          <a:xfrm>
            <a:off x="2399065" y="1447800"/>
            <a:ext cx="4345869" cy="51816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984828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 A Dataset From Stata to Python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2133600"/>
            <a:ext cx="6096000" cy="2031325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sysuse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auto, clear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list mpg weight in 1/5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import Data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data = </a:t>
            </a:r>
            <a:r>
              <a:rPr lang="en-U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Data.get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('mpg weight', range(0,4))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print(data)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873" y="1674168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Stata commands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9304" y="4903665"/>
            <a:ext cx="1604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  <a:p>
            <a:r>
              <a:rPr lang="en-US" sz="2400" b="1" dirty="0"/>
              <a:t>(next slide)</a:t>
            </a:r>
          </a:p>
        </p:txBody>
      </p:sp>
    </p:spTree>
    <p:extLst>
      <p:ext uri="{BB962C8B-B14F-4D97-AF65-F5344CB8AC3E}">
        <p14:creationId xmlns:p14="http://schemas.microsoft.com/office/powerpoint/2010/main" val="82458882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Pass A Dataset From Stata to Python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1599228"/>
            <a:ext cx="110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Results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15934"/>
          <a:stretch/>
        </p:blipFill>
        <p:spPr>
          <a:xfrm>
            <a:off x="1447800" y="1599228"/>
            <a:ext cx="7162800" cy="506340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232151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704" y="595714"/>
            <a:ext cx="8229600" cy="85208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001000" cy="4068763"/>
          </a:xfrm>
        </p:spPr>
        <p:txBody>
          <a:bodyPr>
            <a:noAutofit/>
          </a:bodyPr>
          <a:lstStyle/>
          <a:p>
            <a:r>
              <a:rPr lang="en-US" dirty="0"/>
              <a:t>Set up Stata to work with Python</a:t>
            </a:r>
          </a:p>
          <a:p>
            <a:r>
              <a:rPr lang="en-US" dirty="0"/>
              <a:t>Using Python Within Stata</a:t>
            </a:r>
          </a:p>
          <a:p>
            <a:r>
              <a:rPr lang="en-US" dirty="0"/>
              <a:t>Passing information from Stata to Python</a:t>
            </a:r>
          </a:p>
          <a:p>
            <a:r>
              <a:rPr lang="en-US" dirty="0"/>
              <a:t>The Stata Function Interface (SFI) Module</a:t>
            </a:r>
          </a:p>
          <a:p>
            <a:r>
              <a:rPr lang="en-US" b="1" dirty="0"/>
              <a:t>Examples</a:t>
            </a:r>
          </a:p>
          <a:p>
            <a:pPr lvl="1"/>
            <a:r>
              <a:rPr lang="en-US" b="1" dirty="0"/>
              <a:t>Stata Models and Python Graphs</a:t>
            </a:r>
          </a:p>
          <a:p>
            <a:pPr lvl="1"/>
            <a:r>
              <a:rPr lang="en-US" dirty="0"/>
              <a:t>API and JSON data</a:t>
            </a:r>
          </a:p>
          <a:p>
            <a:pPr lvl="1"/>
            <a:r>
              <a:rPr lang="en-US" dirty="0"/>
              <a:t>Machine Learning and Artificial Intelligence</a:t>
            </a:r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177862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237774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301441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3599482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5218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35980"/>
            <a:ext cx="9144000" cy="735620"/>
          </a:xfrm>
        </p:spPr>
        <p:txBody>
          <a:bodyPr>
            <a:normAutofit/>
          </a:bodyPr>
          <a:lstStyle/>
          <a:p>
            <a:r>
              <a:rPr lang="en-US" sz="3600" dirty="0"/>
              <a:t>Stata Models and Python Graphs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2075" r="59410"/>
          <a:stretch/>
        </p:blipFill>
        <p:spPr>
          <a:xfrm>
            <a:off x="561278" y="3886199"/>
            <a:ext cx="3899808" cy="2743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1278" y="1597848"/>
            <a:ext cx="646843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Consolas" panose="020B0609020204030204" pitchFamily="49" charset="0"/>
              </a:rPr>
              <a:t>webuse</a:t>
            </a:r>
            <a:r>
              <a:rPr lang="en-US" sz="1600" dirty="0">
                <a:latin typeface="Consolas" panose="020B0609020204030204" pitchFamily="49" charset="0"/>
              </a:rPr>
              <a:t> nhanes2, clear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logistic </a:t>
            </a:r>
            <a:r>
              <a:rPr lang="en-US" sz="1600" dirty="0" err="1">
                <a:latin typeface="Consolas" panose="020B0609020204030204" pitchFamily="49" charset="0"/>
              </a:rPr>
              <a:t>highbp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c.age</a:t>
            </a:r>
            <a:r>
              <a:rPr lang="en-US" sz="1600" dirty="0">
                <a:latin typeface="Consolas" panose="020B0609020204030204" pitchFamily="49" charset="0"/>
              </a:rPr>
              <a:t>##</a:t>
            </a:r>
            <a:r>
              <a:rPr lang="en-US" sz="1600" dirty="0" err="1">
                <a:latin typeface="Consolas" panose="020B0609020204030204" pitchFamily="49" charset="0"/>
              </a:rPr>
              <a:t>c.weight</a:t>
            </a:r>
            <a:endParaRPr lang="en-US" sz="1600" dirty="0">
              <a:latin typeface="Consolas" panose="020B0609020204030204" pitchFamily="49" charset="0"/>
            </a:endParaRPr>
          </a:p>
          <a:p>
            <a:r>
              <a:rPr lang="en-US" sz="1600" dirty="0">
                <a:latin typeface="Consolas" panose="020B0609020204030204" pitchFamily="49" charset="0"/>
              </a:rPr>
              <a:t>quietly margins, at(age=(20(5)80) weight=(40(5)180)) ///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saving(predictions, replace)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use predictions, clear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rename _at1 age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rename _at2 weight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rename _margin </a:t>
            </a:r>
            <a:r>
              <a:rPr lang="en-US" sz="1600" dirty="0" err="1">
                <a:latin typeface="Consolas" panose="020B0609020204030204" pitchFamily="49" charset="0"/>
              </a:rPr>
              <a:t>pr_HiSBP</a:t>
            </a:r>
            <a:endParaRPr lang="en-US" sz="16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24588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35980"/>
            <a:ext cx="9144000" cy="735620"/>
          </a:xfrm>
        </p:spPr>
        <p:txBody>
          <a:bodyPr>
            <a:normAutofit/>
          </a:bodyPr>
          <a:lstStyle/>
          <a:p>
            <a:r>
              <a:rPr lang="en-US" sz="3600" dirty="0"/>
              <a:t>Stata Models and Python Graphs</a:t>
            </a:r>
          </a:p>
        </p:txBody>
      </p:sp>
      <p:sp>
        <p:nvSpPr>
          <p:cNvPr id="2" name="Rectangle 1"/>
          <p:cNvSpPr/>
          <p:nvPr/>
        </p:nvSpPr>
        <p:spPr>
          <a:xfrm>
            <a:off x="1447800" y="1612900"/>
            <a:ext cx="5943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twoway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(contour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pr_HiSBP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weight age,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ccuts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(0(0.1)1.0)), 	         ///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xlabel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(20(10)80)			         ///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ylabel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(40(20)180, angle(horizontal))                         ///            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xtitle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("Age (years)")                                        ///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ytitle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("Weight (kg)")                                        ///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ztitle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("Predicted Probability of High SBP")                  ///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title("Predicted Probability of High SBP by Age and Weight")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023751"/>
            <a:ext cx="47244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264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35980"/>
            <a:ext cx="9144000" cy="735620"/>
          </a:xfrm>
        </p:spPr>
        <p:txBody>
          <a:bodyPr>
            <a:normAutofit/>
          </a:bodyPr>
          <a:lstStyle/>
          <a:p>
            <a:r>
              <a:rPr lang="en-US" sz="3600" dirty="0"/>
              <a:t>Stata Models and Python Graphs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" y="1828800"/>
            <a:ext cx="83058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python: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numpy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as np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matplotlib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matplotlib.use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TkAgg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matplotlib.pyplot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as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mpl_toolkits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import mplot3d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import Data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imageio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as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Use the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Data class to pull data from Stata variables into Python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np.array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Data.get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("age weight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pr_HiSBP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"))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Draw a graph in Python and save as samplepy.png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ax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plt.axes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(projection='3d')</a:t>
            </a: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plt.xticks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np.arange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(20, 80, step=10))</a:t>
            </a: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plt.yticks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np.arange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(40, 180, step=20))</a:t>
            </a: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ax.plot_trisurf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(X[:, 0], X[:, 1], X[:, 2],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cmap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plt.cm.Spectral_r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edgecolor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='none')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ax.set_xlabel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("Age (years)")</a:t>
            </a: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ax.set_ylabel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("Weight (kg)")</a:t>
            </a: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ax.set_zlabel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("P(High SBP)")</a:t>
            </a: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plt.savefig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("marginsplot3d.png", dpi=1200)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31953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Machine Learning and Artificial Intelligence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2159" t="18483" r="16982" b="19448"/>
          <a:stretch/>
        </p:blipFill>
        <p:spPr>
          <a:xfrm>
            <a:off x="520886" y="1524000"/>
            <a:ext cx="8102228" cy="4648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6400800"/>
            <a:ext cx="7650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Michael </a:t>
            </a:r>
            <a:r>
              <a:rPr lang="en-US" dirty="0" err="1"/>
              <a:t>Droste’s</a:t>
            </a:r>
            <a:r>
              <a:rPr lang="en-US" dirty="0"/>
              <a:t> GitHub Repository:  </a:t>
            </a:r>
            <a:r>
              <a:rPr lang="en-US" dirty="0">
                <a:hlinkClick r:id="rId3"/>
              </a:rPr>
              <a:t>https://github.com/mdroste/stata-pylearn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9306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635980"/>
            <a:ext cx="9144000" cy="735620"/>
          </a:xfrm>
        </p:spPr>
        <p:txBody>
          <a:bodyPr>
            <a:normAutofit/>
          </a:bodyPr>
          <a:lstStyle/>
          <a:p>
            <a:r>
              <a:rPr lang="en-US" sz="3600" dirty="0"/>
              <a:t>Stata Models and Python Graphs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6" t="10417" r="4948" b="2778"/>
          <a:stretch/>
        </p:blipFill>
        <p:spPr>
          <a:xfrm>
            <a:off x="1676400" y="1524000"/>
            <a:ext cx="604266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252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704" y="595714"/>
            <a:ext cx="8229600" cy="85208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001000" cy="4068763"/>
          </a:xfrm>
        </p:spPr>
        <p:txBody>
          <a:bodyPr>
            <a:noAutofit/>
          </a:bodyPr>
          <a:lstStyle/>
          <a:p>
            <a:r>
              <a:rPr lang="en-US" dirty="0"/>
              <a:t>Set up Stata to work with Python</a:t>
            </a:r>
          </a:p>
          <a:p>
            <a:r>
              <a:rPr lang="en-US" dirty="0"/>
              <a:t>Using Python Within Stata</a:t>
            </a:r>
          </a:p>
          <a:p>
            <a:r>
              <a:rPr lang="en-US" dirty="0"/>
              <a:t>Passing information from Stata to Python</a:t>
            </a:r>
          </a:p>
          <a:p>
            <a:r>
              <a:rPr lang="en-US" dirty="0"/>
              <a:t>The Stata Function Interface (SFI) Module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Stata Models and Python Graphs</a:t>
            </a:r>
          </a:p>
          <a:p>
            <a:pPr lvl="1"/>
            <a:r>
              <a:rPr lang="en-US" dirty="0"/>
              <a:t>API and JSON data</a:t>
            </a:r>
          </a:p>
          <a:p>
            <a:pPr lvl="1"/>
            <a:r>
              <a:rPr lang="en-US" dirty="0"/>
              <a:t>Machine Learning and Artificial Intelligence</a:t>
            </a:r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177862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237774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301441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3599482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418454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6482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49777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and JSON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2057400"/>
            <a:ext cx="7543800" cy="4068763"/>
          </a:xfrm>
        </p:spPr>
        <p:txBody>
          <a:bodyPr>
            <a:normAutofit/>
          </a:bodyPr>
          <a:lstStyle/>
          <a:p>
            <a:r>
              <a:rPr lang="en-US" dirty="0"/>
              <a:t>Application Programming Interface (</a:t>
            </a:r>
            <a:r>
              <a:rPr lang="en-US" b="1" dirty="0"/>
              <a:t>API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 programming interface for requesting data from external sources such as web servers</a:t>
            </a:r>
          </a:p>
          <a:p>
            <a:endParaRPr lang="en-US" dirty="0"/>
          </a:p>
          <a:p>
            <a:r>
              <a:rPr lang="en-US" dirty="0"/>
              <a:t>JavaScript Object Notation (</a:t>
            </a:r>
            <a:r>
              <a:rPr lang="en-US" b="1" dirty="0"/>
              <a:t>JSON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 common format for storing and sharing data.  JSON uses key-value pairs and supports nested data structures.</a:t>
            </a:r>
          </a:p>
        </p:txBody>
      </p:sp>
    </p:spTree>
    <p:extLst>
      <p:ext uri="{BB962C8B-B14F-4D97-AF65-F5344CB8AC3E}">
        <p14:creationId xmlns:p14="http://schemas.microsoft.com/office/powerpoint/2010/main" val="85105714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42964"/>
            <a:ext cx="9144000" cy="990600"/>
          </a:xfrm>
        </p:spPr>
        <p:txBody>
          <a:bodyPr/>
          <a:lstStyle/>
          <a:p>
            <a:r>
              <a:rPr lang="en-US" dirty="0"/>
              <a:t>APIs and JSON Data: </a:t>
            </a:r>
            <a:r>
              <a:rPr lang="en-US" dirty="0" err="1"/>
              <a:t>exrate.ado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2404" b="59616"/>
          <a:stretch/>
        </p:blipFill>
        <p:spPr>
          <a:xfrm>
            <a:off x="1600200" y="2743200"/>
            <a:ext cx="7184571" cy="342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962400" y="3276600"/>
            <a:ext cx="4038600" cy="4572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10200" y="1915212"/>
            <a:ext cx="9765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API</a:t>
            </a:r>
          </a:p>
        </p:txBody>
      </p:sp>
      <p:sp>
        <p:nvSpPr>
          <p:cNvPr id="7" name="Rectangle 6"/>
          <p:cNvSpPr/>
          <p:nvPr/>
        </p:nvSpPr>
        <p:spPr>
          <a:xfrm>
            <a:off x="1447800" y="3835138"/>
            <a:ext cx="3048000" cy="1727462"/>
          </a:xfrm>
          <a:prstGeom prst="rect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8887" y="2684653"/>
            <a:ext cx="13917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0000FF"/>
                </a:solidFill>
              </a:rPr>
              <a:t>JSON</a:t>
            </a:r>
          </a:p>
          <a:p>
            <a:r>
              <a:rPr lang="en-US" sz="4400" b="1" dirty="0">
                <a:solidFill>
                  <a:srgbClr val="0000FF"/>
                </a:solidFill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245968135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" y="2362200"/>
            <a:ext cx="7924800" cy="3970318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exrate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rclass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python: import __main__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python: __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main__.exchange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scalar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usd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usd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python: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sfi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import Scalar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requests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json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exchange():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URL = 'https://api.exchangeratesapi.io/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latest?symbols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=USD,GBP'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data =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requests.get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(URL).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json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rates =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data.get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('rates', [])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usd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rates['USD']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usd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Scalar.setValue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usd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usd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2764" y="1797067"/>
            <a:ext cx="1780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/>
              <a:t>exrate.ado</a:t>
            </a:r>
            <a:endParaRPr lang="en-US" sz="28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42964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APIs and JSON Data: exrate.ado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89490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32891"/>
          <a:stretch/>
        </p:blipFill>
        <p:spPr>
          <a:xfrm>
            <a:off x="609600" y="2286000"/>
            <a:ext cx="7849456" cy="28956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642964"/>
            <a:ext cx="9144000" cy="990600"/>
          </a:xfrm>
        </p:spPr>
        <p:txBody>
          <a:bodyPr/>
          <a:lstStyle/>
          <a:p>
            <a:r>
              <a:rPr lang="en-US" dirty="0"/>
              <a:t>APIs and JSON Data: </a:t>
            </a:r>
            <a:r>
              <a:rPr lang="en-US" dirty="0" err="1"/>
              <a:t>exrate.ado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14884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4341" t="12819" r="23107" b="23262"/>
          <a:stretch/>
        </p:blipFill>
        <p:spPr>
          <a:xfrm>
            <a:off x="1470102" y="1686529"/>
            <a:ext cx="7467600" cy="51092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42964"/>
            <a:ext cx="9144000" cy="820540"/>
          </a:xfrm>
        </p:spPr>
        <p:txBody>
          <a:bodyPr/>
          <a:lstStyle/>
          <a:p>
            <a:r>
              <a:rPr lang="en-US" dirty="0"/>
              <a:t>APIs and JSON Data from </a:t>
            </a:r>
            <a:r>
              <a:rPr lang="en-US" dirty="0" err="1"/>
              <a:t>openFDA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98074" y="2406252"/>
            <a:ext cx="2635926" cy="437309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9392" y="2240185"/>
            <a:ext cx="9765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API</a:t>
            </a:r>
          </a:p>
        </p:txBody>
      </p:sp>
      <p:sp>
        <p:nvSpPr>
          <p:cNvPr id="7" name="Rectangle 6"/>
          <p:cNvSpPr/>
          <p:nvPr/>
        </p:nvSpPr>
        <p:spPr>
          <a:xfrm>
            <a:off x="1676400" y="3066586"/>
            <a:ext cx="7162800" cy="3486614"/>
          </a:xfrm>
          <a:prstGeom prst="rect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374" y="3810000"/>
            <a:ext cx="13917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0000FF"/>
                </a:solidFill>
              </a:rPr>
              <a:t>JSON</a:t>
            </a:r>
          </a:p>
          <a:p>
            <a:r>
              <a:rPr lang="en-US" sz="4400" b="1" dirty="0">
                <a:solidFill>
                  <a:srgbClr val="0000FF"/>
                </a:solidFill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69582345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642964"/>
            <a:ext cx="9144000" cy="728636"/>
          </a:xfrm>
        </p:spPr>
        <p:txBody>
          <a:bodyPr>
            <a:normAutofit fontScale="90000"/>
          </a:bodyPr>
          <a:lstStyle/>
          <a:p>
            <a:r>
              <a:rPr lang="en-US" dirty="0"/>
              <a:t>APIs and JSON Data from </a:t>
            </a:r>
            <a:r>
              <a:rPr lang="en-US" dirty="0" err="1"/>
              <a:t>openFDA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45382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704" y="595714"/>
            <a:ext cx="8229600" cy="85208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001000" cy="4068763"/>
          </a:xfrm>
        </p:spPr>
        <p:txBody>
          <a:bodyPr>
            <a:noAutofit/>
          </a:bodyPr>
          <a:lstStyle/>
          <a:p>
            <a:r>
              <a:rPr lang="en-US" dirty="0"/>
              <a:t>Set up Stata to work with Python</a:t>
            </a:r>
          </a:p>
          <a:p>
            <a:r>
              <a:rPr lang="en-US" dirty="0"/>
              <a:t>Using Python Within Stata</a:t>
            </a:r>
          </a:p>
          <a:p>
            <a:r>
              <a:rPr lang="en-US" dirty="0"/>
              <a:t>Passing information from Stata to Python</a:t>
            </a:r>
          </a:p>
          <a:p>
            <a:r>
              <a:rPr lang="en-US" dirty="0"/>
              <a:t>The Stata Function Interface (SFI) Module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Stata Models and Python Graphs</a:t>
            </a:r>
          </a:p>
          <a:p>
            <a:pPr lvl="1"/>
            <a:r>
              <a:rPr lang="en-US" dirty="0"/>
              <a:t>API and JSON data</a:t>
            </a:r>
          </a:p>
          <a:p>
            <a:pPr lvl="1"/>
            <a:r>
              <a:rPr lang="en-US" dirty="0"/>
              <a:t>Machine Learning and Artificial Intelligence</a:t>
            </a:r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177862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237774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301441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3599482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418454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6482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3478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0231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Machine Learning and Artificial Intelligence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2159" t="18483" r="16982" b="19448"/>
          <a:stretch/>
        </p:blipFill>
        <p:spPr>
          <a:xfrm>
            <a:off x="520886" y="1524000"/>
            <a:ext cx="8102228" cy="4648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Michael </a:t>
            </a:r>
            <a:r>
              <a:rPr lang="en-US" dirty="0" err="1"/>
              <a:t>Droste’s</a:t>
            </a:r>
            <a:r>
              <a:rPr lang="en-US" dirty="0"/>
              <a:t> GitHub Repository:  </a:t>
            </a:r>
            <a:r>
              <a:rPr lang="en-US" dirty="0">
                <a:hlinkClick r:id="rId3"/>
              </a:rPr>
              <a:t>https://github.com/mdroste/stata-pylearn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131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704" y="595714"/>
            <a:ext cx="8229600" cy="85208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001000" cy="4068763"/>
          </a:xfrm>
        </p:spPr>
        <p:txBody>
          <a:bodyPr>
            <a:noAutofit/>
          </a:bodyPr>
          <a:lstStyle/>
          <a:p>
            <a:r>
              <a:rPr lang="en-US" dirty="0"/>
              <a:t>Set up Stata to work with Python</a:t>
            </a:r>
          </a:p>
          <a:p>
            <a:r>
              <a:rPr lang="en-US" dirty="0"/>
              <a:t>Using Python Within Stata</a:t>
            </a:r>
          </a:p>
          <a:p>
            <a:r>
              <a:rPr lang="en-US" dirty="0"/>
              <a:t>Passing information from Stata to Python</a:t>
            </a:r>
          </a:p>
          <a:p>
            <a:r>
              <a:rPr lang="en-US" dirty="0"/>
              <a:t>The Stata Function Interface (SFI) Module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Stata Models and Python Graphs</a:t>
            </a:r>
          </a:p>
          <a:p>
            <a:pPr lvl="1"/>
            <a:r>
              <a:rPr lang="en-US" dirty="0"/>
              <a:t>API and JSON data</a:t>
            </a:r>
          </a:p>
          <a:p>
            <a:pPr lvl="1"/>
            <a:r>
              <a:rPr lang="en-US" dirty="0"/>
              <a:t>Machine Learning and Artificial Intelligence</a:t>
            </a:r>
          </a:p>
        </p:txBody>
      </p:sp>
    </p:spTree>
    <p:extLst>
      <p:ext uri="{BB962C8B-B14F-4D97-AF65-F5344CB8AC3E}">
        <p14:creationId xmlns:p14="http://schemas.microsoft.com/office/powerpoint/2010/main" val="243694738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53670"/>
          </a:xfrm>
        </p:spPr>
        <p:txBody>
          <a:bodyPr>
            <a:normAutofit fontScale="90000"/>
          </a:bodyPr>
          <a:lstStyle/>
          <a:p>
            <a:r>
              <a:rPr lang="en-US" dirty="0"/>
              <a:t>Machine Learning and Artificial Intelligence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2294"/>
          <a:stretch/>
        </p:blipFill>
        <p:spPr>
          <a:xfrm>
            <a:off x="1066800" y="1523999"/>
            <a:ext cx="6172200" cy="512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37929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53670"/>
          </a:xfrm>
        </p:spPr>
        <p:txBody>
          <a:bodyPr>
            <a:normAutofit fontScale="90000"/>
          </a:bodyPr>
          <a:lstStyle/>
          <a:p>
            <a:r>
              <a:rPr lang="en-US" dirty="0"/>
              <a:t>Machine Learning and Artificial Intelligence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5199"/>
          <a:stretch/>
        </p:blipFill>
        <p:spPr>
          <a:xfrm>
            <a:off x="479110" y="2133600"/>
            <a:ext cx="818578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573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704" y="595714"/>
            <a:ext cx="8229600" cy="85208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001000" cy="4068763"/>
          </a:xfrm>
        </p:spPr>
        <p:txBody>
          <a:bodyPr>
            <a:noAutofit/>
          </a:bodyPr>
          <a:lstStyle/>
          <a:p>
            <a:r>
              <a:rPr lang="en-US" dirty="0"/>
              <a:t>Set up Stata to work with Python</a:t>
            </a:r>
          </a:p>
          <a:p>
            <a:r>
              <a:rPr lang="en-US" dirty="0"/>
              <a:t>Using Python Within Stata</a:t>
            </a:r>
          </a:p>
          <a:p>
            <a:r>
              <a:rPr lang="en-US" dirty="0"/>
              <a:t>Passing information from Stata to Python</a:t>
            </a:r>
          </a:p>
          <a:p>
            <a:r>
              <a:rPr lang="en-US" dirty="0"/>
              <a:t>The Stata Function Interface (SFI) Module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Stata Models and Python Graphs</a:t>
            </a:r>
          </a:p>
          <a:p>
            <a:pPr lvl="1"/>
            <a:r>
              <a:rPr lang="en-US" dirty="0"/>
              <a:t>API and JSON data</a:t>
            </a:r>
          </a:p>
          <a:p>
            <a:pPr lvl="1"/>
            <a:r>
              <a:rPr lang="en-US" dirty="0"/>
              <a:t>Machine Learning and Artificial Intelligence</a:t>
            </a:r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177862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237774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301441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3599482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4" y="418454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6482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3478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75118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0954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1C96C-F80A-4C00-AE39-235FB2EC5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/>
          <a:lstStyle/>
          <a:p>
            <a:r>
              <a:rPr lang="en-US" dirty="0"/>
              <a:t>Stata/Python Blog Posts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DE1667-5001-4F67-B7D2-6D69069E4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/>
          </a:bodyPr>
          <a:lstStyle/>
          <a:p>
            <a:r>
              <a:rPr lang="en-US" sz="2000" dirty="0">
                <a:hlinkClick r:id="rId2"/>
              </a:rPr>
              <a:t>Stata/Python integration part 1: Setting up Stata to use Python</a:t>
            </a:r>
            <a:endParaRPr lang="en-US" sz="2000" dirty="0"/>
          </a:p>
          <a:p>
            <a:r>
              <a:rPr lang="en-US" sz="2000" dirty="0">
                <a:hlinkClick r:id="rId3"/>
              </a:rPr>
              <a:t>Stata/Python integration part 2: Three ways to use Python in Stata</a:t>
            </a:r>
            <a:endParaRPr lang="en-US" sz="2000" dirty="0"/>
          </a:p>
          <a:p>
            <a:r>
              <a:rPr lang="en-US" sz="2000" dirty="0">
                <a:hlinkClick r:id="rId4"/>
              </a:rPr>
              <a:t>Stata/Python integration part 3: How to install Python packages</a:t>
            </a:r>
            <a:endParaRPr lang="en-US" sz="2000" dirty="0"/>
          </a:p>
          <a:p>
            <a:r>
              <a:rPr lang="en-US" sz="2000" dirty="0">
                <a:hlinkClick r:id="rId5"/>
              </a:rPr>
              <a:t>Stata/Python integration part 4: How to use Python packages</a:t>
            </a:r>
            <a:endParaRPr lang="en-US" sz="2000" dirty="0"/>
          </a:p>
          <a:p>
            <a:r>
              <a:rPr lang="en-US" sz="2000" dirty="0">
                <a:hlinkClick r:id="rId6"/>
              </a:rPr>
              <a:t>Stata/Python integration part 5: Three-dimensional surface plots of marginal predictions</a:t>
            </a:r>
            <a:endParaRPr lang="en-US" sz="2000" dirty="0"/>
          </a:p>
          <a:p>
            <a:r>
              <a:rPr lang="en-US" sz="2000" dirty="0">
                <a:hlinkClick r:id="rId7"/>
              </a:rPr>
              <a:t>Stata/Python integration part 6: Working with APIs and JSON data</a:t>
            </a:r>
            <a:endParaRPr lang="en-US" sz="2000" dirty="0"/>
          </a:p>
          <a:p>
            <a:r>
              <a:rPr lang="en-US" sz="2000" dirty="0">
                <a:hlinkClick r:id="rId8"/>
              </a:rPr>
              <a:t>Stata/Python integration part 7: Machine learning with support vector machines</a:t>
            </a:r>
            <a:endParaRPr lang="en-US" sz="2000" dirty="0"/>
          </a:p>
          <a:p>
            <a:r>
              <a:rPr lang="en-US" sz="2000" dirty="0">
                <a:hlinkClick r:id="rId9"/>
              </a:rPr>
              <a:t>Stata/Python integration part 8: Using the Stata Function Interface to copy data from Stata to Python</a:t>
            </a:r>
            <a:endParaRPr lang="en-US" sz="2000" dirty="0"/>
          </a:p>
          <a:p>
            <a:r>
              <a:rPr lang="en-US" sz="2000" dirty="0">
                <a:hlinkClick r:id="rId10"/>
              </a:rPr>
              <a:t>Stata/Python integration part 9: Using the Stata Function Interface to copy data from Python to Stata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392699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/>
              <a:t>YouTube Videos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2340114"/>
            <a:ext cx="46322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hlinkClick r:id="rId2"/>
              </a:rPr>
              <a:t>How to install Python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456057"/>
            <a:ext cx="84552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hlinkClick r:id="rId3"/>
              </a:rPr>
              <a:t>How to install Python packages with PIP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4572000"/>
            <a:ext cx="69091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hlinkClick r:id="rId4"/>
              </a:rPr>
              <a:t>How to install Anaconda/Python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6884732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0947"/>
            <a:ext cx="9144000" cy="95410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000" dirty="0"/>
              <a:t>Questions?</a:t>
            </a: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E18035-C4EC-44BB-A476-3FBA3C52F4E4}"/>
              </a:ext>
            </a:extLst>
          </p:cNvPr>
          <p:cNvSpPr txBox="1"/>
          <p:nvPr/>
        </p:nvSpPr>
        <p:spPr>
          <a:xfrm>
            <a:off x="-76200" y="2743200"/>
            <a:ext cx="9143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You can download the slides, dataset, and do-file here: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2C098-C190-4CA5-AF18-E7ECAB37796F}"/>
              </a:ext>
            </a:extLst>
          </p:cNvPr>
          <p:cNvSpPr txBox="1"/>
          <p:nvPr/>
        </p:nvSpPr>
        <p:spPr>
          <a:xfrm>
            <a:off x="0" y="4876800"/>
            <a:ext cx="9143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My email address is:</a:t>
            </a:r>
          </a:p>
          <a:p>
            <a:pPr algn="ctr"/>
            <a:r>
              <a:rPr lang="en-US" sz="2800" dirty="0">
                <a:hlinkClick r:id="rId4"/>
              </a:rPr>
              <a:t>chuber@stata.com</a:t>
            </a:r>
            <a:endParaRPr 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1828800" y="3681172"/>
            <a:ext cx="5696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hlinkClick r:id="rId5"/>
              </a:rPr>
              <a:t>https://tinyurl.com/statapython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32366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/>
          <a:lstStyle/>
          <a:p>
            <a:r>
              <a:rPr lang="en-US" dirty="0"/>
              <a:t>Download Python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1575" r="11254" b="9111"/>
          <a:stretch/>
        </p:blipFill>
        <p:spPr>
          <a:xfrm>
            <a:off x="1447800" y="1447800"/>
            <a:ext cx="6629400" cy="439197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722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hlinkClick r:id="rId3"/>
              </a:rPr>
              <a:t>https://www.python.org/downloads/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9887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/>
          <a:lstStyle/>
          <a:p>
            <a:r>
              <a:rPr lang="en-US" dirty="0"/>
              <a:t>Download Anaconda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1722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https://www.anaconda.com/distribution/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1594" r="11883" b="5185"/>
          <a:stretch/>
        </p:blipFill>
        <p:spPr>
          <a:xfrm>
            <a:off x="1485900" y="1524000"/>
            <a:ext cx="6172200" cy="430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60800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8314</TotalTime>
  <Words>2210</Words>
  <Application>Microsoft Office PowerPoint</Application>
  <PresentationFormat>On-screen Show (4:3)</PresentationFormat>
  <Paragraphs>408</Paragraphs>
  <Slides>75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75</vt:i4>
      </vt:variant>
    </vt:vector>
  </HeadingPairs>
  <TitlesOfParts>
    <vt:vector size="81" baseType="lpstr">
      <vt:lpstr>Arial</vt:lpstr>
      <vt:lpstr>Calibri</vt:lpstr>
      <vt:lpstr>Consolas</vt:lpstr>
      <vt:lpstr>Courier New</vt:lpstr>
      <vt:lpstr>1_Office Theme</vt:lpstr>
      <vt:lpstr>2_Office Theme</vt:lpstr>
      <vt:lpstr>PowerPoint Presentation</vt:lpstr>
      <vt:lpstr>Download Website</vt:lpstr>
      <vt:lpstr>Stata and Python Integration</vt:lpstr>
      <vt:lpstr>Stata Models and Python Graphs</vt:lpstr>
      <vt:lpstr>API and JSON Data</vt:lpstr>
      <vt:lpstr>Machine Learning and Artificial Intelligence</vt:lpstr>
      <vt:lpstr>Outline</vt:lpstr>
      <vt:lpstr>Download Python</vt:lpstr>
      <vt:lpstr>Download Anaconda</vt:lpstr>
      <vt:lpstr>Search for Python Installations</vt:lpstr>
      <vt:lpstr>Set the Python Executable</vt:lpstr>
      <vt:lpstr>Set the Module Search Path</vt:lpstr>
      <vt:lpstr>Query Python Settings and System Info</vt:lpstr>
      <vt:lpstr>Python Packages</vt:lpstr>
      <vt:lpstr>Python Package Dependencies</vt:lpstr>
      <vt:lpstr>Download and Install Python Packages</vt:lpstr>
      <vt:lpstr>Download and Install Python Packages</vt:lpstr>
      <vt:lpstr>Download and Install Python Packages</vt:lpstr>
      <vt:lpstr>Download and Install Python Packages</vt:lpstr>
      <vt:lpstr>Locate Python Packages</vt:lpstr>
      <vt:lpstr>YouTube Videos</vt:lpstr>
      <vt:lpstr>Outline</vt:lpstr>
      <vt:lpstr>Using Python Within Stata</vt:lpstr>
      <vt:lpstr>Using Python Interactively</vt:lpstr>
      <vt:lpstr>Using Python Interactively</vt:lpstr>
      <vt:lpstr>The Python Prefix</vt:lpstr>
      <vt:lpstr>Python Code Blocks</vt:lpstr>
      <vt:lpstr>Python Code Blocks</vt:lpstr>
      <vt:lpstr>Running Python Scripts</vt:lpstr>
      <vt:lpstr>python or python: ?</vt:lpstr>
      <vt:lpstr>Outline</vt:lpstr>
      <vt:lpstr>Pass a local macro from Stata to Python</vt:lpstr>
      <vt:lpstr>Local Macros</vt:lpstr>
      <vt:lpstr>Define a Python number from a Stata local macro</vt:lpstr>
      <vt:lpstr>Define a Python number from a Stata local macro</vt:lpstr>
      <vt:lpstr>Passing Arguments to a Python Script</vt:lpstr>
      <vt:lpstr>Passing Arguments to a Python Script</vt:lpstr>
      <vt:lpstr>Passing Arguments to a Python Script</vt:lpstr>
      <vt:lpstr>Passing A Dataset to Python With Pandas</vt:lpstr>
      <vt:lpstr>Passing A Dataset to Python With Pandas</vt:lpstr>
      <vt:lpstr>Passing A Data Frame from Python/Pandas To Stata</vt:lpstr>
      <vt:lpstr>Outline</vt:lpstr>
      <vt:lpstr>The Stata Function Interface (SFI)</vt:lpstr>
      <vt:lpstr>The Stata Function Interface (SFI)</vt:lpstr>
      <vt:lpstr>The Stata Function Interface (SFI)</vt:lpstr>
      <vt:lpstr>Passing a Local Macro From Stata to Python</vt:lpstr>
      <vt:lpstr>Python Single Quotes</vt:lpstr>
      <vt:lpstr>Passing a String From Python to a Local Macro in Stata</vt:lpstr>
      <vt:lpstr>Passing a String From Python to a Local Macro in Stata</vt:lpstr>
      <vt:lpstr>Passing a Scalar From Stata to Python and Back</vt:lpstr>
      <vt:lpstr>Passing a Scalar From Stata to Python and Back</vt:lpstr>
      <vt:lpstr>Passing a Matrix From Stata to Python and Back</vt:lpstr>
      <vt:lpstr>Passing a Matrix From Stata to Python and Back</vt:lpstr>
      <vt:lpstr>Pass A Dataset From Stata to Python</vt:lpstr>
      <vt:lpstr>Pass A Dataset From Stata to Python</vt:lpstr>
      <vt:lpstr>Outline</vt:lpstr>
      <vt:lpstr>Stata Models and Python Graphs</vt:lpstr>
      <vt:lpstr>Stata Models and Python Graphs</vt:lpstr>
      <vt:lpstr>Stata Models and Python Graphs</vt:lpstr>
      <vt:lpstr>Stata Models and Python Graphs</vt:lpstr>
      <vt:lpstr>Outline</vt:lpstr>
      <vt:lpstr>API and JSON</vt:lpstr>
      <vt:lpstr>APIs and JSON Data: exrate.ado</vt:lpstr>
      <vt:lpstr>PowerPoint Presentation</vt:lpstr>
      <vt:lpstr>APIs and JSON Data: exrate.ado</vt:lpstr>
      <vt:lpstr>APIs and JSON Data from openFDA</vt:lpstr>
      <vt:lpstr>APIs and JSON Data from openFDA</vt:lpstr>
      <vt:lpstr>Outline</vt:lpstr>
      <vt:lpstr>Machine Learning and Artificial Intelligence</vt:lpstr>
      <vt:lpstr>Machine Learning and Artificial Intelligence</vt:lpstr>
      <vt:lpstr>Machine Learning and Artificial Intelligence</vt:lpstr>
      <vt:lpstr>Outline</vt:lpstr>
      <vt:lpstr>Stata/Python Blog Posts</vt:lpstr>
      <vt:lpstr>YouTube Videos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and Sample Size</dc:title>
  <dc:creator>Chuck Huber</dc:creator>
  <cp:lastModifiedBy>Chuck Huber</cp:lastModifiedBy>
  <cp:revision>506</cp:revision>
  <dcterms:created xsi:type="dcterms:W3CDTF">2015-03-21T17:14:42Z</dcterms:created>
  <dcterms:modified xsi:type="dcterms:W3CDTF">2021-03-24T14:26:19Z</dcterms:modified>
</cp:coreProperties>
</file>