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  <p:sldMasterId id="2147483991" r:id="rId2"/>
    <p:sldMasterId id="2147483993" r:id="rId3"/>
    <p:sldMasterId id="2147484005" r:id="rId4"/>
  </p:sldMasterIdLst>
  <p:notesMasterIdLst>
    <p:notesMasterId r:id="rId101"/>
  </p:notesMasterIdLst>
  <p:sldIdLst>
    <p:sldId id="742" r:id="rId5"/>
    <p:sldId id="651" r:id="rId6"/>
    <p:sldId id="992" r:id="rId7"/>
    <p:sldId id="937" r:id="rId8"/>
    <p:sldId id="954" r:id="rId9"/>
    <p:sldId id="905" r:id="rId10"/>
    <p:sldId id="906" r:id="rId11"/>
    <p:sldId id="907" r:id="rId12"/>
    <p:sldId id="908" r:id="rId13"/>
    <p:sldId id="909" r:id="rId14"/>
    <p:sldId id="993" r:id="rId15"/>
    <p:sldId id="856" r:id="rId16"/>
    <p:sldId id="928" r:id="rId17"/>
    <p:sldId id="858" r:id="rId18"/>
    <p:sldId id="859" r:id="rId19"/>
    <p:sldId id="994" r:id="rId20"/>
    <p:sldId id="861" r:id="rId21"/>
    <p:sldId id="862" r:id="rId22"/>
    <p:sldId id="863" r:id="rId23"/>
    <p:sldId id="864" r:id="rId24"/>
    <p:sldId id="865" r:id="rId25"/>
    <p:sldId id="866" r:id="rId26"/>
    <p:sldId id="867" r:id="rId27"/>
    <p:sldId id="995" r:id="rId28"/>
    <p:sldId id="869" r:id="rId29"/>
    <p:sldId id="870" r:id="rId30"/>
    <p:sldId id="871" r:id="rId31"/>
    <p:sldId id="872" r:id="rId32"/>
    <p:sldId id="873" r:id="rId33"/>
    <p:sldId id="874" r:id="rId34"/>
    <p:sldId id="875" r:id="rId35"/>
    <p:sldId id="876" r:id="rId36"/>
    <p:sldId id="877" r:id="rId37"/>
    <p:sldId id="878" r:id="rId38"/>
    <p:sldId id="879" r:id="rId39"/>
    <p:sldId id="880" r:id="rId40"/>
    <p:sldId id="881" r:id="rId41"/>
    <p:sldId id="882" r:id="rId42"/>
    <p:sldId id="883" r:id="rId43"/>
    <p:sldId id="996" r:id="rId44"/>
    <p:sldId id="885" r:id="rId45"/>
    <p:sldId id="886" r:id="rId46"/>
    <p:sldId id="887" r:id="rId47"/>
    <p:sldId id="888" r:id="rId48"/>
    <p:sldId id="889" r:id="rId49"/>
    <p:sldId id="890" r:id="rId50"/>
    <p:sldId id="893" r:id="rId51"/>
    <p:sldId id="894" r:id="rId52"/>
    <p:sldId id="895" r:id="rId53"/>
    <p:sldId id="896" r:id="rId54"/>
    <p:sldId id="897" r:id="rId55"/>
    <p:sldId id="898" r:id="rId56"/>
    <p:sldId id="899" r:id="rId57"/>
    <p:sldId id="900" r:id="rId58"/>
    <p:sldId id="901" r:id="rId59"/>
    <p:sldId id="902" r:id="rId60"/>
    <p:sldId id="903" r:id="rId61"/>
    <p:sldId id="852" r:id="rId62"/>
    <p:sldId id="938" r:id="rId63"/>
    <p:sldId id="824" r:id="rId64"/>
    <p:sldId id="940" r:id="rId65"/>
    <p:sldId id="815" r:id="rId66"/>
    <p:sldId id="939" r:id="rId67"/>
    <p:sldId id="826" r:id="rId68"/>
    <p:sldId id="827" r:id="rId69"/>
    <p:sldId id="941" r:id="rId70"/>
    <p:sldId id="828" r:id="rId71"/>
    <p:sldId id="829" r:id="rId72"/>
    <p:sldId id="830" r:id="rId73"/>
    <p:sldId id="943" r:id="rId74"/>
    <p:sldId id="944" r:id="rId75"/>
    <p:sldId id="942" r:id="rId76"/>
    <p:sldId id="997" r:id="rId77"/>
    <p:sldId id="795" r:id="rId78"/>
    <p:sldId id="796" r:id="rId79"/>
    <p:sldId id="797" r:id="rId80"/>
    <p:sldId id="831" r:id="rId81"/>
    <p:sldId id="945" r:id="rId82"/>
    <p:sldId id="978" r:id="rId83"/>
    <p:sldId id="979" r:id="rId84"/>
    <p:sldId id="980" r:id="rId85"/>
    <p:sldId id="832" r:id="rId86"/>
    <p:sldId id="946" r:id="rId87"/>
    <p:sldId id="981" r:id="rId88"/>
    <p:sldId id="985" r:id="rId89"/>
    <p:sldId id="990" r:id="rId90"/>
    <p:sldId id="986" r:id="rId91"/>
    <p:sldId id="989" r:id="rId92"/>
    <p:sldId id="983" r:id="rId93"/>
    <p:sldId id="984" r:id="rId94"/>
    <p:sldId id="982" r:id="rId95"/>
    <p:sldId id="935" r:id="rId96"/>
    <p:sldId id="936" r:id="rId97"/>
    <p:sldId id="991" r:id="rId98"/>
    <p:sldId id="998" r:id="rId99"/>
    <p:sldId id="977" r:id="rId10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CD39"/>
    <a:srgbClr val="0000FF"/>
    <a:srgbClr val="CC6600"/>
    <a:srgbClr val="FF3300"/>
    <a:srgbClr val="FFFFFF"/>
    <a:srgbClr val="448847"/>
    <a:srgbClr val="B2B2B2"/>
    <a:srgbClr val="FFFF00"/>
    <a:srgbClr val="50A6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06" autoAdjust="0"/>
    <p:restoredTop sz="90680" autoAdjust="0"/>
  </p:normalViewPr>
  <p:slideViewPr>
    <p:cSldViewPr>
      <p:cViewPr varScale="1">
        <p:scale>
          <a:sx n="79" d="100"/>
          <a:sy n="79" d="100"/>
        </p:scale>
        <p:origin x="1373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2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102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25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emf"/><Relationship Id="rId1" Type="http://schemas.openxmlformats.org/officeDocument/2006/relationships/image" Target="../media/image2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emf"/><Relationship Id="rId1" Type="http://schemas.openxmlformats.org/officeDocument/2006/relationships/image" Target="../media/image25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25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2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8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8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58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8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5F135A-6FA4-4BCA-896D-F5DEC40E3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230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437EB-B8E5-40B6-B722-6FD63C3F1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5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94E2A-D21C-4DFA-AABE-CF36713B7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7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4ED67-EBDC-4EE0-98E5-61697CFF9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17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2EC7-FDF5-4514-BCAB-E39700A2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344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45311-9DC9-421E-9068-D38638C97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75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5E507-1CFD-4F5C-8255-E7E9AC094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18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F88DE-371C-431E-81E1-D2DF6A3A2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15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6DA48-276E-4508-831A-55877B1373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554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97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50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73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75BB8-98FF-4C98-B7E0-98CC77955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478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920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603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078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514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99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151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457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405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5664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82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9404B-2E0A-4B21-B37D-74BBC5929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512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352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18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68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62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448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434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7601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0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2764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C94AC-59C4-4180-89C8-378C03216D4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4757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CFD37-C36F-4976-B20E-33B1C311A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62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0914E-D9E0-4A0B-A710-F41470DCEB1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23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A44C7-C017-4C6F-A0C1-9B13C9D88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0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023BB-5B10-4109-A5F1-3E16DBA361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7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467B0-BD15-4908-9F6D-8A9D724CA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90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FF1BC-D363-41E7-8BCA-2E9495371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6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A5BFF-74BF-4784-B625-198520DB6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6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4" Type="http://schemas.openxmlformats.org/officeDocument/2006/relationships/image" Target="%0a3-069B.jpg%20%20%20%20%20%20%20%20%20%20%20%20%20%20%20%20%20%20%20%20%20%20%20%20%20%20%20%20%20%20%20%20%20%20%20%20%20%20%20%20%20%20%20%20%20%20%20%20%20%20%20%20%20000144EA%0bClient_Work%20%20%20%20%20%20%20%20%20%20%20%20%20%20%20%20%20%20%20%20B3E2D657: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95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5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5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DF14CB2-7016-455D-966B-D99404036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  <p:sldLayoutId id="2147483986" r:id="rId13"/>
    <p:sldLayoutId id="2147483987" r:id="rId14"/>
    <p:sldLayoutId id="2147483988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&#10;3-069B.jpg                                                     000144EAClient_Work                    B3E2D657: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76200"/>
            <a:ext cx="8686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40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14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5532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14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553200"/>
            <a:ext cx="1905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7123548-81EC-4A57-86E3-2578B6FF26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63649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92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bg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bg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bg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bg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kumimoji="1"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umimoji="1" sz="20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kumimoji="1"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umimoji="1" sz="16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kumimoji="1" sz="1400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kumimoji="1" sz="1400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kumimoji="1" sz="1400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kumimoji="1" sz="1400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kumimoji="1" sz="14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2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780F-9729-4483-BC56-92F7774251F2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09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  <p:sldLayoutId id="2147484017" r:id="rId12"/>
    <p:sldLayoutId id="214748401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11.jpeg"/><Relationship Id="rId7" Type="http://schemas.openxmlformats.org/officeDocument/2006/relationships/image" Target="../media/image710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10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1.jpe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url.com/MultilevelBehavioral" TargetMode="Externa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1.jpe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2.wmf"/><Relationship Id="rId5" Type="http://schemas.openxmlformats.org/officeDocument/2006/relationships/image" Target="../media/image14.e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12.wmf"/><Relationship Id="rId3" Type="http://schemas.openxmlformats.org/officeDocument/2006/relationships/image" Target="../media/image11.jpeg"/><Relationship Id="rId21" Type="http://schemas.openxmlformats.org/officeDocument/2006/relationships/image" Target="../media/image19.png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9.bin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3.bin"/><Relationship Id="rId20" Type="http://schemas.openxmlformats.org/officeDocument/2006/relationships/image" Target="../media/image18.png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8.bin"/><Relationship Id="rId5" Type="http://schemas.openxmlformats.org/officeDocument/2006/relationships/image" Target="../media/image14.emf"/><Relationship Id="rId15" Type="http://schemas.openxmlformats.org/officeDocument/2006/relationships/oleObject" Target="../embeddings/oleObject22.bin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17.png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21.bin"/><Relationship Id="rId2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1.png"/><Relationship Id="rId4" Type="http://schemas.openxmlformats.org/officeDocument/2006/relationships/image" Target="../media/image18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25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11.jpeg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12.wmf"/><Relationship Id="rId5" Type="http://schemas.openxmlformats.org/officeDocument/2006/relationships/image" Target="../media/image14.e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0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oleObject" Target="../embeddings/oleObject40.bin"/><Relationship Id="rId18" Type="http://schemas.openxmlformats.org/officeDocument/2006/relationships/image" Target="../media/image12.wmf"/><Relationship Id="rId3" Type="http://schemas.openxmlformats.org/officeDocument/2006/relationships/image" Target="../media/image11.jpeg"/><Relationship Id="rId21" Type="http://schemas.openxmlformats.org/officeDocument/2006/relationships/image" Target="../media/image22.png"/><Relationship Id="rId7" Type="http://schemas.openxmlformats.org/officeDocument/2006/relationships/oleObject" Target="../embeddings/oleObject34.bin"/><Relationship Id="rId12" Type="http://schemas.openxmlformats.org/officeDocument/2006/relationships/oleObject" Target="../embeddings/oleObject39.bin"/><Relationship Id="rId1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3.bin"/><Relationship Id="rId20" Type="http://schemas.openxmlformats.org/officeDocument/2006/relationships/image" Target="../media/image21.png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11" Type="http://schemas.openxmlformats.org/officeDocument/2006/relationships/oleObject" Target="../embeddings/oleObject38.bin"/><Relationship Id="rId5" Type="http://schemas.openxmlformats.org/officeDocument/2006/relationships/image" Target="../media/image14.emf"/><Relationship Id="rId15" Type="http://schemas.openxmlformats.org/officeDocument/2006/relationships/oleObject" Target="../embeddings/oleObject42.bin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201.png"/><Relationship Id="rId4" Type="http://schemas.openxmlformats.org/officeDocument/2006/relationships/oleObject" Target="../embeddings/oleObject32.bin"/><Relationship Id="rId9" Type="http://schemas.openxmlformats.org/officeDocument/2006/relationships/oleObject" Target="../embeddings/oleObject36.bin"/><Relationship Id="rId14" Type="http://schemas.openxmlformats.org/officeDocument/2006/relationships/oleObject" Target="../embeddings/oleObject41.bin"/><Relationship Id="rId22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8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27.png"/><Relationship Id="rId7" Type="http://schemas.openxmlformats.org/officeDocument/2006/relationships/image" Target="../media/image4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1.png"/><Relationship Id="rId4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45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3" Type="http://schemas.openxmlformats.org/officeDocument/2006/relationships/image" Target="../media/image11.jpeg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7.bin"/><Relationship Id="rId11" Type="http://schemas.openxmlformats.org/officeDocument/2006/relationships/oleObject" Target="../embeddings/oleObject51.bin"/><Relationship Id="rId5" Type="http://schemas.openxmlformats.org/officeDocument/2006/relationships/image" Target="../media/image25.emf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49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13" Type="http://schemas.openxmlformats.org/officeDocument/2006/relationships/oleObject" Target="../embeddings/oleObject59.bin"/><Relationship Id="rId18" Type="http://schemas.openxmlformats.org/officeDocument/2006/relationships/oleObject" Target="../embeddings/oleObject64.bin"/><Relationship Id="rId26" Type="http://schemas.openxmlformats.org/officeDocument/2006/relationships/oleObject" Target="../embeddings/oleObject72.bin"/><Relationship Id="rId3" Type="http://schemas.openxmlformats.org/officeDocument/2006/relationships/image" Target="../media/image11.jpeg"/><Relationship Id="rId21" Type="http://schemas.openxmlformats.org/officeDocument/2006/relationships/oleObject" Target="../embeddings/oleObject67.bin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58.bin"/><Relationship Id="rId17" Type="http://schemas.openxmlformats.org/officeDocument/2006/relationships/oleObject" Target="../embeddings/oleObject63.bin"/><Relationship Id="rId25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2.bin"/><Relationship Id="rId20" Type="http://schemas.openxmlformats.org/officeDocument/2006/relationships/oleObject" Target="../embeddings/oleObject66.bin"/><Relationship Id="rId29" Type="http://schemas.openxmlformats.org/officeDocument/2006/relationships/oleObject" Target="../embeddings/oleObject75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3.bin"/><Relationship Id="rId11" Type="http://schemas.openxmlformats.org/officeDocument/2006/relationships/oleObject" Target="../embeddings/oleObject57.bin"/><Relationship Id="rId24" Type="http://schemas.openxmlformats.org/officeDocument/2006/relationships/oleObject" Target="../embeddings/oleObject70.bin"/><Relationship Id="rId5" Type="http://schemas.openxmlformats.org/officeDocument/2006/relationships/image" Target="../media/image25.emf"/><Relationship Id="rId15" Type="http://schemas.openxmlformats.org/officeDocument/2006/relationships/oleObject" Target="../embeddings/oleObject61.bin"/><Relationship Id="rId23" Type="http://schemas.openxmlformats.org/officeDocument/2006/relationships/oleObject" Target="../embeddings/oleObject69.bin"/><Relationship Id="rId28" Type="http://schemas.openxmlformats.org/officeDocument/2006/relationships/oleObject" Target="../embeddings/oleObject74.bin"/><Relationship Id="rId10" Type="http://schemas.openxmlformats.org/officeDocument/2006/relationships/oleObject" Target="../embeddings/oleObject56.bin"/><Relationship Id="rId19" Type="http://schemas.openxmlformats.org/officeDocument/2006/relationships/oleObject" Target="../embeddings/oleObject65.bin"/><Relationship Id="rId31" Type="http://schemas.openxmlformats.org/officeDocument/2006/relationships/image" Target="../media/image12.wmf"/><Relationship Id="rId4" Type="http://schemas.openxmlformats.org/officeDocument/2006/relationships/oleObject" Target="../embeddings/oleObject52.bin"/><Relationship Id="rId9" Type="http://schemas.openxmlformats.org/officeDocument/2006/relationships/oleObject" Target="../embeddings/oleObject55.bin"/><Relationship Id="rId14" Type="http://schemas.openxmlformats.org/officeDocument/2006/relationships/oleObject" Target="../embeddings/oleObject60.bin"/><Relationship Id="rId22" Type="http://schemas.openxmlformats.org/officeDocument/2006/relationships/oleObject" Target="../embeddings/oleObject68.bin"/><Relationship Id="rId27" Type="http://schemas.openxmlformats.org/officeDocument/2006/relationships/oleObject" Target="../embeddings/oleObject73.bin"/><Relationship Id="rId30" Type="http://schemas.openxmlformats.org/officeDocument/2006/relationships/oleObject" Target="../embeddings/oleObject76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77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13" Type="http://schemas.openxmlformats.org/officeDocument/2006/relationships/oleObject" Target="../embeddings/oleObject85.bin"/><Relationship Id="rId18" Type="http://schemas.openxmlformats.org/officeDocument/2006/relationships/oleObject" Target="../embeddings/oleObject90.bin"/><Relationship Id="rId26" Type="http://schemas.openxmlformats.org/officeDocument/2006/relationships/image" Target="../media/image160.png"/><Relationship Id="rId3" Type="http://schemas.openxmlformats.org/officeDocument/2006/relationships/image" Target="../media/image11.jpeg"/><Relationship Id="rId21" Type="http://schemas.openxmlformats.org/officeDocument/2006/relationships/oleObject" Target="../embeddings/oleObject93.bin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84.bin"/><Relationship Id="rId17" Type="http://schemas.openxmlformats.org/officeDocument/2006/relationships/oleObject" Target="../embeddings/oleObject89.bin"/><Relationship Id="rId25" Type="http://schemas.openxmlformats.org/officeDocument/2006/relationships/image" Target="../media/image150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8.bin"/><Relationship Id="rId20" Type="http://schemas.openxmlformats.org/officeDocument/2006/relationships/oleObject" Target="../embeddings/oleObject92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9.bin"/><Relationship Id="rId11" Type="http://schemas.openxmlformats.org/officeDocument/2006/relationships/oleObject" Target="../embeddings/oleObject83.bin"/><Relationship Id="rId24" Type="http://schemas.openxmlformats.org/officeDocument/2006/relationships/image" Target="../media/image140.png"/><Relationship Id="rId5" Type="http://schemas.openxmlformats.org/officeDocument/2006/relationships/image" Target="../media/image25.emf"/><Relationship Id="rId15" Type="http://schemas.openxmlformats.org/officeDocument/2006/relationships/oleObject" Target="../embeddings/oleObject87.bin"/><Relationship Id="rId23" Type="http://schemas.openxmlformats.org/officeDocument/2006/relationships/image" Target="../media/image130.png"/><Relationship Id="rId10" Type="http://schemas.openxmlformats.org/officeDocument/2006/relationships/oleObject" Target="../embeddings/oleObject82.bin"/><Relationship Id="rId19" Type="http://schemas.openxmlformats.org/officeDocument/2006/relationships/oleObject" Target="../embeddings/oleObject91.bin"/><Relationship Id="rId4" Type="http://schemas.openxmlformats.org/officeDocument/2006/relationships/oleObject" Target="../embeddings/oleObject78.bin"/><Relationship Id="rId9" Type="http://schemas.openxmlformats.org/officeDocument/2006/relationships/oleObject" Target="../embeddings/oleObject81.bin"/><Relationship Id="rId14" Type="http://schemas.openxmlformats.org/officeDocument/2006/relationships/oleObject" Target="../embeddings/oleObject86.bin"/><Relationship Id="rId22" Type="http://schemas.openxmlformats.org/officeDocument/2006/relationships/image" Target="../media/image12.wmf"/><Relationship Id="rId27" Type="http://schemas.openxmlformats.org/officeDocument/2006/relationships/image" Target="../media/image170.png"/></Relationships>
</file>

<file path=ppt/slides/_rels/slide49.xml.rels><?xml version="1.0" encoding="UTF-8" standalone="yes"?>
<Relationships xmlns="http://schemas.openxmlformats.org/package/2006/relationships"><Relationship Id="rId7" Type="http://schemas.openxmlformats.org/officeDocument/2006/relationships/image" Target="../media/image2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230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240.png"/><Relationship Id="rId7" Type="http://schemas.openxmlformats.org/officeDocument/2006/relationships/image" Target="../media/image27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20.png"/><Relationship Id="rId9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10.png"/><Relationship Id="rId7" Type="http://schemas.openxmlformats.org/officeDocument/2006/relationships/image" Target="../media/image35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4" Type="http://schemas.openxmlformats.org/officeDocument/2006/relationships/image" Target="../media/image320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3" Type="http://schemas.openxmlformats.org/officeDocument/2006/relationships/image" Target="../media/image300.png"/><Relationship Id="rId7" Type="http://schemas.openxmlformats.org/officeDocument/2006/relationships/image" Target="../media/image4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5" Type="http://schemas.openxmlformats.org/officeDocument/2006/relationships/image" Target="../media/image390.png"/><Relationship Id="rId4" Type="http://schemas.openxmlformats.org/officeDocument/2006/relationships/image" Target="../media/image2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430.png"/><Relationship Id="rId7" Type="http://schemas.openxmlformats.org/officeDocument/2006/relationships/image" Target="../media/image47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0.png"/><Relationship Id="rId5" Type="http://schemas.openxmlformats.org/officeDocument/2006/relationships/image" Target="../media/image450.png"/><Relationship Id="rId10" Type="http://schemas.openxmlformats.org/officeDocument/2006/relationships/image" Target="../media/image24.png"/><Relationship Id="rId9" Type="http://schemas.openxmlformats.org/officeDocument/2006/relationships/image" Target="../media/image440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7" Type="http://schemas.openxmlformats.org/officeDocument/2006/relationships/image" Target="../media/image49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5" Type="http://schemas.openxmlformats.org/officeDocument/2006/relationships/image" Target="../media/image510.png"/><Relationship Id="rId4" Type="http://schemas.openxmlformats.org/officeDocument/2006/relationships/image" Target="../media/image500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10.png"/><Relationship Id="rId7" Type="http://schemas.openxmlformats.org/officeDocument/2006/relationships/image" Target="../media/image35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4" Type="http://schemas.openxmlformats.org/officeDocument/2006/relationships/image" Target="../media/image3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3" Type="http://schemas.openxmlformats.org/officeDocument/2006/relationships/image" Target="../media/image300.png"/><Relationship Id="rId7" Type="http://schemas.openxmlformats.org/officeDocument/2006/relationships/image" Target="../media/image4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5" Type="http://schemas.openxmlformats.org/officeDocument/2006/relationships/image" Target="../media/image390.png"/><Relationship Id="rId4" Type="http://schemas.openxmlformats.org/officeDocument/2006/relationships/image" Target="../media/image2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430.png"/><Relationship Id="rId7" Type="http://schemas.openxmlformats.org/officeDocument/2006/relationships/image" Target="../media/image47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0.png"/><Relationship Id="rId5" Type="http://schemas.openxmlformats.org/officeDocument/2006/relationships/image" Target="../media/image450.png"/><Relationship Id="rId10" Type="http://schemas.openxmlformats.org/officeDocument/2006/relationships/image" Target="../media/image24.png"/><Relationship Id="rId9" Type="http://schemas.openxmlformats.org/officeDocument/2006/relationships/image" Target="../media/image44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13" Type="http://schemas.openxmlformats.org/officeDocument/2006/relationships/oleObject" Target="../embeddings/oleObject101.bin"/><Relationship Id="rId18" Type="http://schemas.openxmlformats.org/officeDocument/2006/relationships/oleObject" Target="../embeddings/oleObject106.bin"/><Relationship Id="rId26" Type="http://schemas.openxmlformats.org/officeDocument/2006/relationships/image" Target="../media/image640.png"/><Relationship Id="rId3" Type="http://schemas.openxmlformats.org/officeDocument/2006/relationships/image" Target="../media/image11.jpeg"/><Relationship Id="rId21" Type="http://schemas.openxmlformats.org/officeDocument/2006/relationships/image" Target="../media/image590.png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100.bin"/><Relationship Id="rId17" Type="http://schemas.openxmlformats.org/officeDocument/2006/relationships/oleObject" Target="../embeddings/oleObject105.bin"/><Relationship Id="rId25" Type="http://schemas.openxmlformats.org/officeDocument/2006/relationships/image" Target="../media/image630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4.bin"/><Relationship Id="rId20" Type="http://schemas.openxmlformats.org/officeDocument/2006/relationships/oleObject" Target="../embeddings/oleObject108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95.bin"/><Relationship Id="rId11" Type="http://schemas.openxmlformats.org/officeDocument/2006/relationships/oleObject" Target="../embeddings/oleObject99.bin"/><Relationship Id="rId24" Type="http://schemas.openxmlformats.org/officeDocument/2006/relationships/image" Target="../media/image620.png"/><Relationship Id="rId5" Type="http://schemas.openxmlformats.org/officeDocument/2006/relationships/image" Target="../media/image25.emf"/><Relationship Id="rId15" Type="http://schemas.openxmlformats.org/officeDocument/2006/relationships/oleObject" Target="../embeddings/oleObject103.bin"/><Relationship Id="rId23" Type="http://schemas.openxmlformats.org/officeDocument/2006/relationships/image" Target="../media/image611.png"/><Relationship Id="rId10" Type="http://schemas.openxmlformats.org/officeDocument/2006/relationships/oleObject" Target="../embeddings/oleObject98.bin"/><Relationship Id="rId19" Type="http://schemas.openxmlformats.org/officeDocument/2006/relationships/oleObject" Target="../embeddings/oleObject107.bin"/><Relationship Id="rId4" Type="http://schemas.openxmlformats.org/officeDocument/2006/relationships/oleObject" Target="../embeddings/oleObject94.bin"/><Relationship Id="rId9" Type="http://schemas.openxmlformats.org/officeDocument/2006/relationships/oleObject" Target="../embeddings/oleObject97.bin"/><Relationship Id="rId14" Type="http://schemas.openxmlformats.org/officeDocument/2006/relationships/oleObject" Target="../embeddings/oleObject102.bin"/><Relationship Id="rId22" Type="http://schemas.openxmlformats.org/officeDocument/2006/relationships/image" Target="../media/image600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1.bin"/><Relationship Id="rId13" Type="http://schemas.openxmlformats.org/officeDocument/2006/relationships/oleObject" Target="../embeddings/oleObject116.bin"/><Relationship Id="rId18" Type="http://schemas.openxmlformats.org/officeDocument/2006/relationships/oleObject" Target="../embeddings/oleObject121.bin"/><Relationship Id="rId26" Type="http://schemas.openxmlformats.org/officeDocument/2006/relationships/image" Target="../media/image70.png"/><Relationship Id="rId3" Type="http://schemas.openxmlformats.org/officeDocument/2006/relationships/image" Target="../media/image11.jpeg"/><Relationship Id="rId21" Type="http://schemas.openxmlformats.org/officeDocument/2006/relationships/image" Target="../media/image570.png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115.bin"/><Relationship Id="rId17" Type="http://schemas.openxmlformats.org/officeDocument/2006/relationships/oleObject" Target="../embeddings/oleObject120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9.bin"/><Relationship Id="rId20" Type="http://schemas.openxmlformats.org/officeDocument/2006/relationships/oleObject" Target="../embeddings/oleObject123.bin"/><Relationship Id="rId29" Type="http://schemas.openxmlformats.org/officeDocument/2006/relationships/image" Target="../media/image650.png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10.bin"/><Relationship Id="rId11" Type="http://schemas.openxmlformats.org/officeDocument/2006/relationships/oleObject" Target="../embeddings/oleObject114.bin"/><Relationship Id="rId24" Type="http://schemas.openxmlformats.org/officeDocument/2006/relationships/image" Target="../media/image67.png"/><Relationship Id="rId5" Type="http://schemas.openxmlformats.org/officeDocument/2006/relationships/image" Target="../media/image25.emf"/><Relationship Id="rId15" Type="http://schemas.openxmlformats.org/officeDocument/2006/relationships/oleObject" Target="../embeddings/oleObject118.bin"/><Relationship Id="rId23" Type="http://schemas.openxmlformats.org/officeDocument/2006/relationships/image" Target="../media/image65.png"/><Relationship Id="rId28" Type="http://schemas.openxmlformats.org/officeDocument/2006/relationships/image" Target="../media/image72.png"/><Relationship Id="rId10" Type="http://schemas.openxmlformats.org/officeDocument/2006/relationships/oleObject" Target="../embeddings/oleObject113.bin"/><Relationship Id="rId19" Type="http://schemas.openxmlformats.org/officeDocument/2006/relationships/oleObject" Target="../embeddings/oleObject122.bin"/><Relationship Id="rId4" Type="http://schemas.openxmlformats.org/officeDocument/2006/relationships/oleObject" Target="../embeddings/oleObject109.bin"/><Relationship Id="rId9" Type="http://schemas.openxmlformats.org/officeDocument/2006/relationships/oleObject" Target="../embeddings/oleObject112.bin"/><Relationship Id="rId14" Type="http://schemas.openxmlformats.org/officeDocument/2006/relationships/oleObject" Target="../embeddings/oleObject117.bin"/><Relationship Id="rId22" Type="http://schemas.openxmlformats.org/officeDocument/2006/relationships/image" Target="../media/image66.png"/><Relationship Id="rId27" Type="http://schemas.openxmlformats.org/officeDocument/2006/relationships/image" Target="../media/image71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2.png"/><Relationship Id="rId5" Type="http://schemas.openxmlformats.org/officeDocument/2006/relationships/image" Target="../media/image14.emf"/><Relationship Id="rId4" Type="http://schemas.openxmlformats.org/officeDocument/2006/relationships/oleObject" Target="../embeddings/oleObject25.bin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4.png"/><Relationship Id="rId5" Type="http://schemas.openxmlformats.org/officeDocument/2006/relationships/image" Target="../media/image14.emf"/><Relationship Id="rId4" Type="http://schemas.openxmlformats.org/officeDocument/2006/relationships/oleObject" Target="../embeddings/oleObject25.bin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hyperlink" Target="https://blog.stata.com/2019/01/29/calculating-power-using-monte-carlo-simulations-part-2-running-your-simulation-using-power/" TargetMode="External"/><Relationship Id="rId3" Type="http://schemas.openxmlformats.org/officeDocument/2006/relationships/hyperlink" Target="https://www.youtube.com/watch?v=rUWT_EWV6QI" TargetMode="External"/><Relationship Id="rId7" Type="http://schemas.openxmlformats.org/officeDocument/2006/relationships/hyperlink" Target="https://blog.stata.com/2019/01/10/calculating-power-using-monte-carlo-simulations-part-1-the-basics/" TargetMode="External"/><Relationship Id="rId2" Type="http://schemas.openxmlformats.org/officeDocument/2006/relationships/hyperlink" Target="https://www.youtube.com/watch?v=KALxDwwqX1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.stata.com/2014/07/18/how-to-simulate-multilevellongitudinal-data/" TargetMode="External"/><Relationship Id="rId11" Type="http://schemas.openxmlformats.org/officeDocument/2006/relationships/image" Target="../media/image11.jpeg"/><Relationship Id="rId5" Type="http://schemas.openxmlformats.org/officeDocument/2006/relationships/hyperlink" Target="http://blog.stata.com/2013/02/18/multilevel-linear-models-in-stata-part-2-longitudinal-data/" TargetMode="External"/><Relationship Id="rId10" Type="http://schemas.openxmlformats.org/officeDocument/2006/relationships/hyperlink" Target="https://blog.stata.com/2019/08/20/calculating-power-using-monte-carlo-simulations-part-4-multilevel-longitudinal-models/" TargetMode="External"/><Relationship Id="rId4" Type="http://schemas.openxmlformats.org/officeDocument/2006/relationships/hyperlink" Target="http://blog.stata.com/2013/02/04/multilevel-linear-models-in-stata-part-1-components-of-variance/" TargetMode="External"/><Relationship Id="rId9" Type="http://schemas.openxmlformats.org/officeDocument/2006/relationships/hyperlink" Target="https://blog.stata.com/2019/08/13/calculating-power-using-monte-carlo-simulations-part-3-linear-and-logistic-regression/" TargetMode="Externa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mailto:chuber@stata.com" TargetMode="External"/><Relationship Id="rId1" Type="http://schemas.openxmlformats.org/officeDocument/2006/relationships/slideLayout" Target="../slideLayouts/slideLayout29.xml"/><Relationship Id="rId4" Type="http://schemas.openxmlformats.org/officeDocument/2006/relationships/hyperlink" Target="https://tinyurl.com/MultilevelBehavior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Multilevel/Longitudinal Models</a:t>
            </a:r>
            <a:br>
              <a:rPr lang="en-US" sz="4800" dirty="0"/>
            </a:br>
            <a:r>
              <a:rPr lang="en-US" sz="4800" dirty="0"/>
              <a:t>Using Stata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219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StataCorp</a:t>
            </a:r>
          </a:p>
          <a:p>
            <a:pPr>
              <a:spcBef>
                <a:spcPts val="0"/>
              </a:spcBef>
            </a:pPr>
            <a:r>
              <a:rPr lang="en-US" sz="3000" dirty="0">
                <a:solidFill>
                  <a:schemeClr val="tx1"/>
                </a:solidFill>
              </a:rPr>
              <a:t>chuber@stata.com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8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4255739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46199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b="1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logistic regression</a:t>
            </a:r>
          </a:p>
          <a:p>
            <a:r>
              <a:rPr lang="en-US" b="1" dirty="0"/>
              <a:t>Cross-classified random effects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43" y="16034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1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14" name="_s4107"/>
          <p:cNvSpPr>
            <a:spLocks noChangeArrowheads="1"/>
          </p:cNvSpPr>
          <p:nvPr/>
        </p:nvSpPr>
        <p:spPr bwMode="auto">
          <a:xfrm>
            <a:off x="1123939" y="4800600"/>
            <a:ext cx="26573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" name="_s4108"/>
          <p:cNvSpPr>
            <a:spLocks noChangeArrowheads="1"/>
          </p:cNvSpPr>
          <p:nvPr/>
        </p:nvSpPr>
        <p:spPr bwMode="auto">
          <a:xfrm>
            <a:off x="1409679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" name="_s4109"/>
          <p:cNvSpPr>
            <a:spLocks noChangeArrowheads="1"/>
          </p:cNvSpPr>
          <p:nvPr/>
        </p:nvSpPr>
        <p:spPr bwMode="auto">
          <a:xfrm>
            <a:off x="2266896" y="4800600"/>
            <a:ext cx="262880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" name="_s4110"/>
          <p:cNvSpPr>
            <a:spLocks noChangeArrowheads="1"/>
          </p:cNvSpPr>
          <p:nvPr/>
        </p:nvSpPr>
        <p:spPr bwMode="auto">
          <a:xfrm>
            <a:off x="1698275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" name="_s4111"/>
          <p:cNvSpPr>
            <a:spLocks noChangeArrowheads="1"/>
          </p:cNvSpPr>
          <p:nvPr/>
        </p:nvSpPr>
        <p:spPr bwMode="auto">
          <a:xfrm>
            <a:off x="1981157" y="4800600"/>
            <a:ext cx="257165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" name="_s4112"/>
          <p:cNvSpPr>
            <a:spLocks noChangeArrowheads="1"/>
          </p:cNvSpPr>
          <p:nvPr/>
        </p:nvSpPr>
        <p:spPr bwMode="auto">
          <a:xfrm>
            <a:off x="838200" y="4800600"/>
            <a:ext cx="251451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" name="_s1035"/>
          <p:cNvSpPr>
            <a:spLocks noChangeArrowheads="1"/>
          </p:cNvSpPr>
          <p:nvPr/>
        </p:nvSpPr>
        <p:spPr bwMode="auto">
          <a:xfrm>
            <a:off x="2986959" y="4800600"/>
            <a:ext cx="26573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5" name="_s1036"/>
          <p:cNvSpPr>
            <a:spLocks noChangeArrowheads="1"/>
          </p:cNvSpPr>
          <p:nvPr/>
        </p:nvSpPr>
        <p:spPr bwMode="auto">
          <a:xfrm>
            <a:off x="3272699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" name="_s1038"/>
          <p:cNvSpPr>
            <a:spLocks noChangeArrowheads="1"/>
          </p:cNvSpPr>
          <p:nvPr/>
        </p:nvSpPr>
        <p:spPr bwMode="auto">
          <a:xfrm>
            <a:off x="3561295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7" name="_s1039"/>
          <p:cNvSpPr>
            <a:spLocks noChangeArrowheads="1"/>
          </p:cNvSpPr>
          <p:nvPr/>
        </p:nvSpPr>
        <p:spPr bwMode="auto">
          <a:xfrm>
            <a:off x="3844177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" name="_s1040"/>
          <p:cNvSpPr>
            <a:spLocks noChangeArrowheads="1"/>
          </p:cNvSpPr>
          <p:nvPr/>
        </p:nvSpPr>
        <p:spPr bwMode="auto">
          <a:xfrm>
            <a:off x="2698363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" name="AutoShape 37"/>
          <p:cNvSpPr>
            <a:spLocks noChangeArrowheads="1"/>
          </p:cNvSpPr>
          <p:nvPr/>
        </p:nvSpPr>
        <p:spPr bwMode="auto">
          <a:xfrm>
            <a:off x="4132774" y="4800600"/>
            <a:ext cx="254308" cy="23749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7" name="_s1035"/>
          <p:cNvSpPr>
            <a:spLocks noChangeArrowheads="1"/>
          </p:cNvSpPr>
          <p:nvPr/>
        </p:nvSpPr>
        <p:spPr bwMode="auto">
          <a:xfrm>
            <a:off x="4847122" y="4800600"/>
            <a:ext cx="26573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8" name="_s1036"/>
          <p:cNvSpPr>
            <a:spLocks noChangeArrowheads="1"/>
          </p:cNvSpPr>
          <p:nvPr/>
        </p:nvSpPr>
        <p:spPr bwMode="auto">
          <a:xfrm>
            <a:off x="5132861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9" name="_s1037"/>
          <p:cNvSpPr>
            <a:spLocks noChangeArrowheads="1"/>
          </p:cNvSpPr>
          <p:nvPr/>
        </p:nvSpPr>
        <p:spPr bwMode="auto">
          <a:xfrm>
            <a:off x="5990079" y="4800600"/>
            <a:ext cx="262880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0" name="_s1038"/>
          <p:cNvSpPr>
            <a:spLocks noChangeArrowheads="1"/>
          </p:cNvSpPr>
          <p:nvPr/>
        </p:nvSpPr>
        <p:spPr bwMode="auto">
          <a:xfrm>
            <a:off x="5421458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" name="_s1039"/>
          <p:cNvSpPr>
            <a:spLocks noChangeArrowheads="1"/>
          </p:cNvSpPr>
          <p:nvPr/>
        </p:nvSpPr>
        <p:spPr bwMode="auto">
          <a:xfrm>
            <a:off x="5704340" y="4800600"/>
            <a:ext cx="257165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" name="_s1040"/>
          <p:cNvSpPr>
            <a:spLocks noChangeArrowheads="1"/>
          </p:cNvSpPr>
          <p:nvPr/>
        </p:nvSpPr>
        <p:spPr bwMode="auto">
          <a:xfrm>
            <a:off x="4561383" y="4800600"/>
            <a:ext cx="251451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0" name="_s1035"/>
          <p:cNvSpPr>
            <a:spLocks noChangeArrowheads="1"/>
          </p:cNvSpPr>
          <p:nvPr/>
        </p:nvSpPr>
        <p:spPr bwMode="auto">
          <a:xfrm>
            <a:off x="6635850" y="4800600"/>
            <a:ext cx="26573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" name="_s1036"/>
          <p:cNvSpPr>
            <a:spLocks noChangeArrowheads="1"/>
          </p:cNvSpPr>
          <p:nvPr/>
        </p:nvSpPr>
        <p:spPr bwMode="auto">
          <a:xfrm>
            <a:off x="6921589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" name="_s1037"/>
          <p:cNvSpPr>
            <a:spLocks noChangeArrowheads="1"/>
          </p:cNvSpPr>
          <p:nvPr/>
        </p:nvSpPr>
        <p:spPr bwMode="auto">
          <a:xfrm>
            <a:off x="7778807" y="4800600"/>
            <a:ext cx="262880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3" name="_s1038"/>
          <p:cNvSpPr>
            <a:spLocks noChangeArrowheads="1"/>
          </p:cNvSpPr>
          <p:nvPr/>
        </p:nvSpPr>
        <p:spPr bwMode="auto">
          <a:xfrm>
            <a:off x="7210186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4" name="_s1039"/>
          <p:cNvSpPr>
            <a:spLocks noChangeArrowheads="1"/>
          </p:cNvSpPr>
          <p:nvPr/>
        </p:nvSpPr>
        <p:spPr bwMode="auto">
          <a:xfrm>
            <a:off x="7493068" y="4800600"/>
            <a:ext cx="257165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5" name="_s1040"/>
          <p:cNvSpPr>
            <a:spLocks noChangeArrowheads="1"/>
          </p:cNvSpPr>
          <p:nvPr/>
        </p:nvSpPr>
        <p:spPr bwMode="auto">
          <a:xfrm>
            <a:off x="6350111" y="4800600"/>
            <a:ext cx="251451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7" name="Text Box 65"/>
          <p:cNvSpPr txBox="1">
            <a:spLocks noChangeArrowheads="1"/>
          </p:cNvSpPr>
          <p:nvPr/>
        </p:nvSpPr>
        <p:spPr bwMode="auto">
          <a:xfrm>
            <a:off x="3812746" y="4219371"/>
            <a:ext cx="13292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1" lang="en-US" sz="2400" b="1" dirty="0">
                <a:solidFill>
                  <a:srgbClr val="FF3300"/>
                </a:solidFill>
              </a:rPr>
              <a:t>Student</a:t>
            </a:r>
          </a:p>
        </p:txBody>
      </p:sp>
      <p:sp>
        <p:nvSpPr>
          <p:cNvPr id="68" name="Text Box 66"/>
          <p:cNvSpPr txBox="1">
            <a:spLocks noChangeArrowheads="1"/>
          </p:cNvSpPr>
          <p:nvPr/>
        </p:nvSpPr>
        <p:spPr bwMode="auto">
          <a:xfrm>
            <a:off x="1246236" y="5715000"/>
            <a:ext cx="66920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>
                <a:solidFill>
                  <a:srgbClr val="000000"/>
                </a:solidFill>
              </a:rPr>
              <a:t>We assume that observations of all students</a:t>
            </a:r>
          </a:p>
          <a:p>
            <a:pPr algn="ctr"/>
            <a:r>
              <a:rPr kumimoji="1" lang="en-US" sz="2400" b="1" dirty="0">
                <a:solidFill>
                  <a:srgbClr val="000000"/>
                </a:solidFill>
              </a:rPr>
              <a:t>are independent of each other</a:t>
            </a:r>
            <a:endParaRPr kumimoji="1" lang="en-US" sz="2400" dirty="0">
              <a:solidFill>
                <a:srgbClr val="EEECE1"/>
              </a:solidFill>
            </a:endParaRP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837664"/>
          </a:xfrm>
        </p:spPr>
        <p:txBody>
          <a:bodyPr/>
          <a:lstStyle/>
          <a:p>
            <a:r>
              <a:rPr lang="en-US" dirty="0"/>
              <a:t>Single Level Models</a:t>
            </a:r>
          </a:p>
        </p:txBody>
      </p:sp>
      <p:sp>
        <p:nvSpPr>
          <p:cNvPr id="31" name="Text Box 66"/>
          <p:cNvSpPr txBox="1">
            <a:spLocks noChangeArrowheads="1"/>
          </p:cNvSpPr>
          <p:nvPr/>
        </p:nvSpPr>
        <p:spPr bwMode="auto">
          <a:xfrm>
            <a:off x="0" y="2057936"/>
            <a:ext cx="9096978" cy="834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4800" dirty="0" err="1">
                <a:solidFill>
                  <a:srgbClr val="000000"/>
                </a:solidFill>
                <a:latin typeface="Times New Roman" pitchFamily="18" charset="0"/>
              </a:rPr>
              <a:t>y</a:t>
            </a:r>
            <a:r>
              <a:rPr kumimoji="1" lang="en-US" sz="4800" baseline="-25000" dirty="0" err="1">
                <a:solidFill>
                  <a:srgbClr val="FF0000"/>
                </a:solidFill>
                <a:latin typeface="Times New Roman" pitchFamily="18" charset="0"/>
              </a:rPr>
              <a:t>i</a:t>
            </a:r>
            <a:r>
              <a:rPr kumimoji="1" lang="en-US" sz="4800" dirty="0">
                <a:solidFill>
                  <a:srgbClr val="808080"/>
                </a:solidFill>
                <a:latin typeface="Times New Roman" pitchFamily="18" charset="0"/>
              </a:rPr>
              <a:t> </a:t>
            </a:r>
            <a:r>
              <a:rPr kumimoji="1" lang="en-US" sz="4800" dirty="0">
                <a:solidFill>
                  <a:srgbClr val="000000"/>
                </a:solidFill>
                <a:latin typeface="Times New Roman" pitchFamily="18" charset="0"/>
              </a:rPr>
              <a:t>= </a:t>
            </a:r>
            <a:r>
              <a:rPr kumimoji="1" lang="en-US" sz="4800" dirty="0" err="1">
                <a:solidFill>
                  <a:srgbClr val="000000"/>
                </a:solidFill>
                <a:latin typeface="Times New Roman" pitchFamily="18" charset="0"/>
              </a:rPr>
              <a:t>y</a:t>
            </a:r>
            <a:r>
              <a:rPr kumimoji="1" lang="en-US" sz="4800" baseline="-25000" dirty="0" err="1">
                <a:solidFill>
                  <a:srgbClr val="FF0000"/>
                </a:solidFill>
                <a:latin typeface="Times New Roman" pitchFamily="18" charset="0"/>
              </a:rPr>
              <a:t>student</a:t>
            </a:r>
            <a:endParaRPr kumimoji="1" lang="en-US" sz="4800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738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228600" y="4631823"/>
            <a:ext cx="8458200" cy="48623"/>
            <a:chOff x="912" y="2921"/>
            <a:chExt cx="4176" cy="24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922"/>
              <a:ext cx="1728" cy="23"/>
              <a:chOff x="912" y="2882"/>
              <a:chExt cx="4032" cy="54"/>
            </a:xfrm>
          </p:grpSpPr>
          <p:sp>
            <p:nvSpPr>
              <p:cNvPr id="76" name="Line 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EAEAEA"/>
                  </a:solidFill>
                </a:endParaRPr>
              </a:p>
            </p:txBody>
          </p:sp>
          <p:grpSp>
            <p:nvGrpSpPr>
              <p:cNvPr id="77" name="Group 9"/>
              <p:cNvGrpSpPr>
                <a:grpSpLocks noChangeAspect="1"/>
              </p:cNvGrpSpPr>
              <p:nvPr/>
            </p:nvGrpSpPr>
            <p:grpSpPr bwMode="auto">
              <a:xfrm>
                <a:off x="912" y="2882"/>
                <a:ext cx="1056" cy="53"/>
                <a:chOff x="960" y="2736"/>
                <a:chExt cx="3840" cy="192"/>
              </a:xfrm>
            </p:grpSpPr>
            <p:sp>
              <p:nvSpPr>
                <p:cNvPr id="102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78" name="Group 19"/>
              <p:cNvGrpSpPr>
                <a:grpSpLocks noChangeAspect="1"/>
              </p:cNvGrpSpPr>
              <p:nvPr/>
            </p:nvGrpSpPr>
            <p:grpSpPr bwMode="auto">
              <a:xfrm>
                <a:off x="1584" y="2882"/>
                <a:ext cx="1056" cy="53"/>
                <a:chOff x="960" y="2736"/>
                <a:chExt cx="3840" cy="192"/>
              </a:xfrm>
            </p:grpSpPr>
            <p:sp>
              <p:nvSpPr>
                <p:cNvPr id="95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79" name="Group 29"/>
              <p:cNvGrpSpPr>
                <a:grpSpLocks noChangeAspect="1"/>
              </p:cNvGrpSpPr>
              <p:nvPr/>
            </p:nvGrpSpPr>
            <p:grpSpPr bwMode="auto">
              <a:xfrm>
                <a:off x="2688" y="2882"/>
                <a:ext cx="1056" cy="53"/>
                <a:chOff x="960" y="2736"/>
                <a:chExt cx="3840" cy="192"/>
              </a:xfrm>
            </p:grpSpPr>
            <p:sp>
              <p:nvSpPr>
                <p:cNvPr id="88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80" name="Group 39"/>
              <p:cNvGrpSpPr>
                <a:grpSpLocks noChangeAspect="1"/>
              </p:cNvGrpSpPr>
              <p:nvPr/>
            </p:nvGrpSpPr>
            <p:grpSpPr bwMode="auto">
              <a:xfrm>
                <a:off x="3888" y="2883"/>
                <a:ext cx="1056" cy="53"/>
                <a:chOff x="960" y="2736"/>
                <a:chExt cx="3840" cy="192"/>
              </a:xfrm>
            </p:grpSpPr>
            <p:sp>
              <p:nvSpPr>
                <p:cNvPr id="81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921"/>
              <a:ext cx="1728" cy="23"/>
              <a:chOff x="912" y="2882"/>
              <a:chExt cx="4032" cy="54"/>
            </a:xfrm>
          </p:grpSpPr>
          <p:sp>
            <p:nvSpPr>
              <p:cNvPr id="43" name="Line 52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EAEAEA"/>
                  </a:solidFill>
                </a:endParaRPr>
              </a:p>
            </p:txBody>
          </p:sp>
          <p:grpSp>
            <p:nvGrpSpPr>
              <p:cNvPr id="44" name="Group 54"/>
              <p:cNvGrpSpPr>
                <a:grpSpLocks noChangeAspect="1"/>
              </p:cNvGrpSpPr>
              <p:nvPr/>
            </p:nvGrpSpPr>
            <p:grpSpPr bwMode="auto">
              <a:xfrm>
                <a:off x="912" y="2883"/>
                <a:ext cx="1056" cy="53"/>
                <a:chOff x="960" y="2736"/>
                <a:chExt cx="3840" cy="192"/>
              </a:xfrm>
            </p:grpSpPr>
            <p:sp>
              <p:nvSpPr>
                <p:cNvPr id="69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45" name="Group 64"/>
              <p:cNvGrpSpPr>
                <a:grpSpLocks noChangeAspect="1"/>
              </p:cNvGrpSpPr>
              <p:nvPr/>
            </p:nvGrpSpPr>
            <p:grpSpPr bwMode="auto">
              <a:xfrm>
                <a:off x="1584" y="2882"/>
                <a:ext cx="1056" cy="53"/>
                <a:chOff x="960" y="2736"/>
                <a:chExt cx="3840" cy="192"/>
              </a:xfrm>
            </p:grpSpPr>
            <p:sp>
              <p:nvSpPr>
                <p:cNvPr id="62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46" name="Group 74"/>
              <p:cNvGrpSpPr>
                <a:grpSpLocks noChangeAspect="1"/>
              </p:cNvGrpSpPr>
              <p:nvPr/>
            </p:nvGrpSpPr>
            <p:grpSpPr bwMode="auto">
              <a:xfrm>
                <a:off x="2688" y="2882"/>
                <a:ext cx="1056" cy="53"/>
                <a:chOff x="960" y="2736"/>
                <a:chExt cx="3840" cy="192"/>
              </a:xfrm>
            </p:grpSpPr>
            <p:sp>
              <p:nvSpPr>
                <p:cNvPr id="55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47" name="Group 84"/>
              <p:cNvGrpSpPr>
                <a:grpSpLocks noChangeAspect="1"/>
              </p:cNvGrpSpPr>
              <p:nvPr/>
            </p:nvGrpSpPr>
            <p:grpSpPr bwMode="auto">
              <a:xfrm>
                <a:off x="3888" y="2883"/>
                <a:ext cx="1056" cy="53"/>
                <a:chOff x="960" y="2736"/>
                <a:chExt cx="3840" cy="192"/>
              </a:xfrm>
            </p:grpSpPr>
            <p:sp>
              <p:nvSpPr>
                <p:cNvPr id="48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921"/>
              <a:ext cx="1728" cy="23"/>
              <a:chOff x="912" y="2882"/>
              <a:chExt cx="4032" cy="54"/>
            </a:xfrm>
          </p:grpSpPr>
          <p:sp>
            <p:nvSpPr>
              <p:cNvPr id="10" name="Line 9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EAEAEA"/>
                  </a:solidFill>
                </a:endParaRPr>
              </a:p>
            </p:txBody>
          </p: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883"/>
                <a:ext cx="1056" cy="53"/>
                <a:chOff x="960" y="2736"/>
                <a:chExt cx="3840" cy="192"/>
              </a:xfrm>
            </p:grpSpPr>
            <p:sp>
              <p:nvSpPr>
                <p:cNvPr id="36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882"/>
                <a:ext cx="1056" cy="53"/>
                <a:chOff x="960" y="2736"/>
                <a:chExt cx="3840" cy="192"/>
              </a:xfrm>
            </p:grpSpPr>
            <p:sp>
              <p:nvSpPr>
                <p:cNvPr id="29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882"/>
                <a:ext cx="1056" cy="53"/>
                <a:chOff x="960" y="2736"/>
                <a:chExt cx="3840" cy="192"/>
              </a:xfrm>
            </p:grpSpPr>
            <p:sp>
              <p:nvSpPr>
                <p:cNvPr id="22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883"/>
                <a:ext cx="1056" cy="53"/>
                <a:chOff x="960" y="2736"/>
                <a:chExt cx="3840" cy="192"/>
              </a:xfrm>
            </p:grpSpPr>
            <p:sp>
              <p:nvSpPr>
                <p:cNvPr id="15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</p:grpSp>
      </p:grpSp>
      <p:sp>
        <p:nvSpPr>
          <p:cNvPr id="109" name="Line 139"/>
          <p:cNvSpPr>
            <a:spLocks noChangeShapeType="1"/>
          </p:cNvSpPr>
          <p:nvPr/>
        </p:nvSpPr>
        <p:spPr bwMode="auto">
          <a:xfrm flipV="1">
            <a:off x="3962400" y="2209800"/>
            <a:ext cx="0" cy="24384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111" name="Line 144"/>
          <p:cNvSpPr>
            <a:spLocks noChangeShapeType="1"/>
          </p:cNvSpPr>
          <p:nvPr/>
        </p:nvSpPr>
        <p:spPr bwMode="auto">
          <a:xfrm>
            <a:off x="3962400" y="4876800"/>
            <a:ext cx="2089784" cy="0"/>
          </a:xfrm>
          <a:prstGeom prst="line">
            <a:avLst/>
          </a:prstGeom>
          <a:noFill/>
          <a:ln w="57150" cap="sq">
            <a:solidFill>
              <a:srgbClr val="FF33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EAEAEA"/>
              </a:solidFill>
            </a:endParaRPr>
          </a:p>
        </p:txBody>
      </p:sp>
      <p:graphicFrame>
        <p:nvGraphicFramePr>
          <p:cNvPr id="112" name="Object 147"/>
          <p:cNvGraphicFramePr>
            <a:graphicFrameLocks noChangeAspect="1"/>
          </p:cNvGraphicFramePr>
          <p:nvPr/>
        </p:nvGraphicFramePr>
        <p:xfrm>
          <a:off x="3733800" y="167640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921" name="Equation" r:id="rId4" imgW="152268" imgH="164957" progId="Equation.3">
                  <p:embed/>
                </p:oleObj>
              </mc:Choice>
              <mc:Fallback>
                <p:oleObj name="Equation" r:id="rId4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67640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3" name="Straight Arrow Connector 148"/>
          <p:cNvCxnSpPr>
            <a:cxnSpLocks noChangeShapeType="1"/>
          </p:cNvCxnSpPr>
          <p:nvPr/>
        </p:nvCxnSpPr>
        <p:spPr bwMode="auto">
          <a:xfrm flipH="1">
            <a:off x="6088063" y="2743200"/>
            <a:ext cx="703262" cy="18288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0" y="5773067"/>
                <a:ext cx="91440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4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i="1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rgbClr val="EAEAEA"/>
                  </a:solidFill>
                </a:endParaRPr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73067"/>
                <a:ext cx="9144000" cy="76944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6594875" y="1905502"/>
                <a:ext cx="64838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rgbClr val="EAEAEA"/>
                  </a:solidFill>
                </a:endParaRPr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875" y="1905502"/>
                <a:ext cx="648383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496277" y="4854744"/>
                <a:ext cx="67787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EAEAEA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277" y="4854744"/>
                <a:ext cx="677878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pPr algn="ctr"/>
            <a:r>
              <a:rPr lang="en-US" sz="4400" b="0" dirty="0"/>
              <a:t>Single Level Models</a:t>
            </a:r>
          </a:p>
        </p:txBody>
      </p:sp>
    </p:spTree>
    <p:extLst>
      <p:ext uri="{BB962C8B-B14F-4D97-AF65-F5344CB8AC3E}">
        <p14:creationId xmlns:p14="http://schemas.microsoft.com/office/powerpoint/2010/main" val="845380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731963" y="1828800"/>
          <a:ext cx="5219700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29" name="Equation" r:id="rId4" imgW="660240" imgH="228600" progId="Equation.3">
                  <p:embed/>
                </p:oleObj>
              </mc:Choice>
              <mc:Fallback>
                <p:oleObj name="Equation" r:id="rId4" imgW="660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1963" y="1828800"/>
                        <a:ext cx="5219700" cy="180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52369" y="4343400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000000"/>
                </a:solidFill>
              </a:rPr>
              <a:t>Observed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886200" y="4343400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000000"/>
                </a:solidFill>
              </a:rPr>
              <a:t>Fixed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343400"/>
            <a:ext cx="1808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000000"/>
                </a:solidFill>
              </a:rPr>
              <a:t>Random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 rot="5400000">
            <a:off x="2133600" y="3048000"/>
            <a:ext cx="304800" cy="1371600"/>
          </a:xfrm>
          <a:prstGeom prst="rightBrace">
            <a:avLst>
              <a:gd name="adj1" fmla="val 458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 rot="5400000">
            <a:off x="4343400" y="3200400"/>
            <a:ext cx="304800" cy="10668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 rot="5400000">
            <a:off x="6248400" y="3276600"/>
            <a:ext cx="3048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Single Level Models</a:t>
            </a:r>
          </a:p>
        </p:txBody>
      </p:sp>
    </p:spTree>
    <p:extLst>
      <p:ext uri="{BB962C8B-B14F-4D97-AF65-F5344CB8AC3E}">
        <p14:creationId xmlns:p14="http://schemas.microsoft.com/office/powerpoint/2010/main" val="2121746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2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1708763" y="2667000"/>
          <a:ext cx="5726113" cy="286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84" name="Chart" r:id="rId4" imgW="10149729" imgH="5692140" progId="Excel.Chart.8">
                  <p:embed/>
                </p:oleObj>
              </mc:Choice>
              <mc:Fallback>
                <p:oleObj name="Chart" r:id="rId4" imgW="10149729" imgH="569214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8763" y="2667000"/>
                        <a:ext cx="5726113" cy="286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59538" y="5524500"/>
            <a:ext cx="6096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4607538" y="2628900"/>
            <a:ext cx="0" cy="2895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_s1040"/>
          <p:cNvSpPr>
            <a:spLocks noChangeArrowheads="1"/>
          </p:cNvSpPr>
          <p:nvPr/>
        </p:nvSpPr>
        <p:spPr bwMode="auto">
          <a:xfrm>
            <a:off x="1711938" y="52197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_s1040"/>
          <p:cNvSpPr>
            <a:spLocks noChangeArrowheads="1"/>
          </p:cNvSpPr>
          <p:nvPr/>
        </p:nvSpPr>
        <p:spPr bwMode="auto">
          <a:xfrm>
            <a:off x="2397738" y="52197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_s1040"/>
          <p:cNvSpPr>
            <a:spLocks noChangeArrowheads="1"/>
          </p:cNvSpPr>
          <p:nvPr/>
        </p:nvSpPr>
        <p:spPr bwMode="auto">
          <a:xfrm>
            <a:off x="3235938" y="52197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" name="_s1040"/>
          <p:cNvSpPr>
            <a:spLocks noChangeArrowheads="1"/>
          </p:cNvSpPr>
          <p:nvPr/>
        </p:nvSpPr>
        <p:spPr bwMode="auto">
          <a:xfrm>
            <a:off x="7045938" y="52197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_s1040"/>
          <p:cNvSpPr>
            <a:spLocks noChangeArrowheads="1"/>
          </p:cNvSpPr>
          <p:nvPr/>
        </p:nvSpPr>
        <p:spPr bwMode="auto">
          <a:xfrm>
            <a:off x="6055338" y="52197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" name="_s1040"/>
          <p:cNvSpPr>
            <a:spLocks noChangeArrowheads="1"/>
          </p:cNvSpPr>
          <p:nvPr/>
        </p:nvSpPr>
        <p:spPr bwMode="auto">
          <a:xfrm>
            <a:off x="4836138" y="52197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16" name="Object 147"/>
          <p:cNvGraphicFramePr>
            <a:graphicFrameLocks noChangeAspect="1"/>
          </p:cNvGraphicFramePr>
          <p:nvPr/>
        </p:nvGraphicFramePr>
        <p:xfrm>
          <a:off x="4319406" y="206375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85" name="Equation" r:id="rId6" imgW="152268" imgH="164957" progId="Equation.3">
                  <p:embed/>
                </p:oleObj>
              </mc:Choice>
              <mc:Fallback>
                <p:oleObj name="Equation" r:id="rId6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9406" y="206375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-360" y="797613"/>
                <a:ext cx="91440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4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i="1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797613"/>
                <a:ext cx="9144000" cy="76944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3167432" y="6019800"/>
                <a:ext cx="288021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360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36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36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 smtClean="0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360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432" y="6019800"/>
                <a:ext cx="2880211" cy="6463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9275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46199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b="1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logistic regression</a:t>
            </a:r>
          </a:p>
          <a:p>
            <a:r>
              <a:rPr lang="en-US" dirty="0"/>
              <a:t>Cross-classified random effects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02" y="218809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43" y="16034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357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 noChangeAspect="1"/>
          </p:cNvGrpSpPr>
          <p:nvPr/>
        </p:nvGrpSpPr>
        <p:grpSpPr bwMode="auto">
          <a:xfrm>
            <a:off x="970076" y="2603706"/>
            <a:ext cx="7203488" cy="3281134"/>
            <a:chOff x="368" y="887"/>
            <a:chExt cx="2521" cy="525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-54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-54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-54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1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-54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-54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-54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-54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-54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-54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-54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-54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-54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366" y="887"/>
              <a:ext cx="530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29CD39"/>
                  </a:solidFill>
                </a:rPr>
                <a:t>Teachers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392" y="1045"/>
              <a:ext cx="525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FF3300"/>
                  </a:solidFill>
                </a:rPr>
                <a:t>Students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534" y="1279"/>
              <a:ext cx="2150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Student observations within a teacher’s </a:t>
              </a:r>
            </a:p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classroom may be correlated</a:t>
              </a:r>
              <a:endParaRPr kumimoji="1" lang="en-US" sz="2400" dirty="0">
                <a:solidFill>
                  <a:srgbClr val="EEECE1"/>
                </a:solidFill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875063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137423" y="2825148"/>
            <a:ext cx="8868793" cy="2847924"/>
            <a:chOff x="163" y="901"/>
            <a:chExt cx="2915" cy="379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43" y="901"/>
              <a:ext cx="404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solidFill>
                    <a:srgbClr val="29CD39"/>
                  </a:solidFill>
                  <a:effectLst/>
                  <a:latin typeface="Arial" charset="0"/>
                </a:rPr>
                <a:t>Level 2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445" y="1049"/>
              <a:ext cx="400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Level 1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63" y="1219"/>
              <a:ext cx="2915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We can refer to the nesting structure in terms of “Levels”…</a:t>
              </a:r>
              <a:r>
                <a:rPr kumimoji="1" lang="en-US" sz="2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 </a:t>
              </a: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2087017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512" y="2742491"/>
            <a:ext cx="9096978" cy="3306298"/>
            <a:chOff x="118" y="890"/>
            <a:chExt cx="2990" cy="440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576" y="890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3600" b="1" i="0" u="none" strike="noStrike" cap="none" normalizeH="0" baseline="0" dirty="0" err="1">
                  <a:ln>
                    <a:noFill/>
                  </a:ln>
                  <a:solidFill>
                    <a:srgbClr val="29CD39"/>
                  </a:solidFill>
                  <a:effectLst/>
                  <a:latin typeface="Arial" charset="0"/>
                </a:rPr>
                <a:t>i</a:t>
              </a:r>
              <a:endParaRPr kumimoji="1" lang="en-US" sz="3600" b="1" i="0" u="none" strike="noStrike" cap="none" normalizeH="0" baseline="0" dirty="0">
                <a:ln>
                  <a:noFill/>
                </a:ln>
                <a:solidFill>
                  <a:srgbClr val="29CD39"/>
                </a:solidFill>
                <a:effectLst/>
                <a:latin typeface="Arial" charset="0"/>
              </a:endParaRP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575" y="1037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3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j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18" y="1219"/>
              <a:ext cx="2990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hangingPunct="0"/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i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j</a:t>
              </a:r>
              <a:r>
                <a:rPr kumimoji="1" lang="en-US" sz="4800" dirty="0">
                  <a:solidFill>
                    <a:schemeClr val="bg2"/>
                  </a:solidFill>
                  <a:latin typeface="Times New Roman" pitchFamily="18" charset="0"/>
                </a:rPr>
                <a:t> </a:t>
              </a:r>
              <a:r>
                <a:rPr kumimoji="1" lang="en-US" sz="4800" dirty="0">
                  <a:latin typeface="Times New Roman" pitchFamily="18" charset="0"/>
                </a:rPr>
                <a:t>= </a:t>
              </a:r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teacher</a:t>
              </a:r>
              <a:r>
                <a:rPr kumimoji="1" lang="en-US" sz="4800" baseline="-25000" dirty="0" err="1">
                  <a:solidFill>
                    <a:schemeClr val="bg2"/>
                  </a:solidFill>
                  <a:latin typeface="Times New Roman" pitchFamily="18" charset="0"/>
                </a:rPr>
                <a:t>,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student</a:t>
              </a:r>
              <a:endParaRPr kumimoji="1" lang="en-US" sz="48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1366487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534400" cy="4068763"/>
          </a:xfrm>
        </p:spPr>
        <p:txBody>
          <a:bodyPr/>
          <a:lstStyle/>
          <a:p>
            <a:r>
              <a:rPr lang="en-US" dirty="0"/>
              <a:t>You can download all of the slides, datasets and do-files here: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tinyurl.com/MultilevelBehavioral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96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2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1676400" y="2209800"/>
          <a:ext cx="5726113" cy="286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78" name="Chart" r:id="rId4" imgW="10149729" imgH="5692140" progId="Excel.Chart.8">
                  <p:embed/>
                </p:oleObj>
              </mc:Choice>
              <mc:Fallback>
                <p:oleObj name="Chart" r:id="rId4" imgW="10149729" imgH="569214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09800"/>
                        <a:ext cx="5726113" cy="286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27175" y="5067300"/>
            <a:ext cx="6096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4575175" y="2171700"/>
            <a:ext cx="0" cy="2895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_s1040"/>
          <p:cNvSpPr>
            <a:spLocks noChangeArrowheads="1"/>
          </p:cNvSpPr>
          <p:nvPr/>
        </p:nvSpPr>
        <p:spPr bwMode="auto">
          <a:xfrm>
            <a:off x="16795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0" name="_s1040"/>
          <p:cNvSpPr>
            <a:spLocks noChangeArrowheads="1"/>
          </p:cNvSpPr>
          <p:nvPr/>
        </p:nvSpPr>
        <p:spPr bwMode="auto">
          <a:xfrm>
            <a:off x="23653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1" name="_s1040"/>
          <p:cNvSpPr>
            <a:spLocks noChangeArrowheads="1"/>
          </p:cNvSpPr>
          <p:nvPr/>
        </p:nvSpPr>
        <p:spPr bwMode="auto">
          <a:xfrm>
            <a:off x="32035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2" name="_s1040"/>
          <p:cNvSpPr>
            <a:spLocks noChangeArrowheads="1"/>
          </p:cNvSpPr>
          <p:nvPr/>
        </p:nvSpPr>
        <p:spPr bwMode="auto">
          <a:xfrm>
            <a:off x="70135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3" name="_s1040"/>
          <p:cNvSpPr>
            <a:spLocks noChangeArrowheads="1"/>
          </p:cNvSpPr>
          <p:nvPr/>
        </p:nvSpPr>
        <p:spPr bwMode="auto">
          <a:xfrm>
            <a:off x="60229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4" name="_s1040"/>
          <p:cNvSpPr>
            <a:spLocks noChangeArrowheads="1"/>
          </p:cNvSpPr>
          <p:nvPr/>
        </p:nvSpPr>
        <p:spPr bwMode="auto">
          <a:xfrm>
            <a:off x="48037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919956" y="5524500"/>
            <a:ext cx="7239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Student observations within a teacher’s classroom will vary about each teacher’s mean.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3477409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524000" y="1828800"/>
            <a:ext cx="6096000" cy="2819400"/>
            <a:chOff x="960" y="1152"/>
            <a:chExt cx="3840" cy="1776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V="1">
              <a:off x="2880" y="1152"/>
              <a:ext cx="0" cy="1776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839153" y="5343087"/>
            <a:ext cx="7620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Teachers’ means will vary about the grand mean.</a:t>
            </a:r>
          </a:p>
        </p:txBody>
      </p:sp>
      <p:grpSp>
        <p:nvGrpSpPr>
          <p:cNvPr id="12" name="Group 49"/>
          <p:cNvGrpSpPr>
            <a:grpSpLocks/>
          </p:cNvGrpSpPr>
          <p:nvPr/>
        </p:nvGrpSpPr>
        <p:grpSpPr bwMode="auto">
          <a:xfrm>
            <a:off x="1524000" y="3962400"/>
            <a:ext cx="1447800" cy="692150"/>
            <a:chOff x="960" y="1104"/>
            <a:chExt cx="3840" cy="1828"/>
          </a:xfrm>
        </p:grpSpPr>
        <p:graphicFrame>
          <p:nvGraphicFramePr>
            <p:cNvPr id="13" name="Object 5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482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5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5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22" name="Group 59"/>
          <p:cNvGrpSpPr>
            <a:grpSpLocks/>
          </p:cNvGrpSpPr>
          <p:nvPr/>
        </p:nvGrpSpPr>
        <p:grpSpPr bwMode="auto">
          <a:xfrm>
            <a:off x="2667000" y="3962400"/>
            <a:ext cx="1447800" cy="692150"/>
            <a:chOff x="960" y="1104"/>
            <a:chExt cx="3840" cy="1828"/>
          </a:xfrm>
        </p:grpSpPr>
        <p:graphicFrame>
          <p:nvGraphicFramePr>
            <p:cNvPr id="23" name="Object 6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483" name="Chart" r:id="rId6" imgW="10149729" imgH="5692140" progId="Excel.Chart.8">
                    <p:embed/>
                  </p:oleObj>
                </mc:Choice>
                <mc:Fallback>
                  <p:oleObj name="Chart" r:id="rId6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Line 6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6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32" name="Group 69"/>
          <p:cNvGrpSpPr>
            <a:grpSpLocks/>
          </p:cNvGrpSpPr>
          <p:nvPr/>
        </p:nvGrpSpPr>
        <p:grpSpPr bwMode="auto">
          <a:xfrm>
            <a:off x="3581400" y="3962400"/>
            <a:ext cx="1447800" cy="692150"/>
            <a:chOff x="960" y="1104"/>
            <a:chExt cx="3840" cy="1828"/>
          </a:xfrm>
        </p:grpSpPr>
        <p:graphicFrame>
          <p:nvGraphicFramePr>
            <p:cNvPr id="33" name="Object 7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484" name="Chart" r:id="rId7" imgW="10149729" imgH="5692140" progId="Excel.Chart.8">
                    <p:embed/>
                  </p:oleObj>
                </mc:Choice>
                <mc:Fallback>
                  <p:oleObj name="Chart" r:id="rId7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Line 7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7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42" name="Group 79"/>
          <p:cNvGrpSpPr>
            <a:grpSpLocks/>
          </p:cNvGrpSpPr>
          <p:nvPr/>
        </p:nvGrpSpPr>
        <p:grpSpPr bwMode="auto">
          <a:xfrm>
            <a:off x="5029200" y="3962400"/>
            <a:ext cx="1447800" cy="692150"/>
            <a:chOff x="960" y="1104"/>
            <a:chExt cx="3840" cy="1828"/>
          </a:xfrm>
        </p:grpSpPr>
        <p:graphicFrame>
          <p:nvGraphicFramePr>
            <p:cNvPr id="43" name="Object 8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485" name="Chart" r:id="rId8" imgW="10149729" imgH="5692140" progId="Excel.Chart.8">
                    <p:embed/>
                  </p:oleObj>
                </mc:Choice>
                <mc:Fallback>
                  <p:oleObj name="Chart" r:id="rId8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Line 8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8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52" name="Group 89"/>
          <p:cNvGrpSpPr>
            <a:grpSpLocks/>
          </p:cNvGrpSpPr>
          <p:nvPr/>
        </p:nvGrpSpPr>
        <p:grpSpPr bwMode="auto">
          <a:xfrm>
            <a:off x="6248400" y="3962400"/>
            <a:ext cx="1447800" cy="692150"/>
            <a:chOff x="960" y="1104"/>
            <a:chExt cx="3840" cy="1828"/>
          </a:xfrm>
        </p:grpSpPr>
        <p:graphicFrame>
          <p:nvGraphicFramePr>
            <p:cNvPr id="53" name="Object 9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486" name="Chart" r:id="rId9" imgW="10149729" imgH="5692140" progId="Excel.Chart.8">
                    <p:embed/>
                  </p:oleObj>
                </mc:Choice>
                <mc:Fallback>
                  <p:oleObj name="Chart" r:id="rId9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Line 9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9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sp>
        <p:nvSpPr>
          <p:cNvPr id="11" name="Line 48"/>
          <p:cNvSpPr>
            <a:spLocks noChangeShapeType="1"/>
          </p:cNvSpPr>
          <p:nvPr/>
        </p:nvSpPr>
        <p:spPr bwMode="auto">
          <a:xfrm>
            <a:off x="4489232" y="3276600"/>
            <a:ext cx="6568" cy="1371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62" name="Object 61"/>
          <p:cNvGraphicFramePr>
            <a:graphicFrameLocks noChangeAspect="1"/>
          </p:cNvGraphicFramePr>
          <p:nvPr/>
        </p:nvGraphicFramePr>
        <p:xfrm>
          <a:off x="4236819" y="258835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87" name="Equation" r:id="rId10" imgW="152268" imgH="164957" progId="Equation.3">
                  <p:embed/>
                </p:oleObj>
              </mc:Choice>
              <mc:Fallback>
                <p:oleObj name="Equation" r:id="rId10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6819" y="258835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41586626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344531" y="3647920"/>
            <a:ext cx="8458200" cy="514596"/>
            <a:chOff x="912" y="2701"/>
            <a:chExt cx="4176" cy="254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701"/>
              <a:ext cx="1728" cy="254"/>
              <a:chOff x="912" y="2352"/>
              <a:chExt cx="4032" cy="593"/>
            </a:xfrm>
          </p:grpSpPr>
          <p:sp>
            <p:nvSpPr>
              <p:cNvPr id="140" name="Line 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75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76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77" name="Chart" r:id="rId7" imgW="10149729" imgH="5692140" progId="Excel.Chart.8">
                        <p:embed/>
                      </p:oleObj>
                    </mc:Choice>
                    <mc:Fallback>
                      <p:oleObj name="Chart" r:id="rId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78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701"/>
              <a:ext cx="1728" cy="254"/>
              <a:chOff x="912" y="2352"/>
              <a:chExt cx="4032" cy="593"/>
            </a:xfrm>
          </p:grpSpPr>
          <p:sp>
            <p:nvSpPr>
              <p:cNvPr id="96" name="Line 52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79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80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81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82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701"/>
              <a:ext cx="1728" cy="254"/>
              <a:chOff x="912" y="2352"/>
              <a:chExt cx="4032" cy="593"/>
            </a:xfrm>
          </p:grpSpPr>
          <p:sp>
            <p:nvSpPr>
              <p:cNvPr id="52" name="Line 9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83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84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85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986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2" name="Line 139"/>
          <p:cNvSpPr>
            <a:spLocks noChangeShapeType="1"/>
          </p:cNvSpPr>
          <p:nvPr/>
        </p:nvSpPr>
        <p:spPr bwMode="auto">
          <a:xfrm flipV="1">
            <a:off x="4078331" y="1671580"/>
            <a:ext cx="0" cy="2438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5754731" y="4338580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4074745" y="4338580"/>
            <a:ext cx="1679986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46" name="Object 147"/>
          <p:cNvGraphicFramePr>
            <a:graphicFrameLocks noChangeAspect="1"/>
          </p:cNvGraphicFramePr>
          <p:nvPr/>
        </p:nvGraphicFramePr>
        <p:xfrm>
          <a:off x="3849731" y="113818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87" name="Equation" r:id="rId17" imgW="152268" imgH="164957" progId="Equation.3">
                  <p:embed/>
                </p:oleObj>
              </mc:Choice>
              <mc:Fallback>
                <p:oleObj name="Equation" r:id="rId17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9731" y="113818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6203994" y="2204980"/>
            <a:ext cx="703262" cy="18288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5692657" y="1187393"/>
            <a:ext cx="8210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teacher</a:t>
            </a:r>
          </a:p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mean</a:t>
            </a:r>
            <a:endParaRPr lang="en-US" sz="1400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5803944" y="1809693"/>
            <a:ext cx="320675" cy="1792287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-10067" y="5562600"/>
                <a:ext cx="9144000" cy="823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67" y="5562600"/>
                <a:ext cx="9144000" cy="823944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4741208" y="4470975"/>
                <a:ext cx="72814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208" y="4470975"/>
                <a:ext cx="728148" cy="58477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5563355" y="4431412"/>
                <a:ext cx="764247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3355" y="4431412"/>
                <a:ext cx="764247" cy="624338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6740646" y="1580642"/>
                <a:ext cx="789447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0646" y="1580642"/>
                <a:ext cx="789447" cy="624338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53197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19578" y="4125399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Observed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184171" y="4125399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Fixed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596378" y="4125399"/>
            <a:ext cx="1808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Random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 rot="5400000">
            <a:off x="1748278" y="2950584"/>
            <a:ext cx="304800" cy="1143000"/>
          </a:xfrm>
          <a:prstGeom prst="rightBrace">
            <a:avLst>
              <a:gd name="adj1" fmla="val 458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 rot="5400000">
            <a:off x="3653278" y="3102984"/>
            <a:ext cx="304800" cy="8382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 rot="5400000">
            <a:off x="6271859" y="2084603"/>
            <a:ext cx="304800" cy="2874963"/>
          </a:xfrm>
          <a:prstGeom prst="rightBrace">
            <a:avLst>
              <a:gd name="adj1" fmla="val 333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295399" y="2043796"/>
                <a:ext cx="6693434" cy="10972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6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66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6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6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6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6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6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99" y="2043796"/>
                <a:ext cx="6693434" cy="109728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184171" y="5365986"/>
                <a:ext cx="293888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171" y="5365986"/>
                <a:ext cx="2938881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122662" y="6070210"/>
                <a:ext cx="3038909" cy="70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662" y="6070210"/>
                <a:ext cx="3038909" cy="7020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33598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46199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b="1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logistic regression</a:t>
            </a:r>
          </a:p>
          <a:p>
            <a:r>
              <a:rPr lang="en-US" b="1" dirty="0"/>
              <a:t>Cross-classified random effects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02" y="218809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43" y="16034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274213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8520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 noChangeAspect="1"/>
          </p:cNvGrpSpPr>
          <p:nvPr/>
        </p:nvGrpSpPr>
        <p:grpSpPr bwMode="auto">
          <a:xfrm>
            <a:off x="970076" y="2528710"/>
            <a:ext cx="7203488" cy="3356132"/>
            <a:chOff x="368" y="875"/>
            <a:chExt cx="2521" cy="537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-54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-54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-54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1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-54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-54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-54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-54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-54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-54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-54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-54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-54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02" y="875"/>
              <a:ext cx="525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29CD39"/>
                  </a:solidFill>
                </a:rPr>
                <a:t>Students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373" y="1047"/>
              <a:ext cx="581" cy="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b="1" dirty="0">
                  <a:solidFill>
                    <a:srgbClr val="FF3300"/>
                  </a:solidFill>
                </a:rPr>
                <a:t>Observations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591" y="1279"/>
              <a:ext cx="2038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Repeated observations within student </a:t>
              </a:r>
            </a:p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are almost certainly correlated</a:t>
              </a:r>
              <a:endParaRPr kumimoji="1" lang="en-US" sz="2400" dirty="0">
                <a:solidFill>
                  <a:srgbClr val="EEECE1"/>
                </a:solidFill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32599701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137423" y="2765032"/>
            <a:ext cx="8868793" cy="2908038"/>
            <a:chOff x="163" y="893"/>
            <a:chExt cx="2915" cy="387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43" y="893"/>
              <a:ext cx="404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solidFill>
                    <a:srgbClr val="29CD39"/>
                  </a:solidFill>
                  <a:effectLst/>
                  <a:latin typeface="Arial" charset="0"/>
                </a:rPr>
                <a:t>Level 2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445" y="1049"/>
              <a:ext cx="400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Level 1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63" y="1219"/>
              <a:ext cx="2915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We can refer to the nesting structure in terms of “Levels”…</a:t>
              </a:r>
              <a:r>
                <a:rPr kumimoji="1" lang="en-US" sz="2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 </a:t>
              </a: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23059127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512" y="2742491"/>
            <a:ext cx="9096978" cy="3306298"/>
            <a:chOff x="118" y="890"/>
            <a:chExt cx="2990" cy="440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576" y="890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3600" b="1" i="0" u="none" strike="noStrike" cap="none" normalizeH="0" baseline="0" dirty="0" err="1">
                  <a:ln>
                    <a:noFill/>
                  </a:ln>
                  <a:solidFill>
                    <a:srgbClr val="29CD39"/>
                  </a:solidFill>
                  <a:effectLst/>
                  <a:latin typeface="Arial" charset="0"/>
                </a:rPr>
                <a:t>i</a:t>
              </a:r>
              <a:endParaRPr kumimoji="1" lang="en-US" sz="3600" b="1" i="0" u="none" strike="noStrike" cap="none" normalizeH="0" baseline="0" dirty="0">
                <a:ln>
                  <a:noFill/>
                </a:ln>
                <a:solidFill>
                  <a:srgbClr val="29CD39"/>
                </a:solidFill>
                <a:effectLst/>
                <a:latin typeface="Arial" charset="0"/>
              </a:endParaRP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575" y="1037"/>
              <a:ext cx="111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3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t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18" y="1219"/>
              <a:ext cx="2990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hangingPunct="0"/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i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t</a:t>
              </a:r>
              <a:r>
                <a:rPr kumimoji="1" lang="en-US" sz="4800" dirty="0">
                  <a:solidFill>
                    <a:schemeClr val="bg2"/>
                  </a:solidFill>
                  <a:latin typeface="Times New Roman" pitchFamily="18" charset="0"/>
                </a:rPr>
                <a:t> </a:t>
              </a:r>
              <a:r>
                <a:rPr kumimoji="1" lang="en-US" sz="4800" dirty="0">
                  <a:latin typeface="Times New Roman" pitchFamily="18" charset="0"/>
                </a:rPr>
                <a:t>= </a:t>
              </a:r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student</a:t>
              </a:r>
              <a:r>
                <a:rPr kumimoji="1" lang="en-US" sz="4800" baseline="-25000" dirty="0" err="1">
                  <a:solidFill>
                    <a:schemeClr val="bg2"/>
                  </a:solidFill>
                  <a:latin typeface="Times New Roman" pitchFamily="18" charset="0"/>
                </a:rPr>
                <a:t>,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observation</a:t>
              </a:r>
              <a:endParaRPr kumimoji="1" lang="en-US" sz="48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2229984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2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1676400" y="2209800"/>
          <a:ext cx="5726113" cy="286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651" name="Chart" r:id="rId4" imgW="10149729" imgH="5692140" progId="Excel.Chart.8">
                  <p:embed/>
                </p:oleObj>
              </mc:Choice>
              <mc:Fallback>
                <p:oleObj name="Chart" r:id="rId4" imgW="10149729" imgH="569214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09800"/>
                        <a:ext cx="5726113" cy="286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27175" y="5067300"/>
            <a:ext cx="6096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4575175" y="2171700"/>
            <a:ext cx="0" cy="2895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_s1040"/>
          <p:cNvSpPr>
            <a:spLocks noChangeArrowheads="1"/>
          </p:cNvSpPr>
          <p:nvPr/>
        </p:nvSpPr>
        <p:spPr bwMode="auto">
          <a:xfrm>
            <a:off x="16795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0" name="_s1040"/>
          <p:cNvSpPr>
            <a:spLocks noChangeArrowheads="1"/>
          </p:cNvSpPr>
          <p:nvPr/>
        </p:nvSpPr>
        <p:spPr bwMode="auto">
          <a:xfrm>
            <a:off x="23653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1" name="_s1040"/>
          <p:cNvSpPr>
            <a:spLocks noChangeArrowheads="1"/>
          </p:cNvSpPr>
          <p:nvPr/>
        </p:nvSpPr>
        <p:spPr bwMode="auto">
          <a:xfrm>
            <a:off x="32035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2" name="_s1040"/>
          <p:cNvSpPr>
            <a:spLocks noChangeArrowheads="1"/>
          </p:cNvSpPr>
          <p:nvPr/>
        </p:nvSpPr>
        <p:spPr bwMode="auto">
          <a:xfrm>
            <a:off x="70135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3" name="_s1040"/>
          <p:cNvSpPr>
            <a:spLocks noChangeArrowheads="1"/>
          </p:cNvSpPr>
          <p:nvPr/>
        </p:nvSpPr>
        <p:spPr bwMode="auto">
          <a:xfrm>
            <a:off x="60229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4" name="_s1040"/>
          <p:cNvSpPr>
            <a:spLocks noChangeArrowheads="1"/>
          </p:cNvSpPr>
          <p:nvPr/>
        </p:nvSpPr>
        <p:spPr bwMode="auto">
          <a:xfrm>
            <a:off x="4803775" y="4762500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919956" y="5524500"/>
            <a:ext cx="7239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Repeated observations from students will </a:t>
            </a:r>
          </a:p>
          <a:p>
            <a:pPr algn="ctr"/>
            <a:r>
              <a:rPr kumimoji="1" lang="en-US" sz="2400" b="1" dirty="0"/>
              <a:t>vary about each student’s mean.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10228584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524000" y="1828800"/>
            <a:ext cx="6096000" cy="2819400"/>
            <a:chOff x="960" y="1152"/>
            <a:chExt cx="3840" cy="1776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V="1">
              <a:off x="2880" y="1152"/>
              <a:ext cx="0" cy="1776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839153" y="5343087"/>
            <a:ext cx="7620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Students’ means will vary about the grand mean.</a:t>
            </a:r>
          </a:p>
        </p:txBody>
      </p:sp>
      <p:grpSp>
        <p:nvGrpSpPr>
          <p:cNvPr id="12" name="Group 49"/>
          <p:cNvGrpSpPr>
            <a:grpSpLocks/>
          </p:cNvGrpSpPr>
          <p:nvPr/>
        </p:nvGrpSpPr>
        <p:grpSpPr bwMode="auto">
          <a:xfrm>
            <a:off x="1524000" y="3962400"/>
            <a:ext cx="1447800" cy="692150"/>
            <a:chOff x="960" y="1104"/>
            <a:chExt cx="3840" cy="1828"/>
          </a:xfrm>
        </p:grpSpPr>
        <p:graphicFrame>
          <p:nvGraphicFramePr>
            <p:cNvPr id="13" name="Object 5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06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5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5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22" name="Group 59"/>
          <p:cNvGrpSpPr>
            <a:grpSpLocks/>
          </p:cNvGrpSpPr>
          <p:nvPr/>
        </p:nvGrpSpPr>
        <p:grpSpPr bwMode="auto">
          <a:xfrm>
            <a:off x="2667000" y="3962400"/>
            <a:ext cx="1447800" cy="692150"/>
            <a:chOff x="960" y="1104"/>
            <a:chExt cx="3840" cy="1828"/>
          </a:xfrm>
        </p:grpSpPr>
        <p:graphicFrame>
          <p:nvGraphicFramePr>
            <p:cNvPr id="23" name="Object 6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07" name="Chart" r:id="rId6" imgW="10149729" imgH="5692140" progId="Excel.Chart.8">
                    <p:embed/>
                  </p:oleObj>
                </mc:Choice>
                <mc:Fallback>
                  <p:oleObj name="Chart" r:id="rId6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Line 6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6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32" name="Group 69"/>
          <p:cNvGrpSpPr>
            <a:grpSpLocks/>
          </p:cNvGrpSpPr>
          <p:nvPr/>
        </p:nvGrpSpPr>
        <p:grpSpPr bwMode="auto">
          <a:xfrm>
            <a:off x="3581400" y="3962400"/>
            <a:ext cx="1447800" cy="692150"/>
            <a:chOff x="960" y="1104"/>
            <a:chExt cx="3840" cy="1828"/>
          </a:xfrm>
        </p:grpSpPr>
        <p:graphicFrame>
          <p:nvGraphicFramePr>
            <p:cNvPr id="33" name="Object 7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08" name="Chart" r:id="rId7" imgW="10149729" imgH="5692140" progId="Excel.Chart.8">
                    <p:embed/>
                  </p:oleObj>
                </mc:Choice>
                <mc:Fallback>
                  <p:oleObj name="Chart" r:id="rId7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Line 7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7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42" name="Group 79"/>
          <p:cNvGrpSpPr>
            <a:grpSpLocks/>
          </p:cNvGrpSpPr>
          <p:nvPr/>
        </p:nvGrpSpPr>
        <p:grpSpPr bwMode="auto">
          <a:xfrm>
            <a:off x="5029200" y="3962400"/>
            <a:ext cx="1447800" cy="692150"/>
            <a:chOff x="960" y="1104"/>
            <a:chExt cx="3840" cy="1828"/>
          </a:xfrm>
        </p:grpSpPr>
        <p:graphicFrame>
          <p:nvGraphicFramePr>
            <p:cNvPr id="43" name="Object 8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09" name="Chart" r:id="rId8" imgW="10149729" imgH="5692140" progId="Excel.Chart.8">
                    <p:embed/>
                  </p:oleObj>
                </mc:Choice>
                <mc:Fallback>
                  <p:oleObj name="Chart" r:id="rId8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Line 8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8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52" name="Group 89"/>
          <p:cNvGrpSpPr>
            <a:grpSpLocks/>
          </p:cNvGrpSpPr>
          <p:nvPr/>
        </p:nvGrpSpPr>
        <p:grpSpPr bwMode="auto">
          <a:xfrm>
            <a:off x="6248400" y="3962400"/>
            <a:ext cx="1447800" cy="692150"/>
            <a:chOff x="960" y="1104"/>
            <a:chExt cx="3840" cy="1828"/>
          </a:xfrm>
        </p:grpSpPr>
        <p:graphicFrame>
          <p:nvGraphicFramePr>
            <p:cNvPr id="53" name="Object 9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10" name="Chart" r:id="rId9" imgW="10149729" imgH="5692140" progId="Excel.Chart.8">
                    <p:embed/>
                  </p:oleObj>
                </mc:Choice>
                <mc:Fallback>
                  <p:oleObj name="Chart" r:id="rId9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Line 9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9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sp>
        <p:nvSpPr>
          <p:cNvPr id="11" name="Line 48"/>
          <p:cNvSpPr>
            <a:spLocks noChangeShapeType="1"/>
          </p:cNvSpPr>
          <p:nvPr/>
        </p:nvSpPr>
        <p:spPr bwMode="auto">
          <a:xfrm>
            <a:off x="4489232" y="3276600"/>
            <a:ext cx="6568" cy="1371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62" name="Object 61"/>
          <p:cNvGraphicFramePr>
            <a:graphicFrameLocks noChangeAspect="1"/>
          </p:cNvGraphicFramePr>
          <p:nvPr/>
        </p:nvGraphicFramePr>
        <p:xfrm>
          <a:off x="4236819" y="258835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511" name="Equation" r:id="rId10" imgW="152268" imgH="164957" progId="Equation.3">
                  <p:embed/>
                </p:oleObj>
              </mc:Choice>
              <mc:Fallback>
                <p:oleObj name="Equation" r:id="rId10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6819" y="258835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1117257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46199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logistic regression</a:t>
            </a:r>
          </a:p>
          <a:p>
            <a:r>
              <a:rPr lang="en-US" dirty="0"/>
              <a:t>Cross-classified random effects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781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339669" y="3860503"/>
            <a:ext cx="8458200" cy="514596"/>
            <a:chOff x="912" y="2701"/>
            <a:chExt cx="4176" cy="254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701"/>
              <a:ext cx="1728" cy="254"/>
              <a:chOff x="912" y="2352"/>
              <a:chExt cx="4032" cy="593"/>
            </a:xfrm>
          </p:grpSpPr>
          <p:sp>
            <p:nvSpPr>
              <p:cNvPr id="140" name="Line 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86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87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88" name="Chart" r:id="rId7" imgW="10149729" imgH="5692140" progId="Excel.Chart.8">
                        <p:embed/>
                      </p:oleObj>
                    </mc:Choice>
                    <mc:Fallback>
                      <p:oleObj name="Chart" r:id="rId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89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701"/>
              <a:ext cx="1728" cy="254"/>
              <a:chOff x="912" y="2352"/>
              <a:chExt cx="4032" cy="593"/>
            </a:xfrm>
          </p:grpSpPr>
          <p:sp>
            <p:nvSpPr>
              <p:cNvPr id="96" name="Line 52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90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91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92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93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701"/>
              <a:ext cx="1728" cy="254"/>
              <a:chOff x="912" y="2352"/>
              <a:chExt cx="4032" cy="593"/>
            </a:xfrm>
          </p:grpSpPr>
          <p:sp>
            <p:nvSpPr>
              <p:cNvPr id="52" name="Line 9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94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95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96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4997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2" name="Line 139"/>
          <p:cNvSpPr>
            <a:spLocks noChangeShapeType="1"/>
          </p:cNvSpPr>
          <p:nvPr/>
        </p:nvSpPr>
        <p:spPr bwMode="auto">
          <a:xfrm flipH="1" flipV="1">
            <a:off x="4068147" y="2636483"/>
            <a:ext cx="5322" cy="1686079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5749869" y="4551163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4069883" y="4551163"/>
            <a:ext cx="1679986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46" name="Object 147"/>
          <p:cNvGraphicFramePr>
            <a:graphicFrameLocks noChangeAspect="1"/>
          </p:cNvGraphicFramePr>
          <p:nvPr/>
        </p:nvGraphicFramePr>
        <p:xfrm>
          <a:off x="3797299" y="2017563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998" name="Equation" r:id="rId17" imgW="152268" imgH="164957" progId="Equation.3">
                  <p:embed/>
                </p:oleObj>
              </mc:Choice>
              <mc:Fallback>
                <p:oleObj name="Equation" r:id="rId17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7299" y="2017563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6199132" y="3022178"/>
            <a:ext cx="591065" cy="1224185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5485235" y="1983923"/>
            <a:ext cx="10182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00B050"/>
                </a:solidFill>
              </a:rPr>
              <a:t>student</a:t>
            </a:r>
          </a:p>
          <a:p>
            <a:pPr algn="ctr" eaLnBrk="1" hangingPunct="1"/>
            <a:r>
              <a:rPr lang="en-US" b="1" dirty="0">
                <a:solidFill>
                  <a:srgbClr val="00B050"/>
                </a:solidFill>
              </a:rPr>
              <a:t>mean</a:t>
            </a:r>
            <a:endParaRPr lang="en-US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5799083" y="2691153"/>
            <a:ext cx="171394" cy="1123410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-3231" y="5773034"/>
                <a:ext cx="91440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31" y="5773034"/>
                <a:ext cx="9144000" cy="769441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4736346" y="4683558"/>
                <a:ext cx="72814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6346" y="4683558"/>
                <a:ext cx="728148" cy="58477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5558493" y="4643995"/>
                <a:ext cx="75238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493" y="4643995"/>
                <a:ext cx="752385" cy="58477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6574852" y="2290613"/>
                <a:ext cx="77758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852" y="2290613"/>
                <a:ext cx="777585" cy="584775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5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16230610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19578" y="4125399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Observed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184171" y="4125399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Fixed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596378" y="4125399"/>
            <a:ext cx="1808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Random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 rot="5400000">
            <a:off x="1748278" y="2950584"/>
            <a:ext cx="304800" cy="1143000"/>
          </a:xfrm>
          <a:prstGeom prst="rightBrace">
            <a:avLst>
              <a:gd name="adj1" fmla="val 458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 rot="5400000">
            <a:off x="3653278" y="3102984"/>
            <a:ext cx="304800" cy="8382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 rot="5400000">
            <a:off x="6271859" y="2084603"/>
            <a:ext cx="304800" cy="2874963"/>
          </a:xfrm>
          <a:prstGeom prst="rightBrace">
            <a:avLst>
              <a:gd name="adj1" fmla="val 333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295399" y="2043796"/>
                <a:ext cx="6649192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6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6600" b="0" i="1" smtClean="0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sz="6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6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6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6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6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en-US" sz="6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99" y="2043796"/>
                <a:ext cx="6649192" cy="10156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184171" y="5365986"/>
                <a:ext cx="293888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171" y="5365986"/>
                <a:ext cx="2938881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122662" y="6070210"/>
                <a:ext cx="302685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36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662" y="6070210"/>
                <a:ext cx="3026854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97344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00400" y="2438400"/>
                <a:ext cx="559117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438400"/>
                <a:ext cx="5591175" cy="7694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813679" y="3164776"/>
            <a:ext cx="4664256" cy="199230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81000" y="3207841"/>
            <a:ext cx="609420" cy="381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5256" y="3167508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29CD39"/>
                </a:solidFill>
              </a:rPr>
              <a:t>student</a:t>
            </a:r>
          </a:p>
          <a:p>
            <a:pPr algn="ctr"/>
            <a:r>
              <a:rPr lang="en-US" sz="1200" b="1" dirty="0">
                <a:solidFill>
                  <a:srgbClr val="29CD39"/>
                </a:solidFill>
              </a:rPr>
              <a:t>mean</a:t>
            </a:r>
          </a:p>
        </p:txBody>
      </p:sp>
    </p:spTree>
    <p:extLst>
      <p:ext uri="{BB962C8B-B14F-4D97-AF65-F5344CB8AC3E}">
        <p14:creationId xmlns:p14="http://schemas.microsoft.com/office/powerpoint/2010/main" val="31731233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873686" y="180708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873688" y="6144715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275836" y="6144715"/>
            <a:ext cx="2569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-1" y="721122"/>
                <a:ext cx="914363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6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721122"/>
                <a:ext cx="9143639" cy="6463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1873686" y="4185233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5182048" y="3323374"/>
            <a:ext cx="0" cy="861859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1889045" y="3294706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130133" y="286902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5182048" y="2268594"/>
            <a:ext cx="1" cy="101062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5104691" y="2081402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892662" y="1494913"/>
                <a:ext cx="7022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662" y="1494913"/>
                <a:ext cx="702244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5270884" y="2434298"/>
                <a:ext cx="6801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884" y="2434298"/>
                <a:ext cx="680186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302688" y="3602944"/>
                <a:ext cx="6605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688" y="3602944"/>
                <a:ext cx="66050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801654" y="3825406"/>
                <a:ext cx="53392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  <a:ea typeface="Cambria Math"/>
                        </a:rPr>
                        <m:t>𝜇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1654" y="3825406"/>
                <a:ext cx="533929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2153057" y="376885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59994" y="614471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13899" y="614859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78253" y="3262275"/>
            <a:ext cx="4388710" cy="137617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 bwMode="auto">
          <a:xfrm>
            <a:off x="393167" y="2942374"/>
            <a:ext cx="609420" cy="381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2138" y="2960191"/>
            <a:ext cx="740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29CD39"/>
                </a:solidFill>
              </a:rPr>
              <a:t>student</a:t>
            </a:r>
          </a:p>
          <a:p>
            <a:pPr algn="ctr"/>
            <a:r>
              <a:rPr lang="en-US" sz="1200" b="1" dirty="0">
                <a:solidFill>
                  <a:srgbClr val="29CD39"/>
                </a:solidFill>
              </a:rPr>
              <a:t>mean</a:t>
            </a:r>
          </a:p>
        </p:txBody>
      </p:sp>
    </p:spTree>
    <p:extLst>
      <p:ext uri="{BB962C8B-B14F-4D97-AF65-F5344CB8AC3E}">
        <p14:creationId xmlns:p14="http://schemas.microsoft.com/office/powerpoint/2010/main" val="23545706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468610" y="188379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468612" y="607479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43733" y="6139087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400"/>
                <a:ext cx="914363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1468610" y="4398393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776973" y="3250403"/>
            <a:ext cx="0" cy="114799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1468612" y="3259705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768703" y="2919041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4776973" y="234530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4699615" y="215811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487586" y="1571624"/>
                <a:ext cx="7022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586" y="1571624"/>
                <a:ext cx="702244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865808" y="2511009"/>
                <a:ext cx="6801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5808" y="2511009"/>
                <a:ext cx="680186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897612" y="3272566"/>
                <a:ext cx="6605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612" y="3272566"/>
                <a:ext cx="66050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389087" y="4046970"/>
                <a:ext cx="7110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087" y="4046970"/>
                <a:ext cx="711092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722983" y="405478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-919204" y="3779238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54918" y="626543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455861" y="622667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417955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295398" y="187491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295400" y="606591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549745" y="6102678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617400"/>
                <a:ext cx="91436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1776527" y="4389513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796533" y="5226515"/>
            <a:ext cx="1965404" cy="41046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 flipV="1">
            <a:off x="4603760" y="3581400"/>
            <a:ext cx="0" cy="1280858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1809415" y="3264463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0" name="TextBox 19"/>
          <p:cNvSpPr txBox="1"/>
          <p:nvPr/>
        </p:nvSpPr>
        <p:spPr>
          <a:xfrm rot="-480000">
            <a:off x="1656417" y="3488928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4603760" y="2336425"/>
            <a:ext cx="1" cy="1244975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4526403" y="214923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314374" y="1562744"/>
                <a:ext cx="7022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374" y="1562744"/>
                <a:ext cx="702244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636803" y="2240027"/>
                <a:ext cx="6801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803" y="2240027"/>
                <a:ext cx="680186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785308" y="3963905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5308" y="3963905"/>
                <a:ext cx="783933" cy="5579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281706" y="622929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25691" y="616423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-1043032" y="3770358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2615801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295393" y="167111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295395" y="5862112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522211" y="6023715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1776522" y="4185712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796528" y="5022714"/>
            <a:ext cx="1965404" cy="410465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 bwMode="auto">
          <a:xfrm flipV="1">
            <a:off x="1776521" y="2756962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" name="TextBox 14"/>
          <p:cNvSpPr txBox="1"/>
          <p:nvPr/>
        </p:nvSpPr>
        <p:spPr>
          <a:xfrm rot="-480000">
            <a:off x="1661102" y="2905670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 (fixed slope)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1787204" y="390948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352795" y="337231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859296" y="272328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647037" y="329611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701872" y="4190209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167760" y="243406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400795" y="247692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799429" y="208456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0" y="617400"/>
                <a:ext cx="91436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281701" y="605449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624001" y="602371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-1046011" y="3566557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4698792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199631" y="1759059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199633" y="5950059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529200" y="6005252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617400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4000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1680760" y="4273659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700766" y="5110661"/>
            <a:ext cx="1965404" cy="41046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 flipV="1">
            <a:off x="1680759" y="2844909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6" name="TextBox 15"/>
          <p:cNvSpPr txBox="1"/>
          <p:nvPr/>
        </p:nvSpPr>
        <p:spPr>
          <a:xfrm rot="-480000">
            <a:off x="1565340" y="2993617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 (fixed slope)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691442" y="399743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1608370" y="2295350"/>
            <a:ext cx="5029200" cy="2103307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CC66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1380000">
            <a:off x="1469774" y="3755059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student mean (random slope)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3257033" y="346025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3763534" y="281122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551275" y="338405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2606110" y="4278156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5071998" y="252201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6305033" y="256487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703667" y="217251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85939" y="607479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14998" y="600525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1172715" y="3653465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16230867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076366" y="199211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076368" y="6183112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498549" y="6227105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6880" y="626686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06659" y="6230011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360" y="789103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789103"/>
                <a:ext cx="9144000" cy="55791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1557495" y="4506712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577501" y="5343714"/>
            <a:ext cx="1965404" cy="41046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 flipV="1">
            <a:off x="6181768" y="3761092"/>
            <a:ext cx="0" cy="91089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1557494" y="3710677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0" name="TextBox 19"/>
          <p:cNvSpPr txBox="1"/>
          <p:nvPr/>
        </p:nvSpPr>
        <p:spPr>
          <a:xfrm rot="-480000">
            <a:off x="1426786" y="3909323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 (_cons)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181768" y="3268896"/>
            <a:ext cx="0" cy="441783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CC66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6113382" y="245295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909247" y="1857310"/>
                <a:ext cx="7022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9247" y="1857310"/>
                <a:ext cx="702244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306022" y="2583380"/>
                <a:ext cx="6801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6022" y="2583380"/>
                <a:ext cx="680186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310735" y="3808656"/>
                <a:ext cx="81278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735" y="3808656"/>
                <a:ext cx="812787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 bwMode="auto">
          <a:xfrm flipV="1">
            <a:off x="1485105" y="3234427"/>
            <a:ext cx="4849063" cy="202999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CC66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6181768" y="2672440"/>
            <a:ext cx="1158" cy="57125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3300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6220078" y="3219189"/>
                <a:ext cx="170848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078" y="3219189"/>
                <a:ext cx="1708480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 rot="-1380000">
            <a:off x="2039419" y="4508657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student random slope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-1276750" y="3866302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8189916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888667" y="4124569"/>
                <a:ext cx="2805383" cy="5945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bSup>
                        <m:sSubSupPr>
                          <m:ctrlPr>
                            <a:rPr lang="en-US" sz="32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8667" y="4124569"/>
                <a:ext cx="2805383" cy="59452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047296" y="5630968"/>
                <a:ext cx="271055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200" b="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296" y="5630968"/>
                <a:ext cx="2710550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0" y="2504529"/>
                <a:ext cx="9144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36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6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04529"/>
                <a:ext cx="9144000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906012" y="4876800"/>
                <a:ext cx="2795894" cy="5906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bSup>
                        <m:sSubSupPr>
                          <m:ctrlPr>
                            <a:rPr lang="en-US" sz="32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012" y="4876800"/>
                <a:ext cx="2795894" cy="59061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1340982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 err="1"/>
              <a:t>Urie</a:t>
            </a:r>
            <a:r>
              <a:rPr lang="en-US" dirty="0"/>
              <a:t> Bronfenbrenner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0" y="1676400"/>
            <a:ext cx="4190998" cy="4848520"/>
          </a:xfrm>
        </p:spPr>
        <p:txBody>
          <a:bodyPr/>
          <a:lstStyle/>
          <a:p>
            <a:r>
              <a:rPr lang="en-US" sz="2800" dirty="0"/>
              <a:t>Born in Moscow </a:t>
            </a:r>
          </a:p>
          <a:p>
            <a:pPr marL="0" indent="0">
              <a:buNone/>
            </a:pPr>
            <a:r>
              <a:rPr lang="en-US" sz="2800" dirty="0"/>
              <a:t>    April 29, 1917</a:t>
            </a:r>
          </a:p>
          <a:p>
            <a:r>
              <a:rPr lang="en-US" sz="2800" dirty="0"/>
              <a:t>Died in </a:t>
            </a:r>
            <a:r>
              <a:rPr lang="en-US" sz="2800" dirty="0" err="1"/>
              <a:t>Ithica</a:t>
            </a:r>
            <a:r>
              <a:rPr lang="en-US" sz="2800" dirty="0"/>
              <a:t>, NY September 25, 2005</a:t>
            </a:r>
          </a:p>
          <a:p>
            <a:r>
              <a:rPr lang="en-US" sz="2800" dirty="0"/>
              <a:t>Professor of Psychology at Cornell University</a:t>
            </a:r>
          </a:p>
          <a:p>
            <a:r>
              <a:rPr lang="en-US" sz="2800" dirty="0"/>
              <a:t>Founded the Head Start Program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48120"/>
            <a:ext cx="361315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501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46199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b="1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logistic regression</a:t>
            </a:r>
          </a:p>
          <a:p>
            <a:r>
              <a:rPr lang="en-US" dirty="0"/>
              <a:t>Cross-classified random effects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02" y="218809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43" y="16034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274213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05" y="332678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4386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 noChangeAspect="1"/>
          </p:cNvGrpSpPr>
          <p:nvPr/>
        </p:nvGrpSpPr>
        <p:grpSpPr bwMode="auto">
          <a:xfrm>
            <a:off x="970076" y="1981200"/>
            <a:ext cx="7203488" cy="4499841"/>
            <a:chOff x="368" y="692"/>
            <a:chExt cx="2521" cy="720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-54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-54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-54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1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2122" y="692"/>
              <a:ext cx="428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21" name="AutoShape 19"/>
            <p:cNvCxnSpPr>
              <a:cxnSpLocks noChangeShapeType="1"/>
              <a:stCxn id="20" idx="2"/>
            </p:cNvCxnSpPr>
            <p:nvPr/>
          </p:nvCxnSpPr>
          <p:spPr bwMode="auto">
            <a:xfrm rot="5400000">
              <a:off x="2068" y="708"/>
              <a:ext cx="172" cy="364"/>
            </a:xfrm>
            <a:prstGeom prst="bentConnector3">
              <a:avLst>
                <a:gd name="adj1" fmla="val 49940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20"/>
            <p:cNvCxnSpPr>
              <a:cxnSpLocks noChangeShapeType="1"/>
              <a:stCxn id="20" idx="2"/>
            </p:cNvCxnSpPr>
            <p:nvPr/>
          </p:nvCxnSpPr>
          <p:spPr bwMode="auto">
            <a:xfrm rot="16200000" flipH="1">
              <a:off x="2381" y="759"/>
              <a:ext cx="172" cy="262"/>
            </a:xfrm>
            <a:prstGeom prst="bentConnector3">
              <a:avLst>
                <a:gd name="adj1" fmla="val 49940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21"/>
            <p:cNvCxnSpPr>
              <a:cxnSpLocks noChangeShapeType="1"/>
              <a:stCxn id="24" idx="2"/>
              <a:endCxn id="13" idx="0"/>
            </p:cNvCxnSpPr>
            <p:nvPr/>
          </p:nvCxnSpPr>
          <p:spPr bwMode="auto">
            <a:xfrm rot="5400000">
              <a:off x="745" y="738"/>
              <a:ext cx="162" cy="314"/>
            </a:xfrm>
            <a:prstGeom prst="bentConnector3">
              <a:avLst>
                <a:gd name="adj1" fmla="val 49843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770" y="702"/>
              <a:ext cx="426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25" name="AutoShape 23"/>
            <p:cNvCxnSpPr>
              <a:cxnSpLocks noChangeShapeType="1"/>
              <a:stCxn id="24" idx="2"/>
              <a:endCxn id="33" idx="0"/>
            </p:cNvCxnSpPr>
            <p:nvPr/>
          </p:nvCxnSpPr>
          <p:spPr bwMode="auto">
            <a:xfrm rot="16200000" flipH="1">
              <a:off x="1071" y="726"/>
              <a:ext cx="162" cy="338"/>
            </a:xfrm>
            <a:prstGeom prst="bentConnector3">
              <a:avLst>
                <a:gd name="adj1" fmla="val 49843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1405" y="733"/>
              <a:ext cx="470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0000FF"/>
                  </a:solidFill>
                </a:rPr>
                <a:t>Teacher</a:t>
              </a: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-54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-54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-54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-54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-54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-54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-54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-54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-54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14" y="896"/>
              <a:ext cx="465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29CD39"/>
                  </a:solidFill>
                </a:rPr>
                <a:t>Student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314" y="1056"/>
              <a:ext cx="63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000" b="1" dirty="0">
                  <a:solidFill>
                    <a:srgbClr val="FF3300"/>
                  </a:solidFill>
                </a:rPr>
                <a:t>Observations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401" y="1279"/>
              <a:ext cx="2415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Repeated observations from students in the </a:t>
              </a:r>
            </a:p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same teacher’s classroom may be correlated</a:t>
              </a:r>
              <a:endParaRPr kumimoji="1" lang="en-US" sz="2400" dirty="0">
                <a:solidFill>
                  <a:srgbClr val="EEECE1"/>
                </a:solidFill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28281035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2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1676400" y="2057936"/>
          <a:ext cx="5726113" cy="286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722" name="Chart" r:id="rId4" imgW="10149729" imgH="5692140" progId="Excel.Chart.8">
                  <p:embed/>
                </p:oleObj>
              </mc:Choice>
              <mc:Fallback>
                <p:oleObj name="Chart" r:id="rId4" imgW="10149729" imgH="569214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057936"/>
                        <a:ext cx="5726113" cy="286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527175" y="4915436"/>
            <a:ext cx="6096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4575175" y="2019836"/>
            <a:ext cx="0" cy="2895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_s1040"/>
          <p:cNvSpPr>
            <a:spLocks noChangeArrowheads="1"/>
          </p:cNvSpPr>
          <p:nvPr/>
        </p:nvSpPr>
        <p:spPr bwMode="auto">
          <a:xfrm>
            <a:off x="1679575" y="4610636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0" name="_s1040"/>
          <p:cNvSpPr>
            <a:spLocks noChangeArrowheads="1"/>
          </p:cNvSpPr>
          <p:nvPr/>
        </p:nvSpPr>
        <p:spPr bwMode="auto">
          <a:xfrm>
            <a:off x="2365375" y="4610636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1" name="_s1040"/>
          <p:cNvSpPr>
            <a:spLocks noChangeArrowheads="1"/>
          </p:cNvSpPr>
          <p:nvPr/>
        </p:nvSpPr>
        <p:spPr bwMode="auto">
          <a:xfrm>
            <a:off x="3203575" y="4610636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2" name="_s1040"/>
          <p:cNvSpPr>
            <a:spLocks noChangeArrowheads="1"/>
          </p:cNvSpPr>
          <p:nvPr/>
        </p:nvSpPr>
        <p:spPr bwMode="auto">
          <a:xfrm>
            <a:off x="7013575" y="4610636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3" name="_s1040"/>
          <p:cNvSpPr>
            <a:spLocks noChangeArrowheads="1"/>
          </p:cNvSpPr>
          <p:nvPr/>
        </p:nvSpPr>
        <p:spPr bwMode="auto">
          <a:xfrm>
            <a:off x="6022975" y="4610636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4" name="_s1040"/>
          <p:cNvSpPr>
            <a:spLocks noChangeArrowheads="1"/>
          </p:cNvSpPr>
          <p:nvPr/>
        </p:nvSpPr>
        <p:spPr bwMode="auto">
          <a:xfrm>
            <a:off x="4803775" y="4610636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1527175" y="5372636"/>
            <a:ext cx="6096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Repeated observations within student will vary about each student’s mean.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13124701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524000" y="2133600"/>
            <a:ext cx="6096000" cy="2863850"/>
            <a:chOff x="960" y="1152"/>
            <a:chExt cx="3840" cy="1804"/>
          </a:xfrm>
        </p:grpSpPr>
        <p:graphicFrame>
          <p:nvGraphicFramePr>
            <p:cNvPr id="7" name="Object 3"/>
            <p:cNvGraphicFramePr>
              <a:graphicFrameLocks noChangeAspect="1"/>
            </p:cNvGraphicFramePr>
            <p:nvPr/>
          </p:nvGraphicFramePr>
          <p:xfrm>
            <a:off x="1054" y="1169"/>
            <a:ext cx="3575" cy="1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530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69"/>
                          <a:ext cx="3575" cy="17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V="1">
              <a:off x="2880" y="1152"/>
              <a:ext cx="0" cy="1776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1295400" y="5410200"/>
            <a:ext cx="7086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Students’ means in the same teacher’s classroom will vary about their teacher’s mean.</a:t>
            </a:r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auto">
          <a:xfrm>
            <a:off x="4495800" y="2209800"/>
            <a:ext cx="0" cy="27432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" name="Group 49"/>
          <p:cNvGrpSpPr>
            <a:grpSpLocks/>
          </p:cNvGrpSpPr>
          <p:nvPr/>
        </p:nvGrpSpPr>
        <p:grpSpPr bwMode="auto">
          <a:xfrm>
            <a:off x="1524000" y="4267200"/>
            <a:ext cx="1447800" cy="692150"/>
            <a:chOff x="960" y="1104"/>
            <a:chExt cx="3840" cy="1828"/>
          </a:xfrm>
        </p:grpSpPr>
        <p:graphicFrame>
          <p:nvGraphicFramePr>
            <p:cNvPr id="13" name="Object 5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531" name="Chart" r:id="rId6" imgW="10149729" imgH="5692140" progId="Excel.Chart.8">
                    <p:embed/>
                  </p:oleObj>
                </mc:Choice>
                <mc:Fallback>
                  <p:oleObj name="Chart" r:id="rId6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5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5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22" name="Group 59"/>
          <p:cNvGrpSpPr>
            <a:grpSpLocks/>
          </p:cNvGrpSpPr>
          <p:nvPr/>
        </p:nvGrpSpPr>
        <p:grpSpPr bwMode="auto">
          <a:xfrm>
            <a:off x="2667000" y="4267200"/>
            <a:ext cx="1447800" cy="692150"/>
            <a:chOff x="960" y="1104"/>
            <a:chExt cx="3840" cy="1828"/>
          </a:xfrm>
        </p:grpSpPr>
        <p:graphicFrame>
          <p:nvGraphicFramePr>
            <p:cNvPr id="23" name="Object 6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532" name="Chart" r:id="rId8" imgW="10149729" imgH="5692140" progId="Excel.Chart.8">
                    <p:embed/>
                  </p:oleObj>
                </mc:Choice>
                <mc:Fallback>
                  <p:oleObj name="Chart" r:id="rId8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Line 6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6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32" name="Group 69"/>
          <p:cNvGrpSpPr>
            <a:grpSpLocks/>
          </p:cNvGrpSpPr>
          <p:nvPr/>
        </p:nvGrpSpPr>
        <p:grpSpPr bwMode="auto">
          <a:xfrm>
            <a:off x="3581400" y="4267200"/>
            <a:ext cx="1447800" cy="692150"/>
            <a:chOff x="960" y="1104"/>
            <a:chExt cx="3840" cy="1828"/>
          </a:xfrm>
        </p:grpSpPr>
        <p:graphicFrame>
          <p:nvGraphicFramePr>
            <p:cNvPr id="33" name="Object 7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533" name="Chart" r:id="rId9" imgW="10149729" imgH="5692140" progId="Excel.Chart.8">
                    <p:embed/>
                  </p:oleObj>
                </mc:Choice>
                <mc:Fallback>
                  <p:oleObj name="Chart" r:id="rId9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Line 7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7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42" name="Group 79"/>
          <p:cNvGrpSpPr>
            <a:grpSpLocks/>
          </p:cNvGrpSpPr>
          <p:nvPr/>
        </p:nvGrpSpPr>
        <p:grpSpPr bwMode="auto">
          <a:xfrm>
            <a:off x="5029200" y="4267200"/>
            <a:ext cx="1447800" cy="692150"/>
            <a:chOff x="960" y="1104"/>
            <a:chExt cx="3840" cy="1828"/>
          </a:xfrm>
        </p:grpSpPr>
        <p:graphicFrame>
          <p:nvGraphicFramePr>
            <p:cNvPr id="43" name="Object 8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534" name="Chart" r:id="rId10" imgW="10149729" imgH="5692140" progId="Excel.Chart.8">
                    <p:embed/>
                  </p:oleObj>
                </mc:Choice>
                <mc:Fallback>
                  <p:oleObj name="Chart" r:id="rId10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Line 8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8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52" name="Group 89"/>
          <p:cNvGrpSpPr>
            <a:grpSpLocks/>
          </p:cNvGrpSpPr>
          <p:nvPr/>
        </p:nvGrpSpPr>
        <p:grpSpPr bwMode="auto">
          <a:xfrm>
            <a:off x="6248400" y="4267200"/>
            <a:ext cx="1447800" cy="692150"/>
            <a:chOff x="960" y="1104"/>
            <a:chExt cx="3840" cy="1828"/>
          </a:xfrm>
        </p:grpSpPr>
        <p:graphicFrame>
          <p:nvGraphicFramePr>
            <p:cNvPr id="53" name="Object 9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535" name="Chart" r:id="rId11" imgW="10149729" imgH="5692140" progId="Excel.Chart.8">
                    <p:embed/>
                  </p:oleObj>
                </mc:Choice>
                <mc:Fallback>
                  <p:oleObj name="Chart" r:id="rId11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Line 9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9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1873441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66800" y="5562600"/>
            <a:ext cx="7391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Teacher means will vary about the grand mean.</a:t>
            </a:r>
          </a:p>
        </p:txBody>
      </p:sp>
      <p:grpSp>
        <p:nvGrpSpPr>
          <p:cNvPr id="7" name="Group 141"/>
          <p:cNvGrpSpPr>
            <a:grpSpLocks/>
          </p:cNvGrpSpPr>
          <p:nvPr/>
        </p:nvGrpSpPr>
        <p:grpSpPr bwMode="auto">
          <a:xfrm>
            <a:off x="1066800" y="3581400"/>
            <a:ext cx="2667000" cy="1492250"/>
            <a:chOff x="960" y="1152"/>
            <a:chExt cx="3888" cy="1804"/>
          </a:xfrm>
        </p:grpSpPr>
        <p:grpSp>
          <p:nvGrpSpPr>
            <p:cNvPr id="8" name="Group 142"/>
            <p:cNvGrpSpPr>
              <a:grpSpLocks/>
            </p:cNvGrpSpPr>
            <p:nvPr/>
          </p:nvGrpSpPr>
          <p:grpSpPr bwMode="auto">
            <a:xfrm>
              <a:off x="960" y="1152"/>
              <a:ext cx="3840" cy="1804"/>
              <a:chOff x="960" y="1152"/>
              <a:chExt cx="3840" cy="1804"/>
            </a:xfrm>
          </p:grpSpPr>
          <p:graphicFrame>
            <p:nvGraphicFramePr>
              <p:cNvPr id="60" name="Object 143"/>
              <p:cNvGraphicFramePr>
                <a:graphicFrameLocks noChangeAspect="1"/>
              </p:cNvGraphicFramePr>
              <p:nvPr/>
            </p:nvGraphicFramePr>
            <p:xfrm>
              <a:off x="1054" y="1169"/>
              <a:ext cx="3575" cy="1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38" name="Chart" r:id="rId4" imgW="10149729" imgH="5692140" progId="Excel.Chart.8">
                      <p:embed/>
                    </p:oleObj>
                  </mc:Choice>
                  <mc:Fallback>
                    <p:oleObj name="Chart" r:id="rId4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69"/>
                            <a:ext cx="3575" cy="1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1" name="Line 144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57150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145"/>
              <p:cNvSpPr>
                <a:spLocks noChangeShapeType="1"/>
              </p:cNvSpPr>
              <p:nvPr/>
            </p:nvSpPr>
            <p:spPr bwMode="auto">
              <a:xfrm flipV="1">
                <a:off x="2880" y="1152"/>
                <a:ext cx="0" cy="177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Line 146"/>
            <p:cNvSpPr>
              <a:spLocks noChangeShapeType="1"/>
            </p:cNvSpPr>
            <p:nvPr/>
          </p:nvSpPr>
          <p:spPr bwMode="auto">
            <a:xfrm>
              <a:off x="2832" y="1200"/>
              <a:ext cx="0" cy="172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147"/>
            <p:cNvGrpSpPr>
              <a:grpSpLocks/>
            </p:cNvGrpSpPr>
            <p:nvPr/>
          </p:nvGrpSpPr>
          <p:grpSpPr bwMode="auto">
            <a:xfrm>
              <a:off x="960" y="2496"/>
              <a:ext cx="912" cy="436"/>
              <a:chOff x="960" y="1104"/>
              <a:chExt cx="3840" cy="1828"/>
            </a:xfrm>
          </p:grpSpPr>
          <p:graphicFrame>
            <p:nvGraphicFramePr>
              <p:cNvPr id="51" name="Object 14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39" name="Chart" r:id="rId6" imgW="10149729" imgH="5692140" progId="Excel.Chart.8">
                      <p:embed/>
                    </p:oleObj>
                  </mc:Choice>
                  <mc:Fallback>
                    <p:oleObj name="Chart" r:id="rId6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2" name="Line 14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15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5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6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7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8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9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1" name="Group 157"/>
            <p:cNvGrpSpPr>
              <a:grpSpLocks/>
            </p:cNvGrpSpPr>
            <p:nvPr/>
          </p:nvGrpSpPr>
          <p:grpSpPr bwMode="auto">
            <a:xfrm>
              <a:off x="1680" y="2496"/>
              <a:ext cx="912" cy="436"/>
              <a:chOff x="960" y="1104"/>
              <a:chExt cx="3840" cy="1828"/>
            </a:xfrm>
          </p:grpSpPr>
          <p:graphicFrame>
            <p:nvGraphicFramePr>
              <p:cNvPr id="42" name="Object 15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0" name="Chart" r:id="rId8" imgW="10149729" imgH="5692140" progId="Excel.Chart.8">
                      <p:embed/>
                    </p:oleObj>
                  </mc:Choice>
                  <mc:Fallback>
                    <p:oleObj name="Chart" r:id="rId8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3" name="Line 15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6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6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7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8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9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50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" name="Group 167"/>
            <p:cNvGrpSpPr>
              <a:grpSpLocks/>
            </p:cNvGrpSpPr>
            <p:nvPr/>
          </p:nvGrpSpPr>
          <p:grpSpPr bwMode="auto">
            <a:xfrm>
              <a:off x="2256" y="2496"/>
              <a:ext cx="912" cy="436"/>
              <a:chOff x="960" y="1104"/>
              <a:chExt cx="3840" cy="1828"/>
            </a:xfrm>
          </p:grpSpPr>
          <p:graphicFrame>
            <p:nvGraphicFramePr>
              <p:cNvPr id="33" name="Object 16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1" name="Chart" r:id="rId9" imgW="10149729" imgH="5692140" progId="Excel.Chart.8">
                      <p:embed/>
                    </p:oleObj>
                  </mc:Choice>
                  <mc:Fallback>
                    <p:oleObj name="Chart" r:id="rId9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4" name="Line 16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17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7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8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9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0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41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3" name="Group 177"/>
            <p:cNvGrpSpPr>
              <a:grpSpLocks/>
            </p:cNvGrpSpPr>
            <p:nvPr/>
          </p:nvGrpSpPr>
          <p:grpSpPr bwMode="auto">
            <a:xfrm>
              <a:off x="3168" y="2496"/>
              <a:ext cx="912" cy="436"/>
              <a:chOff x="960" y="1104"/>
              <a:chExt cx="3840" cy="1828"/>
            </a:xfrm>
          </p:grpSpPr>
          <p:graphicFrame>
            <p:nvGraphicFramePr>
              <p:cNvPr id="24" name="Object 17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2" name="Chart" r:id="rId10" imgW="10149729" imgH="5692140" progId="Excel.Chart.8">
                      <p:embed/>
                    </p:oleObj>
                  </mc:Choice>
                  <mc:Fallback>
                    <p:oleObj name="Chart" r:id="rId10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Line 17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18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8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9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0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1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32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4" name="Group 187"/>
            <p:cNvGrpSpPr>
              <a:grpSpLocks/>
            </p:cNvGrpSpPr>
            <p:nvPr/>
          </p:nvGrpSpPr>
          <p:grpSpPr bwMode="auto">
            <a:xfrm>
              <a:off x="3936" y="2496"/>
              <a:ext cx="912" cy="436"/>
              <a:chOff x="960" y="1104"/>
              <a:chExt cx="3840" cy="1828"/>
            </a:xfrm>
          </p:grpSpPr>
          <p:graphicFrame>
            <p:nvGraphicFramePr>
              <p:cNvPr id="15" name="Object 188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3" name="Chart" r:id="rId11" imgW="10149729" imgH="5692140" progId="Excel.Chart.8">
                      <p:embed/>
                    </p:oleObj>
                  </mc:Choice>
                  <mc:Fallback>
                    <p:oleObj name="Chart" r:id="rId11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Line 189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90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3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63" name="Group 197"/>
          <p:cNvGrpSpPr>
            <a:grpSpLocks/>
          </p:cNvGrpSpPr>
          <p:nvPr/>
        </p:nvGrpSpPr>
        <p:grpSpPr bwMode="auto">
          <a:xfrm>
            <a:off x="2590800" y="3657600"/>
            <a:ext cx="2667000" cy="1416050"/>
            <a:chOff x="960" y="1152"/>
            <a:chExt cx="3888" cy="1804"/>
          </a:xfrm>
        </p:grpSpPr>
        <p:grpSp>
          <p:nvGrpSpPr>
            <p:cNvPr id="64" name="Group 198"/>
            <p:cNvGrpSpPr>
              <a:grpSpLocks/>
            </p:cNvGrpSpPr>
            <p:nvPr/>
          </p:nvGrpSpPr>
          <p:grpSpPr bwMode="auto">
            <a:xfrm>
              <a:off x="960" y="1152"/>
              <a:ext cx="3840" cy="1804"/>
              <a:chOff x="960" y="1152"/>
              <a:chExt cx="3840" cy="1804"/>
            </a:xfrm>
          </p:grpSpPr>
          <p:graphicFrame>
            <p:nvGraphicFramePr>
              <p:cNvPr id="116" name="Object 199"/>
              <p:cNvGraphicFramePr>
                <a:graphicFrameLocks noChangeAspect="1"/>
              </p:cNvGraphicFramePr>
              <p:nvPr/>
            </p:nvGraphicFramePr>
            <p:xfrm>
              <a:off x="1054" y="1169"/>
              <a:ext cx="3575" cy="1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4" name="Chart" r:id="rId12" imgW="10149729" imgH="5692140" progId="Excel.Chart.8">
                      <p:embed/>
                    </p:oleObj>
                  </mc:Choice>
                  <mc:Fallback>
                    <p:oleObj name="Chart" r:id="rId12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69"/>
                            <a:ext cx="3575" cy="1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7" name="Line 200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57150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Line 201"/>
              <p:cNvSpPr>
                <a:spLocks noChangeShapeType="1"/>
              </p:cNvSpPr>
              <p:nvPr/>
            </p:nvSpPr>
            <p:spPr bwMode="auto">
              <a:xfrm flipV="1">
                <a:off x="2880" y="1152"/>
                <a:ext cx="0" cy="177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" name="Line 202"/>
            <p:cNvSpPr>
              <a:spLocks noChangeShapeType="1"/>
            </p:cNvSpPr>
            <p:nvPr/>
          </p:nvSpPr>
          <p:spPr bwMode="auto">
            <a:xfrm>
              <a:off x="2832" y="1200"/>
              <a:ext cx="0" cy="172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6" name="Group 203"/>
            <p:cNvGrpSpPr>
              <a:grpSpLocks/>
            </p:cNvGrpSpPr>
            <p:nvPr/>
          </p:nvGrpSpPr>
          <p:grpSpPr bwMode="auto">
            <a:xfrm>
              <a:off x="960" y="2496"/>
              <a:ext cx="912" cy="436"/>
              <a:chOff x="960" y="1104"/>
              <a:chExt cx="3840" cy="1828"/>
            </a:xfrm>
          </p:grpSpPr>
          <p:graphicFrame>
            <p:nvGraphicFramePr>
              <p:cNvPr id="107" name="Object 20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5" name="Chart" r:id="rId13" imgW="10149729" imgH="5692140" progId="Excel.Chart.8">
                      <p:embed/>
                    </p:oleObj>
                  </mc:Choice>
                  <mc:Fallback>
                    <p:oleObj name="Chart" r:id="rId13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8" name="Line 20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20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1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2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3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4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15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67" name="Group 213"/>
            <p:cNvGrpSpPr>
              <a:grpSpLocks/>
            </p:cNvGrpSpPr>
            <p:nvPr/>
          </p:nvGrpSpPr>
          <p:grpSpPr bwMode="auto">
            <a:xfrm>
              <a:off x="1680" y="2496"/>
              <a:ext cx="912" cy="436"/>
              <a:chOff x="960" y="1104"/>
              <a:chExt cx="3840" cy="1828"/>
            </a:xfrm>
          </p:grpSpPr>
          <p:graphicFrame>
            <p:nvGraphicFramePr>
              <p:cNvPr id="98" name="Object 21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6" name="Chart" r:id="rId14" imgW="10149729" imgH="5692140" progId="Excel.Chart.8">
                      <p:embed/>
                    </p:oleObj>
                  </mc:Choice>
                  <mc:Fallback>
                    <p:oleObj name="Chart" r:id="rId14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9" name="Line 21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Line 21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2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3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4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5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06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68" name="Group 223"/>
            <p:cNvGrpSpPr>
              <a:grpSpLocks/>
            </p:cNvGrpSpPr>
            <p:nvPr/>
          </p:nvGrpSpPr>
          <p:grpSpPr bwMode="auto">
            <a:xfrm>
              <a:off x="2256" y="2496"/>
              <a:ext cx="912" cy="436"/>
              <a:chOff x="960" y="1104"/>
              <a:chExt cx="3840" cy="1828"/>
            </a:xfrm>
          </p:grpSpPr>
          <p:graphicFrame>
            <p:nvGraphicFramePr>
              <p:cNvPr id="89" name="Object 22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7" name="Chart" r:id="rId15" imgW="10149729" imgH="5692140" progId="Excel.Chart.8">
                      <p:embed/>
                    </p:oleObj>
                  </mc:Choice>
                  <mc:Fallback>
                    <p:oleObj name="Chart" r:id="rId15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0" name="Line 22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22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3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4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5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6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97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69" name="Group 233"/>
            <p:cNvGrpSpPr>
              <a:grpSpLocks/>
            </p:cNvGrpSpPr>
            <p:nvPr/>
          </p:nvGrpSpPr>
          <p:grpSpPr bwMode="auto">
            <a:xfrm>
              <a:off x="3168" y="2496"/>
              <a:ext cx="912" cy="436"/>
              <a:chOff x="960" y="1104"/>
              <a:chExt cx="3840" cy="1828"/>
            </a:xfrm>
          </p:grpSpPr>
          <p:graphicFrame>
            <p:nvGraphicFramePr>
              <p:cNvPr id="80" name="Object 23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8" name="Chart" r:id="rId16" imgW="10149729" imgH="5692140" progId="Excel.Chart.8">
                      <p:embed/>
                    </p:oleObj>
                  </mc:Choice>
                  <mc:Fallback>
                    <p:oleObj name="Chart" r:id="rId16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1" name="Line 23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23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4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5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6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7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88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70" name="Group 243"/>
            <p:cNvGrpSpPr>
              <a:grpSpLocks/>
            </p:cNvGrpSpPr>
            <p:nvPr/>
          </p:nvGrpSpPr>
          <p:grpSpPr bwMode="auto">
            <a:xfrm>
              <a:off x="3936" y="2496"/>
              <a:ext cx="912" cy="436"/>
              <a:chOff x="960" y="1104"/>
              <a:chExt cx="3840" cy="1828"/>
            </a:xfrm>
          </p:grpSpPr>
          <p:graphicFrame>
            <p:nvGraphicFramePr>
              <p:cNvPr id="71" name="Object 244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49" name="Chart" r:id="rId17" imgW="10149729" imgH="5692140" progId="Excel.Chart.8">
                      <p:embed/>
                    </p:oleObj>
                  </mc:Choice>
                  <mc:Fallback>
                    <p:oleObj name="Chart" r:id="rId17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2" name="Line 245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246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5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6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7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8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79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19" name="Group 253"/>
          <p:cNvGrpSpPr>
            <a:grpSpLocks/>
          </p:cNvGrpSpPr>
          <p:nvPr/>
        </p:nvGrpSpPr>
        <p:grpSpPr bwMode="auto">
          <a:xfrm>
            <a:off x="4343400" y="3657600"/>
            <a:ext cx="2667000" cy="1416050"/>
            <a:chOff x="960" y="1152"/>
            <a:chExt cx="3888" cy="1804"/>
          </a:xfrm>
        </p:grpSpPr>
        <p:grpSp>
          <p:nvGrpSpPr>
            <p:cNvPr id="120" name="Group 254"/>
            <p:cNvGrpSpPr>
              <a:grpSpLocks/>
            </p:cNvGrpSpPr>
            <p:nvPr/>
          </p:nvGrpSpPr>
          <p:grpSpPr bwMode="auto">
            <a:xfrm>
              <a:off x="960" y="1152"/>
              <a:ext cx="3840" cy="1804"/>
              <a:chOff x="960" y="1152"/>
              <a:chExt cx="3840" cy="1804"/>
            </a:xfrm>
          </p:grpSpPr>
          <p:graphicFrame>
            <p:nvGraphicFramePr>
              <p:cNvPr id="172" name="Object 255"/>
              <p:cNvGraphicFramePr>
                <a:graphicFrameLocks noChangeAspect="1"/>
              </p:cNvGraphicFramePr>
              <p:nvPr/>
            </p:nvGraphicFramePr>
            <p:xfrm>
              <a:off x="1054" y="1169"/>
              <a:ext cx="3575" cy="1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0" name="Chart" r:id="rId18" imgW="10149729" imgH="5692140" progId="Excel.Chart.8">
                      <p:embed/>
                    </p:oleObj>
                  </mc:Choice>
                  <mc:Fallback>
                    <p:oleObj name="Chart" r:id="rId18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69"/>
                            <a:ext cx="3575" cy="1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3" name="Line 256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57150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Line 257"/>
              <p:cNvSpPr>
                <a:spLocks noChangeShapeType="1"/>
              </p:cNvSpPr>
              <p:nvPr/>
            </p:nvSpPr>
            <p:spPr bwMode="auto">
              <a:xfrm flipV="1">
                <a:off x="2880" y="1152"/>
                <a:ext cx="0" cy="177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1" name="Line 258"/>
            <p:cNvSpPr>
              <a:spLocks noChangeShapeType="1"/>
            </p:cNvSpPr>
            <p:nvPr/>
          </p:nvSpPr>
          <p:spPr bwMode="auto">
            <a:xfrm>
              <a:off x="2832" y="1200"/>
              <a:ext cx="0" cy="172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2" name="Group 259"/>
            <p:cNvGrpSpPr>
              <a:grpSpLocks/>
            </p:cNvGrpSpPr>
            <p:nvPr/>
          </p:nvGrpSpPr>
          <p:grpSpPr bwMode="auto">
            <a:xfrm>
              <a:off x="960" y="2496"/>
              <a:ext cx="912" cy="436"/>
              <a:chOff x="960" y="1104"/>
              <a:chExt cx="3840" cy="1828"/>
            </a:xfrm>
          </p:grpSpPr>
          <p:graphicFrame>
            <p:nvGraphicFramePr>
              <p:cNvPr id="163" name="Object 26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1" name="Chart" r:id="rId19" imgW="10149729" imgH="5692140" progId="Excel.Chart.8">
                      <p:embed/>
                    </p:oleObj>
                  </mc:Choice>
                  <mc:Fallback>
                    <p:oleObj name="Chart" r:id="rId19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" name="Line 26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Line 26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7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8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9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70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71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3" name="Group 269"/>
            <p:cNvGrpSpPr>
              <a:grpSpLocks/>
            </p:cNvGrpSpPr>
            <p:nvPr/>
          </p:nvGrpSpPr>
          <p:grpSpPr bwMode="auto">
            <a:xfrm>
              <a:off x="1680" y="2496"/>
              <a:ext cx="912" cy="436"/>
              <a:chOff x="960" y="1104"/>
              <a:chExt cx="3840" cy="1828"/>
            </a:xfrm>
          </p:grpSpPr>
          <p:graphicFrame>
            <p:nvGraphicFramePr>
              <p:cNvPr id="154" name="Object 27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2" name="Chart" r:id="rId20" imgW="10149729" imgH="5692140" progId="Excel.Chart.8">
                      <p:embed/>
                    </p:oleObj>
                  </mc:Choice>
                  <mc:Fallback>
                    <p:oleObj name="Chart" r:id="rId20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5" name="Line 27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Line 27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8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9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0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1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62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4" name="Group 279"/>
            <p:cNvGrpSpPr>
              <a:grpSpLocks/>
            </p:cNvGrpSpPr>
            <p:nvPr/>
          </p:nvGrpSpPr>
          <p:grpSpPr bwMode="auto">
            <a:xfrm>
              <a:off x="2256" y="2496"/>
              <a:ext cx="912" cy="436"/>
              <a:chOff x="960" y="1104"/>
              <a:chExt cx="3840" cy="1828"/>
            </a:xfrm>
          </p:grpSpPr>
          <p:graphicFrame>
            <p:nvGraphicFramePr>
              <p:cNvPr id="145" name="Object 28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3" name="Chart" r:id="rId21" imgW="10149729" imgH="5692140" progId="Excel.Chart.8">
                      <p:embed/>
                    </p:oleObj>
                  </mc:Choice>
                  <mc:Fallback>
                    <p:oleObj name="Chart" r:id="rId21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6" name="Line 28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Line 28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9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0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1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2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53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5" name="Group 289"/>
            <p:cNvGrpSpPr>
              <a:grpSpLocks/>
            </p:cNvGrpSpPr>
            <p:nvPr/>
          </p:nvGrpSpPr>
          <p:grpSpPr bwMode="auto">
            <a:xfrm>
              <a:off x="3168" y="2496"/>
              <a:ext cx="912" cy="436"/>
              <a:chOff x="960" y="1104"/>
              <a:chExt cx="3840" cy="1828"/>
            </a:xfrm>
          </p:grpSpPr>
          <p:graphicFrame>
            <p:nvGraphicFramePr>
              <p:cNvPr id="136" name="Object 29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4" name="Chart" r:id="rId22" imgW="10149729" imgH="5692140" progId="Excel.Chart.8">
                      <p:embed/>
                    </p:oleObj>
                  </mc:Choice>
                  <mc:Fallback>
                    <p:oleObj name="Chart" r:id="rId22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7" name="Line 29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Line 29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0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1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2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3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44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26" name="Group 299"/>
            <p:cNvGrpSpPr>
              <a:grpSpLocks/>
            </p:cNvGrpSpPr>
            <p:nvPr/>
          </p:nvGrpSpPr>
          <p:grpSpPr bwMode="auto">
            <a:xfrm>
              <a:off x="3936" y="2496"/>
              <a:ext cx="912" cy="436"/>
              <a:chOff x="960" y="1104"/>
              <a:chExt cx="3840" cy="1828"/>
            </a:xfrm>
          </p:grpSpPr>
          <p:graphicFrame>
            <p:nvGraphicFramePr>
              <p:cNvPr id="127" name="Object 300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5" name="Chart" r:id="rId23" imgW="10149729" imgH="5692140" progId="Excel.Chart.8">
                      <p:embed/>
                    </p:oleObj>
                  </mc:Choice>
                  <mc:Fallback>
                    <p:oleObj name="Chart" r:id="rId23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8" name="Line 301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Line 302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1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2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3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4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35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75" name="Group 309"/>
          <p:cNvGrpSpPr>
            <a:grpSpLocks/>
          </p:cNvGrpSpPr>
          <p:nvPr/>
        </p:nvGrpSpPr>
        <p:grpSpPr bwMode="auto">
          <a:xfrm>
            <a:off x="5791200" y="3657600"/>
            <a:ext cx="2667000" cy="1416050"/>
            <a:chOff x="960" y="1152"/>
            <a:chExt cx="3888" cy="1804"/>
          </a:xfrm>
        </p:grpSpPr>
        <p:grpSp>
          <p:nvGrpSpPr>
            <p:cNvPr id="176" name="Group 310"/>
            <p:cNvGrpSpPr>
              <a:grpSpLocks/>
            </p:cNvGrpSpPr>
            <p:nvPr/>
          </p:nvGrpSpPr>
          <p:grpSpPr bwMode="auto">
            <a:xfrm>
              <a:off x="960" y="1152"/>
              <a:ext cx="3840" cy="1804"/>
              <a:chOff x="960" y="1152"/>
              <a:chExt cx="3840" cy="1804"/>
            </a:xfrm>
          </p:grpSpPr>
          <p:graphicFrame>
            <p:nvGraphicFramePr>
              <p:cNvPr id="228" name="Object 311"/>
              <p:cNvGraphicFramePr>
                <a:graphicFrameLocks noChangeAspect="1"/>
              </p:cNvGraphicFramePr>
              <p:nvPr/>
            </p:nvGraphicFramePr>
            <p:xfrm>
              <a:off x="1054" y="1169"/>
              <a:ext cx="3575" cy="1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6" name="Chart" r:id="rId24" imgW="10149729" imgH="5692140" progId="Excel.Chart.8">
                      <p:embed/>
                    </p:oleObj>
                  </mc:Choice>
                  <mc:Fallback>
                    <p:oleObj name="Chart" r:id="rId24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69"/>
                            <a:ext cx="3575" cy="1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9" name="Line 312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57150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" name="Line 313"/>
              <p:cNvSpPr>
                <a:spLocks noChangeShapeType="1"/>
              </p:cNvSpPr>
              <p:nvPr/>
            </p:nvSpPr>
            <p:spPr bwMode="auto">
              <a:xfrm flipV="1">
                <a:off x="2880" y="1152"/>
                <a:ext cx="0" cy="177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7" name="Line 314"/>
            <p:cNvSpPr>
              <a:spLocks noChangeShapeType="1"/>
            </p:cNvSpPr>
            <p:nvPr/>
          </p:nvSpPr>
          <p:spPr bwMode="auto">
            <a:xfrm>
              <a:off x="2832" y="1200"/>
              <a:ext cx="0" cy="172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8" name="Group 315"/>
            <p:cNvGrpSpPr>
              <a:grpSpLocks/>
            </p:cNvGrpSpPr>
            <p:nvPr/>
          </p:nvGrpSpPr>
          <p:grpSpPr bwMode="auto">
            <a:xfrm>
              <a:off x="960" y="2496"/>
              <a:ext cx="912" cy="436"/>
              <a:chOff x="960" y="1104"/>
              <a:chExt cx="3840" cy="1828"/>
            </a:xfrm>
          </p:grpSpPr>
          <p:graphicFrame>
            <p:nvGraphicFramePr>
              <p:cNvPr id="219" name="Object 31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7" name="Chart" r:id="rId25" imgW="10149729" imgH="5692140" progId="Excel.Chart.8">
                      <p:embed/>
                    </p:oleObj>
                  </mc:Choice>
                  <mc:Fallback>
                    <p:oleObj name="Chart" r:id="rId25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0" name="Line 31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Line 31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3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4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5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6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27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79" name="Group 325"/>
            <p:cNvGrpSpPr>
              <a:grpSpLocks/>
            </p:cNvGrpSpPr>
            <p:nvPr/>
          </p:nvGrpSpPr>
          <p:grpSpPr bwMode="auto">
            <a:xfrm>
              <a:off x="1680" y="2496"/>
              <a:ext cx="912" cy="436"/>
              <a:chOff x="960" y="1104"/>
              <a:chExt cx="3840" cy="1828"/>
            </a:xfrm>
          </p:grpSpPr>
          <p:graphicFrame>
            <p:nvGraphicFramePr>
              <p:cNvPr id="210" name="Object 32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8" name="Chart" r:id="rId26" imgW="10149729" imgH="5692140" progId="Excel.Chart.8">
                      <p:embed/>
                    </p:oleObj>
                  </mc:Choice>
                  <mc:Fallback>
                    <p:oleObj name="Chart" r:id="rId26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1" name="Line 32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Line 32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4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5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6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7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18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80" name="Group 335"/>
            <p:cNvGrpSpPr>
              <a:grpSpLocks/>
            </p:cNvGrpSpPr>
            <p:nvPr/>
          </p:nvGrpSpPr>
          <p:grpSpPr bwMode="auto">
            <a:xfrm>
              <a:off x="2256" y="2496"/>
              <a:ext cx="912" cy="436"/>
              <a:chOff x="960" y="1104"/>
              <a:chExt cx="3840" cy="1828"/>
            </a:xfrm>
          </p:grpSpPr>
          <p:graphicFrame>
            <p:nvGraphicFramePr>
              <p:cNvPr id="201" name="Object 33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59" name="Chart" r:id="rId27" imgW="10149729" imgH="5692140" progId="Excel.Chart.8">
                      <p:embed/>
                    </p:oleObj>
                  </mc:Choice>
                  <mc:Fallback>
                    <p:oleObj name="Chart" r:id="rId27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2" name="Line 33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Line 33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5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6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7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8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9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81" name="Group 345"/>
            <p:cNvGrpSpPr>
              <a:grpSpLocks/>
            </p:cNvGrpSpPr>
            <p:nvPr/>
          </p:nvGrpSpPr>
          <p:grpSpPr bwMode="auto">
            <a:xfrm>
              <a:off x="3168" y="2496"/>
              <a:ext cx="912" cy="436"/>
              <a:chOff x="960" y="1104"/>
              <a:chExt cx="3840" cy="1828"/>
            </a:xfrm>
          </p:grpSpPr>
          <p:graphicFrame>
            <p:nvGraphicFramePr>
              <p:cNvPr id="192" name="Object 34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60" name="Chart" r:id="rId28" imgW="10149729" imgH="5692140" progId="Excel.Chart.8">
                      <p:embed/>
                    </p:oleObj>
                  </mc:Choice>
                  <mc:Fallback>
                    <p:oleObj name="Chart" r:id="rId28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3" name="Line 34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Line 34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6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7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8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9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200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  <p:grpSp>
          <p:nvGrpSpPr>
            <p:cNvPr id="182" name="Group 355"/>
            <p:cNvGrpSpPr>
              <a:grpSpLocks/>
            </p:cNvGrpSpPr>
            <p:nvPr/>
          </p:nvGrpSpPr>
          <p:grpSpPr bwMode="auto">
            <a:xfrm>
              <a:off x="3936" y="2496"/>
              <a:ext cx="912" cy="436"/>
              <a:chOff x="960" y="1104"/>
              <a:chExt cx="3840" cy="1828"/>
            </a:xfrm>
          </p:grpSpPr>
          <p:graphicFrame>
            <p:nvGraphicFramePr>
              <p:cNvPr id="183" name="Object 356"/>
              <p:cNvGraphicFramePr>
                <a:graphicFrameLocks noChangeAspect="1"/>
              </p:cNvGraphicFramePr>
              <p:nvPr/>
            </p:nvGraphicFramePr>
            <p:xfrm>
              <a:off x="1054" y="1128"/>
              <a:ext cx="3607" cy="18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4961" name="Chart" r:id="rId29" imgW="10149729" imgH="5692140" progId="Excel.Chart.8">
                      <p:embed/>
                    </p:oleObj>
                  </mc:Choice>
                  <mc:Fallback>
                    <p:oleObj name="Chart" r:id="rId29" imgW="10149729" imgH="5692140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" y="1128"/>
                            <a:ext cx="3607" cy="18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 cap="sq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4" name="Line 357"/>
              <p:cNvSpPr>
                <a:spLocks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Line 358"/>
              <p:cNvSpPr>
                <a:spLocks noChangeShapeType="1"/>
              </p:cNvSpPr>
              <p:nvPr/>
            </p:nvSpPr>
            <p:spPr bwMode="auto">
              <a:xfrm flipV="1">
                <a:off x="2880" y="1104"/>
                <a:ext cx="0" cy="1824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_s1040"/>
              <p:cNvSpPr>
                <a:spLocks noChangeArrowheads="1"/>
              </p:cNvSpPr>
              <p:nvPr/>
            </p:nvSpPr>
            <p:spPr bwMode="auto">
              <a:xfrm>
                <a:off x="105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87" name="_s1040"/>
              <p:cNvSpPr>
                <a:spLocks noChangeArrowheads="1"/>
              </p:cNvSpPr>
              <p:nvPr/>
            </p:nvSpPr>
            <p:spPr bwMode="auto">
              <a:xfrm>
                <a:off x="1488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88" name="_s1040"/>
              <p:cNvSpPr>
                <a:spLocks noChangeArrowheads="1"/>
              </p:cNvSpPr>
              <p:nvPr/>
            </p:nvSpPr>
            <p:spPr bwMode="auto">
              <a:xfrm>
                <a:off x="20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89" name="_s1040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0" name="_s1040"/>
              <p:cNvSpPr>
                <a:spLocks noChangeArrowheads="1"/>
              </p:cNvSpPr>
              <p:nvPr/>
            </p:nvSpPr>
            <p:spPr bwMode="auto">
              <a:xfrm>
                <a:off x="3792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  <p:sp>
            <p:nvSpPr>
              <p:cNvPr id="191" name="_s1040"/>
              <p:cNvSpPr>
                <a:spLocks noChangeArrowheads="1"/>
              </p:cNvSpPr>
              <p:nvPr/>
            </p:nvSpPr>
            <p:spPr bwMode="auto">
              <a:xfrm>
                <a:off x="3024" y="2736"/>
                <a:ext cx="169" cy="175"/>
              </a:xfrm>
              <a:prstGeom prst="roundRect">
                <a:avLst>
                  <a:gd name="adj" fmla="val 16667"/>
                </a:avLst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 eaLnBrk="0" hangingPunct="0"/>
                <a:endParaRPr kumimoji="1" lang="en-US" sz="2300">
                  <a:latin typeface="Times New Roman" pitchFamily="18" charset="0"/>
                </a:endParaRPr>
              </a:p>
            </p:txBody>
          </p:sp>
        </p:grpSp>
      </p:grpSp>
      <p:sp>
        <p:nvSpPr>
          <p:cNvPr id="231" name="Line 140"/>
          <p:cNvSpPr>
            <a:spLocks noChangeShapeType="1"/>
          </p:cNvSpPr>
          <p:nvPr/>
        </p:nvSpPr>
        <p:spPr bwMode="auto">
          <a:xfrm flipV="1">
            <a:off x="4191000" y="2514600"/>
            <a:ext cx="0" cy="2514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32" name="Object 231"/>
          <p:cNvGraphicFramePr>
            <a:graphicFrameLocks noChangeAspect="1"/>
          </p:cNvGraphicFramePr>
          <p:nvPr/>
        </p:nvGraphicFramePr>
        <p:xfrm>
          <a:off x="3936824" y="205740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962" name="Equation" r:id="rId30" imgW="152268" imgH="164957" progId="Equation.3">
                  <p:embed/>
                </p:oleObj>
              </mc:Choice>
              <mc:Fallback>
                <p:oleObj name="Equation" r:id="rId30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6824" y="205740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3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3909104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137423" y="1905000"/>
            <a:ext cx="8868793" cy="4418416"/>
            <a:chOff x="163" y="692"/>
            <a:chExt cx="2915" cy="588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2123" y="692"/>
              <a:ext cx="427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1" name="AutoShape 19"/>
            <p:cNvCxnSpPr>
              <a:cxnSpLocks noChangeShapeType="1"/>
              <a:stCxn id="20" idx="2"/>
            </p:cNvCxnSpPr>
            <p:nvPr/>
          </p:nvCxnSpPr>
          <p:spPr bwMode="auto">
            <a:xfrm rot="5400000">
              <a:off x="2070" y="708"/>
              <a:ext cx="172" cy="363"/>
            </a:xfrm>
            <a:prstGeom prst="bentConnector3">
              <a:avLst>
                <a:gd name="adj1" fmla="val 49940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AutoShape 20"/>
            <p:cNvCxnSpPr>
              <a:cxnSpLocks noChangeShapeType="1"/>
              <a:stCxn id="20" idx="2"/>
            </p:cNvCxnSpPr>
            <p:nvPr/>
          </p:nvCxnSpPr>
          <p:spPr bwMode="auto">
            <a:xfrm rot="16200000" flipH="1">
              <a:off x="2382" y="759"/>
              <a:ext cx="172" cy="262"/>
            </a:xfrm>
            <a:prstGeom prst="bentConnector3">
              <a:avLst>
                <a:gd name="adj1" fmla="val 49202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AutoShape 21"/>
            <p:cNvCxnSpPr>
              <a:cxnSpLocks noChangeShapeType="1"/>
              <a:stCxn id="24" idx="2"/>
              <a:endCxn id="13" idx="0"/>
            </p:cNvCxnSpPr>
            <p:nvPr/>
          </p:nvCxnSpPr>
          <p:spPr bwMode="auto">
            <a:xfrm rot="5400000">
              <a:off x="745" y="738"/>
              <a:ext cx="162" cy="314"/>
            </a:xfrm>
            <a:prstGeom prst="bentConnector3">
              <a:avLst>
                <a:gd name="adj1" fmla="val 49935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770" y="702"/>
              <a:ext cx="426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5" name="AutoShape 23"/>
            <p:cNvCxnSpPr>
              <a:cxnSpLocks noChangeShapeType="1"/>
              <a:stCxn id="24" idx="2"/>
              <a:endCxn id="33" idx="0"/>
            </p:cNvCxnSpPr>
            <p:nvPr/>
          </p:nvCxnSpPr>
          <p:spPr bwMode="auto">
            <a:xfrm rot="16200000" flipH="1">
              <a:off x="1071" y="726"/>
              <a:ext cx="162" cy="338"/>
            </a:xfrm>
            <a:prstGeom prst="bentConnector3">
              <a:avLst>
                <a:gd name="adj1" fmla="val 49935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1421" y="733"/>
              <a:ext cx="400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rPr>
                <a:t>Level 3</a:t>
              </a: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46" y="905"/>
              <a:ext cx="404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solidFill>
                    <a:srgbClr val="29CD39"/>
                  </a:solidFill>
                  <a:effectLst/>
                  <a:latin typeface="Arial" charset="0"/>
                </a:rPr>
                <a:t>Level 2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421" y="1047"/>
              <a:ext cx="400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Level 1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63" y="1219"/>
              <a:ext cx="2915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400" b="1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We can refer to the nesting structure in terms of “Levels”…</a:t>
              </a:r>
              <a:r>
                <a:rPr kumimoji="1" lang="en-US" sz="2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 </a:t>
              </a: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39569998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512" y="1254657"/>
            <a:ext cx="9096978" cy="4794132"/>
            <a:chOff x="118" y="692"/>
            <a:chExt cx="2990" cy="638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2123" y="692"/>
              <a:ext cx="427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1" name="AutoShape 19"/>
            <p:cNvCxnSpPr>
              <a:cxnSpLocks noChangeShapeType="1"/>
              <a:stCxn id="20" idx="2"/>
            </p:cNvCxnSpPr>
            <p:nvPr/>
          </p:nvCxnSpPr>
          <p:spPr bwMode="auto">
            <a:xfrm rot="5400000">
              <a:off x="2070" y="708"/>
              <a:ext cx="172" cy="363"/>
            </a:xfrm>
            <a:prstGeom prst="bentConnector3">
              <a:avLst>
                <a:gd name="adj1" fmla="val 49940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AutoShape 20"/>
            <p:cNvCxnSpPr>
              <a:cxnSpLocks noChangeShapeType="1"/>
              <a:stCxn id="20" idx="2"/>
            </p:cNvCxnSpPr>
            <p:nvPr/>
          </p:nvCxnSpPr>
          <p:spPr bwMode="auto">
            <a:xfrm rot="16200000" flipH="1">
              <a:off x="2382" y="759"/>
              <a:ext cx="172" cy="262"/>
            </a:xfrm>
            <a:prstGeom prst="bentConnector3">
              <a:avLst>
                <a:gd name="adj1" fmla="val 49202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AutoShape 21"/>
            <p:cNvCxnSpPr>
              <a:cxnSpLocks noChangeShapeType="1"/>
              <a:stCxn id="24" idx="2"/>
              <a:endCxn id="13" idx="0"/>
            </p:cNvCxnSpPr>
            <p:nvPr/>
          </p:nvCxnSpPr>
          <p:spPr bwMode="auto">
            <a:xfrm rot="5400000">
              <a:off x="745" y="738"/>
              <a:ext cx="162" cy="314"/>
            </a:xfrm>
            <a:prstGeom prst="bentConnector3">
              <a:avLst>
                <a:gd name="adj1" fmla="val 49935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770" y="702"/>
              <a:ext cx="426" cy="112"/>
            </a:xfrm>
            <a:prstGeom prst="flowChartAlternateProcess">
              <a:avLst/>
            </a:prstGeom>
            <a:solidFill>
              <a:srgbClr val="0000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5" name="AutoShape 23"/>
            <p:cNvCxnSpPr>
              <a:cxnSpLocks noChangeShapeType="1"/>
              <a:stCxn id="24" idx="2"/>
              <a:endCxn id="33" idx="0"/>
            </p:cNvCxnSpPr>
            <p:nvPr/>
          </p:nvCxnSpPr>
          <p:spPr bwMode="auto">
            <a:xfrm rot="16200000" flipH="1">
              <a:off x="1071" y="726"/>
              <a:ext cx="162" cy="338"/>
            </a:xfrm>
            <a:prstGeom prst="bentConnector3">
              <a:avLst>
                <a:gd name="adj1" fmla="val 49935"/>
              </a:avLst>
            </a:prstGeom>
            <a:noFill/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1576" y="727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3600" b="1" i="0" u="none" strike="noStrike" cap="none" normalizeH="0" baseline="0" dirty="0" err="1">
                  <a:ln>
                    <a:noFill/>
                  </a:ln>
                  <a:solidFill>
                    <a:srgbClr val="0000FF"/>
                  </a:solidFill>
                  <a:effectLst/>
                  <a:latin typeface="Arial" charset="0"/>
                </a:rPr>
                <a:t>i</a:t>
              </a:r>
              <a:endParaRPr kumimoji="1" lang="en-US" sz="3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576" y="890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3600" b="1" i="0" u="none" strike="noStrike" cap="none" normalizeH="0" baseline="0" dirty="0">
                  <a:ln>
                    <a:noFill/>
                  </a:ln>
                  <a:solidFill>
                    <a:srgbClr val="29CD39"/>
                  </a:solidFill>
                  <a:effectLst/>
                  <a:latin typeface="Arial" charset="0"/>
                </a:rPr>
                <a:t>j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562" y="1039"/>
              <a:ext cx="145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3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k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18" y="1219"/>
              <a:ext cx="2990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hangingPunct="0"/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0000FF"/>
                  </a:solidFill>
                  <a:latin typeface="Times New Roman" pitchFamily="18" charset="0"/>
                </a:rPr>
                <a:t>i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j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k</a:t>
              </a:r>
              <a:r>
                <a:rPr kumimoji="1" lang="en-US" sz="4800" dirty="0">
                  <a:solidFill>
                    <a:schemeClr val="bg2"/>
                  </a:solidFill>
                  <a:latin typeface="Times New Roman" pitchFamily="18" charset="0"/>
                </a:rPr>
                <a:t> </a:t>
              </a:r>
              <a:r>
                <a:rPr kumimoji="1" lang="en-US" sz="4800" dirty="0">
                  <a:latin typeface="Times New Roman" pitchFamily="18" charset="0"/>
                </a:rPr>
                <a:t>= </a:t>
              </a:r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0000FF"/>
                  </a:solidFill>
                  <a:latin typeface="Times New Roman" pitchFamily="18" charset="0"/>
                </a:rPr>
                <a:t>teacher</a:t>
              </a:r>
              <a:r>
                <a:rPr kumimoji="1" lang="en-US" sz="4800" baseline="-25000" dirty="0" err="1">
                  <a:solidFill>
                    <a:schemeClr val="bg2"/>
                  </a:solidFill>
                  <a:latin typeface="Times New Roman" pitchFamily="18" charset="0"/>
                </a:rPr>
                <a:t>,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student</a:t>
              </a:r>
              <a:r>
                <a:rPr kumimoji="1" lang="en-US" sz="4800" baseline="-25000" dirty="0" err="1">
                  <a:solidFill>
                    <a:schemeClr val="bg2"/>
                  </a:solidFill>
                  <a:latin typeface="Times New Roman" pitchFamily="18" charset="0"/>
                </a:rPr>
                <a:t>,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observation</a:t>
              </a:r>
              <a:endParaRPr kumimoji="1" lang="en-US" sz="48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48073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054100" y="2133600"/>
          <a:ext cx="717550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41" name="Equation" r:id="rId4" imgW="1435100" imgH="241300" progId="Equation.3">
                  <p:embed/>
                </p:oleObj>
              </mc:Choice>
              <mc:Fallback>
                <p:oleObj name="Equation" r:id="rId4" imgW="14351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4100" y="2133600"/>
                        <a:ext cx="7175500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1000" y="4175760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Observed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795587" y="4191000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Fixed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334000" y="4191000"/>
            <a:ext cx="1808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Random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 rot="5400000">
            <a:off x="1447800" y="3200400"/>
            <a:ext cx="304800" cy="10668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 rot="5400000">
            <a:off x="2933700" y="3238500"/>
            <a:ext cx="304800" cy="838200"/>
          </a:xfrm>
          <a:prstGeom prst="rightBrace">
            <a:avLst>
              <a:gd name="adj1" fmla="val 2291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 rot="5400000">
            <a:off x="5981700" y="1638300"/>
            <a:ext cx="304800" cy="4191000"/>
          </a:xfrm>
          <a:prstGeom prst="rightBrace">
            <a:avLst>
              <a:gd name="adj1" fmla="val 11458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dirty="0"/>
              <a:t>Three Level Models</a:t>
            </a:r>
          </a:p>
        </p:txBody>
      </p:sp>
    </p:spTree>
    <p:extLst>
      <p:ext uri="{BB962C8B-B14F-4D97-AF65-F5344CB8AC3E}">
        <p14:creationId xmlns:p14="http://schemas.microsoft.com/office/powerpoint/2010/main" val="37415381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344531" y="2357380"/>
            <a:ext cx="8458200" cy="1855788"/>
            <a:chOff x="912" y="2064"/>
            <a:chExt cx="4176" cy="916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064"/>
              <a:ext cx="1728" cy="916"/>
              <a:chOff x="912" y="864"/>
              <a:chExt cx="4032" cy="2137"/>
            </a:xfrm>
          </p:grpSpPr>
          <p:grpSp>
            <p:nvGrpSpPr>
              <p:cNvPr id="98" name="Group 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139" name="Object 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26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40" name="Line 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27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28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29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0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064"/>
              <a:ext cx="1728" cy="916"/>
              <a:chOff x="912" y="864"/>
              <a:chExt cx="4032" cy="2137"/>
            </a:xfrm>
          </p:grpSpPr>
          <p:grpSp>
            <p:nvGrpSpPr>
              <p:cNvPr id="54" name="Group 50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95" name="Object 51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1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96" name="Line 52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Line 5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2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3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4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5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064"/>
              <a:ext cx="1728" cy="916"/>
              <a:chOff x="912" y="864"/>
              <a:chExt cx="4032" cy="2137"/>
            </a:xfrm>
          </p:grpSpPr>
          <p:grpSp>
            <p:nvGrpSpPr>
              <p:cNvPr id="10" name="Group 9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51" name="Object 9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6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2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7" name="Chart" r:id="rId17" imgW="10149729" imgH="5692140" progId="Excel.Chart.8">
                        <p:embed/>
                      </p:oleObj>
                    </mc:Choice>
                    <mc:Fallback>
                      <p:oleObj name="Chart" r:id="rId1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8" name="Chart" r:id="rId18" imgW="10149729" imgH="5692140" progId="Excel.Chart.8">
                        <p:embed/>
                      </p:oleObj>
                    </mc:Choice>
                    <mc:Fallback>
                      <p:oleObj name="Chart" r:id="rId1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39" name="Chart" r:id="rId19" imgW="10149729" imgH="5692140" progId="Excel.Chart.8">
                        <p:embed/>
                      </p:oleObj>
                    </mc:Choice>
                    <mc:Fallback>
                      <p:oleObj name="Chart" r:id="rId1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840" name="Chart" r:id="rId20" imgW="10149729" imgH="5692140" progId="Excel.Chart.8">
                        <p:embed/>
                      </p:oleObj>
                    </mc:Choice>
                    <mc:Fallback>
                      <p:oleObj name="Chart" r:id="rId2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2" name="Line 139"/>
          <p:cNvSpPr>
            <a:spLocks noChangeShapeType="1"/>
          </p:cNvSpPr>
          <p:nvPr/>
        </p:nvSpPr>
        <p:spPr bwMode="auto">
          <a:xfrm flipV="1">
            <a:off x="4078331" y="1671580"/>
            <a:ext cx="0" cy="2438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5754731" y="4338580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4535531" y="4338580"/>
            <a:ext cx="1219200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Line 144"/>
          <p:cNvSpPr>
            <a:spLocks noChangeShapeType="1"/>
          </p:cNvSpPr>
          <p:nvPr/>
        </p:nvSpPr>
        <p:spPr bwMode="auto">
          <a:xfrm>
            <a:off x="4078331" y="4338580"/>
            <a:ext cx="457200" cy="0"/>
          </a:xfrm>
          <a:prstGeom prst="line">
            <a:avLst/>
          </a:prstGeom>
          <a:noFill/>
          <a:ln w="5715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46" name="Object 147"/>
          <p:cNvGraphicFramePr>
            <a:graphicFrameLocks noChangeAspect="1"/>
          </p:cNvGraphicFramePr>
          <p:nvPr/>
        </p:nvGraphicFramePr>
        <p:xfrm>
          <a:off x="3849731" y="113818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841" name="Equation" r:id="rId21" imgW="152268" imgH="164957" progId="Equation.3">
                  <p:embed/>
                </p:oleObj>
              </mc:Choice>
              <mc:Fallback>
                <p:oleObj name="Equation" r:id="rId21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9731" y="113818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6203994" y="2204980"/>
            <a:ext cx="703262" cy="18288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48" name="TextBox 149"/>
          <p:cNvSpPr txBox="1">
            <a:spLocks noChangeArrowheads="1"/>
          </p:cNvSpPr>
          <p:nvPr/>
        </p:nvSpPr>
        <p:spPr bwMode="auto">
          <a:xfrm>
            <a:off x="4462345" y="1285818"/>
            <a:ext cx="8210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00FF"/>
                </a:solidFill>
              </a:rPr>
              <a:t>teacher</a:t>
            </a:r>
          </a:p>
          <a:p>
            <a:pPr algn="ctr" eaLnBrk="1" hangingPunct="1"/>
            <a:r>
              <a:rPr lang="en-US" sz="1400" b="1" dirty="0">
                <a:solidFill>
                  <a:srgbClr val="0000FF"/>
                </a:solidFill>
              </a:rPr>
              <a:t>mean</a:t>
            </a:r>
          </a:p>
        </p:txBody>
      </p:sp>
      <p:cxnSp>
        <p:nvCxnSpPr>
          <p:cNvPr id="149" name="Straight Arrow Connector 150"/>
          <p:cNvCxnSpPr>
            <a:cxnSpLocks noChangeShapeType="1"/>
          </p:cNvCxnSpPr>
          <p:nvPr/>
        </p:nvCxnSpPr>
        <p:spPr bwMode="auto">
          <a:xfrm flipH="1">
            <a:off x="4568869" y="1860493"/>
            <a:ext cx="185737" cy="649287"/>
          </a:xfrm>
          <a:prstGeom prst="straightConnector1">
            <a:avLst/>
          </a:prstGeom>
          <a:noFill/>
          <a:ln w="31750" cap="sq" algn="ctr">
            <a:solidFill>
              <a:srgbClr val="0000FF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5688649" y="1187393"/>
            <a:ext cx="8290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student</a:t>
            </a:r>
          </a:p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mean</a:t>
            </a:r>
            <a:endParaRPr lang="en-US" sz="1400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5803944" y="1809693"/>
            <a:ext cx="320675" cy="1792287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-10067" y="5562600"/>
                <a:ext cx="9144000" cy="823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67" y="5562600"/>
                <a:ext cx="9144000" cy="823944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Rectangle 152"/>
              <p:cNvSpPr/>
              <p:nvPr/>
            </p:nvSpPr>
            <p:spPr>
              <a:xfrm>
                <a:off x="3922159" y="4412744"/>
                <a:ext cx="78906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3" name="Rectangle 1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159" y="4412744"/>
                <a:ext cx="789062" cy="584775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4741208" y="4470975"/>
                <a:ext cx="869212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208" y="4470975"/>
                <a:ext cx="869212" cy="624338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5563355" y="4431412"/>
                <a:ext cx="943913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3355" y="4431412"/>
                <a:ext cx="943913" cy="624338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6740646" y="1580642"/>
                <a:ext cx="969111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0646" y="1580642"/>
                <a:ext cx="969111" cy="624338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55851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480" y="1295400"/>
                <a:ext cx="9144000" cy="823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" y="1295400"/>
                <a:ext cx="9144000" cy="8239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701862" y="2667000"/>
                <a:ext cx="3678956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sz="4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862" y="2667000"/>
                <a:ext cx="3678956" cy="76944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592858" y="3581042"/>
                <a:ext cx="3787960" cy="8375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a:rPr lang="en-US" sz="44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858" y="3581042"/>
                <a:ext cx="3787960" cy="83753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519568" y="4585198"/>
                <a:ext cx="3934539" cy="8375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𝑗𝑘</m:t>
                          </m:r>
                        </m:sub>
                      </m:sSub>
                      <m:r>
                        <a:rPr lang="en-US" sz="4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400" b="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0" i="1" smtClean="0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44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568" y="4585198"/>
                <a:ext cx="3934539" cy="83753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2762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 err="1"/>
              <a:t>Urie</a:t>
            </a:r>
            <a:r>
              <a:rPr lang="en-US" dirty="0"/>
              <a:t> Bronfenbrenner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28800"/>
            <a:ext cx="2986657" cy="46459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828800"/>
            <a:ext cx="4624133" cy="464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7137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05200" y="2980923"/>
                <a:ext cx="5591175" cy="690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6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6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980923"/>
                <a:ext cx="5591175" cy="69089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8278" y="2394680"/>
            <a:ext cx="5246557" cy="2743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152400" y="2570740"/>
            <a:ext cx="917873" cy="381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543178"/>
            <a:ext cx="647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rgbClr val="29CD39"/>
                </a:solidFill>
              </a:rPr>
              <a:t>student</a:t>
            </a:r>
          </a:p>
          <a:p>
            <a:pPr algn="ctr"/>
            <a:r>
              <a:rPr lang="en-US" sz="1000" b="1" dirty="0">
                <a:solidFill>
                  <a:srgbClr val="29CD39"/>
                </a:solidFill>
              </a:rPr>
              <a:t>mean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263460" y="3318264"/>
            <a:ext cx="917873" cy="381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8310" y="3377519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00FF"/>
                </a:solidFill>
              </a:rPr>
              <a:t>teacher</a:t>
            </a:r>
          </a:p>
          <a:p>
            <a:pPr algn="ctr"/>
            <a:r>
              <a:rPr lang="en-US" sz="1000" b="1" dirty="0">
                <a:solidFill>
                  <a:srgbClr val="0000FF"/>
                </a:solidFill>
              </a:rPr>
              <a:t>mean</a:t>
            </a:r>
          </a:p>
        </p:txBody>
      </p:sp>
    </p:spTree>
    <p:extLst>
      <p:ext uri="{BB962C8B-B14F-4D97-AF65-F5344CB8AC3E}">
        <p14:creationId xmlns:p14="http://schemas.microsoft.com/office/powerpoint/2010/main" val="35230433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873686" y="180708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873688" y="6144715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275836" y="6144715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1873686" y="4321682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5182049" y="3883532"/>
            <a:ext cx="0" cy="451008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873688" y="3883532"/>
            <a:ext cx="5257800" cy="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5182049" y="3139024"/>
            <a:ext cx="0" cy="67187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1873688" y="3182994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143299" y="3494791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teacher mean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73779" y="284233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5182049" y="2268594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5104691" y="2081402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892662" y="1494913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662" y="1494913"/>
                <a:ext cx="869597" cy="5579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5270884" y="2434298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884" y="2434298"/>
                <a:ext cx="847540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302688" y="3195855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688" y="3195855"/>
                <a:ext cx="783933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377217" y="3798462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217" y="3798462"/>
                <a:ext cx="71500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794163" y="3970259"/>
                <a:ext cx="53392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  <a:ea typeface="Cambria Math"/>
                        </a:rPr>
                        <m:t>𝜇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4163" y="3970259"/>
                <a:ext cx="533929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2128059" y="397807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59994" y="614471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217673" y="613638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98805" y="3010403"/>
            <a:ext cx="4544517" cy="170744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 bwMode="auto">
          <a:xfrm>
            <a:off x="18848" y="2801708"/>
            <a:ext cx="595419" cy="381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394" y="2774146"/>
            <a:ext cx="647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rgbClr val="29CD39"/>
                </a:solidFill>
              </a:rPr>
              <a:t>student</a:t>
            </a:r>
          </a:p>
          <a:p>
            <a:pPr algn="ctr"/>
            <a:r>
              <a:rPr lang="en-US" sz="1000" b="1" dirty="0">
                <a:solidFill>
                  <a:srgbClr val="29CD39"/>
                </a:solidFill>
              </a:rPr>
              <a:t>mean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18848" y="3524382"/>
            <a:ext cx="686337" cy="381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4349" y="3515930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00FF"/>
                </a:solidFill>
              </a:rPr>
              <a:t>teacher</a:t>
            </a:r>
          </a:p>
          <a:p>
            <a:pPr algn="ctr"/>
            <a:r>
              <a:rPr lang="en-US" sz="1000" b="1" dirty="0">
                <a:solidFill>
                  <a:srgbClr val="0000FF"/>
                </a:solidFill>
              </a:rPr>
              <a:t>mean</a:t>
            </a:r>
          </a:p>
        </p:txBody>
      </p:sp>
    </p:spTree>
    <p:extLst>
      <p:ext uri="{BB962C8B-B14F-4D97-AF65-F5344CB8AC3E}">
        <p14:creationId xmlns:p14="http://schemas.microsoft.com/office/powerpoint/2010/main" val="34088089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468610" y="188379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468612" y="607479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32255" y="6119178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1468610" y="4398393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4776973" y="3960243"/>
            <a:ext cx="0" cy="451008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468612" y="3960243"/>
            <a:ext cx="5257800" cy="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776973" y="3215735"/>
            <a:ext cx="0" cy="67187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1468612" y="3259705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738223" y="3571502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teacher mean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68703" y="2919041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4776973" y="234530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4699615" y="215811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487586" y="157162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586" y="1571624"/>
                <a:ext cx="869597" cy="5579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865808" y="2511009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5808" y="2511009"/>
                <a:ext cx="847540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897612" y="3272566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612" y="3272566"/>
                <a:ext cx="783933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972141" y="3875173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2141" y="3875173"/>
                <a:ext cx="71500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389087" y="4046970"/>
                <a:ext cx="7110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087" y="4046970"/>
                <a:ext cx="711092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722983" y="405478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54918" y="626543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26032" y="618073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-921175" y="3740779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17900905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295398" y="187491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295400" y="606591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581685" y="6122515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1776527" y="4389513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796533" y="5226515"/>
            <a:ext cx="1965404" cy="41046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 flipV="1">
            <a:off x="4603761" y="4237113"/>
            <a:ext cx="0" cy="6096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1776527" y="3951363"/>
            <a:ext cx="4776673" cy="707524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4603761" y="3279492"/>
            <a:ext cx="0" cy="91089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1776526" y="2960763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480000">
            <a:off x="1809305" y="4492172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teacher mean</a:t>
            </a:r>
          </a:p>
        </p:txBody>
      </p:sp>
      <p:sp>
        <p:nvSpPr>
          <p:cNvPr id="20" name="TextBox 19"/>
          <p:cNvSpPr txBox="1"/>
          <p:nvPr/>
        </p:nvSpPr>
        <p:spPr>
          <a:xfrm rot="-480000">
            <a:off x="1639291" y="326437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4603761" y="233642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4526403" y="214923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314374" y="156274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374" y="1562744"/>
                <a:ext cx="869597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636803" y="2240027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803" y="2240027"/>
                <a:ext cx="847540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681118" y="3462858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118" y="3462858"/>
                <a:ext cx="783933" cy="557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4741338" y="4153619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338" y="4153619"/>
                <a:ext cx="715003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281706" y="622929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43800" y="618407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1109633" y="3754583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14688058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295393" y="167111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295395" y="5862112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770464" y="5984838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1776522" y="4185712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796528" y="5022714"/>
            <a:ext cx="1965404" cy="410465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 bwMode="auto">
          <a:xfrm flipV="1">
            <a:off x="1776521" y="2756962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" name="TextBox 14"/>
          <p:cNvSpPr txBox="1"/>
          <p:nvPr/>
        </p:nvSpPr>
        <p:spPr>
          <a:xfrm rot="-480000">
            <a:off x="1629042" y="290567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 (fixed slope)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1787204" y="390948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352795" y="337231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859296" y="272328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647037" y="3296110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701872" y="4190209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167760" y="243406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400795" y="247692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799429" y="208456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281701" y="605449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625686" y="598495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-1081179" y="3566557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42115599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199631" y="1759059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199633" y="5950059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428190" y="6005252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617400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1680760" y="4273659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700766" y="5110661"/>
            <a:ext cx="1965404" cy="41046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 flipV="1">
            <a:off x="1680759" y="2844909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6" name="TextBox 15"/>
          <p:cNvSpPr txBox="1"/>
          <p:nvPr/>
        </p:nvSpPr>
        <p:spPr>
          <a:xfrm rot="-480000">
            <a:off x="1533280" y="2993617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 (fixed slope)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691442" y="399743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1608370" y="2295350"/>
            <a:ext cx="5029200" cy="2103307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CC66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1380000">
            <a:off x="1553643" y="3669892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teacher mean (random slope)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3257033" y="346025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3763534" y="281122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551275" y="3384057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2606110" y="4278156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5071998" y="252201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6305033" y="2564874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703667" y="2172511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85939" y="607479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29924" y="6024106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1163449" y="3654503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23041815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076366" y="199211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076368" y="6183112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549565" y="6223387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6880" y="626686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06659" y="6242241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1557495" y="4506712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182926" y="4063981"/>
            <a:ext cx="0" cy="6096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1557495" y="4068562"/>
            <a:ext cx="4776673" cy="707524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182926" y="3106360"/>
            <a:ext cx="0" cy="91089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1557494" y="3077962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480000">
            <a:off x="1499901" y="4609371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teacher mean (_cons)</a:t>
            </a:r>
          </a:p>
        </p:txBody>
      </p:sp>
      <p:sp>
        <p:nvSpPr>
          <p:cNvPr id="20" name="TextBox 19"/>
          <p:cNvSpPr txBox="1"/>
          <p:nvPr/>
        </p:nvSpPr>
        <p:spPr>
          <a:xfrm rot="-480000">
            <a:off x="1320120" y="3283821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 (_cons)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181768" y="2636181"/>
            <a:ext cx="0" cy="441783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CC66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6105568" y="187806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105568" y="136604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568" y="1366044"/>
                <a:ext cx="869597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260283" y="1878063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283" y="1878063"/>
                <a:ext cx="847540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260283" y="3289726"/>
                <a:ext cx="936218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283" y="3289726"/>
                <a:ext cx="936218" cy="557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6320503" y="3980487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0503" y="3980487"/>
                <a:ext cx="715003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 bwMode="auto">
          <a:xfrm flipV="1">
            <a:off x="1485105" y="2601712"/>
            <a:ext cx="4849063" cy="202999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CC66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Arrow Connector 27"/>
          <p:cNvCxnSpPr>
            <a:endCxn id="22" idx="4"/>
          </p:cNvCxnSpPr>
          <p:nvPr/>
        </p:nvCxnSpPr>
        <p:spPr bwMode="auto">
          <a:xfrm flipV="1">
            <a:off x="6181768" y="2030463"/>
            <a:ext cx="1158" cy="57125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3300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6220078" y="2586474"/>
                <a:ext cx="1831912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078" y="2586474"/>
                <a:ext cx="1831912" cy="55791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 rot="-1380000">
            <a:off x="1834334" y="3902945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student random slope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654597" y="5254090"/>
            <a:ext cx="1965404" cy="41046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 rot="16200000">
            <a:off x="-1260604" y="3898502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1753122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436998" y="2209415"/>
                <a:ext cx="335771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4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sz="4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998" y="2209415"/>
                <a:ext cx="3357714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436998" y="3123815"/>
                <a:ext cx="3600152" cy="803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0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bSup>
                        <m:sSubSupPr>
                          <m:ctrlPr>
                            <a:rPr lang="en-US" sz="40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40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998" y="3123815"/>
                <a:ext cx="3600152" cy="8030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436998" y="5178821"/>
                <a:ext cx="3579634" cy="7698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0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𝑗𝑘</m:t>
                          </m:r>
                        </m:sub>
                      </m:sSub>
                      <m:r>
                        <a:rPr lang="en-US" sz="4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4000" b="0" i="1" smtClean="0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4000" b="0" i="1" smtClean="0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998" y="5178821"/>
                <a:ext cx="3579634" cy="7698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-47625" y="1209223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625" y="1209223"/>
                <a:ext cx="9144000" cy="557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436998" y="4165604"/>
                <a:ext cx="3626441" cy="7788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0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(0,</m:t>
                      </m:r>
                      <m:sSubSup>
                        <m:sSubSupPr>
                          <m:ctrlPr>
                            <a:rPr lang="en-US" sz="40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40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sz="40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998" y="4165604"/>
                <a:ext cx="3626441" cy="7788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352149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sz="6600" dirty="0"/>
              <a:t>How do we do this in Stata?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8902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468610" y="188379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468612" y="607479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32255" y="6119178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1468610" y="4398393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4776973" y="3960243"/>
            <a:ext cx="0" cy="451008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468612" y="3960243"/>
            <a:ext cx="5257800" cy="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776973" y="3215735"/>
            <a:ext cx="0" cy="67187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1468612" y="3259705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738223" y="3571502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teacher mean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68703" y="2919041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4776973" y="234530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4699615" y="215811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487586" y="157162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586" y="1571624"/>
                <a:ext cx="869597" cy="5579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865808" y="2511009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5808" y="2511009"/>
                <a:ext cx="847540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897612" y="3272566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612" y="3272566"/>
                <a:ext cx="783933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972141" y="3875173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2141" y="3875173"/>
                <a:ext cx="71500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389087" y="4046970"/>
                <a:ext cx="7110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087" y="4046970"/>
                <a:ext cx="711092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722983" y="405478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54918" y="626543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26032" y="618073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-921175" y="3740779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2276257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4464"/>
            <a:ext cx="8229600" cy="4343400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This simulated dataset contains repeated measurements of test scores for adolescents from ages 14 to 18.</a:t>
            </a:r>
          </a:p>
          <a:p>
            <a:endParaRPr lang="en-US" sz="2800" dirty="0"/>
          </a:p>
          <a:p>
            <a:r>
              <a:rPr lang="en-US" sz="2800" dirty="0"/>
              <a:t>The repeated observations are nested within student and the students are nested within teachers’ classrooms.</a:t>
            </a:r>
          </a:p>
        </p:txBody>
      </p:sp>
    </p:spTree>
    <p:extLst>
      <p:ext uri="{BB962C8B-B14F-4D97-AF65-F5344CB8AC3E}">
        <p14:creationId xmlns:p14="http://schemas.microsoft.com/office/powerpoint/2010/main" val="31853410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mixed score, || teacher: || student:,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score |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68.70667   .7928974    86.65   0.000     67.15262    70.26072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teacher: Identity      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3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.8346711   .9301017      .0939709    7.413742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student: Identity            |</a:t>
            </a:r>
          </a:p>
          <a:p>
            <a:pPr marL="0" indent="0">
              <a:buNone/>
            </a:pPr>
            <a:r>
              <a:rPr lang="en-US" sz="1300" b="1" dirty="0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300" b="1" dirty="0" err="1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4.942459   .5032577      4.048283    6.034139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3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(Residual) |   5.151053   .2102909      4.754949    5.580154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83295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list student age score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GrandMean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teacherEffect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studentEffect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residual  ///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      if student==69, noobs  abbreviate(16) 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+------------------------------------------------------------------------------+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| student   age   score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GrandMean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teacherEffect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studentEffect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residual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|------------------------------------------------------------------------------|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|      69    14      67       68.71            0.70            3.78      -6.18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|      69    15      67       68.71            0.70            3.78      -6.18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|      69    16      75       68.71            0.70            3.78       1.82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|      69    17      78       68.71            0.70            3.78       4.82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|      69    18      83       68.71            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0.70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1300" b="1" dirty="0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3.78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9.82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+------------------------------------------------------------------------------+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. display  68.71 + </a:t>
            </a:r>
            <a:r>
              <a:rPr lang="en-US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0.70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sz="1800" b="1" dirty="0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3.78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9.82</a:t>
            </a:r>
          </a:p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83.01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276600" y="3962400"/>
            <a:ext cx="5029200" cy="304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200400" y="4876800"/>
            <a:ext cx="3810000" cy="457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Straight Arrow Connector 6"/>
          <p:cNvCxnSpPr>
            <a:cxnSpLocks/>
            <a:stCxn id="2" idx="2"/>
          </p:cNvCxnSpPr>
          <p:nvPr/>
        </p:nvCxnSpPr>
        <p:spPr bwMode="auto">
          <a:xfrm flipH="1">
            <a:off x="5105400" y="4267200"/>
            <a:ext cx="685800" cy="609600"/>
          </a:xfrm>
          <a:prstGeom prst="straightConnector1">
            <a:avLst/>
          </a:prstGeom>
          <a:solidFill>
            <a:schemeClr val="accent1"/>
          </a:solidFill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2438400" y="3962400"/>
            <a:ext cx="457200" cy="304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727199" y="5257800"/>
            <a:ext cx="834147" cy="3810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Arrow Connector 12"/>
          <p:cNvCxnSpPr>
            <a:cxnSpLocks/>
            <a:stCxn id="10" idx="2"/>
            <a:endCxn id="12" idx="0"/>
          </p:cNvCxnSpPr>
          <p:nvPr/>
        </p:nvCxnSpPr>
        <p:spPr bwMode="auto">
          <a:xfrm flipH="1">
            <a:off x="2144273" y="4267200"/>
            <a:ext cx="522727" cy="990600"/>
          </a:xfrm>
          <a:prstGeom prst="straightConnector1">
            <a:avLst/>
          </a:prstGeom>
          <a:solidFill>
            <a:schemeClr val="accent1"/>
          </a:solidFill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99521C7-1048-4894-ACD1-00191F831EAE}"/>
              </a:ext>
            </a:extLst>
          </p:cNvPr>
          <p:cNvSpPr/>
          <p:nvPr/>
        </p:nvSpPr>
        <p:spPr bwMode="auto">
          <a:xfrm>
            <a:off x="3271982" y="644230"/>
            <a:ext cx="3814618" cy="590569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A974B6F-0847-40F9-B279-DA13F1320172}"/>
              </a:ext>
            </a:extLst>
          </p:cNvPr>
          <p:cNvCxnSpPr>
            <a:cxnSpLocks/>
            <a:stCxn id="2" idx="0"/>
            <a:endCxn id="14" idx="2"/>
          </p:cNvCxnSpPr>
          <p:nvPr/>
        </p:nvCxnSpPr>
        <p:spPr bwMode="auto">
          <a:xfrm flipH="1" flipV="1">
            <a:off x="5179291" y="1234799"/>
            <a:ext cx="611909" cy="2727601"/>
          </a:xfrm>
          <a:prstGeom prst="straightConnector1">
            <a:avLst/>
          </a:prstGeom>
          <a:solidFill>
            <a:schemeClr val="accent1"/>
          </a:solidFill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A760356-10E4-40AB-8C7B-30D87EB902C1}"/>
              </a:ext>
            </a:extLst>
          </p:cNvPr>
          <p:cNvSpPr/>
          <p:nvPr/>
        </p:nvSpPr>
        <p:spPr bwMode="auto">
          <a:xfrm>
            <a:off x="2055090" y="655787"/>
            <a:ext cx="919017" cy="590569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49DC246-11D3-4B5A-96B8-54847480FE2A}"/>
              </a:ext>
            </a:extLst>
          </p:cNvPr>
          <p:cNvCxnSpPr>
            <a:cxnSpLocks/>
            <a:stCxn id="10" idx="0"/>
            <a:endCxn id="16" idx="2"/>
          </p:cNvCxnSpPr>
          <p:nvPr/>
        </p:nvCxnSpPr>
        <p:spPr bwMode="auto">
          <a:xfrm flipH="1" flipV="1">
            <a:off x="2514599" y="1246356"/>
            <a:ext cx="152401" cy="2716044"/>
          </a:xfrm>
          <a:prstGeom prst="straightConnector1">
            <a:avLst/>
          </a:prstGeom>
          <a:solidFill>
            <a:schemeClr val="accent1"/>
          </a:solidFill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3923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8607357" cy="484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81370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295398" y="187491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295400" y="606591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581685" y="6122515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1776527" y="4389513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796533" y="5226515"/>
            <a:ext cx="1965404" cy="41046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 flipV="1">
            <a:off x="4603761" y="4237113"/>
            <a:ext cx="0" cy="6096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1776527" y="3951363"/>
            <a:ext cx="4776673" cy="707524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4603761" y="3279492"/>
            <a:ext cx="0" cy="91089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1776526" y="2960763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480000">
            <a:off x="1809305" y="4492172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teacher mean</a:t>
            </a:r>
          </a:p>
        </p:txBody>
      </p:sp>
      <p:sp>
        <p:nvSpPr>
          <p:cNvPr id="20" name="TextBox 19"/>
          <p:cNvSpPr txBox="1"/>
          <p:nvPr/>
        </p:nvSpPr>
        <p:spPr>
          <a:xfrm rot="-480000">
            <a:off x="1639291" y="326437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4603761" y="233642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4526403" y="214923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314374" y="156274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374" y="1562744"/>
                <a:ext cx="869597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636803" y="2240027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803" y="2240027"/>
                <a:ext cx="847540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681118" y="3462858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118" y="3462858"/>
                <a:ext cx="783933" cy="557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4741338" y="4153619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338" y="4153619"/>
                <a:ext cx="715003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281706" y="622929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43800" y="618407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1109633" y="3754583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32698193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020" y="1823470"/>
            <a:ext cx="8229600" cy="480593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mixed score cage, || teacher: || student: 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score |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2.309333   .1326689    17.41   0.000     2.049307     2.56936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68.70667   .7928954    86.65   0.000     67.15262    70.26071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teacher: Identity      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3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.8346638   .9300975      .0939692    7.413746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student: Identity      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300" b="1" dirty="0" err="1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5.205236   .4764869      4.350323    6.228154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3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(Residual) |   3.633288   .1483283      3.353896    3.935954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23811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624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8382000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6476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076366" y="199211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1076368" y="6183112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549565" y="6223387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6880" y="6266863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06659" y="6242241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1557495" y="4506712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182926" y="4063981"/>
            <a:ext cx="0" cy="6096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1557495" y="4068562"/>
            <a:ext cx="4776673" cy="707524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182926" y="3106360"/>
            <a:ext cx="0" cy="91089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1557494" y="3077962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TextBox 18"/>
          <p:cNvSpPr txBox="1"/>
          <p:nvPr/>
        </p:nvSpPr>
        <p:spPr>
          <a:xfrm rot="-480000">
            <a:off x="1499901" y="4609371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teacher mean (_cons)</a:t>
            </a:r>
          </a:p>
        </p:txBody>
      </p:sp>
      <p:sp>
        <p:nvSpPr>
          <p:cNvPr id="20" name="TextBox 19"/>
          <p:cNvSpPr txBox="1"/>
          <p:nvPr/>
        </p:nvSpPr>
        <p:spPr>
          <a:xfrm rot="-480000">
            <a:off x="1320120" y="3283821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student mean (_cons)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181768" y="2636181"/>
            <a:ext cx="0" cy="441783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CC66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6105568" y="187806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105568" y="1366044"/>
                <a:ext cx="869597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568" y="1366044"/>
                <a:ext cx="869597" cy="5579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260283" y="1878063"/>
                <a:ext cx="847540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283" y="1878063"/>
                <a:ext cx="847540" cy="5579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260283" y="3289726"/>
                <a:ext cx="936218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283" y="3289726"/>
                <a:ext cx="936218" cy="5579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6320503" y="3980487"/>
                <a:ext cx="7150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0503" y="3980487"/>
                <a:ext cx="715003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 bwMode="auto">
          <a:xfrm flipV="1">
            <a:off x="1485105" y="2601712"/>
            <a:ext cx="4849063" cy="202999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CC66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Arrow Connector 27"/>
          <p:cNvCxnSpPr>
            <a:endCxn id="22" idx="4"/>
          </p:cNvCxnSpPr>
          <p:nvPr/>
        </p:nvCxnSpPr>
        <p:spPr bwMode="auto">
          <a:xfrm flipV="1">
            <a:off x="6181768" y="2030463"/>
            <a:ext cx="1158" cy="57125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3300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6220078" y="2586474"/>
                <a:ext cx="1831912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078" y="2586474"/>
                <a:ext cx="1831912" cy="55791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 rot="-1380000">
            <a:off x="1834334" y="3902945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student random slope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1654597" y="5254090"/>
            <a:ext cx="1965404" cy="41046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 rot="16200000">
            <a:off x="-1260604" y="3898502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Test Score</a:t>
            </a:r>
          </a:p>
        </p:txBody>
      </p:sp>
    </p:spTree>
    <p:extLst>
      <p:ext uri="{BB962C8B-B14F-4D97-AF65-F5344CB8AC3E}">
        <p14:creationId xmlns:p14="http://schemas.microsoft.com/office/powerpoint/2010/main" val="20658035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6106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mixed score cage, || teacher: || student: cage,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cov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score |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2.309333   .2295827    10.06   0.000      1.85936    2.759307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68.70667   .7928956    86.65   0.000     67.15262    70.26071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teacher: Identity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 .834664   .9301009      .0939685    7.413802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student: Independent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1200" b="1" dirty="0" err="1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(cage) |   1.873691   .1726239      1.564143    2.244499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200" b="1" dirty="0" err="1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5.371206   .4613931       4.53892    6.356105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(Residual) |    2.10333   .0991519      1.917703    2.306925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7432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62" y="16764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29525757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09600" y="1447800"/>
            <a:ext cx="3393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margins, at(cage=(-2(1)2))</a:t>
            </a:r>
          </a:p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336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474514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9F9B11D-0E32-45B2-9A2B-B9E03E9632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00200"/>
            <a:ext cx="6970017" cy="4800600"/>
          </a:xfrm>
        </p:spPr>
      </p:pic>
    </p:spTree>
    <p:extLst>
      <p:ext uri="{BB962C8B-B14F-4D97-AF65-F5344CB8AC3E}">
        <p14:creationId xmlns:p14="http://schemas.microsoft.com/office/powerpoint/2010/main" val="142044689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520" y="1752600"/>
            <a:ext cx="8610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regress score cage, </a:t>
            </a:r>
            <a:r>
              <a:rPr lang="en-US" sz="1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vce</a:t>
            </a: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(cluster student)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               Robust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score |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t    P&gt;|t|     [95% Conf. Interval]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2.309333   .2314382     9.98   0.000     1.848183    2.770484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68.70667    .642134   107.00   0.000     67.42719    69.98615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mixed score cage, || teacher: || student: cage,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cov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score |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2.309333   .2295827    10.06   0.000      1.85936    2.759307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68.70667   .7928956    86.65   0.000     67.15262    70.26071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40085"/>
          </a:xfrm>
        </p:spPr>
        <p:txBody>
          <a:bodyPr/>
          <a:lstStyle/>
          <a:p>
            <a:r>
              <a:rPr lang="en-US" sz="3200" dirty="0"/>
              <a:t>What About Cluster-Robust Standard Errors?</a:t>
            </a:r>
          </a:p>
        </p:txBody>
      </p:sp>
    </p:spTree>
    <p:extLst>
      <p:ext uri="{BB962C8B-B14F-4D97-AF65-F5344CB8AC3E}">
        <p14:creationId xmlns:p14="http://schemas.microsoft.com/office/powerpoint/2010/main" val="152342697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6106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mixed score cage, || teacher: || student: cage,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cov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score |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2.309333   .2295827    10.06   0.000      1.85936    2.759307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68.70667   .7928956    86.65   0.000     67.15262    70.26071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teacher: Identity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 .834664   .9301009      .0939685    7.413802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student: Independent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1200" b="1" dirty="0" err="1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(cage) |   1.873691   .1726239      1.564143    2.244499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200" b="1" dirty="0" err="1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solidFill>
                  <a:srgbClr val="29CD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5.371206   .4613931       4.53892    6.356105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(Residual) |    2.10333   .0991519      1.917703    2.306925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89085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5257800"/>
          </a:xfrm>
        </p:spPr>
        <p:txBody>
          <a:bodyPr/>
          <a:lstStyle/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estat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icc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Conditional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intraclass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correlation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Level |        ICC   Std. Err.     [95% Conf. Interval]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teacher |   .0205079   .0452481      .0002532    .6338408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student|teacher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  .8697695   .0221016      .8200209    .9073211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Note: ICC is conditional on zero values of random-effects covariates.</a:t>
            </a:r>
          </a:p>
          <a:p>
            <a:pPr marL="0" indent="0">
              <a:buNone/>
            </a:pP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40085"/>
          </a:xfrm>
        </p:spPr>
        <p:txBody>
          <a:bodyPr/>
          <a:lstStyle/>
          <a:p>
            <a:r>
              <a:rPr lang="en-US" sz="3200" dirty="0" err="1"/>
              <a:t>Intraclass</a:t>
            </a:r>
            <a:r>
              <a:rPr lang="en-US" sz="3200" dirty="0"/>
              <a:t> Correlation Coefficient</a:t>
            </a:r>
          </a:p>
        </p:txBody>
      </p:sp>
    </p:spTree>
    <p:extLst>
      <p:ext uri="{BB962C8B-B14F-4D97-AF65-F5344CB8AC3E}">
        <p14:creationId xmlns:p14="http://schemas.microsoft.com/office/powerpoint/2010/main" val="422281478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46199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b="1" dirty="0"/>
              <a:t>Fixed vs random effects</a:t>
            </a:r>
          </a:p>
          <a:p>
            <a:r>
              <a:rPr lang="en-US" dirty="0"/>
              <a:t>Multilevel logistic regression</a:t>
            </a:r>
          </a:p>
          <a:p>
            <a:r>
              <a:rPr lang="en-US" dirty="0"/>
              <a:t>Cross-classified random effects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02" y="218809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43" y="16034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274213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05" y="332678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53" y="394613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6387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342720" y="2971800"/>
            <a:ext cx="8458200" cy="1855788"/>
            <a:chOff x="912" y="2064"/>
            <a:chExt cx="4176" cy="916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064"/>
              <a:ext cx="1728" cy="916"/>
              <a:chOff x="912" y="864"/>
              <a:chExt cx="4032" cy="2137"/>
            </a:xfrm>
          </p:grpSpPr>
          <p:grpSp>
            <p:nvGrpSpPr>
              <p:cNvPr id="98" name="Group 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139" name="Object 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33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40" name="Line 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34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35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36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37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064"/>
              <a:ext cx="1728" cy="916"/>
              <a:chOff x="912" y="864"/>
              <a:chExt cx="4032" cy="2137"/>
            </a:xfrm>
          </p:grpSpPr>
          <p:grpSp>
            <p:nvGrpSpPr>
              <p:cNvPr id="54" name="Group 50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95" name="Object 51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38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96" name="Line 52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Line 5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39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40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41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42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064"/>
              <a:ext cx="1728" cy="916"/>
              <a:chOff x="912" y="864"/>
              <a:chExt cx="4032" cy="2137"/>
            </a:xfrm>
          </p:grpSpPr>
          <p:grpSp>
            <p:nvGrpSpPr>
              <p:cNvPr id="10" name="Group 9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51" name="Object 9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43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2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44" name="Chart" r:id="rId17" imgW="10149729" imgH="5692140" progId="Excel.Chart.8">
                        <p:embed/>
                      </p:oleObj>
                    </mc:Choice>
                    <mc:Fallback>
                      <p:oleObj name="Chart" r:id="rId1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45" name="Chart" r:id="rId18" imgW="10149729" imgH="5692140" progId="Excel.Chart.8">
                        <p:embed/>
                      </p:oleObj>
                    </mc:Choice>
                    <mc:Fallback>
                      <p:oleObj name="Chart" r:id="rId1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46" name="Chart" r:id="rId19" imgW="10149729" imgH="5692140" progId="Excel.Chart.8">
                        <p:embed/>
                      </p:oleObj>
                    </mc:Choice>
                    <mc:Fallback>
                      <p:oleObj name="Chart" r:id="rId1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9447" name="Chart" r:id="rId20" imgW="10149729" imgH="5692140" progId="Excel.Chart.8">
                        <p:embed/>
                      </p:oleObj>
                    </mc:Choice>
                    <mc:Fallback>
                      <p:oleObj name="Chart" r:id="rId2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2" name="Line 139"/>
          <p:cNvSpPr>
            <a:spLocks noChangeShapeType="1"/>
          </p:cNvSpPr>
          <p:nvPr/>
        </p:nvSpPr>
        <p:spPr bwMode="auto">
          <a:xfrm flipV="1">
            <a:off x="4076520" y="2286000"/>
            <a:ext cx="0" cy="2438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5752920" y="4953000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4533720" y="4953000"/>
            <a:ext cx="1219200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Line 144"/>
          <p:cNvSpPr>
            <a:spLocks noChangeShapeType="1"/>
          </p:cNvSpPr>
          <p:nvPr/>
        </p:nvSpPr>
        <p:spPr bwMode="auto">
          <a:xfrm>
            <a:off x="4076520" y="4953000"/>
            <a:ext cx="457200" cy="0"/>
          </a:xfrm>
          <a:prstGeom prst="line">
            <a:avLst/>
          </a:prstGeom>
          <a:noFill/>
          <a:ln w="5715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6202183" y="2819400"/>
            <a:ext cx="703262" cy="18288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48" name="TextBox 149"/>
          <p:cNvSpPr txBox="1">
            <a:spLocks noChangeArrowheads="1"/>
          </p:cNvSpPr>
          <p:nvPr/>
        </p:nvSpPr>
        <p:spPr bwMode="auto">
          <a:xfrm>
            <a:off x="4460536" y="1900238"/>
            <a:ext cx="8210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00FF"/>
                </a:solidFill>
              </a:rPr>
              <a:t>teacher</a:t>
            </a:r>
          </a:p>
          <a:p>
            <a:pPr algn="ctr" eaLnBrk="1" hangingPunct="1"/>
            <a:r>
              <a:rPr lang="en-US" sz="1400" b="1" dirty="0">
                <a:solidFill>
                  <a:srgbClr val="0000FF"/>
                </a:solidFill>
              </a:rPr>
              <a:t>mean</a:t>
            </a:r>
          </a:p>
        </p:txBody>
      </p:sp>
      <p:cxnSp>
        <p:nvCxnSpPr>
          <p:cNvPr id="149" name="Straight Arrow Connector 150"/>
          <p:cNvCxnSpPr>
            <a:cxnSpLocks noChangeShapeType="1"/>
          </p:cNvCxnSpPr>
          <p:nvPr/>
        </p:nvCxnSpPr>
        <p:spPr bwMode="auto">
          <a:xfrm flipH="1">
            <a:off x="4567058" y="2474913"/>
            <a:ext cx="185737" cy="649287"/>
          </a:xfrm>
          <a:prstGeom prst="straightConnector1">
            <a:avLst/>
          </a:prstGeom>
          <a:noFill/>
          <a:ln w="31750" cap="sq" algn="ctr">
            <a:solidFill>
              <a:srgbClr val="0000FF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5686840" y="1801813"/>
            <a:ext cx="8290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student</a:t>
            </a:r>
          </a:p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mean</a:t>
            </a:r>
            <a:endParaRPr lang="en-US" sz="1400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5802133" y="2424113"/>
            <a:ext cx="320675" cy="1792287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0" y="6036998"/>
                <a:ext cx="914400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36998"/>
                <a:ext cx="9144000" cy="624338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Rectangle 152"/>
              <p:cNvSpPr/>
              <p:nvPr/>
            </p:nvSpPr>
            <p:spPr>
              <a:xfrm>
                <a:off x="3920348" y="5027164"/>
                <a:ext cx="78906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3" name="Rectangle 1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348" y="5027164"/>
                <a:ext cx="789062" cy="584775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4739397" y="5085395"/>
                <a:ext cx="869212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9397" y="5085395"/>
                <a:ext cx="869212" cy="624338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5561544" y="5045832"/>
                <a:ext cx="943913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544" y="5045832"/>
                <a:ext cx="943913" cy="624338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6738835" y="2195062"/>
                <a:ext cx="969111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835" y="2195062"/>
                <a:ext cx="969111" cy="624338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3788205" y="1572820"/>
                <a:ext cx="57855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05" y="1572820"/>
                <a:ext cx="578555" cy="646331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8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840085"/>
          </a:xfrm>
        </p:spPr>
        <p:txBody>
          <a:bodyPr/>
          <a:lstStyle/>
          <a:p>
            <a:r>
              <a:rPr lang="en-US" dirty="0"/>
              <a:t>Fixed versus Random Effects</a:t>
            </a:r>
          </a:p>
        </p:txBody>
      </p:sp>
    </p:spTree>
    <p:extLst>
      <p:ext uri="{BB962C8B-B14F-4D97-AF65-F5344CB8AC3E}">
        <p14:creationId xmlns:p14="http://schemas.microsoft.com/office/powerpoint/2010/main" val="401543986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285563" y="2174045"/>
            <a:ext cx="8458200" cy="1855788"/>
            <a:chOff x="912" y="2064"/>
            <a:chExt cx="4176" cy="916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064"/>
              <a:ext cx="1728" cy="916"/>
              <a:chOff x="912" y="865"/>
              <a:chExt cx="4032" cy="2138"/>
            </a:xfrm>
          </p:grpSpPr>
          <p:grpSp>
            <p:nvGrpSpPr>
              <p:cNvPr id="98" name="Group 5"/>
              <p:cNvGrpSpPr>
                <a:grpSpLocks noChangeAspect="1"/>
              </p:cNvGrpSpPr>
              <p:nvPr/>
            </p:nvGrpSpPr>
            <p:grpSpPr bwMode="auto">
              <a:xfrm>
                <a:off x="960" y="865"/>
                <a:ext cx="3840" cy="2138"/>
                <a:chOff x="960" y="865"/>
                <a:chExt cx="3840" cy="2138"/>
              </a:xfrm>
            </p:grpSpPr>
            <p:graphicFrame>
              <p:nvGraphicFramePr>
                <p:cNvPr id="139" name="Object 6"/>
                <p:cNvGraphicFramePr>
                  <a:graphicFrameLocks noChangeAspect="1"/>
                </p:cNvGraphicFramePr>
                <p:nvPr/>
              </p:nvGraphicFramePr>
              <p:xfrm>
                <a:off x="960" y="865"/>
                <a:ext cx="3806" cy="21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39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5"/>
                              <a:ext cx="3806" cy="213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40" name="Line 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0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1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2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3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064"/>
              <a:ext cx="1728" cy="916"/>
              <a:chOff x="912" y="864"/>
              <a:chExt cx="4032" cy="2137"/>
            </a:xfrm>
          </p:grpSpPr>
          <p:grpSp>
            <p:nvGrpSpPr>
              <p:cNvPr id="54" name="Group 50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95" name="Object 51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4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96" name="Line 52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Line 5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5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6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7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8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064"/>
              <a:ext cx="1728" cy="916"/>
              <a:chOff x="912" y="864"/>
              <a:chExt cx="4032" cy="2137"/>
            </a:xfrm>
          </p:grpSpPr>
          <p:grpSp>
            <p:nvGrpSpPr>
              <p:cNvPr id="10" name="Group 95"/>
              <p:cNvGrpSpPr>
                <a:grpSpLocks noChangeAspect="1"/>
              </p:cNvGrpSpPr>
              <p:nvPr/>
            </p:nvGrpSpPr>
            <p:grpSpPr bwMode="auto">
              <a:xfrm>
                <a:off x="960" y="864"/>
                <a:ext cx="3840" cy="2137"/>
                <a:chOff x="960" y="864"/>
                <a:chExt cx="3840" cy="2137"/>
              </a:xfrm>
            </p:grpSpPr>
            <p:graphicFrame>
              <p:nvGraphicFramePr>
                <p:cNvPr id="51" name="Object 96"/>
                <p:cNvGraphicFramePr>
                  <a:graphicFrameLocks noChangeAspect="1"/>
                </p:cNvGraphicFramePr>
                <p:nvPr/>
              </p:nvGraphicFramePr>
              <p:xfrm>
                <a:off x="960" y="864"/>
                <a:ext cx="3806" cy="21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49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64"/>
                              <a:ext cx="3806" cy="21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2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9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52"/>
                  <a:ext cx="0" cy="177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50" name="Chart" r:id="rId17" imgW="10149729" imgH="5692140" progId="Excel.Chart.8">
                        <p:embed/>
                      </p:oleObj>
                    </mc:Choice>
                    <mc:Fallback>
                      <p:oleObj name="Chart" r:id="rId1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51" name="Chart" r:id="rId18" imgW="10149729" imgH="5692140" progId="Excel.Chart.8">
                        <p:embed/>
                      </p:oleObj>
                    </mc:Choice>
                    <mc:Fallback>
                      <p:oleObj name="Chart" r:id="rId1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52" name="Chart" r:id="rId19" imgW="10149729" imgH="5692140" progId="Excel.Chart.8">
                        <p:embed/>
                      </p:oleObj>
                    </mc:Choice>
                    <mc:Fallback>
                      <p:oleObj name="Chart" r:id="rId1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8453" name="Chart" r:id="rId20" imgW="10149729" imgH="5692140" progId="Excel.Chart.8">
                        <p:embed/>
                      </p:oleObj>
                    </mc:Choice>
                    <mc:Fallback>
                      <p:oleObj name="Chart" r:id="rId2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5695763" y="4155245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4476563" y="4155245"/>
            <a:ext cx="1219200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6145026" y="2707445"/>
            <a:ext cx="1543200" cy="11430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5380545" y="2416795"/>
            <a:ext cx="8290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student</a:t>
            </a:r>
          </a:p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mean</a:t>
            </a:r>
            <a:endParaRPr lang="en-US" sz="1400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5744977" y="3018433"/>
            <a:ext cx="31883" cy="400212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-42028" y="5276794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028" y="5276794"/>
                <a:ext cx="9144000" cy="557910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4682240" y="4287640"/>
                <a:ext cx="869212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2240" y="4287640"/>
                <a:ext cx="869212" cy="624338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5504387" y="4248077"/>
                <a:ext cx="764247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4387" y="4248077"/>
                <a:ext cx="764247" cy="624338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7661807" y="2296086"/>
                <a:ext cx="789447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1807" y="2296086"/>
                <a:ext cx="789447" cy="624338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4144088" y="1254420"/>
                <a:ext cx="71109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088" y="1254420"/>
                <a:ext cx="711092" cy="584775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Rectangle 166"/>
              <p:cNvSpPr/>
              <p:nvPr/>
            </p:nvSpPr>
            <p:spPr>
              <a:xfrm>
                <a:off x="1734216" y="1361458"/>
                <a:ext cx="69596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7" name="Rectangle 1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216" y="1361458"/>
                <a:ext cx="695960" cy="584775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Rectangle 167"/>
              <p:cNvSpPr/>
              <p:nvPr/>
            </p:nvSpPr>
            <p:spPr>
              <a:xfrm>
                <a:off x="6576125" y="1473276"/>
                <a:ext cx="71109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68" name="Rectangle 1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125" y="1473276"/>
                <a:ext cx="711092" cy="584775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9" name="Line 8"/>
          <p:cNvSpPr>
            <a:spLocks noChangeAspect="1" noChangeShapeType="1"/>
          </p:cNvSpPr>
          <p:nvPr/>
        </p:nvSpPr>
        <p:spPr bwMode="auto">
          <a:xfrm flipV="1">
            <a:off x="1993587" y="2044675"/>
            <a:ext cx="0" cy="361687"/>
          </a:xfrm>
          <a:prstGeom prst="line">
            <a:avLst/>
          </a:prstGeom>
          <a:noFill/>
          <a:ln w="28575" cap="sq">
            <a:solidFill>
              <a:schemeClr val="bg2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0" name="Line 8"/>
          <p:cNvSpPr>
            <a:spLocks noChangeAspect="1" noChangeShapeType="1"/>
          </p:cNvSpPr>
          <p:nvPr/>
        </p:nvSpPr>
        <p:spPr bwMode="auto">
          <a:xfrm flipV="1">
            <a:off x="4424104" y="1888683"/>
            <a:ext cx="0" cy="508746"/>
          </a:xfrm>
          <a:prstGeom prst="line">
            <a:avLst/>
          </a:prstGeom>
          <a:noFill/>
          <a:ln w="28575" cap="sq">
            <a:solidFill>
              <a:schemeClr val="bg2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" name="Line 8"/>
          <p:cNvSpPr>
            <a:spLocks noChangeAspect="1" noChangeShapeType="1"/>
          </p:cNvSpPr>
          <p:nvPr/>
        </p:nvSpPr>
        <p:spPr bwMode="auto">
          <a:xfrm flipV="1">
            <a:off x="6957551" y="2219991"/>
            <a:ext cx="0" cy="196803"/>
          </a:xfrm>
          <a:prstGeom prst="line">
            <a:avLst/>
          </a:prstGeom>
          <a:noFill/>
          <a:ln w="28575" cap="sq">
            <a:solidFill>
              <a:schemeClr val="bg2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TextBox 161"/>
              <p:cNvSpPr txBox="1"/>
              <p:nvPr/>
            </p:nvSpPr>
            <p:spPr>
              <a:xfrm>
                <a:off x="203016" y="610779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(1)</m:t>
                      </m:r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2" name="TextBox 1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016" y="6107797"/>
                <a:ext cx="9144000" cy="557910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40005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457985" y="2590800"/>
                <a:ext cx="914400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85" y="2590800"/>
                <a:ext cx="9144000" cy="6243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Box 158"/>
              <p:cNvSpPr txBox="1"/>
              <p:nvPr/>
            </p:nvSpPr>
            <p:spPr>
              <a:xfrm>
                <a:off x="823678" y="5004597"/>
                <a:ext cx="845820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9" name="TextBox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678" y="5004597"/>
                <a:ext cx="8458200" cy="62433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1" name="Text Box 4"/>
          <p:cNvSpPr txBox="1">
            <a:spLocks noChangeArrowheads="1"/>
          </p:cNvSpPr>
          <p:nvPr/>
        </p:nvSpPr>
        <p:spPr bwMode="auto">
          <a:xfrm>
            <a:off x="2257506" y="6019879"/>
            <a:ext cx="13676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Observed</a:t>
            </a:r>
          </a:p>
        </p:txBody>
      </p:sp>
      <p:sp>
        <p:nvSpPr>
          <p:cNvPr id="162" name="Text Box 5"/>
          <p:cNvSpPr txBox="1">
            <a:spLocks noChangeArrowheads="1"/>
          </p:cNvSpPr>
          <p:nvPr/>
        </p:nvSpPr>
        <p:spPr bwMode="auto">
          <a:xfrm>
            <a:off x="3705898" y="6019879"/>
            <a:ext cx="8547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Fixed</a:t>
            </a:r>
          </a:p>
        </p:txBody>
      </p:sp>
      <p:sp>
        <p:nvSpPr>
          <p:cNvPr id="163" name="Text Box 6"/>
          <p:cNvSpPr txBox="1">
            <a:spLocks noChangeArrowheads="1"/>
          </p:cNvSpPr>
          <p:nvPr/>
        </p:nvSpPr>
        <p:spPr bwMode="auto">
          <a:xfrm>
            <a:off x="5437282" y="6019879"/>
            <a:ext cx="12121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Random</a:t>
            </a:r>
          </a:p>
        </p:txBody>
      </p:sp>
      <p:sp>
        <p:nvSpPr>
          <p:cNvPr id="164" name="AutoShape 7"/>
          <p:cNvSpPr>
            <a:spLocks/>
          </p:cNvSpPr>
          <p:nvPr/>
        </p:nvSpPr>
        <p:spPr bwMode="auto">
          <a:xfrm rot="5400000">
            <a:off x="2935087" y="5465598"/>
            <a:ext cx="304800" cy="717618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AutoShape 8"/>
          <p:cNvSpPr>
            <a:spLocks/>
          </p:cNvSpPr>
          <p:nvPr/>
        </p:nvSpPr>
        <p:spPr bwMode="auto">
          <a:xfrm rot="5400000">
            <a:off x="3905648" y="5629776"/>
            <a:ext cx="304800" cy="389261"/>
          </a:xfrm>
          <a:prstGeom prst="rightBrace">
            <a:avLst>
              <a:gd name="adj1" fmla="val 2291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Text Box 4"/>
          <p:cNvSpPr txBox="1">
            <a:spLocks noChangeArrowheads="1"/>
          </p:cNvSpPr>
          <p:nvPr/>
        </p:nvSpPr>
        <p:spPr bwMode="auto">
          <a:xfrm>
            <a:off x="1393931" y="3576572"/>
            <a:ext cx="13676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Observed</a:t>
            </a:r>
          </a:p>
        </p:txBody>
      </p:sp>
      <p:sp>
        <p:nvSpPr>
          <p:cNvPr id="174" name="Text Box 5"/>
          <p:cNvSpPr txBox="1">
            <a:spLocks noChangeArrowheads="1"/>
          </p:cNvSpPr>
          <p:nvPr/>
        </p:nvSpPr>
        <p:spPr bwMode="auto">
          <a:xfrm>
            <a:off x="4198057" y="3634838"/>
            <a:ext cx="8547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Fixed</a:t>
            </a:r>
          </a:p>
        </p:txBody>
      </p:sp>
      <p:sp>
        <p:nvSpPr>
          <p:cNvPr id="175" name="Text Box 6"/>
          <p:cNvSpPr txBox="1">
            <a:spLocks noChangeArrowheads="1"/>
          </p:cNvSpPr>
          <p:nvPr/>
        </p:nvSpPr>
        <p:spPr bwMode="auto">
          <a:xfrm>
            <a:off x="6950496" y="3634838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Random</a:t>
            </a:r>
          </a:p>
        </p:txBody>
      </p:sp>
      <p:sp>
        <p:nvSpPr>
          <p:cNvPr id="176" name="AutoShape 7"/>
          <p:cNvSpPr>
            <a:spLocks/>
          </p:cNvSpPr>
          <p:nvPr/>
        </p:nvSpPr>
        <p:spPr bwMode="auto">
          <a:xfrm rot="5400000">
            <a:off x="1925372" y="3107578"/>
            <a:ext cx="304800" cy="576554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" name="AutoShape 8"/>
          <p:cNvSpPr>
            <a:spLocks/>
          </p:cNvSpPr>
          <p:nvPr/>
        </p:nvSpPr>
        <p:spPr bwMode="auto">
          <a:xfrm rot="5400000">
            <a:off x="4434918" y="1693371"/>
            <a:ext cx="304800" cy="3429000"/>
          </a:xfrm>
          <a:prstGeom prst="rightBrace">
            <a:avLst>
              <a:gd name="adj1" fmla="val 2291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58897" y="1987411"/>
            <a:ext cx="5495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Teacher treated as a fixed effect</a:t>
            </a:r>
          </a:p>
        </p:txBody>
      </p:sp>
      <p:sp>
        <p:nvSpPr>
          <p:cNvPr id="179" name="AutoShape 7"/>
          <p:cNvSpPr>
            <a:spLocks/>
          </p:cNvSpPr>
          <p:nvPr/>
        </p:nvSpPr>
        <p:spPr bwMode="auto">
          <a:xfrm rot="5400000">
            <a:off x="7313994" y="2700495"/>
            <a:ext cx="304800" cy="1414753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AutoShape 7"/>
          <p:cNvSpPr>
            <a:spLocks/>
          </p:cNvSpPr>
          <p:nvPr/>
        </p:nvSpPr>
        <p:spPr bwMode="auto">
          <a:xfrm rot="5400000">
            <a:off x="5890978" y="4490907"/>
            <a:ext cx="304800" cy="26670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558897" y="4393092"/>
            <a:ext cx="5957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Teacher treated as a random effect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840085"/>
          </a:xfrm>
        </p:spPr>
        <p:txBody>
          <a:bodyPr/>
          <a:lstStyle/>
          <a:p>
            <a:r>
              <a:rPr lang="en-US" dirty="0"/>
              <a:t>Fixed versus Random Effects</a:t>
            </a:r>
          </a:p>
        </p:txBody>
      </p:sp>
    </p:spTree>
    <p:extLst>
      <p:ext uri="{BB962C8B-B14F-4D97-AF65-F5344CB8AC3E}">
        <p14:creationId xmlns:p14="http://schemas.microsoft.com/office/powerpoint/2010/main" val="169698524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mixed score cage || teacher: || student: cage ,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noheader</a:t>
            </a: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score |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2.309333   .2295827    10.06   0.000      1.85936    2.759307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68.70667   .7928956    86.65   0.000     67.15262    70.26071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teacher: Identity      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3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(_cons) |    .834664   .9301009      .0939685    7.413802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student: Independent   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(cage) |   1.873691   .1726239      1.564143    2.244499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(_cons) |   5.371206   .4613931       4.53892    6.356105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(Residual) |    2.10333   .0991519      1.917703    2.306925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40085"/>
          </a:xfrm>
        </p:spPr>
        <p:txBody>
          <a:bodyPr/>
          <a:lstStyle/>
          <a:p>
            <a:r>
              <a:rPr lang="en-US" sz="3600" dirty="0"/>
              <a:t>Teacher Treated As a Random Effect</a:t>
            </a:r>
          </a:p>
        </p:txBody>
      </p:sp>
    </p:spTree>
    <p:extLst>
      <p:ext uri="{BB962C8B-B14F-4D97-AF65-F5344CB8AC3E}">
        <p14:creationId xmlns:p14="http://schemas.microsoft.com/office/powerpoint/2010/main" val="133780202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CC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CC6600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628247"/>
                <a:ext cx="9144000" cy="5579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09600" y="1447800"/>
            <a:ext cx="3393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margins, at(cage=(-2(1)2))</a:t>
            </a:r>
          </a:p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336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27490202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6106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mixed score cage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ibn.teacher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nocons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student: cage ,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noheader</a:t>
            </a: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score |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Coef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  Std. Err.      z    P&gt;|z|     [95% Conf. Interval]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2.309333   .2295827    10.06   0.000      1.85936    2.759307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teacher |</a:t>
            </a:r>
          </a:p>
          <a:p>
            <a:pPr marL="0" indent="0">
              <a:buNone/>
            </a:pP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1  |     68.168   1.068555    63.79   0.000     66.07367    70.26233</a:t>
            </a:r>
          </a:p>
          <a:p>
            <a:pPr marL="0" indent="0">
              <a:buNone/>
            </a:pP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2  |      67.36   1.068555    63.04   0.000     65.26567    69.45433</a:t>
            </a:r>
          </a:p>
          <a:p>
            <a:pPr marL="0" indent="0">
              <a:buNone/>
            </a:pPr>
            <a:r>
              <a:rPr 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3  |     70.592   1.068555    66.06   0.000     68.49767    72.68633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student: Independent   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(cage) |   1.873691   .1726239      1.564143    2.244499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(_cons) |   5.259322   .4432292      4.458562    6.203899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(Residual) |    2.10333   .0991519      1.917703    2.306925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40085"/>
          </a:xfrm>
        </p:spPr>
        <p:txBody>
          <a:bodyPr/>
          <a:lstStyle/>
          <a:p>
            <a:r>
              <a:rPr lang="en-US" sz="3600"/>
              <a:t>Teacher </a:t>
            </a:r>
            <a:r>
              <a:rPr lang="en-US" sz="3600" dirty="0"/>
              <a:t>Treated as a Fixed Effect</a:t>
            </a:r>
          </a:p>
        </p:txBody>
      </p:sp>
    </p:spTree>
    <p:extLst>
      <p:ext uri="{BB962C8B-B14F-4D97-AF65-F5344CB8AC3E}">
        <p14:creationId xmlns:p14="http://schemas.microsoft.com/office/powerpoint/2010/main" val="1155497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24674FB-F07F-4669-8F5C-2AFDE519D0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51" y="1905000"/>
            <a:ext cx="7396098" cy="4495264"/>
          </a:xfrm>
        </p:spPr>
      </p:pic>
    </p:spTree>
    <p:extLst>
      <p:ext uri="{BB962C8B-B14F-4D97-AF65-F5344CB8AC3E}">
        <p14:creationId xmlns:p14="http://schemas.microsoft.com/office/powerpoint/2010/main" val="37106829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1447800"/>
            <a:ext cx="4381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 teacher, at(cage=(-2(1)2))</a:t>
            </a:r>
          </a:p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35818"/>
            <a:ext cx="8046156" cy="452596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0" y="636855"/>
                <a:ext cx="9143640" cy="624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36855"/>
                <a:ext cx="9143640" cy="6243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570961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46199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b="1"/>
              <a:t>Multilevel logistic regression</a:t>
            </a:r>
          </a:p>
          <a:p>
            <a:r>
              <a:rPr lang="en-US"/>
              <a:t>Cross-classified </a:t>
            </a:r>
            <a:r>
              <a:rPr lang="en-US" dirty="0"/>
              <a:t>random effects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02" y="218809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43" y="16034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274213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05" y="332678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53" y="394613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450547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6141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melogit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pass cage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ibn.teacher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nocons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student: cage, or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cov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noheader</a:t>
            </a:r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( 1)  [pass]_cons = 0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pass | Odds Ratio   Std. Err.      z    P&gt;|z|     [95% Conf. Interval]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4.039454   1.123539     5.02   0.000       2.3419    6.967499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teacher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1  |   .1994084   .1735371    -1.85   0.064     .0362224    1.097766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2  |   .0674666   .0634839    -2.87   0.004     .0106693    .4266208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3  |     .88382   .7322245    -0.15   0.881     .1742461    4.482958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       1  (omitted)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student      |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var(cage)|   .5720144   .5188482                      .0966765    3.384489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var(_cons)|   15.30862   6.382926                      6.761261    34.66126</a:t>
            </a:r>
          </a:p>
          <a:p>
            <a:pPr marL="0" indent="0">
              <a:buNone/>
            </a:pP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40085"/>
          </a:xfrm>
        </p:spPr>
        <p:txBody>
          <a:bodyPr/>
          <a:lstStyle/>
          <a:p>
            <a:r>
              <a:rPr lang="en-US" sz="3600" dirty="0"/>
              <a:t>Multilevel 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110707016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1447800"/>
            <a:ext cx="61686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 teacher, at(cage=(-2(1)2))</a:t>
            </a:r>
          </a:p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+mn-lt"/>
                <a:cs typeface="Courier New" panose="02070309020205020404" pitchFamily="49" charset="0"/>
              </a:rPr>
              <a:t>(the </a:t>
            </a:r>
            <a:r>
              <a:rPr lang="en-US" sz="1600" dirty="0" err="1">
                <a:latin typeface="+mn-lt"/>
                <a:cs typeface="Courier New" panose="02070309020205020404" pitchFamily="49" charset="0"/>
              </a:rPr>
              <a:t>marginsplot</a:t>
            </a:r>
            <a:r>
              <a:rPr lang="en-US" sz="1600" dirty="0">
                <a:latin typeface="+mn-lt"/>
                <a:cs typeface="Courier New" panose="02070309020205020404" pitchFamily="49" charset="0"/>
              </a:rPr>
              <a:t> options are shown in the do-file)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0C87605-9692-4627-A444-7340C23A0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40085"/>
          </a:xfrm>
        </p:spPr>
        <p:txBody>
          <a:bodyPr/>
          <a:lstStyle/>
          <a:p>
            <a:r>
              <a:rPr lang="en-US" sz="3600" dirty="0"/>
              <a:t>Multilevel Logistic Regression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2C257C8-EACD-4AB1-96F9-BEFCA0DBEF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336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84088857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46199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logistic regression</a:t>
            </a:r>
          </a:p>
          <a:p>
            <a:r>
              <a:rPr lang="en-US" b="1" dirty="0"/>
              <a:t>Cross-classified random effects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02" y="218809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43" y="16034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274213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05" y="332678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53" y="394613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8D672F58-4796-4685-B9CE-12C3D04DD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450547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7CC99BD0-862D-464D-8BE7-C1F798E96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05" y="510647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67153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Three-Level Longitudinal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ABF37E-EFC9-49FA-A678-BAE024905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34136"/>
            <a:ext cx="7467600" cy="3733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use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test.dta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list teacher student sex age cage if student==1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+---------------------------------------+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| teacher   student    sex   age   cage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|---------------------------------------|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1. |       1         1   Male    14     -2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2. |       1         1   Male    15     -1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3. |       1         1   Male    16      0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4. |       1         1   Male    17      1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5. |       1         1   Male    18      2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+---------------------------------------+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F8782D-B189-49D9-846C-762B092822BA}"/>
              </a:ext>
            </a:extLst>
          </p:cNvPr>
          <p:cNvSpPr/>
          <p:nvPr/>
        </p:nvSpPr>
        <p:spPr bwMode="auto">
          <a:xfrm>
            <a:off x="2438400" y="3810000"/>
            <a:ext cx="685800" cy="1371600"/>
          </a:xfrm>
          <a:prstGeom prst="rect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B9F27F-5F40-4E92-99BD-6959237C7BF0}"/>
              </a:ext>
            </a:extLst>
          </p:cNvPr>
          <p:cNvSpPr txBox="1"/>
          <p:nvPr/>
        </p:nvSpPr>
        <p:spPr>
          <a:xfrm>
            <a:off x="235652" y="5847754"/>
            <a:ext cx="8672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Students rarely (almost never) have the same teacher 5 years in a row.</a:t>
            </a:r>
          </a:p>
        </p:txBody>
      </p:sp>
    </p:spTree>
    <p:extLst>
      <p:ext uri="{BB962C8B-B14F-4D97-AF65-F5344CB8AC3E}">
        <p14:creationId xmlns:p14="http://schemas.microsoft.com/office/powerpoint/2010/main" val="371304977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5AEBD71-2FF7-4F2F-97DB-C5858EB3B515}"/>
              </a:ext>
            </a:extLst>
          </p:cNvPr>
          <p:cNvGrpSpPr/>
          <p:nvPr/>
        </p:nvGrpSpPr>
        <p:grpSpPr>
          <a:xfrm>
            <a:off x="2895600" y="3888054"/>
            <a:ext cx="526740" cy="284018"/>
            <a:chOff x="1527175" y="2171700"/>
            <a:chExt cx="6096000" cy="2901950"/>
          </a:xfrm>
        </p:grpSpPr>
        <p:graphicFrame>
          <p:nvGraphicFramePr>
            <p:cNvPr id="9" name="Object 2">
              <a:extLst>
                <a:ext uri="{FF2B5EF4-FFF2-40B4-BE49-F238E27FC236}">
                  <a16:creationId xmlns:a16="http://schemas.microsoft.com/office/drawing/2014/main" id="{59512CF3-251B-4404-A9F8-A2A82F81327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425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9" name="Object 2">
                          <a:extLst>
                            <a:ext uri="{FF2B5EF4-FFF2-40B4-BE49-F238E27FC236}">
                              <a16:creationId xmlns:a16="http://schemas.microsoft.com/office/drawing/2014/main" id="{59512CF3-251B-4404-A9F8-A2A82F81327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Line 4">
              <a:extLst>
                <a:ext uri="{FF2B5EF4-FFF2-40B4-BE49-F238E27FC236}">
                  <a16:creationId xmlns:a16="http://schemas.microsoft.com/office/drawing/2014/main" id="{DC90F573-3DB4-4B44-A347-0AAA0B54F9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5">
              <a:extLst>
                <a:ext uri="{FF2B5EF4-FFF2-40B4-BE49-F238E27FC236}">
                  <a16:creationId xmlns:a16="http://schemas.microsoft.com/office/drawing/2014/main" id="{9F044CA2-066C-4074-B419-E160EA5529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_s1040">
              <a:extLst>
                <a:ext uri="{FF2B5EF4-FFF2-40B4-BE49-F238E27FC236}">
                  <a16:creationId xmlns:a16="http://schemas.microsoft.com/office/drawing/2014/main" id="{8E27F11F-8366-49F4-A54C-B4AA4BD6D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3" name="_s1040">
              <a:extLst>
                <a:ext uri="{FF2B5EF4-FFF2-40B4-BE49-F238E27FC236}">
                  <a16:creationId xmlns:a16="http://schemas.microsoft.com/office/drawing/2014/main" id="{2D9337AB-4125-46E8-8210-D6F560277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4" name="_s1040">
              <a:extLst>
                <a:ext uri="{FF2B5EF4-FFF2-40B4-BE49-F238E27FC236}">
                  <a16:creationId xmlns:a16="http://schemas.microsoft.com/office/drawing/2014/main" id="{BE2AB349-FB2B-42DE-A22A-2B99C06F6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5" name="_s1040">
              <a:extLst>
                <a:ext uri="{FF2B5EF4-FFF2-40B4-BE49-F238E27FC236}">
                  <a16:creationId xmlns:a16="http://schemas.microsoft.com/office/drawing/2014/main" id="{6A03B736-0B39-4947-B4D7-A91B3D680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6" name="_s1040">
              <a:extLst>
                <a:ext uri="{FF2B5EF4-FFF2-40B4-BE49-F238E27FC236}">
                  <a16:creationId xmlns:a16="http://schemas.microsoft.com/office/drawing/2014/main" id="{4DE07EC2-6E28-48B0-8759-3EFAAA5A9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1040">
              <a:extLst>
                <a:ext uri="{FF2B5EF4-FFF2-40B4-BE49-F238E27FC236}">
                  <a16:creationId xmlns:a16="http://schemas.microsoft.com/office/drawing/2014/main" id="{424EC4F0-3888-4B33-A6EF-E5D40C966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BF979AC-D306-4807-A397-8CD3377342D2}"/>
              </a:ext>
            </a:extLst>
          </p:cNvPr>
          <p:cNvSpPr txBox="1"/>
          <p:nvPr/>
        </p:nvSpPr>
        <p:spPr>
          <a:xfrm>
            <a:off x="1909351" y="3433751"/>
            <a:ext cx="5591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Age     </a:t>
            </a:r>
            <a:r>
              <a:rPr lang="en-US" sz="2400" dirty="0">
                <a:solidFill>
                  <a:srgbClr val="FF0000"/>
                </a:solidFill>
              </a:rPr>
              <a:t>14        15        16        17        18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B99C17E-5D46-4ACB-AF27-5305A5C85C6F}"/>
              </a:ext>
            </a:extLst>
          </p:cNvPr>
          <p:cNvSpPr txBox="1"/>
          <p:nvPr/>
        </p:nvSpPr>
        <p:spPr>
          <a:xfrm>
            <a:off x="609600" y="3429000"/>
            <a:ext cx="145059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Teacher /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1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2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3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4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5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6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7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4AA9966-EDCE-4872-A977-398F8B33D1A4}"/>
                  </a:ext>
                </a:extLst>
              </p:cNvPr>
              <p:cNvSpPr txBox="1"/>
              <p:nvPr/>
            </p:nvSpPr>
            <p:spPr>
              <a:xfrm>
                <a:off x="0" y="653501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..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4AA9966-EDCE-4872-A977-398F8B33D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53501"/>
                <a:ext cx="9144000" cy="5579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B38B38DE-976C-4BB0-A37E-D5FCEE094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240" y="1524700"/>
            <a:ext cx="4567520" cy="1785949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+---------------------------------------+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| teacher   student    sex   age   cage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|---------------------------------------|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1. |       1         1   Male    14     -2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2. |       1         1   Male    15     -1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3. |       1         1   Male    16      0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4. |       1         1   Male    17      1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5. |       1         1   Male    18      2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+---------------------------------------+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4461C7C-F1EF-4DFC-8D36-1E878C014AE9}"/>
              </a:ext>
            </a:extLst>
          </p:cNvPr>
          <p:cNvGrpSpPr/>
          <p:nvPr/>
        </p:nvGrpSpPr>
        <p:grpSpPr>
          <a:xfrm>
            <a:off x="3920679" y="3895416"/>
            <a:ext cx="526740" cy="284018"/>
            <a:chOff x="1527175" y="2171700"/>
            <a:chExt cx="6096000" cy="2901950"/>
          </a:xfrm>
        </p:grpSpPr>
        <p:graphicFrame>
          <p:nvGraphicFramePr>
            <p:cNvPr id="78" name="Object 2">
              <a:extLst>
                <a:ext uri="{FF2B5EF4-FFF2-40B4-BE49-F238E27FC236}">
                  <a16:creationId xmlns:a16="http://schemas.microsoft.com/office/drawing/2014/main" id="{4B6DECA0-1017-46A8-8D4E-C983042E92F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426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78" name="Object 2">
                          <a:extLst>
                            <a:ext uri="{FF2B5EF4-FFF2-40B4-BE49-F238E27FC236}">
                              <a16:creationId xmlns:a16="http://schemas.microsoft.com/office/drawing/2014/main" id="{4B6DECA0-1017-46A8-8D4E-C983042E92F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Line 4">
              <a:extLst>
                <a:ext uri="{FF2B5EF4-FFF2-40B4-BE49-F238E27FC236}">
                  <a16:creationId xmlns:a16="http://schemas.microsoft.com/office/drawing/2014/main" id="{F0752CEE-F747-42B9-B458-1B65A46E0C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5">
              <a:extLst>
                <a:ext uri="{FF2B5EF4-FFF2-40B4-BE49-F238E27FC236}">
                  <a16:creationId xmlns:a16="http://schemas.microsoft.com/office/drawing/2014/main" id="{3B7F59B9-5D86-42A4-9AB9-5C9875B0C6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_s1040">
              <a:extLst>
                <a:ext uri="{FF2B5EF4-FFF2-40B4-BE49-F238E27FC236}">
                  <a16:creationId xmlns:a16="http://schemas.microsoft.com/office/drawing/2014/main" id="{E5FCAA5A-674B-4EA6-9076-7AFBE2FF4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2" name="_s1040">
              <a:extLst>
                <a:ext uri="{FF2B5EF4-FFF2-40B4-BE49-F238E27FC236}">
                  <a16:creationId xmlns:a16="http://schemas.microsoft.com/office/drawing/2014/main" id="{50802C74-EA19-4A63-8128-37DC28CD0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3" name="_s1040">
              <a:extLst>
                <a:ext uri="{FF2B5EF4-FFF2-40B4-BE49-F238E27FC236}">
                  <a16:creationId xmlns:a16="http://schemas.microsoft.com/office/drawing/2014/main" id="{C00BA0FB-33BD-43F2-864C-F24910A90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4" name="_s1040">
              <a:extLst>
                <a:ext uri="{FF2B5EF4-FFF2-40B4-BE49-F238E27FC236}">
                  <a16:creationId xmlns:a16="http://schemas.microsoft.com/office/drawing/2014/main" id="{3BD649E8-C5EB-4A2D-9657-52B0C357A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5" name="_s1040">
              <a:extLst>
                <a:ext uri="{FF2B5EF4-FFF2-40B4-BE49-F238E27FC236}">
                  <a16:creationId xmlns:a16="http://schemas.microsoft.com/office/drawing/2014/main" id="{C4EFC21F-FF3D-4A0C-89BA-EE8AB7D95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6" name="_s1040">
              <a:extLst>
                <a:ext uri="{FF2B5EF4-FFF2-40B4-BE49-F238E27FC236}">
                  <a16:creationId xmlns:a16="http://schemas.microsoft.com/office/drawing/2014/main" id="{F5CC49F2-0BE4-44D5-A2BB-643A8C296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AB6CEEE-983F-4B90-B9A7-407866B8E61C}"/>
              </a:ext>
            </a:extLst>
          </p:cNvPr>
          <p:cNvGrpSpPr/>
          <p:nvPr/>
        </p:nvGrpSpPr>
        <p:grpSpPr>
          <a:xfrm>
            <a:off x="4953183" y="3888054"/>
            <a:ext cx="526740" cy="284018"/>
            <a:chOff x="1527175" y="2171700"/>
            <a:chExt cx="6096000" cy="2901950"/>
          </a:xfrm>
        </p:grpSpPr>
        <p:graphicFrame>
          <p:nvGraphicFramePr>
            <p:cNvPr id="88" name="Object 2">
              <a:extLst>
                <a:ext uri="{FF2B5EF4-FFF2-40B4-BE49-F238E27FC236}">
                  <a16:creationId xmlns:a16="http://schemas.microsoft.com/office/drawing/2014/main" id="{DFD1EFE3-059C-4BBD-BF91-890F8750854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427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88" name="Object 2">
                          <a:extLst>
                            <a:ext uri="{FF2B5EF4-FFF2-40B4-BE49-F238E27FC236}">
                              <a16:creationId xmlns:a16="http://schemas.microsoft.com/office/drawing/2014/main" id="{DFD1EFE3-059C-4BBD-BF91-890F8750854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9" name="Line 4">
              <a:extLst>
                <a:ext uri="{FF2B5EF4-FFF2-40B4-BE49-F238E27FC236}">
                  <a16:creationId xmlns:a16="http://schemas.microsoft.com/office/drawing/2014/main" id="{21490A0D-B745-40F1-BD37-EF04361AF7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5">
              <a:extLst>
                <a:ext uri="{FF2B5EF4-FFF2-40B4-BE49-F238E27FC236}">
                  <a16:creationId xmlns:a16="http://schemas.microsoft.com/office/drawing/2014/main" id="{91606515-1526-407A-AA9D-261B506B49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_s1040">
              <a:extLst>
                <a:ext uri="{FF2B5EF4-FFF2-40B4-BE49-F238E27FC236}">
                  <a16:creationId xmlns:a16="http://schemas.microsoft.com/office/drawing/2014/main" id="{934FE51D-1FDA-4C10-8946-6F5987362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2" name="_s1040">
              <a:extLst>
                <a:ext uri="{FF2B5EF4-FFF2-40B4-BE49-F238E27FC236}">
                  <a16:creationId xmlns:a16="http://schemas.microsoft.com/office/drawing/2014/main" id="{165AFD31-B9B6-4703-A5E9-B3384BFB3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3" name="_s1040">
              <a:extLst>
                <a:ext uri="{FF2B5EF4-FFF2-40B4-BE49-F238E27FC236}">
                  <a16:creationId xmlns:a16="http://schemas.microsoft.com/office/drawing/2014/main" id="{0D4002FB-1EAF-4CD8-8C59-992E3C179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4" name="_s1040">
              <a:extLst>
                <a:ext uri="{FF2B5EF4-FFF2-40B4-BE49-F238E27FC236}">
                  <a16:creationId xmlns:a16="http://schemas.microsoft.com/office/drawing/2014/main" id="{5EEAF2F6-FAA7-40DC-B1F0-C3E87D8EA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5" name="_s1040">
              <a:extLst>
                <a:ext uri="{FF2B5EF4-FFF2-40B4-BE49-F238E27FC236}">
                  <a16:creationId xmlns:a16="http://schemas.microsoft.com/office/drawing/2014/main" id="{32EBA8C2-1341-4FD7-B3D8-89E6B236E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6" name="_s1040">
              <a:extLst>
                <a:ext uri="{FF2B5EF4-FFF2-40B4-BE49-F238E27FC236}">
                  <a16:creationId xmlns:a16="http://schemas.microsoft.com/office/drawing/2014/main" id="{AFE2F327-1810-4D0D-BAEC-78CC7C0D3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9C7FECB-9090-400E-B523-A2A71D111C53}"/>
              </a:ext>
            </a:extLst>
          </p:cNvPr>
          <p:cNvGrpSpPr/>
          <p:nvPr/>
        </p:nvGrpSpPr>
        <p:grpSpPr>
          <a:xfrm>
            <a:off x="5954161" y="3885745"/>
            <a:ext cx="526740" cy="284018"/>
            <a:chOff x="1527175" y="2171700"/>
            <a:chExt cx="6096000" cy="2901950"/>
          </a:xfrm>
        </p:grpSpPr>
        <p:graphicFrame>
          <p:nvGraphicFramePr>
            <p:cNvPr id="98" name="Object 2">
              <a:extLst>
                <a:ext uri="{FF2B5EF4-FFF2-40B4-BE49-F238E27FC236}">
                  <a16:creationId xmlns:a16="http://schemas.microsoft.com/office/drawing/2014/main" id="{6208DB86-B2F8-44BD-8F5B-27F306B71D2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428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98" name="Object 2">
                          <a:extLst>
                            <a:ext uri="{FF2B5EF4-FFF2-40B4-BE49-F238E27FC236}">
                              <a16:creationId xmlns:a16="http://schemas.microsoft.com/office/drawing/2014/main" id="{6208DB86-B2F8-44BD-8F5B-27F306B71D2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9" name="Line 4">
              <a:extLst>
                <a:ext uri="{FF2B5EF4-FFF2-40B4-BE49-F238E27FC236}">
                  <a16:creationId xmlns:a16="http://schemas.microsoft.com/office/drawing/2014/main" id="{DCE4EC04-B4F8-4717-B302-B7C94D867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Line 5">
              <a:extLst>
                <a:ext uri="{FF2B5EF4-FFF2-40B4-BE49-F238E27FC236}">
                  <a16:creationId xmlns:a16="http://schemas.microsoft.com/office/drawing/2014/main" id="{DEFB34A2-28A9-4CB8-B0F9-B4D6909646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_s1040">
              <a:extLst>
                <a:ext uri="{FF2B5EF4-FFF2-40B4-BE49-F238E27FC236}">
                  <a16:creationId xmlns:a16="http://schemas.microsoft.com/office/drawing/2014/main" id="{45E0FED8-05F8-4C0A-B087-3DD39BEC8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2" name="_s1040">
              <a:extLst>
                <a:ext uri="{FF2B5EF4-FFF2-40B4-BE49-F238E27FC236}">
                  <a16:creationId xmlns:a16="http://schemas.microsoft.com/office/drawing/2014/main" id="{B0735645-1DA6-4F59-ACAC-50F3A5E0F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3" name="_s1040">
              <a:extLst>
                <a:ext uri="{FF2B5EF4-FFF2-40B4-BE49-F238E27FC236}">
                  <a16:creationId xmlns:a16="http://schemas.microsoft.com/office/drawing/2014/main" id="{7A11A06E-4B99-4B5C-A868-1F75B8728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4" name="_s1040">
              <a:extLst>
                <a:ext uri="{FF2B5EF4-FFF2-40B4-BE49-F238E27FC236}">
                  <a16:creationId xmlns:a16="http://schemas.microsoft.com/office/drawing/2014/main" id="{263B4A7E-74B4-48A5-8518-0B2106FC4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5" name="_s1040">
              <a:extLst>
                <a:ext uri="{FF2B5EF4-FFF2-40B4-BE49-F238E27FC236}">
                  <a16:creationId xmlns:a16="http://schemas.microsoft.com/office/drawing/2014/main" id="{3BB9C2CF-1648-4F2A-A0D8-DE7B210A6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6" name="_s1040">
              <a:extLst>
                <a:ext uri="{FF2B5EF4-FFF2-40B4-BE49-F238E27FC236}">
                  <a16:creationId xmlns:a16="http://schemas.microsoft.com/office/drawing/2014/main" id="{5DA4E597-2DBE-4E7F-8689-CDC398EC0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DC32062-4AA8-4CEB-A9DE-1238B4C0B96C}"/>
              </a:ext>
            </a:extLst>
          </p:cNvPr>
          <p:cNvGrpSpPr/>
          <p:nvPr/>
        </p:nvGrpSpPr>
        <p:grpSpPr>
          <a:xfrm>
            <a:off x="6954402" y="3889209"/>
            <a:ext cx="526740" cy="284018"/>
            <a:chOff x="1527175" y="2171700"/>
            <a:chExt cx="6096000" cy="2901950"/>
          </a:xfrm>
        </p:grpSpPr>
        <p:graphicFrame>
          <p:nvGraphicFramePr>
            <p:cNvPr id="108" name="Object 2">
              <a:extLst>
                <a:ext uri="{FF2B5EF4-FFF2-40B4-BE49-F238E27FC236}">
                  <a16:creationId xmlns:a16="http://schemas.microsoft.com/office/drawing/2014/main" id="{BA974644-048A-41A4-8275-9763D13920F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429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108" name="Object 2">
                          <a:extLst>
                            <a:ext uri="{FF2B5EF4-FFF2-40B4-BE49-F238E27FC236}">
                              <a16:creationId xmlns:a16="http://schemas.microsoft.com/office/drawing/2014/main" id="{BA974644-048A-41A4-8275-9763D13920F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9" name="Line 4">
              <a:extLst>
                <a:ext uri="{FF2B5EF4-FFF2-40B4-BE49-F238E27FC236}">
                  <a16:creationId xmlns:a16="http://schemas.microsoft.com/office/drawing/2014/main" id="{2DB1BB15-0E64-4EEF-A7A0-DB66B4AE3A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5">
              <a:extLst>
                <a:ext uri="{FF2B5EF4-FFF2-40B4-BE49-F238E27FC236}">
                  <a16:creationId xmlns:a16="http://schemas.microsoft.com/office/drawing/2014/main" id="{44B7460C-2924-4CD6-B7E1-794A48E969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_s1040">
              <a:extLst>
                <a:ext uri="{FF2B5EF4-FFF2-40B4-BE49-F238E27FC236}">
                  <a16:creationId xmlns:a16="http://schemas.microsoft.com/office/drawing/2014/main" id="{6FA075F2-482C-4B1F-9796-EAFA5F2C9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2" name="_s1040">
              <a:extLst>
                <a:ext uri="{FF2B5EF4-FFF2-40B4-BE49-F238E27FC236}">
                  <a16:creationId xmlns:a16="http://schemas.microsoft.com/office/drawing/2014/main" id="{594E8FFE-F860-4DBC-ADC8-23BA1357F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3" name="_s1040">
              <a:extLst>
                <a:ext uri="{FF2B5EF4-FFF2-40B4-BE49-F238E27FC236}">
                  <a16:creationId xmlns:a16="http://schemas.microsoft.com/office/drawing/2014/main" id="{CEF5BB91-427C-4070-8BF5-5C729EF9A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4" name="_s1040">
              <a:extLst>
                <a:ext uri="{FF2B5EF4-FFF2-40B4-BE49-F238E27FC236}">
                  <a16:creationId xmlns:a16="http://schemas.microsoft.com/office/drawing/2014/main" id="{027FE259-ED38-4EBD-A601-990E28198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5" name="_s1040">
              <a:extLst>
                <a:ext uri="{FF2B5EF4-FFF2-40B4-BE49-F238E27FC236}">
                  <a16:creationId xmlns:a16="http://schemas.microsoft.com/office/drawing/2014/main" id="{B1FCCC4D-EB74-4155-821D-0453F1FAC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6" name="_s1040">
              <a:extLst>
                <a:ext uri="{FF2B5EF4-FFF2-40B4-BE49-F238E27FC236}">
                  <a16:creationId xmlns:a16="http://schemas.microsoft.com/office/drawing/2014/main" id="{70920C8C-379F-47FA-A384-AB0C98169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022048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1294864"/>
          </a:xfrm>
        </p:spPr>
        <p:txBody>
          <a:bodyPr/>
          <a:lstStyle/>
          <a:p>
            <a:r>
              <a:rPr lang="en-US" sz="4000" dirty="0"/>
              <a:t>Three-Level Crossed-Effects Longitudinal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ABF37E-EFC9-49FA-A678-BAE024905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34136"/>
            <a:ext cx="7467600" cy="3733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use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</a:t>
            </a:r>
            <a:r>
              <a:rPr lang="en-US" sz="1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_crossed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.dta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list teacher student sex age cage if student==1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+---------------------------------------+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| teacher   student    sex   age   cage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|---------------------------------------|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1. |       1         1   Male    14     -2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2. |       5         1   Male    15     -1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3. |       8         1   Male    16      0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4. |       3         1   Male    17      1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5. |       4         1   Male    18      2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+---------------------------------------+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F8782D-B189-49D9-846C-762B092822BA}"/>
              </a:ext>
            </a:extLst>
          </p:cNvPr>
          <p:cNvSpPr/>
          <p:nvPr/>
        </p:nvSpPr>
        <p:spPr bwMode="auto">
          <a:xfrm>
            <a:off x="2438400" y="3810000"/>
            <a:ext cx="685800" cy="1371600"/>
          </a:xfrm>
          <a:prstGeom prst="rect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B9F27F-5F40-4E92-99BD-6959237C7BF0}"/>
              </a:ext>
            </a:extLst>
          </p:cNvPr>
          <p:cNvSpPr txBox="1"/>
          <p:nvPr/>
        </p:nvSpPr>
        <p:spPr>
          <a:xfrm>
            <a:off x="270546" y="5847754"/>
            <a:ext cx="8554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Students usually (almost always) have a different teacher every year.</a:t>
            </a:r>
          </a:p>
        </p:txBody>
      </p:sp>
    </p:spTree>
    <p:extLst>
      <p:ext uri="{BB962C8B-B14F-4D97-AF65-F5344CB8AC3E}">
        <p14:creationId xmlns:p14="http://schemas.microsoft.com/office/powerpoint/2010/main" val="399515899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5AEBD71-2FF7-4F2F-97DB-C5858EB3B515}"/>
              </a:ext>
            </a:extLst>
          </p:cNvPr>
          <p:cNvGrpSpPr/>
          <p:nvPr/>
        </p:nvGrpSpPr>
        <p:grpSpPr>
          <a:xfrm>
            <a:off x="2895600" y="3888054"/>
            <a:ext cx="526740" cy="284018"/>
            <a:chOff x="1527175" y="2171700"/>
            <a:chExt cx="6096000" cy="2901950"/>
          </a:xfrm>
        </p:grpSpPr>
        <p:graphicFrame>
          <p:nvGraphicFramePr>
            <p:cNvPr id="9" name="Object 2">
              <a:extLst>
                <a:ext uri="{FF2B5EF4-FFF2-40B4-BE49-F238E27FC236}">
                  <a16:creationId xmlns:a16="http://schemas.microsoft.com/office/drawing/2014/main" id="{59512CF3-251B-4404-A9F8-A2A82F81327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401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9" name="Object 2">
                          <a:extLst>
                            <a:ext uri="{FF2B5EF4-FFF2-40B4-BE49-F238E27FC236}">
                              <a16:creationId xmlns:a16="http://schemas.microsoft.com/office/drawing/2014/main" id="{59512CF3-251B-4404-A9F8-A2A82F81327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Line 4">
              <a:extLst>
                <a:ext uri="{FF2B5EF4-FFF2-40B4-BE49-F238E27FC236}">
                  <a16:creationId xmlns:a16="http://schemas.microsoft.com/office/drawing/2014/main" id="{DC90F573-3DB4-4B44-A347-0AAA0B54F9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5">
              <a:extLst>
                <a:ext uri="{FF2B5EF4-FFF2-40B4-BE49-F238E27FC236}">
                  <a16:creationId xmlns:a16="http://schemas.microsoft.com/office/drawing/2014/main" id="{9F044CA2-066C-4074-B419-E160EA5529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_s1040">
              <a:extLst>
                <a:ext uri="{FF2B5EF4-FFF2-40B4-BE49-F238E27FC236}">
                  <a16:creationId xmlns:a16="http://schemas.microsoft.com/office/drawing/2014/main" id="{8E27F11F-8366-49F4-A54C-B4AA4BD6D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3" name="_s1040">
              <a:extLst>
                <a:ext uri="{FF2B5EF4-FFF2-40B4-BE49-F238E27FC236}">
                  <a16:creationId xmlns:a16="http://schemas.microsoft.com/office/drawing/2014/main" id="{2D9337AB-4125-46E8-8210-D6F560277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4" name="_s1040">
              <a:extLst>
                <a:ext uri="{FF2B5EF4-FFF2-40B4-BE49-F238E27FC236}">
                  <a16:creationId xmlns:a16="http://schemas.microsoft.com/office/drawing/2014/main" id="{BE2AB349-FB2B-42DE-A22A-2B99C06F6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5" name="_s1040">
              <a:extLst>
                <a:ext uri="{FF2B5EF4-FFF2-40B4-BE49-F238E27FC236}">
                  <a16:creationId xmlns:a16="http://schemas.microsoft.com/office/drawing/2014/main" id="{6A03B736-0B39-4947-B4D7-A91B3D680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6" name="_s1040">
              <a:extLst>
                <a:ext uri="{FF2B5EF4-FFF2-40B4-BE49-F238E27FC236}">
                  <a16:creationId xmlns:a16="http://schemas.microsoft.com/office/drawing/2014/main" id="{4DE07EC2-6E28-48B0-8759-3EFAAA5A9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1040">
              <a:extLst>
                <a:ext uri="{FF2B5EF4-FFF2-40B4-BE49-F238E27FC236}">
                  <a16:creationId xmlns:a16="http://schemas.microsoft.com/office/drawing/2014/main" id="{424EC4F0-3888-4B33-A6EF-E5D40C966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BF979AC-D306-4807-A397-8CD3377342D2}"/>
              </a:ext>
            </a:extLst>
          </p:cNvPr>
          <p:cNvSpPr txBox="1"/>
          <p:nvPr/>
        </p:nvSpPr>
        <p:spPr>
          <a:xfrm>
            <a:off x="1909351" y="3433751"/>
            <a:ext cx="5591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Age     </a:t>
            </a:r>
            <a:r>
              <a:rPr lang="en-US" sz="2400" dirty="0">
                <a:solidFill>
                  <a:srgbClr val="FF0000"/>
                </a:solidFill>
              </a:rPr>
              <a:t>14        15        16        17        18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B99C17E-5D46-4ACB-AF27-5305A5C85C6F}"/>
              </a:ext>
            </a:extLst>
          </p:cNvPr>
          <p:cNvSpPr txBox="1"/>
          <p:nvPr/>
        </p:nvSpPr>
        <p:spPr>
          <a:xfrm>
            <a:off x="609600" y="3429000"/>
            <a:ext cx="145059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Teacher /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1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2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3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4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5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6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7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4AA9966-EDCE-4872-A977-398F8B33D1A4}"/>
                  </a:ext>
                </a:extLst>
              </p:cNvPr>
              <p:cNvSpPr txBox="1"/>
              <p:nvPr/>
            </p:nvSpPr>
            <p:spPr>
              <a:xfrm>
                <a:off x="0" y="653501"/>
                <a:ext cx="9144000" cy="557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𝑗𝑘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b="0" i="1" smtClean="0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𝑖𝑗𝑘</m:t>
                          </m:r>
                        </m:sub>
                      </m:sSub>
                    </m:oMath>
                  </m:oMathPara>
                </a14:m>
                <a:endParaRPr lang="en-US" sz="2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4AA9966-EDCE-4872-A977-398F8B33D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53501"/>
                <a:ext cx="9144000" cy="5579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B38B38DE-976C-4BB0-A37E-D5FCEE094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240" y="1524700"/>
            <a:ext cx="4567520" cy="1785949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+---------------------------------------+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| teacher   student    sex   age   cage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|---------------------------------------|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1. |       1         1   Male    14     -2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2. |       5         1   Male    15     -1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3. |       8         1   Male    16      0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4. |       3         1   Male    17      1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5. |       4         1   Male    18      2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+---------------------------------------+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4461C7C-F1EF-4DFC-8D36-1E878C014AE9}"/>
              </a:ext>
            </a:extLst>
          </p:cNvPr>
          <p:cNvGrpSpPr/>
          <p:nvPr/>
        </p:nvGrpSpPr>
        <p:grpSpPr>
          <a:xfrm>
            <a:off x="3886200" y="5277274"/>
            <a:ext cx="526740" cy="284018"/>
            <a:chOff x="1527175" y="2171700"/>
            <a:chExt cx="6096000" cy="2901950"/>
          </a:xfrm>
        </p:grpSpPr>
        <p:graphicFrame>
          <p:nvGraphicFramePr>
            <p:cNvPr id="78" name="Object 2">
              <a:extLst>
                <a:ext uri="{FF2B5EF4-FFF2-40B4-BE49-F238E27FC236}">
                  <a16:creationId xmlns:a16="http://schemas.microsoft.com/office/drawing/2014/main" id="{4B6DECA0-1017-46A8-8D4E-C983042E92F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402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9" name="Object 2">
                          <a:extLst>
                            <a:ext uri="{FF2B5EF4-FFF2-40B4-BE49-F238E27FC236}">
                              <a16:creationId xmlns:a16="http://schemas.microsoft.com/office/drawing/2014/main" id="{59512CF3-251B-4404-A9F8-A2A82F81327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Line 4">
              <a:extLst>
                <a:ext uri="{FF2B5EF4-FFF2-40B4-BE49-F238E27FC236}">
                  <a16:creationId xmlns:a16="http://schemas.microsoft.com/office/drawing/2014/main" id="{F0752CEE-F747-42B9-B458-1B65A46E0C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5">
              <a:extLst>
                <a:ext uri="{FF2B5EF4-FFF2-40B4-BE49-F238E27FC236}">
                  <a16:creationId xmlns:a16="http://schemas.microsoft.com/office/drawing/2014/main" id="{3B7F59B9-5D86-42A4-9AB9-5C9875B0C6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_s1040">
              <a:extLst>
                <a:ext uri="{FF2B5EF4-FFF2-40B4-BE49-F238E27FC236}">
                  <a16:creationId xmlns:a16="http://schemas.microsoft.com/office/drawing/2014/main" id="{E5FCAA5A-674B-4EA6-9076-7AFBE2FF4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2" name="_s1040">
              <a:extLst>
                <a:ext uri="{FF2B5EF4-FFF2-40B4-BE49-F238E27FC236}">
                  <a16:creationId xmlns:a16="http://schemas.microsoft.com/office/drawing/2014/main" id="{50802C74-EA19-4A63-8128-37DC28CD0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3" name="_s1040">
              <a:extLst>
                <a:ext uri="{FF2B5EF4-FFF2-40B4-BE49-F238E27FC236}">
                  <a16:creationId xmlns:a16="http://schemas.microsoft.com/office/drawing/2014/main" id="{C00BA0FB-33BD-43F2-864C-F24910A90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4" name="_s1040">
              <a:extLst>
                <a:ext uri="{FF2B5EF4-FFF2-40B4-BE49-F238E27FC236}">
                  <a16:creationId xmlns:a16="http://schemas.microsoft.com/office/drawing/2014/main" id="{3BD649E8-C5EB-4A2D-9657-52B0C357A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5" name="_s1040">
              <a:extLst>
                <a:ext uri="{FF2B5EF4-FFF2-40B4-BE49-F238E27FC236}">
                  <a16:creationId xmlns:a16="http://schemas.microsoft.com/office/drawing/2014/main" id="{C4EFC21F-FF3D-4A0C-89BA-EE8AB7D95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86" name="_s1040">
              <a:extLst>
                <a:ext uri="{FF2B5EF4-FFF2-40B4-BE49-F238E27FC236}">
                  <a16:creationId xmlns:a16="http://schemas.microsoft.com/office/drawing/2014/main" id="{F5CC49F2-0BE4-44D5-A2BB-643A8C296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AB6CEEE-983F-4B90-B9A7-407866B8E61C}"/>
              </a:ext>
            </a:extLst>
          </p:cNvPr>
          <p:cNvGrpSpPr/>
          <p:nvPr/>
        </p:nvGrpSpPr>
        <p:grpSpPr>
          <a:xfrm>
            <a:off x="4953000" y="6400800"/>
            <a:ext cx="526740" cy="284018"/>
            <a:chOff x="1527175" y="2171700"/>
            <a:chExt cx="6096000" cy="2901950"/>
          </a:xfrm>
        </p:grpSpPr>
        <p:graphicFrame>
          <p:nvGraphicFramePr>
            <p:cNvPr id="88" name="Object 2">
              <a:extLst>
                <a:ext uri="{FF2B5EF4-FFF2-40B4-BE49-F238E27FC236}">
                  <a16:creationId xmlns:a16="http://schemas.microsoft.com/office/drawing/2014/main" id="{DFD1EFE3-059C-4BBD-BF91-890F8750854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403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9" name="Object 2">
                          <a:extLst>
                            <a:ext uri="{FF2B5EF4-FFF2-40B4-BE49-F238E27FC236}">
                              <a16:creationId xmlns:a16="http://schemas.microsoft.com/office/drawing/2014/main" id="{59512CF3-251B-4404-A9F8-A2A82F81327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9" name="Line 4">
              <a:extLst>
                <a:ext uri="{FF2B5EF4-FFF2-40B4-BE49-F238E27FC236}">
                  <a16:creationId xmlns:a16="http://schemas.microsoft.com/office/drawing/2014/main" id="{21490A0D-B745-40F1-BD37-EF04361AF7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5">
              <a:extLst>
                <a:ext uri="{FF2B5EF4-FFF2-40B4-BE49-F238E27FC236}">
                  <a16:creationId xmlns:a16="http://schemas.microsoft.com/office/drawing/2014/main" id="{91606515-1526-407A-AA9D-261B506B49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_s1040">
              <a:extLst>
                <a:ext uri="{FF2B5EF4-FFF2-40B4-BE49-F238E27FC236}">
                  <a16:creationId xmlns:a16="http://schemas.microsoft.com/office/drawing/2014/main" id="{934FE51D-1FDA-4C10-8946-6F5987362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2" name="_s1040">
              <a:extLst>
                <a:ext uri="{FF2B5EF4-FFF2-40B4-BE49-F238E27FC236}">
                  <a16:creationId xmlns:a16="http://schemas.microsoft.com/office/drawing/2014/main" id="{165AFD31-B9B6-4703-A5E9-B3384BFB3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3" name="_s1040">
              <a:extLst>
                <a:ext uri="{FF2B5EF4-FFF2-40B4-BE49-F238E27FC236}">
                  <a16:creationId xmlns:a16="http://schemas.microsoft.com/office/drawing/2014/main" id="{0D4002FB-1EAF-4CD8-8C59-992E3C179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4" name="_s1040">
              <a:extLst>
                <a:ext uri="{FF2B5EF4-FFF2-40B4-BE49-F238E27FC236}">
                  <a16:creationId xmlns:a16="http://schemas.microsoft.com/office/drawing/2014/main" id="{5EEAF2F6-FAA7-40DC-B1F0-C3E87D8EA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5" name="_s1040">
              <a:extLst>
                <a:ext uri="{FF2B5EF4-FFF2-40B4-BE49-F238E27FC236}">
                  <a16:creationId xmlns:a16="http://schemas.microsoft.com/office/drawing/2014/main" id="{32EBA8C2-1341-4FD7-B3D8-89E6B236E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96" name="_s1040">
              <a:extLst>
                <a:ext uri="{FF2B5EF4-FFF2-40B4-BE49-F238E27FC236}">
                  <a16:creationId xmlns:a16="http://schemas.microsoft.com/office/drawing/2014/main" id="{AFE2F327-1810-4D0D-BAEC-78CC7C0D3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9C7FECB-9090-400E-B523-A2A71D111C53}"/>
              </a:ext>
            </a:extLst>
          </p:cNvPr>
          <p:cNvGrpSpPr/>
          <p:nvPr/>
        </p:nvGrpSpPr>
        <p:grpSpPr>
          <a:xfrm>
            <a:off x="5943600" y="4548114"/>
            <a:ext cx="526740" cy="284018"/>
            <a:chOff x="1527175" y="2171700"/>
            <a:chExt cx="6096000" cy="2901950"/>
          </a:xfrm>
        </p:grpSpPr>
        <p:graphicFrame>
          <p:nvGraphicFramePr>
            <p:cNvPr id="98" name="Object 2">
              <a:extLst>
                <a:ext uri="{FF2B5EF4-FFF2-40B4-BE49-F238E27FC236}">
                  <a16:creationId xmlns:a16="http://schemas.microsoft.com/office/drawing/2014/main" id="{6208DB86-B2F8-44BD-8F5B-27F306B71D2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404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9" name="Object 2">
                          <a:extLst>
                            <a:ext uri="{FF2B5EF4-FFF2-40B4-BE49-F238E27FC236}">
                              <a16:creationId xmlns:a16="http://schemas.microsoft.com/office/drawing/2014/main" id="{59512CF3-251B-4404-A9F8-A2A82F81327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9" name="Line 4">
              <a:extLst>
                <a:ext uri="{FF2B5EF4-FFF2-40B4-BE49-F238E27FC236}">
                  <a16:creationId xmlns:a16="http://schemas.microsoft.com/office/drawing/2014/main" id="{DCE4EC04-B4F8-4717-B302-B7C94D867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Line 5">
              <a:extLst>
                <a:ext uri="{FF2B5EF4-FFF2-40B4-BE49-F238E27FC236}">
                  <a16:creationId xmlns:a16="http://schemas.microsoft.com/office/drawing/2014/main" id="{DEFB34A2-28A9-4CB8-B0F9-B4D6909646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_s1040">
              <a:extLst>
                <a:ext uri="{FF2B5EF4-FFF2-40B4-BE49-F238E27FC236}">
                  <a16:creationId xmlns:a16="http://schemas.microsoft.com/office/drawing/2014/main" id="{45E0FED8-05F8-4C0A-B087-3DD39BEC8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2" name="_s1040">
              <a:extLst>
                <a:ext uri="{FF2B5EF4-FFF2-40B4-BE49-F238E27FC236}">
                  <a16:creationId xmlns:a16="http://schemas.microsoft.com/office/drawing/2014/main" id="{B0735645-1DA6-4F59-ACAC-50F3A5E0F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3" name="_s1040">
              <a:extLst>
                <a:ext uri="{FF2B5EF4-FFF2-40B4-BE49-F238E27FC236}">
                  <a16:creationId xmlns:a16="http://schemas.microsoft.com/office/drawing/2014/main" id="{7A11A06E-4B99-4B5C-A868-1F75B8728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4" name="_s1040">
              <a:extLst>
                <a:ext uri="{FF2B5EF4-FFF2-40B4-BE49-F238E27FC236}">
                  <a16:creationId xmlns:a16="http://schemas.microsoft.com/office/drawing/2014/main" id="{263B4A7E-74B4-48A5-8518-0B2106FC4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5" name="_s1040">
              <a:extLst>
                <a:ext uri="{FF2B5EF4-FFF2-40B4-BE49-F238E27FC236}">
                  <a16:creationId xmlns:a16="http://schemas.microsoft.com/office/drawing/2014/main" id="{3BB9C2CF-1648-4F2A-A0D8-DE7B210A6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06" name="_s1040">
              <a:extLst>
                <a:ext uri="{FF2B5EF4-FFF2-40B4-BE49-F238E27FC236}">
                  <a16:creationId xmlns:a16="http://schemas.microsoft.com/office/drawing/2014/main" id="{5DA4E597-2DBE-4E7F-8689-CDC398EC0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DC32062-4AA8-4CEB-A9DE-1238B4C0B96C}"/>
              </a:ext>
            </a:extLst>
          </p:cNvPr>
          <p:cNvGrpSpPr/>
          <p:nvPr/>
        </p:nvGrpSpPr>
        <p:grpSpPr>
          <a:xfrm>
            <a:off x="6972918" y="5246821"/>
            <a:ext cx="526740" cy="284018"/>
            <a:chOff x="1527175" y="2171700"/>
            <a:chExt cx="6096000" cy="2901950"/>
          </a:xfrm>
        </p:grpSpPr>
        <p:graphicFrame>
          <p:nvGraphicFramePr>
            <p:cNvPr id="108" name="Object 2">
              <a:extLst>
                <a:ext uri="{FF2B5EF4-FFF2-40B4-BE49-F238E27FC236}">
                  <a16:creationId xmlns:a16="http://schemas.microsoft.com/office/drawing/2014/main" id="{BA974644-048A-41A4-8275-9763D13920F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2209800"/>
            <a:ext cx="5726113" cy="286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405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9" name="Object 2">
                          <a:extLst>
                            <a:ext uri="{FF2B5EF4-FFF2-40B4-BE49-F238E27FC236}">
                              <a16:creationId xmlns:a16="http://schemas.microsoft.com/office/drawing/2014/main" id="{59512CF3-251B-4404-A9F8-A2A82F81327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2209800"/>
                          <a:ext cx="5726113" cy="286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 cmpd="sng">
                              <a:solidFill>
                                <a:schemeClr val="tx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9" name="Line 4">
              <a:extLst>
                <a:ext uri="{FF2B5EF4-FFF2-40B4-BE49-F238E27FC236}">
                  <a16:creationId xmlns:a16="http://schemas.microsoft.com/office/drawing/2014/main" id="{2DB1BB15-0E64-4EEF-A7A0-DB66B4AE3A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175" y="5067300"/>
              <a:ext cx="60960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5">
              <a:extLst>
                <a:ext uri="{FF2B5EF4-FFF2-40B4-BE49-F238E27FC236}">
                  <a16:creationId xmlns:a16="http://schemas.microsoft.com/office/drawing/2014/main" id="{44B7460C-2924-4CD6-B7E1-794A48E969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5175" y="2171700"/>
              <a:ext cx="0" cy="289560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_s1040">
              <a:extLst>
                <a:ext uri="{FF2B5EF4-FFF2-40B4-BE49-F238E27FC236}">
                  <a16:creationId xmlns:a16="http://schemas.microsoft.com/office/drawing/2014/main" id="{6FA075F2-482C-4B1F-9796-EAFA5F2C9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2" name="_s1040">
              <a:extLst>
                <a:ext uri="{FF2B5EF4-FFF2-40B4-BE49-F238E27FC236}">
                  <a16:creationId xmlns:a16="http://schemas.microsoft.com/office/drawing/2014/main" id="{594E8FFE-F860-4DBC-ADC8-23BA1357F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3" name="_s1040">
              <a:extLst>
                <a:ext uri="{FF2B5EF4-FFF2-40B4-BE49-F238E27FC236}">
                  <a16:creationId xmlns:a16="http://schemas.microsoft.com/office/drawing/2014/main" id="{CEF5BB91-427C-4070-8BF5-5C729EF9A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4" name="_s1040">
              <a:extLst>
                <a:ext uri="{FF2B5EF4-FFF2-40B4-BE49-F238E27FC236}">
                  <a16:creationId xmlns:a16="http://schemas.microsoft.com/office/drawing/2014/main" id="{027FE259-ED38-4EBD-A601-990E28198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5" name="_s1040">
              <a:extLst>
                <a:ext uri="{FF2B5EF4-FFF2-40B4-BE49-F238E27FC236}">
                  <a16:creationId xmlns:a16="http://schemas.microsoft.com/office/drawing/2014/main" id="{B1FCCC4D-EB74-4155-821D-0453F1FAC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9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16" name="_s1040">
              <a:extLst>
                <a:ext uri="{FF2B5EF4-FFF2-40B4-BE49-F238E27FC236}">
                  <a16:creationId xmlns:a16="http://schemas.microsoft.com/office/drawing/2014/main" id="{70920C8C-379F-47FA-A384-AB0C98169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75" y="4762500"/>
              <a:ext cx="268288" cy="277813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32395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mixed score cage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i.sex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_all: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R.teacher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|| student: cage,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noheader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score |      Coef.   Std. Err.      z    P&gt;|z|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 .4747034   .1280767     3.71   0.000     .2236777    .7257291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sex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Female  |   1.605297   1.500441     1.07   0.285    -1.335514    4.546108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69.47947   1.539236    45.14   0.000     66.46263    72.49632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Random-effects Parameters  |   Estimate   Std. Err.     [95% Conf. Interval]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_all: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Identity      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R.teacher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|   3.125311   .8060064      1.885261    5.181017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student: Independent         |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(cage) |   .9823058   .1797723      .6862271     1.40613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(_cons) |   10.38831   .5425249      9.377589    11.50796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-----------------------------+------------------------------------------------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(Residual) |   4.792436    .139095      4.527424    5.072961</a:t>
            </a:r>
          </a:p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40085"/>
          </a:xfrm>
        </p:spPr>
        <p:txBody>
          <a:bodyPr/>
          <a:lstStyle/>
          <a:p>
            <a:r>
              <a:rPr lang="en-US" sz="3600" dirty="0"/>
              <a:t>Cross-Classified Random Effects</a:t>
            </a:r>
          </a:p>
        </p:txBody>
      </p:sp>
    </p:spTree>
    <p:extLst>
      <p:ext uri="{BB962C8B-B14F-4D97-AF65-F5344CB8AC3E}">
        <p14:creationId xmlns:p14="http://schemas.microsoft.com/office/powerpoint/2010/main" val="2021647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CF94596-801A-4A33-AD1B-F6104B3510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08" y="2514600"/>
            <a:ext cx="8129048" cy="2869677"/>
          </a:xfrm>
        </p:spPr>
      </p:pic>
    </p:spTree>
    <p:extLst>
      <p:ext uri="{BB962C8B-B14F-4D97-AF65-F5344CB8AC3E}">
        <p14:creationId xmlns:p14="http://schemas.microsoft.com/office/powerpoint/2010/main" val="305131714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1447800"/>
            <a:ext cx="61686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 teacher, at(cage=(-2(1)2))</a:t>
            </a:r>
          </a:p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+mn-lt"/>
                <a:cs typeface="Courier New" panose="02070309020205020404" pitchFamily="49" charset="0"/>
              </a:rPr>
              <a:t>(the </a:t>
            </a:r>
            <a:r>
              <a:rPr lang="en-US" sz="1600" dirty="0" err="1">
                <a:latin typeface="+mn-lt"/>
                <a:cs typeface="Courier New" panose="02070309020205020404" pitchFamily="49" charset="0"/>
              </a:rPr>
              <a:t>marginsplot</a:t>
            </a:r>
            <a:r>
              <a:rPr lang="en-US" sz="1600" dirty="0">
                <a:latin typeface="+mn-lt"/>
                <a:cs typeface="Courier New" panose="02070309020205020404" pitchFamily="49" charset="0"/>
              </a:rPr>
              <a:t> options are shown in the do-file)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0C87605-9692-4627-A444-7340C23A0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40085"/>
          </a:xfrm>
        </p:spPr>
        <p:txBody>
          <a:bodyPr/>
          <a:lstStyle/>
          <a:p>
            <a:r>
              <a:rPr lang="en-US" sz="3600" dirty="0"/>
              <a:t>Cross-Classified Random Effects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D1059A2-342F-4304-A20D-E53B579EA7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44" y="21336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44746501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533400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logistic regression</a:t>
            </a:r>
          </a:p>
          <a:p>
            <a:r>
              <a:rPr lang="en-US" dirty="0"/>
              <a:t>Cross-classified random effects</a:t>
            </a:r>
          </a:p>
          <a:p>
            <a:r>
              <a:rPr lang="en-US" b="1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02" y="218809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43" y="16034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274213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05" y="332678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53" y="394613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450547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04" y="5064819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68" y="568672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66289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sz="4000" dirty="0"/>
              <a:t>Bayesian Multilevel Models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" y="2438400"/>
            <a:ext cx="90674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n-lt"/>
                <a:cs typeface="Courier New" panose="02070309020205020404" pitchFamily="49" charset="0"/>
              </a:rPr>
              <a:t>Using the new Bayes prefix in Stata 15: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bayes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mixed score cage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i.sex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_all: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R.teacher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student: cage</a:t>
            </a:r>
          </a:p>
        </p:txBody>
      </p:sp>
    </p:spTree>
    <p:extLst>
      <p:ext uri="{BB962C8B-B14F-4D97-AF65-F5344CB8AC3E}">
        <p14:creationId xmlns:p14="http://schemas.microsoft.com/office/powerpoint/2010/main" val="17146678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0" y="610136"/>
            <a:ext cx="9143640" cy="837664"/>
          </a:xfrm>
        </p:spPr>
        <p:txBody>
          <a:bodyPr/>
          <a:lstStyle/>
          <a:p>
            <a:r>
              <a:rPr lang="en-US" sz="4000" dirty="0"/>
              <a:t>Bayesian Multilevel Models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1752600"/>
            <a:ext cx="7936788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bayes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mixed score cage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i.sex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_all: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R.teacher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|| student: cage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bayesstats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summary _all </a:t>
            </a:r>
          </a:p>
          <a:p>
            <a:endParaRPr lang="en-US" sz="13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Posterior summary statistics                      MCMC sample size =    10,000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                                                Equal-tailed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|      Mean   Std. Dev.     MCSE     Median  [95% Cred. Interval]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score        |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cage |  .4756907   .1287082   .002542   .4756093   .2257892   .7283519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1.sex |  1.597445   1.434035   .223318   1.614926  -1.179228   4.331733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_cons |   69.2417   1.557781   .260773   69.20348   66.41905   72.32868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teacher      |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U0:sigma2 |  14.72678   10.78417   .402204    11.8807   4.529978   42.77055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student      |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V0:sigma2 |  109.9162    11.7011   .157414   109.0825   89.12937    135.455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V1:sigma2 |  .9374407     .37118   .050802    .925887   .2878971   1.713554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-------------+----------------------------------------------------------------</a:t>
            </a:r>
          </a:p>
          <a:p>
            <a:r>
              <a:rPr lang="en-US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e.score</a:t>
            </a:r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|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sigma2 |  23.18469   1.361508   .075163   23.13849   20.68507   25.99896</a:t>
            </a:r>
          </a:p>
          <a:p>
            <a:r>
              <a:rPr lang="en-US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258397266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86001" cy="533400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logistic regression</a:t>
            </a:r>
          </a:p>
          <a:p>
            <a:r>
              <a:rPr lang="en-US" dirty="0"/>
              <a:t>Cross-classified random effects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55215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/>
              <a:t>For 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656"/>
            <a:ext cx="8626764" cy="5334000"/>
          </a:xfrm>
        </p:spPr>
        <p:txBody>
          <a:bodyPr/>
          <a:lstStyle/>
          <a:p>
            <a:r>
              <a:rPr lang="en-US" sz="2800" u="sng" dirty="0"/>
              <a:t>Videos</a:t>
            </a:r>
          </a:p>
          <a:p>
            <a:pPr lvl="1"/>
            <a:r>
              <a:rPr lang="en-US" sz="1800" dirty="0">
                <a:hlinkClick r:id="rId2"/>
              </a:rPr>
              <a:t>Introduction to Multilevel Models Part 1</a:t>
            </a:r>
            <a:endParaRPr lang="en-US" sz="1800" dirty="0"/>
          </a:p>
          <a:p>
            <a:pPr lvl="1"/>
            <a:r>
              <a:rPr lang="en-US" sz="1800" dirty="0">
                <a:hlinkClick r:id="rId3"/>
              </a:rPr>
              <a:t>Introduction to Multilevel Models Part 2</a:t>
            </a:r>
            <a:endParaRPr lang="en-US" sz="1800" dirty="0"/>
          </a:p>
          <a:p>
            <a:r>
              <a:rPr lang="en-US" sz="2800" dirty="0"/>
              <a:t>Blogs</a:t>
            </a:r>
          </a:p>
          <a:p>
            <a:pPr lvl="1"/>
            <a:r>
              <a:rPr lang="en-US" sz="1800" dirty="0">
                <a:hlinkClick r:id="rId4"/>
              </a:rPr>
              <a:t>Introduction to Multilevel Models Part 1</a:t>
            </a:r>
            <a:endParaRPr lang="en-US" sz="1800" dirty="0"/>
          </a:p>
          <a:p>
            <a:pPr lvl="1"/>
            <a:r>
              <a:rPr lang="en-US" sz="1800" dirty="0">
                <a:hlinkClick r:id="rId5"/>
              </a:rPr>
              <a:t>Introduction to Multilevel Models Part 2</a:t>
            </a:r>
            <a:endParaRPr lang="en-US" sz="1800" dirty="0"/>
          </a:p>
          <a:p>
            <a:pPr lvl="1"/>
            <a:r>
              <a:rPr lang="en-US" sz="1800" dirty="0">
                <a:hlinkClick r:id="rId6"/>
              </a:rPr>
              <a:t>How to simulate multilevel/longitudinal data</a:t>
            </a:r>
            <a:endParaRPr lang="en-US" sz="1800" dirty="0"/>
          </a:p>
          <a:p>
            <a:pPr lvl="1"/>
            <a:r>
              <a:rPr lang="en-US" sz="1800" dirty="0">
                <a:hlinkClick r:id="rId7"/>
              </a:rPr>
              <a:t>Calculating power using Monte Carlo simulations, part 1: The basics</a:t>
            </a:r>
            <a:endParaRPr lang="en-US" sz="1800" dirty="0"/>
          </a:p>
          <a:p>
            <a:pPr lvl="1"/>
            <a:r>
              <a:rPr lang="en-US" sz="1800" dirty="0">
                <a:hlinkClick r:id="rId8"/>
              </a:rPr>
              <a:t>Calculating power using Monte Carlo simulations, part 2: Running your simulation using power</a:t>
            </a:r>
            <a:endParaRPr lang="en-US" sz="1800" dirty="0"/>
          </a:p>
          <a:p>
            <a:pPr lvl="1"/>
            <a:r>
              <a:rPr lang="en-US" sz="1800" dirty="0">
                <a:hlinkClick r:id="rId9"/>
              </a:rPr>
              <a:t>Calculating power using Monte Carlo simulations, part 3: Linear and logistic regression</a:t>
            </a:r>
            <a:endParaRPr lang="en-US" sz="1800" dirty="0"/>
          </a:p>
          <a:p>
            <a:pPr lvl="1"/>
            <a:r>
              <a:rPr lang="en-US" sz="1800" dirty="0">
                <a:hlinkClick r:id="rId10"/>
              </a:rPr>
              <a:t>Calculating power using Monte Carlo simulations, part 4: Multilevel/longitudinal models</a:t>
            </a:r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86912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1"/>
            <a:ext cx="9132454" cy="2514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Thank you!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4400" dirty="0"/>
              <a:t>Questions?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889234"/>
            <a:ext cx="9132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 can contact me anytime 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chuber@stata.com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546" y="46482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 can download the slides, datasets, and do-files here: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hlinkClick r:id="rId4"/>
              </a:rPr>
              <a:t>https://</a:t>
            </a:r>
            <a:r>
              <a:rPr lang="en-US" sz="2400" b="1" dirty="0" smtClean="0">
                <a:hlinkClick r:id="rId4"/>
              </a:rPr>
              <a:t>tinyurl.com/MultilevelBehavioral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625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3-069">
  <a:themeElements>
    <a:clrScheme name="1_3-069 1">
      <a:dk1>
        <a:srgbClr val="000000"/>
      </a:dk1>
      <a:lt1>
        <a:srgbClr val="EAEAEA"/>
      </a:lt1>
      <a:dk2>
        <a:srgbClr val="00763B"/>
      </a:dk2>
      <a:lt2>
        <a:srgbClr val="FFFFCC"/>
      </a:lt2>
      <a:accent1>
        <a:srgbClr val="CC6600"/>
      </a:accent1>
      <a:accent2>
        <a:srgbClr val="FF9900"/>
      </a:accent2>
      <a:accent3>
        <a:srgbClr val="AABDAF"/>
      </a:accent3>
      <a:accent4>
        <a:srgbClr val="C8C8C8"/>
      </a:accent4>
      <a:accent5>
        <a:srgbClr val="E2B8AA"/>
      </a:accent5>
      <a:accent6>
        <a:srgbClr val="E78A00"/>
      </a:accent6>
      <a:hlink>
        <a:srgbClr val="CC3300"/>
      </a:hlink>
      <a:folHlink>
        <a:srgbClr val="71BB96"/>
      </a:folHlink>
    </a:clrScheme>
    <a:fontScheme name="1_3-06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3-069 1">
        <a:dk1>
          <a:srgbClr val="000000"/>
        </a:dk1>
        <a:lt1>
          <a:srgbClr val="EAEAEA"/>
        </a:lt1>
        <a:dk2>
          <a:srgbClr val="00763B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AABDAF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71BB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-069 2">
        <a:dk1>
          <a:srgbClr val="000000"/>
        </a:dk1>
        <a:lt1>
          <a:srgbClr val="FFFFFF"/>
        </a:lt1>
        <a:dk2>
          <a:srgbClr val="006633"/>
        </a:dk2>
        <a:lt2>
          <a:srgbClr val="FFFFFF"/>
        </a:lt2>
        <a:accent1>
          <a:srgbClr val="009999"/>
        </a:accent1>
        <a:accent2>
          <a:srgbClr val="8263A2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71BB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-069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-069 4">
        <a:dk1>
          <a:srgbClr val="271A0D"/>
        </a:dk1>
        <a:lt1>
          <a:srgbClr val="EAEAEA"/>
        </a:lt1>
        <a:dk2>
          <a:srgbClr val="996633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CAB8AD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CA956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-069 5">
        <a:dk1>
          <a:srgbClr val="001428"/>
        </a:dk1>
        <a:lt1>
          <a:srgbClr val="DDDDDD"/>
        </a:lt1>
        <a:dk2>
          <a:srgbClr val="336699"/>
        </a:dk2>
        <a:lt2>
          <a:srgbClr val="CCFFCC"/>
        </a:lt2>
        <a:accent1>
          <a:srgbClr val="009999"/>
        </a:accent1>
        <a:accent2>
          <a:srgbClr val="8263A2"/>
        </a:accent2>
        <a:accent3>
          <a:srgbClr val="ADB8CA"/>
        </a:accent3>
        <a:accent4>
          <a:srgbClr val="BDBDBD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699BC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16626</TotalTime>
  <Words>3038</Words>
  <Application>Microsoft Office PowerPoint</Application>
  <PresentationFormat>On-screen Show (4:3)</PresentationFormat>
  <Paragraphs>846</Paragraphs>
  <Slides>96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96</vt:i4>
      </vt:variant>
    </vt:vector>
  </HeadingPairs>
  <TitlesOfParts>
    <vt:vector size="107" baseType="lpstr">
      <vt:lpstr>Arial</vt:lpstr>
      <vt:lpstr>Calibri</vt:lpstr>
      <vt:lpstr>Cambria Math</vt:lpstr>
      <vt:lpstr>Courier New</vt:lpstr>
      <vt:lpstr>Times New Roman</vt:lpstr>
      <vt:lpstr>Default Design</vt:lpstr>
      <vt:lpstr>2_3-069</vt:lpstr>
      <vt:lpstr>Office Theme</vt:lpstr>
      <vt:lpstr>1_Office Theme</vt:lpstr>
      <vt:lpstr>Equation</vt:lpstr>
      <vt:lpstr>Chart</vt:lpstr>
      <vt:lpstr>Multilevel/Longitudinal Models Using Stata</vt:lpstr>
      <vt:lpstr>Download Website</vt:lpstr>
      <vt:lpstr>Outline</vt:lpstr>
      <vt:lpstr>Urie Bronfenbrenner</vt:lpstr>
      <vt:lpstr>Urie Bronfenbrenner</vt:lpstr>
      <vt:lpstr>The Simulated Dataset</vt:lpstr>
      <vt:lpstr>The Simulated Dataset</vt:lpstr>
      <vt:lpstr>The Simulated Dataset</vt:lpstr>
      <vt:lpstr>The Simulated Dataset</vt:lpstr>
      <vt:lpstr>The Simulated Dataset</vt:lpstr>
      <vt:lpstr>Outline</vt:lpstr>
      <vt:lpstr>Single Level Models</vt:lpstr>
      <vt:lpstr>Single Level Models</vt:lpstr>
      <vt:lpstr>Single Level Models</vt:lpstr>
      <vt:lpstr>PowerPoint Presentation</vt:lpstr>
      <vt:lpstr>Outline</vt:lpstr>
      <vt:lpstr>Two Level Models</vt:lpstr>
      <vt:lpstr>Two Level Models</vt:lpstr>
      <vt:lpstr>Two Level Models</vt:lpstr>
      <vt:lpstr>Two Level Models</vt:lpstr>
      <vt:lpstr>Two Level Models</vt:lpstr>
      <vt:lpstr>PowerPoint Presentation</vt:lpstr>
      <vt:lpstr>Two Level Models</vt:lpstr>
      <vt:lpstr>Outline</vt:lpstr>
      <vt:lpstr>Longitudinal Models</vt:lpstr>
      <vt:lpstr>Longitudinal Models</vt:lpstr>
      <vt:lpstr>Longitudinal Models</vt:lpstr>
      <vt:lpstr>Longitudinal Models</vt:lpstr>
      <vt:lpstr>Longitudinal Models</vt:lpstr>
      <vt:lpstr>Longitudinal Models</vt:lpstr>
      <vt:lpstr>Longitudinal Models</vt:lpstr>
      <vt:lpstr>Longitudinal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Longitudinal Models</vt:lpstr>
      <vt:lpstr>Outline</vt:lpstr>
      <vt:lpstr>Three Level Models</vt:lpstr>
      <vt:lpstr>Three Level Models</vt:lpstr>
      <vt:lpstr>Three Level Models</vt:lpstr>
      <vt:lpstr>Three Level Models</vt:lpstr>
      <vt:lpstr>Three Level Models</vt:lpstr>
      <vt:lpstr>PowerPoint Presentation</vt:lpstr>
      <vt:lpstr>Three Level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 we do this in Stata?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About Cluster-Robust Standard Errors?</vt:lpstr>
      <vt:lpstr>PowerPoint Presentation</vt:lpstr>
      <vt:lpstr>Intraclass Correlation Coefficient</vt:lpstr>
      <vt:lpstr>Outline</vt:lpstr>
      <vt:lpstr>Fixed versus Random Effects</vt:lpstr>
      <vt:lpstr>PowerPoint Presentation</vt:lpstr>
      <vt:lpstr>Fixed versus Random Effects</vt:lpstr>
      <vt:lpstr>Teacher Treated As a Random Effect</vt:lpstr>
      <vt:lpstr>PowerPoint Presentation</vt:lpstr>
      <vt:lpstr>Teacher Treated as a Fixed Effect</vt:lpstr>
      <vt:lpstr>PowerPoint Presentation</vt:lpstr>
      <vt:lpstr>Outline</vt:lpstr>
      <vt:lpstr>Multilevel Logistic Regression</vt:lpstr>
      <vt:lpstr>Multilevel Logistic Regression</vt:lpstr>
      <vt:lpstr>Outline</vt:lpstr>
      <vt:lpstr>Three-Level Longitudinal Data</vt:lpstr>
      <vt:lpstr>PowerPoint Presentation</vt:lpstr>
      <vt:lpstr>Three-Level Crossed-Effects Longitudinal Data</vt:lpstr>
      <vt:lpstr>PowerPoint Presentation</vt:lpstr>
      <vt:lpstr>Cross-Classified Random Effects</vt:lpstr>
      <vt:lpstr>Cross-Classified Random Effects</vt:lpstr>
      <vt:lpstr>Outline</vt:lpstr>
      <vt:lpstr>Bayesian Multilevel Models</vt:lpstr>
      <vt:lpstr>Bayesian Multilevel Models</vt:lpstr>
      <vt:lpstr>Outline</vt:lpstr>
      <vt:lpstr>For more information</vt:lpstr>
      <vt:lpstr>PowerPoint Presentation</vt:lpstr>
    </vt:vector>
  </TitlesOfParts>
  <Company>TAMU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Review</dc:title>
  <dc:creator>jchuber</dc:creator>
  <cp:lastModifiedBy>ChuckStata</cp:lastModifiedBy>
  <cp:revision>1668</cp:revision>
  <dcterms:created xsi:type="dcterms:W3CDTF">2005-05-17T02:08:03Z</dcterms:created>
  <dcterms:modified xsi:type="dcterms:W3CDTF">2019-10-02T15:04:38Z</dcterms:modified>
</cp:coreProperties>
</file>