
<file path=[Content_Types].xml><?xml version="1.0" encoding="utf-8"?>
<Types xmlns="http://schemas.openxmlformats.org/package/2006/content-types">
  <Default Extension="emf" ContentType="image/x-emf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14"/>
  </p:notesMasterIdLst>
  <p:sldIdLst>
    <p:sldId id="743" r:id="rId2"/>
    <p:sldId id="994" r:id="rId3"/>
    <p:sldId id="995" r:id="rId4"/>
    <p:sldId id="993" r:id="rId5"/>
    <p:sldId id="1210" r:id="rId6"/>
    <p:sldId id="1183" r:id="rId7"/>
    <p:sldId id="1187" r:id="rId8"/>
    <p:sldId id="1184" r:id="rId9"/>
    <p:sldId id="1185" r:id="rId10"/>
    <p:sldId id="1188" r:id="rId11"/>
    <p:sldId id="1186" r:id="rId12"/>
    <p:sldId id="1189" r:id="rId13"/>
    <p:sldId id="996" r:id="rId14"/>
    <p:sldId id="997" r:id="rId15"/>
    <p:sldId id="1113" r:id="rId16"/>
    <p:sldId id="999" r:id="rId17"/>
    <p:sldId id="1111" r:id="rId18"/>
    <p:sldId id="1206" r:id="rId19"/>
    <p:sldId id="1132" r:id="rId20"/>
    <p:sldId id="1131" r:id="rId21"/>
    <p:sldId id="636" r:id="rId22"/>
    <p:sldId id="637" r:id="rId23"/>
    <p:sldId id="1001" r:id="rId24"/>
    <p:sldId id="1214" r:id="rId25"/>
    <p:sldId id="1213" r:id="rId26"/>
    <p:sldId id="1002" r:id="rId27"/>
    <p:sldId id="1003" r:id="rId28"/>
    <p:sldId id="1004" r:id="rId29"/>
    <p:sldId id="1000" r:id="rId30"/>
    <p:sldId id="1115" r:id="rId31"/>
    <p:sldId id="1130" r:id="rId32"/>
    <p:sldId id="1129" r:id="rId33"/>
    <p:sldId id="1007" r:id="rId34"/>
    <p:sldId id="1227" r:id="rId35"/>
    <p:sldId id="1008" r:id="rId36"/>
    <p:sldId id="1119" r:id="rId37"/>
    <p:sldId id="1128" r:id="rId38"/>
    <p:sldId id="1127" r:id="rId39"/>
    <p:sldId id="1010" r:id="rId40"/>
    <p:sldId id="1156" r:id="rId41"/>
    <p:sldId id="1011" r:id="rId42"/>
    <p:sldId id="1120" r:id="rId43"/>
    <p:sldId id="1121" r:id="rId44"/>
    <p:sldId id="1122" r:id="rId45"/>
    <p:sldId id="1012" r:id="rId46"/>
    <p:sldId id="1013" r:id="rId47"/>
    <p:sldId id="1191" r:id="rId48"/>
    <p:sldId id="1193" r:id="rId49"/>
    <p:sldId id="1215" r:id="rId50"/>
    <p:sldId id="1194" r:id="rId51"/>
    <p:sldId id="1228" r:id="rId52"/>
    <p:sldId id="1229" r:id="rId53"/>
    <p:sldId id="1196" r:id="rId54"/>
    <p:sldId id="1123" r:id="rId55"/>
    <p:sldId id="1126" r:id="rId56"/>
    <p:sldId id="1081" r:id="rId57"/>
    <p:sldId id="1223" r:id="rId58"/>
    <p:sldId id="1125" r:id="rId59"/>
    <p:sldId id="1133" r:id="rId60"/>
    <p:sldId id="1082" r:id="rId61"/>
    <p:sldId id="1083" r:id="rId62"/>
    <p:sldId id="1094" r:id="rId63"/>
    <p:sldId id="1137" r:id="rId64"/>
    <p:sldId id="1155" r:id="rId65"/>
    <p:sldId id="1159" r:id="rId66"/>
    <p:sldId id="1216" r:id="rId67"/>
    <p:sldId id="1217" r:id="rId68"/>
    <p:sldId id="1105" r:id="rId69"/>
    <p:sldId id="1219" r:id="rId70"/>
    <p:sldId id="1220" r:id="rId71"/>
    <p:sldId id="1065" r:id="rId72"/>
    <p:sldId id="1109" r:id="rId73"/>
    <p:sldId id="1110" r:id="rId74"/>
    <p:sldId id="1106" r:id="rId75"/>
    <p:sldId id="1136" r:id="rId76"/>
    <p:sldId id="1086" r:id="rId77"/>
    <p:sldId id="1087" r:id="rId78"/>
    <p:sldId id="1138" r:id="rId79"/>
    <p:sldId id="1149" r:id="rId80"/>
    <p:sldId id="1162" r:id="rId81"/>
    <p:sldId id="1164" r:id="rId82"/>
    <p:sldId id="1165" r:id="rId83"/>
    <p:sldId id="1166" r:id="rId84"/>
    <p:sldId id="1107" r:id="rId85"/>
    <p:sldId id="1108" r:id="rId86"/>
    <p:sldId id="1222" r:id="rId87"/>
    <p:sldId id="1139" r:id="rId88"/>
    <p:sldId id="1096" r:id="rId89"/>
    <p:sldId id="1091" r:id="rId90"/>
    <p:sldId id="1092" r:id="rId91"/>
    <p:sldId id="1167" r:id="rId92"/>
    <p:sldId id="1168" r:id="rId93"/>
    <p:sldId id="1169" r:id="rId94"/>
    <p:sldId id="1171" r:id="rId95"/>
    <p:sldId id="1172" r:id="rId96"/>
    <p:sldId id="1174" r:id="rId97"/>
    <p:sldId id="1147" r:id="rId98"/>
    <p:sldId id="1097" r:id="rId99"/>
    <p:sldId id="1175" r:id="rId100"/>
    <p:sldId id="1176" r:id="rId101"/>
    <p:sldId id="1224" r:id="rId102"/>
    <p:sldId id="1178" r:id="rId103"/>
    <p:sldId id="1179" r:id="rId104"/>
    <p:sldId id="1180" r:id="rId105"/>
    <p:sldId id="1225" r:id="rId106"/>
    <p:sldId id="1201" r:id="rId107"/>
    <p:sldId id="1226" r:id="rId108"/>
    <p:sldId id="1212" r:id="rId109"/>
    <p:sldId id="1199" r:id="rId110"/>
    <p:sldId id="1200" r:id="rId111"/>
    <p:sldId id="991" r:id="rId112"/>
    <p:sldId id="1205" r:id="rId1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446A"/>
    <a:srgbClr val="15456B"/>
    <a:srgbClr val="03355D"/>
    <a:srgbClr val="FFFF00"/>
    <a:srgbClr val="EB2CEB"/>
    <a:srgbClr val="3838A0"/>
    <a:srgbClr val="1C4A6E"/>
    <a:srgbClr val="161AEE"/>
    <a:srgbClr val="00D6EB"/>
    <a:srgbClr val="FB6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27"/>
    <p:restoredTop sz="87007"/>
  </p:normalViewPr>
  <p:slideViewPr>
    <p:cSldViewPr snapToGrid="0" snapToObjects="1">
      <p:cViewPr varScale="1">
        <p:scale>
          <a:sx n="104" d="100"/>
          <a:sy n="104" d="100"/>
        </p:scale>
        <p:origin x="165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4" d="100"/>
          <a:sy n="104" d="100"/>
        </p:scale>
        <p:origin x="4384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heme" Target="theme/theme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8BB9A0-9AFE-944C-81A9-83A0D0E7A175}" type="datetimeFigureOut">
              <a:rPr lang="en-US" smtClean="0"/>
              <a:t>2/23/2021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C933E-16E2-2546-8CC2-D3F194CAB2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879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78129" y="4400550"/>
            <a:ext cx="6483927" cy="506408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3090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8593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7536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6747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9339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9274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9137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7885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0473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7421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200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87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7533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5751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0423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82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297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5295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8061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7062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0346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514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2883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7514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18175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16851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85194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08176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35368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87065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0380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24839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467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65589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3868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2779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13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198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0631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7980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171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 b="0" i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27411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889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567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789FE2C-FC6C-F54E-83A0-33C97DE6832E}"/>
              </a:ext>
            </a:extLst>
          </p:cNvPr>
          <p:cNvCxnSpPr/>
          <p:nvPr userDrawn="1"/>
        </p:nvCxnSpPr>
        <p:spPr>
          <a:xfrm>
            <a:off x="628650" y="1576244"/>
            <a:ext cx="8847859" cy="0"/>
          </a:xfrm>
          <a:prstGeom prst="line">
            <a:avLst/>
          </a:prstGeom>
          <a:ln w="28575">
            <a:solidFill>
              <a:srgbClr val="1C4A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9867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29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1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762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03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856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97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269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500062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662544"/>
            <a:ext cx="7886700" cy="48303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649287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/>
                </a:solidFill>
                <a:latin typeface="Helvetica Neue UltraLight" panose="02000206000000020004" pitchFamily="2" charset="0"/>
                <a:ea typeface="Helvetica Neue UltraLight" panose="02000206000000020004" pitchFamily="2" charset="0"/>
              </a:defRPr>
            </a:lvl1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00BD46-390F-F44A-8EAB-19DBAF1516E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480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Helvetica Neue Medium" panose="02000503000000020004" pitchFamily="2" charset="0"/>
          <a:ea typeface="Helvetica Neue Medium" panose="02000503000000020004" pitchFamily="2" charset="0"/>
          <a:cs typeface="Helvetica Neue Medium" panose="02000503000000020004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Helvetica Neue Light" panose="02000403000000020004" pitchFamily="2" charset="0"/>
          <a:ea typeface="Helvetica Neue Light" panose="02000403000000020004" pitchFamily="2" charset="0"/>
          <a:cs typeface="Helvetica Neue" panose="02000503000000020004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Helvetica Neue Light" panose="02000403000000020004" pitchFamily="2" charset="0"/>
          <a:ea typeface="Helvetica Neue Light" panose="02000403000000020004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Helvetica Neue Light" panose="02000403000000020004" pitchFamily="2" charset="0"/>
          <a:ea typeface="Helvetica Neue Light" panose="02000403000000020004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Helvetica Neue Light" panose="02000403000000020004" pitchFamily="2" charset="0"/>
          <a:ea typeface="Helvetica Neue Light" panose="02000403000000020004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Helvetica Neue Light" panose="02000403000000020004" pitchFamily="2" charset="0"/>
          <a:ea typeface="Helvetica Neue Light" panose="02000403000000020004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mm-web-2021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53.png"/><Relationship Id="rId4" Type="http://schemas.openxmlformats.org/officeDocument/2006/relationships/notesSlide" Target="../notesSlides/notesSlide3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mm-web-2021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tech-support@stata.com" TargetMode="Externa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4.png"/><Relationship Id="rId4" Type="http://schemas.openxmlformats.org/officeDocument/2006/relationships/image" Target="../media/image2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0.png"/><Relationship Id="rId4" Type="http://schemas.openxmlformats.org/officeDocument/2006/relationships/image" Target="../media/image3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1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1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41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7.png"/><Relationship Id="rId4" Type="http://schemas.openxmlformats.org/officeDocument/2006/relationships/image" Target="../media/image3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41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7.png"/><Relationship Id="rId4" Type="http://schemas.openxmlformats.org/officeDocument/2006/relationships/image" Target="../media/image39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7.emf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9.png"/><Relationship Id="rId4" Type="http://schemas.openxmlformats.org/officeDocument/2006/relationships/image" Target="../media/image35.png"/><Relationship Id="rId9" Type="http://schemas.openxmlformats.org/officeDocument/2006/relationships/image" Target="../media/image3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45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em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emf"/><Relationship Id="rId4" Type="http://schemas.openxmlformats.org/officeDocument/2006/relationships/image" Target="../media/image43.e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emf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emf"/><Relationship Id="rId5" Type="http://schemas.openxmlformats.org/officeDocument/2006/relationships/image" Target="../media/image42.emf"/><Relationship Id="rId4" Type="http://schemas.openxmlformats.org/officeDocument/2006/relationships/image" Target="../media/image41.e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emf"/><Relationship Id="rId4" Type="http://schemas.openxmlformats.org/officeDocument/2006/relationships/image" Target="../media/image43.e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emf"/><Relationship Id="rId4" Type="http://schemas.openxmlformats.org/officeDocument/2006/relationships/image" Target="../media/image43.em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emf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em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9CD4F-7982-084A-AA22-6460097C3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247664"/>
          </a:xfrm>
        </p:spPr>
        <p:txBody>
          <a:bodyPr>
            <a:normAutofit/>
          </a:bodyPr>
          <a:lstStyle/>
          <a:p>
            <a:r>
              <a:rPr lang="en-US" b="1" dirty="0"/>
              <a:t>Mediation and Moderation in Stata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E71D9E-B008-EF4E-95D7-FAEF0189FD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957404"/>
            <a:ext cx="7886700" cy="2132247"/>
          </a:xfrm>
        </p:spPr>
        <p:txBody>
          <a:bodyPr>
            <a:normAutofit/>
          </a:bodyPr>
          <a:lstStyle/>
          <a:p>
            <a:r>
              <a:rPr lang="en-US" dirty="0"/>
              <a:t>Meghan Cain | February 23</a:t>
            </a:r>
            <a:r>
              <a:rPr lang="en-US" baseline="30000" dirty="0"/>
              <a:t>rd</a:t>
            </a:r>
            <a:r>
              <a:rPr lang="en-US" dirty="0"/>
              <a:t>, 2021</a:t>
            </a:r>
          </a:p>
          <a:p>
            <a:endParaRPr lang="en-US" dirty="0"/>
          </a:p>
          <a:p>
            <a:r>
              <a:rPr lang="en-US" dirty="0"/>
              <a:t>You can download the dataset, do-file, and slides here: </a:t>
            </a:r>
            <a:r>
              <a:rPr lang="en-US" b="1" dirty="0">
                <a:latin typeface="HELVETICA NEUE LIGHT" panose="02000403000000020004"/>
                <a:hlinkClick r:id="rId3"/>
              </a:rPr>
              <a:t>https://tinyurl.com/mm-web-2021</a:t>
            </a:r>
            <a:endParaRPr lang="en-US" b="1" dirty="0">
              <a:latin typeface="HELVETICA NEUE LIGHT" panose="02000403000000020004"/>
            </a:endParaRPr>
          </a:p>
          <a:p>
            <a:endParaRPr lang="en-US" dirty="0">
              <a:latin typeface="Helvetica Neue Light" panose="02000403000000020004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409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B0B84-5FF4-F14F-A7B8-861F55B95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2D54B4-087D-BE48-8E05-3B2C3F05E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C33B01-1A66-9D4B-9849-8008904E1A8A}"/>
              </a:ext>
            </a:extLst>
          </p:cNvPr>
          <p:cNvSpPr txBox="1"/>
          <p:nvPr/>
        </p:nvSpPr>
        <p:spPr>
          <a:xfrm>
            <a:off x="791063" y="4547428"/>
            <a:ext cx="1810287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Stress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337B92-6F01-0E43-A744-515A99D3628F}"/>
              </a:ext>
            </a:extLst>
          </p:cNvPr>
          <p:cNvSpPr txBox="1"/>
          <p:nvPr/>
        </p:nvSpPr>
        <p:spPr>
          <a:xfrm>
            <a:off x="6057900" y="4547428"/>
            <a:ext cx="2082695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Health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27C36D6-CC11-F047-8BCB-87679DBA32D0}"/>
              </a:ext>
            </a:extLst>
          </p:cNvPr>
          <p:cNvCxnSpPr>
            <a:cxnSpLocks/>
            <a:stCxn id="18" idx="3"/>
            <a:endCxn id="19" idx="1"/>
          </p:cNvCxnSpPr>
          <p:nvPr/>
        </p:nvCxnSpPr>
        <p:spPr>
          <a:xfrm>
            <a:off x="2601350" y="4962927"/>
            <a:ext cx="34565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4F59716-62C3-7D40-A43E-B0C4C16DCB33}"/>
              </a:ext>
            </a:extLst>
          </p:cNvPr>
          <p:cNvSpPr txBox="1"/>
          <p:nvPr/>
        </p:nvSpPr>
        <p:spPr>
          <a:xfrm>
            <a:off x="2445800" y="2155244"/>
            <a:ext cx="3767651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Inflammation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0E3447D-1013-E44C-BCE2-9051980F9E45}"/>
              </a:ext>
            </a:extLst>
          </p:cNvPr>
          <p:cNvCxnSpPr>
            <a:cxnSpLocks/>
            <a:stCxn id="18" idx="0"/>
          </p:cNvCxnSpPr>
          <p:nvPr/>
        </p:nvCxnSpPr>
        <p:spPr>
          <a:xfrm flipV="1">
            <a:off x="1696207" y="2986241"/>
            <a:ext cx="1729899" cy="1561187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03CC678-47B6-4A40-A355-473F4F091ED6}"/>
              </a:ext>
            </a:extLst>
          </p:cNvPr>
          <p:cNvCxnSpPr>
            <a:cxnSpLocks/>
            <a:endCxn id="19" idx="0"/>
          </p:cNvCxnSpPr>
          <p:nvPr/>
        </p:nvCxnSpPr>
        <p:spPr>
          <a:xfrm>
            <a:off x="5233144" y="2986241"/>
            <a:ext cx="1866104" cy="1561187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303047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35276-197E-CB49-B098-4B74784CA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testnl</a:t>
            </a:r>
            <a:r>
              <a:rPr lang="en-US" dirty="0"/>
              <a:t> command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5A7CCC-3988-954F-80EF-2E354044B3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62544"/>
            <a:ext cx="7886700" cy="1069081"/>
          </a:xfrm>
        </p:spPr>
        <p:txBody>
          <a:bodyPr>
            <a:normAutofit fontScale="92500"/>
          </a:bodyPr>
          <a:lstStyle/>
          <a:p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testnl</a:t>
            </a:r>
            <a:r>
              <a:rPr lang="en-US" dirty="0"/>
              <a:t> – Test nonlinear hypotheses after estimation</a:t>
            </a:r>
          </a:p>
          <a:p>
            <a:pPr marL="0" indent="0">
              <a:buNone/>
            </a:pPr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		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testnl</a:t>
            </a:r>
            <a:r>
              <a:rPr lang="en-US" dirty="0"/>
              <a:t> </a:t>
            </a:r>
            <a:r>
              <a:rPr lang="en-US" i="1" dirty="0"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exp</a:t>
            </a:r>
            <a:r>
              <a:rPr lang="en-US" dirty="0"/>
              <a:t> </a:t>
            </a:r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=</a:t>
            </a:r>
            <a:r>
              <a:rPr lang="en-US" dirty="0"/>
              <a:t> </a:t>
            </a:r>
            <a:r>
              <a:rPr lang="en-US" i="1" dirty="0"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exp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875E90-D1DE-4C4B-A7F5-5CF4C759A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81986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E8620-3719-3B42-979A-4CE1F91CC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897146-4C5D-4A43-AA75-B65507C1BBF7}"/>
              </a:ext>
            </a:extLst>
          </p:cNvPr>
          <p:cNvSpPr/>
          <p:nvPr/>
        </p:nvSpPr>
        <p:spPr>
          <a:xfrm>
            <a:off x="-115747" y="-81023"/>
            <a:ext cx="9722734" cy="2164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39FB4D-17DC-404E-9302-341D84174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0A4D4E-E042-6948-BADE-5A5CB436C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728" y="214132"/>
            <a:ext cx="7368543" cy="642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62479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35276-197E-CB49-B098-4B74784CA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testnl</a:t>
            </a:r>
            <a:r>
              <a:rPr lang="en-US" dirty="0"/>
              <a:t> command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5A7CCC-3988-954F-80EF-2E354044B3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62544"/>
            <a:ext cx="7886700" cy="1069081"/>
          </a:xfrm>
        </p:spPr>
        <p:txBody>
          <a:bodyPr>
            <a:normAutofit fontScale="92500"/>
          </a:bodyPr>
          <a:lstStyle/>
          <a:p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testnl</a:t>
            </a:r>
            <a:r>
              <a:rPr lang="en-US" dirty="0"/>
              <a:t> – Test nonlinear hypotheses after estimation</a:t>
            </a:r>
          </a:p>
          <a:p>
            <a:pPr marL="0" indent="0">
              <a:buNone/>
            </a:pPr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		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testnl</a:t>
            </a:r>
            <a:r>
              <a:rPr lang="en-US" dirty="0"/>
              <a:t> </a:t>
            </a:r>
            <a:r>
              <a:rPr lang="en-US" i="1" dirty="0"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exp</a:t>
            </a:r>
            <a:r>
              <a:rPr lang="en-US" dirty="0"/>
              <a:t> </a:t>
            </a:r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=</a:t>
            </a:r>
            <a:r>
              <a:rPr lang="en-US" dirty="0"/>
              <a:t> </a:t>
            </a:r>
            <a:r>
              <a:rPr lang="en-US" i="1" dirty="0"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exp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875E90-D1DE-4C4B-A7F5-5CF4C759A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FA9C19-F2BA-684A-A1B4-9D026C2D81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3265056"/>
            <a:ext cx="8572500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147404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69091-DDDA-B64A-B9B0-AE99F47CC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Moderated 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8D580B-2792-D443-8FBD-A19B5D144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457EEE-E2A8-3A4E-8C72-8B8B792CA1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12"/>
          <a:stretch/>
        </p:blipFill>
        <p:spPr>
          <a:xfrm>
            <a:off x="628650" y="1622284"/>
            <a:ext cx="8515350" cy="5019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312943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69091-DDDA-B64A-B9B0-AE99F47CC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Moderated 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8D580B-2792-D443-8FBD-A19B5D144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457EEE-E2A8-3A4E-8C72-8B8B792CA1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812"/>
          <a:stretch/>
        </p:blipFill>
        <p:spPr>
          <a:xfrm>
            <a:off x="628650" y="1622284"/>
            <a:ext cx="8515350" cy="50194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C403A51-3FC9-FA41-8C38-EA9F6F58DC46}"/>
                  </a:ext>
                </a:extLst>
              </p:cNvPr>
              <p:cNvSpPr txBox="1"/>
              <p:nvPr/>
            </p:nvSpPr>
            <p:spPr>
              <a:xfrm>
                <a:off x="2507178" y="3952825"/>
                <a:ext cx="3802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C403A51-3FC9-FA41-8C38-EA9F6F58DC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7178" y="3952825"/>
                <a:ext cx="380232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5089AB6-CB74-CA49-9D97-7B8CBEF18C85}"/>
                  </a:ext>
                </a:extLst>
              </p:cNvPr>
              <p:cNvSpPr txBox="1"/>
              <p:nvPr/>
            </p:nvSpPr>
            <p:spPr>
              <a:xfrm>
                <a:off x="2507178" y="4916160"/>
                <a:ext cx="3770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5089AB6-CB74-CA49-9D97-7B8CBEF18C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7178" y="4916160"/>
                <a:ext cx="377026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948F2A2-2AC6-704E-B9D7-1F31FCCBCE54}"/>
                  </a:ext>
                </a:extLst>
              </p:cNvPr>
              <p:cNvSpPr txBox="1"/>
              <p:nvPr/>
            </p:nvSpPr>
            <p:spPr>
              <a:xfrm>
                <a:off x="2507178" y="5170393"/>
                <a:ext cx="3545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948F2A2-2AC6-704E-B9D7-1F31FCCBCE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7178" y="5170393"/>
                <a:ext cx="354584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9543472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6E2E97-026D-294E-8BAA-216149236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Generalized SEM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50A84F-1D19-B64B-9DBB-B72BE735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608D29-E10E-534B-AF2A-A32BC446841F}"/>
              </a:ext>
            </a:extLst>
          </p:cNvPr>
          <p:cNvSpPr txBox="1"/>
          <p:nvPr/>
        </p:nvSpPr>
        <p:spPr>
          <a:xfrm>
            <a:off x="686223" y="3992411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6A6AC-55BF-9541-A210-2DAB3F449590}"/>
              </a:ext>
            </a:extLst>
          </p:cNvPr>
          <p:cNvSpPr txBox="1"/>
          <p:nvPr/>
        </p:nvSpPr>
        <p:spPr>
          <a:xfrm>
            <a:off x="4942121" y="3992411"/>
            <a:ext cx="2924785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heartatk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76D6E3B-741B-0D4B-9E1E-D9C3F7CF923F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1993882" y="4407910"/>
            <a:ext cx="294823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73D4EAF-927D-EB48-92DC-18CAF5E5622F}"/>
              </a:ext>
            </a:extLst>
          </p:cNvPr>
          <p:cNvSpPr txBox="1"/>
          <p:nvPr/>
        </p:nvSpPr>
        <p:spPr>
          <a:xfrm>
            <a:off x="1990924" y="2034591"/>
            <a:ext cx="3735980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cholesterol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C454D11-D745-ED4C-B174-D5624CD74FE9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5046562" y="2865589"/>
            <a:ext cx="1357952" cy="1126822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2E71B31-A61F-174F-A371-449700B9D4F3}"/>
              </a:ext>
            </a:extLst>
          </p:cNvPr>
          <p:cNvCxnSpPr>
            <a:cxnSpLocks/>
            <a:stCxn id="5" idx="0"/>
          </p:cNvCxnSpPr>
          <p:nvPr/>
        </p:nvCxnSpPr>
        <p:spPr>
          <a:xfrm flipV="1">
            <a:off x="1340053" y="2865589"/>
            <a:ext cx="1301742" cy="1126822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5078899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6F7BA-24D3-6941-8C49-F5DA83D3E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dirty="0"/>
              <a:t> vs. 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endParaRPr lang="en-US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372039-FED1-304B-A2CA-F263807C27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endParaRPr lang="en-US" u="sng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r>
              <a:rPr lang="en-US" dirty="0"/>
              <a:t>Standard linear SEMs</a:t>
            </a:r>
          </a:p>
          <a:p>
            <a:r>
              <a:rPr lang="en-US" dirty="0"/>
              <a:t>Has more estimation options and postestimation features than 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dirty="0"/>
              <a:t> </a:t>
            </a:r>
          </a:p>
          <a:p>
            <a:r>
              <a:rPr lang="en-US" dirty="0"/>
              <a:t>Quicker and slightly more accurate than 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u="sng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endParaRPr lang="en-US" u="sng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r>
              <a:rPr lang="en-US" dirty="0"/>
              <a:t>Models can include binary, count, etc. outcomes and random effects</a:t>
            </a:r>
          </a:p>
          <a:p>
            <a:r>
              <a:rPr lang="en-US" dirty="0"/>
              <a:t>No </a:t>
            </a:r>
            <a:r>
              <a:rPr lang="en-US" dirty="0" err="1"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estat</a:t>
            </a:r>
            <a:r>
              <a:rPr lang="en-US" dirty="0"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 </a:t>
            </a:r>
            <a:r>
              <a:rPr lang="en-US" dirty="0" err="1"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teffects</a:t>
            </a:r>
            <a:r>
              <a:rPr lang="en-US" dirty="0"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 </a:t>
            </a:r>
            <a:r>
              <a:rPr lang="en-US" dirty="0"/>
              <a:t>or </a:t>
            </a:r>
            <a:r>
              <a:rPr lang="en-US" dirty="0" err="1"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estat</a:t>
            </a:r>
            <a:r>
              <a:rPr lang="en-US" dirty="0"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 </a:t>
            </a:r>
            <a:r>
              <a:rPr lang="en-US" dirty="0" err="1"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ginvariant</a:t>
            </a:r>
            <a:endParaRPr lang="en-US" dirty="0">
              <a:latin typeface="CMU Typewriter Text" panose="02000609000000000000" pitchFamily="50" charset="0"/>
              <a:ea typeface="CMU Typewriter Text" panose="02000609000000000000" pitchFamily="50" charset="0"/>
              <a:cs typeface="CMU Typewriter Text" panose="02000609000000000000" pitchFamily="50" charset="0"/>
            </a:endParaRPr>
          </a:p>
          <a:p>
            <a:r>
              <a:rPr lang="en-US" dirty="0"/>
              <a:t>Allows factor variable notation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08847C-3D39-7041-A397-108E6F60B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410954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53EF9-EF0B-6B45-8F16-57789B8D6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gsem">
            <a:hlinkClick r:id="" action="ppaction://media"/>
            <a:extLst>
              <a:ext uri="{FF2B5EF4-FFF2-40B4-BE49-F238E27FC236}">
                <a16:creationId xmlns:a16="http://schemas.microsoft.com/office/drawing/2014/main" id="{58C475FB-DB5E-4C76-9FA4-7524A817181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89820" cy="68580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FFC0B8-03F0-5245-BAA2-462FE7BA4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6D2433-101E-4CEC-AE7E-7DEAB4B202AD}"/>
              </a:ext>
            </a:extLst>
          </p:cNvPr>
          <p:cNvSpPr txBox="1"/>
          <p:nvPr/>
        </p:nvSpPr>
        <p:spPr>
          <a:xfrm>
            <a:off x="249382" y="5763494"/>
            <a:ext cx="87976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. </a:t>
            </a:r>
            <a:r>
              <a:rPr lang="en-US" sz="2000" b="1" dirty="0" err="1"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gsem</a:t>
            </a:r>
            <a:r>
              <a:rPr lang="en-US" sz="2000" b="1" dirty="0"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 (age cholesterol -&gt; </a:t>
            </a:r>
            <a:r>
              <a:rPr lang="en-US" sz="2000" b="1" dirty="0" err="1"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heartatk</a:t>
            </a:r>
            <a:r>
              <a:rPr lang="en-US" sz="2000" b="1" dirty="0"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, logit) (age -&gt; cholesterol)</a:t>
            </a:r>
          </a:p>
        </p:txBody>
      </p:sp>
    </p:spTree>
    <p:extLst>
      <p:ext uri="{BB962C8B-B14F-4D97-AF65-F5344CB8AC3E}">
        <p14:creationId xmlns:p14="http://schemas.microsoft.com/office/powerpoint/2010/main" val="219471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1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3AE26-0BBD-DD47-B118-987B1F0B6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GSEM 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A6028D-6B7E-1D44-AB32-64BDCAFCC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BE6017C-38A0-0445-9392-AAD0FC45C4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461" y="1602370"/>
            <a:ext cx="90805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098689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6FC7F-256C-8848-A3F7-CF71024ED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GSEM 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6A32FF-7DEB-1145-81C7-564DEC726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B9D486-A9E5-0A41-BFA1-C878C4C30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602371"/>
            <a:ext cx="90805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208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B0B84-5FF4-F14F-A7B8-861F55B95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2D54B4-087D-BE48-8E05-3B2C3F05E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C33B01-1A66-9D4B-9849-8008904E1A8A}"/>
              </a:ext>
            </a:extLst>
          </p:cNvPr>
          <p:cNvSpPr txBox="1"/>
          <p:nvPr/>
        </p:nvSpPr>
        <p:spPr>
          <a:xfrm>
            <a:off x="791063" y="4547428"/>
            <a:ext cx="1810287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Stress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337B92-6F01-0E43-A744-515A99D3628F}"/>
              </a:ext>
            </a:extLst>
          </p:cNvPr>
          <p:cNvSpPr txBox="1"/>
          <p:nvPr/>
        </p:nvSpPr>
        <p:spPr>
          <a:xfrm>
            <a:off x="6057900" y="4547427"/>
            <a:ext cx="2082695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Health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27C36D6-CC11-F047-8BCB-87679DBA32D0}"/>
              </a:ext>
            </a:extLst>
          </p:cNvPr>
          <p:cNvCxnSpPr>
            <a:cxnSpLocks/>
            <a:stCxn id="18" idx="3"/>
            <a:endCxn id="19" idx="1"/>
          </p:cNvCxnSpPr>
          <p:nvPr/>
        </p:nvCxnSpPr>
        <p:spPr>
          <a:xfrm flipV="1">
            <a:off x="2601350" y="4962926"/>
            <a:ext cx="3456550" cy="1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4F59716-62C3-7D40-A43E-B0C4C16DCB33}"/>
              </a:ext>
            </a:extLst>
          </p:cNvPr>
          <p:cNvSpPr txBox="1"/>
          <p:nvPr/>
        </p:nvSpPr>
        <p:spPr>
          <a:xfrm>
            <a:off x="3426107" y="2155244"/>
            <a:ext cx="1932972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Sleep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0E3447D-1013-E44C-BCE2-9051980F9E45}"/>
              </a:ext>
            </a:extLst>
          </p:cNvPr>
          <p:cNvCxnSpPr>
            <a:cxnSpLocks/>
            <a:stCxn id="18" idx="0"/>
            <a:endCxn id="21" idx="1"/>
          </p:cNvCxnSpPr>
          <p:nvPr/>
        </p:nvCxnSpPr>
        <p:spPr>
          <a:xfrm flipV="1">
            <a:off x="1696207" y="2570743"/>
            <a:ext cx="1729900" cy="1976685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03CC678-47B6-4A40-A355-473F4F091ED6}"/>
              </a:ext>
            </a:extLst>
          </p:cNvPr>
          <p:cNvCxnSpPr>
            <a:cxnSpLocks/>
            <a:stCxn id="21" idx="3"/>
            <a:endCxn id="19" idx="0"/>
          </p:cNvCxnSpPr>
          <p:nvPr/>
        </p:nvCxnSpPr>
        <p:spPr>
          <a:xfrm>
            <a:off x="5359079" y="2570743"/>
            <a:ext cx="1740169" cy="1976684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853515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7CB97-1C72-D741-9A0D-DF94C40CE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GSEM 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F3D856-6C8C-4746-A523-B841C6E55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6AEA45-89B6-0149-8A5C-F58DD4CAA8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616115"/>
            <a:ext cx="90805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88325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6F16C8-C636-A04A-974D-87084CE9CDED}"/>
              </a:ext>
            </a:extLst>
          </p:cNvPr>
          <p:cNvSpPr txBox="1">
            <a:spLocks/>
          </p:cNvSpPr>
          <p:nvPr/>
        </p:nvSpPr>
        <p:spPr>
          <a:xfrm>
            <a:off x="0" y="1983730"/>
            <a:ext cx="9132454" cy="2514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b="1" dirty="0"/>
              <a:t>Thank you!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2000" b="1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b="1" dirty="0"/>
              <a:t>Questions?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6A91C6-CA43-B941-8DBE-59C5E95DF61A}"/>
              </a:ext>
            </a:extLst>
          </p:cNvPr>
          <p:cNvSpPr txBox="1"/>
          <p:nvPr/>
        </p:nvSpPr>
        <p:spPr>
          <a:xfrm>
            <a:off x="0" y="4362784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You can download the dataset, do-file, and slides here: </a:t>
            </a: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  <a:hlinkClick r:id="rId3"/>
              </a:rPr>
              <a:t>https://tinyurl.com/mm-web-2021</a:t>
            </a: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ctr"/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ctr"/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4BD82A-DAFF-CC47-909E-86DF6C94FC1D}"/>
              </a:ext>
            </a:extLst>
          </p:cNvPr>
          <p:cNvSpPr txBox="1"/>
          <p:nvPr/>
        </p:nvSpPr>
        <p:spPr>
          <a:xfrm>
            <a:off x="0" y="5654772"/>
            <a:ext cx="9132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prstClr val="black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You can contact tech support at </a:t>
            </a:r>
            <a:r>
              <a:rPr lang="en-US" sz="2400" dirty="0">
                <a:solidFill>
                  <a:prstClr val="black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hlinkClick r:id="rId4"/>
              </a:rPr>
              <a:t>tech-support@stata.com</a:t>
            </a:r>
            <a:endParaRPr lang="en-US" sz="2400" dirty="0">
              <a:solidFill>
                <a:prstClr val="black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07447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97D7C-D076-404D-8A75-CCD8A8762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447A9D-4536-8C46-BFB9-FA6264112C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Baron, R. M., &amp; Kenny, D. A. (1986). The moderator–mediator variable distinction in social psychological research: Conceptual, strategic, and statistical considerations. </a:t>
            </a:r>
            <a:r>
              <a:rPr lang="en-US" i="1" dirty="0"/>
              <a:t>Journal of Personality and Social Psychology</a:t>
            </a:r>
            <a:r>
              <a:rPr lang="en-US" dirty="0"/>
              <a:t>, </a:t>
            </a:r>
            <a:r>
              <a:rPr lang="en-US" i="1" dirty="0"/>
              <a:t>51</a:t>
            </a:r>
            <a:r>
              <a:rPr lang="en-US" dirty="0"/>
              <a:t>(6), 1173.</a:t>
            </a:r>
          </a:p>
          <a:p>
            <a:endParaRPr lang="en-US" dirty="0"/>
          </a:p>
          <a:p>
            <a:r>
              <a:rPr lang="en-US" dirty="0" err="1"/>
              <a:t>Efron</a:t>
            </a:r>
            <a:r>
              <a:rPr lang="en-US" dirty="0"/>
              <a:t>, B., &amp; </a:t>
            </a:r>
            <a:r>
              <a:rPr lang="en-US" dirty="0" err="1"/>
              <a:t>Tibshirani</a:t>
            </a:r>
            <a:r>
              <a:rPr lang="en-US" dirty="0"/>
              <a:t>, R. J. (1994). </a:t>
            </a:r>
            <a:r>
              <a:rPr lang="en-US" i="1" dirty="0"/>
              <a:t>An introduction to the bootstrap</a:t>
            </a:r>
            <a:r>
              <a:rPr lang="en-US" dirty="0"/>
              <a:t>. CRC press.</a:t>
            </a:r>
          </a:p>
          <a:p>
            <a:endParaRPr lang="en-US" dirty="0"/>
          </a:p>
          <a:p>
            <a:r>
              <a:rPr lang="en-US" dirty="0"/>
              <a:t>Hayes, A. F., &amp; </a:t>
            </a:r>
            <a:r>
              <a:rPr lang="en-US" dirty="0" err="1"/>
              <a:t>Scharkow</a:t>
            </a:r>
            <a:r>
              <a:rPr lang="en-US" dirty="0"/>
              <a:t>, M. (2013). The relative trustworthiness of inferential tests of the indirect effect in statistical mediation analysis: Does method really matter? </a:t>
            </a:r>
            <a:r>
              <a:rPr lang="en-US" i="1" dirty="0"/>
              <a:t>Psychological Science</a:t>
            </a:r>
            <a:r>
              <a:rPr lang="en-US" dirty="0"/>
              <a:t>, </a:t>
            </a:r>
            <a:r>
              <a:rPr lang="en-US" i="1" dirty="0"/>
              <a:t>24</a:t>
            </a:r>
            <a:r>
              <a:rPr lang="en-US" dirty="0"/>
              <a:t>(10), 1918–1927.</a:t>
            </a:r>
          </a:p>
          <a:p>
            <a:endParaRPr lang="en-US" dirty="0"/>
          </a:p>
          <a:p>
            <a:r>
              <a:rPr lang="en-US" dirty="0"/>
              <a:t>Sobel, M. E. (1987). Direct and indirect effects in linear structural equation models. </a:t>
            </a:r>
            <a:r>
              <a:rPr lang="en-US" i="1" dirty="0"/>
              <a:t>Sociological Methods &amp; Research</a:t>
            </a:r>
            <a:r>
              <a:rPr lang="en-US" dirty="0"/>
              <a:t>, </a:t>
            </a:r>
            <a:r>
              <a:rPr lang="en-US" i="1" dirty="0"/>
              <a:t>16</a:t>
            </a:r>
            <a:r>
              <a:rPr lang="en-US" dirty="0"/>
              <a:t>(1), 155–176.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8484E0-0A4F-3842-91D3-843B651BD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930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B2856-4C6B-DF49-BA07-60670D77E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2DECB4-84D8-6140-B798-2881F7B00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1" y="1662544"/>
            <a:ext cx="4041606" cy="1766455"/>
          </a:xfrm>
        </p:spPr>
        <p:txBody>
          <a:bodyPr/>
          <a:lstStyle/>
          <a:p>
            <a:r>
              <a:rPr lang="en-US" b="1" dirty="0"/>
              <a:t>Moderator</a:t>
            </a:r>
            <a:r>
              <a:rPr lang="en-US" dirty="0"/>
              <a:t> – a third variable that </a:t>
            </a:r>
            <a:r>
              <a:rPr lang="en-US" i="1" dirty="0"/>
              <a:t>changes</a:t>
            </a:r>
            <a:r>
              <a:rPr lang="en-US" dirty="0"/>
              <a:t> the relationship between X and 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2FBE02-7A70-914C-85A7-DA2848DAF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554A23-B181-374F-801F-390FAB0A7864}"/>
              </a:ext>
            </a:extLst>
          </p:cNvPr>
          <p:cNvSpPr txBox="1"/>
          <p:nvPr/>
        </p:nvSpPr>
        <p:spPr>
          <a:xfrm>
            <a:off x="779489" y="5068810"/>
            <a:ext cx="869430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X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91F210-293D-8945-B7D5-702BD36177D9}"/>
              </a:ext>
            </a:extLst>
          </p:cNvPr>
          <p:cNvSpPr txBox="1"/>
          <p:nvPr/>
        </p:nvSpPr>
        <p:spPr>
          <a:xfrm>
            <a:off x="3530652" y="5068809"/>
            <a:ext cx="869430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E59A5D0-50A6-1747-AC61-F2CF48CA054D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1648919" y="5484309"/>
            <a:ext cx="188173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3F21D05-06D8-874C-A2D8-71AF3ECCCE11}"/>
              </a:ext>
            </a:extLst>
          </p:cNvPr>
          <p:cNvSpPr txBox="1"/>
          <p:nvPr/>
        </p:nvSpPr>
        <p:spPr>
          <a:xfrm>
            <a:off x="1962189" y="3760484"/>
            <a:ext cx="1255192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MO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DAFBBD7-2E47-0548-8A67-3ED5721C5BAD}"/>
              </a:ext>
            </a:extLst>
          </p:cNvPr>
          <p:cNvCxnSpPr>
            <a:cxnSpLocks/>
            <a:stCxn id="11" idx="2"/>
          </p:cNvCxnSpPr>
          <p:nvPr/>
        </p:nvCxnSpPr>
        <p:spPr>
          <a:xfrm>
            <a:off x="2589785" y="4591481"/>
            <a:ext cx="0" cy="892827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FBCA32D-0804-BD4A-9864-2AA26B52F9E3}"/>
              </a:ext>
            </a:extLst>
          </p:cNvPr>
          <p:cNvSpPr txBox="1">
            <a:spLocks/>
          </p:cNvSpPr>
          <p:nvPr/>
        </p:nvSpPr>
        <p:spPr>
          <a:xfrm>
            <a:off x="5102394" y="1658795"/>
            <a:ext cx="4041606" cy="17664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Mediator </a:t>
            </a:r>
            <a:r>
              <a:rPr lang="en-US" dirty="0"/>
              <a:t>– a third variable that </a:t>
            </a:r>
            <a:r>
              <a:rPr lang="en-US" i="1" dirty="0"/>
              <a:t>explains</a:t>
            </a:r>
            <a:r>
              <a:rPr lang="en-US" dirty="0"/>
              <a:t> the relationship between X and 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E14AD8A-4665-5043-A57E-09CC138668A8}"/>
              </a:ext>
            </a:extLst>
          </p:cNvPr>
          <p:cNvSpPr txBox="1"/>
          <p:nvPr/>
        </p:nvSpPr>
        <p:spPr>
          <a:xfrm>
            <a:off x="5099115" y="5068810"/>
            <a:ext cx="869430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9ECFE98-9DE3-CC42-8DF8-F0596E68C0CC}"/>
              </a:ext>
            </a:extLst>
          </p:cNvPr>
          <p:cNvSpPr txBox="1"/>
          <p:nvPr/>
        </p:nvSpPr>
        <p:spPr>
          <a:xfrm>
            <a:off x="7850278" y="5068809"/>
            <a:ext cx="869430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Y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DBF8146-1F07-0147-8DDC-C3C5D2777AAE}"/>
              </a:ext>
            </a:extLst>
          </p:cNvPr>
          <p:cNvCxnSpPr>
            <a:cxnSpLocks/>
            <a:stCxn id="17" idx="3"/>
          </p:cNvCxnSpPr>
          <p:nvPr/>
        </p:nvCxnSpPr>
        <p:spPr>
          <a:xfrm>
            <a:off x="5968545" y="5484309"/>
            <a:ext cx="188173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2C90EA4-7E75-3547-960F-1F76149E305A}"/>
              </a:ext>
            </a:extLst>
          </p:cNvPr>
          <p:cNvSpPr txBox="1"/>
          <p:nvPr/>
        </p:nvSpPr>
        <p:spPr>
          <a:xfrm>
            <a:off x="6281815" y="3760484"/>
            <a:ext cx="1255192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ME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742152C-E90A-6F40-A09A-A2E5A8BDFA14}"/>
              </a:ext>
            </a:extLst>
          </p:cNvPr>
          <p:cNvCxnSpPr>
            <a:cxnSpLocks/>
            <a:stCxn id="17" idx="0"/>
            <a:endCxn id="20" idx="1"/>
          </p:cNvCxnSpPr>
          <p:nvPr/>
        </p:nvCxnSpPr>
        <p:spPr>
          <a:xfrm flipV="1">
            <a:off x="5533830" y="4175983"/>
            <a:ext cx="747985" cy="892827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C866824-7F90-8344-8E75-BBAC83CFAC22}"/>
              </a:ext>
            </a:extLst>
          </p:cNvPr>
          <p:cNvCxnSpPr>
            <a:cxnSpLocks/>
            <a:stCxn id="20" idx="3"/>
            <a:endCxn id="18" idx="0"/>
          </p:cNvCxnSpPr>
          <p:nvPr/>
        </p:nvCxnSpPr>
        <p:spPr>
          <a:xfrm>
            <a:off x="7537007" y="4175983"/>
            <a:ext cx="747986" cy="89282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76550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F513BC-8581-A04C-AD95-7B27A8620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NHANES example data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50D5F4-75FB-8C46-875B-F7F4F28FA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FF2C75-1501-0D43-BE27-7FFC72524D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11033"/>
            <a:ext cx="9080500" cy="410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25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F62F9-7426-4146-AE9A-9F08DFC36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bivariate relationship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9F6E3E-B9DF-C343-840E-29FCD2102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0E4280-D995-CC46-B8C7-5645F8290C1B}"/>
              </a:ext>
            </a:extLst>
          </p:cNvPr>
          <p:cNvSpPr txBox="1"/>
          <p:nvPr/>
        </p:nvSpPr>
        <p:spPr>
          <a:xfrm>
            <a:off x="2143590" y="2408808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4D0609-D913-1E4A-83BD-C1F0F2CA74AB}"/>
              </a:ext>
            </a:extLst>
          </p:cNvPr>
          <p:cNvSpPr txBox="1"/>
          <p:nvPr/>
        </p:nvSpPr>
        <p:spPr>
          <a:xfrm>
            <a:off x="5332982" y="2408808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E4F7ED8-6185-454A-9048-858D5EE1571A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3451249" y="2824307"/>
            <a:ext cx="188173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95449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F62F9-7426-4146-AE9A-9F08DFC36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bivariate relationship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9F6E3E-B9DF-C343-840E-29FCD2102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0E4280-D995-CC46-B8C7-5645F8290C1B}"/>
              </a:ext>
            </a:extLst>
          </p:cNvPr>
          <p:cNvSpPr txBox="1"/>
          <p:nvPr/>
        </p:nvSpPr>
        <p:spPr>
          <a:xfrm>
            <a:off x="2143590" y="2408808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4D0609-D913-1E4A-83BD-C1F0F2CA74AB}"/>
              </a:ext>
            </a:extLst>
          </p:cNvPr>
          <p:cNvSpPr txBox="1"/>
          <p:nvPr/>
        </p:nvSpPr>
        <p:spPr>
          <a:xfrm>
            <a:off x="5332982" y="2408808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E4F7ED8-6185-454A-9048-858D5EE1571A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3451249" y="2824307"/>
            <a:ext cx="188173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A2B803F-2F32-B848-B7C7-963FE2135CD4}"/>
                  </a:ext>
                </a:extLst>
              </p:cNvPr>
              <p:cNvSpPr txBox="1"/>
              <p:nvPr/>
            </p:nvSpPr>
            <p:spPr>
              <a:xfrm>
                <a:off x="939439" y="4727291"/>
                <a:ext cx="345267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0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sbp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28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+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𝜀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A2B803F-2F32-B848-B7C7-963FE2135C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9439" y="4727291"/>
                <a:ext cx="3452676" cy="523220"/>
              </a:xfrm>
              <a:prstGeom prst="rect">
                <a:avLst/>
              </a:prstGeom>
              <a:blipFill>
                <a:blip r:embed="rId2"/>
                <a:stretch>
                  <a:fillRect l="-3663" t="-9524" b="-3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97CD5DE-7398-364F-B45F-3C5BC05CB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4122597"/>
            <a:ext cx="7886700" cy="604694"/>
          </a:xfrm>
        </p:spPr>
        <p:txBody>
          <a:bodyPr/>
          <a:lstStyle/>
          <a:p>
            <a:r>
              <a:rPr lang="en-US" dirty="0"/>
              <a:t>In the regression framework,</a:t>
            </a:r>
          </a:p>
        </p:txBody>
      </p:sp>
    </p:spTree>
    <p:extLst>
      <p:ext uri="{BB962C8B-B14F-4D97-AF65-F5344CB8AC3E}">
        <p14:creationId xmlns:p14="http://schemas.microsoft.com/office/powerpoint/2010/main" val="8110489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108AF-6088-F94F-A118-414D4AD64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linear regression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D3B3EB-F1AB-A342-998A-BA65549DC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A78D27-BA6C-FE4D-86A3-C6C26BD30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684662"/>
            <a:ext cx="9144000" cy="348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8068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4FCC4-939F-0746-BCFD-474D49F53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5F7F5F-7946-4E43-8E66-05455F08E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7AE119-79CD-034F-BE75-29939BF9D2A6}"/>
              </a:ext>
            </a:extLst>
          </p:cNvPr>
          <p:cNvSpPr txBox="1"/>
          <p:nvPr/>
        </p:nvSpPr>
        <p:spPr>
          <a:xfrm>
            <a:off x="2158581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53DDDE-7C47-7D47-94F5-1FB9F5268579}"/>
              </a:ext>
            </a:extLst>
          </p:cNvPr>
          <p:cNvSpPr txBox="1"/>
          <p:nvPr/>
        </p:nvSpPr>
        <p:spPr>
          <a:xfrm>
            <a:off x="5347973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E9D9A7E-A35E-6043-AFE6-4096DBA2AF7F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3466240" y="3547578"/>
            <a:ext cx="188173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58604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4FCC4-939F-0746-BCFD-474D49F53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5F7F5F-7946-4E43-8E66-05455F08E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7AE119-79CD-034F-BE75-29939BF9D2A6}"/>
              </a:ext>
            </a:extLst>
          </p:cNvPr>
          <p:cNvSpPr txBox="1"/>
          <p:nvPr/>
        </p:nvSpPr>
        <p:spPr>
          <a:xfrm>
            <a:off x="2158581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53DDDE-7C47-7D47-94F5-1FB9F5268579}"/>
              </a:ext>
            </a:extLst>
          </p:cNvPr>
          <p:cNvSpPr txBox="1"/>
          <p:nvPr/>
        </p:nvSpPr>
        <p:spPr>
          <a:xfrm>
            <a:off x="5347973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E9D9A7E-A35E-6043-AFE6-4096DBA2AF7F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3466240" y="3547578"/>
            <a:ext cx="188173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DC70D63-623A-FC4D-9FC1-99717C83B628}"/>
              </a:ext>
            </a:extLst>
          </p:cNvPr>
          <p:cNvSpPr txBox="1"/>
          <p:nvPr/>
        </p:nvSpPr>
        <p:spPr>
          <a:xfrm>
            <a:off x="3753276" y="1933346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sex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375A719-11E8-074A-BB9D-E0F0FD17A68B}"/>
              </a:ext>
            </a:extLst>
          </p:cNvPr>
          <p:cNvCxnSpPr>
            <a:cxnSpLocks/>
            <a:stCxn id="8" idx="2"/>
          </p:cNvCxnSpPr>
          <p:nvPr/>
        </p:nvCxnSpPr>
        <p:spPr>
          <a:xfrm flipH="1">
            <a:off x="4407105" y="2764343"/>
            <a:ext cx="1" cy="783234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64638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4FCC4-939F-0746-BCFD-474D49F53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5F7F5F-7946-4E43-8E66-05455F08E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7AE119-79CD-034F-BE75-29939BF9D2A6}"/>
              </a:ext>
            </a:extLst>
          </p:cNvPr>
          <p:cNvSpPr txBox="1"/>
          <p:nvPr/>
        </p:nvSpPr>
        <p:spPr>
          <a:xfrm>
            <a:off x="2158581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53DDDE-7C47-7D47-94F5-1FB9F5268579}"/>
              </a:ext>
            </a:extLst>
          </p:cNvPr>
          <p:cNvSpPr txBox="1"/>
          <p:nvPr/>
        </p:nvSpPr>
        <p:spPr>
          <a:xfrm>
            <a:off x="5347973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E9D9A7E-A35E-6043-AFE6-4096DBA2AF7F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3466240" y="3547578"/>
            <a:ext cx="188173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DC70D63-623A-FC4D-9FC1-99717C83B628}"/>
              </a:ext>
            </a:extLst>
          </p:cNvPr>
          <p:cNvSpPr txBox="1"/>
          <p:nvPr/>
        </p:nvSpPr>
        <p:spPr>
          <a:xfrm>
            <a:off x="3753276" y="1933346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sex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375A719-11E8-074A-BB9D-E0F0FD17A68B}"/>
              </a:ext>
            </a:extLst>
          </p:cNvPr>
          <p:cNvCxnSpPr>
            <a:cxnSpLocks/>
            <a:stCxn id="8" idx="2"/>
          </p:cNvCxnSpPr>
          <p:nvPr/>
        </p:nvCxnSpPr>
        <p:spPr>
          <a:xfrm flipH="1">
            <a:off x="4407105" y="2764343"/>
            <a:ext cx="1" cy="783234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1F6067B-18E3-A049-8500-70C84D0655E0}"/>
              </a:ext>
            </a:extLst>
          </p:cNvPr>
          <p:cNvSpPr txBox="1">
            <a:spLocks/>
          </p:cNvSpPr>
          <p:nvPr/>
        </p:nvSpPr>
        <p:spPr>
          <a:xfrm>
            <a:off x="628650" y="4481619"/>
            <a:ext cx="7886700" cy="604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 the regression framework,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9FB795F-F013-FF4C-B87F-F74ED70B5449}"/>
                  </a:ext>
                </a:extLst>
              </p:cNvPr>
              <p:cNvSpPr txBox="1"/>
              <p:nvPr/>
            </p:nvSpPr>
            <p:spPr>
              <a:xfrm>
                <a:off x="851804" y="5148382"/>
                <a:ext cx="729853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sbp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28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sex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800" dirty="0"/>
                  <a:t>(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sex</a:t>
                </a:r>
                <a:r>
                  <a:rPr lang="en-US" sz="2800" dirty="0"/>
                  <a:t>)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+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𝜀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9FB795F-F013-FF4C-B87F-F74ED70B54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1804" y="5148382"/>
                <a:ext cx="7298536" cy="523220"/>
              </a:xfrm>
              <a:prstGeom prst="rect">
                <a:avLst/>
              </a:prstGeom>
              <a:blipFill>
                <a:blip r:embed="rId2"/>
                <a:stretch>
                  <a:fillRect l="-1739" t="-16667" b="-3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48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B2856-4C6B-DF49-BA07-60670D77E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2DECB4-84D8-6140-B798-2881F7B001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simple bivariate relationship: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2FBE02-7A70-914C-85A7-DA2848DAF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554A23-B181-374F-801F-390FAB0A7864}"/>
              </a:ext>
            </a:extLst>
          </p:cNvPr>
          <p:cNvSpPr txBox="1"/>
          <p:nvPr/>
        </p:nvSpPr>
        <p:spPr>
          <a:xfrm>
            <a:off x="2143594" y="2728210"/>
            <a:ext cx="869430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X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91F210-293D-8945-B7D5-702BD36177D9}"/>
              </a:ext>
            </a:extLst>
          </p:cNvPr>
          <p:cNvSpPr txBox="1"/>
          <p:nvPr/>
        </p:nvSpPr>
        <p:spPr>
          <a:xfrm>
            <a:off x="4894757" y="2728210"/>
            <a:ext cx="869430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E59A5D0-50A6-1747-AC61-F2CF48CA054D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3013024" y="3143709"/>
            <a:ext cx="188173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68078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4FCC4-939F-0746-BCFD-474D49F53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5F7F5F-7946-4E43-8E66-05455F08E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7AE119-79CD-034F-BE75-29939BF9D2A6}"/>
              </a:ext>
            </a:extLst>
          </p:cNvPr>
          <p:cNvSpPr txBox="1"/>
          <p:nvPr/>
        </p:nvSpPr>
        <p:spPr>
          <a:xfrm>
            <a:off x="2158581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53DDDE-7C47-7D47-94F5-1FB9F5268579}"/>
              </a:ext>
            </a:extLst>
          </p:cNvPr>
          <p:cNvSpPr txBox="1"/>
          <p:nvPr/>
        </p:nvSpPr>
        <p:spPr>
          <a:xfrm>
            <a:off x="5347973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E9D9A7E-A35E-6043-AFE6-4096DBA2AF7F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3466240" y="3547578"/>
            <a:ext cx="188173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DC70D63-623A-FC4D-9FC1-99717C83B628}"/>
              </a:ext>
            </a:extLst>
          </p:cNvPr>
          <p:cNvSpPr txBox="1"/>
          <p:nvPr/>
        </p:nvSpPr>
        <p:spPr>
          <a:xfrm>
            <a:off x="3753276" y="1933346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sex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375A719-11E8-074A-BB9D-E0F0FD17A68B}"/>
              </a:ext>
            </a:extLst>
          </p:cNvPr>
          <p:cNvCxnSpPr>
            <a:cxnSpLocks/>
            <a:stCxn id="8" idx="2"/>
          </p:cNvCxnSpPr>
          <p:nvPr/>
        </p:nvCxnSpPr>
        <p:spPr>
          <a:xfrm flipH="1">
            <a:off x="4407105" y="2764343"/>
            <a:ext cx="1" cy="783234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1F6067B-18E3-A049-8500-70C84D0655E0}"/>
              </a:ext>
            </a:extLst>
          </p:cNvPr>
          <p:cNvSpPr txBox="1">
            <a:spLocks/>
          </p:cNvSpPr>
          <p:nvPr/>
        </p:nvSpPr>
        <p:spPr>
          <a:xfrm>
            <a:off x="628650" y="4481619"/>
            <a:ext cx="7886700" cy="604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 the regression framework,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9FB795F-F013-FF4C-B87F-F74ED70B5449}"/>
                  </a:ext>
                </a:extLst>
              </p:cNvPr>
              <p:cNvSpPr txBox="1"/>
              <p:nvPr/>
            </p:nvSpPr>
            <p:spPr>
              <a:xfrm>
                <a:off x="851804" y="5148382"/>
                <a:ext cx="729853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sbp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28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sex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800" dirty="0"/>
                  <a:t>(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sex</a:t>
                </a:r>
                <a:r>
                  <a:rPr lang="en-US" sz="2800" dirty="0"/>
                  <a:t>)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+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𝜀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9FB795F-F013-FF4C-B87F-F74ED70B54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1804" y="5148382"/>
                <a:ext cx="7298536" cy="523220"/>
              </a:xfrm>
              <a:prstGeom prst="rect">
                <a:avLst/>
              </a:prstGeom>
              <a:blipFill>
                <a:blip r:embed="rId2"/>
                <a:stretch>
                  <a:fillRect l="-1739" t="-16667" b="-3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678331D-5057-A04D-B7E1-BFED78E27766}"/>
              </a:ext>
            </a:extLst>
          </p:cNvPr>
          <p:cNvCxnSpPr>
            <a:cxnSpLocks/>
          </p:cNvCxnSpPr>
          <p:nvPr/>
        </p:nvCxnSpPr>
        <p:spPr>
          <a:xfrm>
            <a:off x="5254573" y="5607411"/>
            <a:ext cx="42859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89239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78898"/>
            <a:ext cx="8229600" cy="4679040"/>
          </a:xfrm>
        </p:spPr>
        <p:txBody>
          <a:bodyPr>
            <a:normAutofit/>
          </a:bodyPr>
          <a:lstStyle/>
          <a:p>
            <a:r>
              <a:rPr lang="en-US" dirty="0"/>
              <a:t>Stata assumes that predictors are continuous unless you tell it otherwise</a:t>
            </a:r>
          </a:p>
          <a:p>
            <a:endParaRPr lang="en-US" dirty="0"/>
          </a:p>
          <a:p>
            <a:r>
              <a:rPr lang="en-US" dirty="0"/>
              <a:t>We can use the “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</a:t>
            </a:r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</a:t>
            </a:r>
            <a:r>
              <a:rPr lang="en-US" dirty="0"/>
              <a:t>” prefix to tell Stata that a predictor is a categorical variable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6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regress </a:t>
            </a:r>
            <a:r>
              <a:rPr lang="en-US" sz="26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r>
              <a:rPr lang="en-US" sz="26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age </a:t>
            </a:r>
            <a:r>
              <a:rPr lang="en-US" sz="26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i.sex</a:t>
            </a:r>
            <a:endParaRPr lang="en-US" sz="26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endParaRPr lang="en-US" dirty="0"/>
          </a:p>
          <a:p>
            <a:pPr marL="0" indent="0">
              <a:buNone/>
            </a:pPr>
            <a:endParaRPr lang="en-US" sz="26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42606FB-4770-EF45-8AB6-0AFFB14FD22B}"/>
              </a:ext>
            </a:extLst>
          </p:cNvPr>
          <p:cNvSpPr txBox="1">
            <a:spLocks/>
          </p:cNvSpPr>
          <p:nvPr/>
        </p:nvSpPr>
        <p:spPr>
          <a:xfrm>
            <a:off x="628650" y="500062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defRPr>
            </a:lvl1pPr>
          </a:lstStyle>
          <a:p>
            <a:r>
              <a:rPr lang="en-US" dirty="0"/>
              <a:t>Factor variable notation</a:t>
            </a:r>
          </a:p>
        </p:txBody>
      </p:sp>
    </p:spTree>
    <p:extLst>
      <p:ext uri="{BB962C8B-B14F-4D97-AF65-F5344CB8AC3E}">
        <p14:creationId xmlns:p14="http://schemas.microsoft.com/office/powerpoint/2010/main" val="23905841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82496"/>
            <a:ext cx="8458200" cy="4419600"/>
          </a:xfrm>
        </p:spPr>
        <p:txBody>
          <a:bodyPr>
            <a:normAutofit/>
          </a:bodyPr>
          <a:lstStyle/>
          <a:p>
            <a:r>
              <a:rPr lang="en-US" dirty="0"/>
              <a:t>We can use the “</a:t>
            </a:r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#</a:t>
            </a:r>
            <a:r>
              <a:rPr lang="en-US" dirty="0"/>
              <a:t>” operator to create an interaction term for two covariates. 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6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regress </a:t>
            </a:r>
            <a:r>
              <a:rPr lang="en-US" sz="26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r>
              <a:rPr lang="en-US" sz="26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age </a:t>
            </a:r>
            <a:r>
              <a:rPr lang="en-US" sz="26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i.sex</a:t>
            </a:r>
            <a:r>
              <a:rPr lang="en-US" sz="26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6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c.age#sex</a:t>
            </a:r>
            <a:endParaRPr lang="en-US" sz="26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marL="0" indent="0">
              <a:buNone/>
            </a:pPr>
            <a:endParaRPr lang="en-US" sz="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r>
              <a:rPr lang="en-US" dirty="0"/>
              <a:t>We need to use the “</a:t>
            </a:r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c.</a:t>
            </a:r>
            <a:r>
              <a:rPr lang="en-US" dirty="0"/>
              <a:t>” prefix in interaction terms to tell Stata that a predictor is a continuous variable.</a:t>
            </a:r>
          </a:p>
          <a:p>
            <a:endParaRPr lang="en-US" sz="800" dirty="0"/>
          </a:p>
          <a:p>
            <a:r>
              <a:rPr lang="en-US" dirty="0"/>
              <a:t>We can use the “</a:t>
            </a:r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##</a:t>
            </a:r>
            <a:r>
              <a:rPr lang="en-US" dirty="0"/>
              <a:t>” operator to include both main effects and the interaction term.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sz="26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regress </a:t>
            </a:r>
            <a:r>
              <a:rPr lang="en-US" sz="26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r>
              <a:rPr lang="en-US" sz="26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6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c.age</a:t>
            </a:r>
            <a:r>
              <a:rPr lang="en-US" sz="26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##sex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B0B7B1-66EC-2B48-B66F-6EE00D0F0CE7}"/>
              </a:ext>
            </a:extLst>
          </p:cNvPr>
          <p:cNvSpPr txBox="1">
            <a:spLocks/>
          </p:cNvSpPr>
          <p:nvPr/>
        </p:nvSpPr>
        <p:spPr>
          <a:xfrm>
            <a:off x="628650" y="500062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defRPr>
            </a:lvl1pPr>
          </a:lstStyle>
          <a:p>
            <a:r>
              <a:rPr lang="en-US" dirty="0"/>
              <a:t>Factor variable notation</a:t>
            </a:r>
          </a:p>
        </p:txBody>
      </p:sp>
    </p:spTree>
    <p:extLst>
      <p:ext uri="{BB962C8B-B14F-4D97-AF65-F5344CB8AC3E}">
        <p14:creationId xmlns:p14="http://schemas.microsoft.com/office/powerpoint/2010/main" val="30562253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D5F17-4624-DD45-A977-F591FDD30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3920AA-DEC0-CF46-852C-0686E4E30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0FA8E8-A52E-FA4F-A85A-B23FA0C88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82" y="2040018"/>
            <a:ext cx="8262750" cy="483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3452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D5F17-4624-DD45-A977-F591FDD30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3920AA-DEC0-CF46-852C-0686E4E30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0FA8E8-A52E-FA4F-A85A-B23FA0C88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82" y="2040018"/>
            <a:ext cx="8262750" cy="48337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9B6F412-DB53-AE4B-B83D-716F4CAD1E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616807"/>
            <a:ext cx="9144000" cy="417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4484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D5F17-4624-DD45-A977-F591FDD30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3920AA-DEC0-CF46-852C-0686E4E30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0FA8E8-A52E-FA4F-A85A-B23FA0C88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82" y="2040018"/>
            <a:ext cx="8262750" cy="48337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9B6F412-DB53-AE4B-B83D-716F4CAD1E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616807"/>
            <a:ext cx="9144000" cy="41763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F0B3A14-F756-3945-A25B-E9F079933F4E}"/>
              </a:ext>
            </a:extLst>
          </p:cNvPr>
          <p:cNvSpPr/>
          <p:nvPr/>
        </p:nvSpPr>
        <p:spPr>
          <a:xfrm>
            <a:off x="638182" y="5723237"/>
            <a:ext cx="7302051" cy="6347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84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6A823-A2BA-534F-84F8-5E3520DAA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Margins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204B2D-718A-F44C-B6A6-906132052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C7032D-C6BB-4349-A017-80A872F0B1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592914"/>
            <a:ext cx="7385797" cy="526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3455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B1AFA-9E56-BE49-B6B2-94E3F06B7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Margins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65EF4D-C6EA-F346-AF78-41A541FF7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36D1C1-DCAB-6148-BA34-5EB2E9897A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254" y="1602092"/>
            <a:ext cx="9144000" cy="2325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7BF83BE-22FE-0048-82C2-230EDEE17F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1" y="2066544"/>
            <a:ext cx="6073768" cy="441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225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DB4C7-B448-6F43-9DC9-B475CAC99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Margins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7A3047-BC7F-7945-86B2-8CB0631FC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9CDDE2-9E2E-7147-856A-214BCC38BE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05465"/>
            <a:ext cx="9144000" cy="4651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9E267C8-E560-724D-857E-0366C4A168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9" y="2070622"/>
            <a:ext cx="6068837" cy="442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6596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F5DFEF-30F1-2141-BCE0-2F063F16F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488360-CB29-2D4F-8100-B49D800B81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just showed how to test a binary moderator. This is the simplest case.</a:t>
            </a:r>
          </a:p>
          <a:p>
            <a:r>
              <a:rPr lang="en-US" dirty="0"/>
              <a:t>What about a categorical moderator with 3+ levels?</a:t>
            </a:r>
          </a:p>
          <a:p>
            <a:r>
              <a:rPr lang="en-US" dirty="0"/>
              <a:t>What about a continuous moderator?</a:t>
            </a:r>
          </a:p>
          <a:p>
            <a:r>
              <a:rPr lang="en-US" dirty="0"/>
              <a:t>What about a binary, count, or other outcome?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0C5D1C-4770-B745-8CF6-842707894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620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B2856-4C6B-DF49-BA07-60670D77E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2DECB4-84D8-6140-B798-2881F7B001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simple bivariate relationship: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Mediators and moderators are two ways of introducing a third variable into this relationship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2FBE02-7A70-914C-85A7-DA2848DAF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554A23-B181-374F-801F-390FAB0A7864}"/>
              </a:ext>
            </a:extLst>
          </p:cNvPr>
          <p:cNvSpPr txBox="1"/>
          <p:nvPr/>
        </p:nvSpPr>
        <p:spPr>
          <a:xfrm>
            <a:off x="2143594" y="2728210"/>
            <a:ext cx="869430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X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91F210-293D-8945-B7D5-702BD36177D9}"/>
              </a:ext>
            </a:extLst>
          </p:cNvPr>
          <p:cNvSpPr txBox="1"/>
          <p:nvPr/>
        </p:nvSpPr>
        <p:spPr>
          <a:xfrm>
            <a:off x="4894757" y="2728210"/>
            <a:ext cx="869430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E59A5D0-50A6-1747-AC61-F2CF48CA054D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3013024" y="3143709"/>
            <a:ext cx="188173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74409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A2AB50-39F1-DC45-B0D2-7AE21880E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Categorical moderator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8BC2C6-BD31-EA44-ADA3-F9AC849B3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0C31FD-E992-3947-AF9F-FDA3A010EE96}"/>
              </a:ext>
            </a:extLst>
          </p:cNvPr>
          <p:cNvSpPr txBox="1"/>
          <p:nvPr/>
        </p:nvSpPr>
        <p:spPr>
          <a:xfrm>
            <a:off x="2158581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648457-50AB-4141-927D-A6D9A890732E}"/>
              </a:ext>
            </a:extLst>
          </p:cNvPr>
          <p:cNvSpPr txBox="1"/>
          <p:nvPr/>
        </p:nvSpPr>
        <p:spPr>
          <a:xfrm>
            <a:off x="5347973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8498BFC-8DDC-8945-B37A-201D3523D1E1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3466240" y="3547578"/>
            <a:ext cx="188173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A17596D-202A-A04C-A063-2286147FD2FC}"/>
              </a:ext>
            </a:extLst>
          </p:cNvPr>
          <p:cNvSpPr txBox="1"/>
          <p:nvPr/>
        </p:nvSpPr>
        <p:spPr>
          <a:xfrm>
            <a:off x="3599000" y="1855604"/>
            <a:ext cx="1594697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race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BB856C7-776E-6646-9DF6-8ACF52F52FD3}"/>
              </a:ext>
            </a:extLst>
          </p:cNvPr>
          <p:cNvCxnSpPr>
            <a:cxnSpLocks/>
          </p:cNvCxnSpPr>
          <p:nvPr/>
        </p:nvCxnSpPr>
        <p:spPr>
          <a:xfrm>
            <a:off x="4396349" y="2711192"/>
            <a:ext cx="0" cy="83638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82060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A2AB50-39F1-DC45-B0D2-7AE21880E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Categorical moderator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8BC2C6-BD31-EA44-ADA3-F9AC849B3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0C31FD-E992-3947-AF9F-FDA3A010EE96}"/>
              </a:ext>
            </a:extLst>
          </p:cNvPr>
          <p:cNvSpPr txBox="1"/>
          <p:nvPr/>
        </p:nvSpPr>
        <p:spPr>
          <a:xfrm>
            <a:off x="2158581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648457-50AB-4141-927D-A6D9A890732E}"/>
              </a:ext>
            </a:extLst>
          </p:cNvPr>
          <p:cNvSpPr txBox="1"/>
          <p:nvPr/>
        </p:nvSpPr>
        <p:spPr>
          <a:xfrm>
            <a:off x="5347973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8498BFC-8DDC-8945-B37A-201D3523D1E1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3466240" y="3547578"/>
            <a:ext cx="188173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A17596D-202A-A04C-A063-2286147FD2FC}"/>
              </a:ext>
            </a:extLst>
          </p:cNvPr>
          <p:cNvSpPr txBox="1"/>
          <p:nvPr/>
        </p:nvSpPr>
        <p:spPr>
          <a:xfrm>
            <a:off x="3599000" y="1855604"/>
            <a:ext cx="1594697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race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BB856C7-776E-6646-9DF6-8ACF52F52FD3}"/>
              </a:ext>
            </a:extLst>
          </p:cNvPr>
          <p:cNvCxnSpPr>
            <a:cxnSpLocks/>
          </p:cNvCxnSpPr>
          <p:nvPr/>
        </p:nvCxnSpPr>
        <p:spPr>
          <a:xfrm>
            <a:off x="4396349" y="2711192"/>
            <a:ext cx="0" cy="83638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5A09555-DDFA-4C4D-860E-CAC630AEB944}"/>
                  </a:ext>
                </a:extLst>
              </p:cNvPr>
              <p:cNvSpPr txBox="1"/>
              <p:nvPr/>
            </p:nvSpPr>
            <p:spPr>
              <a:xfrm>
                <a:off x="884077" y="5069175"/>
                <a:ext cx="6287427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sbp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28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race1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race2</a:t>
                </a:r>
                <a:endParaRPr lang="en-US" sz="280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sz="2800" dirty="0"/>
                  <a:t>(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race1</a:t>
                </a:r>
                <a:r>
                  <a:rPr lang="en-US" sz="2800" dirty="0"/>
                  <a:t>)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sz="2800" dirty="0"/>
                  <a:t>(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race2</a:t>
                </a:r>
                <a:r>
                  <a:rPr lang="en-US" sz="2800" dirty="0"/>
                  <a:t>)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+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𝜀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5A09555-DDFA-4C4D-860E-CAC630AEB9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077" y="5069175"/>
                <a:ext cx="6287427" cy="954107"/>
              </a:xfrm>
              <a:prstGeom prst="rect">
                <a:avLst/>
              </a:prstGeom>
              <a:blipFill>
                <a:blip r:embed="rId2"/>
                <a:stretch>
                  <a:fillRect l="-2016" t="-5263" b="-19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4C3E337-F37D-3541-BC1C-3C97FADA03AA}"/>
              </a:ext>
            </a:extLst>
          </p:cNvPr>
          <p:cNvSpPr txBox="1">
            <a:spLocks/>
          </p:cNvSpPr>
          <p:nvPr/>
        </p:nvSpPr>
        <p:spPr>
          <a:xfrm>
            <a:off x="628650" y="4611706"/>
            <a:ext cx="8515350" cy="6046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With three levels of race, the regression model would be</a:t>
            </a:r>
          </a:p>
        </p:txBody>
      </p:sp>
    </p:spTree>
    <p:extLst>
      <p:ext uri="{BB962C8B-B14F-4D97-AF65-F5344CB8AC3E}">
        <p14:creationId xmlns:p14="http://schemas.microsoft.com/office/powerpoint/2010/main" val="36634880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A2AB50-39F1-DC45-B0D2-7AE21880E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Categorical moderator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8BC2C6-BD31-EA44-ADA3-F9AC849B3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0C31FD-E992-3947-AF9F-FDA3A010EE96}"/>
              </a:ext>
            </a:extLst>
          </p:cNvPr>
          <p:cNvSpPr txBox="1"/>
          <p:nvPr/>
        </p:nvSpPr>
        <p:spPr>
          <a:xfrm>
            <a:off x="2158581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648457-50AB-4141-927D-A6D9A890732E}"/>
              </a:ext>
            </a:extLst>
          </p:cNvPr>
          <p:cNvSpPr txBox="1"/>
          <p:nvPr/>
        </p:nvSpPr>
        <p:spPr>
          <a:xfrm>
            <a:off x="5347973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8498BFC-8DDC-8945-B37A-201D3523D1E1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3466240" y="3547578"/>
            <a:ext cx="188173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A17596D-202A-A04C-A063-2286147FD2FC}"/>
              </a:ext>
            </a:extLst>
          </p:cNvPr>
          <p:cNvSpPr txBox="1"/>
          <p:nvPr/>
        </p:nvSpPr>
        <p:spPr>
          <a:xfrm>
            <a:off x="3599000" y="1855604"/>
            <a:ext cx="1594697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race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BB856C7-776E-6646-9DF6-8ACF52F52FD3}"/>
              </a:ext>
            </a:extLst>
          </p:cNvPr>
          <p:cNvCxnSpPr>
            <a:cxnSpLocks/>
          </p:cNvCxnSpPr>
          <p:nvPr/>
        </p:nvCxnSpPr>
        <p:spPr>
          <a:xfrm>
            <a:off x="4396349" y="2711192"/>
            <a:ext cx="0" cy="83638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5A09555-DDFA-4C4D-860E-CAC630AEB944}"/>
                  </a:ext>
                </a:extLst>
              </p:cNvPr>
              <p:cNvSpPr txBox="1"/>
              <p:nvPr/>
            </p:nvSpPr>
            <p:spPr>
              <a:xfrm>
                <a:off x="886968" y="5065776"/>
                <a:ext cx="6287427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sbp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28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race1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race2</a:t>
                </a:r>
                <a:endParaRPr lang="en-US" sz="280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sz="2800" dirty="0"/>
                  <a:t>(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race1</a:t>
                </a:r>
                <a:r>
                  <a:rPr lang="en-US" sz="2800" dirty="0"/>
                  <a:t>)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sz="2800" dirty="0"/>
                  <a:t>(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race2</a:t>
                </a:r>
                <a:r>
                  <a:rPr lang="en-US" sz="2800" dirty="0"/>
                  <a:t>)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+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𝜀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5A09555-DDFA-4C4D-860E-CAC630AEB9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968" y="5065776"/>
                <a:ext cx="6287427" cy="954107"/>
              </a:xfrm>
              <a:prstGeom prst="rect">
                <a:avLst/>
              </a:prstGeom>
              <a:blipFill>
                <a:blip r:embed="rId2"/>
                <a:stretch>
                  <a:fillRect l="-2020" t="-5195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4C3E337-F37D-3541-BC1C-3C97FADA03AA}"/>
              </a:ext>
            </a:extLst>
          </p:cNvPr>
          <p:cNvSpPr txBox="1">
            <a:spLocks/>
          </p:cNvSpPr>
          <p:nvPr/>
        </p:nvSpPr>
        <p:spPr>
          <a:xfrm>
            <a:off x="628650" y="4611706"/>
            <a:ext cx="8515350" cy="6046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With three levels of race, the regression model would be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8874181-5840-AC4F-8E7A-EB6A5C4BBECC}"/>
              </a:ext>
            </a:extLst>
          </p:cNvPr>
          <p:cNvCxnSpPr>
            <a:cxnSpLocks/>
          </p:cNvCxnSpPr>
          <p:nvPr/>
        </p:nvCxnSpPr>
        <p:spPr>
          <a:xfrm>
            <a:off x="1194037" y="5947611"/>
            <a:ext cx="3801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EEDEAC-5B70-724E-BB58-06EC1AA85740}"/>
              </a:ext>
            </a:extLst>
          </p:cNvPr>
          <p:cNvCxnSpPr>
            <a:cxnSpLocks/>
          </p:cNvCxnSpPr>
          <p:nvPr/>
        </p:nvCxnSpPr>
        <p:spPr>
          <a:xfrm>
            <a:off x="3974413" y="5954287"/>
            <a:ext cx="42193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34664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D69904-3431-B34F-8F7B-8088B6962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Categorical moderator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475187-1EDB-0044-8949-0697553EE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56F9AB-29F9-EC43-806B-1D2BB781B6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06"/>
          <a:stretch/>
        </p:blipFill>
        <p:spPr>
          <a:xfrm>
            <a:off x="628650" y="1643062"/>
            <a:ext cx="7170644" cy="503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864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D69904-3431-B34F-8F7B-8088B6962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Categorical moderator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475187-1EDB-0044-8949-0697553EE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56F9AB-29F9-EC43-806B-1D2BB781B6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06"/>
          <a:stretch/>
        </p:blipFill>
        <p:spPr>
          <a:xfrm>
            <a:off x="628650" y="1643062"/>
            <a:ext cx="7170644" cy="503237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5163F4C-0B75-6947-A8F7-A73BDB80DAC5}"/>
              </a:ext>
            </a:extLst>
          </p:cNvPr>
          <p:cNvSpPr/>
          <p:nvPr/>
        </p:nvSpPr>
        <p:spPr>
          <a:xfrm>
            <a:off x="628650" y="5419533"/>
            <a:ext cx="7181402" cy="77455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5253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04579-8D30-2146-924F-3FA772612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Categorical moderator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7FA7F6-59F3-334F-84E2-ECCBEE43E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881433-0E6E-B748-8546-8C4AC18282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09602"/>
            <a:ext cx="9144000" cy="162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1234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6E2E97-026D-294E-8BAA-216149236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moderator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50A84F-1D19-B64B-9DBB-B72BE735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608D29-E10E-534B-AF2A-A32BC446841F}"/>
              </a:ext>
            </a:extLst>
          </p:cNvPr>
          <p:cNvSpPr txBox="1"/>
          <p:nvPr/>
        </p:nvSpPr>
        <p:spPr>
          <a:xfrm>
            <a:off x="2158581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6A6AC-55BF-9541-A210-2DAB3F449590}"/>
              </a:ext>
            </a:extLst>
          </p:cNvPr>
          <p:cNvSpPr txBox="1"/>
          <p:nvPr/>
        </p:nvSpPr>
        <p:spPr>
          <a:xfrm>
            <a:off x="5347973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76D6E3B-741B-0D4B-9E1E-D9C3F7CF923F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3466240" y="3547578"/>
            <a:ext cx="188173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73D4EAF-927D-EB48-92DC-18CAF5E5622F}"/>
              </a:ext>
            </a:extLst>
          </p:cNvPr>
          <p:cNvSpPr txBox="1"/>
          <p:nvPr/>
        </p:nvSpPr>
        <p:spPr>
          <a:xfrm>
            <a:off x="3339698" y="1887760"/>
            <a:ext cx="2113302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weight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C454D11-D745-ED4C-B174-D5624CD74FE9}"/>
              </a:ext>
            </a:extLst>
          </p:cNvPr>
          <p:cNvCxnSpPr>
            <a:cxnSpLocks/>
          </p:cNvCxnSpPr>
          <p:nvPr/>
        </p:nvCxnSpPr>
        <p:spPr>
          <a:xfrm>
            <a:off x="4396349" y="2711192"/>
            <a:ext cx="0" cy="83638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54669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6E2E97-026D-294E-8BAA-216149236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moderator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50A84F-1D19-B64B-9DBB-B72BE735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608D29-E10E-534B-AF2A-A32BC446841F}"/>
              </a:ext>
            </a:extLst>
          </p:cNvPr>
          <p:cNvSpPr txBox="1"/>
          <p:nvPr/>
        </p:nvSpPr>
        <p:spPr>
          <a:xfrm>
            <a:off x="2158581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6A6AC-55BF-9541-A210-2DAB3F449590}"/>
              </a:ext>
            </a:extLst>
          </p:cNvPr>
          <p:cNvSpPr txBox="1"/>
          <p:nvPr/>
        </p:nvSpPr>
        <p:spPr>
          <a:xfrm>
            <a:off x="5347973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76D6E3B-741B-0D4B-9E1E-D9C3F7CF923F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3466240" y="3547578"/>
            <a:ext cx="188173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73D4EAF-927D-EB48-92DC-18CAF5E5622F}"/>
              </a:ext>
            </a:extLst>
          </p:cNvPr>
          <p:cNvSpPr txBox="1"/>
          <p:nvPr/>
        </p:nvSpPr>
        <p:spPr>
          <a:xfrm>
            <a:off x="3339698" y="1887760"/>
            <a:ext cx="2113302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weight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C454D11-D745-ED4C-B174-D5624CD74FE9}"/>
              </a:ext>
            </a:extLst>
          </p:cNvPr>
          <p:cNvCxnSpPr>
            <a:cxnSpLocks/>
          </p:cNvCxnSpPr>
          <p:nvPr/>
        </p:nvCxnSpPr>
        <p:spPr>
          <a:xfrm>
            <a:off x="4396349" y="2711192"/>
            <a:ext cx="0" cy="83638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DC2355E-F813-8D4F-B49F-2EB103F44427}"/>
                  </a:ext>
                </a:extLst>
              </p:cNvPr>
              <p:cNvSpPr txBox="1"/>
              <p:nvPr/>
            </p:nvSpPr>
            <p:spPr>
              <a:xfrm>
                <a:off x="841047" y="4887540"/>
                <a:ext cx="838973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sbp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28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weight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800" dirty="0"/>
                  <a:t>(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weight</a:t>
                </a:r>
                <a:r>
                  <a:rPr lang="en-US" sz="2800" dirty="0"/>
                  <a:t>)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+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𝜀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DC2355E-F813-8D4F-B49F-2EB103F444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047" y="4887540"/>
                <a:ext cx="8389733" cy="523220"/>
              </a:xfrm>
              <a:prstGeom prst="rect">
                <a:avLst/>
              </a:prstGeom>
              <a:blipFill>
                <a:blip r:embed="rId2"/>
                <a:stretch>
                  <a:fillRect l="-1513" t="-16279" b="-325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A634EE-A8F2-F241-BD49-5F8731A7867A}"/>
              </a:ext>
            </a:extLst>
          </p:cNvPr>
          <p:cNvSpPr txBox="1">
            <a:spLocks/>
          </p:cNvSpPr>
          <p:nvPr/>
        </p:nvSpPr>
        <p:spPr>
          <a:xfrm>
            <a:off x="628650" y="4481619"/>
            <a:ext cx="7886700" cy="604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 the regression framework,</a:t>
            </a:r>
          </a:p>
        </p:txBody>
      </p:sp>
    </p:spTree>
    <p:extLst>
      <p:ext uri="{BB962C8B-B14F-4D97-AF65-F5344CB8AC3E}">
        <p14:creationId xmlns:p14="http://schemas.microsoft.com/office/powerpoint/2010/main" val="42353528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6E2E97-026D-294E-8BAA-216149236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moderator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50A84F-1D19-B64B-9DBB-B72BE735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608D29-E10E-534B-AF2A-A32BC446841F}"/>
              </a:ext>
            </a:extLst>
          </p:cNvPr>
          <p:cNvSpPr txBox="1"/>
          <p:nvPr/>
        </p:nvSpPr>
        <p:spPr>
          <a:xfrm>
            <a:off x="2158581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6A6AC-55BF-9541-A210-2DAB3F449590}"/>
              </a:ext>
            </a:extLst>
          </p:cNvPr>
          <p:cNvSpPr txBox="1"/>
          <p:nvPr/>
        </p:nvSpPr>
        <p:spPr>
          <a:xfrm>
            <a:off x="5347973" y="3132079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76D6E3B-741B-0D4B-9E1E-D9C3F7CF923F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3466240" y="3547578"/>
            <a:ext cx="188173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73D4EAF-927D-EB48-92DC-18CAF5E5622F}"/>
              </a:ext>
            </a:extLst>
          </p:cNvPr>
          <p:cNvSpPr txBox="1"/>
          <p:nvPr/>
        </p:nvSpPr>
        <p:spPr>
          <a:xfrm>
            <a:off x="3339698" y="1887760"/>
            <a:ext cx="2113302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weight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C454D11-D745-ED4C-B174-D5624CD74FE9}"/>
              </a:ext>
            </a:extLst>
          </p:cNvPr>
          <p:cNvCxnSpPr>
            <a:cxnSpLocks/>
          </p:cNvCxnSpPr>
          <p:nvPr/>
        </p:nvCxnSpPr>
        <p:spPr>
          <a:xfrm>
            <a:off x="4396349" y="2711192"/>
            <a:ext cx="0" cy="83638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DC2355E-F813-8D4F-B49F-2EB103F44427}"/>
                  </a:ext>
                </a:extLst>
              </p:cNvPr>
              <p:cNvSpPr txBox="1"/>
              <p:nvPr/>
            </p:nvSpPr>
            <p:spPr>
              <a:xfrm>
                <a:off x="841248" y="4892040"/>
                <a:ext cx="838973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sbp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28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weight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800" dirty="0"/>
                  <a:t>(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weight</a:t>
                </a:r>
                <a:r>
                  <a:rPr lang="en-US" sz="2800" dirty="0"/>
                  <a:t>)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+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𝜀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DC2355E-F813-8D4F-B49F-2EB103F444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248" y="4892040"/>
                <a:ext cx="8389733" cy="523220"/>
              </a:xfrm>
              <a:prstGeom prst="rect">
                <a:avLst/>
              </a:prstGeom>
              <a:blipFill>
                <a:blip r:embed="rId2"/>
                <a:stretch>
                  <a:fillRect l="-1513" t="-16667" b="-3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A634EE-A8F2-F241-BD49-5F8731A7867A}"/>
              </a:ext>
            </a:extLst>
          </p:cNvPr>
          <p:cNvSpPr txBox="1">
            <a:spLocks/>
          </p:cNvSpPr>
          <p:nvPr/>
        </p:nvSpPr>
        <p:spPr>
          <a:xfrm>
            <a:off x="628650" y="4481619"/>
            <a:ext cx="7886700" cy="604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 the regression framework,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A5E144B-4334-BD4B-B71A-1C9B6C976F69}"/>
              </a:ext>
            </a:extLst>
          </p:cNvPr>
          <p:cNvCxnSpPr>
            <a:cxnSpLocks/>
          </p:cNvCxnSpPr>
          <p:nvPr/>
        </p:nvCxnSpPr>
        <p:spPr>
          <a:xfrm>
            <a:off x="5647767" y="5353390"/>
            <a:ext cx="41013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1686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243E0-D2CE-4A47-9128-235C0B2E6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moderator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56B58A-E7B3-2F4E-9BDF-E5849131A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D14966-50B1-1240-8A6C-BD21476DC1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49812"/>
            <a:ext cx="9144000" cy="441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913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B2856-4C6B-DF49-BA07-60670D77E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2DECB4-84D8-6140-B798-2881F7B00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1" y="1662544"/>
            <a:ext cx="4041606" cy="1766455"/>
          </a:xfrm>
        </p:spPr>
        <p:txBody>
          <a:bodyPr/>
          <a:lstStyle/>
          <a:p>
            <a:r>
              <a:rPr lang="en-US" b="1" dirty="0"/>
              <a:t>Moderator</a:t>
            </a:r>
            <a:r>
              <a:rPr lang="en-US" dirty="0"/>
              <a:t> – a third variable that </a:t>
            </a:r>
            <a:r>
              <a:rPr lang="en-US" i="1" dirty="0"/>
              <a:t>changes</a:t>
            </a:r>
            <a:r>
              <a:rPr lang="en-US" dirty="0"/>
              <a:t> the relationship between X and 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2FBE02-7A70-914C-85A7-DA2848DAF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554A23-B181-374F-801F-390FAB0A7864}"/>
              </a:ext>
            </a:extLst>
          </p:cNvPr>
          <p:cNvSpPr txBox="1"/>
          <p:nvPr/>
        </p:nvSpPr>
        <p:spPr>
          <a:xfrm>
            <a:off x="779489" y="5068810"/>
            <a:ext cx="869430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X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91F210-293D-8945-B7D5-702BD36177D9}"/>
              </a:ext>
            </a:extLst>
          </p:cNvPr>
          <p:cNvSpPr txBox="1"/>
          <p:nvPr/>
        </p:nvSpPr>
        <p:spPr>
          <a:xfrm>
            <a:off x="3530652" y="5068809"/>
            <a:ext cx="869430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E59A5D0-50A6-1747-AC61-F2CF48CA054D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1648919" y="5484309"/>
            <a:ext cx="188173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3F21D05-06D8-874C-A2D8-71AF3ECCCE11}"/>
              </a:ext>
            </a:extLst>
          </p:cNvPr>
          <p:cNvSpPr txBox="1"/>
          <p:nvPr/>
        </p:nvSpPr>
        <p:spPr>
          <a:xfrm>
            <a:off x="1962189" y="3760484"/>
            <a:ext cx="1255192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MO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DAFBBD7-2E47-0548-8A67-3ED5721C5BAD}"/>
              </a:ext>
            </a:extLst>
          </p:cNvPr>
          <p:cNvCxnSpPr>
            <a:cxnSpLocks/>
            <a:stCxn id="11" idx="2"/>
          </p:cNvCxnSpPr>
          <p:nvPr/>
        </p:nvCxnSpPr>
        <p:spPr>
          <a:xfrm>
            <a:off x="2589785" y="4591481"/>
            <a:ext cx="0" cy="892827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FBCA32D-0804-BD4A-9864-2AA26B52F9E3}"/>
              </a:ext>
            </a:extLst>
          </p:cNvPr>
          <p:cNvSpPr txBox="1">
            <a:spLocks/>
          </p:cNvSpPr>
          <p:nvPr/>
        </p:nvSpPr>
        <p:spPr>
          <a:xfrm>
            <a:off x="5102394" y="1658795"/>
            <a:ext cx="4041606" cy="17664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Mediator </a:t>
            </a:r>
            <a:r>
              <a:rPr lang="en-US" dirty="0"/>
              <a:t>– a third variable that </a:t>
            </a:r>
            <a:r>
              <a:rPr lang="en-US" i="1" dirty="0"/>
              <a:t>explains</a:t>
            </a:r>
            <a:r>
              <a:rPr lang="en-US" dirty="0"/>
              <a:t> the relationship between X and 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E14AD8A-4665-5043-A57E-09CC138668A8}"/>
              </a:ext>
            </a:extLst>
          </p:cNvPr>
          <p:cNvSpPr txBox="1"/>
          <p:nvPr/>
        </p:nvSpPr>
        <p:spPr>
          <a:xfrm>
            <a:off x="5099114" y="5068810"/>
            <a:ext cx="869430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9ECFE98-9DE3-CC42-8DF8-F0596E68C0CC}"/>
              </a:ext>
            </a:extLst>
          </p:cNvPr>
          <p:cNvSpPr txBox="1"/>
          <p:nvPr/>
        </p:nvSpPr>
        <p:spPr>
          <a:xfrm>
            <a:off x="7850277" y="5068809"/>
            <a:ext cx="869430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Y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DBF8146-1F07-0147-8DDC-C3C5D2777AAE}"/>
              </a:ext>
            </a:extLst>
          </p:cNvPr>
          <p:cNvCxnSpPr>
            <a:cxnSpLocks/>
            <a:stCxn id="17" idx="3"/>
          </p:cNvCxnSpPr>
          <p:nvPr/>
        </p:nvCxnSpPr>
        <p:spPr>
          <a:xfrm>
            <a:off x="5968544" y="5484309"/>
            <a:ext cx="188173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2C90EA4-7E75-3547-960F-1F76149E305A}"/>
              </a:ext>
            </a:extLst>
          </p:cNvPr>
          <p:cNvSpPr txBox="1"/>
          <p:nvPr/>
        </p:nvSpPr>
        <p:spPr>
          <a:xfrm>
            <a:off x="6281814" y="3760484"/>
            <a:ext cx="1255192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ME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742152C-E90A-6F40-A09A-A2E5A8BDFA14}"/>
              </a:ext>
            </a:extLst>
          </p:cNvPr>
          <p:cNvCxnSpPr>
            <a:cxnSpLocks/>
            <a:stCxn id="17" idx="0"/>
            <a:endCxn id="20" idx="1"/>
          </p:cNvCxnSpPr>
          <p:nvPr/>
        </p:nvCxnSpPr>
        <p:spPr>
          <a:xfrm flipV="1">
            <a:off x="5533829" y="4175983"/>
            <a:ext cx="747985" cy="892827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C866824-7F90-8344-8E75-BBAC83CFAC22}"/>
              </a:ext>
            </a:extLst>
          </p:cNvPr>
          <p:cNvCxnSpPr>
            <a:cxnSpLocks/>
            <a:stCxn id="20" idx="3"/>
            <a:endCxn id="18" idx="0"/>
          </p:cNvCxnSpPr>
          <p:nvPr/>
        </p:nvCxnSpPr>
        <p:spPr>
          <a:xfrm>
            <a:off x="7537006" y="4175983"/>
            <a:ext cx="747986" cy="89282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64446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243E0-D2CE-4A47-9128-235C0B2E6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moderator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56B58A-E7B3-2F4E-9BDF-E5849131A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D14966-50B1-1240-8A6C-BD21476DC1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49812"/>
            <a:ext cx="9144000" cy="441898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C3CE4FF-47CB-4547-8C56-274A937712D6}"/>
              </a:ext>
            </a:extLst>
          </p:cNvPr>
          <p:cNvSpPr/>
          <p:nvPr/>
        </p:nvSpPr>
        <p:spPr>
          <a:xfrm>
            <a:off x="628650" y="5075575"/>
            <a:ext cx="7988225" cy="3570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8945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915BF-259C-804D-9837-849E9D8D8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moderator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59D0FF-2397-D342-BA2E-EAF098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EAEEAC-98F9-2643-9C77-A1A131C22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18011"/>
            <a:ext cx="9144000" cy="18606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88F43C-232A-3A46-873E-D64B735DA8A7}"/>
              </a:ext>
            </a:extLst>
          </p:cNvPr>
          <p:cNvSpPr txBox="1"/>
          <p:nvPr/>
        </p:nvSpPr>
        <p:spPr>
          <a:xfrm>
            <a:off x="3748169" y="3939645"/>
            <a:ext cx="2904962" cy="163121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-1SD: </a:t>
            </a:r>
            <a:r>
              <a:rPr lang="en-US" sz="2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72-16=56</a:t>
            </a:r>
          </a:p>
          <a:p>
            <a:endParaRPr lang="en-US" sz="8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r>
              <a:rPr lang="en-US" sz="28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Mean: </a:t>
            </a:r>
            <a:r>
              <a:rPr lang="en-US" sz="2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72</a:t>
            </a:r>
          </a:p>
          <a:p>
            <a:endParaRPr lang="en-US" sz="8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r>
              <a:rPr lang="en-US" sz="28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+1SD: </a:t>
            </a:r>
            <a:r>
              <a:rPr lang="en-US" sz="2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72+16=88</a:t>
            </a:r>
          </a:p>
        </p:txBody>
      </p:sp>
    </p:spTree>
    <p:extLst>
      <p:ext uri="{BB962C8B-B14F-4D97-AF65-F5344CB8AC3E}">
        <p14:creationId xmlns:p14="http://schemas.microsoft.com/office/powerpoint/2010/main" val="221912700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915BF-259C-804D-9837-849E9D8D8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moderator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59D0FF-2397-D342-BA2E-EAF098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EAEEAC-98F9-2643-9C77-A1A131C22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18011"/>
            <a:ext cx="9144000" cy="18606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88F43C-232A-3A46-873E-D64B735DA8A7}"/>
              </a:ext>
            </a:extLst>
          </p:cNvPr>
          <p:cNvSpPr txBox="1"/>
          <p:nvPr/>
        </p:nvSpPr>
        <p:spPr>
          <a:xfrm>
            <a:off x="3748169" y="3939645"/>
            <a:ext cx="2904962" cy="163121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-1SD: </a:t>
            </a:r>
            <a:r>
              <a:rPr lang="en-US" sz="2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72-16=56</a:t>
            </a:r>
          </a:p>
          <a:p>
            <a:endParaRPr lang="en-US" sz="8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r>
              <a:rPr lang="en-US" sz="28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Mean: </a:t>
            </a:r>
            <a:r>
              <a:rPr lang="en-US" sz="2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72</a:t>
            </a:r>
          </a:p>
          <a:p>
            <a:endParaRPr lang="en-US" sz="8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r>
              <a:rPr lang="en-US" sz="28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+1SD: </a:t>
            </a:r>
            <a:r>
              <a:rPr lang="en-US" sz="2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72+16=88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E72C696-7505-8C41-86B1-A244CCA09750}"/>
              </a:ext>
            </a:extLst>
          </p:cNvPr>
          <p:cNvCxnSpPr/>
          <p:nvPr/>
        </p:nvCxnSpPr>
        <p:spPr>
          <a:xfrm>
            <a:off x="2542032" y="3248810"/>
            <a:ext cx="262486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379684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915BF-259C-804D-9837-849E9D8D8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moderator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59D0FF-2397-D342-BA2E-EAF098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EAEEAC-98F9-2643-9C77-A1A131C22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18488"/>
            <a:ext cx="9144000" cy="18606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88F43C-232A-3A46-873E-D64B735DA8A7}"/>
              </a:ext>
            </a:extLst>
          </p:cNvPr>
          <p:cNvSpPr txBox="1"/>
          <p:nvPr/>
        </p:nvSpPr>
        <p:spPr>
          <a:xfrm>
            <a:off x="3748169" y="3939645"/>
            <a:ext cx="2904962" cy="163121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-1SD: </a:t>
            </a:r>
            <a:r>
              <a:rPr lang="en-US" sz="2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72-16=56</a:t>
            </a:r>
          </a:p>
          <a:p>
            <a:endParaRPr lang="en-US" sz="8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r>
              <a:rPr lang="en-US" sz="28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Mean: </a:t>
            </a:r>
            <a:r>
              <a:rPr lang="en-US" sz="2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72</a:t>
            </a:r>
          </a:p>
          <a:p>
            <a:endParaRPr lang="en-US" sz="8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r>
              <a:rPr lang="en-US" sz="28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+1SD: </a:t>
            </a:r>
            <a:r>
              <a:rPr lang="en-US" sz="2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72+16=88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E72C696-7505-8C41-86B1-A244CCA09750}"/>
              </a:ext>
            </a:extLst>
          </p:cNvPr>
          <p:cNvCxnSpPr/>
          <p:nvPr/>
        </p:nvCxnSpPr>
        <p:spPr>
          <a:xfrm>
            <a:off x="2538806" y="3248810"/>
            <a:ext cx="262486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CBF4913-8B62-2442-BE8D-9E306D607E3A}"/>
              </a:ext>
            </a:extLst>
          </p:cNvPr>
          <p:cNvCxnSpPr/>
          <p:nvPr/>
        </p:nvCxnSpPr>
        <p:spPr>
          <a:xfrm>
            <a:off x="5428553" y="3248810"/>
            <a:ext cx="262486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4848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915BF-259C-804D-9837-849E9D8D8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moderator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59D0FF-2397-D342-BA2E-EAF098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EAEEAC-98F9-2643-9C77-A1A131C22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18488"/>
            <a:ext cx="9144000" cy="18606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88F43C-232A-3A46-873E-D64B735DA8A7}"/>
              </a:ext>
            </a:extLst>
          </p:cNvPr>
          <p:cNvSpPr txBox="1"/>
          <p:nvPr/>
        </p:nvSpPr>
        <p:spPr>
          <a:xfrm>
            <a:off x="3748169" y="3939645"/>
            <a:ext cx="2904962" cy="163121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-1SD: </a:t>
            </a:r>
            <a:r>
              <a:rPr lang="en-US" sz="2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72-16=56</a:t>
            </a:r>
          </a:p>
          <a:p>
            <a:endParaRPr lang="en-US" sz="8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r>
              <a:rPr lang="en-US" sz="28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Mean: </a:t>
            </a:r>
            <a:r>
              <a:rPr lang="en-US" sz="2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72</a:t>
            </a:r>
          </a:p>
          <a:p>
            <a:endParaRPr lang="en-US" sz="8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r>
              <a:rPr lang="en-US" sz="28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+1SD: </a:t>
            </a:r>
            <a:r>
              <a:rPr lang="en-US" sz="2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72+16=88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E72C696-7505-8C41-86B1-A244CCA09750}"/>
              </a:ext>
            </a:extLst>
          </p:cNvPr>
          <p:cNvCxnSpPr/>
          <p:nvPr/>
        </p:nvCxnSpPr>
        <p:spPr>
          <a:xfrm>
            <a:off x="2542032" y="3246120"/>
            <a:ext cx="262486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CBF4913-8B62-2442-BE8D-9E306D607E3A}"/>
              </a:ext>
            </a:extLst>
          </p:cNvPr>
          <p:cNvCxnSpPr/>
          <p:nvPr/>
        </p:nvCxnSpPr>
        <p:spPr>
          <a:xfrm>
            <a:off x="5431536" y="3246120"/>
            <a:ext cx="262486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AE11717-BB18-2E41-A760-A99E9A897E44}"/>
              </a:ext>
            </a:extLst>
          </p:cNvPr>
          <p:cNvCxnSpPr/>
          <p:nvPr/>
        </p:nvCxnSpPr>
        <p:spPr>
          <a:xfrm>
            <a:off x="879862" y="3494132"/>
            <a:ext cx="262486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690311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91E7A-AF7A-5B4F-84AA-3895E5273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moderator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EFEF16-DF23-C54A-B5E7-38BB8B31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99BD4E-AA93-424B-BEC8-EDB3AE5714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93047"/>
            <a:ext cx="9144000" cy="232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866B3B9-9D0B-7C4C-BF38-C8D818E209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9" y="2286000"/>
            <a:ext cx="5784453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47973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A6AB7-B561-3A4C-884D-F3579379C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moderator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BD8A60-87FD-B84E-84BD-F1A44B0DE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BB92E6-E14C-5C44-B9B9-F062F3E0F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49" y="2288790"/>
            <a:ext cx="5760575" cy="41895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2D893ED-C96C-F043-8AFF-815C99F695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9" y="1647762"/>
            <a:ext cx="9144000" cy="62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714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6E2E97-026D-294E-8BAA-216149236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Binary outcome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50A84F-1D19-B64B-9DBB-B72BE735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608D29-E10E-534B-AF2A-A32BC446841F}"/>
              </a:ext>
            </a:extLst>
          </p:cNvPr>
          <p:cNvSpPr txBox="1"/>
          <p:nvPr/>
        </p:nvSpPr>
        <p:spPr>
          <a:xfrm>
            <a:off x="1091637" y="3223948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F6A6AC-55BF-9541-A210-2DAB3F449590}"/>
              </a:ext>
            </a:extLst>
          </p:cNvPr>
          <p:cNvSpPr txBox="1"/>
          <p:nvPr/>
        </p:nvSpPr>
        <p:spPr>
          <a:xfrm>
            <a:off x="5347535" y="3223948"/>
            <a:ext cx="2924785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heartatk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76D6E3B-741B-0D4B-9E1E-D9C3F7CF923F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2399296" y="3639447"/>
            <a:ext cx="294823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73D4EAF-927D-EB48-92DC-18CAF5E5622F}"/>
              </a:ext>
            </a:extLst>
          </p:cNvPr>
          <p:cNvSpPr txBox="1"/>
          <p:nvPr/>
        </p:nvSpPr>
        <p:spPr>
          <a:xfrm>
            <a:off x="3085674" y="2000648"/>
            <a:ext cx="1575481" cy="7315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sex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C454D11-D745-ED4C-B174-D5624CD74FE9}"/>
              </a:ext>
            </a:extLst>
          </p:cNvPr>
          <p:cNvCxnSpPr>
            <a:cxnSpLocks/>
          </p:cNvCxnSpPr>
          <p:nvPr/>
        </p:nvCxnSpPr>
        <p:spPr>
          <a:xfrm>
            <a:off x="3873415" y="2745916"/>
            <a:ext cx="0" cy="89353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57781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6E2E97-026D-294E-8BAA-216149236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Binary outcome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50A84F-1D19-B64B-9DBB-B72BE735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DC2355E-F813-8D4F-B49F-2EB103F44427}"/>
                  </a:ext>
                </a:extLst>
              </p:cNvPr>
              <p:cNvSpPr txBox="1"/>
              <p:nvPr/>
            </p:nvSpPr>
            <p:spPr>
              <a:xfrm>
                <a:off x="826992" y="4978152"/>
                <a:ext cx="796826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rPr>
                      <m:t>𝑙𝑜𝑔𝑖𝑡</m:t>
                    </m:r>
                    <m:r>
                      <a:rPr lang="en-US" sz="2800" i="1" dirty="0" smtClean="0">
                        <a:latin typeface="Cambria Math" panose="02040503050406030204" pitchFamily="18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rPr>
                      <m:t>(</m:t>
                    </m:r>
                    <m:r>
                      <a:rPr lang="en-US" sz="2800" i="1" dirty="0" smtClean="0">
                        <a:latin typeface="Cambria Math" panose="02040503050406030204" pitchFamily="18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rPr>
                      <m:t>𝑝𝑟</m:t>
                    </m:r>
                    <m:r>
                      <a:rPr lang="en-US" sz="2800" i="1" dirty="0" smtClean="0">
                        <a:latin typeface="Cambria Math" panose="02040503050406030204" pitchFamily="18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rPr>
                      <m:t>(</m:t>
                    </m:r>
                  </m:oMath>
                </a14:m>
                <a:r>
                  <a:rPr lang="en-US" sz="2800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heartatk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rPr>
                      <m:t>))</m:t>
                    </m:r>
                    <m:r>
                      <a:rPr lang="en-US" sz="2800" b="0" i="1" dirty="0" smtClean="0">
                        <a:latin typeface="Cambria Math" panose="02040503050406030204" pitchFamily="18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rPr>
                      <m:t>=</m:t>
                    </m:r>
                  </m:oMath>
                </a14:m>
                <a:endParaRPr lang="en-US" sz="2800" dirty="0">
                  <a:latin typeface="CMU Typewriter Text" panose="02000609000000000000" pitchFamily="49" charset="0"/>
                  <a:ea typeface="CMU Typewriter Text" panose="02000609000000000000" pitchFamily="49" charset="0"/>
                  <a:cs typeface="CMU Typewriter Text" panose="02000609000000000000" pitchFamily="49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           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28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sex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800" dirty="0"/>
                  <a:t>(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sex</a:t>
                </a:r>
                <a:r>
                  <a:rPr lang="en-US" sz="2800" dirty="0"/>
                  <a:t>)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DC2355E-F813-8D4F-B49F-2EB103F444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992" y="4978152"/>
                <a:ext cx="7968262" cy="954107"/>
              </a:xfrm>
              <a:prstGeom prst="rect">
                <a:avLst/>
              </a:prstGeom>
              <a:blipFill>
                <a:blip r:embed="rId2"/>
                <a:stretch>
                  <a:fillRect l="-1115" t="-6579" b="-184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A634EE-A8F2-F241-BD49-5F8731A7867A}"/>
              </a:ext>
            </a:extLst>
          </p:cNvPr>
          <p:cNvSpPr txBox="1">
            <a:spLocks/>
          </p:cNvSpPr>
          <p:nvPr/>
        </p:nvSpPr>
        <p:spPr>
          <a:xfrm>
            <a:off x="628650" y="4481619"/>
            <a:ext cx="7886700" cy="604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 the logistic regression framework,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A202B0-6F13-1145-87AC-2D93BE797750}"/>
              </a:ext>
            </a:extLst>
          </p:cNvPr>
          <p:cNvSpPr txBox="1"/>
          <p:nvPr/>
        </p:nvSpPr>
        <p:spPr>
          <a:xfrm>
            <a:off x="1091637" y="3223948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82BF03-57D5-684F-901E-F0A0757A8D92}"/>
              </a:ext>
            </a:extLst>
          </p:cNvPr>
          <p:cNvSpPr txBox="1"/>
          <p:nvPr/>
        </p:nvSpPr>
        <p:spPr>
          <a:xfrm>
            <a:off x="5347535" y="3223948"/>
            <a:ext cx="2924785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heartatk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8D3EA3D-37DA-F541-8C9B-D4949C4F82AB}"/>
              </a:ext>
            </a:extLst>
          </p:cNvPr>
          <p:cNvCxnSpPr>
            <a:cxnSpLocks/>
            <a:stCxn id="12" idx="3"/>
            <a:endCxn id="13" idx="1"/>
          </p:cNvCxnSpPr>
          <p:nvPr/>
        </p:nvCxnSpPr>
        <p:spPr>
          <a:xfrm>
            <a:off x="2399296" y="3639447"/>
            <a:ext cx="294823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ACE95565-1587-644D-9C4A-F49CED39FF6E}"/>
              </a:ext>
            </a:extLst>
          </p:cNvPr>
          <p:cNvSpPr txBox="1"/>
          <p:nvPr/>
        </p:nvSpPr>
        <p:spPr>
          <a:xfrm>
            <a:off x="3085674" y="2000648"/>
            <a:ext cx="1575481" cy="7315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sex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CF3DE71-2514-DB4C-98EF-C4C7F6DFFC5F}"/>
              </a:ext>
            </a:extLst>
          </p:cNvPr>
          <p:cNvCxnSpPr>
            <a:cxnSpLocks/>
          </p:cNvCxnSpPr>
          <p:nvPr/>
        </p:nvCxnSpPr>
        <p:spPr>
          <a:xfrm>
            <a:off x="3873415" y="2745916"/>
            <a:ext cx="0" cy="89353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59901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6E2E97-026D-294E-8BAA-216149236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Binary outcome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50A84F-1D19-B64B-9DBB-B72BE735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DC2355E-F813-8D4F-B49F-2EB103F44427}"/>
                  </a:ext>
                </a:extLst>
              </p:cNvPr>
              <p:cNvSpPr txBox="1"/>
              <p:nvPr/>
            </p:nvSpPr>
            <p:spPr>
              <a:xfrm>
                <a:off x="826992" y="4978152"/>
                <a:ext cx="796826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rPr>
                      <m:t>𝑙𝑜𝑔𝑖𝑡</m:t>
                    </m:r>
                    <m:r>
                      <a:rPr lang="en-US" sz="2800" i="1" dirty="0" smtClean="0">
                        <a:latin typeface="Cambria Math" panose="02040503050406030204" pitchFamily="18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rPr>
                      <m:t>(</m:t>
                    </m:r>
                    <m:r>
                      <a:rPr lang="en-US" sz="2800" i="1" dirty="0" smtClean="0">
                        <a:latin typeface="Cambria Math" panose="02040503050406030204" pitchFamily="18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rPr>
                      <m:t>𝑝𝑟</m:t>
                    </m:r>
                    <m:r>
                      <a:rPr lang="en-US" sz="2800" i="1" dirty="0" smtClean="0">
                        <a:latin typeface="Cambria Math" panose="02040503050406030204" pitchFamily="18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rPr>
                      <m:t>(</m:t>
                    </m:r>
                  </m:oMath>
                </a14:m>
                <a:r>
                  <a:rPr lang="en-US" sz="2800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heartatk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rPr>
                      <m:t>))</m:t>
                    </m:r>
                    <m:r>
                      <a:rPr lang="en-US" sz="2800" b="0" i="1" dirty="0" smtClean="0">
                        <a:latin typeface="Cambria Math" panose="02040503050406030204" pitchFamily="18" charset="0"/>
                        <a:ea typeface="CMU Typewriter Text" panose="02000609000000000000" pitchFamily="49" charset="0"/>
                        <a:cs typeface="CMU Typewriter Text" panose="02000609000000000000" pitchFamily="49" charset="0"/>
                      </a:rPr>
                      <m:t>=</m:t>
                    </m:r>
                  </m:oMath>
                </a14:m>
                <a:endParaRPr lang="en-US" sz="2800" dirty="0">
                  <a:latin typeface="CMU Typewriter Text" panose="02000609000000000000" pitchFamily="49" charset="0"/>
                  <a:ea typeface="CMU Typewriter Text" panose="02000609000000000000" pitchFamily="49" charset="0"/>
                  <a:cs typeface="CMU Typewriter Text" panose="02000609000000000000" pitchFamily="49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           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28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sex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800" dirty="0"/>
                  <a:t>(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sex</a:t>
                </a:r>
                <a:r>
                  <a:rPr lang="en-US" sz="2800" dirty="0"/>
                  <a:t>)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DC2355E-F813-8D4F-B49F-2EB103F444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992" y="4978152"/>
                <a:ext cx="7968262" cy="954107"/>
              </a:xfrm>
              <a:prstGeom prst="rect">
                <a:avLst/>
              </a:prstGeom>
              <a:blipFill>
                <a:blip r:embed="rId2"/>
                <a:stretch>
                  <a:fillRect l="-1115" t="-6579" b="-184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A634EE-A8F2-F241-BD49-5F8731A7867A}"/>
              </a:ext>
            </a:extLst>
          </p:cNvPr>
          <p:cNvSpPr txBox="1">
            <a:spLocks/>
          </p:cNvSpPr>
          <p:nvPr/>
        </p:nvSpPr>
        <p:spPr>
          <a:xfrm>
            <a:off x="628650" y="4481619"/>
            <a:ext cx="7886700" cy="604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 the logistic regression framework,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A202B0-6F13-1145-87AC-2D93BE797750}"/>
              </a:ext>
            </a:extLst>
          </p:cNvPr>
          <p:cNvSpPr txBox="1"/>
          <p:nvPr/>
        </p:nvSpPr>
        <p:spPr>
          <a:xfrm>
            <a:off x="1091637" y="3223948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82BF03-57D5-684F-901E-F0A0757A8D92}"/>
              </a:ext>
            </a:extLst>
          </p:cNvPr>
          <p:cNvSpPr txBox="1"/>
          <p:nvPr/>
        </p:nvSpPr>
        <p:spPr>
          <a:xfrm>
            <a:off x="5347535" y="3223948"/>
            <a:ext cx="2924785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heartatk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8D3EA3D-37DA-F541-8C9B-D4949C4F82AB}"/>
              </a:ext>
            </a:extLst>
          </p:cNvPr>
          <p:cNvCxnSpPr>
            <a:cxnSpLocks/>
            <a:stCxn id="12" idx="3"/>
            <a:endCxn id="13" idx="1"/>
          </p:cNvCxnSpPr>
          <p:nvPr/>
        </p:nvCxnSpPr>
        <p:spPr>
          <a:xfrm>
            <a:off x="2399296" y="3639447"/>
            <a:ext cx="294823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ACE95565-1587-644D-9C4A-F49CED39FF6E}"/>
              </a:ext>
            </a:extLst>
          </p:cNvPr>
          <p:cNvSpPr txBox="1"/>
          <p:nvPr/>
        </p:nvSpPr>
        <p:spPr>
          <a:xfrm>
            <a:off x="3085674" y="2000648"/>
            <a:ext cx="1575481" cy="7315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sex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CF3DE71-2514-DB4C-98EF-C4C7F6DFFC5F}"/>
              </a:ext>
            </a:extLst>
          </p:cNvPr>
          <p:cNvCxnSpPr>
            <a:cxnSpLocks/>
          </p:cNvCxnSpPr>
          <p:nvPr/>
        </p:nvCxnSpPr>
        <p:spPr>
          <a:xfrm>
            <a:off x="3873415" y="2745916"/>
            <a:ext cx="0" cy="89353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08CF90A-9843-564D-874E-35F7D616E5FA}"/>
              </a:ext>
            </a:extLst>
          </p:cNvPr>
          <p:cNvCxnSpPr>
            <a:cxnSpLocks/>
          </p:cNvCxnSpPr>
          <p:nvPr/>
        </p:nvCxnSpPr>
        <p:spPr>
          <a:xfrm>
            <a:off x="5034310" y="5880272"/>
            <a:ext cx="40579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3188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B0B84-5FF4-F14F-A7B8-861F55B95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example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2D54B4-087D-BE48-8E05-3B2C3F05E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C33B01-1A66-9D4B-9849-8008904E1A8A}"/>
              </a:ext>
            </a:extLst>
          </p:cNvPr>
          <p:cNvSpPr txBox="1"/>
          <p:nvPr/>
        </p:nvSpPr>
        <p:spPr>
          <a:xfrm>
            <a:off x="791063" y="4547428"/>
            <a:ext cx="1810287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Stress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337B92-6F01-0E43-A744-515A99D3628F}"/>
              </a:ext>
            </a:extLst>
          </p:cNvPr>
          <p:cNvSpPr txBox="1"/>
          <p:nvPr/>
        </p:nvSpPr>
        <p:spPr>
          <a:xfrm>
            <a:off x="6057900" y="4547427"/>
            <a:ext cx="2082695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Health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27C36D6-CC11-F047-8BCB-87679DBA32D0}"/>
              </a:ext>
            </a:extLst>
          </p:cNvPr>
          <p:cNvCxnSpPr>
            <a:cxnSpLocks/>
            <a:stCxn id="18" idx="3"/>
            <a:endCxn id="19" idx="1"/>
          </p:cNvCxnSpPr>
          <p:nvPr/>
        </p:nvCxnSpPr>
        <p:spPr>
          <a:xfrm flipV="1">
            <a:off x="2601350" y="4962926"/>
            <a:ext cx="3456550" cy="1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22367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58A37-F755-3546-A7EA-0440BCD3C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Binary outcome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3652E9-E0D2-A245-BC7D-AD2F3FC4E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F793086-7710-7E48-9DA2-E14990DAB8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609344"/>
            <a:ext cx="90805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20765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9D718-90F9-6E43-9873-3FE051E68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Binary outcome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01B6D2-DDA0-1744-8918-B326A576D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233DCE-73D0-3A4A-85E9-45DC50C018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28116"/>
            <a:ext cx="11698424" cy="522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28198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9D718-90F9-6E43-9873-3FE051E68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Binary outcome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01B6D2-DDA0-1744-8918-B326A576D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233DCE-73D0-3A4A-85E9-45DC50C018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28116"/>
            <a:ext cx="11698424" cy="522988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E0561D1-A80A-BA40-B699-3F0B18F63509}"/>
              </a:ext>
            </a:extLst>
          </p:cNvPr>
          <p:cNvSpPr/>
          <p:nvPr/>
        </p:nvSpPr>
        <p:spPr>
          <a:xfrm>
            <a:off x="836995" y="5391336"/>
            <a:ext cx="7988225" cy="65064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41554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B6D35-2D43-B34C-9A28-B40ADE7DA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Binary outcome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634B06-54B6-804C-A4A8-01570AE56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0AD0DD-217F-9A4D-8763-683F8A8354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08640"/>
            <a:ext cx="9080500" cy="7239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199328-F42E-4344-B3AD-B2C6F60887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332448"/>
            <a:ext cx="5720715" cy="416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53087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F3A6A-5FC9-0640-A2AC-D96E4C9BA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2D0614-5054-6847-B98F-DA0D17B1C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D27C09A-25FE-1F4C-A5F0-B8E61B0E37B7}"/>
              </a:ext>
            </a:extLst>
          </p:cNvPr>
          <p:cNvSpPr txBox="1"/>
          <p:nvPr/>
        </p:nvSpPr>
        <p:spPr>
          <a:xfrm>
            <a:off x="1872069" y="3504378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8352BFC-4419-FF4F-A229-4BE810000DC7}"/>
              </a:ext>
            </a:extLst>
          </p:cNvPr>
          <p:cNvSpPr txBox="1"/>
          <p:nvPr/>
        </p:nvSpPr>
        <p:spPr>
          <a:xfrm>
            <a:off x="5634483" y="3503022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899AE57-9541-B347-86F9-EB5585FD7A03}"/>
              </a:ext>
            </a:extLst>
          </p:cNvPr>
          <p:cNvCxnSpPr>
            <a:cxnSpLocks/>
            <a:stCxn id="24" idx="3"/>
            <a:endCxn id="25" idx="1"/>
          </p:cNvCxnSpPr>
          <p:nvPr/>
        </p:nvCxnSpPr>
        <p:spPr>
          <a:xfrm flipV="1">
            <a:off x="3179728" y="3918521"/>
            <a:ext cx="2454755" cy="135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D3BB21F8-A1DA-C44D-B8B1-41302EF83990}"/>
              </a:ext>
            </a:extLst>
          </p:cNvPr>
          <p:cNvSpPr txBox="1"/>
          <p:nvPr/>
        </p:nvSpPr>
        <p:spPr>
          <a:xfrm>
            <a:off x="2525898" y="1941824"/>
            <a:ext cx="3762415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cholesterol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5577218-71B3-9F4E-9528-1C7358A476CE}"/>
              </a:ext>
            </a:extLst>
          </p:cNvPr>
          <p:cNvCxnSpPr>
            <a:cxnSpLocks/>
          </p:cNvCxnSpPr>
          <p:nvPr/>
        </p:nvCxnSpPr>
        <p:spPr>
          <a:xfrm flipV="1">
            <a:off x="3179728" y="2769359"/>
            <a:ext cx="882964" cy="729524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501AF3F-6339-4242-A77C-8E4FB6114421}"/>
              </a:ext>
            </a:extLst>
          </p:cNvPr>
          <p:cNvCxnSpPr>
            <a:cxnSpLocks/>
          </p:cNvCxnSpPr>
          <p:nvPr/>
        </p:nvCxnSpPr>
        <p:spPr>
          <a:xfrm>
            <a:off x="4727954" y="2769359"/>
            <a:ext cx="906529" cy="730201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773808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F3A6A-5FC9-0640-A2AC-D96E4C9BA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2D0614-5054-6847-B98F-DA0D17B1C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EABADB1-2B9E-DB40-BD5A-E011C5EADD2A}"/>
              </a:ext>
            </a:extLst>
          </p:cNvPr>
          <p:cNvSpPr txBox="1">
            <a:spLocks/>
          </p:cNvSpPr>
          <p:nvPr/>
        </p:nvSpPr>
        <p:spPr>
          <a:xfrm>
            <a:off x="628650" y="4730029"/>
            <a:ext cx="7886700" cy="604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 the regression framework,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EDB4974-D307-4B4B-AD30-32588BE40FDA}"/>
                  </a:ext>
                </a:extLst>
              </p:cNvPr>
              <p:cNvSpPr txBox="1"/>
              <p:nvPr/>
            </p:nvSpPr>
            <p:spPr>
              <a:xfrm>
                <a:off x="862562" y="5252323"/>
                <a:ext cx="6185476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sbp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28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cholesterol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𝜀</m:t>
                    </m:r>
                  </m:oMath>
                </a14:m>
                <a:endParaRPr lang="en-US" sz="2800" dirty="0"/>
              </a:p>
              <a:p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cholesterol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28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age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</a:rPr>
                      <m:t>+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𝜀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EDB4974-D307-4B4B-AD30-32588BE40F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562" y="5252323"/>
                <a:ext cx="6185476" cy="954107"/>
              </a:xfrm>
              <a:prstGeom prst="rect">
                <a:avLst/>
              </a:prstGeom>
              <a:blipFill>
                <a:blip r:embed="rId2"/>
                <a:stretch>
                  <a:fillRect l="-1844" t="-5263" b="-19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>
            <a:extLst>
              <a:ext uri="{FF2B5EF4-FFF2-40B4-BE49-F238E27FC236}">
                <a16:creationId xmlns:a16="http://schemas.microsoft.com/office/drawing/2014/main" id="{9D27C09A-25FE-1F4C-A5F0-B8E61B0E37B7}"/>
              </a:ext>
            </a:extLst>
          </p:cNvPr>
          <p:cNvSpPr txBox="1"/>
          <p:nvPr/>
        </p:nvSpPr>
        <p:spPr>
          <a:xfrm>
            <a:off x="1872069" y="3504378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8352BFC-4419-FF4F-A229-4BE810000DC7}"/>
              </a:ext>
            </a:extLst>
          </p:cNvPr>
          <p:cNvSpPr txBox="1"/>
          <p:nvPr/>
        </p:nvSpPr>
        <p:spPr>
          <a:xfrm>
            <a:off x="5634483" y="3503022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899AE57-9541-B347-86F9-EB5585FD7A03}"/>
              </a:ext>
            </a:extLst>
          </p:cNvPr>
          <p:cNvCxnSpPr>
            <a:cxnSpLocks/>
            <a:stCxn id="24" idx="3"/>
            <a:endCxn id="25" idx="1"/>
          </p:cNvCxnSpPr>
          <p:nvPr/>
        </p:nvCxnSpPr>
        <p:spPr>
          <a:xfrm flipV="1">
            <a:off x="3179728" y="3918521"/>
            <a:ext cx="2454755" cy="135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D3BB21F8-A1DA-C44D-B8B1-41302EF83990}"/>
              </a:ext>
            </a:extLst>
          </p:cNvPr>
          <p:cNvSpPr txBox="1"/>
          <p:nvPr/>
        </p:nvSpPr>
        <p:spPr>
          <a:xfrm>
            <a:off x="2525898" y="1941824"/>
            <a:ext cx="3762415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cholesterol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5577218-71B3-9F4E-9528-1C7358A476CE}"/>
              </a:ext>
            </a:extLst>
          </p:cNvPr>
          <p:cNvCxnSpPr>
            <a:cxnSpLocks/>
          </p:cNvCxnSpPr>
          <p:nvPr/>
        </p:nvCxnSpPr>
        <p:spPr>
          <a:xfrm flipV="1">
            <a:off x="3179728" y="2769359"/>
            <a:ext cx="882964" cy="729524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501AF3F-6339-4242-A77C-8E4FB6114421}"/>
              </a:ext>
            </a:extLst>
          </p:cNvPr>
          <p:cNvCxnSpPr>
            <a:cxnSpLocks/>
          </p:cNvCxnSpPr>
          <p:nvPr/>
        </p:nvCxnSpPr>
        <p:spPr>
          <a:xfrm>
            <a:off x="4727954" y="2769359"/>
            <a:ext cx="906529" cy="730201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C6E6318B-7C57-3442-BC29-8D7676EE1253}"/>
              </a:ext>
            </a:extLst>
          </p:cNvPr>
          <p:cNvSpPr txBox="1"/>
          <p:nvPr/>
        </p:nvSpPr>
        <p:spPr>
          <a:xfrm>
            <a:off x="862562" y="6111446"/>
            <a:ext cx="2639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(Baron and Kenny, 1986)</a:t>
            </a:r>
          </a:p>
        </p:txBody>
      </p:sp>
    </p:spTree>
    <p:extLst>
      <p:ext uri="{BB962C8B-B14F-4D97-AF65-F5344CB8AC3E}">
        <p14:creationId xmlns:p14="http://schemas.microsoft.com/office/powerpoint/2010/main" val="252373081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A9216-7D7B-FB43-9F6E-422AEEA5F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Structural equation modeling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54DF60-EB7F-5D45-895F-15F20EF22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19091"/>
            <a:ext cx="7886700" cy="4978099"/>
          </a:xfrm>
        </p:spPr>
        <p:txBody>
          <a:bodyPr>
            <a:normAutofit/>
          </a:bodyPr>
          <a:lstStyle/>
          <a:p>
            <a:r>
              <a:rPr lang="en-US" dirty="0"/>
              <a:t>Structural equation modeling (SEM) is a multivariate statistical analysis framework that allows simultaneous estimation of a system of equations, including variables measured with error and latent variables.</a:t>
            </a:r>
          </a:p>
          <a:p>
            <a:r>
              <a:rPr lang="en-US" dirty="0"/>
              <a:t>SEMs can be fit in Stata through</a:t>
            </a:r>
          </a:p>
          <a:p>
            <a:pPr lvl="1"/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endParaRPr lang="en-US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lvl="1"/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endParaRPr lang="en-US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lvl="1"/>
            <a:r>
              <a:rPr lang="en-US" dirty="0"/>
              <a:t>SEM Builder</a:t>
            </a:r>
          </a:p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  <a:cs typeface="CMU Typewriter Text" panose="02000609000000000000" pitchFamily="49" charset="0"/>
              </a:rPr>
              <a:t>To learn more about conducting SEM analysis in Stata, type </a:t>
            </a:r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help 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endParaRPr lang="en-US" b="1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08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F3A6A-5FC9-0640-A2AC-D96E4C9BA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09A37A-6025-4145-BF1E-0703FB1F905C}"/>
              </a:ext>
            </a:extLst>
          </p:cNvPr>
          <p:cNvSpPr txBox="1"/>
          <p:nvPr/>
        </p:nvSpPr>
        <p:spPr>
          <a:xfrm>
            <a:off x="1872069" y="3504378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A56DA1-3995-944C-9A43-5DC098861CDC}"/>
              </a:ext>
            </a:extLst>
          </p:cNvPr>
          <p:cNvSpPr txBox="1"/>
          <p:nvPr/>
        </p:nvSpPr>
        <p:spPr>
          <a:xfrm>
            <a:off x="5634483" y="3503022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90F0A71-EC0D-5948-99B5-315787DFF125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 flipV="1">
            <a:off x="3179728" y="3918521"/>
            <a:ext cx="2454755" cy="135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0AB12DC-F1C6-FF40-9BA2-8719282AD51B}"/>
              </a:ext>
            </a:extLst>
          </p:cNvPr>
          <p:cNvSpPr txBox="1"/>
          <p:nvPr/>
        </p:nvSpPr>
        <p:spPr>
          <a:xfrm>
            <a:off x="2525898" y="1941824"/>
            <a:ext cx="3762415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cholesterol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9D3FE33-B8ED-BE49-9828-3FD19B729AE3}"/>
              </a:ext>
            </a:extLst>
          </p:cNvPr>
          <p:cNvCxnSpPr>
            <a:cxnSpLocks/>
          </p:cNvCxnSpPr>
          <p:nvPr/>
        </p:nvCxnSpPr>
        <p:spPr>
          <a:xfrm flipV="1">
            <a:off x="3179728" y="2769359"/>
            <a:ext cx="882964" cy="729524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7D851DF-298D-1748-8FEF-97A9A9C6EBA0}"/>
              </a:ext>
            </a:extLst>
          </p:cNvPr>
          <p:cNvCxnSpPr>
            <a:cxnSpLocks/>
          </p:cNvCxnSpPr>
          <p:nvPr/>
        </p:nvCxnSpPr>
        <p:spPr>
          <a:xfrm>
            <a:off x="4727954" y="2769359"/>
            <a:ext cx="906529" cy="730201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FF89D99-B386-5740-ACD4-DFE87460BECB}"/>
                  </a:ext>
                </a:extLst>
              </p:cNvPr>
              <p:cNvSpPr txBox="1"/>
              <p:nvPr/>
            </p:nvSpPr>
            <p:spPr>
              <a:xfrm>
                <a:off x="3179728" y="2830402"/>
                <a:ext cx="3347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US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FF89D99-B386-5740-ACD4-DFE87460BE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9728" y="2830402"/>
                <a:ext cx="334774" cy="523220"/>
              </a:xfrm>
              <a:prstGeom prst="rect">
                <a:avLst/>
              </a:prstGeom>
              <a:blipFill>
                <a:blip r:embed="rId2"/>
                <a:stretch>
                  <a:fillRect r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25A780B-A3B8-094A-8778-C1C98A9D22F1}"/>
                  </a:ext>
                </a:extLst>
              </p:cNvPr>
              <p:cNvSpPr txBox="1"/>
              <p:nvPr/>
            </p:nvSpPr>
            <p:spPr>
              <a:xfrm>
                <a:off x="5276144" y="2830402"/>
                <a:ext cx="3347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US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25A780B-A3B8-094A-8778-C1C98A9D22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6144" y="2830402"/>
                <a:ext cx="334774" cy="523220"/>
              </a:xfrm>
              <a:prstGeom prst="rect">
                <a:avLst/>
              </a:prstGeom>
              <a:blipFill>
                <a:blip r:embed="rId3"/>
                <a:stretch>
                  <a:fillRect l="-11111" r="-2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6528515-36CF-314A-AE7A-F185063D654F}"/>
                  </a:ext>
                </a:extLst>
              </p:cNvPr>
              <p:cNvSpPr txBox="1"/>
              <p:nvPr/>
            </p:nvSpPr>
            <p:spPr>
              <a:xfrm>
                <a:off x="4239718" y="3810799"/>
                <a:ext cx="3347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6528515-36CF-314A-AE7A-F185063D65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9718" y="3810799"/>
                <a:ext cx="334774" cy="523220"/>
              </a:xfrm>
              <a:prstGeom prst="rect">
                <a:avLst/>
              </a:prstGeom>
              <a:blipFill>
                <a:blip r:embed="rId4"/>
                <a:stretch>
                  <a:fillRect r="-3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Oval 2">
            <a:extLst>
              <a:ext uri="{FF2B5EF4-FFF2-40B4-BE49-F238E27FC236}">
                <a16:creationId xmlns:a16="http://schemas.microsoft.com/office/drawing/2014/main" id="{05F7C53E-F5D3-894F-835F-8E7CBEEA2D4A}"/>
              </a:ext>
            </a:extLst>
          </p:cNvPr>
          <p:cNvSpPr/>
          <p:nvPr/>
        </p:nvSpPr>
        <p:spPr>
          <a:xfrm>
            <a:off x="6942142" y="2014422"/>
            <a:ext cx="685800" cy="6858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C8AC9A8-CD4C-9E49-8080-32B65222F81E}"/>
                  </a:ext>
                </a:extLst>
              </p:cNvPr>
              <p:cNvSpPr txBox="1"/>
              <p:nvPr/>
            </p:nvSpPr>
            <p:spPr>
              <a:xfrm>
                <a:off x="7081174" y="2041650"/>
                <a:ext cx="454035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C8AC9A8-CD4C-9E49-8080-32B65222F8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1174" y="2041650"/>
                <a:ext cx="454035" cy="492443"/>
              </a:xfrm>
              <a:prstGeom prst="rect">
                <a:avLst/>
              </a:prstGeom>
              <a:blipFill>
                <a:blip r:embed="rId5"/>
                <a:stretch>
                  <a:fillRect l="-10811" r="-540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B7B7722-9550-AF47-9708-D29D32425930}"/>
              </a:ext>
            </a:extLst>
          </p:cNvPr>
          <p:cNvCxnSpPr>
            <a:cxnSpLocks/>
            <a:stCxn id="3" idx="2"/>
            <a:endCxn id="8" idx="3"/>
          </p:cNvCxnSpPr>
          <p:nvPr/>
        </p:nvCxnSpPr>
        <p:spPr>
          <a:xfrm flipH="1">
            <a:off x="6288313" y="2357322"/>
            <a:ext cx="653829" cy="1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0218A4B2-26C6-344F-8D9B-9C156C509C60}"/>
              </a:ext>
            </a:extLst>
          </p:cNvPr>
          <p:cNvSpPr/>
          <p:nvPr/>
        </p:nvSpPr>
        <p:spPr>
          <a:xfrm>
            <a:off x="7587376" y="3575621"/>
            <a:ext cx="685800" cy="6858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DFD93D8-0D1D-1246-8A22-FF69748856ED}"/>
                  </a:ext>
                </a:extLst>
              </p:cNvPr>
              <p:cNvSpPr txBox="1"/>
              <p:nvPr/>
            </p:nvSpPr>
            <p:spPr>
              <a:xfrm>
                <a:off x="7726408" y="3602849"/>
                <a:ext cx="463524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DFD93D8-0D1D-1246-8A22-FF69748856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6408" y="3602849"/>
                <a:ext cx="463524" cy="492443"/>
              </a:xfrm>
              <a:prstGeom prst="rect">
                <a:avLst/>
              </a:prstGeom>
              <a:blipFill>
                <a:blip r:embed="rId6"/>
                <a:stretch>
                  <a:fillRect l="-10811" r="-8108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A863FCF-2F65-A741-8445-146B7EE1D3BB}"/>
              </a:ext>
            </a:extLst>
          </p:cNvPr>
          <p:cNvCxnSpPr>
            <a:cxnSpLocks/>
            <a:stCxn id="17" idx="2"/>
          </p:cNvCxnSpPr>
          <p:nvPr/>
        </p:nvCxnSpPr>
        <p:spPr>
          <a:xfrm flipH="1">
            <a:off x="6933547" y="3918521"/>
            <a:ext cx="653829" cy="1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35237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F3A6A-5FC9-0640-A2AC-D96E4C9BA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09A37A-6025-4145-BF1E-0703FB1F905C}"/>
              </a:ext>
            </a:extLst>
          </p:cNvPr>
          <p:cNvSpPr txBox="1"/>
          <p:nvPr/>
        </p:nvSpPr>
        <p:spPr>
          <a:xfrm>
            <a:off x="1872069" y="3504378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A56DA1-3995-944C-9A43-5DC098861CDC}"/>
              </a:ext>
            </a:extLst>
          </p:cNvPr>
          <p:cNvSpPr txBox="1"/>
          <p:nvPr/>
        </p:nvSpPr>
        <p:spPr>
          <a:xfrm>
            <a:off x="5634483" y="3503022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90F0A71-EC0D-5948-99B5-315787DFF125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 flipV="1">
            <a:off x="3179728" y="3918521"/>
            <a:ext cx="2454755" cy="135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0AB12DC-F1C6-FF40-9BA2-8719282AD51B}"/>
              </a:ext>
            </a:extLst>
          </p:cNvPr>
          <p:cNvSpPr txBox="1"/>
          <p:nvPr/>
        </p:nvSpPr>
        <p:spPr>
          <a:xfrm>
            <a:off x="2525898" y="1941824"/>
            <a:ext cx="3762415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cholesterol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9D3FE33-B8ED-BE49-9828-3FD19B729AE3}"/>
              </a:ext>
            </a:extLst>
          </p:cNvPr>
          <p:cNvCxnSpPr>
            <a:cxnSpLocks/>
          </p:cNvCxnSpPr>
          <p:nvPr/>
        </p:nvCxnSpPr>
        <p:spPr>
          <a:xfrm flipV="1">
            <a:off x="3179728" y="2769359"/>
            <a:ext cx="882964" cy="729524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7D851DF-298D-1748-8FEF-97A9A9C6EBA0}"/>
              </a:ext>
            </a:extLst>
          </p:cNvPr>
          <p:cNvCxnSpPr>
            <a:cxnSpLocks/>
          </p:cNvCxnSpPr>
          <p:nvPr/>
        </p:nvCxnSpPr>
        <p:spPr>
          <a:xfrm>
            <a:off x="4727954" y="2769359"/>
            <a:ext cx="906529" cy="730201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FF89D99-B386-5740-ACD4-DFE87460BECB}"/>
                  </a:ext>
                </a:extLst>
              </p:cNvPr>
              <p:cNvSpPr txBox="1"/>
              <p:nvPr/>
            </p:nvSpPr>
            <p:spPr>
              <a:xfrm>
                <a:off x="3179728" y="2830402"/>
                <a:ext cx="3347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US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FF89D99-B386-5740-ACD4-DFE87460BE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9728" y="2830402"/>
                <a:ext cx="334774" cy="523220"/>
              </a:xfrm>
              <a:prstGeom prst="rect">
                <a:avLst/>
              </a:prstGeom>
              <a:blipFill>
                <a:blip r:embed="rId2"/>
                <a:stretch>
                  <a:fillRect r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25A780B-A3B8-094A-8778-C1C98A9D22F1}"/>
                  </a:ext>
                </a:extLst>
              </p:cNvPr>
              <p:cNvSpPr txBox="1"/>
              <p:nvPr/>
            </p:nvSpPr>
            <p:spPr>
              <a:xfrm>
                <a:off x="5276144" y="2830402"/>
                <a:ext cx="3347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US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25A780B-A3B8-094A-8778-C1C98A9D22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6144" y="2830402"/>
                <a:ext cx="334774" cy="523220"/>
              </a:xfrm>
              <a:prstGeom prst="rect">
                <a:avLst/>
              </a:prstGeom>
              <a:blipFill>
                <a:blip r:embed="rId3"/>
                <a:stretch>
                  <a:fillRect l="-11111" r="-2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6528515-36CF-314A-AE7A-F185063D654F}"/>
                  </a:ext>
                </a:extLst>
              </p:cNvPr>
              <p:cNvSpPr txBox="1"/>
              <p:nvPr/>
            </p:nvSpPr>
            <p:spPr>
              <a:xfrm>
                <a:off x="4239718" y="3810799"/>
                <a:ext cx="3347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6528515-36CF-314A-AE7A-F185063D65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9718" y="3810799"/>
                <a:ext cx="334774" cy="523220"/>
              </a:xfrm>
              <a:prstGeom prst="rect">
                <a:avLst/>
              </a:prstGeom>
              <a:blipFill>
                <a:blip r:embed="rId4"/>
                <a:stretch>
                  <a:fillRect r="-3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019AB57-4C65-844C-B06D-0622AB4DB33A}"/>
                  </a:ext>
                </a:extLst>
              </p:cNvPr>
              <p:cNvSpPr txBox="1"/>
              <p:nvPr/>
            </p:nvSpPr>
            <p:spPr>
              <a:xfrm>
                <a:off x="628650" y="4592827"/>
                <a:ext cx="6868085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Direct Effect: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US" sz="2800" dirty="0"/>
              </a:p>
              <a:p>
                <a:r>
                  <a:rPr lang="en-US" sz="2800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Indirect Effect: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</m:oMath>
                </a14:m>
                <a:endParaRPr lang="en-US" sz="2800" dirty="0"/>
              </a:p>
              <a:p>
                <a:r>
                  <a:rPr lang="en-US" sz="2800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Total Effect: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</m:oMath>
                </a14:m>
                <a:endParaRPr lang="en-US" sz="2800" dirty="0"/>
              </a:p>
              <a:p>
                <a:endParaRPr lang="en-US" sz="800" dirty="0"/>
              </a:p>
              <a:p>
                <a:r>
                  <a:rPr lang="en-US" sz="2800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Percent of effect being mediated:</a:t>
                </a:r>
                <a:endParaRPr lang="en-US" sz="28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019AB57-4C65-844C-B06D-0622AB4DB3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4592827"/>
                <a:ext cx="6868085" cy="1938992"/>
              </a:xfrm>
              <a:prstGeom prst="rect">
                <a:avLst/>
              </a:prstGeom>
              <a:blipFill>
                <a:blip r:embed="rId5"/>
                <a:stretch>
                  <a:fillRect l="-1845" t="-4545" b="-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80BE569D-7EA7-6841-AB09-39C14881BE69}"/>
              </a:ext>
            </a:extLst>
          </p:cNvPr>
          <p:cNvSpPr txBox="1"/>
          <p:nvPr/>
        </p:nvSpPr>
        <p:spPr>
          <a:xfrm>
            <a:off x="5893706" y="5806219"/>
            <a:ext cx="1194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Indirect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5490683-C200-734A-A273-57017BAF9179}"/>
              </a:ext>
            </a:extLst>
          </p:cNvPr>
          <p:cNvSpPr txBox="1"/>
          <p:nvPr/>
        </p:nvSpPr>
        <p:spPr>
          <a:xfrm>
            <a:off x="5893705" y="6215084"/>
            <a:ext cx="1194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Total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7721890-B66C-7F44-9589-15A25AFFF808}"/>
              </a:ext>
            </a:extLst>
          </p:cNvPr>
          <p:cNvCxnSpPr>
            <a:cxnSpLocks/>
          </p:cNvCxnSpPr>
          <p:nvPr/>
        </p:nvCxnSpPr>
        <p:spPr>
          <a:xfrm>
            <a:off x="5893706" y="6267884"/>
            <a:ext cx="119410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80F6E479-C1FA-5245-B814-C46D0EEB13B3}"/>
              </a:ext>
            </a:extLst>
          </p:cNvPr>
          <p:cNvSpPr/>
          <p:nvPr/>
        </p:nvSpPr>
        <p:spPr>
          <a:xfrm>
            <a:off x="6942142" y="2014422"/>
            <a:ext cx="685800" cy="6858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73A1D9B-3122-6841-B564-9DBF1C0281D1}"/>
                  </a:ext>
                </a:extLst>
              </p:cNvPr>
              <p:cNvSpPr txBox="1"/>
              <p:nvPr/>
            </p:nvSpPr>
            <p:spPr>
              <a:xfrm>
                <a:off x="7081174" y="2041650"/>
                <a:ext cx="454035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73A1D9B-3122-6841-B564-9DBF1C0281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1174" y="2041650"/>
                <a:ext cx="454035" cy="492443"/>
              </a:xfrm>
              <a:prstGeom prst="rect">
                <a:avLst/>
              </a:prstGeom>
              <a:blipFill>
                <a:blip r:embed="rId6"/>
                <a:stretch>
                  <a:fillRect l="-10811" r="-540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BA1635F-29AC-674C-843E-969EA8775BB8}"/>
              </a:ext>
            </a:extLst>
          </p:cNvPr>
          <p:cNvCxnSpPr>
            <a:cxnSpLocks/>
            <a:stCxn id="16" idx="2"/>
          </p:cNvCxnSpPr>
          <p:nvPr/>
        </p:nvCxnSpPr>
        <p:spPr>
          <a:xfrm flipH="1">
            <a:off x="6288313" y="2357322"/>
            <a:ext cx="653829" cy="1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20F09726-9AFB-BB4C-9F17-67A52FB56284}"/>
              </a:ext>
            </a:extLst>
          </p:cNvPr>
          <p:cNvSpPr/>
          <p:nvPr/>
        </p:nvSpPr>
        <p:spPr>
          <a:xfrm>
            <a:off x="7587376" y="3575621"/>
            <a:ext cx="685800" cy="6858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04C3DDC-D4F3-D045-B4B4-14DC7B731C21}"/>
                  </a:ext>
                </a:extLst>
              </p:cNvPr>
              <p:cNvSpPr txBox="1"/>
              <p:nvPr/>
            </p:nvSpPr>
            <p:spPr>
              <a:xfrm>
                <a:off x="7726408" y="3602849"/>
                <a:ext cx="463524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04C3DDC-D4F3-D045-B4B4-14DC7B731C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6408" y="3602849"/>
                <a:ext cx="463524" cy="492443"/>
              </a:xfrm>
              <a:prstGeom prst="rect">
                <a:avLst/>
              </a:prstGeom>
              <a:blipFill>
                <a:blip r:embed="rId7"/>
                <a:stretch>
                  <a:fillRect l="-10811" r="-8108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744F6B5-28B6-D34F-8FA5-C5698CCBBB51}"/>
              </a:ext>
            </a:extLst>
          </p:cNvPr>
          <p:cNvCxnSpPr>
            <a:cxnSpLocks/>
            <a:stCxn id="24" idx="2"/>
          </p:cNvCxnSpPr>
          <p:nvPr/>
        </p:nvCxnSpPr>
        <p:spPr>
          <a:xfrm flipH="1">
            <a:off x="6933547" y="3918521"/>
            <a:ext cx="653829" cy="1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083716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F3A6A-5FC9-0640-A2AC-D96E4C9BA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09A37A-6025-4145-BF1E-0703FB1F905C}"/>
              </a:ext>
            </a:extLst>
          </p:cNvPr>
          <p:cNvSpPr txBox="1"/>
          <p:nvPr/>
        </p:nvSpPr>
        <p:spPr>
          <a:xfrm>
            <a:off x="1872069" y="3504378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A56DA1-3995-944C-9A43-5DC098861CDC}"/>
              </a:ext>
            </a:extLst>
          </p:cNvPr>
          <p:cNvSpPr txBox="1"/>
          <p:nvPr/>
        </p:nvSpPr>
        <p:spPr>
          <a:xfrm>
            <a:off x="5634483" y="3503022"/>
            <a:ext cx="1307659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endParaRPr lang="en-US" sz="4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90F0A71-EC0D-5948-99B5-315787DFF125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 flipV="1">
            <a:off x="3179728" y="3918521"/>
            <a:ext cx="2454755" cy="135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0AB12DC-F1C6-FF40-9BA2-8719282AD51B}"/>
              </a:ext>
            </a:extLst>
          </p:cNvPr>
          <p:cNvSpPr txBox="1"/>
          <p:nvPr/>
        </p:nvSpPr>
        <p:spPr>
          <a:xfrm>
            <a:off x="2525898" y="1941824"/>
            <a:ext cx="3762415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cholesterol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9D3FE33-B8ED-BE49-9828-3FD19B729AE3}"/>
              </a:ext>
            </a:extLst>
          </p:cNvPr>
          <p:cNvCxnSpPr>
            <a:cxnSpLocks/>
          </p:cNvCxnSpPr>
          <p:nvPr/>
        </p:nvCxnSpPr>
        <p:spPr>
          <a:xfrm flipV="1">
            <a:off x="3179728" y="2769359"/>
            <a:ext cx="882964" cy="729524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7D851DF-298D-1748-8FEF-97A9A9C6EBA0}"/>
              </a:ext>
            </a:extLst>
          </p:cNvPr>
          <p:cNvCxnSpPr>
            <a:cxnSpLocks/>
          </p:cNvCxnSpPr>
          <p:nvPr/>
        </p:nvCxnSpPr>
        <p:spPr>
          <a:xfrm>
            <a:off x="4727954" y="2769359"/>
            <a:ext cx="906529" cy="730201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FF89D99-B386-5740-ACD4-DFE87460BECB}"/>
                  </a:ext>
                </a:extLst>
              </p:cNvPr>
              <p:cNvSpPr txBox="1"/>
              <p:nvPr/>
            </p:nvSpPr>
            <p:spPr>
              <a:xfrm>
                <a:off x="3179728" y="2830402"/>
                <a:ext cx="3347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US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FF89D99-B386-5740-ACD4-DFE87460BE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9728" y="2830402"/>
                <a:ext cx="334774" cy="523220"/>
              </a:xfrm>
              <a:prstGeom prst="rect">
                <a:avLst/>
              </a:prstGeom>
              <a:blipFill>
                <a:blip r:embed="rId2"/>
                <a:stretch>
                  <a:fillRect r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25A780B-A3B8-094A-8778-C1C98A9D22F1}"/>
                  </a:ext>
                </a:extLst>
              </p:cNvPr>
              <p:cNvSpPr txBox="1"/>
              <p:nvPr/>
            </p:nvSpPr>
            <p:spPr>
              <a:xfrm>
                <a:off x="5276144" y="2830402"/>
                <a:ext cx="3347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US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25A780B-A3B8-094A-8778-C1C98A9D22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6144" y="2830402"/>
                <a:ext cx="334774" cy="523220"/>
              </a:xfrm>
              <a:prstGeom prst="rect">
                <a:avLst/>
              </a:prstGeom>
              <a:blipFill>
                <a:blip r:embed="rId3"/>
                <a:stretch>
                  <a:fillRect l="-11111" r="-2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6528515-36CF-314A-AE7A-F185063D654F}"/>
                  </a:ext>
                </a:extLst>
              </p:cNvPr>
              <p:cNvSpPr txBox="1"/>
              <p:nvPr/>
            </p:nvSpPr>
            <p:spPr>
              <a:xfrm>
                <a:off x="4245065" y="3810799"/>
                <a:ext cx="3347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6528515-36CF-314A-AE7A-F185063D65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5065" y="3810799"/>
                <a:ext cx="334774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019AB57-4C65-844C-B06D-0622AB4DB33A}"/>
                  </a:ext>
                </a:extLst>
              </p:cNvPr>
              <p:cNvSpPr txBox="1"/>
              <p:nvPr/>
            </p:nvSpPr>
            <p:spPr>
              <a:xfrm>
                <a:off x="628650" y="4592827"/>
                <a:ext cx="6868085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Direct Effect: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US" sz="2800" dirty="0"/>
              </a:p>
              <a:p>
                <a:r>
                  <a:rPr lang="en-US" sz="2800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Indirect Effect: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</m:oMath>
                </a14:m>
                <a:endParaRPr lang="en-US" sz="2800" dirty="0"/>
              </a:p>
              <a:p>
                <a:r>
                  <a:rPr lang="en-US" sz="2800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Total Effect: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</m:oMath>
                </a14:m>
                <a:endParaRPr lang="en-US" sz="2800" dirty="0"/>
              </a:p>
              <a:p>
                <a:endParaRPr lang="en-US" sz="800" dirty="0"/>
              </a:p>
              <a:p>
                <a:r>
                  <a:rPr lang="en-US" sz="2800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Percent of effect being mediated:</a:t>
                </a:r>
                <a:endParaRPr lang="en-US" sz="2800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019AB57-4C65-844C-B06D-0622AB4DB3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4592827"/>
                <a:ext cx="6868085" cy="1938992"/>
              </a:xfrm>
              <a:prstGeom prst="rect">
                <a:avLst/>
              </a:prstGeom>
              <a:blipFill>
                <a:blip r:embed="rId5"/>
                <a:stretch>
                  <a:fillRect l="-1845" t="-4545" b="-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80BE569D-7EA7-6841-AB09-39C14881BE69}"/>
              </a:ext>
            </a:extLst>
          </p:cNvPr>
          <p:cNvSpPr txBox="1"/>
          <p:nvPr/>
        </p:nvSpPr>
        <p:spPr>
          <a:xfrm>
            <a:off x="5893706" y="5806219"/>
            <a:ext cx="1194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Indirect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5490683-C200-734A-A273-57017BAF9179}"/>
              </a:ext>
            </a:extLst>
          </p:cNvPr>
          <p:cNvSpPr txBox="1"/>
          <p:nvPr/>
        </p:nvSpPr>
        <p:spPr>
          <a:xfrm>
            <a:off x="5893705" y="6215084"/>
            <a:ext cx="1194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Total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7721890-B66C-7F44-9589-15A25AFFF808}"/>
              </a:ext>
            </a:extLst>
          </p:cNvPr>
          <p:cNvCxnSpPr>
            <a:cxnSpLocks/>
          </p:cNvCxnSpPr>
          <p:nvPr/>
        </p:nvCxnSpPr>
        <p:spPr>
          <a:xfrm>
            <a:off x="5893706" y="6267884"/>
            <a:ext cx="119410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DF15028-0B9B-DA40-A091-FE1F407F80E3}"/>
              </a:ext>
            </a:extLst>
          </p:cNvPr>
          <p:cNvCxnSpPr>
            <a:cxnSpLocks/>
          </p:cNvCxnSpPr>
          <p:nvPr/>
        </p:nvCxnSpPr>
        <p:spPr>
          <a:xfrm>
            <a:off x="2953449" y="5464885"/>
            <a:ext cx="77324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3DFB78FC-31AE-014A-BEE3-298F8C51B8BC}"/>
              </a:ext>
            </a:extLst>
          </p:cNvPr>
          <p:cNvSpPr/>
          <p:nvPr/>
        </p:nvSpPr>
        <p:spPr>
          <a:xfrm>
            <a:off x="6942142" y="2014422"/>
            <a:ext cx="685800" cy="6858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F057B30-21E2-6F44-BDE4-B00C7669E782}"/>
                  </a:ext>
                </a:extLst>
              </p:cNvPr>
              <p:cNvSpPr txBox="1"/>
              <p:nvPr/>
            </p:nvSpPr>
            <p:spPr>
              <a:xfrm>
                <a:off x="7081174" y="2041650"/>
                <a:ext cx="454035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F057B30-21E2-6F44-BDE4-B00C7669E7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1174" y="2041650"/>
                <a:ext cx="454035" cy="492443"/>
              </a:xfrm>
              <a:prstGeom prst="rect">
                <a:avLst/>
              </a:prstGeom>
              <a:blipFill>
                <a:blip r:embed="rId5"/>
                <a:stretch>
                  <a:fillRect l="-10811" r="-540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BB9A2C0-53DC-F944-862A-2A0E27F1BAC9}"/>
              </a:ext>
            </a:extLst>
          </p:cNvPr>
          <p:cNvCxnSpPr>
            <a:cxnSpLocks/>
            <a:stCxn id="19" idx="2"/>
          </p:cNvCxnSpPr>
          <p:nvPr/>
        </p:nvCxnSpPr>
        <p:spPr>
          <a:xfrm flipH="1">
            <a:off x="6288313" y="2357322"/>
            <a:ext cx="653829" cy="1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AD8F0799-71DD-A24B-871F-CAAF3AF1992A}"/>
              </a:ext>
            </a:extLst>
          </p:cNvPr>
          <p:cNvSpPr/>
          <p:nvPr/>
        </p:nvSpPr>
        <p:spPr>
          <a:xfrm>
            <a:off x="7587376" y="3575621"/>
            <a:ext cx="685800" cy="6858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B5221FD-1CD5-A24E-95D8-15D5A726555B}"/>
                  </a:ext>
                </a:extLst>
              </p:cNvPr>
              <p:cNvSpPr txBox="1"/>
              <p:nvPr/>
            </p:nvSpPr>
            <p:spPr>
              <a:xfrm>
                <a:off x="7726408" y="3602849"/>
                <a:ext cx="463524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B5221FD-1CD5-A24E-95D8-15D5A72655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6408" y="3602849"/>
                <a:ext cx="463524" cy="492443"/>
              </a:xfrm>
              <a:prstGeom prst="rect">
                <a:avLst/>
              </a:prstGeom>
              <a:blipFill>
                <a:blip r:embed="rId4"/>
                <a:stretch>
                  <a:fillRect l="-10811" r="-8108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7CD36558-FAD0-6F43-AC38-E0441B47589F}"/>
              </a:ext>
            </a:extLst>
          </p:cNvPr>
          <p:cNvCxnSpPr>
            <a:cxnSpLocks/>
            <a:stCxn id="25" idx="2"/>
          </p:cNvCxnSpPr>
          <p:nvPr/>
        </p:nvCxnSpPr>
        <p:spPr>
          <a:xfrm flipH="1">
            <a:off x="6933547" y="3918521"/>
            <a:ext cx="653829" cy="1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1639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B0B84-5FF4-F14F-A7B8-861F55B95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2D54B4-087D-BE48-8E05-3B2C3F05E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C33B01-1A66-9D4B-9849-8008904E1A8A}"/>
              </a:ext>
            </a:extLst>
          </p:cNvPr>
          <p:cNvSpPr txBox="1"/>
          <p:nvPr/>
        </p:nvSpPr>
        <p:spPr>
          <a:xfrm>
            <a:off x="791063" y="4547428"/>
            <a:ext cx="1810287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Stress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337B92-6F01-0E43-A744-515A99D3628F}"/>
              </a:ext>
            </a:extLst>
          </p:cNvPr>
          <p:cNvSpPr txBox="1"/>
          <p:nvPr/>
        </p:nvSpPr>
        <p:spPr>
          <a:xfrm>
            <a:off x="6057900" y="4547427"/>
            <a:ext cx="2082695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Health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27C36D6-CC11-F047-8BCB-87679DBA32D0}"/>
              </a:ext>
            </a:extLst>
          </p:cNvPr>
          <p:cNvCxnSpPr>
            <a:cxnSpLocks/>
            <a:stCxn id="18" idx="3"/>
            <a:endCxn id="19" idx="1"/>
          </p:cNvCxnSpPr>
          <p:nvPr/>
        </p:nvCxnSpPr>
        <p:spPr>
          <a:xfrm flipV="1">
            <a:off x="2601350" y="4962926"/>
            <a:ext cx="3456550" cy="1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D1CB32E-3A95-DD4D-8895-6012917709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62544"/>
            <a:ext cx="7886700" cy="4830327"/>
          </a:xfrm>
        </p:spPr>
        <p:txBody>
          <a:bodyPr/>
          <a:lstStyle/>
          <a:p>
            <a:r>
              <a:rPr lang="en-US" dirty="0"/>
              <a:t>Is this relationship the same in:</a:t>
            </a:r>
          </a:p>
          <a:p>
            <a:pPr lvl="1"/>
            <a:r>
              <a:rPr lang="en-US" dirty="0"/>
              <a:t>All groups/places/times?</a:t>
            </a:r>
          </a:p>
          <a:p>
            <a:pPr lvl="1"/>
            <a:r>
              <a:rPr lang="en-US" dirty="0"/>
              <a:t>All types of stress?</a:t>
            </a:r>
          </a:p>
          <a:p>
            <a:r>
              <a:rPr lang="en-US" dirty="0"/>
              <a:t>Are there any protective factors?</a:t>
            </a:r>
          </a:p>
          <a:p>
            <a:r>
              <a:rPr lang="en-US" dirty="0"/>
              <a:t>Are there any risk factors?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17479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CDA45-1231-EE4C-88E7-68D83E227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 Builder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EA625-6CB3-B94E-8FBF-1C9C002503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 video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FCF3F5-7D9B-DB44-89FE-9E085297D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open">
            <a:hlinkClick r:id="" action="ppaction://media"/>
            <a:extLst>
              <a:ext uri="{FF2B5EF4-FFF2-40B4-BE49-F238E27FC236}">
                <a16:creationId xmlns:a16="http://schemas.microsoft.com/office/drawing/2014/main" id="{E9FE63D5-D718-48FA-9E82-5C3238FB30D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18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2B07D-D3CB-E945-9119-6342CAD08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4AD303-3107-4345-9178-2B1EAF8D3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Video of creating mediation diagram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C594FC-3310-E84B-BA9C-6F1DE7A9B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mediation">
            <a:hlinkClick r:id="" action="ppaction://media"/>
            <a:extLst>
              <a:ext uri="{FF2B5EF4-FFF2-40B4-BE49-F238E27FC236}">
                <a16:creationId xmlns:a16="http://schemas.microsoft.com/office/drawing/2014/main" id="{F84A30F8-BA8F-4496-B646-E944484B69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80042E-2BA5-2A4A-8AA9-A6AF8B482D8A}"/>
              </a:ext>
            </a:extLst>
          </p:cNvPr>
          <p:cNvSpPr txBox="1"/>
          <p:nvPr/>
        </p:nvSpPr>
        <p:spPr>
          <a:xfrm>
            <a:off x="246685" y="5988606"/>
            <a:ext cx="70519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sz="20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(age -&gt; cholesterol </a:t>
            </a:r>
            <a:r>
              <a:rPr lang="en-US" sz="2000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r>
              <a:rPr lang="en-US" sz="20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 (cholesterol -&gt; </a:t>
            </a:r>
            <a:r>
              <a:rPr lang="en-US" sz="2000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r>
              <a:rPr lang="en-US" sz="20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9099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B27F4-5E66-044C-9CE4-1AFDBDC6E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995046-5B2A-7F4E-B626-6DE332669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909386-2F7A-D741-8675-21DC8703A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617539"/>
            <a:ext cx="9144000" cy="441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97117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B27F4-5E66-044C-9CE4-1AFDBDC6E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995046-5B2A-7F4E-B626-6DE332669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909386-2F7A-D741-8675-21DC8703A3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17539"/>
            <a:ext cx="9144000" cy="441898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F8A8612-ED90-074C-B9BD-D1215E9F8841}"/>
                  </a:ext>
                </a:extLst>
              </p:cNvPr>
              <p:cNvSpPr txBox="1"/>
              <p:nvPr/>
            </p:nvSpPr>
            <p:spPr>
              <a:xfrm>
                <a:off x="2414580" y="3177321"/>
                <a:ext cx="3802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F8A8612-ED90-074C-B9BD-D1215E9F88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4580" y="3177321"/>
                <a:ext cx="380232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2C7292E-95CE-204C-BDD2-B64146A501F3}"/>
                  </a:ext>
                </a:extLst>
              </p:cNvPr>
              <p:cNvSpPr txBox="1"/>
              <p:nvPr/>
            </p:nvSpPr>
            <p:spPr>
              <a:xfrm>
                <a:off x="2414580" y="4117506"/>
                <a:ext cx="3770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2C7292E-95CE-204C-BDD2-B64146A501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4580" y="4117506"/>
                <a:ext cx="377026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D0864DE-4810-F44E-A5D8-80B0BBA7333F}"/>
                  </a:ext>
                </a:extLst>
              </p:cNvPr>
              <p:cNvSpPr txBox="1"/>
              <p:nvPr/>
            </p:nvSpPr>
            <p:spPr>
              <a:xfrm>
                <a:off x="2414580" y="4337014"/>
                <a:ext cx="3545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D0864DE-4810-F44E-A5D8-80B0BBA733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4580" y="4337014"/>
                <a:ext cx="35458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6431293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4AA00-1598-DD42-8F8E-DFEAD4177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B8D54B-DEAE-4F46-837E-F202E973E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FBCDEB-C3E8-624F-BD55-AD7D70488C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6759"/>
          <a:stretch/>
        </p:blipFill>
        <p:spPr>
          <a:xfrm>
            <a:off x="628650" y="1603375"/>
            <a:ext cx="6400800" cy="2321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8D8D1F-A11E-654D-88DA-ECF93775E9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293" b="63171"/>
          <a:stretch/>
        </p:blipFill>
        <p:spPr>
          <a:xfrm>
            <a:off x="628650" y="1825625"/>
            <a:ext cx="6400800" cy="21158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C976D61-68B1-3E4E-829B-934BB6DCD3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8850" b="33176"/>
          <a:stretch/>
        </p:blipFill>
        <p:spPr>
          <a:xfrm>
            <a:off x="628650" y="4383857"/>
            <a:ext cx="6400800" cy="57119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AA796BE-D476-C445-828B-D33A68A349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0463" b="25071"/>
          <a:stretch/>
        </p:blipFill>
        <p:spPr>
          <a:xfrm>
            <a:off x="628650" y="4906897"/>
            <a:ext cx="6400800" cy="3199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AEAA6D8-3D80-BF4C-BB23-EC432EFCE2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2238" b="44932"/>
          <a:stretch/>
        </p:blipFill>
        <p:spPr>
          <a:xfrm>
            <a:off x="628650" y="4117313"/>
            <a:ext cx="6400800" cy="20274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5F9FA80-2B37-5B41-8813-15B3F53549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28" b="54048"/>
          <a:stretch/>
        </p:blipFill>
        <p:spPr>
          <a:xfrm>
            <a:off x="628650" y="3899249"/>
            <a:ext cx="6400800" cy="38138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71158D6-D448-B940-B613-3FBCC241C2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2046"/>
          <a:stretch/>
        </p:blipFill>
        <p:spPr>
          <a:xfrm>
            <a:off x="628650" y="5233139"/>
            <a:ext cx="6400800" cy="128610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0E2A3F1-A79B-F944-8DBC-E5806364DF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25" b="78845"/>
          <a:stretch/>
        </p:blipFill>
        <p:spPr>
          <a:xfrm>
            <a:off x="628650" y="4252566"/>
            <a:ext cx="6400800" cy="20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6495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4AA00-1598-DD42-8F8E-DFEAD4177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B8D54B-DEAE-4F46-837E-F202E973E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FBCDEB-C3E8-624F-BD55-AD7D70488C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6759"/>
          <a:stretch/>
        </p:blipFill>
        <p:spPr>
          <a:xfrm>
            <a:off x="628650" y="1603375"/>
            <a:ext cx="6400800" cy="2321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8D8D1F-A11E-654D-88DA-ECF93775E9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293" b="63171"/>
          <a:stretch/>
        </p:blipFill>
        <p:spPr>
          <a:xfrm>
            <a:off x="628650" y="1825625"/>
            <a:ext cx="6400800" cy="21158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C976D61-68B1-3E4E-829B-934BB6DCD3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8850" b="33176"/>
          <a:stretch/>
        </p:blipFill>
        <p:spPr>
          <a:xfrm>
            <a:off x="628650" y="4383857"/>
            <a:ext cx="6400800" cy="57119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AA796BE-D476-C445-828B-D33A68A349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0463" b="25071"/>
          <a:stretch/>
        </p:blipFill>
        <p:spPr>
          <a:xfrm>
            <a:off x="628650" y="4906897"/>
            <a:ext cx="6400800" cy="3199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AEAA6D8-3D80-BF4C-BB23-EC432EFCE2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2238" b="44932"/>
          <a:stretch/>
        </p:blipFill>
        <p:spPr>
          <a:xfrm>
            <a:off x="628650" y="4117313"/>
            <a:ext cx="6400800" cy="20274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5F9FA80-2B37-5B41-8813-15B3F53549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28" b="54048"/>
          <a:stretch/>
        </p:blipFill>
        <p:spPr>
          <a:xfrm>
            <a:off x="628650" y="3899249"/>
            <a:ext cx="6400800" cy="38138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71158D6-D448-B940-B613-3FBCC241C2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2046"/>
          <a:stretch/>
        </p:blipFill>
        <p:spPr>
          <a:xfrm>
            <a:off x="628650" y="5233139"/>
            <a:ext cx="6400800" cy="128610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0E2A3F1-A79B-F944-8DBC-E5806364DF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25" b="78845"/>
          <a:stretch/>
        </p:blipFill>
        <p:spPr>
          <a:xfrm>
            <a:off x="628650" y="4252566"/>
            <a:ext cx="6400800" cy="2027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2B6650D-6437-8442-B021-25C96D86093F}"/>
                  </a:ext>
                </a:extLst>
              </p:cNvPr>
              <p:cNvSpPr txBox="1"/>
              <p:nvPr/>
            </p:nvSpPr>
            <p:spPr>
              <a:xfrm>
                <a:off x="6057899" y="2820165"/>
                <a:ext cx="3802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2B6650D-6437-8442-B021-25C96D8609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899" y="2820165"/>
                <a:ext cx="380232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ED4389F-9761-494E-945E-F8EF3DE3B8AE}"/>
                  </a:ext>
                </a:extLst>
              </p:cNvPr>
              <p:cNvSpPr txBox="1"/>
              <p:nvPr/>
            </p:nvSpPr>
            <p:spPr>
              <a:xfrm>
                <a:off x="6061105" y="3285664"/>
                <a:ext cx="3770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ED4389F-9761-494E-945E-F8EF3DE3B8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1105" y="3285664"/>
                <a:ext cx="377026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569A817-CBB6-2743-92D9-562B8252C3AD}"/>
                  </a:ext>
                </a:extLst>
              </p:cNvPr>
              <p:cNvSpPr txBox="1"/>
              <p:nvPr/>
            </p:nvSpPr>
            <p:spPr>
              <a:xfrm>
                <a:off x="6057899" y="3473357"/>
                <a:ext cx="3545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569A817-CBB6-2743-92D9-562B8252C3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899" y="3473357"/>
                <a:ext cx="35458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8ECB319-E645-BF42-A527-C6ECB6F65052}"/>
                  </a:ext>
                </a:extLst>
              </p:cNvPr>
              <p:cNvSpPr txBox="1"/>
              <p:nvPr/>
            </p:nvSpPr>
            <p:spPr>
              <a:xfrm>
                <a:off x="6057900" y="4455309"/>
                <a:ext cx="68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8ECB319-E645-BF42-A527-C6ECB6F650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900" y="4455309"/>
                <a:ext cx="684803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71A339D-2F20-8E40-B712-2138D51BDB68}"/>
                  </a:ext>
                </a:extLst>
              </p:cNvPr>
              <p:cNvSpPr txBox="1"/>
              <p:nvPr/>
            </p:nvSpPr>
            <p:spPr>
              <a:xfrm>
                <a:off x="6057899" y="6082986"/>
                <a:ext cx="107753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𝒃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71A339D-2F20-8E40-B712-2138D51BDB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899" y="6082986"/>
                <a:ext cx="107753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905296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4AA00-1598-DD42-8F8E-DFEAD4177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B8D54B-DEAE-4F46-837E-F202E973E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FBCDEB-C3E8-624F-BD55-AD7D70488C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6759"/>
          <a:stretch/>
        </p:blipFill>
        <p:spPr>
          <a:xfrm>
            <a:off x="628650" y="1603375"/>
            <a:ext cx="6400800" cy="2321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8D8D1F-A11E-654D-88DA-ECF93775E9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293" b="63171"/>
          <a:stretch/>
        </p:blipFill>
        <p:spPr>
          <a:xfrm>
            <a:off x="628650" y="1825625"/>
            <a:ext cx="6400800" cy="21158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C976D61-68B1-3E4E-829B-934BB6DCD3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8850" b="33176"/>
          <a:stretch/>
        </p:blipFill>
        <p:spPr>
          <a:xfrm>
            <a:off x="628650" y="4383857"/>
            <a:ext cx="6400800" cy="57119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AA796BE-D476-C445-828B-D33A68A349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0463" b="25071"/>
          <a:stretch/>
        </p:blipFill>
        <p:spPr>
          <a:xfrm>
            <a:off x="628650" y="4906897"/>
            <a:ext cx="6400800" cy="3199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AEAA6D8-3D80-BF4C-BB23-EC432EFCE2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2238" b="44932"/>
          <a:stretch/>
        </p:blipFill>
        <p:spPr>
          <a:xfrm>
            <a:off x="628650" y="4117313"/>
            <a:ext cx="6400800" cy="20274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5F9FA80-2B37-5B41-8813-15B3F53549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628" b="54048"/>
          <a:stretch/>
        </p:blipFill>
        <p:spPr>
          <a:xfrm>
            <a:off x="628650" y="3899249"/>
            <a:ext cx="6400800" cy="38138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71158D6-D448-B940-B613-3FBCC241C2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2046"/>
          <a:stretch/>
        </p:blipFill>
        <p:spPr>
          <a:xfrm>
            <a:off x="628650" y="5233139"/>
            <a:ext cx="6400800" cy="128610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0E2A3F1-A79B-F944-8DBC-E5806364DF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25" b="78845"/>
          <a:stretch/>
        </p:blipFill>
        <p:spPr>
          <a:xfrm>
            <a:off x="628650" y="4252566"/>
            <a:ext cx="6400800" cy="2027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2B6650D-6437-8442-B021-25C96D86093F}"/>
                  </a:ext>
                </a:extLst>
              </p:cNvPr>
              <p:cNvSpPr txBox="1"/>
              <p:nvPr/>
            </p:nvSpPr>
            <p:spPr>
              <a:xfrm>
                <a:off x="6057899" y="2820165"/>
                <a:ext cx="3802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2B6650D-6437-8442-B021-25C96D8609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899" y="2820165"/>
                <a:ext cx="380232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ED4389F-9761-494E-945E-F8EF3DE3B8AE}"/>
                  </a:ext>
                </a:extLst>
              </p:cNvPr>
              <p:cNvSpPr txBox="1"/>
              <p:nvPr/>
            </p:nvSpPr>
            <p:spPr>
              <a:xfrm>
                <a:off x="6061105" y="3285664"/>
                <a:ext cx="3770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ED4389F-9761-494E-945E-F8EF3DE3B8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1105" y="3285664"/>
                <a:ext cx="377026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569A817-CBB6-2743-92D9-562B8252C3AD}"/>
                  </a:ext>
                </a:extLst>
              </p:cNvPr>
              <p:cNvSpPr txBox="1"/>
              <p:nvPr/>
            </p:nvSpPr>
            <p:spPr>
              <a:xfrm>
                <a:off x="6057899" y="3473357"/>
                <a:ext cx="3545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569A817-CBB6-2743-92D9-562B8252C3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899" y="3473357"/>
                <a:ext cx="35458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8ECB319-E645-BF42-A527-C6ECB6F65052}"/>
                  </a:ext>
                </a:extLst>
              </p:cNvPr>
              <p:cNvSpPr txBox="1"/>
              <p:nvPr/>
            </p:nvSpPr>
            <p:spPr>
              <a:xfrm>
                <a:off x="6057900" y="4455309"/>
                <a:ext cx="68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8ECB319-E645-BF42-A527-C6ECB6F650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900" y="4455309"/>
                <a:ext cx="684803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71A339D-2F20-8E40-B712-2138D51BDB68}"/>
                  </a:ext>
                </a:extLst>
              </p:cNvPr>
              <p:cNvSpPr txBox="1"/>
              <p:nvPr/>
            </p:nvSpPr>
            <p:spPr>
              <a:xfrm>
                <a:off x="6057899" y="6082986"/>
                <a:ext cx="107753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𝒃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71A339D-2F20-8E40-B712-2138D51BDB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899" y="6082986"/>
                <a:ext cx="107753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4A4093D0-F71A-3E43-8032-EF63EF1FB397}"/>
              </a:ext>
            </a:extLst>
          </p:cNvPr>
          <p:cNvSpPr/>
          <p:nvPr/>
        </p:nvSpPr>
        <p:spPr>
          <a:xfrm>
            <a:off x="628650" y="4415887"/>
            <a:ext cx="6114053" cy="40875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84723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4AA00-1598-DD42-8F8E-DFEAD4177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B8D54B-DEAE-4F46-837E-F202E973E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FBCDEB-C3E8-624F-BD55-AD7D70488C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6759"/>
          <a:stretch/>
        </p:blipFill>
        <p:spPr>
          <a:xfrm>
            <a:off x="628650" y="1603375"/>
            <a:ext cx="6400800" cy="2321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8D8D1F-A11E-654D-88DA-ECF93775E9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293" b="63171"/>
          <a:stretch/>
        </p:blipFill>
        <p:spPr>
          <a:xfrm>
            <a:off x="628650" y="1825625"/>
            <a:ext cx="6400800" cy="21158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C976D61-68B1-3E4E-829B-934BB6DCD3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850" b="33176"/>
          <a:stretch/>
        </p:blipFill>
        <p:spPr>
          <a:xfrm>
            <a:off x="628650" y="4383857"/>
            <a:ext cx="6400800" cy="57119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AA796BE-D476-C445-828B-D33A68A349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0463" b="25071"/>
          <a:stretch/>
        </p:blipFill>
        <p:spPr>
          <a:xfrm>
            <a:off x="628650" y="4906897"/>
            <a:ext cx="6400800" cy="3199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AEAA6D8-3D80-BF4C-BB23-EC432EFCE2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2238" b="44932"/>
          <a:stretch/>
        </p:blipFill>
        <p:spPr>
          <a:xfrm>
            <a:off x="628650" y="4117313"/>
            <a:ext cx="6400800" cy="20274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5F9FA80-2B37-5B41-8813-15B3F53549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0628" b="54048"/>
          <a:stretch/>
        </p:blipFill>
        <p:spPr>
          <a:xfrm>
            <a:off x="628650" y="3899249"/>
            <a:ext cx="6400800" cy="38138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71158D6-D448-B940-B613-3FBCC241C2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046"/>
          <a:stretch/>
        </p:blipFill>
        <p:spPr>
          <a:xfrm>
            <a:off x="628650" y="5233139"/>
            <a:ext cx="6400800" cy="128610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0E2A3F1-A79B-F944-8DBC-E5806364DF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325" b="78845"/>
          <a:stretch/>
        </p:blipFill>
        <p:spPr>
          <a:xfrm>
            <a:off x="628650" y="4252566"/>
            <a:ext cx="6400800" cy="2027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2B6650D-6437-8442-B021-25C96D86093F}"/>
                  </a:ext>
                </a:extLst>
              </p:cNvPr>
              <p:cNvSpPr txBox="1"/>
              <p:nvPr/>
            </p:nvSpPr>
            <p:spPr>
              <a:xfrm>
                <a:off x="6057899" y="2820165"/>
                <a:ext cx="3802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2B6650D-6437-8442-B021-25C96D8609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899" y="2820165"/>
                <a:ext cx="380232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ED4389F-9761-494E-945E-F8EF3DE3B8AE}"/>
                  </a:ext>
                </a:extLst>
              </p:cNvPr>
              <p:cNvSpPr txBox="1"/>
              <p:nvPr/>
            </p:nvSpPr>
            <p:spPr>
              <a:xfrm>
                <a:off x="6061105" y="3285664"/>
                <a:ext cx="3770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ED4389F-9761-494E-945E-F8EF3DE3B8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1105" y="3285664"/>
                <a:ext cx="377026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569A817-CBB6-2743-92D9-562B8252C3AD}"/>
                  </a:ext>
                </a:extLst>
              </p:cNvPr>
              <p:cNvSpPr txBox="1"/>
              <p:nvPr/>
            </p:nvSpPr>
            <p:spPr>
              <a:xfrm>
                <a:off x="6057899" y="3473357"/>
                <a:ext cx="3545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569A817-CBB6-2743-92D9-562B8252C3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899" y="3473357"/>
                <a:ext cx="354584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8ECB319-E645-BF42-A527-C6ECB6F65052}"/>
                  </a:ext>
                </a:extLst>
              </p:cNvPr>
              <p:cNvSpPr txBox="1"/>
              <p:nvPr/>
            </p:nvSpPr>
            <p:spPr>
              <a:xfrm>
                <a:off x="6057900" y="4455309"/>
                <a:ext cx="68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8ECB319-E645-BF42-A527-C6ECB6F650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900" y="4455309"/>
                <a:ext cx="684803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71A339D-2F20-8E40-B712-2138D51BDB68}"/>
                  </a:ext>
                </a:extLst>
              </p:cNvPr>
              <p:cNvSpPr txBox="1"/>
              <p:nvPr/>
            </p:nvSpPr>
            <p:spPr>
              <a:xfrm>
                <a:off x="6057899" y="6082986"/>
                <a:ext cx="107753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𝒃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71A339D-2F20-8E40-B712-2138D51BDB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899" y="6082986"/>
                <a:ext cx="1077539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4A4093D0-F71A-3E43-8032-EF63EF1FB397}"/>
              </a:ext>
            </a:extLst>
          </p:cNvPr>
          <p:cNvSpPr/>
          <p:nvPr/>
        </p:nvSpPr>
        <p:spPr>
          <a:xfrm>
            <a:off x="628650" y="4415887"/>
            <a:ext cx="6114053" cy="40875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25B4E81-21BC-5447-B094-1BC22F7C31BA}"/>
                  </a:ext>
                </a:extLst>
              </p:cNvPr>
              <p:cNvSpPr txBox="1"/>
              <p:nvPr/>
            </p:nvSpPr>
            <p:spPr>
              <a:xfrm>
                <a:off x="7029450" y="4250760"/>
                <a:ext cx="1759584" cy="7042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0.04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0.73</m:t>
                        </m:r>
                      </m:den>
                    </m:f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5%</m:t>
                    </m:r>
                  </m:oMath>
                </a14:m>
                <a:r>
                  <a:rPr lang="en-US" sz="2800" dirty="0"/>
                  <a:t>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25B4E81-21BC-5447-B094-1BC22F7C31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9450" y="4250760"/>
                <a:ext cx="1759584" cy="704295"/>
              </a:xfrm>
              <a:prstGeom prst="rect">
                <a:avLst/>
              </a:prstGeom>
              <a:blipFill>
                <a:blip r:embed="rId9"/>
                <a:stretch>
                  <a:fillRect b="-35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6634672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622B3-049D-5B4B-BA07-5CDA03A61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Total effect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819267-55B2-6C4B-9960-34204F5AD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7C69E8-2430-724E-A122-A67E9A25F7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0463" b="25071"/>
          <a:stretch/>
        </p:blipFill>
        <p:spPr>
          <a:xfrm>
            <a:off x="650799" y="2088664"/>
            <a:ext cx="6127902" cy="3062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F0CF54E-F86B-E548-956D-C39567892A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2046"/>
          <a:stretch/>
        </p:blipFill>
        <p:spPr>
          <a:xfrm>
            <a:off x="650799" y="2339977"/>
            <a:ext cx="6127902" cy="12312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99D2B7-6564-2141-A795-24C2A63413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3069"/>
          <a:stretch/>
        </p:blipFill>
        <p:spPr>
          <a:xfrm>
            <a:off x="628650" y="1617539"/>
            <a:ext cx="6400800" cy="2143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214594B-1B5D-7E45-B25E-3F25D7FEF8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2154" b="97007"/>
          <a:stretch/>
        </p:blipFill>
        <p:spPr>
          <a:xfrm>
            <a:off x="628650" y="1811682"/>
            <a:ext cx="1142277" cy="21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94224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622B3-049D-5B4B-BA07-5CDA03A61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Total effect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819267-55B2-6C4B-9960-34204F5AD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7C69E8-2430-724E-A122-A67E9A25F7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0463" b="25071"/>
          <a:stretch/>
        </p:blipFill>
        <p:spPr>
          <a:xfrm>
            <a:off x="650799" y="2088664"/>
            <a:ext cx="6127902" cy="3062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F0CF54E-F86B-E548-956D-C39567892A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2046"/>
          <a:stretch/>
        </p:blipFill>
        <p:spPr>
          <a:xfrm>
            <a:off x="650799" y="2339977"/>
            <a:ext cx="6127902" cy="12312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99D2B7-6564-2141-A795-24C2A63413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3069"/>
          <a:stretch/>
        </p:blipFill>
        <p:spPr>
          <a:xfrm>
            <a:off x="628650" y="1617539"/>
            <a:ext cx="6400800" cy="2143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214594B-1B5D-7E45-B25E-3F25D7FEF8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2154" b="97007"/>
          <a:stretch/>
        </p:blipFill>
        <p:spPr>
          <a:xfrm>
            <a:off x="628650" y="1811682"/>
            <a:ext cx="1142277" cy="2143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9D9145-C12D-8047-AB28-1B929D997C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4018347"/>
            <a:ext cx="6400800" cy="211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491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B0B84-5FF4-F14F-A7B8-861F55B95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2D54B4-087D-BE48-8E05-3B2C3F05E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C33B01-1A66-9D4B-9849-8008904E1A8A}"/>
              </a:ext>
            </a:extLst>
          </p:cNvPr>
          <p:cNvSpPr txBox="1"/>
          <p:nvPr/>
        </p:nvSpPr>
        <p:spPr>
          <a:xfrm>
            <a:off x="791063" y="4547428"/>
            <a:ext cx="1810287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Stress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337B92-6F01-0E43-A744-515A99D3628F}"/>
              </a:ext>
            </a:extLst>
          </p:cNvPr>
          <p:cNvSpPr txBox="1"/>
          <p:nvPr/>
        </p:nvSpPr>
        <p:spPr>
          <a:xfrm>
            <a:off x="6057900" y="4547428"/>
            <a:ext cx="2082695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Health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27C36D6-CC11-F047-8BCB-87679DBA32D0}"/>
              </a:ext>
            </a:extLst>
          </p:cNvPr>
          <p:cNvCxnSpPr>
            <a:cxnSpLocks/>
            <a:stCxn id="18" idx="3"/>
            <a:endCxn id="19" idx="1"/>
          </p:cNvCxnSpPr>
          <p:nvPr/>
        </p:nvCxnSpPr>
        <p:spPr>
          <a:xfrm>
            <a:off x="2601350" y="4962927"/>
            <a:ext cx="34565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4F59716-62C3-7D40-A43E-B0C4C16DCB33}"/>
              </a:ext>
            </a:extLst>
          </p:cNvPr>
          <p:cNvSpPr txBox="1"/>
          <p:nvPr/>
        </p:nvSpPr>
        <p:spPr>
          <a:xfrm>
            <a:off x="3142435" y="2145737"/>
            <a:ext cx="2250996" cy="156966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Social</a:t>
            </a:r>
          </a:p>
          <a:p>
            <a:pPr algn="ctr"/>
            <a:r>
              <a:rPr lang="en-US" sz="4800" dirty="0"/>
              <a:t>support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0E3447D-1013-E44C-BCE2-9051980F9E45}"/>
              </a:ext>
            </a:extLst>
          </p:cNvPr>
          <p:cNvCxnSpPr>
            <a:cxnSpLocks/>
            <a:stCxn id="21" idx="2"/>
          </p:cNvCxnSpPr>
          <p:nvPr/>
        </p:nvCxnSpPr>
        <p:spPr>
          <a:xfrm>
            <a:off x="4267933" y="3715397"/>
            <a:ext cx="0" cy="124753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935191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622B3-049D-5B4B-BA07-5CDA03A61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Total effect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819267-55B2-6C4B-9960-34204F5AD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7C69E8-2430-724E-A122-A67E9A25F7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0463" b="25071"/>
          <a:stretch/>
        </p:blipFill>
        <p:spPr>
          <a:xfrm>
            <a:off x="650799" y="2088664"/>
            <a:ext cx="6127902" cy="3062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F0CF54E-F86B-E548-956D-C39567892A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2046"/>
          <a:stretch/>
        </p:blipFill>
        <p:spPr>
          <a:xfrm>
            <a:off x="650799" y="2339977"/>
            <a:ext cx="6127902" cy="12312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99D2B7-6564-2141-A795-24C2A63413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3069"/>
          <a:stretch/>
        </p:blipFill>
        <p:spPr>
          <a:xfrm>
            <a:off x="628650" y="1617539"/>
            <a:ext cx="6400800" cy="2143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214594B-1B5D-7E45-B25E-3F25D7FEF8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2154" b="97007"/>
          <a:stretch/>
        </p:blipFill>
        <p:spPr>
          <a:xfrm>
            <a:off x="628650" y="1811682"/>
            <a:ext cx="1142277" cy="21438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1612170-1326-5B43-8F8D-94F9491C4FFD}"/>
              </a:ext>
            </a:extLst>
          </p:cNvPr>
          <p:cNvSpPr/>
          <p:nvPr/>
        </p:nvSpPr>
        <p:spPr>
          <a:xfrm>
            <a:off x="650799" y="3248577"/>
            <a:ext cx="5429250" cy="2151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59D9145-C12D-8047-AB28-1B929D997C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4018347"/>
            <a:ext cx="6400800" cy="211646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E44DF47-4477-CA4C-9268-08B65B443876}"/>
              </a:ext>
            </a:extLst>
          </p:cNvPr>
          <p:cNvSpPr/>
          <p:nvPr/>
        </p:nvSpPr>
        <p:spPr>
          <a:xfrm>
            <a:off x="628650" y="5152457"/>
            <a:ext cx="5451399" cy="1950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05370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89884-16A7-6D4B-A900-FAAF1BEDA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500062"/>
            <a:ext cx="8887883" cy="1325563"/>
          </a:xfrm>
        </p:spPr>
        <p:txBody>
          <a:bodyPr/>
          <a:lstStyle/>
          <a:p>
            <a:r>
              <a:rPr lang="en-US" dirty="0"/>
              <a:t>Bootstrap mediation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894BB77-B25C-614E-9BB9-AADE83D6ED7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/>
                  <a:t>The procedure we just conducted uses Sobel standard errors to test the mediation effect (Sobel, 1987). This method assumes that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dirty="0"/>
                  <a:t> are independent, and that their product is normally distributed.</a:t>
                </a:r>
              </a:p>
              <a:p>
                <a:r>
                  <a:rPr lang="en-US" dirty="0"/>
                  <a:t>Bootstrapping is a nonparametric approach that does not make any distributional assumptions. It is more powerful than the Sobel method, but is much more computationally intensive.</a:t>
                </a:r>
              </a:p>
              <a:p>
                <a:r>
                  <a:rPr lang="en-US" dirty="0"/>
                  <a:t>To learn more about bootstrapping procedures in mediation, see Hayes and </a:t>
                </a:r>
                <a:r>
                  <a:rPr lang="en-US" dirty="0" err="1"/>
                  <a:t>Scharkow</a:t>
                </a:r>
                <a:r>
                  <a:rPr lang="en-US" dirty="0"/>
                  <a:t> (2013).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894BB77-B25C-614E-9BB9-AADE83D6ED7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447" t="-2625" r="-17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219693-1C28-0542-BDAC-2F56A6E59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6.1.5</a:t>
            </a:r>
          </a:p>
        </p:txBody>
      </p:sp>
    </p:spTree>
    <p:extLst>
      <p:ext uri="{BB962C8B-B14F-4D97-AF65-F5344CB8AC3E}">
        <p14:creationId xmlns:p14="http://schemas.microsoft.com/office/powerpoint/2010/main" val="345933555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94483-AFC4-CE44-AD05-FFEE27166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Bootstrap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C9259A-117D-2D44-BDBB-ADD828B44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A4435C42-ED1A-C942-B76D-B7116BCAF29C}"/>
              </a:ext>
            </a:extLst>
          </p:cNvPr>
          <p:cNvSpPr/>
          <p:nvPr/>
        </p:nvSpPr>
        <p:spPr>
          <a:xfrm>
            <a:off x="816237" y="2570005"/>
            <a:ext cx="2721684" cy="1887912"/>
          </a:xfrm>
          <a:custGeom>
            <a:avLst/>
            <a:gdLst>
              <a:gd name="connsiteX0" fmla="*/ 0 w 2194560"/>
              <a:gd name="connsiteY0" fmla="*/ 1862002 h 1887912"/>
              <a:gd name="connsiteX1" fmla="*/ 656217 w 2194560"/>
              <a:gd name="connsiteY1" fmla="*/ 929 h 1887912"/>
              <a:gd name="connsiteX2" fmla="*/ 1032734 w 2194560"/>
              <a:gd name="connsiteY2" fmla="*/ 1614576 h 1887912"/>
              <a:gd name="connsiteX3" fmla="*/ 2194560 w 2194560"/>
              <a:gd name="connsiteY3" fmla="*/ 1872759 h 188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4560" h="1887912">
                <a:moveTo>
                  <a:pt x="0" y="1862002"/>
                </a:moveTo>
                <a:cubicBezTo>
                  <a:pt x="242047" y="952084"/>
                  <a:pt x="484095" y="42167"/>
                  <a:pt x="656217" y="929"/>
                </a:cubicBezTo>
                <a:cubicBezTo>
                  <a:pt x="828339" y="-40309"/>
                  <a:pt x="776344" y="1302604"/>
                  <a:pt x="1032734" y="1614576"/>
                </a:cubicBezTo>
                <a:cubicBezTo>
                  <a:pt x="1289124" y="1926548"/>
                  <a:pt x="1741842" y="1899653"/>
                  <a:pt x="2194560" y="1872759"/>
                </a:cubicBezTo>
              </a:path>
            </a:pathLst>
          </a:cu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2E9FF4F5-5215-044F-8CAA-F9C29610F816}"/>
              </a:ext>
            </a:extLst>
          </p:cNvPr>
          <p:cNvSpPr/>
          <p:nvPr/>
        </p:nvSpPr>
        <p:spPr>
          <a:xfrm>
            <a:off x="6771266" y="2570005"/>
            <a:ext cx="1766047" cy="1887912"/>
          </a:xfrm>
          <a:custGeom>
            <a:avLst/>
            <a:gdLst>
              <a:gd name="connsiteX0" fmla="*/ 0 w 2194560"/>
              <a:gd name="connsiteY0" fmla="*/ 1862002 h 1887912"/>
              <a:gd name="connsiteX1" fmla="*/ 656217 w 2194560"/>
              <a:gd name="connsiteY1" fmla="*/ 929 h 1887912"/>
              <a:gd name="connsiteX2" fmla="*/ 1032734 w 2194560"/>
              <a:gd name="connsiteY2" fmla="*/ 1614576 h 1887912"/>
              <a:gd name="connsiteX3" fmla="*/ 2194560 w 2194560"/>
              <a:gd name="connsiteY3" fmla="*/ 1872759 h 188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4560" h="1887912">
                <a:moveTo>
                  <a:pt x="0" y="1862002"/>
                </a:moveTo>
                <a:cubicBezTo>
                  <a:pt x="242047" y="952084"/>
                  <a:pt x="484095" y="42167"/>
                  <a:pt x="656217" y="929"/>
                </a:cubicBezTo>
                <a:cubicBezTo>
                  <a:pt x="828339" y="-40309"/>
                  <a:pt x="776344" y="1302604"/>
                  <a:pt x="1032734" y="1614576"/>
                </a:cubicBezTo>
                <a:cubicBezTo>
                  <a:pt x="1289124" y="1926548"/>
                  <a:pt x="1741842" y="1899653"/>
                  <a:pt x="2194560" y="1872759"/>
                </a:cubicBezTo>
              </a:path>
            </a:pathLst>
          </a:cu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C6AF108-7244-0546-B16E-7B02F90D973B}"/>
                  </a:ext>
                </a:extLst>
              </p:cNvPr>
              <p:cNvSpPr txBox="1"/>
              <p:nvPr/>
            </p:nvSpPr>
            <p:spPr>
              <a:xfrm>
                <a:off x="628650" y="4601129"/>
                <a:ext cx="2076226" cy="3657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Sample of size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Helvetica Neue Light" panose="02000403000000020004" pitchFamily="2" charset="0"/>
                      </a:rPr>
                      <m:t>𝑛</m:t>
                    </m:r>
                  </m:oMath>
                </a14:m>
                <a:endParaRPr lang="en-US" dirty="0">
                  <a:latin typeface="Helvetica Neue Light" panose="02000403000000020004" pitchFamily="2" charset="0"/>
                  <a:ea typeface="Helvetica Neue Light" panose="02000403000000020004" pitchFamily="2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C6AF108-7244-0546-B16E-7B02F90D97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4601129"/>
                <a:ext cx="2076226" cy="365760"/>
              </a:xfrm>
              <a:prstGeom prst="rect">
                <a:avLst/>
              </a:prstGeom>
              <a:blipFill>
                <a:blip r:embed="rId2"/>
                <a:stretch>
                  <a:fillRect t="-6667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9811946-032A-9041-B662-709B723C8600}"/>
                  </a:ext>
                </a:extLst>
              </p:cNvPr>
              <p:cNvSpPr txBox="1"/>
              <p:nvPr/>
            </p:nvSpPr>
            <p:spPr>
              <a:xfrm>
                <a:off x="3362436" y="2563806"/>
                <a:ext cx="23523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1. Resample of size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Helvetica Neue Light" panose="02000403000000020004" pitchFamily="2" charset="0"/>
                      </a:rPr>
                      <m:t>𝑛</m:t>
                    </m:r>
                  </m:oMath>
                </a14:m>
                <a:endParaRPr lang="en-US" dirty="0">
                  <a:latin typeface="Helvetica Neue Light" panose="02000403000000020004" pitchFamily="2" charset="0"/>
                  <a:ea typeface="Helvetica Neue Light" panose="02000403000000020004" pitchFamily="2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9811946-032A-9041-B662-709B723C86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2436" y="2563806"/>
                <a:ext cx="2352395" cy="369332"/>
              </a:xfrm>
              <a:prstGeom prst="rect">
                <a:avLst/>
              </a:prstGeom>
              <a:blipFill>
                <a:blip r:embed="rId3"/>
                <a:stretch>
                  <a:fillRect l="-1075" t="-10345" b="-275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39C7C22-426C-424C-9939-389B5EB8137E}"/>
                  </a:ext>
                </a:extLst>
              </p:cNvPr>
              <p:cNvSpPr txBox="1"/>
              <p:nvPr/>
            </p:nvSpPr>
            <p:spPr>
              <a:xfrm>
                <a:off x="3362436" y="2933138"/>
                <a:ext cx="23523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2. Resample of size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Helvetica Neue Light" panose="02000403000000020004" pitchFamily="2" charset="0"/>
                      </a:rPr>
                      <m:t>𝑛</m:t>
                    </m:r>
                  </m:oMath>
                </a14:m>
                <a:endParaRPr lang="en-US" dirty="0">
                  <a:latin typeface="Helvetica Neue Light" panose="02000403000000020004" pitchFamily="2" charset="0"/>
                  <a:ea typeface="Helvetica Neue Light" panose="02000403000000020004" pitchFamily="2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39C7C22-426C-424C-9939-389B5EB813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2436" y="2933138"/>
                <a:ext cx="2352395" cy="369332"/>
              </a:xfrm>
              <a:prstGeom prst="rect">
                <a:avLst/>
              </a:prstGeom>
              <a:blipFill>
                <a:blip r:embed="rId4"/>
                <a:stretch>
                  <a:fillRect l="-1075" t="-6452" b="-22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id="{5FBBB9DC-C870-0448-B91D-FAD551C6DD5E}"/>
              </a:ext>
            </a:extLst>
          </p:cNvPr>
          <p:cNvSpPr txBox="1"/>
          <p:nvPr/>
        </p:nvSpPr>
        <p:spPr>
          <a:xfrm>
            <a:off x="3339576" y="3227600"/>
            <a:ext cx="23523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.</a:t>
            </a:r>
          </a:p>
          <a:p>
            <a:pPr algn="ctr"/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.</a:t>
            </a:r>
          </a:p>
          <a:p>
            <a:pPr algn="ctr"/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.</a:t>
            </a:r>
          </a:p>
        </p:txBody>
      </p:sp>
      <p:sp>
        <p:nvSpPr>
          <p:cNvPr id="22" name="Right Brace 21">
            <a:extLst>
              <a:ext uri="{FF2B5EF4-FFF2-40B4-BE49-F238E27FC236}">
                <a16:creationId xmlns:a16="http://schemas.microsoft.com/office/drawing/2014/main" id="{C2D7C7E5-0D90-A547-94CE-43BD0626B3CE}"/>
              </a:ext>
            </a:extLst>
          </p:cNvPr>
          <p:cNvSpPr/>
          <p:nvPr/>
        </p:nvSpPr>
        <p:spPr>
          <a:xfrm>
            <a:off x="5616836" y="2563806"/>
            <a:ext cx="453166" cy="1987745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C7EDA70-2D45-4841-BB71-548FAF40B8E0}"/>
              </a:ext>
            </a:extLst>
          </p:cNvPr>
          <p:cNvSpPr txBox="1"/>
          <p:nvPr/>
        </p:nvSpPr>
        <p:spPr>
          <a:xfrm>
            <a:off x="6119980" y="4601129"/>
            <a:ext cx="26320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Bootstrap sampling distribution of size B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5625A48-2DE3-F84C-8BE8-18D80DED2FDE}"/>
              </a:ext>
            </a:extLst>
          </p:cNvPr>
          <p:cNvSpPr/>
          <p:nvPr/>
        </p:nvSpPr>
        <p:spPr>
          <a:xfrm>
            <a:off x="2704876" y="4270786"/>
            <a:ext cx="855905" cy="395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76B67EF-EB2C-0A47-89ED-305FAD66E7C0}"/>
              </a:ext>
            </a:extLst>
          </p:cNvPr>
          <p:cNvSpPr/>
          <p:nvPr/>
        </p:nvSpPr>
        <p:spPr>
          <a:xfrm>
            <a:off x="7946959" y="4164489"/>
            <a:ext cx="923982" cy="395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A07BE47-39C2-8F41-81A8-CDE7D3DD2172}"/>
                  </a:ext>
                </a:extLst>
              </p:cNvPr>
              <p:cNvSpPr txBox="1"/>
              <p:nvPr/>
            </p:nvSpPr>
            <p:spPr>
              <a:xfrm>
                <a:off x="3362436" y="4147690"/>
                <a:ext cx="23523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B. Resample of size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Helvetica Neue Light" panose="02000403000000020004" pitchFamily="2" charset="0"/>
                      </a:rPr>
                      <m:t>𝑛</m:t>
                    </m:r>
                  </m:oMath>
                </a14:m>
                <a:endParaRPr lang="en-US" dirty="0">
                  <a:latin typeface="Helvetica Neue Light" panose="02000403000000020004" pitchFamily="2" charset="0"/>
                  <a:ea typeface="Helvetica Neue Light" panose="02000403000000020004" pitchFamily="2" charset="0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A07BE47-39C2-8F41-81A8-CDE7D3DD21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2436" y="4147690"/>
                <a:ext cx="2352395" cy="369332"/>
              </a:xfrm>
              <a:prstGeom prst="rect">
                <a:avLst/>
              </a:prstGeom>
              <a:blipFill>
                <a:blip r:embed="rId5"/>
                <a:stretch>
                  <a:fillRect l="-1613" t="-6667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id="{D132B17B-D5C7-E84A-8816-A1A13B7420D9}"/>
              </a:ext>
            </a:extLst>
          </p:cNvPr>
          <p:cNvSpPr txBox="1"/>
          <p:nvPr/>
        </p:nvSpPr>
        <p:spPr>
          <a:xfrm>
            <a:off x="3132828" y="5758588"/>
            <a:ext cx="41094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Helvetica Neue Light" panose="02000403000000020004"/>
                <a:ea typeface="Helvetica Neue Light" panose="02000403000000020004" pitchFamily="2" charset="0"/>
              </a:rPr>
              <a:t>Efron</a:t>
            </a:r>
            <a:r>
              <a:rPr lang="en-US" sz="2000" dirty="0">
                <a:latin typeface="Helvetica Neue Light" panose="02000403000000020004"/>
                <a:ea typeface="Helvetica Neue Light" panose="02000403000000020004" pitchFamily="2" charset="0"/>
              </a:rPr>
              <a:t> and </a:t>
            </a:r>
            <a:r>
              <a:rPr lang="en-US" sz="2000" dirty="0" err="1">
                <a:latin typeface="Helvetica Neue Light" panose="02000403000000020004"/>
                <a:ea typeface="Helvetica Neue Light" panose="02000403000000020004" pitchFamily="2" charset="0"/>
              </a:rPr>
              <a:t>Tibshirani</a:t>
            </a:r>
            <a:r>
              <a:rPr lang="en-US" sz="2000" dirty="0">
                <a:latin typeface="Helvetica Neue Light" panose="02000403000000020004"/>
                <a:ea typeface="Helvetica Neue Light" panose="02000403000000020004" pitchFamily="2" charset="0"/>
              </a:rPr>
              <a:t>, 1994</a:t>
            </a:r>
          </a:p>
        </p:txBody>
      </p:sp>
    </p:spTree>
    <p:extLst>
      <p:ext uri="{BB962C8B-B14F-4D97-AF65-F5344CB8AC3E}">
        <p14:creationId xmlns:p14="http://schemas.microsoft.com/office/powerpoint/2010/main" val="134140549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89884-16A7-6D4B-A900-FAAF1BEDA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500062"/>
            <a:ext cx="8887883" cy="1325563"/>
          </a:xfrm>
        </p:spPr>
        <p:txBody>
          <a:bodyPr/>
          <a:lstStyle/>
          <a:p>
            <a:r>
              <a:rPr lang="en-US" dirty="0"/>
              <a:t>Bootstrap mediation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894BB77-B25C-614E-9BB9-AADE83D6ED7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/>
                  <a:t>The procedure we just conducted uses what are called Sobel standard errors to test the mediation effect (Sobel 1987). This method assumes that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dirty="0"/>
                  <a:t> are independent, and that their product is normally distributed.</a:t>
                </a:r>
              </a:p>
              <a:p>
                <a:r>
                  <a:rPr lang="en-US" dirty="0"/>
                  <a:t>Bootstrapping is a nonparametric approach that does not make any distributional assumptions. It is more powerful than the Sobel method, but is much more computationally intensive.</a:t>
                </a:r>
              </a:p>
              <a:p>
                <a:r>
                  <a:rPr lang="en-US" dirty="0"/>
                  <a:t>To learn more about bootstrapping procedures in mediation, see Hayes and </a:t>
                </a:r>
                <a:r>
                  <a:rPr lang="en-US" dirty="0" err="1"/>
                  <a:t>Scharkow</a:t>
                </a:r>
                <a:r>
                  <a:rPr lang="en-US" dirty="0"/>
                  <a:t> (2013).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894BB77-B25C-614E-9BB9-AADE83D6ED7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447" t="-2625" r="-17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219693-1C28-0542-BDAC-2F56A6E59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6.1.5</a:t>
            </a:r>
          </a:p>
        </p:txBody>
      </p:sp>
    </p:spTree>
    <p:extLst>
      <p:ext uri="{BB962C8B-B14F-4D97-AF65-F5344CB8AC3E}">
        <p14:creationId xmlns:p14="http://schemas.microsoft.com/office/powerpoint/2010/main" val="163403834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20641-C411-C840-88CD-96CE83D57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coeflegend</a:t>
            </a:r>
            <a:r>
              <a:rPr lang="en-US" dirty="0"/>
              <a:t> option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E569C3-F22D-FC43-B2C4-3D6DE6EDC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8C5E0AB-C2A6-6946-9228-1D97029D84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626252"/>
            <a:ext cx="9144000" cy="4186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33854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20641-C411-C840-88CD-96CE83D57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coeflegend</a:t>
            </a:r>
            <a:r>
              <a:rPr lang="en-US" dirty="0"/>
              <a:t> option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E569C3-F22D-FC43-B2C4-3D6DE6EDC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8C5E0AB-C2A6-6946-9228-1D97029D8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26252"/>
            <a:ext cx="9144000" cy="418641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7CAE402-2C43-8642-8466-C31D4D0D42D7}"/>
                  </a:ext>
                </a:extLst>
              </p:cNvPr>
              <p:cNvSpPr txBox="1"/>
              <p:nvPr/>
            </p:nvSpPr>
            <p:spPr>
              <a:xfrm>
                <a:off x="2425337" y="2951815"/>
                <a:ext cx="3802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7CAE402-2C43-8642-8466-C31D4D0D42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5337" y="2951815"/>
                <a:ext cx="380232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8BDAFA3-1117-1A4F-8A84-371F6AC4E411}"/>
                  </a:ext>
                </a:extLst>
              </p:cNvPr>
              <p:cNvSpPr txBox="1"/>
              <p:nvPr/>
            </p:nvSpPr>
            <p:spPr>
              <a:xfrm>
                <a:off x="2425337" y="3892000"/>
                <a:ext cx="3770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8BDAFA3-1117-1A4F-8A84-371F6AC4E4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5337" y="3892000"/>
                <a:ext cx="377026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5B1D2C5-36A8-254F-9F1C-12D429A49CE0}"/>
                  </a:ext>
                </a:extLst>
              </p:cNvPr>
              <p:cNvSpPr txBox="1"/>
              <p:nvPr/>
            </p:nvSpPr>
            <p:spPr>
              <a:xfrm>
                <a:off x="2425337" y="4111508"/>
                <a:ext cx="3545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𝒄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5B1D2C5-36A8-254F-9F1C-12D429A49C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5337" y="4111508"/>
                <a:ext cx="35458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912070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913F4-829A-6C47-B2AD-6ADA6902C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Bootstrap 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CF03DA-EA14-B54A-8D51-8ED2599E5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0B17E0C-4E5F-1C4B-94F4-F0C7D3128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08730"/>
            <a:ext cx="9144000" cy="488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89365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DCBDF-D40F-A342-995A-CEE1CFB6F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Bootstrap 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9E55F8-7BFE-C44F-BC6F-371493695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D84E34-22AF-784F-868D-910E067DCA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17538"/>
            <a:ext cx="9144000" cy="441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16875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DCBDF-D40F-A342-995A-CEE1CFB6F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Bootstrap 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9E55F8-7BFE-C44F-BC6F-371493695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D84E34-22AF-784F-868D-910E067DCA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617538"/>
            <a:ext cx="9144000" cy="441898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2EAC41C-B041-2044-B339-CD58B5839E62}"/>
              </a:ext>
            </a:extLst>
          </p:cNvPr>
          <p:cNvSpPr/>
          <p:nvPr/>
        </p:nvSpPr>
        <p:spPr>
          <a:xfrm>
            <a:off x="5680038" y="5116009"/>
            <a:ext cx="2205317" cy="2430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20336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90D22-8EC2-D440-A72F-7751F3BDD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mediators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1E23CD-0CB5-3A4E-88AE-C3829B00A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192949-ED04-DD44-A80A-2741DA5D4C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 b="26691"/>
          <a:stretch/>
        </p:blipFill>
        <p:spPr>
          <a:xfrm>
            <a:off x="1075762" y="1931166"/>
            <a:ext cx="4668821" cy="45635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7DB94B-1F5F-0D44-A594-47DF7F5825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593047"/>
            <a:ext cx="9144000" cy="232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2027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B0B84-5FF4-F14F-A7B8-861F55B95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2D54B4-087D-BE48-8E05-3B2C3F05E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C33B01-1A66-9D4B-9849-8008904E1A8A}"/>
              </a:ext>
            </a:extLst>
          </p:cNvPr>
          <p:cNvSpPr txBox="1"/>
          <p:nvPr/>
        </p:nvSpPr>
        <p:spPr>
          <a:xfrm>
            <a:off x="791063" y="4547428"/>
            <a:ext cx="1810287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Stress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337B92-6F01-0E43-A744-515A99D3628F}"/>
              </a:ext>
            </a:extLst>
          </p:cNvPr>
          <p:cNvSpPr txBox="1"/>
          <p:nvPr/>
        </p:nvSpPr>
        <p:spPr>
          <a:xfrm>
            <a:off x="6057900" y="4547428"/>
            <a:ext cx="2082695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Health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27C36D6-CC11-F047-8BCB-87679DBA32D0}"/>
              </a:ext>
            </a:extLst>
          </p:cNvPr>
          <p:cNvCxnSpPr>
            <a:cxnSpLocks/>
            <a:stCxn id="18" idx="3"/>
            <a:endCxn id="19" idx="1"/>
          </p:cNvCxnSpPr>
          <p:nvPr/>
        </p:nvCxnSpPr>
        <p:spPr>
          <a:xfrm>
            <a:off x="2601350" y="4962927"/>
            <a:ext cx="34565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4F59716-62C3-7D40-A43E-B0C4C16DCB33}"/>
              </a:ext>
            </a:extLst>
          </p:cNvPr>
          <p:cNvSpPr txBox="1"/>
          <p:nvPr/>
        </p:nvSpPr>
        <p:spPr>
          <a:xfrm>
            <a:off x="2445800" y="2155244"/>
            <a:ext cx="3767651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Controllability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0E3447D-1013-E44C-BCE2-9051980F9E45}"/>
              </a:ext>
            </a:extLst>
          </p:cNvPr>
          <p:cNvCxnSpPr>
            <a:cxnSpLocks/>
            <a:stCxn id="21" idx="2"/>
          </p:cNvCxnSpPr>
          <p:nvPr/>
        </p:nvCxnSpPr>
        <p:spPr>
          <a:xfrm>
            <a:off x="4329626" y="2986241"/>
            <a:ext cx="0" cy="197668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835312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E453A-0CB7-9141-AB52-0F0C3F6E6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mediators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1DB888-4AE5-164A-A375-A8B3CA3AF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FBDA32-D642-3244-82D9-96584FBD37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02772"/>
            <a:ext cx="8572500" cy="38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4124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6A8D1-C03A-4844-AD6E-4C554892B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nlcom</a:t>
            </a:r>
            <a:r>
              <a:rPr lang="en-US" dirty="0"/>
              <a:t> command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190D33-7D6E-B24D-B0F8-92F2AD64D3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62544"/>
            <a:ext cx="7886700" cy="1766456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cs typeface="CMU Typewriter Text" panose="02000609000000000000" pitchFamily="49" charset="0"/>
              </a:rPr>
              <a:t>Mediation effects are nonlinear, and therefore require nonlinear estimators and tests.</a:t>
            </a:r>
          </a:p>
          <a:p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nlcom</a:t>
            </a:r>
            <a:r>
              <a:rPr lang="en-US" dirty="0">
                <a:cs typeface="CMU Typewriter Text" panose="02000609000000000000" pitchFamily="49" charset="0"/>
              </a:rPr>
              <a:t> allows estimation of nonlinear combinations of estimators</a:t>
            </a:r>
          </a:p>
          <a:p>
            <a:pPr marL="0" indent="0">
              <a:buNone/>
            </a:pPr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            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nlcom</a:t>
            </a:r>
            <a:r>
              <a:rPr lang="en-US" dirty="0"/>
              <a:t> [</a:t>
            </a:r>
            <a:r>
              <a:rPr lang="en-US" i="1" dirty="0"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name</a:t>
            </a:r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:</a:t>
            </a:r>
            <a:r>
              <a:rPr lang="en-US" dirty="0"/>
              <a:t>]</a:t>
            </a:r>
            <a:r>
              <a:rPr lang="en-US" i="1" dirty="0"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exp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9941A7-CE2B-B84F-8F8E-8B0103387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57807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6A8D1-C03A-4844-AD6E-4C554892B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nlcom</a:t>
            </a:r>
            <a:r>
              <a:rPr lang="en-US" dirty="0"/>
              <a:t> command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190D33-7D6E-B24D-B0F8-92F2AD64D3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62544"/>
            <a:ext cx="7886700" cy="1766456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cs typeface="CMU Typewriter Text" panose="02000609000000000000" pitchFamily="49" charset="0"/>
              </a:rPr>
              <a:t>Mediation effects are nonlinear, and therefore require nonlinear estimators and tests.</a:t>
            </a:r>
          </a:p>
          <a:p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nlcom</a:t>
            </a:r>
            <a:r>
              <a:rPr lang="en-US" dirty="0">
                <a:cs typeface="CMU Typewriter Text" panose="02000609000000000000" pitchFamily="49" charset="0"/>
              </a:rPr>
              <a:t> allows estimation of nonlinear combinations of estimators</a:t>
            </a:r>
          </a:p>
          <a:p>
            <a:pPr marL="0" indent="0">
              <a:buNone/>
            </a:pPr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            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nlcom</a:t>
            </a:r>
            <a:r>
              <a:rPr lang="en-US" dirty="0"/>
              <a:t> [</a:t>
            </a:r>
            <a:r>
              <a:rPr lang="en-US" i="1" dirty="0"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name</a:t>
            </a:r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:</a:t>
            </a:r>
            <a:r>
              <a:rPr lang="en-US" dirty="0"/>
              <a:t>]</a:t>
            </a:r>
            <a:r>
              <a:rPr lang="en-US" i="1" dirty="0">
                <a:latin typeface="CMU Serif" panose="02000603000000000000" pitchFamily="2" charset="0"/>
                <a:ea typeface="CMU Serif" panose="02000603000000000000" pitchFamily="2" charset="0"/>
                <a:cs typeface="CMU Serif" panose="02000603000000000000" pitchFamily="2" charset="0"/>
              </a:rPr>
              <a:t>exp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9941A7-CE2B-B84F-8F8E-8B0103387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FF282B-4E9E-6C42-A7AE-D9954BD1D0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3597275"/>
            <a:ext cx="85725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91533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DE0D9-2B2D-6542-BBA4-D95F3AC3E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mediators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462168-1D56-4E4A-95FB-88F58C6AB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07FA30-27EF-174F-81B5-AA572E4F57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608137"/>
            <a:ext cx="85725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29477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F2461-0DB6-C945-AF47-CAEFFF3C9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Moderation in SEM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EC27BC-A714-164E-9F85-6DEB7087AE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Moderation can be tested in two different ways in the SEM framework:</a:t>
            </a:r>
          </a:p>
          <a:p>
            <a:pPr lvl="1"/>
            <a:r>
              <a:rPr lang="en-US" dirty="0"/>
              <a:t>Interaction terms</a:t>
            </a:r>
          </a:p>
          <a:p>
            <a:pPr lvl="2"/>
            <a:r>
              <a:rPr lang="en-US" dirty="0"/>
              <a:t>Factor variable notation not available with </a:t>
            </a:r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dirty="0"/>
              <a:t>. It is available in 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dirty="0"/>
              <a:t>.</a:t>
            </a:r>
          </a:p>
          <a:p>
            <a:pPr lvl="2"/>
            <a:r>
              <a:rPr lang="en-US" dirty="0"/>
              <a:t>In 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dirty="0"/>
              <a:t>, you need to create an interaction variable and include it in your model. </a:t>
            </a:r>
          </a:p>
          <a:p>
            <a:pPr lvl="1"/>
            <a:r>
              <a:rPr lang="en-US" dirty="0"/>
              <a:t>Group analysis</a:t>
            </a:r>
          </a:p>
          <a:p>
            <a:pPr lvl="2"/>
            <a:r>
              <a:rPr lang="en-US" dirty="0"/>
              <a:t>Evaluates whether any model coefficients significantly differ by group.</a:t>
            </a:r>
          </a:p>
          <a:p>
            <a:pPr lvl="2"/>
            <a:r>
              <a:rPr lang="en-US" dirty="0"/>
              <a:t>Can constrain/relax individual or classes of parameters across groups</a:t>
            </a:r>
          </a:p>
          <a:p>
            <a:pPr marL="914400" lvl="2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C695F0-03DC-1347-AE27-2744FFE74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0875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3339C-223E-E24A-91B8-D45ABFEE7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Interaction terms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AA8D08-E3DA-1348-94E2-ED32F6371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4B5D8E-EA1F-484F-9C01-30F59FC2A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96415"/>
            <a:ext cx="10202780" cy="372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88346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3339C-223E-E24A-91B8-D45ABFEE7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Interaction terms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AA8D08-E3DA-1348-94E2-ED32F6371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4B5D8E-EA1F-484F-9C01-30F59FC2A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96415"/>
            <a:ext cx="10202780" cy="372793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06FEEAE-A193-444B-BE84-CE3AC0E4A769}"/>
              </a:ext>
            </a:extLst>
          </p:cNvPr>
          <p:cNvSpPr/>
          <p:nvPr/>
        </p:nvSpPr>
        <p:spPr>
          <a:xfrm>
            <a:off x="1099595" y="4166886"/>
            <a:ext cx="7415755" cy="25464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74730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F2461-0DB6-C945-AF47-CAEFFF3C9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Moderation in SEM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EC27BC-A714-164E-9F85-6DEB7087AE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Moderation can be tested in two different ways in the SEM framework:</a:t>
            </a:r>
          </a:p>
          <a:p>
            <a:pPr lvl="1"/>
            <a:r>
              <a:rPr lang="en-US" dirty="0"/>
              <a:t>Interaction terms</a:t>
            </a:r>
          </a:p>
          <a:p>
            <a:pPr lvl="2"/>
            <a:r>
              <a:rPr lang="en-US" dirty="0"/>
              <a:t>Factor variable notation not available with </a:t>
            </a:r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dirty="0"/>
              <a:t>. It is available in 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dirty="0"/>
              <a:t>.</a:t>
            </a:r>
          </a:p>
          <a:p>
            <a:pPr lvl="2"/>
            <a:r>
              <a:rPr lang="en-US" dirty="0"/>
              <a:t>In 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dirty="0"/>
              <a:t>, you need to create an interaction variable and include it in your model. </a:t>
            </a:r>
          </a:p>
          <a:p>
            <a:pPr lvl="1"/>
            <a:r>
              <a:rPr lang="en-US" dirty="0"/>
              <a:t>Group analysis</a:t>
            </a:r>
          </a:p>
          <a:p>
            <a:pPr lvl="2"/>
            <a:r>
              <a:rPr lang="en-US" dirty="0"/>
              <a:t>Evaluates whether any model coefficients significantly differ by group.</a:t>
            </a:r>
          </a:p>
          <a:p>
            <a:pPr lvl="2"/>
            <a:r>
              <a:rPr lang="en-US" dirty="0"/>
              <a:t>Can constrain/relax individual or classes of parameters across groups</a:t>
            </a:r>
          </a:p>
          <a:p>
            <a:pPr lvl="2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C695F0-03DC-1347-AE27-2744FFE74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63891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D201F-1291-B949-B0E9-4898656A0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analysis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99EA9D0-0348-3040-80EB-CAF2FBA0E30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28650" y="4844147"/>
                <a:ext cx="7886700" cy="1325563"/>
              </a:xfrm>
            </p:spPr>
            <p:txBody>
              <a:bodyPr>
                <a:normAutofit/>
              </a:bodyPr>
              <a:lstStyle/>
              <a:p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, sex moderates the relationship that age has on systolic blood pressure </a:t>
                </a:r>
              </a:p>
              <a:p>
                <a:endParaRPr lang="en-US" dirty="0">
                  <a:latin typeface="Helvetica Neue Light" panose="02000403000000020004" pitchFamily="2" charset="0"/>
                  <a:ea typeface="Helvetica Neue Light" panose="02000403000000020004" pitchFamily="2" charset="0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99EA9D0-0348-3040-80EB-CAF2FBA0E3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4844147"/>
                <a:ext cx="7886700" cy="1325563"/>
              </a:xfrm>
              <a:blipFill>
                <a:blip r:embed="rId2"/>
                <a:stretch>
                  <a:fillRect l="-1447" t="-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38E054-75D7-5A47-BA79-66E95ADBA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DB7476-2B09-0144-9B92-970093C4B349}"/>
              </a:ext>
            </a:extLst>
          </p:cNvPr>
          <p:cNvSpPr txBox="1"/>
          <p:nvPr/>
        </p:nvSpPr>
        <p:spPr>
          <a:xfrm>
            <a:off x="628650" y="3303657"/>
            <a:ext cx="130765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5CF960-B0FD-1747-9D57-BC3F6B941DC3}"/>
              </a:ext>
            </a:extLst>
          </p:cNvPr>
          <p:cNvSpPr txBox="1"/>
          <p:nvPr/>
        </p:nvSpPr>
        <p:spPr>
          <a:xfrm>
            <a:off x="3087445" y="3304801"/>
            <a:ext cx="130765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endParaRPr lang="en-US" sz="2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318ACBB-0395-5949-BFCC-EF986C34C039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1936309" y="3565267"/>
            <a:ext cx="1151136" cy="1144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EF60F89-9E65-3A49-8AB9-4BF95E1DB75B}"/>
              </a:ext>
            </a:extLst>
          </p:cNvPr>
          <p:cNvSpPr txBox="1"/>
          <p:nvPr/>
        </p:nvSpPr>
        <p:spPr>
          <a:xfrm>
            <a:off x="4976532" y="3304801"/>
            <a:ext cx="130765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EB2B14-F9E5-AD40-B99C-D23703B9F463}"/>
              </a:ext>
            </a:extLst>
          </p:cNvPr>
          <p:cNvSpPr txBox="1"/>
          <p:nvPr/>
        </p:nvSpPr>
        <p:spPr>
          <a:xfrm>
            <a:off x="7435327" y="3303656"/>
            <a:ext cx="1307659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sbp</a:t>
            </a:r>
            <a:endParaRPr lang="en-US" sz="2800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A007EFF-9331-6B42-B52A-5903203CA00E}"/>
              </a:ext>
            </a:extLst>
          </p:cNvPr>
          <p:cNvCxnSpPr>
            <a:cxnSpLocks/>
            <a:stCxn id="9" idx="3"/>
            <a:endCxn id="10" idx="1"/>
          </p:cNvCxnSpPr>
          <p:nvPr/>
        </p:nvCxnSpPr>
        <p:spPr>
          <a:xfrm flipV="1">
            <a:off x="6284191" y="3565266"/>
            <a:ext cx="1151136" cy="1145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BE7B537-40C3-CC4A-813B-0DF90912DC6A}"/>
                  </a:ext>
                </a:extLst>
              </p:cNvPr>
              <p:cNvSpPr txBox="1"/>
              <p:nvPr/>
            </p:nvSpPr>
            <p:spPr>
              <a:xfrm>
                <a:off x="2356578" y="3210003"/>
                <a:ext cx="310598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BE7B537-40C3-CC4A-813B-0DF90912DC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6578" y="3210003"/>
                <a:ext cx="310598" cy="307777"/>
              </a:xfrm>
              <a:prstGeom prst="rect">
                <a:avLst/>
              </a:prstGeom>
              <a:blipFill>
                <a:blip r:embed="rId3"/>
                <a:stretch>
                  <a:fillRect l="-26923" r="-3846" b="-3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196A575-4218-9A43-A394-C7E69B51CD76}"/>
                  </a:ext>
                </a:extLst>
              </p:cNvPr>
              <p:cNvSpPr txBox="1"/>
              <p:nvPr/>
            </p:nvSpPr>
            <p:spPr>
              <a:xfrm>
                <a:off x="6701478" y="3214833"/>
                <a:ext cx="31656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196A575-4218-9A43-A394-C7E69B51CD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1478" y="3214833"/>
                <a:ext cx="316561" cy="307777"/>
              </a:xfrm>
              <a:prstGeom prst="rect">
                <a:avLst/>
              </a:prstGeom>
              <a:blipFill>
                <a:blip r:embed="rId4"/>
                <a:stretch>
                  <a:fillRect l="-26923" r="-3846" b="-3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70B80E76-8773-0444-A150-17A18332B358}"/>
              </a:ext>
            </a:extLst>
          </p:cNvPr>
          <p:cNvSpPr txBox="1"/>
          <p:nvPr/>
        </p:nvSpPr>
        <p:spPr>
          <a:xfrm>
            <a:off x="1443462" y="2039112"/>
            <a:ext cx="223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Female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3315A3C-7BB8-074E-A1EC-CFE040212D6E}"/>
              </a:ext>
            </a:extLst>
          </p:cNvPr>
          <p:cNvSpPr txBox="1"/>
          <p:nvPr/>
        </p:nvSpPr>
        <p:spPr>
          <a:xfrm>
            <a:off x="5654084" y="2039112"/>
            <a:ext cx="223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Male</a:t>
            </a:r>
          </a:p>
        </p:txBody>
      </p:sp>
    </p:spTree>
    <p:extLst>
      <p:ext uri="{BB962C8B-B14F-4D97-AF65-F5344CB8AC3E}">
        <p14:creationId xmlns:p14="http://schemas.microsoft.com/office/powerpoint/2010/main" val="394379076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9A2DC-131D-3141-8171-13E226B01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analysis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41FD4C-A33F-D148-84B3-8606E9424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59CEA4A-4BF3-6A4D-B75D-6DA432A07A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9216" b="83365"/>
          <a:stretch/>
        </p:blipFill>
        <p:spPr>
          <a:xfrm>
            <a:off x="628650" y="2560320"/>
            <a:ext cx="3867216" cy="10515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3422256-4C04-2643-ACFA-CEAE5ADFA1E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9608" b="83456"/>
          <a:stretch/>
        </p:blipFill>
        <p:spPr>
          <a:xfrm>
            <a:off x="5047960" y="2560320"/>
            <a:ext cx="3851044" cy="105156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04EBCEA-4145-9D47-B32D-4DF6E7A85873}"/>
              </a:ext>
            </a:extLst>
          </p:cNvPr>
          <p:cNvSpPr txBox="1"/>
          <p:nvPr/>
        </p:nvSpPr>
        <p:spPr>
          <a:xfrm>
            <a:off x="1443462" y="2039112"/>
            <a:ext cx="223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Female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1BCB78-4B29-3940-B992-195A29AD2694}"/>
              </a:ext>
            </a:extLst>
          </p:cNvPr>
          <p:cNvSpPr txBox="1"/>
          <p:nvPr/>
        </p:nvSpPr>
        <p:spPr>
          <a:xfrm>
            <a:off x="5654084" y="2039112"/>
            <a:ext cx="223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Male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0A75552-2F8F-6C41-9A3E-6A81AD5F26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0" y="1591056"/>
            <a:ext cx="9144000" cy="232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304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F8AD177-30CA-134F-A1FE-0BA58EB283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62545"/>
            <a:ext cx="7886700" cy="2515552"/>
          </a:xfrm>
        </p:spPr>
        <p:txBody>
          <a:bodyPr/>
          <a:lstStyle/>
          <a:p>
            <a:r>
              <a:rPr lang="en-US" dirty="0"/>
              <a:t>Why does stress impact health?</a:t>
            </a:r>
          </a:p>
          <a:p>
            <a:r>
              <a:rPr lang="en-US" dirty="0"/>
              <a:t>What is the causal mechanism linking stress and health?</a:t>
            </a:r>
          </a:p>
          <a:p>
            <a:r>
              <a:rPr lang="en-US" dirty="0"/>
              <a:t>What are the possible explanations?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5B0B84-5FF4-F14F-A7B8-861F55B95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2D54B4-087D-BE48-8E05-3B2C3F05E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C33B01-1A66-9D4B-9849-8008904E1A8A}"/>
              </a:ext>
            </a:extLst>
          </p:cNvPr>
          <p:cNvSpPr txBox="1"/>
          <p:nvPr/>
        </p:nvSpPr>
        <p:spPr>
          <a:xfrm>
            <a:off x="791063" y="4547428"/>
            <a:ext cx="1810287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Stress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9337B92-6F01-0E43-A744-515A99D3628F}"/>
              </a:ext>
            </a:extLst>
          </p:cNvPr>
          <p:cNvSpPr txBox="1"/>
          <p:nvPr/>
        </p:nvSpPr>
        <p:spPr>
          <a:xfrm>
            <a:off x="6057900" y="4547428"/>
            <a:ext cx="2082695" cy="83099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Health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27C36D6-CC11-F047-8BCB-87679DBA32D0}"/>
              </a:ext>
            </a:extLst>
          </p:cNvPr>
          <p:cNvCxnSpPr>
            <a:cxnSpLocks/>
            <a:stCxn id="18" idx="3"/>
            <a:endCxn id="19" idx="1"/>
          </p:cNvCxnSpPr>
          <p:nvPr/>
        </p:nvCxnSpPr>
        <p:spPr>
          <a:xfrm>
            <a:off x="2601350" y="4962927"/>
            <a:ext cx="34565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799213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5F2D4-DFAF-FD40-BE7E-F5BF9B752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analysis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2366D6-6A9D-A848-BA3F-E61390412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4C848B-36F3-FD4D-B035-DADBCD08A4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93047"/>
            <a:ext cx="9144000" cy="232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08278D-807F-8A49-A4B5-01D09CE46B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9412" b="83162"/>
          <a:stretch/>
        </p:blipFill>
        <p:spPr>
          <a:xfrm>
            <a:off x="5047488" y="2563094"/>
            <a:ext cx="3802149" cy="10515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B5CFD75-D9B9-4C40-A442-2AA9EAFA33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0110" b="83439"/>
          <a:stretch/>
        </p:blipFill>
        <p:spPr>
          <a:xfrm>
            <a:off x="628650" y="2563094"/>
            <a:ext cx="3799329" cy="10515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796AAC1-ADBB-8B4B-B40F-92087079B0DF}"/>
              </a:ext>
            </a:extLst>
          </p:cNvPr>
          <p:cNvSpPr txBox="1"/>
          <p:nvPr/>
        </p:nvSpPr>
        <p:spPr>
          <a:xfrm>
            <a:off x="1444752" y="2039112"/>
            <a:ext cx="223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Female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52B518-36EC-2043-A3FD-8B29D3C0333A}"/>
              </a:ext>
            </a:extLst>
          </p:cNvPr>
          <p:cNvSpPr txBox="1"/>
          <p:nvPr/>
        </p:nvSpPr>
        <p:spPr>
          <a:xfrm>
            <a:off x="5654083" y="2039112"/>
            <a:ext cx="223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Male</a:t>
            </a:r>
          </a:p>
        </p:txBody>
      </p:sp>
    </p:spTree>
    <p:extLst>
      <p:ext uri="{BB962C8B-B14F-4D97-AF65-F5344CB8AC3E}">
        <p14:creationId xmlns:p14="http://schemas.microsoft.com/office/powerpoint/2010/main" val="181388581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5F2D4-DFAF-FD40-BE7E-F5BF9B752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analysis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2366D6-6A9D-A848-BA3F-E61390412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4C848B-36F3-FD4D-B035-DADBCD08A4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93047"/>
            <a:ext cx="9144000" cy="232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08278D-807F-8A49-A4B5-01D09CE46B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9412" b="83162"/>
          <a:stretch/>
        </p:blipFill>
        <p:spPr>
          <a:xfrm>
            <a:off x="5047488" y="2563094"/>
            <a:ext cx="3802149" cy="10515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B5CFD75-D9B9-4C40-A442-2AA9EAFA33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0110" b="83439"/>
          <a:stretch/>
        </p:blipFill>
        <p:spPr>
          <a:xfrm>
            <a:off x="628650" y="2563094"/>
            <a:ext cx="3799329" cy="10515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796AAC1-ADBB-8B4B-B40F-92087079B0DF}"/>
              </a:ext>
            </a:extLst>
          </p:cNvPr>
          <p:cNvSpPr txBox="1"/>
          <p:nvPr/>
        </p:nvSpPr>
        <p:spPr>
          <a:xfrm>
            <a:off x="1444752" y="2039112"/>
            <a:ext cx="223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Female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52B518-36EC-2043-A3FD-8B29D3C0333A}"/>
              </a:ext>
            </a:extLst>
          </p:cNvPr>
          <p:cNvSpPr txBox="1"/>
          <p:nvPr/>
        </p:nvSpPr>
        <p:spPr>
          <a:xfrm>
            <a:off x="5654083" y="2039112"/>
            <a:ext cx="223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Male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CCFAA2-1DB5-D24C-A7C1-003D2C4D8DB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1164" b="4672"/>
          <a:stretch/>
        </p:blipFill>
        <p:spPr>
          <a:xfrm>
            <a:off x="628651" y="3759058"/>
            <a:ext cx="8515350" cy="309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5104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5F2D4-DFAF-FD40-BE7E-F5BF9B752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analysis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2366D6-6A9D-A848-BA3F-E61390412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4C848B-36F3-FD4D-B035-DADBCD08A4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593047"/>
            <a:ext cx="9144000" cy="232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08278D-807F-8A49-A4B5-01D09CE46BC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9412" b="83162"/>
          <a:stretch/>
        </p:blipFill>
        <p:spPr>
          <a:xfrm>
            <a:off x="5047488" y="2563094"/>
            <a:ext cx="3802149" cy="10515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B5CFD75-D9B9-4C40-A442-2AA9EAFA33B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60110" b="83439"/>
          <a:stretch/>
        </p:blipFill>
        <p:spPr>
          <a:xfrm>
            <a:off x="628650" y="2563094"/>
            <a:ext cx="3799329" cy="10515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796AAC1-ADBB-8B4B-B40F-92087079B0DF}"/>
              </a:ext>
            </a:extLst>
          </p:cNvPr>
          <p:cNvSpPr txBox="1"/>
          <p:nvPr/>
        </p:nvSpPr>
        <p:spPr>
          <a:xfrm>
            <a:off x="1444752" y="2039112"/>
            <a:ext cx="223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Female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52B518-36EC-2043-A3FD-8B29D3C0333A}"/>
              </a:ext>
            </a:extLst>
          </p:cNvPr>
          <p:cNvSpPr txBox="1"/>
          <p:nvPr/>
        </p:nvSpPr>
        <p:spPr>
          <a:xfrm>
            <a:off x="5654083" y="2039112"/>
            <a:ext cx="223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Male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CCFAA2-1DB5-D24C-A7C1-003D2C4D8DB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164" b="4672"/>
          <a:stretch/>
        </p:blipFill>
        <p:spPr>
          <a:xfrm>
            <a:off x="628651" y="3759058"/>
            <a:ext cx="8515350" cy="3098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1D350DA-BDE9-BE4A-82F5-37CE7722A5DC}"/>
              </a:ext>
            </a:extLst>
          </p:cNvPr>
          <p:cNvSpPr/>
          <p:nvPr/>
        </p:nvSpPr>
        <p:spPr>
          <a:xfrm>
            <a:off x="1215342" y="5960962"/>
            <a:ext cx="1828800" cy="2314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884742-CEE9-EB4F-8A87-205BE3EBDDF5}"/>
              </a:ext>
            </a:extLst>
          </p:cNvPr>
          <p:cNvSpPr/>
          <p:nvPr/>
        </p:nvSpPr>
        <p:spPr>
          <a:xfrm>
            <a:off x="3103826" y="3113952"/>
            <a:ext cx="252832" cy="2743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84994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B5CFD75-D9B9-4C40-A442-2AA9EAFA33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0110" b="83439"/>
          <a:stretch/>
        </p:blipFill>
        <p:spPr>
          <a:xfrm>
            <a:off x="628650" y="2563094"/>
            <a:ext cx="3799329" cy="10515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25F2D4-DFAF-FD40-BE7E-F5BF9B752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analysis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2366D6-6A9D-A848-BA3F-E61390412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4C848B-36F3-FD4D-B035-DADBCD08A4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1593047"/>
            <a:ext cx="9144000" cy="232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08278D-807F-8A49-A4B5-01D09CE46BC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9412" b="83162"/>
          <a:stretch/>
        </p:blipFill>
        <p:spPr>
          <a:xfrm>
            <a:off x="5047488" y="2563094"/>
            <a:ext cx="3802149" cy="10515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796AAC1-ADBB-8B4B-B40F-92087079B0DF}"/>
              </a:ext>
            </a:extLst>
          </p:cNvPr>
          <p:cNvSpPr txBox="1"/>
          <p:nvPr/>
        </p:nvSpPr>
        <p:spPr>
          <a:xfrm>
            <a:off x="1444752" y="2039112"/>
            <a:ext cx="223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Female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52B518-36EC-2043-A3FD-8B29D3C0333A}"/>
              </a:ext>
            </a:extLst>
          </p:cNvPr>
          <p:cNvSpPr txBox="1"/>
          <p:nvPr/>
        </p:nvSpPr>
        <p:spPr>
          <a:xfrm>
            <a:off x="5654083" y="2039112"/>
            <a:ext cx="223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Male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CCFAA2-1DB5-D24C-A7C1-003D2C4D8DB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164" b="4672"/>
          <a:stretch/>
        </p:blipFill>
        <p:spPr>
          <a:xfrm>
            <a:off x="628651" y="3759058"/>
            <a:ext cx="8515350" cy="3098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1D350DA-BDE9-BE4A-82F5-37CE7722A5DC}"/>
              </a:ext>
            </a:extLst>
          </p:cNvPr>
          <p:cNvSpPr/>
          <p:nvPr/>
        </p:nvSpPr>
        <p:spPr>
          <a:xfrm>
            <a:off x="1215342" y="5960962"/>
            <a:ext cx="1828800" cy="2314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884742-CEE9-EB4F-8A87-205BE3EBDDF5}"/>
              </a:ext>
            </a:extLst>
          </p:cNvPr>
          <p:cNvSpPr/>
          <p:nvPr/>
        </p:nvSpPr>
        <p:spPr>
          <a:xfrm>
            <a:off x="3103826" y="3113952"/>
            <a:ext cx="252832" cy="2743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F9DAF87-5EFD-4B49-8D62-24C213D38CE5}"/>
              </a:ext>
            </a:extLst>
          </p:cNvPr>
          <p:cNvSpPr/>
          <p:nvPr/>
        </p:nvSpPr>
        <p:spPr>
          <a:xfrm>
            <a:off x="1215342" y="5518369"/>
            <a:ext cx="1828800" cy="2314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3D96B89-DA78-924E-9EC3-3E9F81C66174}"/>
              </a:ext>
            </a:extLst>
          </p:cNvPr>
          <p:cNvSpPr/>
          <p:nvPr/>
        </p:nvSpPr>
        <p:spPr>
          <a:xfrm>
            <a:off x="7419372" y="3091272"/>
            <a:ext cx="307994" cy="297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5EE2F3-C067-F949-BE24-B9F654C4CFC6}"/>
              </a:ext>
            </a:extLst>
          </p:cNvPr>
          <p:cNvSpPr txBox="1"/>
          <p:nvPr/>
        </p:nvSpPr>
        <p:spPr>
          <a:xfrm>
            <a:off x="6533610" y="3429988"/>
            <a:ext cx="1358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84+24=108</a:t>
            </a:r>
          </a:p>
        </p:txBody>
      </p:sp>
    </p:spTree>
    <p:extLst>
      <p:ext uri="{BB962C8B-B14F-4D97-AF65-F5344CB8AC3E}">
        <p14:creationId xmlns:p14="http://schemas.microsoft.com/office/powerpoint/2010/main" val="66766487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5F2D4-DFAF-FD40-BE7E-F5BF9B752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analysis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2366D6-6A9D-A848-BA3F-E61390412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4C848B-36F3-FD4D-B035-DADBCD08A4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93047"/>
            <a:ext cx="9144000" cy="232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08278D-807F-8A49-A4B5-01D09CE46B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9412" b="83162"/>
          <a:stretch/>
        </p:blipFill>
        <p:spPr>
          <a:xfrm>
            <a:off x="5047488" y="2563094"/>
            <a:ext cx="3802149" cy="10515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B5CFD75-D9B9-4C40-A442-2AA9EAFA33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0110" b="83439"/>
          <a:stretch/>
        </p:blipFill>
        <p:spPr>
          <a:xfrm>
            <a:off x="628650" y="2563094"/>
            <a:ext cx="3799329" cy="10515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796AAC1-ADBB-8B4B-B40F-92087079B0DF}"/>
              </a:ext>
            </a:extLst>
          </p:cNvPr>
          <p:cNvSpPr txBox="1"/>
          <p:nvPr/>
        </p:nvSpPr>
        <p:spPr>
          <a:xfrm>
            <a:off x="1444752" y="2039112"/>
            <a:ext cx="223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Female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52B518-36EC-2043-A3FD-8B29D3C0333A}"/>
              </a:ext>
            </a:extLst>
          </p:cNvPr>
          <p:cNvSpPr txBox="1"/>
          <p:nvPr/>
        </p:nvSpPr>
        <p:spPr>
          <a:xfrm>
            <a:off x="5654083" y="2039112"/>
            <a:ext cx="223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Male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CCFAA2-1DB5-D24C-A7C1-003D2C4D8DB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1164" b="4672"/>
          <a:stretch/>
        </p:blipFill>
        <p:spPr>
          <a:xfrm>
            <a:off x="628651" y="3759058"/>
            <a:ext cx="8515350" cy="3098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1D350DA-BDE9-BE4A-82F5-37CE7722A5DC}"/>
              </a:ext>
            </a:extLst>
          </p:cNvPr>
          <p:cNvSpPr/>
          <p:nvPr/>
        </p:nvSpPr>
        <p:spPr>
          <a:xfrm>
            <a:off x="1275026" y="5308528"/>
            <a:ext cx="1828800" cy="2314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884742-CEE9-EB4F-8A87-205BE3EBDDF5}"/>
              </a:ext>
            </a:extLst>
          </p:cNvPr>
          <p:cNvSpPr/>
          <p:nvPr/>
        </p:nvSpPr>
        <p:spPr>
          <a:xfrm>
            <a:off x="1925019" y="3020768"/>
            <a:ext cx="320040" cy="2743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71311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5F2D4-DFAF-FD40-BE7E-F5BF9B752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analysis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2366D6-6A9D-A848-BA3F-E61390412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4C848B-36F3-FD4D-B035-DADBCD08A4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93047"/>
            <a:ext cx="9144000" cy="232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08278D-807F-8A49-A4B5-01D09CE46B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9412" b="83162"/>
          <a:stretch/>
        </p:blipFill>
        <p:spPr>
          <a:xfrm>
            <a:off x="5047488" y="2563094"/>
            <a:ext cx="3802149" cy="10515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B5CFD75-D9B9-4C40-A442-2AA9EAFA33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0110" b="83439"/>
          <a:stretch/>
        </p:blipFill>
        <p:spPr>
          <a:xfrm>
            <a:off x="628650" y="2563094"/>
            <a:ext cx="3799329" cy="10515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796AAC1-ADBB-8B4B-B40F-92087079B0DF}"/>
              </a:ext>
            </a:extLst>
          </p:cNvPr>
          <p:cNvSpPr txBox="1"/>
          <p:nvPr/>
        </p:nvSpPr>
        <p:spPr>
          <a:xfrm>
            <a:off x="1444752" y="2039112"/>
            <a:ext cx="223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Female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52B518-36EC-2043-A3FD-8B29D3C0333A}"/>
              </a:ext>
            </a:extLst>
          </p:cNvPr>
          <p:cNvSpPr txBox="1"/>
          <p:nvPr/>
        </p:nvSpPr>
        <p:spPr>
          <a:xfrm>
            <a:off x="5654083" y="2039112"/>
            <a:ext cx="223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Male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CCFAA2-1DB5-D24C-A7C1-003D2C4D8DB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1164" b="4672"/>
          <a:stretch/>
        </p:blipFill>
        <p:spPr>
          <a:xfrm>
            <a:off x="628651" y="3759058"/>
            <a:ext cx="8515350" cy="3098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1D350DA-BDE9-BE4A-82F5-37CE7722A5DC}"/>
              </a:ext>
            </a:extLst>
          </p:cNvPr>
          <p:cNvSpPr/>
          <p:nvPr/>
        </p:nvSpPr>
        <p:spPr>
          <a:xfrm>
            <a:off x="1275026" y="5308528"/>
            <a:ext cx="1828800" cy="2314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884742-CEE9-EB4F-8A87-205BE3EBDDF5}"/>
              </a:ext>
            </a:extLst>
          </p:cNvPr>
          <p:cNvSpPr/>
          <p:nvPr/>
        </p:nvSpPr>
        <p:spPr>
          <a:xfrm>
            <a:off x="1925019" y="3020768"/>
            <a:ext cx="320040" cy="2743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D7AC73D-4789-8948-815C-3A5BFB9259D6}"/>
              </a:ext>
            </a:extLst>
          </p:cNvPr>
          <p:cNvSpPr/>
          <p:nvPr/>
        </p:nvSpPr>
        <p:spPr>
          <a:xfrm>
            <a:off x="1053296" y="5730726"/>
            <a:ext cx="2050530" cy="2314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1904210-FDE0-9C4B-A0D6-31E274BD08D8}"/>
              </a:ext>
            </a:extLst>
          </p:cNvPr>
          <p:cNvSpPr/>
          <p:nvPr/>
        </p:nvSpPr>
        <p:spPr>
          <a:xfrm>
            <a:off x="6325328" y="3005496"/>
            <a:ext cx="320040" cy="2743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A6C69D-9D14-6A48-866C-C8E0315340AB}"/>
              </a:ext>
            </a:extLst>
          </p:cNvPr>
          <p:cNvSpPr txBox="1"/>
          <p:nvPr/>
        </p:nvSpPr>
        <p:spPr>
          <a:xfrm>
            <a:off x="5414814" y="3386782"/>
            <a:ext cx="1374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.91-.38=.53</a:t>
            </a:r>
          </a:p>
        </p:txBody>
      </p:sp>
    </p:spTree>
    <p:extLst>
      <p:ext uri="{BB962C8B-B14F-4D97-AF65-F5344CB8AC3E}">
        <p14:creationId xmlns:p14="http://schemas.microsoft.com/office/powerpoint/2010/main" val="92398313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5F2D4-DFAF-FD40-BE7E-F5BF9B752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analysis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2366D6-6A9D-A848-BA3F-E61390412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4C848B-36F3-FD4D-B035-DADBCD08A4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593047"/>
            <a:ext cx="9144000" cy="2325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08278D-807F-8A49-A4B5-01D09CE46BC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9412" b="83162"/>
          <a:stretch/>
        </p:blipFill>
        <p:spPr>
          <a:xfrm>
            <a:off x="5047488" y="2563094"/>
            <a:ext cx="3802149" cy="10515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B5CFD75-D9B9-4C40-A442-2AA9EAFA33B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60110" b="83439"/>
          <a:stretch/>
        </p:blipFill>
        <p:spPr>
          <a:xfrm>
            <a:off x="628650" y="2563094"/>
            <a:ext cx="3799329" cy="10515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796AAC1-ADBB-8B4B-B40F-92087079B0DF}"/>
              </a:ext>
            </a:extLst>
          </p:cNvPr>
          <p:cNvSpPr txBox="1"/>
          <p:nvPr/>
        </p:nvSpPr>
        <p:spPr>
          <a:xfrm>
            <a:off x="1444752" y="2039112"/>
            <a:ext cx="223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Female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52B518-36EC-2043-A3FD-8B29D3C0333A}"/>
              </a:ext>
            </a:extLst>
          </p:cNvPr>
          <p:cNvSpPr txBox="1"/>
          <p:nvPr/>
        </p:nvSpPr>
        <p:spPr>
          <a:xfrm>
            <a:off x="5654083" y="2039112"/>
            <a:ext cx="2237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Male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CCFAA2-1DB5-D24C-A7C1-003D2C4D8DB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164" b="4672"/>
          <a:stretch/>
        </p:blipFill>
        <p:spPr>
          <a:xfrm>
            <a:off x="628651" y="3759058"/>
            <a:ext cx="8515350" cy="3098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1D350DA-BDE9-BE4A-82F5-37CE7722A5DC}"/>
              </a:ext>
            </a:extLst>
          </p:cNvPr>
          <p:cNvSpPr/>
          <p:nvPr/>
        </p:nvSpPr>
        <p:spPr>
          <a:xfrm>
            <a:off x="868101" y="6377128"/>
            <a:ext cx="2218000" cy="2667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884742-CEE9-EB4F-8A87-205BE3EBDDF5}"/>
              </a:ext>
            </a:extLst>
          </p:cNvPr>
          <p:cNvSpPr/>
          <p:nvPr/>
        </p:nvSpPr>
        <p:spPr>
          <a:xfrm>
            <a:off x="3996888" y="2930185"/>
            <a:ext cx="320040" cy="2743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B600E2D-3534-6F4E-9C72-9E784F062CDF}"/>
              </a:ext>
            </a:extLst>
          </p:cNvPr>
          <p:cNvSpPr/>
          <p:nvPr/>
        </p:nvSpPr>
        <p:spPr>
          <a:xfrm>
            <a:off x="8355330" y="2918610"/>
            <a:ext cx="320040" cy="2743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0718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CF4D0-ACCF-BD44-8F55-44989781F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analysis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03B502-95CB-8D4E-BB72-84BD90E7B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BFBDF1-6D86-CB4F-8832-28D8C3009F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594800"/>
            <a:ext cx="9144000" cy="348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00307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D201F-1291-B949-B0E9-4898656A0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Moderated 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38E054-75D7-5A47-BA79-66E95ADBA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44F105DA-AE4C-7A43-B27D-4C3A99DF32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 b="63759"/>
          <a:stretch/>
        </p:blipFill>
        <p:spPr>
          <a:xfrm>
            <a:off x="628650" y="3203576"/>
            <a:ext cx="4068476" cy="196596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D92C7ED-BEF1-C140-B727-29E4779227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9989" b="63733"/>
          <a:stretch/>
        </p:blipFill>
        <p:spPr>
          <a:xfrm>
            <a:off x="4939670" y="3203576"/>
            <a:ext cx="4066542" cy="196596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3AE5FF75-012A-FE4C-9C0E-4988CA1D55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1631167"/>
            <a:ext cx="11889826" cy="249070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F4F5118-93BD-3348-B0C9-4FACF50B80D8}"/>
              </a:ext>
            </a:extLst>
          </p:cNvPr>
          <p:cNvSpPr txBox="1"/>
          <p:nvPr/>
        </p:nvSpPr>
        <p:spPr>
          <a:xfrm>
            <a:off x="1124139" y="2553712"/>
            <a:ext cx="22375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Female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E6B2C6D-48BD-064B-A803-A3C419407BA6}"/>
              </a:ext>
            </a:extLst>
          </p:cNvPr>
          <p:cNvSpPr txBox="1"/>
          <p:nvPr/>
        </p:nvSpPr>
        <p:spPr>
          <a:xfrm>
            <a:off x="5454767" y="2553712"/>
            <a:ext cx="22375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Male</a:t>
            </a:r>
          </a:p>
        </p:txBody>
      </p:sp>
    </p:spTree>
    <p:extLst>
      <p:ext uri="{BB962C8B-B14F-4D97-AF65-F5344CB8AC3E}">
        <p14:creationId xmlns:p14="http://schemas.microsoft.com/office/powerpoint/2010/main" val="328899951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6A5E9-CAE4-AB45-BB09-A3BE25171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Moderated 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395EAB-EBE9-F04E-A738-08C1EFD05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3BCF6C-CBF0-F84E-A167-FE6A0EA402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602772"/>
            <a:ext cx="8572500" cy="38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0966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lmm 7.7.20" id="{9DA33EAD-7794-7A48-B32E-20EDCF2B91AB}" vid="{D80785D8-66DE-1F48-B7BC-2D56366AD81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74039</TotalTime>
  <Words>1840</Words>
  <Application>Microsoft Office PowerPoint</Application>
  <PresentationFormat>On-screen Show (4:3)</PresentationFormat>
  <Paragraphs>508</Paragraphs>
  <Slides>112</Slides>
  <Notes>41</Notes>
  <HiddenSlides>0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112</vt:i4>
      </vt:variant>
    </vt:vector>
  </HeadingPairs>
  <TitlesOfParts>
    <vt:vector size="124" baseType="lpstr">
      <vt:lpstr>Arial</vt:lpstr>
      <vt:lpstr>Calibri</vt:lpstr>
      <vt:lpstr>Cambria Math</vt:lpstr>
      <vt:lpstr>CMU Serif</vt:lpstr>
      <vt:lpstr>CMU Typewriter Text</vt:lpstr>
      <vt:lpstr>Courier New</vt:lpstr>
      <vt:lpstr>Helvetica Neue</vt:lpstr>
      <vt:lpstr>Helvetica Neue Light</vt:lpstr>
      <vt:lpstr>Helvetica Neue Light</vt:lpstr>
      <vt:lpstr>Helvetica Neue Medium</vt:lpstr>
      <vt:lpstr>Helvetica Neue UltraLight</vt:lpstr>
      <vt:lpstr>Office Theme</vt:lpstr>
      <vt:lpstr>Mediation and Moderation in Stata</vt:lpstr>
      <vt:lpstr>Definitions</vt:lpstr>
      <vt:lpstr>Definitions</vt:lpstr>
      <vt:lpstr>Definitions</vt:lpstr>
      <vt:lpstr>An example</vt:lpstr>
      <vt:lpstr>Moderation</vt:lpstr>
      <vt:lpstr>Moderation</vt:lpstr>
      <vt:lpstr>Moderation</vt:lpstr>
      <vt:lpstr>Mediation</vt:lpstr>
      <vt:lpstr>Mediation</vt:lpstr>
      <vt:lpstr>Mediation</vt:lpstr>
      <vt:lpstr>Definitions</vt:lpstr>
      <vt:lpstr>NHANES example data</vt:lpstr>
      <vt:lpstr>Simple bivariate relationship</vt:lpstr>
      <vt:lpstr>Simple bivariate relationship</vt:lpstr>
      <vt:lpstr>Simple linear regression</vt:lpstr>
      <vt:lpstr>Moderation</vt:lpstr>
      <vt:lpstr>Moderation</vt:lpstr>
      <vt:lpstr>Moderation</vt:lpstr>
      <vt:lpstr>Moderation</vt:lpstr>
      <vt:lpstr>PowerPoint Presentation</vt:lpstr>
      <vt:lpstr>PowerPoint Presentation</vt:lpstr>
      <vt:lpstr>Moderation</vt:lpstr>
      <vt:lpstr>Moderation</vt:lpstr>
      <vt:lpstr>Moderation</vt:lpstr>
      <vt:lpstr>Margins</vt:lpstr>
      <vt:lpstr>Margins</vt:lpstr>
      <vt:lpstr>Margins</vt:lpstr>
      <vt:lpstr>Moderation</vt:lpstr>
      <vt:lpstr>Categorical moderator</vt:lpstr>
      <vt:lpstr>Categorical moderator</vt:lpstr>
      <vt:lpstr>Categorical moderator</vt:lpstr>
      <vt:lpstr>Categorical moderator</vt:lpstr>
      <vt:lpstr>Categorical moderator</vt:lpstr>
      <vt:lpstr>Categorical moderator</vt:lpstr>
      <vt:lpstr>Continuous moderator</vt:lpstr>
      <vt:lpstr>Continuous moderator</vt:lpstr>
      <vt:lpstr>Continuous moderator</vt:lpstr>
      <vt:lpstr>Continuous moderator</vt:lpstr>
      <vt:lpstr>Continuous moderator</vt:lpstr>
      <vt:lpstr>Continuous moderator</vt:lpstr>
      <vt:lpstr>Continuous moderator</vt:lpstr>
      <vt:lpstr>Continuous moderator</vt:lpstr>
      <vt:lpstr>Continuous moderator</vt:lpstr>
      <vt:lpstr>Continuous moderator</vt:lpstr>
      <vt:lpstr>Continuous moderator</vt:lpstr>
      <vt:lpstr>Binary outcome</vt:lpstr>
      <vt:lpstr>Binary outcome</vt:lpstr>
      <vt:lpstr>Binary outcome</vt:lpstr>
      <vt:lpstr>Binary outcome</vt:lpstr>
      <vt:lpstr>Binary outcome</vt:lpstr>
      <vt:lpstr>Binary outcome</vt:lpstr>
      <vt:lpstr>Binary outcome</vt:lpstr>
      <vt:lpstr>Mediation</vt:lpstr>
      <vt:lpstr>Mediation</vt:lpstr>
      <vt:lpstr>Structural equation modeling</vt:lpstr>
      <vt:lpstr>Mediation</vt:lpstr>
      <vt:lpstr>Mediation</vt:lpstr>
      <vt:lpstr>Mediation</vt:lpstr>
      <vt:lpstr>SEM Builder</vt:lpstr>
      <vt:lpstr>Mediation</vt:lpstr>
      <vt:lpstr>Mediation</vt:lpstr>
      <vt:lpstr>Mediation</vt:lpstr>
      <vt:lpstr>Mediation</vt:lpstr>
      <vt:lpstr>Mediation</vt:lpstr>
      <vt:lpstr>Mediation</vt:lpstr>
      <vt:lpstr>Mediation</vt:lpstr>
      <vt:lpstr>Total effect</vt:lpstr>
      <vt:lpstr>Total effect</vt:lpstr>
      <vt:lpstr>Total effect</vt:lpstr>
      <vt:lpstr>Bootstrap mediation</vt:lpstr>
      <vt:lpstr>Bootstrap</vt:lpstr>
      <vt:lpstr>Bootstrap mediation</vt:lpstr>
      <vt:lpstr>The coeflegend option</vt:lpstr>
      <vt:lpstr>The coeflegend option</vt:lpstr>
      <vt:lpstr>Bootstrap mediation</vt:lpstr>
      <vt:lpstr>Bootstrap mediation</vt:lpstr>
      <vt:lpstr>Bootstrap mediation</vt:lpstr>
      <vt:lpstr>Multiple mediators</vt:lpstr>
      <vt:lpstr>Multiple mediators</vt:lpstr>
      <vt:lpstr>The nlcom command</vt:lpstr>
      <vt:lpstr>The nlcom command</vt:lpstr>
      <vt:lpstr>Multiple mediators</vt:lpstr>
      <vt:lpstr>Moderation in SEM</vt:lpstr>
      <vt:lpstr>Interaction terms</vt:lpstr>
      <vt:lpstr>Interaction terms</vt:lpstr>
      <vt:lpstr>Moderation in SEM</vt:lpstr>
      <vt:lpstr>Group analysis</vt:lpstr>
      <vt:lpstr>Group analysis</vt:lpstr>
      <vt:lpstr>Group analysis</vt:lpstr>
      <vt:lpstr>Group analysis</vt:lpstr>
      <vt:lpstr>Group analysis</vt:lpstr>
      <vt:lpstr>Group analysis</vt:lpstr>
      <vt:lpstr>Group analysis</vt:lpstr>
      <vt:lpstr>Group analysis</vt:lpstr>
      <vt:lpstr>Group analysis</vt:lpstr>
      <vt:lpstr>Group analysis</vt:lpstr>
      <vt:lpstr>Moderated mediation</vt:lpstr>
      <vt:lpstr>Moderated mediation</vt:lpstr>
      <vt:lpstr>The testnl command</vt:lpstr>
      <vt:lpstr>PowerPoint Presentation</vt:lpstr>
      <vt:lpstr>The testnl command</vt:lpstr>
      <vt:lpstr>Moderated mediation</vt:lpstr>
      <vt:lpstr>Moderated mediation</vt:lpstr>
      <vt:lpstr>Generalized SEM</vt:lpstr>
      <vt:lpstr>sem vs. gsem</vt:lpstr>
      <vt:lpstr>PowerPoint Presentation</vt:lpstr>
      <vt:lpstr>GSEM Mediation</vt:lpstr>
      <vt:lpstr>GSEM Mediation</vt:lpstr>
      <vt:lpstr>GSEM Mediation</vt:lpstr>
      <vt:lpstr>PowerPoint Presentation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Multilevel/  Mixed Models  Using Stata</dc:title>
  <dc:creator>Meghan Cain</dc:creator>
  <cp:lastModifiedBy>Video</cp:lastModifiedBy>
  <cp:revision>663</cp:revision>
  <cp:lastPrinted>2020-09-18T16:12:50Z</cp:lastPrinted>
  <dcterms:created xsi:type="dcterms:W3CDTF">2020-06-30T21:17:10Z</dcterms:created>
  <dcterms:modified xsi:type="dcterms:W3CDTF">2021-02-23T18:07:26Z</dcterms:modified>
</cp:coreProperties>
</file>