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23"/>
  </p:notesMasterIdLst>
  <p:sldIdLst>
    <p:sldId id="560" r:id="rId4"/>
    <p:sldId id="463" r:id="rId5"/>
    <p:sldId id="657" r:id="rId6"/>
    <p:sldId id="658" r:id="rId7"/>
    <p:sldId id="660" r:id="rId8"/>
    <p:sldId id="659" r:id="rId9"/>
    <p:sldId id="794" r:id="rId10"/>
    <p:sldId id="781" r:id="rId11"/>
    <p:sldId id="699" r:id="rId12"/>
    <p:sldId id="768" r:id="rId13"/>
    <p:sldId id="661" r:id="rId14"/>
    <p:sldId id="662" r:id="rId15"/>
    <p:sldId id="663" r:id="rId16"/>
    <p:sldId id="664" r:id="rId17"/>
    <p:sldId id="665" r:id="rId18"/>
    <p:sldId id="666" r:id="rId19"/>
    <p:sldId id="667" r:id="rId20"/>
    <p:sldId id="668" r:id="rId21"/>
    <p:sldId id="782" r:id="rId22"/>
    <p:sldId id="769" r:id="rId23"/>
    <p:sldId id="771" r:id="rId24"/>
    <p:sldId id="772" r:id="rId25"/>
    <p:sldId id="770" r:id="rId26"/>
    <p:sldId id="669" r:id="rId27"/>
    <p:sldId id="670" r:id="rId28"/>
    <p:sldId id="671" r:id="rId29"/>
    <p:sldId id="780" r:id="rId30"/>
    <p:sldId id="672" r:id="rId31"/>
    <p:sldId id="793" r:id="rId32"/>
    <p:sldId id="698" r:id="rId33"/>
    <p:sldId id="700" r:id="rId34"/>
    <p:sldId id="686" r:id="rId35"/>
    <p:sldId id="687" r:id="rId36"/>
    <p:sldId id="688" r:id="rId37"/>
    <p:sldId id="689" r:id="rId38"/>
    <p:sldId id="778" r:id="rId39"/>
    <p:sldId id="690" r:id="rId40"/>
    <p:sldId id="691" r:id="rId41"/>
    <p:sldId id="692" r:id="rId42"/>
    <p:sldId id="693" r:id="rId43"/>
    <p:sldId id="694" r:id="rId44"/>
    <p:sldId id="798" r:id="rId45"/>
    <p:sldId id="697" r:id="rId46"/>
    <p:sldId id="792" r:id="rId47"/>
    <p:sldId id="702" r:id="rId48"/>
    <p:sldId id="673" r:id="rId49"/>
    <p:sldId id="703" r:id="rId50"/>
    <p:sldId id="704" r:id="rId51"/>
    <p:sldId id="705" r:id="rId52"/>
    <p:sldId id="795" r:id="rId53"/>
    <p:sldId id="707" r:id="rId54"/>
    <p:sldId id="708" r:id="rId55"/>
    <p:sldId id="709" r:id="rId56"/>
    <p:sldId id="710" r:id="rId57"/>
    <p:sldId id="711" r:id="rId58"/>
    <p:sldId id="712" r:id="rId59"/>
    <p:sldId id="713" r:id="rId60"/>
    <p:sldId id="719" r:id="rId61"/>
    <p:sldId id="718" r:id="rId62"/>
    <p:sldId id="720" r:id="rId63"/>
    <p:sldId id="791" r:id="rId64"/>
    <p:sldId id="733" r:id="rId65"/>
    <p:sldId id="773" r:id="rId66"/>
    <p:sldId id="774" r:id="rId67"/>
    <p:sldId id="563" r:id="rId68"/>
    <p:sldId id="722" r:id="rId69"/>
    <p:sldId id="723" r:id="rId70"/>
    <p:sldId id="732" r:id="rId71"/>
    <p:sldId id="731" r:id="rId72"/>
    <p:sldId id="730" r:id="rId73"/>
    <p:sldId id="729" r:id="rId74"/>
    <p:sldId id="728" r:id="rId75"/>
    <p:sldId id="734" r:id="rId76"/>
    <p:sldId id="727" r:id="rId77"/>
    <p:sldId id="796" r:id="rId78"/>
    <p:sldId id="735" r:id="rId79"/>
    <p:sldId id="790" r:id="rId80"/>
    <p:sldId id="736" r:id="rId81"/>
    <p:sldId id="775" r:id="rId82"/>
    <p:sldId id="776" r:id="rId83"/>
    <p:sldId id="648" r:id="rId84"/>
    <p:sldId id="737" r:id="rId85"/>
    <p:sldId id="738" r:id="rId86"/>
    <p:sldId id="739" r:id="rId87"/>
    <p:sldId id="744" r:id="rId88"/>
    <p:sldId id="743" r:id="rId89"/>
    <p:sldId id="742" r:id="rId90"/>
    <p:sldId id="741" r:id="rId91"/>
    <p:sldId id="740" r:id="rId92"/>
    <p:sldId id="789" r:id="rId93"/>
    <p:sldId id="756" r:id="rId94"/>
    <p:sldId id="777" r:id="rId95"/>
    <p:sldId id="755" r:id="rId96"/>
    <p:sldId id="754" r:id="rId97"/>
    <p:sldId id="753" r:id="rId98"/>
    <p:sldId id="752" r:id="rId99"/>
    <p:sldId id="757" r:id="rId100"/>
    <p:sldId id="751" r:id="rId101"/>
    <p:sldId id="750" r:id="rId102"/>
    <p:sldId id="749" r:id="rId103"/>
    <p:sldId id="797" r:id="rId104"/>
    <p:sldId id="748" r:id="rId105"/>
    <p:sldId id="747" r:id="rId106"/>
    <p:sldId id="746" r:id="rId107"/>
    <p:sldId id="745" r:id="rId108"/>
    <p:sldId id="650" r:id="rId109"/>
    <p:sldId id="766" r:id="rId110"/>
    <p:sldId id="765" r:id="rId111"/>
    <p:sldId id="763" r:id="rId112"/>
    <p:sldId id="779" r:id="rId113"/>
    <p:sldId id="783" r:id="rId114"/>
    <p:sldId id="786" r:id="rId115"/>
    <p:sldId id="785" r:id="rId116"/>
    <p:sldId id="787" r:id="rId117"/>
    <p:sldId id="788" r:id="rId118"/>
    <p:sldId id="767" r:id="rId119"/>
    <p:sldId id="799" r:id="rId120"/>
    <p:sldId id="636" r:id="rId121"/>
    <p:sldId id="635" r:id="rId1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66FF"/>
    <a:srgbClr val="33CC33"/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2" autoAdjust="0"/>
    <p:restoredTop sz="94660"/>
  </p:normalViewPr>
  <p:slideViewPr>
    <p:cSldViewPr>
      <p:cViewPr varScale="1">
        <p:scale>
          <a:sx n="85" d="100"/>
          <a:sy n="85" d="100"/>
        </p:scale>
        <p:origin x="13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2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17" Type="http://schemas.openxmlformats.org/officeDocument/2006/relationships/slide" Target="slides/slide114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slide" Target="slides/slide109.xml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123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slide" Target="slides/slide110.xml"/><Relationship Id="rId118" Type="http://schemas.openxmlformats.org/officeDocument/2006/relationships/slide" Target="slides/slide115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slide" Target="slides/slide105.xml"/><Relationship Id="rId124" Type="http://schemas.openxmlformats.org/officeDocument/2006/relationships/presProps" Target="presProps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slide" Target="slides/slide111.xml"/><Relationship Id="rId119" Type="http://schemas.openxmlformats.org/officeDocument/2006/relationships/slide" Target="slides/slide116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slide" Target="slides/slide10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slide" Target="slides/slide117.xml"/><Relationship Id="rId125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slide" Target="slides/slide107.xml"/><Relationship Id="rId115" Type="http://schemas.openxmlformats.org/officeDocument/2006/relationships/slide" Target="slides/slide11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12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slide" Target="slides/slide11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slide" Target="slides/slide11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slide" Target="slides/slide108.xml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27" Type="http://schemas.openxmlformats.org/officeDocument/2006/relationships/tableStyles" Target="tableStyle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openxmlformats.org/officeDocument/2006/relationships/slide" Target="slides/slide119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B12BA-7CC3-4819-AC93-ADEF752060E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CD1DB-BD97-4933-B472-19EBF0A48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5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CD1DB-BD97-4933-B472-19EBF0A481AC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0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1CD1DB-BD97-4933-B472-19EBF0A481A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4997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CD1DB-BD97-4933-B472-19EBF0A481AC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71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B0CD4-6AAD-4E72-B568-1DA4F350B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72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D6782F-EC4C-4BD3-9FBB-7D396998F9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333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548AC4-5ABB-413C-8562-8F05B75C6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511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77EA67-CF8D-43E4-9B75-777B45C299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760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17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92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48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56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0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41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3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1F2876-A551-4CA5-9C86-DAF71048A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828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08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64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1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23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90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42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64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3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391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61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6B9D3-47DF-4AC2-9BE6-79E0F4DD8E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4351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06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372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144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842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8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647958-B8CB-4B8B-9617-C1B57329A3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931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5EC59-33E0-44B7-9814-B4DBB647CA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25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ED6253-40FB-4D67-95A0-3633709F3B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74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F387C7-2D69-4E89-972E-D5F27400C8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863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6AA519-00E2-456A-9D8D-F8EA367C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1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6945CB-359E-4CFE-B69F-3AA9CB1E89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930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163416-F59B-44FB-8694-0330012B1AA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5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6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4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1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1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stata.com/manuals/tablesintro.pdf" TargetMode="External"/><Relationship Id="rId5" Type="http://schemas.openxmlformats.org/officeDocument/2006/relationships/image" Target="../media/image88.png"/><Relationship Id="rId4" Type="http://schemas.openxmlformats.org/officeDocument/2006/relationships/hyperlink" Target="https://www.stata.com/manuals/rtableintro.pdf" TargetMode="External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.stata.com/2021/09/02/customizable-tables-in-stata-17-part-6-tables-for-multiple-regression-models/" TargetMode="External"/><Relationship Id="rId3" Type="http://schemas.openxmlformats.org/officeDocument/2006/relationships/hyperlink" Target="https://blog.stata.com/2021/06/07/customizable-tables-in-stata-17-part-1-the-new-table-command/" TargetMode="External"/><Relationship Id="rId7" Type="http://schemas.openxmlformats.org/officeDocument/2006/relationships/hyperlink" Target="https://blog.stata.com/2021/08/26/customizable-tables-in-stata-17-part-5-tables-for-one-regression-mode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blog.stata.com/2021/08/24/customizable-tables-in-stata-17-part-4-table-of-statistical-tests/" TargetMode="External"/><Relationship Id="rId5" Type="http://schemas.openxmlformats.org/officeDocument/2006/relationships/hyperlink" Target="https://blog.stata.com/2021/06/24/customizable-tables-in-stata-17-part-3-the-classic-table-1/" TargetMode="External"/><Relationship Id="rId10" Type="http://schemas.openxmlformats.org/officeDocument/2006/relationships/hyperlink" Target="https://www.stata.com/stata-news/news36-3/customizable-tables/" TargetMode="External"/><Relationship Id="rId4" Type="http://schemas.openxmlformats.org/officeDocument/2006/relationships/hyperlink" Target="https://blog.stata.com/2021/06/07/customizable-tables-in-stata-17-part-2-the-new-collect-command/" TargetMode="External"/><Relationship Id="rId9" Type="http://schemas.openxmlformats.org/officeDocument/2006/relationships/hyperlink" Target="https://blog.stata.com/2021/09/08/customizable-tables-in-stata-17-part-7-saving-and-using-custom-styles-and-labels/" TargetMode="Externa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eg0hCAI304" TargetMode="External"/><Relationship Id="rId7" Type="http://schemas.openxmlformats.org/officeDocument/2006/relationships/hyperlink" Target="https://www.youtube.com/watch?v=sHs_sk8JkL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outube.com/watch?v=TFFdTIHHtUg" TargetMode="External"/><Relationship Id="rId5" Type="http://schemas.openxmlformats.org/officeDocument/2006/relationships/hyperlink" Target="https://www.youtube.com/watch?v=u_Efw1oWxWk" TargetMode="External"/><Relationship Id="rId4" Type="http://schemas.openxmlformats.org/officeDocument/2006/relationships/hyperlink" Target="https://www.youtube.com/watch?v=ug0LihyIzvM" TargetMode="Externa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nyurl.com/StataTable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tinyurl.com/StataTable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1470025"/>
          </a:xfrm>
        </p:spPr>
        <p:txBody>
          <a:bodyPr>
            <a:noAutofit/>
          </a:bodyPr>
          <a:lstStyle/>
          <a:p>
            <a:r>
              <a:rPr lang="en-US" dirty="0"/>
              <a:t>Customizable Tables</a:t>
            </a:r>
            <a:br>
              <a:rPr lang="en-US" dirty="0"/>
            </a:br>
            <a:r>
              <a:rPr lang="en-US" dirty="0"/>
              <a:t>With Stata 17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err="1">
                <a:solidFill>
                  <a:schemeClr val="tx1"/>
                </a:solidFill>
              </a:rPr>
              <a:t>StataCorp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953000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Stata Webinar</a:t>
            </a:r>
          </a:p>
          <a:p>
            <a:pPr algn="ctr"/>
            <a:r>
              <a:rPr lang="en-US" sz="2800" dirty="0"/>
              <a:t>September 22, 2021</a:t>
            </a:r>
          </a:p>
        </p:txBody>
      </p:sp>
    </p:spTree>
    <p:extLst>
      <p:ext uri="{BB962C8B-B14F-4D97-AF65-F5344CB8AC3E}">
        <p14:creationId xmlns:p14="http://schemas.microsoft.com/office/powerpoint/2010/main" val="2724054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AE2C8-868F-4921-A577-4E8AC1A3C54F}"/>
              </a:ext>
            </a:extLst>
          </p:cNvPr>
          <p:cNvSpPr txBox="1"/>
          <p:nvPr/>
        </p:nvSpPr>
        <p:spPr>
          <a:xfrm>
            <a:off x="183619" y="3167390"/>
            <a:ext cx="877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row variables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column variables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2606194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81CEF5-4609-4DBA-A238-73290D0241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833"/>
          <a:stretch/>
        </p:blipFill>
        <p:spPr>
          <a:xfrm>
            <a:off x="843844" y="1828800"/>
            <a:ext cx="6172200" cy="46322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15BB8A-61FD-4000-B583-9F2D7380CE3E}"/>
              </a:ext>
            </a:extLst>
          </p:cNvPr>
          <p:cNvCxnSpPr>
            <a:cxnSpLocks/>
          </p:cNvCxnSpPr>
          <p:nvPr/>
        </p:nvCxnSpPr>
        <p:spPr>
          <a:xfrm>
            <a:off x="2895600" y="2133600"/>
            <a:ext cx="396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26334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15BB8A-61FD-4000-B583-9F2D7380CE3E}"/>
              </a:ext>
            </a:extLst>
          </p:cNvPr>
          <p:cNvCxnSpPr>
            <a:cxnSpLocks/>
          </p:cNvCxnSpPr>
          <p:nvPr/>
        </p:nvCxnSpPr>
        <p:spPr>
          <a:xfrm>
            <a:off x="3352800" y="2133600"/>
            <a:ext cx="1447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62BFC37-A928-4F2C-ACA6-5019EA8342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333"/>
          <a:stretch/>
        </p:blipFill>
        <p:spPr>
          <a:xfrm>
            <a:off x="1142999" y="1828800"/>
            <a:ext cx="4119815" cy="480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2198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C42A29-7FCC-446A-9E17-052B9AFE19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914400" y="1676400"/>
            <a:ext cx="5334000" cy="472371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ED27545-26B9-4B26-B210-5FB93333DD7E}"/>
              </a:ext>
            </a:extLst>
          </p:cNvPr>
          <p:cNvCxnSpPr>
            <a:cxnSpLocks/>
          </p:cNvCxnSpPr>
          <p:nvPr/>
        </p:nvCxnSpPr>
        <p:spPr>
          <a:xfrm>
            <a:off x="3048000" y="1981200"/>
            <a:ext cx="2971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23531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BEEF02-2114-4B17-89D7-62349064FA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667"/>
          <a:stretch/>
        </p:blipFill>
        <p:spPr>
          <a:xfrm>
            <a:off x="762000" y="1828800"/>
            <a:ext cx="6553200" cy="453392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47DA2A-8317-4E48-934D-5B391D6B75BB}"/>
              </a:ext>
            </a:extLst>
          </p:cNvPr>
          <p:cNvCxnSpPr>
            <a:cxnSpLocks/>
          </p:cNvCxnSpPr>
          <p:nvPr/>
        </p:nvCxnSpPr>
        <p:spPr>
          <a:xfrm>
            <a:off x="2819400" y="2133600"/>
            <a:ext cx="41910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96734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613BDC-6BBF-4E56-A82D-BC5FD240A9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000"/>
          <a:stretch/>
        </p:blipFill>
        <p:spPr>
          <a:xfrm>
            <a:off x="762000" y="1828800"/>
            <a:ext cx="5346604" cy="441350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728C46-4F20-420A-A6D5-0F34C1666B26}"/>
              </a:ext>
            </a:extLst>
          </p:cNvPr>
          <p:cNvCxnSpPr>
            <a:cxnSpLocks/>
          </p:cNvCxnSpPr>
          <p:nvPr/>
        </p:nvCxnSpPr>
        <p:spPr>
          <a:xfrm>
            <a:off x="2743200" y="2133600"/>
            <a:ext cx="2971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63621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1D11BD-19FB-4B4D-8C9E-375B40AB5E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667"/>
          <a:stretch/>
        </p:blipFill>
        <p:spPr>
          <a:xfrm>
            <a:off x="685800" y="1905000"/>
            <a:ext cx="5560588" cy="41910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4F1117-B8E2-41FA-9D24-0A5C96BAEF07}"/>
              </a:ext>
            </a:extLst>
          </p:cNvPr>
          <p:cNvCxnSpPr>
            <a:cxnSpLocks/>
          </p:cNvCxnSpPr>
          <p:nvPr/>
        </p:nvCxnSpPr>
        <p:spPr>
          <a:xfrm>
            <a:off x="2514600" y="2209800"/>
            <a:ext cx="2362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56240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51FEEC-4F86-48AE-8E92-4462666593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167"/>
          <a:stretch/>
        </p:blipFill>
        <p:spPr>
          <a:xfrm>
            <a:off x="762000" y="1815180"/>
            <a:ext cx="5121389" cy="442712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A2B46CD-2B80-4A6F-9309-CCE2ECFF3268}"/>
              </a:ext>
            </a:extLst>
          </p:cNvPr>
          <p:cNvCxnSpPr>
            <a:cxnSpLocks/>
          </p:cNvCxnSpPr>
          <p:nvPr/>
        </p:nvCxnSpPr>
        <p:spPr>
          <a:xfrm>
            <a:off x="2438400" y="2133600"/>
            <a:ext cx="3200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7748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1707EB3-8C7C-4EA3-AD59-89CD0D739E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5000"/>
          <a:stretch/>
        </p:blipFill>
        <p:spPr>
          <a:xfrm>
            <a:off x="838200" y="1524000"/>
            <a:ext cx="5225979" cy="502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03F3932-6AFC-4977-BBDC-BD33A3F32CBE}"/>
              </a:ext>
            </a:extLst>
          </p:cNvPr>
          <p:cNvCxnSpPr>
            <a:cxnSpLocks/>
          </p:cNvCxnSpPr>
          <p:nvPr/>
        </p:nvCxnSpPr>
        <p:spPr>
          <a:xfrm>
            <a:off x="3886200" y="1828800"/>
            <a:ext cx="1371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Left Brace 6">
            <a:extLst>
              <a:ext uri="{FF2B5EF4-FFF2-40B4-BE49-F238E27FC236}">
                <a16:creationId xmlns:a16="http://schemas.microsoft.com/office/drawing/2014/main" id="{CFA9D6C1-4044-4224-9DFE-53559249F8E4}"/>
              </a:ext>
            </a:extLst>
          </p:cNvPr>
          <p:cNvSpPr/>
          <p:nvPr/>
        </p:nvSpPr>
        <p:spPr>
          <a:xfrm>
            <a:off x="2590800" y="5988755"/>
            <a:ext cx="251178" cy="3810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47187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0B05D78-3BE4-4A76-850A-4DC959D7785E}"/>
              </a:ext>
            </a:extLst>
          </p:cNvPr>
          <p:cNvCxnSpPr>
            <a:cxnSpLocks/>
          </p:cNvCxnSpPr>
          <p:nvPr/>
        </p:nvCxnSpPr>
        <p:spPr>
          <a:xfrm>
            <a:off x="3124200" y="1981200"/>
            <a:ext cx="2590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Left Brace 6">
            <a:extLst>
              <a:ext uri="{FF2B5EF4-FFF2-40B4-BE49-F238E27FC236}">
                <a16:creationId xmlns:a16="http://schemas.microsoft.com/office/drawing/2014/main" id="{E4EF52EA-E331-4D45-A7F4-A88F275BD9B5}"/>
              </a:ext>
            </a:extLst>
          </p:cNvPr>
          <p:cNvSpPr/>
          <p:nvPr/>
        </p:nvSpPr>
        <p:spPr>
          <a:xfrm>
            <a:off x="793044" y="5715000"/>
            <a:ext cx="273756" cy="6096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119224-EA92-469B-8A14-FDD819FB3C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500"/>
          <a:stretch/>
        </p:blipFill>
        <p:spPr>
          <a:xfrm>
            <a:off x="992011" y="1674691"/>
            <a:ext cx="4893966" cy="480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99673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7E4142-EDAD-4E32-9407-532E9943AF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333"/>
          <a:stretch/>
        </p:blipFill>
        <p:spPr>
          <a:xfrm>
            <a:off x="762000" y="1676400"/>
            <a:ext cx="4876800" cy="50686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2C7EB4-548E-43C1-A08C-494D8F49FA21}"/>
              </a:ext>
            </a:extLst>
          </p:cNvPr>
          <p:cNvCxnSpPr>
            <a:cxnSpLocks/>
          </p:cNvCxnSpPr>
          <p:nvPr/>
        </p:nvCxnSpPr>
        <p:spPr>
          <a:xfrm>
            <a:off x="2667000" y="1905000"/>
            <a:ext cx="2819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Left Brace 6">
            <a:extLst>
              <a:ext uri="{FF2B5EF4-FFF2-40B4-BE49-F238E27FC236}">
                <a16:creationId xmlns:a16="http://schemas.microsoft.com/office/drawing/2014/main" id="{BDFD453E-E81D-4784-B5A0-553A891F74ED}"/>
              </a:ext>
            </a:extLst>
          </p:cNvPr>
          <p:cNvSpPr/>
          <p:nvPr/>
        </p:nvSpPr>
        <p:spPr>
          <a:xfrm rot="10800000">
            <a:off x="5029200" y="5791200"/>
            <a:ext cx="273756" cy="6096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333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42D9F0-F7AF-4990-A089-50264F6023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500"/>
          <a:stretch/>
        </p:blipFill>
        <p:spPr>
          <a:xfrm>
            <a:off x="914400" y="2095500"/>
            <a:ext cx="456126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45649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8C7A1-9146-41B1-9DA2-7B956F33A4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167"/>
          <a:stretch/>
        </p:blipFill>
        <p:spPr>
          <a:xfrm>
            <a:off x="2514600" y="2139696"/>
            <a:ext cx="4114800" cy="46050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4585FC-6C19-4344-A721-AEDB566D3544}"/>
              </a:ext>
            </a:extLst>
          </p:cNvPr>
          <p:cNvSpPr txBox="1"/>
          <p:nvPr/>
        </p:nvSpPr>
        <p:spPr>
          <a:xfrm>
            <a:off x="2514600" y="1632490"/>
            <a:ext cx="3630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3: Three logistic regression </a:t>
            </a:r>
          </a:p>
          <a:p>
            <a:r>
              <a:rPr lang="en-US" dirty="0"/>
              <a:t>              models for hypertension</a:t>
            </a:r>
          </a:p>
        </p:txBody>
      </p:sp>
    </p:spTree>
    <p:extLst>
      <p:ext uri="{BB962C8B-B14F-4D97-AF65-F5344CB8AC3E}">
        <p14:creationId xmlns:p14="http://schemas.microsoft.com/office/powerpoint/2010/main" val="241680210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b="1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AC468755-CF23-400F-90AA-E3AC0671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6" y="16602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2312286-AC85-41CB-B642-E2C166B95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9" y="336830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01EEBD9-8836-440B-965A-697C52244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7" y="396308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FB652B87-F7FB-43F0-B304-42814B213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7" y="45466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B44A91-0CAC-470A-BC84-5161F26CB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22938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69F4FDB-E6C1-44B5-8ECC-0FB1C62B1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7452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313454-DDC3-477F-A8EF-02198D67C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57" y="515224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2644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3D461-6886-445B-A56F-378DFD96A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clear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showbase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off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row stack, delimiter(" x ")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nobinder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header command, level(hide)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border_block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[corner row-header],   ///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border(right, pattern(nil))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nowarn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border_block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                    ///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border(right, pattern(nil))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result[_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r_ci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(%8.2f)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result[_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(%5.4f) 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result[_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r_ci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sformat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("[%s]") ///  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cidelimiter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(,)</a:t>
            </a:r>
          </a:p>
          <a:p>
            <a:pPr marL="0" indent="0"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collect style save </a:t>
            </a:r>
            <a:r>
              <a:rPr lang="en-US" sz="1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MyLogitStyle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replace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F4EE10-9575-4A12-A056-0EB77F9B1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Saving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57455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3D461-6886-445B-A56F-378DFD96A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levels result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"Odds Ratio", modify </a:t>
            </a:r>
          </a:p>
          <a:p>
            <a:pPr marL="0" indent="0"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collect label save </a:t>
            </a:r>
            <a:r>
              <a:rPr lang="en-US" sz="1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MyLogitLabels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replace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F4EE10-9575-4A12-A056-0EB77F9B1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Saving Labels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9810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FF4EE10-9575-4A12-A056-0EB77F9B1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Using Saved Styles and Labels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EAC473-126F-4A5D-8D65-1A8CDB370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362200"/>
            <a:ext cx="8534400" cy="3060827"/>
          </a:xfrm>
          <a:prstGeom prst="rect">
            <a:avLst/>
          </a:prstGeom>
        </p:spPr>
      </p:pic>
      <p:sp>
        <p:nvSpPr>
          <p:cNvPr id="11" name="Left Brace 10">
            <a:extLst>
              <a:ext uri="{FF2B5EF4-FFF2-40B4-BE49-F238E27FC236}">
                <a16:creationId xmlns:a16="http://schemas.microsoft.com/office/drawing/2014/main" id="{7830EC33-075F-486B-88F6-7E0B1D1C45A2}"/>
              </a:ext>
            </a:extLst>
          </p:cNvPr>
          <p:cNvSpPr/>
          <p:nvPr/>
        </p:nvSpPr>
        <p:spPr>
          <a:xfrm>
            <a:off x="1143000" y="3587813"/>
            <a:ext cx="273756" cy="374587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7021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7015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Courier New" panose="02070309020205020404" pitchFamily="49" charset="0"/>
              </a:rPr>
              <a:t>Read The Fine Manuals!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2BB5608A-D60D-4375-A38D-28478EB2D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3045941" cy="3886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05A343-B176-41DA-98FB-CAF56AFF8B57}"/>
              </a:ext>
            </a:extLst>
          </p:cNvPr>
          <p:cNvSpPr txBox="1"/>
          <p:nvPr/>
        </p:nvSpPr>
        <p:spPr>
          <a:xfrm>
            <a:off x="2364376" y="5817661"/>
            <a:ext cx="6400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4"/>
              </a:rPr>
              <a:t>https://www.stata.com/manuals/rtableintro.pdf</a:t>
            </a:r>
            <a:endParaRPr lang="en-US" sz="2000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0452CAA-110E-4E24-8AA0-FBED449D54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76400"/>
            <a:ext cx="3045941" cy="38862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2191A-8CB3-451E-895A-901F2D40C8E9}"/>
              </a:ext>
            </a:extLst>
          </p:cNvPr>
          <p:cNvSpPr txBox="1"/>
          <p:nvPr/>
        </p:nvSpPr>
        <p:spPr>
          <a:xfrm>
            <a:off x="2364376" y="6315554"/>
            <a:ext cx="5839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6"/>
              </a:rPr>
              <a:t>https://www.stata.com/manuals/tablesintro.pdf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799EA5-D605-4A7A-9E76-F54A09E39DD4}"/>
              </a:ext>
            </a:extLst>
          </p:cNvPr>
          <p:cNvSpPr txBox="1"/>
          <p:nvPr/>
        </p:nvSpPr>
        <p:spPr>
          <a:xfrm>
            <a:off x="1262936" y="5811416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7EDF4-6ABC-45CA-B1E7-B91A13909FBB}"/>
              </a:ext>
            </a:extLst>
          </p:cNvPr>
          <p:cNvSpPr txBox="1"/>
          <p:nvPr/>
        </p:nvSpPr>
        <p:spPr>
          <a:xfrm>
            <a:off x="965200" y="6310835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</p:spTree>
    <p:extLst>
      <p:ext uri="{BB962C8B-B14F-4D97-AF65-F5344CB8AC3E}">
        <p14:creationId xmlns:p14="http://schemas.microsoft.com/office/powerpoint/2010/main" val="328449897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159816"/>
            <a:ext cx="9144000" cy="83210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Courier New" panose="02070309020205020404" pitchFamily="49" charset="0"/>
              </a:rPr>
              <a:t>Stata Blog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13356-BB53-49C7-A5A6-D7F2B6A13738}"/>
              </a:ext>
            </a:extLst>
          </p:cNvPr>
          <p:cNvSpPr txBox="1"/>
          <p:nvPr/>
        </p:nvSpPr>
        <p:spPr>
          <a:xfrm>
            <a:off x="431800" y="2943108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Customizable tables in Stata 17, part 1: The new table command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30C7B-E00E-494B-A287-E4BCE8909D8C}"/>
              </a:ext>
            </a:extLst>
          </p:cNvPr>
          <p:cNvSpPr txBox="1"/>
          <p:nvPr/>
        </p:nvSpPr>
        <p:spPr>
          <a:xfrm>
            <a:off x="431800" y="3404594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Customizable tables in Stata 17, part 2: The new collect command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E7208-7F05-432D-85FE-20DC638F0681}"/>
              </a:ext>
            </a:extLst>
          </p:cNvPr>
          <p:cNvSpPr txBox="1"/>
          <p:nvPr/>
        </p:nvSpPr>
        <p:spPr>
          <a:xfrm>
            <a:off x="431800" y="3866080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5"/>
              </a:rPr>
              <a:t>Customizable tables in Stata 17, part 3: The classic table 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7B2C09-F819-4943-AACD-0759273DC1BD}"/>
              </a:ext>
            </a:extLst>
          </p:cNvPr>
          <p:cNvSpPr txBox="1"/>
          <p:nvPr/>
        </p:nvSpPr>
        <p:spPr>
          <a:xfrm>
            <a:off x="431800" y="4327566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6"/>
              </a:rPr>
              <a:t>Customizable tables in Stata 17, part 4: Table of statistical tests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DED0B5-F258-436B-AE66-E86F71830233}"/>
              </a:ext>
            </a:extLst>
          </p:cNvPr>
          <p:cNvSpPr txBox="1"/>
          <p:nvPr/>
        </p:nvSpPr>
        <p:spPr>
          <a:xfrm>
            <a:off x="431800" y="4789052"/>
            <a:ext cx="8458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7"/>
              </a:rPr>
              <a:t>Customizable tables in Stata 17, part 5: Tables for one regression model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1C0158-0671-4E15-A1DE-40507F555C5A}"/>
              </a:ext>
            </a:extLst>
          </p:cNvPr>
          <p:cNvSpPr txBox="1"/>
          <p:nvPr/>
        </p:nvSpPr>
        <p:spPr>
          <a:xfrm>
            <a:off x="431800" y="5250538"/>
            <a:ext cx="8509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8"/>
              </a:rPr>
              <a:t>Customizable tables in Stata 17, part 6: Tables for multiple regression models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3FA2A6-1CB4-4197-A9AA-618EB7918FA3}"/>
              </a:ext>
            </a:extLst>
          </p:cNvPr>
          <p:cNvSpPr txBox="1"/>
          <p:nvPr/>
        </p:nvSpPr>
        <p:spPr>
          <a:xfrm>
            <a:off x="431800" y="6019800"/>
            <a:ext cx="8229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9"/>
              </a:rPr>
              <a:t>Customizable tables in Stata 17, part 7: Saving and using custom styles and labels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EB4E35-F7D2-4F8C-ABC5-31E683096CB3}"/>
              </a:ext>
            </a:extLst>
          </p:cNvPr>
          <p:cNvSpPr txBox="1"/>
          <p:nvPr/>
        </p:nvSpPr>
        <p:spPr>
          <a:xfrm>
            <a:off x="431800" y="1519303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10"/>
              </a:rPr>
              <a:t>In the spotlight: Customizable tables in Stata 17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99F098E-99EA-46E4-90DC-442CD0D50605}"/>
              </a:ext>
            </a:extLst>
          </p:cNvPr>
          <p:cNvSpPr txBox="1">
            <a:spLocks/>
          </p:cNvSpPr>
          <p:nvPr/>
        </p:nvSpPr>
        <p:spPr>
          <a:xfrm>
            <a:off x="0" y="650229"/>
            <a:ext cx="9144000" cy="832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Courier New" panose="02070309020205020404" pitchFamily="49" charset="0"/>
              </a:rPr>
              <a:t>Stata News</a:t>
            </a: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98495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Courier New" panose="02070309020205020404" pitchFamily="49" charset="0"/>
              </a:rPr>
              <a:t>YouTube Videos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13356-BB53-49C7-A5A6-D7F2B6A13738}"/>
              </a:ext>
            </a:extLst>
          </p:cNvPr>
          <p:cNvSpPr txBox="1"/>
          <p:nvPr/>
        </p:nvSpPr>
        <p:spPr>
          <a:xfrm>
            <a:off x="152400" y="2057400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3"/>
              </a:rPr>
              <a:t>Customizable tables in Stata 17: Crosstabulations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30C7B-E00E-494B-A287-E4BCE8909D8C}"/>
              </a:ext>
            </a:extLst>
          </p:cNvPr>
          <p:cNvSpPr txBox="1"/>
          <p:nvPr/>
        </p:nvSpPr>
        <p:spPr>
          <a:xfrm>
            <a:off x="152400" y="2666596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4"/>
              </a:rPr>
              <a:t>Customizable tables in Stata 17: One-way tables of summary statistics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E7208-7F05-432D-85FE-20DC638F0681}"/>
              </a:ext>
            </a:extLst>
          </p:cNvPr>
          <p:cNvSpPr txBox="1"/>
          <p:nvPr/>
        </p:nvSpPr>
        <p:spPr>
          <a:xfrm>
            <a:off x="155222" y="3351630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5"/>
              </a:rPr>
              <a:t>Customizable tables in Stata 17: Two-way tables of summary statistics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7DBB81-4717-4CD6-8C7C-CA93AE87220A}"/>
              </a:ext>
            </a:extLst>
          </p:cNvPr>
          <p:cNvSpPr txBox="1"/>
          <p:nvPr/>
        </p:nvSpPr>
        <p:spPr>
          <a:xfrm>
            <a:off x="152400" y="4009853"/>
            <a:ext cx="8839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6"/>
              </a:rPr>
              <a:t>Customizable tables in Stata 17: How to create tables for a regression model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293F62-39F4-459E-907D-5D8D98C2BF32}"/>
              </a:ext>
            </a:extLst>
          </p:cNvPr>
          <p:cNvSpPr txBox="1"/>
          <p:nvPr/>
        </p:nvSpPr>
        <p:spPr>
          <a:xfrm>
            <a:off x="152400" y="4736816"/>
            <a:ext cx="8839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7"/>
              </a:rPr>
              <a:t>Customizable tables in Stata 17: How to create tables for multiple regression models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062046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1"/>
            <a:ext cx="9132454" cy="2514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Thank you!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4400" dirty="0"/>
              <a:t>Questions?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46" y="46482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download the slides, datasets, and do-files here:</a:t>
            </a:r>
          </a:p>
          <a:p>
            <a:pPr marL="0" indent="0" algn="ctr" eaLnBrk="1" hangingPunct="1">
              <a:buNone/>
            </a:pPr>
            <a:r>
              <a:rPr lang="en-US" sz="2400" b="1" i="0" dirty="0">
                <a:solidFill>
                  <a:srgbClr val="212529"/>
                </a:solidFill>
                <a:effectLst/>
                <a:latin typeface="Montserrat" panose="02000505000000020004" pitchFamily="2" charset="0"/>
                <a:hlinkClick r:id="rId3"/>
              </a:rPr>
              <a:t>www.tinyurl.com/StataTables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1525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7AD4C6-A2CB-499F-A14F-9E15CCFA3A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000"/>
          <a:stretch/>
        </p:blipFill>
        <p:spPr>
          <a:xfrm>
            <a:off x="914399" y="2286000"/>
            <a:ext cx="497097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6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1AB3A2-70AF-42F6-99B7-5DF8AE6AFB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000"/>
          <a:stretch/>
        </p:blipFill>
        <p:spPr>
          <a:xfrm>
            <a:off x="1219200" y="2209800"/>
            <a:ext cx="5181600" cy="305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033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BA743B-74E4-47F3-8FD2-363D5C7A9E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500"/>
          <a:stretch/>
        </p:blipFill>
        <p:spPr>
          <a:xfrm>
            <a:off x="990600" y="2063496"/>
            <a:ext cx="4953000" cy="289605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0D1706-D186-490D-AE1F-F6B89B0AFCD0}"/>
              </a:ext>
            </a:extLst>
          </p:cNvPr>
          <p:cNvCxnSpPr/>
          <p:nvPr/>
        </p:nvCxnSpPr>
        <p:spPr>
          <a:xfrm>
            <a:off x="4419600" y="2438400"/>
            <a:ext cx="1066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062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DEFA3F-4081-4694-9CA5-ECF3ADE5DF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333"/>
          <a:stretch/>
        </p:blipFill>
        <p:spPr>
          <a:xfrm>
            <a:off x="1143000" y="1752600"/>
            <a:ext cx="4038600" cy="470595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158C9F-C8FE-48F8-84E8-3676C4A068F4}"/>
              </a:ext>
            </a:extLst>
          </p:cNvPr>
          <p:cNvCxnSpPr>
            <a:cxnSpLocks/>
          </p:cNvCxnSpPr>
          <p:nvPr/>
        </p:nvCxnSpPr>
        <p:spPr>
          <a:xfrm>
            <a:off x="3581400" y="2057400"/>
            <a:ext cx="1295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0BB22E-8938-4B21-973B-270CB8029531}"/>
              </a:ext>
            </a:extLst>
          </p:cNvPr>
          <p:cNvCxnSpPr/>
          <p:nvPr/>
        </p:nvCxnSpPr>
        <p:spPr>
          <a:xfrm>
            <a:off x="3581400" y="4724400"/>
            <a:ext cx="1066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883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290F5D-A4D2-4618-9E0E-D6885331DF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333"/>
          <a:stretch/>
        </p:blipFill>
        <p:spPr>
          <a:xfrm>
            <a:off x="838200" y="838200"/>
            <a:ext cx="3505200" cy="5679893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E013D83-61B8-4B0C-BBCA-7DC15050DB94}"/>
              </a:ext>
            </a:extLst>
          </p:cNvPr>
          <p:cNvCxnSpPr>
            <a:cxnSpLocks/>
          </p:cNvCxnSpPr>
          <p:nvPr/>
        </p:nvCxnSpPr>
        <p:spPr>
          <a:xfrm>
            <a:off x="1600200" y="1143000"/>
            <a:ext cx="990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43CC2D-361F-4767-9778-503483E9497C}"/>
              </a:ext>
            </a:extLst>
          </p:cNvPr>
          <p:cNvCxnSpPr>
            <a:cxnSpLocks/>
          </p:cNvCxnSpPr>
          <p:nvPr/>
        </p:nvCxnSpPr>
        <p:spPr>
          <a:xfrm>
            <a:off x="1600200" y="4114800"/>
            <a:ext cx="990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879DBBD-3614-4E40-B869-956B64582548}"/>
              </a:ext>
            </a:extLst>
          </p:cNvPr>
          <p:cNvSpPr txBox="1"/>
          <p:nvPr/>
        </p:nvSpPr>
        <p:spPr>
          <a:xfrm>
            <a:off x="5142089" y="2794183"/>
            <a:ext cx="35128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Variable order </a:t>
            </a:r>
          </a:p>
          <a:p>
            <a:r>
              <a:rPr lang="en-US" sz="4000" dirty="0"/>
              <a:t>is important!</a:t>
            </a:r>
          </a:p>
        </p:txBody>
      </p:sp>
    </p:spTree>
    <p:extLst>
      <p:ext uri="{BB962C8B-B14F-4D97-AF65-F5344CB8AC3E}">
        <p14:creationId xmlns:p14="http://schemas.microsoft.com/office/powerpoint/2010/main" val="1458488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2C68FB-D1E7-4DFE-8071-ED4F29BFD1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33"/>
          <a:stretch/>
        </p:blipFill>
        <p:spPr>
          <a:xfrm>
            <a:off x="609600" y="1600200"/>
            <a:ext cx="6447524" cy="48768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E56EBB-8255-4C03-A2CB-17DA93B5F151}"/>
              </a:ext>
            </a:extLst>
          </p:cNvPr>
          <p:cNvCxnSpPr>
            <a:cxnSpLocks/>
          </p:cNvCxnSpPr>
          <p:nvPr/>
        </p:nvCxnSpPr>
        <p:spPr>
          <a:xfrm>
            <a:off x="1905000" y="1905000"/>
            <a:ext cx="11430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C0F226-B4AB-4A69-AE66-60DE2958CD6A}"/>
              </a:ext>
            </a:extLst>
          </p:cNvPr>
          <p:cNvCxnSpPr>
            <a:cxnSpLocks/>
          </p:cNvCxnSpPr>
          <p:nvPr/>
        </p:nvCxnSpPr>
        <p:spPr>
          <a:xfrm>
            <a:off x="1905000" y="4572000"/>
            <a:ext cx="1219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879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99701F-EA22-4C60-B1C5-9EFE364CD0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000"/>
          <a:stretch/>
        </p:blipFill>
        <p:spPr>
          <a:xfrm>
            <a:off x="914400" y="914400"/>
            <a:ext cx="4572000" cy="565694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1CFE153-EBDF-4930-A3C9-A06D3E54591D}"/>
              </a:ext>
            </a:extLst>
          </p:cNvPr>
          <p:cNvCxnSpPr>
            <a:cxnSpLocks/>
          </p:cNvCxnSpPr>
          <p:nvPr/>
        </p:nvCxnSpPr>
        <p:spPr>
          <a:xfrm>
            <a:off x="1905000" y="1219200"/>
            <a:ext cx="19050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081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3CEEBA-E609-42F0-A187-27C9BB2928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990599" y="1828800"/>
            <a:ext cx="5310311" cy="44135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E56EBB-8255-4C03-A2CB-17DA93B5F151}"/>
              </a:ext>
            </a:extLst>
          </p:cNvPr>
          <p:cNvCxnSpPr>
            <a:cxnSpLocks/>
          </p:cNvCxnSpPr>
          <p:nvPr/>
        </p:nvCxnSpPr>
        <p:spPr>
          <a:xfrm>
            <a:off x="4267200" y="2133600"/>
            <a:ext cx="1828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ft Brace 9">
            <a:extLst>
              <a:ext uri="{FF2B5EF4-FFF2-40B4-BE49-F238E27FC236}">
                <a16:creationId xmlns:a16="http://schemas.microsoft.com/office/drawing/2014/main" id="{7C28E00A-231A-40AE-94B4-C4B542A97336}"/>
              </a:ext>
            </a:extLst>
          </p:cNvPr>
          <p:cNvSpPr/>
          <p:nvPr/>
        </p:nvSpPr>
        <p:spPr>
          <a:xfrm>
            <a:off x="876299" y="5105400"/>
            <a:ext cx="190501" cy="832104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85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8006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4000" dirty="0"/>
              <a:t>You can download all of the </a:t>
            </a:r>
          </a:p>
          <a:p>
            <a:pPr marL="0" indent="0" algn="ctr" eaLnBrk="1" hangingPunct="1">
              <a:buNone/>
            </a:pPr>
            <a:r>
              <a:rPr lang="en-US" altLang="en-US" sz="4000" dirty="0"/>
              <a:t>slides, do-files and datasets here:</a:t>
            </a:r>
          </a:p>
          <a:p>
            <a:pPr marL="0" indent="0" algn="ctr" eaLnBrk="1" hangingPunct="1">
              <a:buNone/>
            </a:pPr>
            <a:endParaRPr lang="en-US" altLang="en-US" sz="2800" dirty="0"/>
          </a:p>
          <a:p>
            <a:pPr marL="0" indent="0" algn="ctr" eaLnBrk="1" hangingPunct="1">
              <a:buNone/>
            </a:pPr>
            <a:r>
              <a:rPr lang="en-US" sz="3600" b="1" i="0" dirty="0">
                <a:solidFill>
                  <a:srgbClr val="212529"/>
                </a:solidFill>
                <a:effectLst/>
                <a:latin typeface="Montserrat" panose="02000505000000020004" pitchFamily="2" charset="0"/>
                <a:hlinkClick r:id="rId2"/>
              </a:rPr>
              <a:t>www.tinyurl.com/StataTables</a:t>
            </a:r>
            <a:endParaRPr lang="en-US" alt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93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AE2C8-868F-4921-A577-4E8AC1A3C54F}"/>
              </a:ext>
            </a:extLst>
          </p:cNvPr>
          <p:cNvSpPr txBox="1"/>
          <p:nvPr/>
        </p:nvSpPr>
        <p:spPr>
          <a:xfrm>
            <a:off x="183619" y="3167390"/>
            <a:ext cx="89915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row variables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column variables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statistics(</a:t>
            </a:r>
            <a:r>
              <a:rPr lang="en-US" sz="2800" b="1" i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stats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2279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AAF0E9-C531-40CD-9437-DAB485CA84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16" r="10100"/>
          <a:stretch/>
        </p:blipFill>
        <p:spPr>
          <a:xfrm>
            <a:off x="536222" y="2753381"/>
            <a:ext cx="7835856" cy="3200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0DCABE2-949A-4453-BF3E-339D830B9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6223BD-5405-48D1-B4CF-DEBACCAF27A0}"/>
              </a:ext>
            </a:extLst>
          </p:cNvPr>
          <p:cNvSpPr txBox="1"/>
          <p:nvPr/>
        </p:nvSpPr>
        <p:spPr>
          <a:xfrm>
            <a:off x="536222" y="1981200"/>
            <a:ext cx="342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Frequency Statistics</a:t>
            </a:r>
          </a:p>
        </p:txBody>
      </p:sp>
    </p:spTree>
    <p:extLst>
      <p:ext uri="{BB962C8B-B14F-4D97-AF65-F5344CB8AC3E}">
        <p14:creationId xmlns:p14="http://schemas.microsoft.com/office/powerpoint/2010/main" val="849390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572509-AC2B-4CE0-A818-BA50B174AB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79" r="2244"/>
          <a:stretch/>
        </p:blipFill>
        <p:spPr>
          <a:xfrm>
            <a:off x="457200" y="2819400"/>
            <a:ext cx="7654148" cy="25908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504CB29-6F80-4B10-893C-3B03C2642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316F47-CB56-4C95-9606-6C831C81E80D}"/>
              </a:ext>
            </a:extLst>
          </p:cNvPr>
          <p:cNvSpPr txBox="1"/>
          <p:nvPr/>
        </p:nvSpPr>
        <p:spPr>
          <a:xfrm>
            <a:off x="457200" y="1981200"/>
            <a:ext cx="2560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/>
              <a:t>Ratio Statistics</a:t>
            </a:r>
          </a:p>
        </p:txBody>
      </p:sp>
    </p:spTree>
    <p:extLst>
      <p:ext uri="{BB962C8B-B14F-4D97-AF65-F5344CB8AC3E}">
        <p14:creationId xmlns:p14="http://schemas.microsoft.com/office/powerpoint/2010/main" val="356595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69EE80-D8A0-447C-8697-3898E394BA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833"/>
          <a:stretch/>
        </p:blipFill>
        <p:spPr>
          <a:xfrm>
            <a:off x="304800" y="838200"/>
            <a:ext cx="7385985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190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35B995-4396-45AA-BBC0-2941992CE7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000"/>
          <a:stretch/>
        </p:blipFill>
        <p:spPr>
          <a:xfrm>
            <a:off x="838200" y="2063496"/>
            <a:ext cx="5678485" cy="334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36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3CB18D-F608-41B2-BF38-683E5C32B9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667"/>
          <a:stretch/>
        </p:blipFill>
        <p:spPr>
          <a:xfrm>
            <a:off x="914400" y="1850724"/>
            <a:ext cx="4800600" cy="439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15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D099B7-3A02-4EF5-993C-3F44A52B3C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333"/>
          <a:stretch/>
        </p:blipFill>
        <p:spPr>
          <a:xfrm>
            <a:off x="1524000" y="2063496"/>
            <a:ext cx="4876800" cy="420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030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07058A-4FCB-4FB7-B247-5FAAFEF2AE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834"/>
          <a:stretch/>
        </p:blipFill>
        <p:spPr>
          <a:xfrm>
            <a:off x="914400" y="1676400"/>
            <a:ext cx="5257800" cy="4953441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F19ED993-8E7C-4701-BFBB-14F23DD5F356}"/>
              </a:ext>
            </a:extLst>
          </p:cNvPr>
          <p:cNvSpPr/>
          <p:nvPr/>
        </p:nvSpPr>
        <p:spPr>
          <a:xfrm>
            <a:off x="1524000" y="2362200"/>
            <a:ext cx="251178" cy="3810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90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BD0D1B-B57B-4BAC-9475-5333E6AEBA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60" r="60834"/>
          <a:stretch/>
        </p:blipFill>
        <p:spPr>
          <a:xfrm>
            <a:off x="838200" y="1600200"/>
            <a:ext cx="4572000" cy="50816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 Basics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4B12D79-8ED8-45DF-A5C1-870D010A0A9C}"/>
              </a:ext>
            </a:extLst>
          </p:cNvPr>
          <p:cNvSpPr/>
          <p:nvPr/>
        </p:nvSpPr>
        <p:spPr>
          <a:xfrm>
            <a:off x="1447800" y="2743200"/>
            <a:ext cx="2895600" cy="83820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31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AC468755-CF23-400F-90AA-E3AC0671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6" y="16602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B44A91-0CAC-470A-BC84-5161F26CB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22938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93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A1E0CF-C064-4067-8664-4AC23B3401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333"/>
          <a:stretch/>
        </p:blipFill>
        <p:spPr>
          <a:xfrm>
            <a:off x="1181100" y="2209800"/>
            <a:ext cx="6781800" cy="44102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6F701E-1C52-4FDC-A4E3-FAD40136D080}"/>
              </a:ext>
            </a:extLst>
          </p:cNvPr>
          <p:cNvSpPr txBox="1"/>
          <p:nvPr/>
        </p:nvSpPr>
        <p:spPr>
          <a:xfrm>
            <a:off x="1152878" y="1878830"/>
            <a:ext cx="551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1: Descriptive statistics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21140022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AEDA5-7E55-4925-B5E8-8FF8A36E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38200"/>
          </a:xfrm>
        </p:spPr>
        <p:txBody>
          <a:bodyPr/>
          <a:lstStyle/>
          <a:p>
            <a:r>
              <a:rPr lang="en-US" dirty="0"/>
              <a:t>The Tables Builder</a:t>
            </a:r>
          </a:p>
        </p:txBody>
      </p:sp>
      <p:pic>
        <p:nvPicPr>
          <p:cNvPr id="7" name="Picture 6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E43F9F5B-E8BE-43E2-8C0A-C3D9C504C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651" y="1447800"/>
            <a:ext cx="5536698" cy="537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2854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lang="en-US" dirty="0">
                <a:cs typeface="Courier New" panose="02070309020205020404" pitchFamily="49" charset="0"/>
              </a:rPr>
              <a:t> creates a collection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D3154F-F7A7-4302-8CE3-F94473B1CD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56" r="60834"/>
          <a:stretch/>
        </p:blipFill>
        <p:spPr>
          <a:xfrm>
            <a:off x="990600" y="1447800"/>
            <a:ext cx="4656922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262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dims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A314BA-1B57-43D7-9DA9-40C6BBFAD0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833"/>
          <a:stretch/>
        </p:blipFill>
        <p:spPr>
          <a:xfrm>
            <a:off x="685800" y="1484489"/>
            <a:ext cx="4572000" cy="493768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60445FD-2A09-4EBC-A3AF-63D304FFCB65}"/>
              </a:ext>
            </a:extLst>
          </p:cNvPr>
          <p:cNvCxnSpPr>
            <a:cxnSpLocks/>
          </p:cNvCxnSpPr>
          <p:nvPr/>
        </p:nvCxnSpPr>
        <p:spPr>
          <a:xfrm>
            <a:off x="990600" y="1752600"/>
            <a:ext cx="1219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785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levelsof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dimension</a:t>
            </a:r>
            <a:endParaRPr lang="en-US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F22307-35B8-4158-B9E8-58AB54B288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8333"/>
          <a:stretch/>
        </p:blipFill>
        <p:spPr>
          <a:xfrm>
            <a:off x="609601" y="2083252"/>
            <a:ext cx="4267200" cy="158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247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8BADD0-7EB9-420B-B206-E1C9965968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2500"/>
          <a:stretch/>
        </p:blipFill>
        <p:spPr>
          <a:xfrm>
            <a:off x="838200" y="1971447"/>
            <a:ext cx="4572001" cy="42708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list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68F5E57-04FC-4734-9A8D-F992658480B2}"/>
              </a:ext>
            </a:extLst>
          </p:cNvPr>
          <p:cNvCxnSpPr>
            <a:cxnSpLocks/>
          </p:cNvCxnSpPr>
          <p:nvPr/>
        </p:nvCxnSpPr>
        <p:spPr>
          <a:xfrm>
            <a:off x="990600" y="2362200"/>
            <a:ext cx="3124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1CB995E-468E-45FE-A853-9C3C621B0DCF}"/>
              </a:ext>
            </a:extLst>
          </p:cNvPr>
          <p:cNvCxnSpPr>
            <a:cxnSpLocks/>
          </p:cNvCxnSpPr>
          <p:nvPr/>
        </p:nvCxnSpPr>
        <p:spPr>
          <a:xfrm>
            <a:off x="1179689" y="4191000"/>
            <a:ext cx="3849511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9175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E5F611-60D0-4136-827D-97EF017A9F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00"/>
          <a:stretch/>
        </p:blipFill>
        <p:spPr>
          <a:xfrm>
            <a:off x="838200" y="2038096"/>
            <a:ext cx="7073574" cy="38970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levels </a:t>
            </a:r>
            <a:r>
              <a:rPr lang="en-US" sz="36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dimension</a:t>
            </a:r>
            <a:endParaRPr lang="en-US" sz="3600" i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2BEAEF-A755-4BD9-AE27-488E60185ED5}"/>
              </a:ext>
            </a:extLst>
          </p:cNvPr>
          <p:cNvCxnSpPr>
            <a:cxnSpLocks/>
          </p:cNvCxnSpPr>
          <p:nvPr/>
        </p:nvCxnSpPr>
        <p:spPr>
          <a:xfrm>
            <a:off x="990600" y="2438400"/>
            <a:ext cx="6705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eft Brace 8">
            <a:extLst>
              <a:ext uri="{FF2B5EF4-FFF2-40B4-BE49-F238E27FC236}">
                <a16:creationId xmlns:a16="http://schemas.microsoft.com/office/drawing/2014/main" id="{5BB10080-68F0-4E57-91A6-FB53A9C466EF}"/>
              </a:ext>
            </a:extLst>
          </p:cNvPr>
          <p:cNvSpPr/>
          <p:nvPr/>
        </p:nvSpPr>
        <p:spPr>
          <a:xfrm>
            <a:off x="2286000" y="5334001"/>
            <a:ext cx="228600" cy="601132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450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0D743C-EBA3-4494-ACF2-FCF42D369F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000"/>
          <a:stretch/>
        </p:blipFill>
        <p:spPr>
          <a:xfrm>
            <a:off x="762000" y="2286000"/>
            <a:ext cx="6887065" cy="3319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dim </a:t>
            </a:r>
            <a:r>
              <a:rPr 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dimension</a:t>
            </a:r>
            <a:endParaRPr lang="en-US" i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1AC2BA-8089-4B25-BDA5-DC6E0EEC06EB}"/>
              </a:ext>
            </a:extLst>
          </p:cNvPr>
          <p:cNvCxnSpPr>
            <a:cxnSpLocks/>
          </p:cNvCxnSpPr>
          <p:nvPr/>
        </p:nvCxnSpPr>
        <p:spPr>
          <a:xfrm>
            <a:off x="928932" y="2667000"/>
            <a:ext cx="6553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589E5C1-70B3-471E-A870-991915B1C8C5}"/>
              </a:ext>
            </a:extLst>
          </p:cNvPr>
          <p:cNvCxnSpPr>
            <a:cxnSpLocks/>
          </p:cNvCxnSpPr>
          <p:nvPr/>
        </p:nvCxnSpPr>
        <p:spPr>
          <a:xfrm flipH="1">
            <a:off x="4419600" y="43434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6131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preview</a:t>
            </a:r>
            <a:endParaRPr lang="en-US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4EEF30-9CA9-4B4F-9A2A-13D86C2067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89" r="60000"/>
          <a:stretch/>
        </p:blipFill>
        <p:spPr>
          <a:xfrm>
            <a:off x="914400" y="1676400"/>
            <a:ext cx="6098413" cy="456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0448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8CA452-C565-4A63-A304-B1071AC418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167"/>
          <a:stretch/>
        </p:blipFill>
        <p:spPr>
          <a:xfrm>
            <a:off x="762000" y="2052207"/>
            <a:ext cx="4648200" cy="411406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94940E-D667-4FA3-BE87-17A39A6887BF}"/>
              </a:ext>
            </a:extLst>
          </p:cNvPr>
          <p:cNvCxnSpPr>
            <a:cxnSpLocks/>
          </p:cNvCxnSpPr>
          <p:nvPr/>
        </p:nvCxnSpPr>
        <p:spPr>
          <a:xfrm>
            <a:off x="2209800" y="3352800"/>
            <a:ext cx="2971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2079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FE993A-715D-4F41-BF19-A26C05CEF2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33"/>
          <a:stretch/>
        </p:blipFill>
        <p:spPr>
          <a:xfrm>
            <a:off x="914400" y="1676400"/>
            <a:ext cx="5735692" cy="4732064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2D7DD162-1F80-4559-8011-E5DA49C9C357}"/>
              </a:ext>
            </a:extLst>
          </p:cNvPr>
          <p:cNvSpPr/>
          <p:nvPr/>
        </p:nvSpPr>
        <p:spPr>
          <a:xfrm rot="10800000">
            <a:off x="6650092" y="1696607"/>
            <a:ext cx="228600" cy="733778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77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4D39CE-38D8-433F-91D6-6189B0256B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167"/>
          <a:stretch/>
        </p:blipFill>
        <p:spPr>
          <a:xfrm>
            <a:off x="607215" y="2444117"/>
            <a:ext cx="7926608" cy="3733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8CDBD-5A0A-48B4-AACF-EA3DA958246B}"/>
              </a:ext>
            </a:extLst>
          </p:cNvPr>
          <p:cNvSpPr txBox="1"/>
          <p:nvPr/>
        </p:nvSpPr>
        <p:spPr>
          <a:xfrm>
            <a:off x="531919" y="2091718"/>
            <a:ext cx="808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2: Differences in anthropometric and lab results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3247301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E009C0-C0E6-42BF-9E27-B5DBEFE211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833"/>
          <a:stretch/>
        </p:blipFill>
        <p:spPr>
          <a:xfrm>
            <a:off x="838199" y="1905000"/>
            <a:ext cx="6644399" cy="43373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3989C6-495B-4640-A4AC-51A35D9FB926}"/>
              </a:ext>
            </a:extLst>
          </p:cNvPr>
          <p:cNvCxnSpPr>
            <a:cxnSpLocks/>
          </p:cNvCxnSpPr>
          <p:nvPr/>
        </p:nvCxnSpPr>
        <p:spPr>
          <a:xfrm>
            <a:off x="1066800" y="2209800"/>
            <a:ext cx="6248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2596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export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A32E8E-5579-4350-B79E-E936672908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167"/>
          <a:stretch/>
        </p:blipFill>
        <p:spPr>
          <a:xfrm>
            <a:off x="457201" y="1828800"/>
            <a:ext cx="6095999" cy="884191"/>
          </a:xfrm>
          <a:prstGeom prst="rect">
            <a:avLst/>
          </a:prstGeom>
        </p:spPr>
      </p:pic>
      <p:pic>
        <p:nvPicPr>
          <p:cNvPr id="9" name="Picture 8" descr="Graphical user interface, text, table&#10;&#10;Description automatically generated">
            <a:extLst>
              <a:ext uri="{FF2B5EF4-FFF2-40B4-BE49-F238E27FC236}">
                <a16:creationId xmlns:a16="http://schemas.microsoft.com/office/drawing/2014/main" id="{321BA095-37E6-41BA-B4CC-C01089C34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895600"/>
            <a:ext cx="6553200" cy="383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38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export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9E4C4E-F97F-437B-96DD-A84E52EBC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01" t="14445" r="6665" b="7037"/>
          <a:stretch/>
        </p:blipFill>
        <p:spPr>
          <a:xfrm>
            <a:off x="937404" y="1600200"/>
            <a:ext cx="7269192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936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20F8B-90CC-4604-92CE-B5733DD60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Basic Table Commands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56465-E77F-4EF7-8482-9D1F0F2BA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(sex) 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statistic(frequency)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statistic(percent)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statistic(mean age)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age)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nototals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(%9.0fc frequency)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(%6.2f  mean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///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("(%s)"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("%s%%" percent)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levels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0 "No" 1 "Yes”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dim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"Hypertension", modify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levels result frequency "Freq."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mean      "Mean (Age)"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percent   "Percent"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"SD (Age)“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, replace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border_block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border(right, pattern(nil))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preview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putdocx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layout(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autofitcontents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export mytable.docx, as(docx) replace</a:t>
            </a:r>
          </a:p>
        </p:txBody>
      </p:sp>
    </p:spTree>
    <p:extLst>
      <p:ext uri="{BB962C8B-B14F-4D97-AF65-F5344CB8AC3E}">
        <p14:creationId xmlns:p14="http://schemas.microsoft.com/office/powerpoint/2010/main" val="26525026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b="1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AC468755-CF23-400F-90AA-E3AC0671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6" y="16602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B44A91-0CAC-470A-BC84-5161F26CB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22938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69F4FDB-E6C1-44B5-8ECC-0FB1C62B1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7452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2543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A1E0CF-C064-4067-8664-4AC23B3401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333"/>
          <a:stretch/>
        </p:blipFill>
        <p:spPr>
          <a:xfrm>
            <a:off x="1181100" y="2209800"/>
            <a:ext cx="6781800" cy="44102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6F701E-1C52-4FDC-A4E3-FAD40136D080}"/>
              </a:ext>
            </a:extLst>
          </p:cNvPr>
          <p:cNvSpPr txBox="1"/>
          <p:nvPr/>
        </p:nvSpPr>
        <p:spPr>
          <a:xfrm>
            <a:off x="1152878" y="1878830"/>
            <a:ext cx="551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1: Descriptive statistics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28944279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4A5A10-7A86-48A4-A598-289389D702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38" r="57500"/>
          <a:stretch/>
        </p:blipFill>
        <p:spPr>
          <a:xfrm>
            <a:off x="685800" y="1869959"/>
            <a:ext cx="5638800" cy="437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283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655465-1952-45EC-ABB6-97ED3324D5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761999" y="1828800"/>
            <a:ext cx="659358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732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926E41-D67A-4E54-A946-3D355A59D6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500"/>
          <a:stretch/>
        </p:blipFill>
        <p:spPr>
          <a:xfrm>
            <a:off x="685800" y="1828800"/>
            <a:ext cx="6492304" cy="441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759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013C64-6213-4055-B009-00AB5DADB6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9904" b="73769"/>
          <a:stretch/>
        </p:blipFill>
        <p:spPr>
          <a:xfrm>
            <a:off x="576923" y="2286000"/>
            <a:ext cx="7119277" cy="1718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48F03516-2268-4444-8C03-B1ACE2D2811E}"/>
              </a:ext>
            </a:extLst>
          </p:cNvPr>
          <p:cNvSpPr/>
          <p:nvPr/>
        </p:nvSpPr>
        <p:spPr>
          <a:xfrm rot="10800000">
            <a:off x="7467600" y="2313216"/>
            <a:ext cx="304800" cy="1115783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1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8C7A1-9146-41B1-9DA2-7B956F33A4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167"/>
          <a:stretch/>
        </p:blipFill>
        <p:spPr>
          <a:xfrm>
            <a:off x="2514600" y="2139696"/>
            <a:ext cx="4114800" cy="46050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4585FC-6C19-4344-A721-AEDB566D3544}"/>
              </a:ext>
            </a:extLst>
          </p:cNvPr>
          <p:cNvSpPr txBox="1"/>
          <p:nvPr/>
        </p:nvSpPr>
        <p:spPr>
          <a:xfrm>
            <a:off x="2514600" y="1632490"/>
            <a:ext cx="3630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3: Three logistic regression </a:t>
            </a:r>
          </a:p>
          <a:p>
            <a:r>
              <a:rPr lang="en-US" dirty="0"/>
              <a:t>              models for hypertension</a:t>
            </a:r>
          </a:p>
        </p:txBody>
      </p:sp>
    </p:spTree>
    <p:extLst>
      <p:ext uri="{BB962C8B-B14F-4D97-AF65-F5344CB8AC3E}">
        <p14:creationId xmlns:p14="http://schemas.microsoft.com/office/powerpoint/2010/main" val="21840829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013C64-6213-4055-B009-00AB5DADB6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400" r="55000"/>
          <a:stretch/>
        </p:blipFill>
        <p:spPr>
          <a:xfrm>
            <a:off x="589844" y="2063496"/>
            <a:ext cx="7218458" cy="41788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7145AFC-CB3F-4EE2-899D-71EF51A3A74E}"/>
              </a:ext>
            </a:extLst>
          </p:cNvPr>
          <p:cNvCxnSpPr>
            <a:cxnSpLocks/>
          </p:cNvCxnSpPr>
          <p:nvPr/>
        </p:nvCxnSpPr>
        <p:spPr>
          <a:xfrm>
            <a:off x="914400" y="2438400"/>
            <a:ext cx="64770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DC47DE-7304-4077-9733-769C0D46D0F8}"/>
              </a:ext>
            </a:extLst>
          </p:cNvPr>
          <p:cNvCxnSpPr>
            <a:cxnSpLocks/>
          </p:cNvCxnSpPr>
          <p:nvPr/>
        </p:nvCxnSpPr>
        <p:spPr>
          <a:xfrm>
            <a:off x="2652889" y="4978400"/>
            <a:ext cx="852311" cy="5645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08D345B-93E3-4AD9-A11B-B47AA0D05247}"/>
              </a:ext>
            </a:extLst>
          </p:cNvPr>
          <p:cNvCxnSpPr>
            <a:cxnSpLocks/>
          </p:cNvCxnSpPr>
          <p:nvPr/>
        </p:nvCxnSpPr>
        <p:spPr>
          <a:xfrm>
            <a:off x="4038600" y="4984045"/>
            <a:ext cx="838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6036A31-3A35-4B2A-91DC-A43724DA2AB4}"/>
              </a:ext>
            </a:extLst>
          </p:cNvPr>
          <p:cNvCxnSpPr>
            <a:cxnSpLocks/>
          </p:cNvCxnSpPr>
          <p:nvPr/>
        </p:nvCxnSpPr>
        <p:spPr>
          <a:xfrm>
            <a:off x="5410200" y="4984045"/>
            <a:ext cx="838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7343BAF-2217-4C6A-B9EB-4473A2622F76}"/>
              </a:ext>
            </a:extLst>
          </p:cNvPr>
          <p:cNvCxnSpPr>
            <a:cxnSpLocks/>
          </p:cNvCxnSpPr>
          <p:nvPr/>
        </p:nvCxnSpPr>
        <p:spPr>
          <a:xfrm>
            <a:off x="6705600" y="4984045"/>
            <a:ext cx="838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5746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F8197F-D842-49CD-860A-6BABDCC5EA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167"/>
          <a:stretch/>
        </p:blipFill>
        <p:spPr>
          <a:xfrm>
            <a:off x="571500" y="2063496"/>
            <a:ext cx="8001000" cy="336609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7D77B4F-958E-49CC-8DAA-6A4155351135}"/>
              </a:ext>
            </a:extLst>
          </p:cNvPr>
          <p:cNvCxnSpPr>
            <a:cxnSpLocks/>
          </p:cNvCxnSpPr>
          <p:nvPr/>
        </p:nvCxnSpPr>
        <p:spPr>
          <a:xfrm>
            <a:off x="914400" y="2438400"/>
            <a:ext cx="5410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1984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8300EA-B3B6-44F0-A47C-CA494A28E9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167"/>
          <a:stretch/>
        </p:blipFill>
        <p:spPr>
          <a:xfrm>
            <a:off x="457200" y="1981200"/>
            <a:ext cx="8064304" cy="395630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9B14D9F-6F83-4DA2-B25F-369EBA0B3520}"/>
              </a:ext>
            </a:extLst>
          </p:cNvPr>
          <p:cNvCxnSpPr>
            <a:cxnSpLocks/>
          </p:cNvCxnSpPr>
          <p:nvPr/>
        </p:nvCxnSpPr>
        <p:spPr>
          <a:xfrm>
            <a:off x="2667000" y="2362200"/>
            <a:ext cx="3581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1473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206634-0016-4022-9909-6237CD76B8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674837" y="2097363"/>
            <a:ext cx="7794326" cy="3505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6679914-E84E-4ED3-8E4A-88BB0F0A8D2C}"/>
              </a:ext>
            </a:extLst>
          </p:cNvPr>
          <p:cNvCxnSpPr>
            <a:cxnSpLocks/>
          </p:cNvCxnSpPr>
          <p:nvPr/>
        </p:nvCxnSpPr>
        <p:spPr>
          <a:xfrm>
            <a:off x="990600" y="2438400"/>
            <a:ext cx="7162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4588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C7A0AB-BBEE-4D71-B3BC-B04E9EF462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833"/>
          <a:stretch/>
        </p:blipFill>
        <p:spPr>
          <a:xfrm>
            <a:off x="609599" y="2063496"/>
            <a:ext cx="7984327" cy="36515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84B17A-F1EF-4CC1-A7B7-36329BCB9473}"/>
              </a:ext>
            </a:extLst>
          </p:cNvPr>
          <p:cNvCxnSpPr>
            <a:cxnSpLocks/>
          </p:cNvCxnSpPr>
          <p:nvPr/>
        </p:nvCxnSpPr>
        <p:spPr>
          <a:xfrm>
            <a:off x="3352800" y="2438400"/>
            <a:ext cx="5029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70387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362A8E-403B-454A-B948-1C2B89FC74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834"/>
          <a:stretch/>
        </p:blipFill>
        <p:spPr>
          <a:xfrm>
            <a:off x="609600" y="1981200"/>
            <a:ext cx="7405263" cy="40386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DEAD25F-5D99-466F-9224-852B5F58FDB5}"/>
              </a:ext>
            </a:extLst>
          </p:cNvPr>
          <p:cNvCxnSpPr>
            <a:cxnSpLocks/>
          </p:cNvCxnSpPr>
          <p:nvPr/>
        </p:nvCxnSpPr>
        <p:spPr>
          <a:xfrm>
            <a:off x="1981200" y="2590800"/>
            <a:ext cx="3886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3055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BD3C8F-B41F-4457-9DE7-771DFFB623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33"/>
          <a:stretch/>
        </p:blipFill>
        <p:spPr>
          <a:xfrm>
            <a:off x="609600" y="2063496"/>
            <a:ext cx="7325982" cy="378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097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C51FE1-99C7-48C5-9837-FD618D02B5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666"/>
          <a:stretch/>
        </p:blipFill>
        <p:spPr>
          <a:xfrm>
            <a:off x="762000" y="2063496"/>
            <a:ext cx="7452962" cy="38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451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45F6-E7A5-4477-BFA2-A54A3E93E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74F32-87A9-4F04-B5B3-3F224D328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40687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(var) 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),            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statistic(mean age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age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fvfrequency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sex race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hlthstat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fvpercent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sex race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hlthstat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statistic(mean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statistic(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953152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45F6-E7A5-4477-BFA2-A54A3E93E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74F32-87A9-4F04-B5B3-3F224D328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842911"/>
            <a:ext cx="8763000" cy="4419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dim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"Hypertension", modify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levels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0 "No" 1 "Yes"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recode result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fvfrequency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column1 ///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fvpercent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= column2 ///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mean        = column1 ///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= column2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layout (var) (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highbp#result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[column1 column2])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header result, level(hide)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row stack,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nobinder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spacer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border_block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border(right, pattern(nil))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var[sex race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hlthstat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]#result[column1],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(%6.0fc)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var[sex race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hlthstat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]#result[column2], ///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(%6.1f)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("%s%%")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var[age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]#result[column1 column2], ///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(%6.1f)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var[age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hdresult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]#result[column2], ///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sformat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("(%s)")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preview</a:t>
            </a:r>
          </a:p>
        </p:txBody>
      </p:sp>
    </p:spTree>
    <p:extLst>
      <p:ext uri="{BB962C8B-B14F-4D97-AF65-F5344CB8AC3E}">
        <p14:creationId xmlns:p14="http://schemas.microsoft.com/office/powerpoint/2010/main" val="388041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C4DABA-8454-4B2F-A428-194D8B2ACF29}"/>
              </a:ext>
            </a:extLst>
          </p:cNvPr>
          <p:cNvSpPr txBox="1"/>
          <p:nvPr/>
        </p:nvSpPr>
        <p:spPr>
          <a:xfrm>
            <a:off x="533400" y="2314601"/>
            <a:ext cx="607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4: Logistic regression model for hypertension status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CD0284-5C62-4D0C-AE44-FC73F332DB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533399" y="2743200"/>
            <a:ext cx="8209617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0250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Classic Table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A1E0CF-C064-4067-8664-4AC23B3401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333"/>
          <a:stretch/>
        </p:blipFill>
        <p:spPr>
          <a:xfrm>
            <a:off x="1095022" y="2025134"/>
            <a:ext cx="6781800" cy="44102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6F701E-1C52-4FDC-A4E3-FAD40136D080}"/>
              </a:ext>
            </a:extLst>
          </p:cNvPr>
          <p:cNvSpPr txBox="1"/>
          <p:nvPr/>
        </p:nvSpPr>
        <p:spPr>
          <a:xfrm>
            <a:off x="1066800" y="1694164"/>
            <a:ext cx="551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1: Descriptive statistics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31870930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b="1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AC468755-CF23-400F-90AA-E3AC0671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6" y="16602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2312286-AC85-41CB-B642-E2C166B95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9" y="336830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B44A91-0CAC-470A-BC84-5161F26CB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22938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69F4FDB-E6C1-44B5-8ECC-0FB1C62B1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7452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6321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4D39CE-38D8-433F-91D6-6189B0256B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167"/>
          <a:stretch/>
        </p:blipFill>
        <p:spPr>
          <a:xfrm>
            <a:off x="608696" y="2667000"/>
            <a:ext cx="7926608" cy="3733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8CDBD-5A0A-48B4-AACF-EA3DA958246B}"/>
              </a:ext>
            </a:extLst>
          </p:cNvPr>
          <p:cNvSpPr txBox="1"/>
          <p:nvPr/>
        </p:nvSpPr>
        <p:spPr>
          <a:xfrm>
            <a:off x="533400" y="2314601"/>
            <a:ext cx="808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2: Differences in anthropometric and lab results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34610956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AE2C8-868F-4921-A577-4E8AC1A3C54F}"/>
              </a:ext>
            </a:extLst>
          </p:cNvPr>
          <p:cNvSpPr txBox="1"/>
          <p:nvPr/>
        </p:nvSpPr>
        <p:spPr>
          <a:xfrm>
            <a:off x="0" y="31242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row dimensions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column dimensions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command(</a:t>
            </a:r>
            <a:r>
              <a:rPr lang="en-US" sz="2800" b="1" i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93246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323338-99C8-46D2-B8BF-4F198FFA5E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00" b="10887"/>
          <a:stretch/>
        </p:blipFill>
        <p:spPr>
          <a:xfrm>
            <a:off x="762000" y="1898904"/>
            <a:ext cx="7958263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09944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9859EF-92AF-473B-B3C3-808F75CDCD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609599" y="1981200"/>
            <a:ext cx="7582619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9052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9DCD4D-569F-4705-B545-798F955E3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333"/>
          <a:stretch/>
        </p:blipFill>
        <p:spPr>
          <a:xfrm>
            <a:off x="685800" y="1905000"/>
            <a:ext cx="6142864" cy="457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43241A7-E7E7-4617-B527-986E34F1838D}"/>
              </a:ext>
            </a:extLst>
          </p:cNvPr>
          <p:cNvCxnSpPr/>
          <p:nvPr/>
        </p:nvCxnSpPr>
        <p:spPr>
          <a:xfrm>
            <a:off x="1986844" y="60960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5DB58F-E12B-41A0-B064-CDCF5FBAED5B}"/>
              </a:ext>
            </a:extLst>
          </p:cNvPr>
          <p:cNvCxnSpPr/>
          <p:nvPr/>
        </p:nvCxnSpPr>
        <p:spPr>
          <a:xfrm>
            <a:off x="1986844" y="55626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00DA56-C47B-419E-A485-EB95C8C65180}"/>
              </a:ext>
            </a:extLst>
          </p:cNvPr>
          <p:cNvCxnSpPr/>
          <p:nvPr/>
        </p:nvCxnSpPr>
        <p:spPr>
          <a:xfrm>
            <a:off x="2438400" y="47244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345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15EC28E-97E1-4AD9-B1B1-ED1F2F2B47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666" r="40833"/>
          <a:stretch/>
        </p:blipFill>
        <p:spPr>
          <a:xfrm>
            <a:off x="381000" y="2286000"/>
            <a:ext cx="8199913" cy="3115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7227435-2626-48C5-A9E8-EA8AABAC7F1B}"/>
              </a:ext>
            </a:extLst>
          </p:cNvPr>
          <p:cNvCxnSpPr>
            <a:cxnSpLocks/>
          </p:cNvCxnSpPr>
          <p:nvPr/>
        </p:nvCxnSpPr>
        <p:spPr>
          <a:xfrm flipH="1">
            <a:off x="4572000" y="28194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90DC554-5BA4-4249-A64A-6F976377E139}"/>
              </a:ext>
            </a:extLst>
          </p:cNvPr>
          <p:cNvCxnSpPr>
            <a:cxnSpLocks/>
          </p:cNvCxnSpPr>
          <p:nvPr/>
        </p:nvCxnSpPr>
        <p:spPr>
          <a:xfrm flipH="1">
            <a:off x="4572000" y="30480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215F18-9735-4048-9E54-999195B8A7DC}"/>
              </a:ext>
            </a:extLst>
          </p:cNvPr>
          <p:cNvCxnSpPr>
            <a:cxnSpLocks/>
          </p:cNvCxnSpPr>
          <p:nvPr/>
        </p:nvCxnSpPr>
        <p:spPr>
          <a:xfrm flipH="1">
            <a:off x="4343400" y="35052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17577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5E2900-9B8F-43E4-948F-A3B4BDE0C2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5000"/>
          <a:stretch/>
        </p:blipFill>
        <p:spPr>
          <a:xfrm>
            <a:off x="838200" y="1828800"/>
            <a:ext cx="4343400" cy="457911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DEA3898-C43C-4364-9FC1-4617D784B40A}"/>
              </a:ext>
            </a:extLst>
          </p:cNvPr>
          <p:cNvCxnSpPr>
            <a:cxnSpLocks/>
          </p:cNvCxnSpPr>
          <p:nvPr/>
        </p:nvCxnSpPr>
        <p:spPr>
          <a:xfrm flipH="1">
            <a:off x="4038600" y="41148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7330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B7CDCF4-1574-45DF-8658-94AA9F63C2A7}"/>
              </a:ext>
            </a:extLst>
          </p:cNvPr>
          <p:cNvCxnSpPr>
            <a:cxnSpLocks/>
          </p:cNvCxnSpPr>
          <p:nvPr/>
        </p:nvCxnSpPr>
        <p:spPr>
          <a:xfrm>
            <a:off x="1371600" y="2895600"/>
            <a:ext cx="4800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89D7B901-50F4-4EC8-9491-3302A4F162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833"/>
          <a:stretch/>
        </p:blipFill>
        <p:spPr>
          <a:xfrm>
            <a:off x="914399" y="2514599"/>
            <a:ext cx="5915379" cy="22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06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1004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A6E78C-AD3E-4C6A-A833-9FB0DF3A2E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167"/>
          <a:stretch/>
        </p:blipFill>
        <p:spPr>
          <a:xfrm>
            <a:off x="380999" y="2514600"/>
            <a:ext cx="749128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383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BF5CC96-B921-4339-B31B-6238DD3026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333"/>
          <a:stretch/>
        </p:blipFill>
        <p:spPr>
          <a:xfrm>
            <a:off x="762000" y="1752599"/>
            <a:ext cx="5105400" cy="4717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B7BE596-4F53-4825-9FAD-E311ACBBF62F}"/>
              </a:ext>
            </a:extLst>
          </p:cNvPr>
          <p:cNvCxnSpPr>
            <a:cxnSpLocks/>
          </p:cNvCxnSpPr>
          <p:nvPr/>
        </p:nvCxnSpPr>
        <p:spPr>
          <a:xfrm>
            <a:off x="990600" y="2057400"/>
            <a:ext cx="2895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781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A5172-4D54-478B-B4B0-F502DEEA9B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167"/>
          <a:stretch/>
        </p:blipFill>
        <p:spPr>
          <a:xfrm>
            <a:off x="609660" y="2063496"/>
            <a:ext cx="7924680" cy="319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0263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74F32-87A9-4F04-B5B3-3F224D328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867400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(command) (result),                  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command(Normotensive = r(mu_1) Hypertensive = r(mu_2)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Difference = (r(mu_2)-r(mu_1))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pvalue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r(p)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age, by(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                    ///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command(Normotensive = r(mu_1) Hypertensive = r(mu_2)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Difference = (r(mu_2)-r(mu_1))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pvalue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r(p)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command(Normotensive = r(mu_1) Hypertensive = r(mu_2)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Difference = (r(mu_2)-r(mu_1))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pvalue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r(p)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command(Normotensive = r(mu_1) Hypertensive = r(mu_2)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Difference = (r(mu_2)-r(mu_1))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pvalue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r(p)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: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hdresult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label levels command 1 "Age (years)"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2 "Serum cholesterol (mg/dL)"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3 "Serum triglycerides (mg/dL)"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4 "High density lipids (mg/dL)"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, replace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result[Normotensive Hypertensive Difference]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(%8.1f)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 result[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pvalue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(%6.4f)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style cell, border(right, pattern(nil))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preview </a:t>
            </a:r>
          </a:p>
        </p:txBody>
      </p:sp>
    </p:spTree>
    <p:extLst>
      <p:ext uri="{BB962C8B-B14F-4D97-AF65-F5344CB8AC3E}">
        <p14:creationId xmlns:p14="http://schemas.microsoft.com/office/powerpoint/2010/main" val="26871405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7A8EBE-4214-40E0-B6C7-57DE3EAC55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381000" y="2209800"/>
            <a:ext cx="82932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78157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74F32-87A9-4F04-B5B3-3F224D328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" y="1975104"/>
            <a:ext cx="8953500" cy="4267200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 </a:t>
            </a:r>
            <a:r>
              <a:rPr lang="en-US" sz="1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"Normotensive = r(mu_1) Hypertensive = r(mu_2) Difference = (r(mu_2)-r(mu_1))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pvalue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r(p)"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(command) (result),                              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age, 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hgb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hct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iron,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albumin,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vitaminc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zinc,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copper,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lead,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height,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weight,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   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bpsystol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bpdiast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tcresult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tgresult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///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command(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`</a:t>
            </a:r>
            <a:r>
              <a:rPr lang="en-US" sz="2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myresults</a:t>
            </a:r>
            <a:r>
              <a:rPr lang="en-US" sz="2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ttest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hdresult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2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7A6335D-08FD-49C9-B278-EE7EE4AD6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</p:spTree>
    <p:extLst>
      <p:ext uri="{BB962C8B-B14F-4D97-AF65-F5344CB8AC3E}">
        <p14:creationId xmlns:p14="http://schemas.microsoft.com/office/powerpoint/2010/main" val="234796858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of Statistical 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4D39CE-38D8-433F-91D6-6189B0256B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167"/>
          <a:stretch/>
        </p:blipFill>
        <p:spPr>
          <a:xfrm>
            <a:off x="607215" y="2415895"/>
            <a:ext cx="7926608" cy="3733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8CDBD-5A0A-48B4-AACF-EA3DA958246B}"/>
              </a:ext>
            </a:extLst>
          </p:cNvPr>
          <p:cNvSpPr txBox="1"/>
          <p:nvPr/>
        </p:nvSpPr>
        <p:spPr>
          <a:xfrm>
            <a:off x="531919" y="2063496"/>
            <a:ext cx="808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2: Differences in anthropometric and lab results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385268761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b="1" dirty="0"/>
              <a:t>Tables for one regression model</a:t>
            </a:r>
          </a:p>
          <a:p>
            <a:r>
              <a:rPr lang="en-US" sz="3600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AC468755-CF23-400F-90AA-E3AC0671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6" y="16602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2312286-AC85-41CB-B642-E2C166B95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9" y="336830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01EEBD9-8836-440B-965A-697C52244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7" y="396308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B44A91-0CAC-470A-BC84-5161F26CB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22938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69F4FDB-E6C1-44B5-8ECC-0FB1C62B1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7452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78386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C4DABA-8454-4B2F-A428-194D8B2ACF29}"/>
              </a:ext>
            </a:extLst>
          </p:cNvPr>
          <p:cNvSpPr txBox="1"/>
          <p:nvPr/>
        </p:nvSpPr>
        <p:spPr>
          <a:xfrm>
            <a:off x="533400" y="2314601"/>
            <a:ext cx="607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4: Logistic regression model for hypertension status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7A2F3E-72AB-4A63-8849-C4745F3C73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333"/>
          <a:stretch/>
        </p:blipFill>
        <p:spPr>
          <a:xfrm>
            <a:off x="521922" y="2683933"/>
            <a:ext cx="810015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9954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AE2C8-868F-4921-A577-4E8AC1A3C54F}"/>
              </a:ext>
            </a:extLst>
          </p:cNvPr>
          <p:cNvSpPr txBox="1"/>
          <p:nvPr/>
        </p:nvSpPr>
        <p:spPr>
          <a:xfrm>
            <a:off x="183619" y="3167390"/>
            <a:ext cx="87767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row dimension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column dimension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command(</a:t>
            </a:r>
            <a:r>
              <a:rPr lang="en-US" sz="2800" b="1" i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</a:t>
            </a:r>
            <a:r>
              <a:rPr lang="en-US" sz="2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2991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The Dataset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8BC0A9-1076-46A6-89D4-2ADCC866C1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457200" y="2060674"/>
            <a:ext cx="8032376" cy="413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6566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E9F7C9-4CAB-4EA3-BA7C-2294B87F0A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67" r="30833"/>
          <a:stretch/>
        </p:blipFill>
        <p:spPr>
          <a:xfrm>
            <a:off x="389819" y="2438400"/>
            <a:ext cx="8364361" cy="300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2730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1D2487-DA90-4A44-A80B-3903E9F222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685800" y="1981200"/>
            <a:ext cx="7217430" cy="426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7278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24C7F6-E11F-4CFF-A90F-194D108974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333"/>
          <a:stretch/>
        </p:blipFill>
        <p:spPr>
          <a:xfrm>
            <a:off x="545688" y="2063496"/>
            <a:ext cx="8052623" cy="342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19093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61776E-7485-4272-81A6-692CC82886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000"/>
          <a:stretch/>
        </p:blipFill>
        <p:spPr>
          <a:xfrm>
            <a:off x="609600" y="2032452"/>
            <a:ext cx="6156825" cy="3733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7D978C-B573-4E7E-9EF2-81FABB71856F}"/>
              </a:ext>
            </a:extLst>
          </p:cNvPr>
          <p:cNvSpPr txBox="1"/>
          <p:nvPr/>
        </p:nvSpPr>
        <p:spPr>
          <a:xfrm>
            <a:off x="1295400" y="5872972"/>
            <a:ext cx="557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(The full list would continue for two more slides!)</a:t>
            </a:r>
          </a:p>
        </p:txBody>
      </p:sp>
    </p:spTree>
    <p:extLst>
      <p:ext uri="{BB962C8B-B14F-4D97-AF65-F5344CB8AC3E}">
        <p14:creationId xmlns:p14="http://schemas.microsoft.com/office/powerpoint/2010/main" val="17930106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B7D4F0-D985-4203-947C-6D77EF0369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667"/>
          <a:stretch/>
        </p:blipFill>
        <p:spPr>
          <a:xfrm>
            <a:off x="339948" y="2286000"/>
            <a:ext cx="8464103" cy="294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358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325530-4869-48D7-8505-CE505CB553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166"/>
          <a:stretch/>
        </p:blipFill>
        <p:spPr>
          <a:xfrm>
            <a:off x="389861" y="2046563"/>
            <a:ext cx="8364278" cy="397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9956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D577DB5-D3FF-4C99-9831-B5360F42F56C}"/>
              </a:ext>
            </a:extLst>
          </p:cNvPr>
          <p:cNvCxnSpPr>
            <a:cxnSpLocks/>
          </p:cNvCxnSpPr>
          <p:nvPr/>
        </p:nvCxnSpPr>
        <p:spPr>
          <a:xfrm>
            <a:off x="3124200" y="2362200"/>
            <a:ext cx="15240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2C8C67-C297-4FD2-8C47-54A5B9E4ECB4}"/>
              </a:ext>
            </a:extLst>
          </p:cNvPr>
          <p:cNvCxnSpPr/>
          <p:nvPr/>
        </p:nvCxnSpPr>
        <p:spPr>
          <a:xfrm>
            <a:off x="2590800" y="32766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A860ED1-6840-444E-9DA6-C7F513F6A4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166"/>
          <a:stretch/>
        </p:blipFill>
        <p:spPr>
          <a:xfrm>
            <a:off x="457200" y="2133600"/>
            <a:ext cx="7985259" cy="307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5106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B281F2A-847E-4BBB-A3FB-5ADDBD461F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000"/>
          <a:stretch/>
        </p:blipFill>
        <p:spPr>
          <a:xfrm>
            <a:off x="304800" y="2063496"/>
            <a:ext cx="8388919" cy="32705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E76EF2E-B135-4068-AF7E-08D8DB5AB039}"/>
              </a:ext>
            </a:extLst>
          </p:cNvPr>
          <p:cNvCxnSpPr>
            <a:cxnSpLocks/>
          </p:cNvCxnSpPr>
          <p:nvPr/>
        </p:nvCxnSpPr>
        <p:spPr>
          <a:xfrm>
            <a:off x="2514600" y="2362200"/>
            <a:ext cx="5029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E523459-805A-4ADB-82BF-DBF972733259}"/>
              </a:ext>
            </a:extLst>
          </p:cNvPr>
          <p:cNvCxnSpPr/>
          <p:nvPr/>
        </p:nvCxnSpPr>
        <p:spPr>
          <a:xfrm>
            <a:off x="3429000" y="3124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48003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ECEB6C2-BD24-45A3-AB64-FD1C3BCF0C1A}"/>
              </a:ext>
            </a:extLst>
          </p:cNvPr>
          <p:cNvCxnSpPr>
            <a:cxnSpLocks/>
          </p:cNvCxnSpPr>
          <p:nvPr/>
        </p:nvCxnSpPr>
        <p:spPr>
          <a:xfrm>
            <a:off x="609600" y="2667000"/>
            <a:ext cx="25908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D66A5D22-591A-43EF-B8DB-6BDEE33D86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500"/>
          <a:stretch/>
        </p:blipFill>
        <p:spPr>
          <a:xfrm>
            <a:off x="457200" y="2400958"/>
            <a:ext cx="8118524" cy="27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6029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1F739F-8B24-410E-8A6D-C9A01FF375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500"/>
          <a:stretch/>
        </p:blipFill>
        <p:spPr>
          <a:xfrm>
            <a:off x="470940" y="2209800"/>
            <a:ext cx="8202120" cy="358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Regression Model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66A4AC1-4C46-4317-B329-5A67C61C6C56}"/>
              </a:ext>
            </a:extLst>
          </p:cNvPr>
          <p:cNvCxnSpPr>
            <a:cxnSpLocks/>
          </p:cNvCxnSpPr>
          <p:nvPr/>
        </p:nvCxnSpPr>
        <p:spPr>
          <a:xfrm>
            <a:off x="2133600" y="2514600"/>
            <a:ext cx="36576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7F58E4C-61AE-4D9A-8F8C-A36703B5832F}"/>
              </a:ext>
            </a:extLst>
          </p:cNvPr>
          <p:cNvCxnSpPr>
            <a:cxnSpLocks/>
          </p:cNvCxnSpPr>
          <p:nvPr/>
        </p:nvCxnSpPr>
        <p:spPr>
          <a:xfrm>
            <a:off x="381000" y="4343400"/>
            <a:ext cx="533400" cy="22860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504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AEDA5-7E55-4925-B5E8-8FF8A36EC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lang="en-US" dirty="0"/>
              <a:t> Dialog Box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2F4F65C-A9E9-4069-B2FA-77A149229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82" y="1752600"/>
            <a:ext cx="7207035" cy="499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5254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93" y="1600200"/>
            <a:ext cx="7848600" cy="5029200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The Basics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</a:p>
          <a:p>
            <a:pPr lvl="1"/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  <a:p>
            <a:r>
              <a:rPr lang="en-US" sz="3600" dirty="0"/>
              <a:t>The Classic Table 1</a:t>
            </a:r>
          </a:p>
          <a:p>
            <a:r>
              <a:rPr lang="en-US" sz="3600" dirty="0"/>
              <a:t>Tables of statistical results</a:t>
            </a:r>
          </a:p>
          <a:p>
            <a:r>
              <a:rPr lang="en-US" sz="3600" dirty="0"/>
              <a:t>Tables for one regression model</a:t>
            </a:r>
          </a:p>
          <a:p>
            <a:r>
              <a:rPr lang="en-US" sz="3600" b="1" dirty="0"/>
              <a:t>Tables for multiple regression models</a:t>
            </a:r>
          </a:p>
          <a:p>
            <a:r>
              <a:rPr lang="en-US" sz="3600" dirty="0"/>
              <a:t>Saving styles and labels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AC468755-CF23-400F-90AA-E3AC06712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6" y="16602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2312286-AC85-41CB-B642-E2C166B95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9" y="336830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01EEBD9-8836-440B-965A-697C52244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7" y="396308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FB652B87-F7FB-43F0-B304-42814B213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7" y="4546651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7B44A91-0CAC-470A-BC84-5161F26CB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22938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669F4FDB-E6C1-44B5-8ECC-0FB1C62B1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8" y="27452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84124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8C7A1-9146-41B1-9DA2-7B956F33A4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167"/>
          <a:stretch/>
        </p:blipFill>
        <p:spPr>
          <a:xfrm>
            <a:off x="2514600" y="2139696"/>
            <a:ext cx="4114800" cy="46050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4585FC-6C19-4344-A721-AEDB566D3544}"/>
              </a:ext>
            </a:extLst>
          </p:cNvPr>
          <p:cNvSpPr txBox="1"/>
          <p:nvPr/>
        </p:nvSpPr>
        <p:spPr>
          <a:xfrm>
            <a:off x="2514600" y="1632490"/>
            <a:ext cx="3630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3: Three logistic regression </a:t>
            </a:r>
          </a:p>
          <a:p>
            <a:r>
              <a:rPr lang="en-US" dirty="0"/>
              <a:t>              models for hypertension</a:t>
            </a:r>
          </a:p>
        </p:txBody>
      </p:sp>
    </p:spTree>
    <p:extLst>
      <p:ext uri="{BB962C8B-B14F-4D97-AF65-F5344CB8AC3E}">
        <p14:creationId xmlns:p14="http://schemas.microsoft.com/office/powerpoint/2010/main" val="15499298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AE2C8-868F-4921-A577-4E8AC1A3C54F}"/>
              </a:ext>
            </a:extLst>
          </p:cNvPr>
          <p:cNvSpPr txBox="1"/>
          <p:nvPr/>
        </p:nvSpPr>
        <p:spPr>
          <a:xfrm>
            <a:off x="383353" y="2258080"/>
            <a:ext cx="3836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: command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5275FE-7065-467B-8BCF-6E162D2ABAA6}"/>
              </a:ext>
            </a:extLst>
          </p:cNvPr>
          <p:cNvSpPr txBox="1"/>
          <p:nvPr/>
        </p:nvSpPr>
        <p:spPr>
          <a:xfrm>
            <a:off x="383353" y="4114800"/>
            <a:ext cx="727314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create 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collection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collect, name(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collection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 ///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tag(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dimension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level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///</a:t>
            </a:r>
          </a:p>
          <a:p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: command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B75828-1F92-49B5-835D-A0BE660BD82E}"/>
              </a:ext>
            </a:extLst>
          </p:cNvPr>
          <p:cNvSpPr txBox="1"/>
          <p:nvPr/>
        </p:nvSpPr>
        <p:spPr>
          <a:xfrm>
            <a:off x="3886200" y="3124200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08798463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09F14F-700F-4AD6-9B4E-8F6FD63E9E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838200" y="1676400"/>
            <a:ext cx="6427420" cy="478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6462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47A0A18-074E-4B77-B807-74CA01608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76400"/>
            <a:ext cx="8504298" cy="4461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4C0AAA-6A42-4723-967A-40861486E7DB}"/>
              </a:ext>
            </a:extLst>
          </p:cNvPr>
          <p:cNvSpPr/>
          <p:nvPr/>
        </p:nvSpPr>
        <p:spPr>
          <a:xfrm>
            <a:off x="2604910" y="2573873"/>
            <a:ext cx="3795890" cy="6265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87E3EAE-8BED-4EE4-8541-CA562786DD8C}"/>
              </a:ext>
            </a:extLst>
          </p:cNvPr>
          <p:cNvCxnSpPr>
            <a:cxnSpLocks/>
          </p:cNvCxnSpPr>
          <p:nvPr/>
        </p:nvCxnSpPr>
        <p:spPr>
          <a:xfrm flipH="1">
            <a:off x="3124200" y="2125137"/>
            <a:ext cx="7620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513159-2679-4F17-8892-100576808B26}"/>
              </a:ext>
            </a:extLst>
          </p:cNvPr>
          <p:cNvCxnSpPr>
            <a:cxnSpLocks/>
          </p:cNvCxnSpPr>
          <p:nvPr/>
        </p:nvCxnSpPr>
        <p:spPr>
          <a:xfrm>
            <a:off x="3886200" y="2125137"/>
            <a:ext cx="0" cy="41204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95869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D5E484B-F000-46A0-8888-9663484F4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09" y="2105406"/>
            <a:ext cx="8638188" cy="26471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7C2FCA-4385-4BE7-BDB0-08735ACB7C73}"/>
              </a:ext>
            </a:extLst>
          </p:cNvPr>
          <p:cNvSpPr txBox="1"/>
          <p:nvPr/>
        </p:nvSpPr>
        <p:spPr>
          <a:xfrm>
            <a:off x="2590800" y="5461901"/>
            <a:ext cx="4229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BIC=r(S)[1,”BIC”]  ???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6CE9982-B397-4062-8B4B-1B5D593A2B01}"/>
              </a:ext>
            </a:extLst>
          </p:cNvPr>
          <p:cNvCxnSpPr>
            <a:cxnSpLocks/>
          </p:cNvCxnSpPr>
          <p:nvPr/>
        </p:nvCxnSpPr>
        <p:spPr>
          <a:xfrm flipH="1">
            <a:off x="3276600" y="2362200"/>
            <a:ext cx="7620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90625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7A3E98-BF59-4064-88C0-D9D47EB8B2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333"/>
          <a:stretch/>
        </p:blipFill>
        <p:spPr>
          <a:xfrm>
            <a:off x="609600" y="1782527"/>
            <a:ext cx="7010400" cy="49230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A5C93F-6152-4F08-9E95-46324563FDA3}"/>
              </a:ext>
            </a:extLst>
          </p:cNvPr>
          <p:cNvSpPr/>
          <p:nvPr/>
        </p:nvSpPr>
        <p:spPr>
          <a:xfrm>
            <a:off x="2133600" y="4343400"/>
            <a:ext cx="1371600" cy="45720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AB81B9-DFAE-468C-8B9A-48BCD3384F87}"/>
              </a:ext>
            </a:extLst>
          </p:cNvPr>
          <p:cNvSpPr/>
          <p:nvPr/>
        </p:nvSpPr>
        <p:spPr>
          <a:xfrm>
            <a:off x="6781800" y="5334000"/>
            <a:ext cx="914400" cy="68580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59CCC6-D444-430D-AD8F-A59D93A4EAFF}"/>
              </a:ext>
            </a:extLst>
          </p:cNvPr>
          <p:cNvSpPr/>
          <p:nvPr/>
        </p:nvSpPr>
        <p:spPr>
          <a:xfrm>
            <a:off x="533400" y="6184698"/>
            <a:ext cx="2286000" cy="520901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0030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A6557-9F10-4DD0-968E-278A4B4F7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914400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D71492-6A06-43D5-9F37-A567D7AE4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clear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create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MyModels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33CC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FIT THE FIRST MODEL                  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tag(model[(1)])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logistic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AIC=r(S)[1,5] BIC=r(S)[1,6], 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tag(model[(1)])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estat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33CC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FIT THE SECOND MODEL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tag(model[(2)])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logistic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##i.sex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AIC=r(S)[1,5] BIC=r(S)[1,6], 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tag(model[(2)])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estat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33CC3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FIT THE THIRD MODEL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		</a:t>
            </a: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_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r_se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tag(model[(3)])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logistic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highbp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c.age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##i.sex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i.diabetes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 AIC=r(S)[1,5] BIC=r(S)[1,6], </a:t>
            </a:r>
            <a:r>
              <a:rPr lang="en-US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tag(model[(3)])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estat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54187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73A3A9-033A-4260-8A0F-1B38AE4A0B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167"/>
          <a:stretch/>
        </p:blipFill>
        <p:spPr>
          <a:xfrm>
            <a:off x="685800" y="914400"/>
            <a:ext cx="4191000" cy="5759755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7AC8DB-DE38-44EB-8E12-9670B561B956}"/>
              </a:ext>
            </a:extLst>
          </p:cNvPr>
          <p:cNvCxnSpPr>
            <a:cxnSpLocks/>
          </p:cNvCxnSpPr>
          <p:nvPr/>
        </p:nvCxnSpPr>
        <p:spPr>
          <a:xfrm>
            <a:off x="914400" y="1143000"/>
            <a:ext cx="30480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84333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sz="4400" dirty="0"/>
              <a:t>Tables for multiple regression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512C41-FB7D-44BD-AE1C-C90346A6F5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9167"/>
          <a:stretch/>
        </p:blipFill>
        <p:spPr>
          <a:xfrm>
            <a:off x="762000" y="1752600"/>
            <a:ext cx="5105400" cy="461354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679126E-CC4A-401B-ABFB-976D6D2D723D}"/>
              </a:ext>
            </a:extLst>
          </p:cNvPr>
          <p:cNvCxnSpPr>
            <a:cxnSpLocks/>
          </p:cNvCxnSpPr>
          <p:nvPr/>
        </p:nvCxnSpPr>
        <p:spPr>
          <a:xfrm>
            <a:off x="2362200" y="2057400"/>
            <a:ext cx="12192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8080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18624</TotalTime>
  <Words>2343</Words>
  <Application>Microsoft Office PowerPoint</Application>
  <PresentationFormat>On-screen Show (4:3)</PresentationFormat>
  <Paragraphs>375</Paragraphs>
  <Slides>119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119</vt:i4>
      </vt:variant>
    </vt:vector>
  </HeadingPairs>
  <TitlesOfParts>
    <vt:vector size="126" baseType="lpstr">
      <vt:lpstr>Arial</vt:lpstr>
      <vt:lpstr>Calibri</vt:lpstr>
      <vt:lpstr>Courier New</vt:lpstr>
      <vt:lpstr>Montserrat</vt:lpstr>
      <vt:lpstr>Default Design</vt:lpstr>
      <vt:lpstr>Office Theme</vt:lpstr>
      <vt:lpstr>1_Office Theme</vt:lpstr>
      <vt:lpstr>Customizable Tables With Stata 17</vt:lpstr>
      <vt:lpstr>PowerPoint Presentation</vt:lpstr>
      <vt:lpstr>Examples</vt:lpstr>
      <vt:lpstr>Examples</vt:lpstr>
      <vt:lpstr>Examples</vt:lpstr>
      <vt:lpstr>Examples</vt:lpstr>
      <vt:lpstr>Outline</vt:lpstr>
      <vt:lpstr>The Dataset</vt:lpstr>
      <vt:lpstr>The table Dialog Box</vt:lpstr>
      <vt:lpstr>Table Basics</vt:lpstr>
      <vt:lpstr>Table Basics</vt:lpstr>
      <vt:lpstr>Table Basics</vt:lpstr>
      <vt:lpstr>Table Basics</vt:lpstr>
      <vt:lpstr>Table Basics</vt:lpstr>
      <vt:lpstr>Table Basics</vt:lpstr>
      <vt:lpstr>PowerPoint Presentation</vt:lpstr>
      <vt:lpstr>Table Basics</vt:lpstr>
      <vt:lpstr>PowerPoint Presentation</vt:lpstr>
      <vt:lpstr>Table Basics</vt:lpstr>
      <vt:lpstr>Table Basics</vt:lpstr>
      <vt:lpstr>Table Basics</vt:lpstr>
      <vt:lpstr>Table Basics</vt:lpstr>
      <vt:lpstr>PowerPoint Presentation</vt:lpstr>
      <vt:lpstr>Table Basics</vt:lpstr>
      <vt:lpstr>Table Basics</vt:lpstr>
      <vt:lpstr>Table Basics</vt:lpstr>
      <vt:lpstr>Table Basics</vt:lpstr>
      <vt:lpstr>Table Basics</vt:lpstr>
      <vt:lpstr>Outline</vt:lpstr>
      <vt:lpstr>The Tables Builder</vt:lpstr>
      <vt:lpstr>table creates a collection</vt:lpstr>
      <vt:lpstr>collect dims</vt:lpstr>
      <vt:lpstr>collect levelsof dimension</vt:lpstr>
      <vt:lpstr>collect label list</vt:lpstr>
      <vt:lpstr>collect label levels dimension</vt:lpstr>
      <vt:lpstr>collect label dim dimension</vt:lpstr>
      <vt:lpstr>collect preview</vt:lpstr>
      <vt:lpstr>collect</vt:lpstr>
      <vt:lpstr>collect</vt:lpstr>
      <vt:lpstr>collect style cell</vt:lpstr>
      <vt:lpstr>collect export</vt:lpstr>
      <vt:lpstr>collect export</vt:lpstr>
      <vt:lpstr>Basic Table Commands</vt:lpstr>
      <vt:lpstr>Outline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Classic Table 1</vt:lpstr>
      <vt:lpstr>Outline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Tables of Statistical Results</vt:lpstr>
      <vt:lpstr>PowerPoint Presentation</vt:lpstr>
      <vt:lpstr>Tables of Statistical Results</vt:lpstr>
      <vt:lpstr>Tables of Statistical Results</vt:lpstr>
      <vt:lpstr>Tables of Statistical Results</vt:lpstr>
      <vt:lpstr>Outline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Tables For One Regression Model</vt:lpstr>
      <vt:lpstr>Outline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PowerPoint Presentation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Tables for multiple regression models</vt:lpstr>
      <vt:lpstr>Outline</vt:lpstr>
      <vt:lpstr>Saving Styles</vt:lpstr>
      <vt:lpstr>Saving Labels</vt:lpstr>
      <vt:lpstr>Using Saved Styles and Labels</vt:lpstr>
      <vt:lpstr>Outline</vt:lpstr>
      <vt:lpstr>Read The Fine Manuals!</vt:lpstr>
      <vt:lpstr>Stata Blog</vt:lpstr>
      <vt:lpstr>YouTube Videos</vt:lpstr>
      <vt:lpstr>PowerPoint Presentation</vt:lpstr>
    </vt:vector>
  </TitlesOfParts>
  <Company>TAMU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Logistic Regression 4</dc:title>
  <dc:creator>jchuber</dc:creator>
  <cp:lastModifiedBy>Chuck Huber</cp:lastModifiedBy>
  <cp:revision>969</cp:revision>
  <dcterms:created xsi:type="dcterms:W3CDTF">2005-07-14T16:49:22Z</dcterms:created>
  <dcterms:modified xsi:type="dcterms:W3CDTF">2021-09-22T14:37:42Z</dcterms:modified>
</cp:coreProperties>
</file>