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 id="2147483690" r:id="rId3"/>
    <p:sldMasterId id="2147483702" r:id="rId4"/>
  </p:sldMasterIdLst>
  <p:notesMasterIdLst>
    <p:notesMasterId r:id="rId77"/>
  </p:notesMasterIdLst>
  <p:sldIdLst>
    <p:sldId id="400" r:id="rId5"/>
    <p:sldId id="978" r:id="rId6"/>
    <p:sldId id="401" r:id="rId7"/>
    <p:sldId id="471" r:id="rId8"/>
    <p:sldId id="472" r:id="rId9"/>
    <p:sldId id="470" r:id="rId10"/>
    <p:sldId id="414" r:id="rId11"/>
    <p:sldId id="473" r:id="rId12"/>
    <p:sldId id="412" r:id="rId13"/>
    <p:sldId id="413" r:id="rId14"/>
    <p:sldId id="415" r:id="rId15"/>
    <p:sldId id="416" r:id="rId16"/>
    <p:sldId id="417" r:id="rId17"/>
    <p:sldId id="418" r:id="rId18"/>
    <p:sldId id="419" r:id="rId19"/>
    <p:sldId id="420" r:id="rId20"/>
    <p:sldId id="421" r:id="rId21"/>
    <p:sldId id="422" r:id="rId22"/>
    <p:sldId id="423" r:id="rId23"/>
    <p:sldId id="424" r:id="rId24"/>
    <p:sldId id="425" r:id="rId25"/>
    <p:sldId id="426" r:id="rId26"/>
    <p:sldId id="427" r:id="rId27"/>
    <p:sldId id="428" r:id="rId28"/>
    <p:sldId id="429" r:id="rId29"/>
    <p:sldId id="430" r:id="rId30"/>
    <p:sldId id="431" r:id="rId31"/>
    <p:sldId id="432" r:id="rId32"/>
    <p:sldId id="433" r:id="rId33"/>
    <p:sldId id="474" r:id="rId34"/>
    <p:sldId id="393" r:id="rId35"/>
    <p:sldId id="398" r:id="rId36"/>
    <p:sldId id="434" r:id="rId37"/>
    <p:sldId id="435" r:id="rId38"/>
    <p:sldId id="436" r:id="rId39"/>
    <p:sldId id="437" r:id="rId40"/>
    <p:sldId id="394" r:id="rId41"/>
    <p:sldId id="396" r:id="rId42"/>
    <p:sldId id="397" r:id="rId43"/>
    <p:sldId id="475" r:id="rId44"/>
    <p:sldId id="382" r:id="rId45"/>
    <p:sldId id="383" r:id="rId46"/>
    <p:sldId id="438" r:id="rId47"/>
    <p:sldId id="439" r:id="rId48"/>
    <p:sldId id="440" r:id="rId49"/>
    <p:sldId id="441" r:id="rId50"/>
    <p:sldId id="442" r:id="rId51"/>
    <p:sldId id="443" r:id="rId52"/>
    <p:sldId id="444" r:id="rId53"/>
    <p:sldId id="445" r:id="rId54"/>
    <p:sldId id="446" r:id="rId55"/>
    <p:sldId id="476" r:id="rId56"/>
    <p:sldId id="409" r:id="rId57"/>
    <p:sldId id="387" r:id="rId58"/>
    <p:sldId id="447" r:id="rId59"/>
    <p:sldId id="448" r:id="rId60"/>
    <p:sldId id="449" r:id="rId61"/>
    <p:sldId id="450" r:id="rId62"/>
    <p:sldId id="451" r:id="rId63"/>
    <p:sldId id="452" r:id="rId64"/>
    <p:sldId id="453" r:id="rId65"/>
    <p:sldId id="454" r:id="rId66"/>
    <p:sldId id="455" r:id="rId67"/>
    <p:sldId id="456" r:id="rId68"/>
    <p:sldId id="457" r:id="rId69"/>
    <p:sldId id="458" r:id="rId70"/>
    <p:sldId id="459" r:id="rId71"/>
    <p:sldId id="460" r:id="rId72"/>
    <p:sldId id="461" r:id="rId73"/>
    <p:sldId id="477" r:id="rId74"/>
    <p:sldId id="741" r:id="rId75"/>
    <p:sldId id="977"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69" autoAdjust="0"/>
    <p:restoredTop sz="94660"/>
  </p:normalViewPr>
  <p:slideViewPr>
    <p:cSldViewPr>
      <p:cViewPr varScale="1">
        <p:scale>
          <a:sx n="83" d="100"/>
          <a:sy n="83" d="100"/>
        </p:scale>
        <p:origin x="1027" y="67"/>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468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6381FE-7791-462C-AE78-0544148D8349}" type="datetimeFigureOut">
              <a:rPr lang="en-US" smtClean="0"/>
              <a:t>10/23/2019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CDCBD-351E-4D9E-8CB1-18D75C4AFF28}" type="slidenum">
              <a:rPr lang="en-US" smtClean="0"/>
              <a:t>‹#›</a:t>
            </a:fld>
            <a:endParaRPr lang="en-US"/>
          </a:p>
        </p:txBody>
      </p:sp>
    </p:spTree>
    <p:extLst>
      <p:ext uri="{BB962C8B-B14F-4D97-AF65-F5344CB8AC3E}">
        <p14:creationId xmlns:p14="http://schemas.microsoft.com/office/powerpoint/2010/main" val="42245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C1AE5D-2A48-41E7-9FFF-202990A0EC4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38694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E71780F-9729-4483-BC56-92F7774251F2}"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2925540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1780F-9729-4483-BC56-92F7774251F2}"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3980138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1780F-9729-4483-BC56-92F7774251F2}"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7046086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741996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090850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119263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3D59207-F20E-475B-BB9F-802C285ABDE1}"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8922828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3D59207-F20E-475B-BB9F-802C285ABDE1}" type="datetimeFigureOut">
              <a:rPr lang="en-US" smtClean="0"/>
              <a:t>10/23/2019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607104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D59207-F20E-475B-BB9F-802C285ABDE1}" type="datetimeFigureOut">
              <a:rPr lang="en-US" smtClean="0"/>
              <a:t>10/23/2019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4777149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59207-F20E-475B-BB9F-802C285ABDE1}" type="datetimeFigureOut">
              <a:rPr lang="en-US" smtClean="0"/>
              <a:t>10/23/2019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9221620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4001278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71780F-9729-4483-BC56-92F7774251F2}"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2303972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817268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1086310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728180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1436215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3751985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058577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3D59207-F20E-475B-BB9F-802C285ABDE1}"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12679958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3D59207-F20E-475B-BB9F-802C285ABDE1}" type="datetimeFigureOut">
              <a:rPr lang="en-US" smtClean="0"/>
              <a:t>10/23/2019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5037905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D59207-F20E-475B-BB9F-802C285ABDE1}" type="datetimeFigureOut">
              <a:rPr lang="en-US" smtClean="0"/>
              <a:t>10/23/2019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560236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D59207-F20E-475B-BB9F-802C285ABDE1}" type="datetimeFigureOut">
              <a:rPr lang="en-US" smtClean="0"/>
              <a:t>10/23/2019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878516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71780F-9729-4483-BC56-92F7774251F2}"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5827938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6715017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3D59207-F20E-475B-BB9F-802C285ABDE1}"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7354985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34053687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3D59207-F20E-475B-BB9F-802C285ABDE1}" type="datetimeFigureOut">
              <a:rPr lang="en-US" smtClean="0"/>
              <a:t>10/23/2019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62E80-6E97-45ED-9957-616F64E723C7}" type="slidenum">
              <a:rPr lang="en-US" smtClean="0"/>
              <a:t>‹#›</a:t>
            </a:fld>
            <a:endParaRPr lang="en-US"/>
          </a:p>
        </p:txBody>
      </p:sp>
    </p:spTree>
    <p:extLst>
      <p:ext uri="{BB962C8B-B14F-4D97-AF65-F5344CB8AC3E}">
        <p14:creationId xmlns:p14="http://schemas.microsoft.com/office/powerpoint/2010/main" val="24328879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0F437EB-B8E5-40B6-B722-6FD63C3F1432}" type="slidenum">
              <a:rPr lang="en-US"/>
              <a:pPr>
                <a:defRPr/>
              </a:pPr>
              <a:t>‹#›</a:t>
            </a:fld>
            <a:endParaRPr lang="en-US"/>
          </a:p>
        </p:txBody>
      </p:sp>
    </p:spTree>
    <p:extLst>
      <p:ext uri="{BB962C8B-B14F-4D97-AF65-F5344CB8AC3E}">
        <p14:creationId xmlns:p14="http://schemas.microsoft.com/office/powerpoint/2010/main" val="23453019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7175BB8-98FF-4C98-B7E0-98CC77955957}" type="slidenum">
              <a:rPr lang="en-US"/>
              <a:pPr>
                <a:defRPr/>
              </a:pPr>
              <a:t>‹#›</a:t>
            </a:fld>
            <a:endParaRPr lang="en-US"/>
          </a:p>
        </p:txBody>
      </p:sp>
    </p:spTree>
    <p:extLst>
      <p:ext uri="{BB962C8B-B14F-4D97-AF65-F5344CB8AC3E}">
        <p14:creationId xmlns:p14="http://schemas.microsoft.com/office/powerpoint/2010/main" val="12066538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E9404B-2E0A-4B21-B37D-74BBC5929B02}" type="slidenum">
              <a:rPr lang="en-US"/>
              <a:pPr>
                <a:defRPr/>
              </a:pPr>
              <a:t>‹#›</a:t>
            </a:fld>
            <a:endParaRPr lang="en-US"/>
          </a:p>
        </p:txBody>
      </p:sp>
    </p:spTree>
    <p:extLst>
      <p:ext uri="{BB962C8B-B14F-4D97-AF65-F5344CB8AC3E}">
        <p14:creationId xmlns:p14="http://schemas.microsoft.com/office/powerpoint/2010/main" val="14252903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5BCFD37-C36F-4976-B20E-33B1C311AA9E}" type="slidenum">
              <a:rPr lang="en-US"/>
              <a:pPr>
                <a:defRPr/>
              </a:pPr>
              <a:t>‹#›</a:t>
            </a:fld>
            <a:endParaRPr lang="en-US"/>
          </a:p>
        </p:txBody>
      </p:sp>
    </p:spTree>
    <p:extLst>
      <p:ext uri="{BB962C8B-B14F-4D97-AF65-F5344CB8AC3E}">
        <p14:creationId xmlns:p14="http://schemas.microsoft.com/office/powerpoint/2010/main" val="9261888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31A44C7-C017-4C6F-A0C1-9B13C9D88CC4}" type="slidenum">
              <a:rPr lang="en-US"/>
              <a:pPr>
                <a:defRPr/>
              </a:pPr>
              <a:t>‹#›</a:t>
            </a:fld>
            <a:endParaRPr lang="en-US"/>
          </a:p>
        </p:txBody>
      </p:sp>
    </p:spTree>
    <p:extLst>
      <p:ext uri="{BB962C8B-B14F-4D97-AF65-F5344CB8AC3E}">
        <p14:creationId xmlns:p14="http://schemas.microsoft.com/office/powerpoint/2010/main" val="23615902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BC023BB-5B10-4109-A5F1-3E16DBA3613D}" type="slidenum">
              <a:rPr lang="en-US"/>
              <a:pPr>
                <a:defRPr/>
              </a:pPr>
              <a:t>‹#›</a:t>
            </a:fld>
            <a:endParaRPr lang="en-US"/>
          </a:p>
        </p:txBody>
      </p:sp>
    </p:spTree>
    <p:extLst>
      <p:ext uri="{BB962C8B-B14F-4D97-AF65-F5344CB8AC3E}">
        <p14:creationId xmlns:p14="http://schemas.microsoft.com/office/powerpoint/2010/main" val="64116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E71780F-9729-4483-BC56-92F7774251F2}"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1056035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EE467B0-BD15-4908-9F6D-8A9D724CAEAE}" type="slidenum">
              <a:rPr lang="en-US"/>
              <a:pPr>
                <a:defRPr/>
              </a:pPr>
              <a:t>‹#›</a:t>
            </a:fld>
            <a:endParaRPr lang="en-US"/>
          </a:p>
        </p:txBody>
      </p:sp>
    </p:spTree>
    <p:extLst>
      <p:ext uri="{BB962C8B-B14F-4D97-AF65-F5344CB8AC3E}">
        <p14:creationId xmlns:p14="http://schemas.microsoft.com/office/powerpoint/2010/main" val="22888821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B9FF1BC-D363-41E7-8BCA-2E9495371293}" type="slidenum">
              <a:rPr lang="en-US"/>
              <a:pPr>
                <a:defRPr/>
              </a:pPr>
              <a:t>‹#›</a:t>
            </a:fld>
            <a:endParaRPr lang="en-US"/>
          </a:p>
        </p:txBody>
      </p:sp>
    </p:spTree>
    <p:extLst>
      <p:ext uri="{BB962C8B-B14F-4D97-AF65-F5344CB8AC3E}">
        <p14:creationId xmlns:p14="http://schemas.microsoft.com/office/powerpoint/2010/main" val="36573283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A2A5BFF-74BF-4784-B625-198520DB6925}" type="slidenum">
              <a:rPr lang="en-US"/>
              <a:pPr>
                <a:defRPr/>
              </a:pPr>
              <a:t>‹#›</a:t>
            </a:fld>
            <a:endParaRPr lang="en-US"/>
          </a:p>
        </p:txBody>
      </p:sp>
    </p:spTree>
    <p:extLst>
      <p:ext uri="{BB962C8B-B14F-4D97-AF65-F5344CB8AC3E}">
        <p14:creationId xmlns:p14="http://schemas.microsoft.com/office/powerpoint/2010/main" val="18502433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C94E2A-D21C-4DFA-AABE-CF36713B71D6}" type="slidenum">
              <a:rPr lang="en-US"/>
              <a:pPr>
                <a:defRPr/>
              </a:pPr>
              <a:t>‹#›</a:t>
            </a:fld>
            <a:endParaRPr lang="en-US"/>
          </a:p>
        </p:txBody>
      </p:sp>
    </p:spTree>
    <p:extLst>
      <p:ext uri="{BB962C8B-B14F-4D97-AF65-F5344CB8AC3E}">
        <p14:creationId xmlns:p14="http://schemas.microsoft.com/office/powerpoint/2010/main" val="13495851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F4ED67-EBDC-4EE0-98E5-61697CFF968E}" type="slidenum">
              <a:rPr lang="en-US"/>
              <a:pPr>
                <a:defRPr/>
              </a:pPr>
              <a:t>‹#›</a:t>
            </a:fld>
            <a:endParaRPr lang="en-US"/>
          </a:p>
        </p:txBody>
      </p:sp>
    </p:spTree>
    <p:extLst>
      <p:ext uri="{BB962C8B-B14F-4D97-AF65-F5344CB8AC3E}">
        <p14:creationId xmlns:p14="http://schemas.microsoft.com/office/powerpoint/2010/main" val="6945311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SmartArt Placeholder 2"/>
          <p:cNvSpPr>
            <a:spLocks noGrp="1"/>
          </p:cNvSpPr>
          <p:nvPr>
            <p:ph type="dgm"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E042EC7-FDF5-4514-BCAB-E39700A24340}" type="slidenum">
              <a:rPr lang="en-US"/>
              <a:pPr>
                <a:defRPr/>
              </a:pPr>
              <a:t>‹#›</a:t>
            </a:fld>
            <a:endParaRPr lang="en-US"/>
          </a:p>
        </p:txBody>
      </p:sp>
    </p:spTree>
    <p:extLst>
      <p:ext uri="{BB962C8B-B14F-4D97-AF65-F5344CB8AC3E}">
        <p14:creationId xmlns:p14="http://schemas.microsoft.com/office/powerpoint/2010/main" val="2964515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7745311-9DC9-421E-9068-D38638C97785}" type="slidenum">
              <a:rPr lang="en-US"/>
              <a:pPr>
                <a:defRPr/>
              </a:pPr>
              <a:t>‹#›</a:t>
            </a:fld>
            <a:endParaRPr lang="en-US"/>
          </a:p>
        </p:txBody>
      </p:sp>
    </p:spTree>
    <p:extLst>
      <p:ext uri="{BB962C8B-B14F-4D97-AF65-F5344CB8AC3E}">
        <p14:creationId xmlns:p14="http://schemas.microsoft.com/office/powerpoint/2010/main" val="18834789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A45E507-1CFD-4F5C-8255-E7E9AC094E74}" type="slidenum">
              <a:rPr lang="en-US"/>
              <a:pPr>
                <a:defRPr/>
              </a:pPr>
              <a:t>‹#›</a:t>
            </a:fld>
            <a:endParaRPr lang="en-US"/>
          </a:p>
        </p:txBody>
      </p:sp>
    </p:spTree>
    <p:extLst>
      <p:ext uri="{BB962C8B-B14F-4D97-AF65-F5344CB8AC3E}">
        <p14:creationId xmlns:p14="http://schemas.microsoft.com/office/powerpoint/2010/main" val="8620783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800F88DE-371C-431E-81E1-D2DF6A3A2AB3}" type="slidenum">
              <a:rPr lang="en-US"/>
              <a:pPr>
                <a:defRPr/>
              </a:pPr>
              <a:t>‹#›</a:t>
            </a:fld>
            <a:endParaRPr lang="en-US"/>
          </a:p>
        </p:txBody>
      </p:sp>
    </p:spTree>
    <p:extLst>
      <p:ext uri="{BB962C8B-B14F-4D97-AF65-F5344CB8AC3E}">
        <p14:creationId xmlns:p14="http://schemas.microsoft.com/office/powerpoint/2010/main" val="2006854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E71780F-9729-4483-BC56-92F7774251F2}" type="datetimeFigureOut">
              <a:rPr lang="en-US" smtClean="0"/>
              <a:t>10/23/2019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7104595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E71780F-9729-4483-BC56-92F7774251F2}" type="datetimeFigureOut">
              <a:rPr lang="en-US" smtClean="0"/>
              <a:t>10/23/2019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1626876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71780F-9729-4483-BC56-92F7774251F2}" type="datetimeFigureOut">
              <a:rPr lang="en-US" smtClean="0"/>
              <a:t>10/23/2019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234187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71780F-9729-4483-BC56-92F7774251F2}"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1306661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71780F-9729-4483-BC56-92F7774251F2}" type="datetimeFigureOut">
              <a:rPr lang="en-US" smtClean="0"/>
              <a:t>10/23/2019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BAFA55-E14A-4820-AA7A-F82AC89DA34F}" type="slidenum">
              <a:rPr lang="en-US" smtClean="0"/>
              <a:t>‹#›</a:t>
            </a:fld>
            <a:endParaRPr lang="en-US"/>
          </a:p>
        </p:txBody>
      </p:sp>
    </p:spTree>
    <p:extLst>
      <p:ext uri="{BB962C8B-B14F-4D97-AF65-F5344CB8AC3E}">
        <p14:creationId xmlns:p14="http://schemas.microsoft.com/office/powerpoint/2010/main" val="1225594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theme" Target="../theme/theme4.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1780F-9729-4483-BC56-92F7774251F2}" type="datetimeFigureOut">
              <a:rPr lang="en-US" smtClean="0"/>
              <a:t>10/23/2019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BAFA55-E14A-4820-AA7A-F82AC89DA34F}" type="slidenum">
              <a:rPr lang="en-US" smtClean="0"/>
              <a:t>‹#›</a:t>
            </a:fld>
            <a:endParaRPr lang="en-US"/>
          </a:p>
        </p:txBody>
      </p:sp>
    </p:spTree>
    <p:extLst>
      <p:ext uri="{BB962C8B-B14F-4D97-AF65-F5344CB8AC3E}">
        <p14:creationId xmlns:p14="http://schemas.microsoft.com/office/powerpoint/2010/main" val="17554681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057400"/>
            <a:ext cx="8229600" cy="4068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59207-F20E-475B-BB9F-802C285ABDE1}" type="datetimeFigureOut">
              <a:rPr lang="en-US" smtClean="0"/>
              <a:t>10/23/2019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62E80-6E97-45ED-9957-616F64E723C7}" type="slidenum">
              <a:rPr lang="en-US" smtClean="0"/>
              <a:t>‹#›</a:t>
            </a:fld>
            <a:endParaRPr lang="en-US"/>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846190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057400"/>
            <a:ext cx="8229600" cy="4068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D59207-F20E-475B-BB9F-802C285ABDE1}" type="datetimeFigureOut">
              <a:rPr lang="en-US" smtClean="0"/>
              <a:t>10/23/2019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462E80-6E97-45ED-9957-616F64E723C7}" type="slidenum">
              <a:rPr lang="en-US" smtClean="0"/>
              <a:t>‹#›</a:t>
            </a:fld>
            <a:endParaRPr lang="en-US"/>
          </a:p>
        </p:txBody>
      </p:sp>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64050475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95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395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395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DF14CB2-7016-455D-966B-D994040363BB}" type="slidenum">
              <a:rPr lang="en-US"/>
              <a:pPr>
                <a:defRPr/>
              </a:pPr>
              <a:t>‹#›</a:t>
            </a:fld>
            <a:endParaRPr lang="en-US"/>
          </a:p>
        </p:txBody>
      </p:sp>
    </p:spTree>
    <p:extLst>
      <p:ext uri="{BB962C8B-B14F-4D97-AF65-F5344CB8AC3E}">
        <p14:creationId xmlns:p14="http://schemas.microsoft.com/office/powerpoint/2010/main" val="2704982766"/>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hyperlink" Target="https://tinyurl.com/StataPSS" TargetMode="Externa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3" Type="http://schemas.openxmlformats.org/officeDocument/2006/relationships/hyperlink" Target="https://blog.stata.com/2019/01/10/calculating-power-using-monte-carlo-simulations-part-1-the-basics/" TargetMode="External"/><Relationship Id="rId7" Type="http://schemas.openxmlformats.org/officeDocument/2006/relationships/image" Target="../media/image6.jpeg"/><Relationship Id="rId2" Type="http://schemas.openxmlformats.org/officeDocument/2006/relationships/hyperlink" Target="http://blog.stata.com/2014/07/18/how-to-simulate-multilevellongitudinal-data/" TargetMode="External"/><Relationship Id="rId1" Type="http://schemas.openxmlformats.org/officeDocument/2006/relationships/slideLayout" Target="../slideLayouts/slideLayout35.xml"/><Relationship Id="rId6" Type="http://schemas.openxmlformats.org/officeDocument/2006/relationships/hyperlink" Target="https://blog.stata.com/2019/08/20/calculating-power-using-monte-carlo-simulations-part-4-multilevel-longitudinal-models/" TargetMode="External"/><Relationship Id="rId5" Type="http://schemas.openxmlformats.org/officeDocument/2006/relationships/hyperlink" Target="https://blog.stata.com/2019/08/13/calculating-power-using-monte-carlo-simulations-part-3-linear-and-logistic-regression/" TargetMode="External"/><Relationship Id="rId4" Type="http://schemas.openxmlformats.org/officeDocument/2006/relationships/hyperlink" Target="https://blog.stata.com/2019/01/29/calculating-power-using-monte-carlo-simulations-part-2-running-your-simulation-using-power/"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mailto:chuber@stata.com" TargetMode="External"/><Relationship Id="rId1" Type="http://schemas.openxmlformats.org/officeDocument/2006/relationships/slideLayout" Target="../slideLayouts/slideLayout2.xml"/><Relationship Id="rId4" Type="http://schemas.openxmlformats.org/officeDocument/2006/relationships/hyperlink" Target="https://tinyurl.com/StataPSS"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276600"/>
            <a:ext cx="6400800" cy="1219200"/>
          </a:xfrm>
        </p:spPr>
        <p:txBody>
          <a:bodyPr>
            <a:normAutofit fontScale="92500" lnSpcReduction="20000"/>
          </a:bodyPr>
          <a:lstStyle/>
          <a:p>
            <a:pPr>
              <a:spcBef>
                <a:spcPts val="0"/>
              </a:spcBef>
            </a:pPr>
            <a:r>
              <a:rPr lang="en-US" dirty="0">
                <a:solidFill>
                  <a:schemeClr val="tx1"/>
                </a:solidFill>
              </a:rPr>
              <a:t>Chuck Huber</a:t>
            </a:r>
          </a:p>
          <a:p>
            <a:pPr>
              <a:spcBef>
                <a:spcPts val="0"/>
              </a:spcBef>
            </a:pPr>
            <a:r>
              <a:rPr lang="en-US" dirty="0">
                <a:solidFill>
                  <a:schemeClr val="tx1"/>
                </a:solidFill>
              </a:rPr>
              <a:t>StataCorp</a:t>
            </a:r>
          </a:p>
          <a:p>
            <a:pPr>
              <a:spcBef>
                <a:spcPts val="0"/>
              </a:spcBef>
            </a:pPr>
            <a:r>
              <a:rPr lang="en-US" sz="3000" dirty="0">
                <a:solidFill>
                  <a:schemeClr val="tx1"/>
                </a:solidFill>
              </a:rPr>
              <a:t>chuber@stata.com</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8" name="Title 1"/>
          <p:cNvSpPr txBox="1">
            <a:spLocks/>
          </p:cNvSpPr>
          <p:nvPr/>
        </p:nvSpPr>
        <p:spPr>
          <a:xfrm>
            <a:off x="0" y="1143000"/>
            <a:ext cx="9144000" cy="1470025"/>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400" dirty="0"/>
              <a:t>Power and Sample Size Part 2:</a:t>
            </a:r>
          </a:p>
          <a:p>
            <a:r>
              <a:rPr lang="en-US" sz="5400" dirty="0"/>
              <a:t>Simulation Methods</a:t>
            </a:r>
            <a:endParaRPr lang="en-US" sz="3600" dirty="0"/>
          </a:p>
        </p:txBody>
      </p:sp>
    </p:spTree>
    <p:extLst>
      <p:ext uri="{BB962C8B-B14F-4D97-AF65-F5344CB8AC3E}">
        <p14:creationId xmlns:p14="http://schemas.microsoft.com/office/powerpoint/2010/main" val="2282762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4953000"/>
          </a:xfrm>
        </p:spPr>
        <p:txBody>
          <a:bodyPr>
            <a:noAutofit/>
          </a:bodyPr>
          <a:lstStyle/>
          <a:p>
            <a:pPr marL="0" indent="0">
              <a:spcBef>
                <a:spcPts val="0"/>
              </a:spcBef>
              <a:buNone/>
            </a:pPr>
            <a:r>
              <a:rPr lang="en-US" sz="1800" dirty="0">
                <a:cs typeface="Courier New" panose="02070309020205020404" pitchFamily="49" charset="0"/>
              </a:rPr>
              <a:t>Scalars and local macros are important tools for simulations because they allow you to temporarily store numbers in memory. For example, you could store the number 1 to a scalar named </a:t>
            </a:r>
            <a:r>
              <a:rPr lang="en-US" sz="1800" dirty="0" err="1">
                <a:cs typeface="Courier New" panose="02070309020205020404" pitchFamily="49" charset="0"/>
              </a:rPr>
              <a:t>i</a:t>
            </a:r>
            <a:r>
              <a:rPr lang="en-US" sz="1800" dirty="0">
                <a:cs typeface="Courier New" panose="02070309020205020404" pitchFamily="49" charset="0"/>
              </a:rPr>
              <a:t> by typing</a:t>
            </a:r>
          </a:p>
          <a:p>
            <a:pPr marL="0" indent="0">
              <a:spcBef>
                <a:spcPts val="0"/>
              </a:spcBef>
              <a:buNone/>
            </a:pPr>
            <a:endParaRPr lang="en-US" sz="1800"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scalar </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1</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You can refer to this scalar later by typing</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display "</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 </a:t>
            </a:r>
            <a:r>
              <a:rPr lang="en-US" sz="1800" b="1" dirty="0" err="1">
                <a:latin typeface="Courier New" panose="02070309020205020404" pitchFamily="49" charset="0"/>
                <a:cs typeface="Courier New" panose="02070309020205020404" pitchFamily="49" charset="0"/>
              </a:rPr>
              <a:t>i</a:t>
            </a: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1</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Stata will become confused if you use the same name for both a scalar and a variable. You can avoid this confusion by using unique names for your scalars or you can use the scalar() function to refer to a scalar.</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display "</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 scalar(</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a:t>
            </a:r>
          </a:p>
          <a:p>
            <a:pPr marL="0" indent="0">
              <a:spcBef>
                <a:spcPts val="0"/>
              </a:spcBef>
              <a:buNone/>
            </a:pP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1</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Scalars</a:t>
            </a:r>
          </a:p>
        </p:txBody>
      </p:sp>
    </p:spTree>
    <p:extLst>
      <p:ext uri="{BB962C8B-B14F-4D97-AF65-F5344CB8AC3E}">
        <p14:creationId xmlns:p14="http://schemas.microsoft.com/office/powerpoint/2010/main" val="3540936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828800"/>
            <a:ext cx="8610600" cy="4648200"/>
          </a:xfrm>
        </p:spPr>
        <p:txBody>
          <a:bodyPr>
            <a:noAutofit/>
          </a:bodyPr>
          <a:lstStyle/>
          <a:p>
            <a:pPr marL="0" indent="0">
              <a:spcBef>
                <a:spcPts val="0"/>
              </a:spcBef>
              <a:buNone/>
            </a:pPr>
            <a:r>
              <a:rPr lang="en-US" sz="1800" dirty="0">
                <a:cs typeface="Courier New" panose="02070309020205020404" pitchFamily="49" charset="0"/>
              </a:rPr>
              <a:t>You can also store numbers using local macros. For example, you could store the number 1 to a local macro named </a:t>
            </a:r>
            <a:r>
              <a:rPr lang="en-US" sz="1800" dirty="0" err="1">
                <a:cs typeface="Courier New" panose="02070309020205020404" pitchFamily="49" charset="0"/>
              </a:rPr>
              <a:t>i</a:t>
            </a:r>
            <a:r>
              <a:rPr lang="en-US" sz="1800" dirty="0">
                <a:cs typeface="Courier New" panose="02070309020205020404" pitchFamily="49" charset="0"/>
              </a:rPr>
              <a:t> by typing</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local </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1</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You can then refer to the local macro by preceding it with a left single quote (often found on the keyboard to the left of the "1" key) and following it with a right single quote (often found to the left of the Enter key).</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display "</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a:t>
            </a: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a:t>
            </a:r>
          </a:p>
          <a:p>
            <a:pPr marL="0" indent="0">
              <a:spcBef>
                <a:spcPts val="0"/>
              </a:spcBef>
              <a:buNone/>
            </a:pPr>
            <a:r>
              <a:rPr lang="en-US" sz="1800" b="1" dirty="0" err="1">
                <a:latin typeface="Courier New" panose="02070309020205020404" pitchFamily="49" charset="0"/>
                <a:cs typeface="Courier New" panose="02070309020205020404" pitchFamily="49" charset="0"/>
              </a:rPr>
              <a:t>i</a:t>
            </a:r>
            <a:r>
              <a:rPr lang="en-US" sz="1800" b="1" dirty="0">
                <a:latin typeface="Courier New" panose="02070309020205020404" pitchFamily="49" charset="0"/>
                <a:cs typeface="Courier New" panose="02070309020205020404" pitchFamily="49" charset="0"/>
              </a:rPr>
              <a:t> = 1</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Local macros are typically used to define the input parameters of a simulation and the results of many Stata commands are stored as scalars. </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Local Macros</a:t>
            </a:r>
          </a:p>
        </p:txBody>
      </p:sp>
    </p:spTree>
    <p:extLst>
      <p:ext uri="{BB962C8B-B14F-4D97-AF65-F5344CB8AC3E}">
        <p14:creationId xmlns:p14="http://schemas.microsoft.com/office/powerpoint/2010/main" val="1306160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4953000"/>
          </a:xfrm>
        </p:spPr>
        <p:txBody>
          <a:bodyPr>
            <a:noAutofit/>
          </a:bodyPr>
          <a:lstStyle/>
          <a:p>
            <a:pPr marL="0" indent="0">
              <a:spcBef>
                <a:spcPts val="0"/>
              </a:spcBef>
              <a:buNone/>
            </a:pPr>
            <a:r>
              <a:rPr lang="en-US" sz="1800" dirty="0">
                <a:cs typeface="Courier New" panose="02070309020205020404" pitchFamily="49" charset="0"/>
              </a:rPr>
              <a:t>You will also need to generate random numbers to conduct your simulation. Here I'll show you a few commonly-used random number functions and refer you to the Stata Functions Reference Manual for a complete list. Let's begin by clearing Stata's memory, setting the random number seed to 15, and using set </a:t>
            </a:r>
            <a:r>
              <a:rPr lang="en-US" sz="1800" dirty="0" err="1">
                <a:cs typeface="Courier New" panose="02070309020205020404" pitchFamily="49" charset="0"/>
              </a:rPr>
              <a:t>obs</a:t>
            </a:r>
            <a:r>
              <a:rPr lang="en-US" sz="1800" dirty="0">
                <a:cs typeface="Courier New" panose="02070309020205020404" pitchFamily="49" charset="0"/>
              </a:rPr>
              <a:t> to tell Stata that we would like to create a dataset with 200 observations.</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clear</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set seed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set </a:t>
            </a:r>
            <a:r>
              <a:rPr lang="en-US" sz="1800" b="1" dirty="0" err="1">
                <a:latin typeface="Courier New" panose="02070309020205020404" pitchFamily="49" charset="0"/>
                <a:cs typeface="Courier New" panose="02070309020205020404" pitchFamily="49" charset="0"/>
              </a:rPr>
              <a:t>obs</a:t>
            </a:r>
            <a:r>
              <a:rPr lang="en-US" sz="1800" b="1" dirty="0">
                <a:latin typeface="Courier New" panose="02070309020205020404" pitchFamily="49" charset="0"/>
                <a:cs typeface="Courier New" panose="02070309020205020404" pitchFamily="49" charset="0"/>
              </a:rPr>
              <a:t> 200</a:t>
            </a:r>
          </a:p>
          <a:p>
            <a:pPr marL="0" indent="0">
              <a:spcBef>
                <a:spcPts val="0"/>
              </a:spcBef>
              <a:buNone/>
            </a:pPr>
            <a:r>
              <a:rPr lang="en-US" sz="1800" b="1" dirty="0">
                <a:latin typeface="Courier New" panose="02070309020205020404" pitchFamily="49" charset="0"/>
                <a:cs typeface="Courier New" panose="02070309020205020404" pitchFamily="49" charset="0"/>
              </a:rPr>
              <a:t>number of observations (_N) was 0, now 200</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Creating</a:t>
            </a:r>
            <a:r>
              <a:rPr kumimoji="0" lang="en-US" sz="4000" b="0" i="0" u="none" strike="noStrike" kern="1200" cap="none" spc="0" normalizeH="0" noProof="0" dirty="0">
                <a:ln>
                  <a:noFill/>
                </a:ln>
                <a:solidFill>
                  <a:prstClr val="black"/>
                </a:solidFill>
                <a:effectLst/>
                <a:uLnTx/>
                <a:uFillTx/>
                <a:latin typeface="Calibri"/>
                <a:ea typeface="+mn-ea"/>
                <a:cs typeface="+mn-cs"/>
              </a:rPr>
              <a:t> Pseudo-Random Datasets</a:t>
            </a:r>
            <a:endParaRPr kumimoji="0" lang="en-US" sz="40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90970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4953000"/>
          </a:xfrm>
        </p:spPr>
        <p:txBody>
          <a:bodyPr>
            <a:noAutofit/>
          </a:bodyPr>
          <a:lstStyle/>
          <a:p>
            <a:pPr marL="0" indent="0">
              <a:spcBef>
                <a:spcPts val="0"/>
              </a:spcBef>
              <a:buNone/>
            </a:pPr>
            <a:r>
              <a:rPr lang="en-US" sz="1800" dirty="0">
                <a:cs typeface="Courier New" panose="02070309020205020404" pitchFamily="49" charset="0"/>
              </a:rPr>
              <a:t>You can use the </a:t>
            </a:r>
            <a:r>
              <a:rPr lang="en-US" sz="1800" b="1" dirty="0" err="1">
                <a:latin typeface="Courier New" panose="02070309020205020404" pitchFamily="49" charset="0"/>
                <a:cs typeface="Courier New" panose="02070309020205020404" pitchFamily="49" charset="0"/>
              </a:rPr>
              <a:t>runiform</a:t>
            </a:r>
            <a:r>
              <a:rPr lang="en-US" sz="1800" b="1" dirty="0">
                <a:latin typeface="Courier New" panose="02070309020205020404" pitchFamily="49" charset="0"/>
                <a:cs typeface="Courier New" panose="02070309020205020404" pitchFamily="49" charset="0"/>
              </a:rPr>
              <a:t>() </a:t>
            </a:r>
            <a:r>
              <a:rPr lang="en-US" sz="1800" dirty="0">
                <a:cs typeface="Courier New" panose="02070309020205020404" pitchFamily="49" charset="0"/>
              </a:rPr>
              <a:t>function to generate uniformly distributed random numbers over the interval (0,1).</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generate </a:t>
            </a:r>
            <a:r>
              <a:rPr lang="en-US" sz="1800" b="1" dirty="0" err="1">
                <a:latin typeface="Courier New" panose="02070309020205020404" pitchFamily="49" charset="0"/>
                <a:cs typeface="Courier New" panose="02070309020205020404" pitchFamily="49" charset="0"/>
              </a:rPr>
              <a:t>randnum</a:t>
            </a:r>
            <a:r>
              <a:rPr lang="en-US" sz="1800" b="1" dirty="0">
                <a:latin typeface="Courier New" panose="02070309020205020404" pitchFamily="49" charset="0"/>
                <a:cs typeface="Courier New" panose="02070309020205020404" pitchFamily="49" charset="0"/>
              </a:rPr>
              <a:t> = </a:t>
            </a:r>
            <a:r>
              <a:rPr lang="en-US" sz="1800" b="1" dirty="0" err="1">
                <a:latin typeface="Courier New" panose="02070309020205020404" pitchFamily="49" charset="0"/>
                <a:cs typeface="Courier New" panose="02070309020205020404" pitchFamily="49" charset="0"/>
              </a:rPr>
              <a:t>runiform</a:t>
            </a:r>
            <a:r>
              <a:rPr lang="en-US" sz="1800" b="1" dirty="0">
                <a:latin typeface="Courier New" panose="02070309020205020404" pitchFamily="49" charset="0"/>
                <a:cs typeface="Courier New" panose="02070309020205020404" pitchFamily="49" charset="0"/>
              </a:rPr>
              <a:t>()</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list </a:t>
            </a:r>
            <a:r>
              <a:rPr lang="en-US" sz="1800" b="1" dirty="0" err="1">
                <a:latin typeface="Courier New" panose="02070309020205020404" pitchFamily="49" charset="0"/>
                <a:cs typeface="Courier New" panose="02070309020205020404" pitchFamily="49" charset="0"/>
              </a:rPr>
              <a:t>randnum</a:t>
            </a:r>
            <a:r>
              <a:rPr lang="en-US" sz="1800" b="1" dirty="0">
                <a:latin typeface="Courier New" panose="02070309020205020404" pitchFamily="49" charset="0"/>
                <a:cs typeface="Courier New" panose="02070309020205020404" pitchFamily="49" charset="0"/>
              </a:rPr>
              <a:t> in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a:t>
            </a:r>
            <a:r>
              <a:rPr lang="en-US" sz="1800" b="1" dirty="0" err="1">
                <a:latin typeface="Courier New" panose="02070309020205020404" pitchFamily="49" charset="0"/>
                <a:cs typeface="Courier New" panose="02070309020205020404" pitchFamily="49" charset="0"/>
              </a:rPr>
              <a:t>randnum</a:t>
            </a: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1. | .7827144 |</a:t>
            </a:r>
          </a:p>
          <a:p>
            <a:pPr marL="0" indent="0">
              <a:spcBef>
                <a:spcPts val="0"/>
              </a:spcBef>
              <a:buNone/>
            </a:pPr>
            <a:r>
              <a:rPr lang="en-US" sz="1800" b="1" dirty="0">
                <a:latin typeface="Courier New" panose="02070309020205020404" pitchFamily="49" charset="0"/>
                <a:cs typeface="Courier New" panose="02070309020205020404" pitchFamily="49" charset="0"/>
              </a:rPr>
              <a:t>  2. | .0985331 |</a:t>
            </a:r>
          </a:p>
          <a:p>
            <a:pPr marL="0" indent="0">
              <a:spcBef>
                <a:spcPts val="0"/>
              </a:spcBef>
              <a:buNone/>
            </a:pPr>
            <a:r>
              <a:rPr lang="en-US" sz="1800" b="1" dirty="0">
                <a:latin typeface="Courier New" panose="02070309020205020404" pitchFamily="49" charset="0"/>
                <a:cs typeface="Courier New" panose="02070309020205020404" pitchFamily="49" charset="0"/>
              </a:rPr>
              <a:t>  3. | .4982307 |</a:t>
            </a:r>
          </a:p>
          <a:p>
            <a:pPr marL="0" indent="0">
              <a:spcBef>
                <a:spcPts val="0"/>
              </a:spcBef>
              <a:buNone/>
            </a:pPr>
            <a:r>
              <a:rPr lang="en-US" sz="1800" b="1" dirty="0">
                <a:latin typeface="Courier New" panose="02070309020205020404" pitchFamily="49" charset="0"/>
                <a:cs typeface="Courier New" panose="02070309020205020404" pitchFamily="49" charset="0"/>
              </a:rPr>
              <a:t>  4. | .7501223 |</a:t>
            </a:r>
          </a:p>
          <a:p>
            <a:pPr marL="0" indent="0">
              <a:spcBef>
                <a:spcPts val="0"/>
              </a:spcBef>
              <a:buNone/>
            </a:pPr>
            <a:r>
              <a:rPr lang="en-US" sz="1800" b="1" dirty="0">
                <a:latin typeface="Courier New" panose="02070309020205020404" pitchFamily="49" charset="0"/>
                <a:cs typeface="Courier New" panose="02070309020205020404" pitchFamily="49" charset="0"/>
              </a:rPr>
              <a:t>  5. | .7992788 |</a:t>
            </a:r>
          </a:p>
          <a:p>
            <a:pPr marL="0" indent="0">
              <a:spcBef>
                <a:spcPts val="0"/>
              </a:spcBef>
              <a:buNone/>
            </a:pPr>
            <a:r>
              <a:rPr lang="en-US" sz="18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Uniform Random Variables</a:t>
            </a:r>
          </a:p>
        </p:txBody>
      </p:sp>
    </p:spTree>
    <p:extLst>
      <p:ext uri="{BB962C8B-B14F-4D97-AF65-F5344CB8AC3E}">
        <p14:creationId xmlns:p14="http://schemas.microsoft.com/office/powerpoint/2010/main" val="2703660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4953000"/>
          </a:xfrm>
        </p:spPr>
        <p:txBody>
          <a:bodyPr>
            <a:noAutofit/>
          </a:bodyPr>
          <a:lstStyle/>
          <a:p>
            <a:pPr marL="0" indent="0">
              <a:spcBef>
                <a:spcPts val="0"/>
              </a:spcBef>
              <a:buNone/>
            </a:pPr>
            <a:r>
              <a:rPr lang="en-US" sz="1800" dirty="0">
                <a:cs typeface="Courier New" panose="02070309020205020404" pitchFamily="49" charset="0"/>
              </a:rPr>
              <a:t>You can use the similar </a:t>
            </a:r>
            <a:r>
              <a:rPr lang="en-US" sz="1800" b="1" dirty="0" err="1">
                <a:latin typeface="Courier New" panose="02070309020205020404" pitchFamily="49" charset="0"/>
                <a:cs typeface="Courier New" panose="02070309020205020404" pitchFamily="49" charset="0"/>
              </a:rPr>
              <a:t>runiformint</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a,b</a:t>
            </a:r>
            <a:r>
              <a:rPr lang="en-US" sz="1800" b="1" dirty="0">
                <a:latin typeface="Courier New" panose="02070309020205020404" pitchFamily="49" charset="0"/>
                <a:cs typeface="Courier New" panose="02070309020205020404" pitchFamily="49" charset="0"/>
              </a:rPr>
              <a:t>)</a:t>
            </a:r>
            <a:r>
              <a:rPr lang="en-US" sz="1800" dirty="0">
                <a:cs typeface="Courier New" panose="02070309020205020404" pitchFamily="49" charset="0"/>
              </a:rPr>
              <a:t> function to generate uniformly distributed random integer variates on the interval [</a:t>
            </a:r>
            <a:r>
              <a:rPr lang="en-US" sz="1800" dirty="0" err="1">
                <a:cs typeface="Courier New" panose="02070309020205020404" pitchFamily="49" charset="0"/>
              </a:rPr>
              <a:t>a,b</a:t>
            </a:r>
            <a:r>
              <a:rPr lang="en-US" sz="1800" dirty="0">
                <a:cs typeface="Courier New" panose="02070309020205020404" pitchFamily="49" charset="0"/>
              </a:rPr>
              <a:t>]. For example, you could generate a random value of a person's age on the interval [18,65] by typing the following command:</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generate age = </a:t>
            </a:r>
            <a:r>
              <a:rPr lang="en-US" sz="1800" b="1" dirty="0" err="1">
                <a:latin typeface="Courier New" panose="02070309020205020404" pitchFamily="49" charset="0"/>
                <a:cs typeface="Courier New" panose="02070309020205020404" pitchFamily="49" charset="0"/>
              </a:rPr>
              <a:t>runiformint</a:t>
            </a:r>
            <a:r>
              <a:rPr lang="en-US" sz="1800" b="1" dirty="0">
                <a:latin typeface="Courier New" panose="02070309020205020404" pitchFamily="49" charset="0"/>
                <a:cs typeface="Courier New" panose="02070309020205020404" pitchFamily="49" charset="0"/>
              </a:rPr>
              <a:t>(18,65)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list age in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age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1. |  28 |</a:t>
            </a:r>
          </a:p>
          <a:p>
            <a:pPr marL="0" indent="0">
              <a:spcBef>
                <a:spcPts val="0"/>
              </a:spcBef>
              <a:buNone/>
            </a:pPr>
            <a:r>
              <a:rPr lang="en-US" sz="1800" b="1" dirty="0">
                <a:latin typeface="Courier New" panose="02070309020205020404" pitchFamily="49" charset="0"/>
                <a:cs typeface="Courier New" panose="02070309020205020404" pitchFamily="49" charset="0"/>
              </a:rPr>
              <a:t>  2. |  61 |</a:t>
            </a:r>
          </a:p>
          <a:p>
            <a:pPr marL="0" indent="0">
              <a:spcBef>
                <a:spcPts val="0"/>
              </a:spcBef>
              <a:buNone/>
            </a:pPr>
            <a:r>
              <a:rPr lang="en-US" sz="1800" b="1" dirty="0">
                <a:latin typeface="Courier New" panose="02070309020205020404" pitchFamily="49" charset="0"/>
                <a:cs typeface="Courier New" panose="02070309020205020404" pitchFamily="49" charset="0"/>
              </a:rPr>
              <a:t>  3. |  21 |</a:t>
            </a:r>
          </a:p>
          <a:p>
            <a:pPr marL="0" indent="0">
              <a:spcBef>
                <a:spcPts val="0"/>
              </a:spcBef>
              <a:buNone/>
            </a:pPr>
            <a:r>
              <a:rPr lang="en-US" sz="1800" b="1" dirty="0">
                <a:latin typeface="Courier New" panose="02070309020205020404" pitchFamily="49" charset="0"/>
                <a:cs typeface="Courier New" panose="02070309020205020404" pitchFamily="49" charset="0"/>
              </a:rPr>
              <a:t>  4. |  35 |</a:t>
            </a:r>
          </a:p>
          <a:p>
            <a:pPr marL="0" indent="0">
              <a:spcBef>
                <a:spcPts val="0"/>
              </a:spcBef>
              <a:buNone/>
            </a:pPr>
            <a:r>
              <a:rPr lang="en-US" sz="1800" b="1" dirty="0">
                <a:latin typeface="Courier New" panose="02070309020205020404" pitchFamily="49" charset="0"/>
                <a:cs typeface="Courier New" panose="02070309020205020404" pitchFamily="49" charset="0"/>
              </a:rPr>
              <a:t>  5. |  34 |</a:t>
            </a:r>
          </a:p>
          <a:p>
            <a:pPr marL="0" indent="0">
              <a:spcBef>
                <a:spcPts val="0"/>
              </a:spcBef>
              <a:buNone/>
            </a:pPr>
            <a:r>
              <a:rPr lang="en-US" sz="18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Uniform Integer Random Variables</a:t>
            </a:r>
          </a:p>
        </p:txBody>
      </p:sp>
    </p:spTree>
    <p:extLst>
      <p:ext uri="{BB962C8B-B14F-4D97-AF65-F5344CB8AC3E}">
        <p14:creationId xmlns:p14="http://schemas.microsoft.com/office/powerpoint/2010/main" val="1930803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4953000"/>
          </a:xfrm>
        </p:spPr>
        <p:txBody>
          <a:bodyPr>
            <a:noAutofit/>
          </a:bodyPr>
          <a:lstStyle/>
          <a:p>
            <a:pPr marL="0" indent="0">
              <a:spcBef>
                <a:spcPts val="0"/>
              </a:spcBef>
              <a:buNone/>
            </a:pPr>
            <a:r>
              <a:rPr lang="en-US" sz="1800" dirty="0">
                <a:cs typeface="Courier New" panose="02070309020205020404" pitchFamily="49" charset="0"/>
              </a:rPr>
              <a:t>You can use the </a:t>
            </a:r>
            <a:r>
              <a:rPr lang="en-US" sz="1800" b="1" dirty="0" err="1">
                <a:latin typeface="Courier New" panose="02070309020205020404" pitchFamily="49" charset="0"/>
                <a:cs typeface="Courier New" panose="02070309020205020404" pitchFamily="49" charset="0"/>
              </a:rPr>
              <a:t>rbinomial</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n,p</a:t>
            </a:r>
            <a:r>
              <a:rPr lang="en-US" sz="1800" b="1" dirty="0">
                <a:latin typeface="Courier New" panose="02070309020205020404" pitchFamily="49" charset="0"/>
                <a:cs typeface="Courier New" panose="02070309020205020404" pitchFamily="49" charset="0"/>
              </a:rPr>
              <a:t>)</a:t>
            </a:r>
            <a:r>
              <a:rPr lang="en-US" sz="1800" dirty="0">
                <a:cs typeface="Courier New" panose="02070309020205020404" pitchFamily="49" charset="0"/>
              </a:rPr>
              <a:t> function to generate binomial(</a:t>
            </a:r>
            <a:r>
              <a:rPr lang="en-US" sz="1800" dirty="0" err="1">
                <a:cs typeface="Courier New" panose="02070309020205020404" pitchFamily="49" charset="0"/>
              </a:rPr>
              <a:t>n,p</a:t>
            </a:r>
            <a:r>
              <a:rPr lang="en-US" sz="1800" dirty="0">
                <a:cs typeface="Courier New" panose="02070309020205020404" pitchFamily="49" charset="0"/>
              </a:rPr>
              <a:t>) random variates, where n is the number of trials and p is the success probability. For example, you could generate a random indicator for female by typing the following command:</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generate female = </a:t>
            </a:r>
            <a:r>
              <a:rPr lang="en-US" sz="1800" b="1" dirty="0" err="1">
                <a:latin typeface="Courier New" panose="02070309020205020404" pitchFamily="49" charset="0"/>
                <a:cs typeface="Courier New" panose="02070309020205020404" pitchFamily="49" charset="0"/>
              </a:rPr>
              <a:t>rbinomial</a:t>
            </a:r>
            <a:r>
              <a:rPr lang="en-US" sz="1800" b="1" dirty="0">
                <a:latin typeface="Courier New" panose="02070309020205020404" pitchFamily="49" charset="0"/>
                <a:cs typeface="Courier New" panose="02070309020205020404" pitchFamily="49" charset="0"/>
              </a:rPr>
              <a:t>(1,0.5)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list female in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female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1. |      1 |</a:t>
            </a:r>
          </a:p>
          <a:p>
            <a:pPr marL="0" indent="0">
              <a:spcBef>
                <a:spcPts val="0"/>
              </a:spcBef>
              <a:buNone/>
            </a:pPr>
            <a:r>
              <a:rPr lang="en-US" sz="1800" b="1" dirty="0">
                <a:latin typeface="Courier New" panose="02070309020205020404" pitchFamily="49" charset="0"/>
                <a:cs typeface="Courier New" panose="02070309020205020404" pitchFamily="49" charset="0"/>
              </a:rPr>
              <a:t>  2. |      1 |</a:t>
            </a:r>
          </a:p>
          <a:p>
            <a:pPr marL="0" indent="0">
              <a:spcBef>
                <a:spcPts val="0"/>
              </a:spcBef>
              <a:buNone/>
            </a:pPr>
            <a:r>
              <a:rPr lang="en-US" sz="1800" b="1" dirty="0">
                <a:latin typeface="Courier New" panose="02070309020205020404" pitchFamily="49" charset="0"/>
                <a:cs typeface="Courier New" panose="02070309020205020404" pitchFamily="49" charset="0"/>
              </a:rPr>
              <a:t>  3. |      0 |</a:t>
            </a:r>
          </a:p>
          <a:p>
            <a:pPr marL="0" indent="0">
              <a:spcBef>
                <a:spcPts val="0"/>
              </a:spcBef>
              <a:buNone/>
            </a:pPr>
            <a:r>
              <a:rPr lang="en-US" sz="1800" b="1" dirty="0">
                <a:latin typeface="Courier New" panose="02070309020205020404" pitchFamily="49" charset="0"/>
                <a:cs typeface="Courier New" panose="02070309020205020404" pitchFamily="49" charset="0"/>
              </a:rPr>
              <a:t>  4. |      0 |</a:t>
            </a:r>
          </a:p>
          <a:p>
            <a:pPr marL="0" indent="0">
              <a:spcBef>
                <a:spcPts val="0"/>
              </a:spcBef>
              <a:buNone/>
            </a:pPr>
            <a:r>
              <a:rPr lang="en-US" sz="1800" b="1" dirty="0">
                <a:latin typeface="Courier New" panose="02070309020205020404" pitchFamily="49" charset="0"/>
                <a:cs typeface="Courier New" panose="02070309020205020404" pitchFamily="49" charset="0"/>
              </a:rPr>
              <a:t>  5. |      1 |</a:t>
            </a:r>
          </a:p>
          <a:p>
            <a:pPr marL="0" indent="0">
              <a:spcBef>
                <a:spcPts val="0"/>
              </a:spcBef>
              <a:buNone/>
            </a:pPr>
            <a:r>
              <a:rPr lang="en-US" sz="18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Binary Random Variables</a:t>
            </a:r>
          </a:p>
        </p:txBody>
      </p:sp>
    </p:spTree>
    <p:extLst>
      <p:ext uri="{BB962C8B-B14F-4D97-AF65-F5344CB8AC3E}">
        <p14:creationId xmlns:p14="http://schemas.microsoft.com/office/powerpoint/2010/main" val="35805585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4953000"/>
          </a:xfrm>
        </p:spPr>
        <p:txBody>
          <a:bodyPr>
            <a:noAutofit/>
          </a:bodyPr>
          <a:lstStyle/>
          <a:p>
            <a:pPr marL="0" indent="0">
              <a:spcBef>
                <a:spcPts val="0"/>
              </a:spcBef>
              <a:buNone/>
            </a:pPr>
            <a:r>
              <a:rPr lang="en-US" sz="1800" dirty="0">
                <a:cs typeface="Courier New" panose="02070309020205020404" pitchFamily="49" charset="0"/>
              </a:rPr>
              <a:t>You can also use the </a:t>
            </a:r>
            <a:r>
              <a:rPr lang="en-US" sz="1800" b="1" dirty="0" err="1">
                <a:latin typeface="Courier New" panose="02070309020205020404" pitchFamily="49" charset="0"/>
                <a:cs typeface="Courier New" panose="02070309020205020404" pitchFamily="49" charset="0"/>
              </a:rPr>
              <a:t>rnormal</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m,s</a:t>
            </a:r>
            <a:r>
              <a:rPr lang="en-US" sz="1800" b="1" dirty="0">
                <a:latin typeface="Courier New" panose="02070309020205020404" pitchFamily="49" charset="0"/>
                <a:cs typeface="Courier New" panose="02070309020205020404" pitchFamily="49" charset="0"/>
              </a:rPr>
              <a:t>)</a:t>
            </a:r>
            <a:r>
              <a:rPr lang="en-US" sz="1800" dirty="0">
                <a:cs typeface="Courier New" panose="02070309020205020404" pitchFamily="49" charset="0"/>
              </a:rPr>
              <a:t> function to generate random values from a normal density with mean equal to m and standard deviation equal to s. For example, you could generate variables for weight and height using the commands below. Here we have specified a mean of 72 kilograms and a standard deviation of 15 for weight. And a mean of 170 centimeters with a standard deviation of 10 for height.</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generate weight = </a:t>
            </a:r>
            <a:r>
              <a:rPr lang="en-US" sz="1800" b="1" dirty="0" err="1">
                <a:latin typeface="Courier New" panose="02070309020205020404" pitchFamily="49" charset="0"/>
                <a:cs typeface="Courier New" panose="02070309020205020404" pitchFamily="49" charset="0"/>
              </a:rPr>
              <a:t>rnormal</a:t>
            </a:r>
            <a:r>
              <a:rPr lang="en-US" sz="1800" b="1" dirty="0">
                <a:latin typeface="Courier New" panose="02070309020205020404" pitchFamily="49" charset="0"/>
                <a:cs typeface="Courier New" panose="02070309020205020404" pitchFamily="49" charset="0"/>
              </a:rPr>
              <a:t>(72,15)</a:t>
            </a:r>
          </a:p>
          <a:p>
            <a:pPr marL="0" indent="0">
              <a:spcBef>
                <a:spcPts val="0"/>
              </a:spcBef>
              <a:buNone/>
            </a:pPr>
            <a:r>
              <a:rPr lang="en-US" sz="1800" b="1" dirty="0">
                <a:latin typeface="Courier New" panose="02070309020205020404" pitchFamily="49" charset="0"/>
                <a:cs typeface="Courier New" panose="02070309020205020404" pitchFamily="49" charset="0"/>
              </a:rPr>
              <a:t>. generate height = </a:t>
            </a:r>
            <a:r>
              <a:rPr lang="en-US" sz="1800" b="1" dirty="0" err="1">
                <a:latin typeface="Courier New" panose="02070309020205020404" pitchFamily="49" charset="0"/>
                <a:cs typeface="Courier New" panose="02070309020205020404" pitchFamily="49" charset="0"/>
              </a:rPr>
              <a:t>rnormal</a:t>
            </a:r>
            <a:r>
              <a:rPr lang="en-US" sz="1800" b="1" dirty="0">
                <a:latin typeface="Courier New" panose="02070309020205020404" pitchFamily="49" charset="0"/>
                <a:cs typeface="Courier New" panose="02070309020205020404" pitchFamily="49" charset="0"/>
              </a:rPr>
              <a:t>(170,10)</a:t>
            </a:r>
          </a:p>
          <a:p>
            <a:pPr marL="0" indent="0">
              <a:spcBef>
                <a:spcPts val="0"/>
              </a:spcBef>
              <a:buNone/>
            </a:pPr>
            <a:r>
              <a:rPr lang="en-US" sz="1800" b="1" dirty="0">
                <a:latin typeface="Courier New" panose="02070309020205020404" pitchFamily="49" charset="0"/>
                <a:cs typeface="Courier New" panose="02070309020205020404" pitchFamily="49" charset="0"/>
              </a:rPr>
              <a:t>. list weight height in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weight     height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1. | 66.02002   175.0715 |</a:t>
            </a:r>
          </a:p>
          <a:p>
            <a:pPr marL="0" indent="0">
              <a:spcBef>
                <a:spcPts val="0"/>
              </a:spcBef>
              <a:buNone/>
            </a:pPr>
            <a:r>
              <a:rPr lang="en-US" sz="1800" b="1" dirty="0">
                <a:latin typeface="Courier New" panose="02070309020205020404" pitchFamily="49" charset="0"/>
                <a:cs typeface="Courier New" panose="02070309020205020404" pitchFamily="49" charset="0"/>
              </a:rPr>
              <a:t>  2. | 89.32963   159.6439 |</a:t>
            </a:r>
          </a:p>
          <a:p>
            <a:pPr marL="0" indent="0">
              <a:spcBef>
                <a:spcPts val="0"/>
              </a:spcBef>
              <a:buNone/>
            </a:pPr>
            <a:r>
              <a:rPr lang="en-US" sz="1800" b="1" dirty="0">
                <a:latin typeface="Courier New" panose="02070309020205020404" pitchFamily="49" charset="0"/>
                <a:cs typeface="Courier New" panose="02070309020205020404" pitchFamily="49" charset="0"/>
              </a:rPr>
              <a:t>  3. | 90.97482   173.0338 |</a:t>
            </a:r>
          </a:p>
          <a:p>
            <a:pPr marL="0" indent="0">
              <a:spcBef>
                <a:spcPts val="0"/>
              </a:spcBef>
              <a:buNone/>
            </a:pPr>
            <a:r>
              <a:rPr lang="en-US" sz="1800" b="1" dirty="0">
                <a:latin typeface="Courier New" panose="02070309020205020404" pitchFamily="49" charset="0"/>
                <a:cs typeface="Courier New" panose="02070309020205020404" pitchFamily="49" charset="0"/>
              </a:rPr>
              <a:t>  4. |  66.4279   185.4124 |</a:t>
            </a:r>
          </a:p>
          <a:p>
            <a:pPr marL="0" indent="0">
              <a:spcBef>
                <a:spcPts val="0"/>
              </a:spcBef>
              <a:buNone/>
            </a:pPr>
            <a:r>
              <a:rPr lang="en-US" sz="1800" b="1" dirty="0">
                <a:latin typeface="Courier New" panose="02070309020205020404" pitchFamily="49" charset="0"/>
                <a:cs typeface="Courier New" panose="02070309020205020404" pitchFamily="49" charset="0"/>
              </a:rPr>
              <a:t>  5. | 74.31628   173.5268 |</a:t>
            </a:r>
          </a:p>
          <a:p>
            <a:pPr marL="0" indent="0">
              <a:spcBef>
                <a:spcPts val="0"/>
              </a:spcBef>
              <a:buNone/>
            </a:pPr>
            <a:r>
              <a:rPr lang="en-US" sz="18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Independent Normal Random Variables</a:t>
            </a:r>
          </a:p>
        </p:txBody>
      </p:sp>
    </p:spTree>
    <p:extLst>
      <p:ext uri="{BB962C8B-B14F-4D97-AF65-F5344CB8AC3E}">
        <p14:creationId xmlns:p14="http://schemas.microsoft.com/office/powerpoint/2010/main" val="718217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5257800"/>
          </a:xfrm>
        </p:spPr>
        <p:txBody>
          <a:bodyPr>
            <a:noAutofit/>
          </a:bodyPr>
          <a:lstStyle/>
          <a:p>
            <a:pPr marL="0" indent="0">
              <a:spcBef>
                <a:spcPts val="0"/>
              </a:spcBef>
              <a:buNone/>
            </a:pPr>
            <a:r>
              <a:rPr lang="en-US" sz="1800" dirty="0">
                <a:cs typeface="Courier New" panose="02070309020205020404" pitchFamily="49" charset="0"/>
              </a:rPr>
              <a:t> In the previous example we generated weight and height independently. But variables like weight and height are likely to be correlated and you can generate correlated variables using </a:t>
            </a:r>
            <a:r>
              <a:rPr lang="en-US" sz="1800" b="1" dirty="0" err="1">
                <a:latin typeface="Courier New" panose="02070309020205020404" pitchFamily="49" charset="0"/>
                <a:cs typeface="Courier New" panose="02070309020205020404" pitchFamily="49" charset="0"/>
              </a:rPr>
              <a:t>drawnorm</a:t>
            </a:r>
            <a:r>
              <a:rPr lang="en-US" sz="1800" b="1" dirty="0">
                <a:latin typeface="Courier New" panose="02070309020205020404" pitchFamily="49" charset="0"/>
                <a:cs typeface="Courier New" panose="02070309020205020404" pitchFamily="49" charset="0"/>
              </a:rPr>
              <a:t>()</a:t>
            </a:r>
            <a:r>
              <a:rPr lang="en-US" sz="1800" dirty="0">
                <a:cs typeface="Courier New" panose="02070309020205020404" pitchFamily="49" charset="0"/>
              </a:rPr>
              <a:t>.</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In the example below, the means are stored in the matrix </a:t>
            </a:r>
            <a:r>
              <a:rPr lang="en-US" sz="1800" b="1" dirty="0">
                <a:cs typeface="Courier New" panose="02070309020205020404" pitchFamily="49" charset="0"/>
              </a:rPr>
              <a:t>m</a:t>
            </a:r>
            <a:r>
              <a:rPr lang="en-US" sz="1800" dirty="0">
                <a:cs typeface="Courier New" panose="02070309020205020404" pitchFamily="49" charset="0"/>
              </a:rPr>
              <a:t>, the standard deviations in the matrix </a:t>
            </a:r>
            <a:r>
              <a:rPr lang="en-US" sz="1800" b="1" dirty="0">
                <a:cs typeface="Courier New" panose="02070309020205020404" pitchFamily="49" charset="0"/>
              </a:rPr>
              <a:t>s</a:t>
            </a:r>
            <a:r>
              <a:rPr lang="en-US" sz="1800" dirty="0">
                <a:cs typeface="Courier New" panose="02070309020205020404" pitchFamily="49" charset="0"/>
              </a:rPr>
              <a:t>, and the correlation between the variables is stored in the matrix </a:t>
            </a:r>
            <a:r>
              <a:rPr lang="en-US" sz="1800" b="1" dirty="0">
                <a:cs typeface="Courier New" panose="02070309020205020404" pitchFamily="49" charset="0"/>
              </a:rPr>
              <a:t>C</a:t>
            </a:r>
            <a:r>
              <a:rPr lang="en-US" sz="1800" dirty="0">
                <a:cs typeface="Courier New" panose="02070309020205020404" pitchFamily="49" charset="0"/>
              </a:rPr>
              <a:t>. You can then include these matrices as arguments in the options of </a:t>
            </a:r>
            <a:r>
              <a:rPr lang="en-US" sz="1800" b="1" dirty="0" err="1">
                <a:latin typeface="Courier New" panose="02070309020205020404" pitchFamily="49" charset="0"/>
                <a:cs typeface="Courier New" panose="02070309020205020404" pitchFamily="49" charset="0"/>
              </a:rPr>
              <a:t>drawnorm</a:t>
            </a:r>
            <a:r>
              <a:rPr lang="en-US" sz="1800" b="1" dirty="0">
                <a:latin typeface="Courier New" panose="02070309020205020404" pitchFamily="49" charset="0"/>
                <a:cs typeface="Courier New" panose="02070309020205020404" pitchFamily="49" charset="0"/>
              </a:rPr>
              <a:t>() </a:t>
            </a:r>
            <a:r>
              <a:rPr lang="en-US" sz="1800" dirty="0">
                <a:cs typeface="Courier New" panose="02070309020205020404" pitchFamily="49" charset="0"/>
              </a:rPr>
              <a:t>to create the correlated variables height and weight.</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clear</a:t>
            </a:r>
          </a:p>
          <a:p>
            <a:pPr marL="0" indent="0">
              <a:spcBef>
                <a:spcPts val="0"/>
              </a:spcBef>
              <a:buNone/>
            </a:pPr>
            <a:r>
              <a:rPr lang="en-US" sz="1800" b="1" dirty="0">
                <a:latin typeface="Courier New" panose="02070309020205020404" pitchFamily="49" charset="0"/>
                <a:cs typeface="Courier New" panose="02070309020205020404" pitchFamily="49" charset="0"/>
              </a:rPr>
              <a:t>. matrix m = (72,170)</a:t>
            </a:r>
          </a:p>
          <a:p>
            <a:pPr marL="0" indent="0">
              <a:spcBef>
                <a:spcPts val="0"/>
              </a:spcBef>
              <a:buNone/>
            </a:pPr>
            <a:r>
              <a:rPr lang="en-US" sz="1800" b="1" dirty="0">
                <a:latin typeface="Courier New" panose="02070309020205020404" pitchFamily="49" charset="0"/>
                <a:cs typeface="Courier New" panose="02070309020205020404" pitchFamily="49" charset="0"/>
              </a:rPr>
              <a:t>. matrix s = (15,10)</a:t>
            </a:r>
          </a:p>
          <a:p>
            <a:pPr marL="0" indent="0">
              <a:spcBef>
                <a:spcPts val="0"/>
              </a:spcBef>
              <a:buNone/>
            </a:pPr>
            <a:r>
              <a:rPr lang="en-US" sz="1800" b="1" dirty="0">
                <a:latin typeface="Courier New" panose="02070309020205020404" pitchFamily="49" charset="0"/>
                <a:cs typeface="Courier New" panose="02070309020205020404" pitchFamily="49" charset="0"/>
              </a:rPr>
              <a:t>. matrix C = (1.0, 0.5 \ 0.5, 1.0)</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drawnorm</a:t>
            </a:r>
            <a:r>
              <a:rPr lang="en-US" sz="1800" b="1" dirty="0">
                <a:latin typeface="Courier New" panose="02070309020205020404" pitchFamily="49" charset="0"/>
                <a:cs typeface="Courier New" panose="02070309020205020404" pitchFamily="49" charset="0"/>
              </a:rPr>
              <a:t> weight height, n(200) means(m) </a:t>
            </a:r>
            <a:r>
              <a:rPr lang="en-US" sz="1800" b="1" dirty="0" err="1">
                <a:latin typeface="Courier New" panose="02070309020205020404" pitchFamily="49" charset="0"/>
                <a:cs typeface="Courier New" panose="02070309020205020404" pitchFamily="49" charset="0"/>
              </a:rPr>
              <a:t>sds</a:t>
            </a:r>
            <a:r>
              <a:rPr lang="en-US" sz="1800" b="1" dirty="0">
                <a:latin typeface="Courier New" panose="02070309020205020404" pitchFamily="49" charset="0"/>
                <a:cs typeface="Courier New" panose="02070309020205020404" pitchFamily="49" charset="0"/>
              </a:rPr>
              <a:t>(s) </a:t>
            </a:r>
            <a:r>
              <a:rPr lang="en-US" sz="1800" b="1" dirty="0" err="1">
                <a:latin typeface="Courier New" panose="02070309020205020404" pitchFamily="49" charset="0"/>
                <a:cs typeface="Courier New" panose="02070309020205020404" pitchFamily="49" charset="0"/>
              </a:rPr>
              <a:t>corr</a:t>
            </a:r>
            <a:r>
              <a:rPr lang="en-US" sz="1800" b="1" dirty="0">
                <a:latin typeface="Courier New" panose="02070309020205020404" pitchFamily="49" charset="0"/>
                <a:cs typeface="Courier New" panose="02070309020205020404" pitchFamily="49" charset="0"/>
              </a:rPr>
              <a:t>(C) clear</a:t>
            </a:r>
          </a:p>
          <a:p>
            <a:pPr marL="0" indent="0">
              <a:spcBef>
                <a:spcPts val="0"/>
              </a:spcBef>
              <a:buNone/>
            </a:pP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obs</a:t>
            </a:r>
            <a:r>
              <a:rPr lang="en-US" sz="1800" b="1" dirty="0">
                <a:latin typeface="Courier New" panose="02070309020205020404" pitchFamily="49" charset="0"/>
                <a:cs typeface="Courier New" panose="02070309020205020404" pitchFamily="49" charset="0"/>
              </a:rPr>
              <a:t> 200)</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Multivariate Normal Random Variables</a:t>
            </a:r>
          </a:p>
        </p:txBody>
      </p:sp>
    </p:spTree>
    <p:extLst>
      <p:ext uri="{BB962C8B-B14F-4D97-AF65-F5344CB8AC3E}">
        <p14:creationId xmlns:p14="http://schemas.microsoft.com/office/powerpoint/2010/main" val="2547752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 y="1676400"/>
            <a:ext cx="8915400" cy="4572000"/>
          </a:xfrm>
        </p:spPr>
        <p:txBody>
          <a:bodyPr>
            <a:noAutofit/>
          </a:bodyPr>
          <a:lstStyle/>
          <a:p>
            <a:pPr marL="0" indent="0">
              <a:spcBef>
                <a:spcPts val="0"/>
              </a:spcBef>
              <a:buNone/>
            </a:pPr>
            <a:r>
              <a:rPr lang="en-US" sz="1600" b="1" dirty="0">
                <a:latin typeface="Courier New" panose="02070309020205020404" pitchFamily="49" charset="0"/>
                <a:cs typeface="Courier New" panose="02070309020205020404" pitchFamily="49" charset="0"/>
              </a:rPr>
              <a:t>. summarize</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Variable |        </a:t>
            </a:r>
            <a:r>
              <a:rPr lang="en-US" sz="1600" b="1" dirty="0" err="1">
                <a:latin typeface="Courier New" panose="02070309020205020404" pitchFamily="49" charset="0"/>
                <a:cs typeface="Courier New" panose="02070309020205020404" pitchFamily="49" charset="0"/>
              </a:rPr>
              <a:t>Obs</a:t>
            </a:r>
            <a:r>
              <a:rPr lang="en-US" sz="1600" b="1" dirty="0">
                <a:latin typeface="Courier New" panose="02070309020205020404" pitchFamily="49" charset="0"/>
                <a:cs typeface="Courier New" panose="02070309020205020404" pitchFamily="49" charset="0"/>
              </a:rPr>
              <a:t>        Mean    Std. Dev.       Min        Max</a:t>
            </a:r>
          </a:p>
          <a:p>
            <a:pPr marL="0" indent="0">
              <a:spcBef>
                <a:spcPts val="0"/>
              </a:spcBef>
              <a:buNone/>
            </a:pPr>
            <a:r>
              <a:rPr lang="en-US" sz="1600" b="1" dirty="0">
                <a:latin typeface="Courier New" panose="02070309020205020404" pitchFamily="49" charset="0"/>
                <a:cs typeface="Courier New" panose="02070309020205020404" pitchFamily="49" charset="0"/>
              </a:rPr>
              <a:t>-------------+---------------------------------------------------------</a:t>
            </a:r>
          </a:p>
          <a:p>
            <a:pPr marL="0" indent="0">
              <a:spcBef>
                <a:spcPts val="0"/>
              </a:spcBef>
              <a:buNone/>
            </a:pPr>
            <a:r>
              <a:rPr lang="en-US" sz="1600" b="1" dirty="0">
                <a:latin typeface="Courier New" panose="02070309020205020404" pitchFamily="49" charset="0"/>
                <a:cs typeface="Courier New" panose="02070309020205020404" pitchFamily="49" charset="0"/>
              </a:rPr>
              <a:t>      weight |        200     71.4513     15.3586   32.01175   107.9983</a:t>
            </a:r>
          </a:p>
          <a:p>
            <a:pPr marL="0" indent="0">
              <a:spcBef>
                <a:spcPts val="0"/>
              </a:spcBef>
              <a:buNone/>
            </a:pPr>
            <a:r>
              <a:rPr lang="en-US" sz="1600" b="1" dirty="0">
                <a:latin typeface="Courier New" panose="02070309020205020404" pitchFamily="49" charset="0"/>
                <a:cs typeface="Courier New" panose="02070309020205020404" pitchFamily="49" charset="0"/>
              </a:rPr>
              <a:t>      height |        200     169.728    9.642012   140.6366   193.3395</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800" dirty="0">
                <a:cs typeface="Courier New" panose="02070309020205020404" pitchFamily="49" charset="0"/>
              </a:rPr>
              <a:t>The estimates of the means and standard deviations above are similar to our input parameters and the estimated correlation coefficient below is 0.5049 which is close to the value of 0.5 that we specified in our correlation matrix above.</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correlate</a:t>
            </a:r>
          </a:p>
          <a:p>
            <a:pPr marL="0" indent="0">
              <a:spcBef>
                <a:spcPts val="0"/>
              </a:spcBef>
              <a:buNone/>
            </a:pPr>
            <a:r>
              <a:rPr lang="en-US" sz="1600" b="1" dirty="0">
                <a:latin typeface="Courier New" panose="02070309020205020404" pitchFamily="49" charset="0"/>
                <a:cs typeface="Courier New" panose="02070309020205020404" pitchFamily="49" charset="0"/>
              </a:rPr>
              <a:t>(</a:t>
            </a:r>
            <a:r>
              <a:rPr lang="en-US" sz="1600" b="1" dirty="0" err="1">
                <a:latin typeface="Courier New" panose="02070309020205020404" pitchFamily="49" charset="0"/>
                <a:cs typeface="Courier New" panose="02070309020205020404" pitchFamily="49" charset="0"/>
              </a:rPr>
              <a:t>obs</a:t>
            </a:r>
            <a:r>
              <a:rPr lang="en-US" sz="1600" b="1" dirty="0">
                <a:latin typeface="Courier New" panose="02070309020205020404" pitchFamily="49" charset="0"/>
                <a:cs typeface="Courier New" panose="02070309020205020404" pitchFamily="49" charset="0"/>
              </a:rPr>
              <a:t>=200)</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   weight   height</a:t>
            </a:r>
          </a:p>
          <a:p>
            <a:pPr marL="0" indent="0">
              <a:spcBef>
                <a:spcPts val="0"/>
              </a:spcBef>
              <a:buNone/>
            </a:pPr>
            <a:r>
              <a:rPr lang="en-US" sz="1600" b="1" dirty="0">
                <a:latin typeface="Courier New" panose="02070309020205020404" pitchFamily="49" charset="0"/>
                <a:cs typeface="Courier New" panose="02070309020205020404" pitchFamily="49" charset="0"/>
              </a:rPr>
              <a:t>-------------+------------------</a:t>
            </a:r>
          </a:p>
          <a:p>
            <a:pPr marL="0" indent="0">
              <a:spcBef>
                <a:spcPts val="0"/>
              </a:spcBef>
              <a:buNone/>
            </a:pPr>
            <a:r>
              <a:rPr lang="en-US" sz="1600" b="1" dirty="0">
                <a:latin typeface="Courier New" panose="02070309020205020404" pitchFamily="49" charset="0"/>
                <a:cs typeface="Courier New" panose="02070309020205020404" pitchFamily="49" charset="0"/>
              </a:rPr>
              <a:t>      weight |   1.0000</a:t>
            </a:r>
          </a:p>
          <a:p>
            <a:pPr marL="0" indent="0">
              <a:spcBef>
                <a:spcPts val="0"/>
              </a:spcBef>
              <a:buNone/>
            </a:pPr>
            <a:r>
              <a:rPr lang="en-US" sz="1600" b="1" dirty="0">
                <a:latin typeface="Courier New" panose="02070309020205020404" pitchFamily="49" charset="0"/>
                <a:cs typeface="Courier New" panose="02070309020205020404" pitchFamily="49" charset="0"/>
              </a:rPr>
              <a:t>      height |   0.5049   1.0000</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Multivariate Normal Random Variables</a:t>
            </a:r>
          </a:p>
        </p:txBody>
      </p:sp>
    </p:spTree>
    <p:extLst>
      <p:ext uri="{BB962C8B-B14F-4D97-AF65-F5344CB8AC3E}">
        <p14:creationId xmlns:p14="http://schemas.microsoft.com/office/powerpoint/2010/main" val="800361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5257800"/>
          </a:xfrm>
        </p:spPr>
        <p:txBody>
          <a:bodyPr>
            <a:noAutofit/>
          </a:bodyPr>
          <a:lstStyle/>
          <a:p>
            <a:pPr marL="0" indent="0">
              <a:spcBef>
                <a:spcPts val="0"/>
              </a:spcBef>
              <a:buNone/>
            </a:pPr>
            <a:r>
              <a:rPr lang="en-US" sz="1800" dirty="0">
                <a:cs typeface="Courier New" panose="02070309020205020404" pitchFamily="49" charset="0"/>
              </a:rPr>
              <a:t> Many Stata commands store their results as scalars, macros, and matrices. After you run a command, you can see a list of the stored results by typing return list. You can also type </a:t>
            </a:r>
            <a:r>
              <a:rPr lang="en-US" sz="1800" dirty="0" err="1">
                <a:cs typeface="Courier New" panose="02070309020205020404" pitchFamily="49" charset="0"/>
              </a:rPr>
              <a:t>ereturn</a:t>
            </a:r>
            <a:r>
              <a:rPr lang="en-US" sz="1800" dirty="0">
                <a:cs typeface="Courier New" panose="02070309020205020404" pitchFamily="49" charset="0"/>
              </a:rPr>
              <a:t> list after an estimation command such as regress, .</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In the example below, I use the </a:t>
            </a:r>
            <a:r>
              <a:rPr lang="en-US" sz="1800" b="1" dirty="0" err="1">
                <a:latin typeface="Courier New" panose="02070309020205020404" pitchFamily="49" charset="0"/>
                <a:cs typeface="Courier New" panose="02070309020205020404" pitchFamily="49" charset="0"/>
              </a:rPr>
              <a:t>ttest</a:t>
            </a:r>
            <a:r>
              <a:rPr lang="en-US" sz="1800" dirty="0">
                <a:cs typeface="Courier New" panose="02070309020205020404" pitchFamily="49" charset="0"/>
              </a:rPr>
              <a:t> command to test the null hypothesis that the mean weight is equal to 70.</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ttest</a:t>
            </a:r>
            <a:r>
              <a:rPr lang="en-US" sz="1400" b="1" dirty="0">
                <a:latin typeface="Courier New" panose="02070309020205020404" pitchFamily="49" charset="0"/>
                <a:cs typeface="Courier New" panose="02070309020205020404" pitchFamily="49" charset="0"/>
              </a:rPr>
              <a:t> weight = 70</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One-sample t test</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Variable |     </a:t>
            </a:r>
            <a:r>
              <a:rPr lang="en-US" sz="1400" b="1" dirty="0" err="1">
                <a:latin typeface="Courier New" panose="02070309020205020404" pitchFamily="49" charset="0"/>
                <a:cs typeface="Courier New" panose="02070309020205020404" pitchFamily="49" charset="0"/>
              </a:rPr>
              <a:t>Obs</a:t>
            </a:r>
            <a:r>
              <a:rPr lang="en-US" sz="1400" b="1" dirty="0">
                <a:latin typeface="Courier New" panose="02070309020205020404" pitchFamily="49" charset="0"/>
                <a:cs typeface="Courier New" panose="02070309020205020404" pitchFamily="49" charset="0"/>
              </a:rPr>
              <a:t>        Mean    Std. Err.   Std. Dev.   [95% Conf. Interval]</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  weight |     200     71.4513    1.086017     15.3586    69.30972    73.59288</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    mean = mean(weight)                                           t =   1.3363</a:t>
            </a:r>
          </a:p>
          <a:p>
            <a:pPr marL="0" indent="0">
              <a:spcBef>
                <a:spcPts val="0"/>
              </a:spcBef>
              <a:buNone/>
            </a:pPr>
            <a:r>
              <a:rPr lang="en-US" sz="1400" b="1" dirty="0">
                <a:latin typeface="Courier New" panose="02070309020205020404" pitchFamily="49" charset="0"/>
                <a:cs typeface="Courier New" panose="02070309020205020404" pitchFamily="49" charset="0"/>
              </a:rPr>
              <a:t>Ho: mean = 70                                    degrees of freedom =      199</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Ha: mean &lt; 70               Ha: mean != 70                 Ha: mean &gt; 70</a:t>
            </a: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Pr</a:t>
            </a:r>
            <a:r>
              <a:rPr lang="en-US" sz="1400" b="1" dirty="0">
                <a:latin typeface="Courier New" panose="02070309020205020404" pitchFamily="49" charset="0"/>
                <a:cs typeface="Courier New" panose="02070309020205020404" pitchFamily="49" charset="0"/>
              </a:rPr>
              <a:t>(T &lt; t) = 0.9085         </a:t>
            </a:r>
            <a:r>
              <a:rPr lang="en-US" sz="1400" b="1" dirty="0" err="1">
                <a:latin typeface="Courier New" panose="02070309020205020404" pitchFamily="49" charset="0"/>
                <a:cs typeface="Courier New" panose="02070309020205020404" pitchFamily="49" charset="0"/>
              </a:rPr>
              <a:t>Pr</a:t>
            </a:r>
            <a:r>
              <a:rPr lang="en-US" sz="1400" b="1" dirty="0">
                <a:latin typeface="Courier New" panose="02070309020205020404" pitchFamily="49" charset="0"/>
                <a:cs typeface="Courier New" panose="02070309020205020404" pitchFamily="49" charset="0"/>
              </a:rPr>
              <a:t>(|T| &gt; |t|) = 0.1830          </a:t>
            </a:r>
            <a:r>
              <a:rPr lang="en-US" sz="1400" b="1" dirty="0" err="1">
                <a:latin typeface="Courier New" panose="02070309020205020404" pitchFamily="49" charset="0"/>
                <a:cs typeface="Courier New" panose="02070309020205020404" pitchFamily="49" charset="0"/>
              </a:rPr>
              <a:t>Pr</a:t>
            </a:r>
            <a:r>
              <a:rPr lang="en-US" sz="1400" b="1" dirty="0">
                <a:latin typeface="Courier New" panose="02070309020205020404" pitchFamily="49" charset="0"/>
                <a:cs typeface="Courier New" panose="02070309020205020404" pitchFamily="49" charset="0"/>
              </a:rPr>
              <a:t>(T &gt; t) = 0.0915</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Storing Model Output</a:t>
            </a:r>
          </a:p>
        </p:txBody>
      </p:sp>
    </p:spTree>
    <p:extLst>
      <p:ext uri="{BB962C8B-B14F-4D97-AF65-F5344CB8AC3E}">
        <p14:creationId xmlns:p14="http://schemas.microsoft.com/office/powerpoint/2010/main" val="4224656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Download Website</a:t>
            </a:r>
          </a:p>
        </p:txBody>
      </p:sp>
      <p:sp>
        <p:nvSpPr>
          <p:cNvPr id="3" name="Content Placeholder 2"/>
          <p:cNvSpPr>
            <a:spLocks noGrp="1"/>
          </p:cNvSpPr>
          <p:nvPr>
            <p:ph idx="1"/>
          </p:nvPr>
        </p:nvSpPr>
        <p:spPr>
          <a:xfrm>
            <a:off x="381000" y="2057400"/>
            <a:ext cx="8534400" cy="4068763"/>
          </a:xfrm>
        </p:spPr>
        <p:txBody>
          <a:bodyPr/>
          <a:lstStyle/>
          <a:p>
            <a:r>
              <a:rPr lang="en-US" dirty="0"/>
              <a:t>You can download all of the slides, datasets and do-files here:</a:t>
            </a:r>
          </a:p>
          <a:p>
            <a:endParaRPr lang="en-US" dirty="0"/>
          </a:p>
          <a:p>
            <a:pPr marL="0" lvl="0" indent="0" algn="ctr">
              <a:buNone/>
              <a:defRPr/>
            </a:pPr>
            <a:r>
              <a:rPr lang="en-US" b="1" dirty="0">
                <a:hlinkClick r:id="rId2"/>
              </a:rPr>
              <a:t>https://tinyurl.com/StataPSS</a:t>
            </a:r>
            <a:endParaRPr lang="en-US" dirty="0">
              <a:solidFill>
                <a:prstClr val="black"/>
              </a:solidFill>
            </a:endParaRPr>
          </a:p>
        </p:txBody>
      </p:sp>
    </p:spTree>
    <p:extLst>
      <p:ext uri="{BB962C8B-B14F-4D97-AF65-F5344CB8AC3E}">
        <p14:creationId xmlns:p14="http://schemas.microsoft.com/office/powerpoint/2010/main" val="30736323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5257800"/>
          </a:xfrm>
        </p:spPr>
        <p:txBody>
          <a:bodyPr>
            <a:noAutofit/>
          </a:bodyPr>
          <a:lstStyle/>
          <a:p>
            <a:pPr marL="0" indent="0">
              <a:spcBef>
                <a:spcPts val="0"/>
              </a:spcBef>
              <a:buNone/>
            </a:pPr>
            <a:r>
              <a:rPr lang="en-US" sz="1600" dirty="0">
                <a:cs typeface="Courier New" panose="02070309020205020404" pitchFamily="49" charset="0"/>
              </a:rPr>
              <a:t> Typing </a:t>
            </a:r>
            <a:r>
              <a:rPr lang="en-US" sz="1600" b="1" dirty="0">
                <a:latin typeface="Courier New" panose="02070309020205020404" pitchFamily="49" charset="0"/>
                <a:cs typeface="Courier New" panose="02070309020205020404" pitchFamily="49" charset="0"/>
              </a:rPr>
              <a:t>return list </a:t>
            </a:r>
            <a:r>
              <a:rPr lang="en-US" sz="1600" dirty="0">
                <a:cs typeface="Courier New" panose="02070309020205020404" pitchFamily="49" charset="0"/>
              </a:rPr>
              <a:t>shows you a list of the scalars that Stata stored in memory.</a:t>
            </a:r>
          </a:p>
          <a:p>
            <a:pPr marL="0" indent="0">
              <a:spcBef>
                <a:spcPts val="0"/>
              </a:spcBef>
              <a:buNone/>
            </a:pPr>
            <a:endParaRPr lang="en-US" sz="1600" dirty="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return list</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scalars:</a:t>
            </a:r>
          </a:p>
          <a:p>
            <a:pPr marL="0" indent="0">
              <a:spcBef>
                <a:spcPts val="0"/>
              </a:spcBef>
              <a:buNone/>
            </a:pPr>
            <a:r>
              <a:rPr lang="en-US" sz="1400" b="1" dirty="0">
                <a:latin typeface="Courier New" panose="02070309020205020404" pitchFamily="49" charset="0"/>
                <a:cs typeface="Courier New" panose="02070309020205020404" pitchFamily="49" charset="0"/>
              </a:rPr>
              <a:t>              r(level) =  95</a:t>
            </a:r>
          </a:p>
          <a:p>
            <a:pPr marL="0" indent="0">
              <a:spcBef>
                <a:spcPts val="0"/>
              </a:spcBef>
              <a:buNone/>
            </a:pPr>
            <a:r>
              <a:rPr lang="en-US" sz="1400" b="1" dirty="0">
                <a:latin typeface="Courier New" panose="02070309020205020404" pitchFamily="49" charset="0"/>
                <a:cs typeface="Courier New" panose="02070309020205020404" pitchFamily="49" charset="0"/>
              </a:rPr>
              <a:t>               r(sd_1) =  15.3585990978069</a:t>
            </a:r>
          </a:p>
          <a:p>
            <a:pPr marL="0" indent="0">
              <a:spcBef>
                <a:spcPts val="0"/>
              </a:spcBef>
              <a:buNone/>
            </a:pPr>
            <a:r>
              <a:rPr lang="en-US" sz="1400" b="1" dirty="0">
                <a:latin typeface="Courier New" panose="02070309020205020404" pitchFamily="49" charset="0"/>
                <a:cs typeface="Courier New" panose="02070309020205020404" pitchFamily="49" charset="0"/>
              </a:rPr>
              <a:t>                 r(se) =  1.086016957158485</a:t>
            </a:r>
          </a:p>
          <a:p>
            <a:pPr marL="0" indent="0">
              <a:spcBef>
                <a:spcPts val="0"/>
              </a:spcBef>
              <a:buNone/>
            </a:pPr>
            <a:r>
              <a:rPr lang="en-US" sz="1400" b="1" dirty="0">
                <a:latin typeface="Courier New" panose="02070309020205020404" pitchFamily="49" charset="0"/>
                <a:cs typeface="Courier New" panose="02070309020205020404" pitchFamily="49" charset="0"/>
              </a:rPr>
              <a:t>                r(</a:t>
            </a:r>
            <a:r>
              <a:rPr lang="en-US" sz="1400" b="1" dirty="0" err="1">
                <a:latin typeface="Courier New" panose="02070309020205020404" pitchFamily="49" charset="0"/>
                <a:cs typeface="Courier New" panose="02070309020205020404" pitchFamily="49" charset="0"/>
              </a:rPr>
              <a:t>p_u</a:t>
            </a:r>
            <a:r>
              <a:rPr lang="en-US" sz="1400" b="1" dirty="0">
                <a:latin typeface="Courier New" panose="02070309020205020404" pitchFamily="49" charset="0"/>
                <a:cs typeface="Courier New" panose="02070309020205020404" pitchFamily="49" charset="0"/>
              </a:rPr>
              <a:t>) =  .091480506354148</a:t>
            </a:r>
          </a:p>
          <a:p>
            <a:pPr marL="0" indent="0">
              <a:spcBef>
                <a:spcPts val="0"/>
              </a:spcBef>
              <a:buNone/>
            </a:pPr>
            <a:r>
              <a:rPr lang="en-US" sz="1400" b="1" dirty="0">
                <a:latin typeface="Courier New" panose="02070309020205020404" pitchFamily="49" charset="0"/>
                <a:cs typeface="Courier New" panose="02070309020205020404" pitchFamily="49" charset="0"/>
              </a:rPr>
              <a:t>                r(</a:t>
            </a:r>
            <a:r>
              <a:rPr lang="en-US" sz="1400" b="1" dirty="0" err="1">
                <a:latin typeface="Courier New" panose="02070309020205020404" pitchFamily="49" charset="0"/>
                <a:cs typeface="Courier New" panose="02070309020205020404" pitchFamily="49" charset="0"/>
              </a:rPr>
              <a:t>p_l</a:t>
            </a:r>
            <a:r>
              <a:rPr lang="en-US" sz="1400" b="1" dirty="0">
                <a:latin typeface="Courier New" panose="02070309020205020404" pitchFamily="49" charset="0"/>
                <a:cs typeface="Courier New" panose="02070309020205020404" pitchFamily="49" charset="0"/>
              </a:rPr>
              <a:t>) =  .9085194936458521</a:t>
            </a:r>
          </a:p>
          <a:p>
            <a:pPr marL="0" indent="0">
              <a:spcBef>
                <a:spcPts val="0"/>
              </a:spcBef>
              <a:buNone/>
            </a:pPr>
            <a:r>
              <a:rPr lang="en-US" sz="1400" b="1" dirty="0">
                <a:latin typeface="Courier New" panose="02070309020205020404" pitchFamily="49" charset="0"/>
                <a:cs typeface="Courier New" panose="02070309020205020404" pitchFamily="49" charset="0"/>
              </a:rPr>
              <a:t>                  r(p) =  .1829610127082959</a:t>
            </a:r>
          </a:p>
          <a:p>
            <a:pPr marL="0" indent="0">
              <a:spcBef>
                <a:spcPts val="0"/>
              </a:spcBef>
              <a:buNone/>
            </a:pPr>
            <a:r>
              <a:rPr lang="en-US" sz="1400" b="1" dirty="0">
                <a:latin typeface="Courier New" panose="02070309020205020404" pitchFamily="49" charset="0"/>
                <a:cs typeface="Courier New" panose="02070309020205020404" pitchFamily="49" charset="0"/>
              </a:rPr>
              <a:t>                  r(t) =  1.336349633452592</a:t>
            </a:r>
          </a:p>
          <a:p>
            <a:pPr marL="0" indent="0">
              <a:spcBef>
                <a:spcPts val="0"/>
              </a:spcBef>
              <a:buNone/>
            </a:pPr>
            <a:r>
              <a:rPr lang="en-US" sz="1400" b="1" dirty="0">
                <a:latin typeface="Courier New" panose="02070309020205020404" pitchFamily="49" charset="0"/>
                <a:cs typeface="Courier New" panose="02070309020205020404" pitchFamily="49" charset="0"/>
              </a:rPr>
              <a:t>               r(</a:t>
            </a:r>
            <a:r>
              <a:rPr lang="en-US" sz="1400" b="1" dirty="0" err="1">
                <a:latin typeface="Courier New" panose="02070309020205020404" pitchFamily="49" charset="0"/>
                <a:cs typeface="Courier New" panose="02070309020205020404" pitchFamily="49" charset="0"/>
              </a:rPr>
              <a:t>df_t</a:t>
            </a:r>
            <a:r>
              <a:rPr lang="en-US" sz="1400" b="1" dirty="0">
                <a:latin typeface="Courier New" panose="02070309020205020404" pitchFamily="49" charset="0"/>
                <a:cs typeface="Courier New" panose="02070309020205020404" pitchFamily="49" charset="0"/>
              </a:rPr>
              <a:t>) =  199</a:t>
            </a:r>
          </a:p>
          <a:p>
            <a:pPr marL="0" indent="0">
              <a:spcBef>
                <a:spcPts val="0"/>
              </a:spcBef>
              <a:buNone/>
            </a:pPr>
            <a:r>
              <a:rPr lang="en-US" sz="1400" b="1" dirty="0">
                <a:latin typeface="Courier New" panose="02070309020205020404" pitchFamily="49" charset="0"/>
                <a:cs typeface="Courier New" panose="02070309020205020404" pitchFamily="49" charset="0"/>
              </a:rPr>
              <a:t>               r(mu_1) =  71.45129836262204</a:t>
            </a:r>
          </a:p>
          <a:p>
            <a:pPr marL="0" indent="0">
              <a:spcBef>
                <a:spcPts val="0"/>
              </a:spcBef>
              <a:buNone/>
            </a:pPr>
            <a:r>
              <a:rPr lang="en-US" sz="1400" b="1" dirty="0">
                <a:latin typeface="Courier New" panose="02070309020205020404" pitchFamily="49" charset="0"/>
                <a:cs typeface="Courier New" panose="02070309020205020404" pitchFamily="49" charset="0"/>
              </a:rPr>
              <a:t>                r(N_1) =  200</a:t>
            </a:r>
          </a:p>
          <a:p>
            <a:pPr marL="0" indent="0">
              <a:spcBef>
                <a:spcPts val="0"/>
              </a:spcBef>
              <a:buNone/>
            </a:pPr>
            <a:endParaRPr lang="en-US" sz="1600" dirty="0">
              <a:cs typeface="Courier New" panose="02070309020205020404" pitchFamily="49" charset="0"/>
            </a:endParaRPr>
          </a:p>
          <a:p>
            <a:pPr marL="0" indent="0">
              <a:spcBef>
                <a:spcPts val="0"/>
              </a:spcBef>
              <a:buNone/>
            </a:pPr>
            <a:r>
              <a:rPr lang="en-US" sz="1600" dirty="0">
                <a:cs typeface="Courier New" panose="02070309020205020404" pitchFamily="49" charset="0"/>
              </a:rPr>
              <a:t>You can store any of these scalars to another scalar. For example, you could store the two-sided p-value stored in r(p) to a scalar named </a:t>
            </a:r>
            <a:r>
              <a:rPr lang="en-US" sz="1600" dirty="0" err="1">
                <a:cs typeface="Courier New" panose="02070309020205020404" pitchFamily="49" charset="0"/>
              </a:rPr>
              <a:t>pvalue</a:t>
            </a:r>
            <a:r>
              <a:rPr lang="en-US" sz="1600" dirty="0">
                <a:cs typeface="Courier New" panose="02070309020205020404" pitchFamily="49" charset="0"/>
              </a:rPr>
              <a:t> by typing:</a:t>
            </a:r>
          </a:p>
          <a:p>
            <a:pPr marL="0" indent="0">
              <a:spcBef>
                <a:spcPts val="0"/>
              </a:spcBef>
              <a:buNone/>
            </a:pPr>
            <a:endParaRPr lang="en-US" sz="1600" dirty="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scalar </a:t>
            </a:r>
            <a:r>
              <a:rPr lang="en-US" sz="1400" b="1" dirty="0" err="1">
                <a:latin typeface="Courier New" panose="02070309020205020404" pitchFamily="49" charset="0"/>
                <a:cs typeface="Courier New" panose="02070309020205020404" pitchFamily="49" charset="0"/>
              </a:rPr>
              <a:t>pvalue</a:t>
            </a:r>
            <a:r>
              <a:rPr lang="en-US" sz="1400" b="1" dirty="0">
                <a:latin typeface="Courier New" panose="02070309020205020404" pitchFamily="49" charset="0"/>
                <a:cs typeface="Courier New" panose="02070309020205020404" pitchFamily="49" charset="0"/>
              </a:rPr>
              <a:t> = r(p)</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display "The two-sided p-value is", </a:t>
            </a:r>
            <a:r>
              <a:rPr lang="en-US" sz="1400" b="1" dirty="0" err="1">
                <a:latin typeface="Courier New" panose="02070309020205020404" pitchFamily="49" charset="0"/>
                <a:cs typeface="Courier New" panose="02070309020205020404" pitchFamily="49" charset="0"/>
              </a:rPr>
              <a:t>pvalue</a:t>
            </a: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The two-sided p-value is .18296101</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black"/>
                </a:solidFill>
                <a:effectLst/>
                <a:uLnTx/>
                <a:uFillTx/>
                <a:latin typeface="Calibri"/>
                <a:ea typeface="+mn-ea"/>
                <a:cs typeface="+mn-cs"/>
              </a:rPr>
              <a:t>Storing Model Output</a:t>
            </a:r>
          </a:p>
        </p:txBody>
      </p:sp>
    </p:spTree>
    <p:extLst>
      <p:ext uri="{BB962C8B-B14F-4D97-AF65-F5344CB8AC3E}">
        <p14:creationId xmlns:p14="http://schemas.microsoft.com/office/powerpoint/2010/main" val="15456722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5257800"/>
          </a:xfrm>
        </p:spPr>
        <p:txBody>
          <a:bodyPr>
            <a:noAutofit/>
          </a:bodyPr>
          <a:lstStyle/>
          <a:p>
            <a:pPr marL="0" indent="0">
              <a:spcBef>
                <a:spcPts val="0"/>
              </a:spcBef>
              <a:buNone/>
            </a:pPr>
            <a:r>
              <a:rPr lang="en-US" sz="1600" dirty="0">
                <a:cs typeface="Courier New" panose="02070309020205020404" pitchFamily="49" charset="0"/>
              </a:rPr>
              <a:t> </a:t>
            </a:r>
            <a:r>
              <a:rPr lang="en-US" sz="1800" dirty="0">
                <a:cs typeface="Courier New" panose="02070309020205020404" pitchFamily="49" charset="0"/>
              </a:rPr>
              <a:t>You will run the commands that generate the random data and test the null hypothesis many times when you run your simulation. You will also need to define the input parameters for your simulation and return the results of your hypothesis tests. One way to do these tasks efficiently is to define your own Stata command using program. The code block below defines a command called </a:t>
            </a:r>
            <a:r>
              <a:rPr lang="en-US" sz="1800" dirty="0" err="1">
                <a:cs typeface="Courier New" panose="02070309020205020404" pitchFamily="49" charset="0"/>
              </a:rPr>
              <a:t>myprogram</a:t>
            </a:r>
            <a:r>
              <a:rPr lang="en-US" sz="1800" dirty="0">
                <a:cs typeface="Courier New" panose="02070309020205020404" pitchFamily="49" charset="0"/>
              </a:rPr>
              <a:t> which accepts the input parameter n(), displays that the value of n, and returns the value of n.</a:t>
            </a:r>
          </a:p>
          <a:p>
            <a:pPr marL="0" indent="0">
              <a:spcBef>
                <a:spcPts val="0"/>
              </a:spcBef>
              <a:buNone/>
            </a:pPr>
            <a:endParaRPr lang="en-US" sz="1600" dirty="0">
              <a:cs typeface="Courier New" panose="02070309020205020404" pitchFamily="49" charset="0"/>
            </a:endParaRPr>
          </a:p>
          <a:p>
            <a:pPr marL="0" indent="0">
              <a:spcBef>
                <a:spcPts val="0"/>
              </a:spcBef>
              <a:buNone/>
            </a:pPr>
            <a:endParaRPr lang="en-US" sz="16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capture program drop </a:t>
            </a:r>
            <a:r>
              <a:rPr lang="en-US" sz="1800" b="1" dirty="0" err="1">
                <a:latin typeface="Courier New" panose="02070309020205020404" pitchFamily="49" charset="0"/>
                <a:cs typeface="Courier New" panose="02070309020205020404" pitchFamily="49" charset="0"/>
              </a:rPr>
              <a:t>myprogram</a:t>
            </a: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program </a:t>
            </a:r>
            <a:r>
              <a:rPr lang="en-US" sz="1800" b="1" dirty="0" err="1">
                <a:latin typeface="Courier New" panose="02070309020205020404" pitchFamily="49" charset="0"/>
                <a:cs typeface="Courier New" panose="02070309020205020404" pitchFamily="49" charset="0"/>
              </a:rPr>
              <a:t>myprogram</a:t>
            </a: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rclass</a:t>
            </a: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version 15.1</a:t>
            </a:r>
          </a:p>
          <a:p>
            <a:pPr marL="0" indent="0">
              <a:spcBef>
                <a:spcPts val="0"/>
              </a:spcBef>
              <a:buNone/>
            </a:pPr>
            <a:r>
              <a:rPr lang="en-US" sz="1800" b="1" dirty="0">
                <a:latin typeface="Courier New" panose="02070309020205020404" pitchFamily="49" charset="0"/>
                <a:cs typeface="Courier New" panose="02070309020205020404" pitchFamily="49" charset="0"/>
              </a:rPr>
              <a:t>	syntax, n(integer)</a:t>
            </a:r>
          </a:p>
          <a:p>
            <a:pPr marL="0" indent="0">
              <a:spcBef>
                <a:spcPts val="0"/>
              </a:spcBef>
              <a:buNone/>
            </a:pPr>
            <a:r>
              <a:rPr lang="en-US" sz="1800" b="1" dirty="0">
                <a:latin typeface="Courier New" panose="02070309020205020404" pitchFamily="49" charset="0"/>
                <a:cs typeface="Courier New" panose="02070309020205020404" pitchFamily="49" charset="0"/>
              </a:rPr>
              <a:t>	display "n = `n'"</a:t>
            </a:r>
          </a:p>
          <a:p>
            <a:pPr marL="0" indent="0">
              <a:spcBef>
                <a:spcPts val="0"/>
              </a:spcBef>
              <a:buNone/>
            </a:pPr>
            <a:r>
              <a:rPr lang="en-US" sz="1800" b="1" dirty="0">
                <a:latin typeface="Courier New" panose="02070309020205020404" pitchFamily="49" charset="0"/>
                <a:cs typeface="Courier New" panose="02070309020205020404" pitchFamily="49" charset="0"/>
              </a:rPr>
              <a:t>	return scalar N = `n'</a:t>
            </a:r>
          </a:p>
          <a:p>
            <a:pPr marL="0" indent="0">
              <a:spcBef>
                <a:spcPts val="0"/>
              </a:spcBef>
              <a:buNone/>
            </a:pPr>
            <a:r>
              <a:rPr lang="en-US" sz="1800" b="1" dirty="0">
                <a:latin typeface="Courier New" panose="02070309020205020404" pitchFamily="49" charset="0"/>
                <a:cs typeface="Courier New" panose="02070309020205020404" pitchFamily="49" charset="0"/>
              </a:rPr>
              <a:t>end</a:t>
            </a: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How to use </a:t>
            </a:r>
            <a:r>
              <a:rPr lang="en-US" sz="3200" b="1" dirty="0">
                <a:latin typeface="Courier New" panose="02070309020205020404" pitchFamily="49" charset="0"/>
                <a:cs typeface="Courier New" panose="02070309020205020404" pitchFamily="49" charset="0"/>
              </a:rPr>
              <a:t>program</a:t>
            </a:r>
            <a:r>
              <a:rPr lang="en-US" sz="3200" dirty="0"/>
              <a:t> to create a simple command</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35303555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5257800"/>
          </a:xfrm>
        </p:spPr>
        <p:txBody>
          <a:bodyPr>
            <a:noAutofit/>
          </a:bodyPr>
          <a:lstStyle/>
          <a:p>
            <a:pPr marL="0" indent="0">
              <a:spcBef>
                <a:spcPts val="0"/>
              </a:spcBef>
              <a:buNone/>
            </a:pPr>
            <a:r>
              <a:rPr lang="en-US" sz="2000" dirty="0">
                <a:cs typeface="Courier New" panose="02070309020205020404" pitchFamily="49" charset="0"/>
              </a:rPr>
              <a:t> Let's run </a:t>
            </a:r>
            <a:r>
              <a:rPr lang="en-US" sz="2000" b="1" dirty="0" err="1">
                <a:latin typeface="Courier New" panose="02070309020205020404" pitchFamily="49" charset="0"/>
                <a:cs typeface="Courier New" panose="02070309020205020404" pitchFamily="49" charset="0"/>
              </a:rPr>
              <a:t>myprogram</a:t>
            </a:r>
            <a:r>
              <a:rPr lang="en-US" sz="2000" dirty="0">
                <a:cs typeface="Courier New" panose="02070309020205020404" pitchFamily="49" charset="0"/>
              </a:rPr>
              <a:t> and see what it does.</a:t>
            </a:r>
          </a:p>
          <a:p>
            <a:pPr marL="0" indent="0">
              <a:spcBef>
                <a:spcPts val="0"/>
              </a:spcBef>
              <a:buNone/>
            </a:pPr>
            <a:endParaRPr lang="en-US" sz="2000" dirty="0">
              <a:cs typeface="Courier New" panose="02070309020205020404" pitchFamily="49" charset="0"/>
            </a:endParaRPr>
          </a:p>
          <a:p>
            <a:pPr marL="0" indent="0">
              <a:spcBef>
                <a:spcPts val="0"/>
              </a:spcBef>
              <a:buNone/>
            </a:pP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myprogram</a:t>
            </a:r>
            <a:r>
              <a:rPr lang="en-US" sz="2000" b="1" dirty="0">
                <a:latin typeface="Courier New" panose="02070309020205020404" pitchFamily="49" charset="0"/>
                <a:cs typeface="Courier New" panose="02070309020205020404" pitchFamily="49" charset="0"/>
              </a:rPr>
              <a:t>, n(50)</a:t>
            </a:r>
          </a:p>
          <a:p>
            <a:pPr marL="0" indent="0">
              <a:spcBef>
                <a:spcPts val="0"/>
              </a:spcBef>
              <a:buNone/>
            </a:pPr>
            <a:r>
              <a:rPr lang="en-US" sz="2000" b="1" dirty="0">
                <a:latin typeface="Courier New" panose="02070309020205020404" pitchFamily="49" charset="0"/>
                <a:cs typeface="Courier New" panose="02070309020205020404" pitchFamily="49" charset="0"/>
              </a:rPr>
              <a:t>n = 50</a:t>
            </a:r>
          </a:p>
          <a:p>
            <a:pPr marL="0" indent="0">
              <a:spcBef>
                <a:spcPts val="0"/>
              </a:spcBef>
              <a:buNone/>
            </a:pPr>
            <a:endParaRPr lang="en-US" sz="2000" dirty="0">
              <a:cs typeface="Courier New" panose="02070309020205020404" pitchFamily="49" charset="0"/>
            </a:endParaRPr>
          </a:p>
          <a:p>
            <a:pPr marL="0" indent="0">
              <a:spcBef>
                <a:spcPts val="0"/>
              </a:spcBef>
              <a:buNone/>
            </a:pPr>
            <a:r>
              <a:rPr lang="en-US" sz="2000" dirty="0">
                <a:cs typeface="Courier New" panose="02070309020205020404" pitchFamily="49" charset="0"/>
              </a:rPr>
              <a:t>I entered a value of 50 for </a:t>
            </a:r>
            <a:r>
              <a:rPr lang="en-US" sz="2000" b="1" dirty="0">
                <a:latin typeface="Courier New" panose="02070309020205020404" pitchFamily="49" charset="0"/>
                <a:cs typeface="Courier New" panose="02070309020205020404" pitchFamily="49" charset="0"/>
              </a:rPr>
              <a:t>n()</a:t>
            </a:r>
            <a:r>
              <a:rPr lang="en-US" sz="2000" dirty="0">
                <a:cs typeface="Courier New" panose="02070309020205020404" pitchFamily="49" charset="0"/>
              </a:rPr>
              <a:t>and Stata displayed the result n = 50.</a:t>
            </a:r>
          </a:p>
          <a:p>
            <a:pPr marL="0" indent="0">
              <a:spcBef>
                <a:spcPts val="0"/>
              </a:spcBef>
              <a:buNone/>
            </a:pPr>
            <a:endParaRPr lang="en-US" sz="2000" dirty="0">
              <a:cs typeface="Courier New" panose="02070309020205020404" pitchFamily="49" charset="0"/>
            </a:endParaRPr>
          </a:p>
          <a:p>
            <a:pPr marL="0" indent="0">
              <a:spcBef>
                <a:spcPts val="0"/>
              </a:spcBef>
              <a:buNone/>
            </a:pPr>
            <a:endParaRPr lang="en-US" sz="2000" dirty="0">
              <a:cs typeface="Courier New" panose="02070309020205020404" pitchFamily="49" charset="0"/>
            </a:endParaRPr>
          </a:p>
          <a:p>
            <a:pPr marL="0" indent="0">
              <a:spcBef>
                <a:spcPts val="0"/>
              </a:spcBef>
              <a:buNone/>
            </a:pPr>
            <a:r>
              <a:rPr lang="en-US" sz="2000" dirty="0">
                <a:cs typeface="Courier New" panose="02070309020205020404" pitchFamily="49" charset="0"/>
              </a:rPr>
              <a:t>I can type </a:t>
            </a:r>
            <a:r>
              <a:rPr lang="en-US" sz="2000" b="1" dirty="0">
                <a:latin typeface="Courier New" panose="02070309020205020404" pitchFamily="49" charset="0"/>
                <a:cs typeface="Courier New" panose="02070309020205020404" pitchFamily="49" charset="0"/>
              </a:rPr>
              <a:t>return list </a:t>
            </a:r>
            <a:r>
              <a:rPr lang="en-US" sz="2000" dirty="0">
                <a:cs typeface="Courier New" panose="02070309020205020404" pitchFamily="49" charset="0"/>
              </a:rPr>
              <a:t>and see that </a:t>
            </a:r>
            <a:r>
              <a:rPr lang="en-US" sz="2000" b="1" dirty="0" err="1">
                <a:latin typeface="Courier New" panose="02070309020205020404" pitchFamily="49" charset="0"/>
                <a:cs typeface="Courier New" panose="02070309020205020404" pitchFamily="49" charset="0"/>
              </a:rPr>
              <a:t>myprogram</a:t>
            </a:r>
            <a:r>
              <a:rPr lang="en-US" sz="2000" dirty="0">
                <a:cs typeface="Courier New" panose="02070309020205020404" pitchFamily="49" charset="0"/>
              </a:rPr>
              <a:t> returns the value of n as the scalar r(N).</a:t>
            </a:r>
          </a:p>
          <a:p>
            <a:pPr marL="0" indent="0">
              <a:spcBef>
                <a:spcPts val="0"/>
              </a:spcBef>
              <a:buNone/>
            </a:pPr>
            <a:endParaRPr lang="en-US" sz="2000" dirty="0">
              <a:cs typeface="Courier New" panose="02070309020205020404" pitchFamily="49" charset="0"/>
            </a:endParaRPr>
          </a:p>
          <a:p>
            <a:pPr marL="0" indent="0">
              <a:spcBef>
                <a:spcPts val="0"/>
              </a:spcBef>
              <a:buNone/>
            </a:pPr>
            <a:r>
              <a:rPr lang="en-US" sz="2000" b="1" dirty="0">
                <a:latin typeface="Courier New" panose="02070309020205020404" pitchFamily="49" charset="0"/>
                <a:cs typeface="Courier New" panose="02070309020205020404" pitchFamily="49" charset="0"/>
              </a:rPr>
              <a:t>. return list</a:t>
            </a:r>
          </a:p>
          <a:p>
            <a:pPr marL="0" indent="0">
              <a:spcBef>
                <a:spcPts val="0"/>
              </a:spcBef>
              <a:buNone/>
            </a:pPr>
            <a:endParaRPr lang="en-US" sz="2000" b="1" dirty="0">
              <a:latin typeface="Courier New" panose="02070309020205020404" pitchFamily="49" charset="0"/>
              <a:cs typeface="Courier New" panose="02070309020205020404" pitchFamily="49" charset="0"/>
            </a:endParaRPr>
          </a:p>
          <a:p>
            <a:pPr marL="0" indent="0">
              <a:spcBef>
                <a:spcPts val="0"/>
              </a:spcBef>
              <a:buNone/>
            </a:pPr>
            <a:r>
              <a:rPr lang="en-US" sz="2000" b="1" dirty="0">
                <a:latin typeface="Courier New" panose="02070309020205020404" pitchFamily="49" charset="0"/>
                <a:cs typeface="Courier New" panose="02070309020205020404" pitchFamily="49" charset="0"/>
              </a:rPr>
              <a:t>scalars:</a:t>
            </a:r>
          </a:p>
          <a:p>
            <a:pPr marL="0" indent="0">
              <a:spcBef>
                <a:spcPts val="0"/>
              </a:spcBef>
              <a:buNone/>
            </a:pPr>
            <a:r>
              <a:rPr lang="en-US" sz="2000" b="1" dirty="0">
                <a:latin typeface="Courier New" panose="02070309020205020404" pitchFamily="49" charset="0"/>
                <a:cs typeface="Courier New" panose="02070309020205020404" pitchFamily="49" charset="0"/>
              </a:rPr>
              <a:t>                  r(N) =  50</a:t>
            </a:r>
          </a:p>
          <a:p>
            <a:pPr marL="0" indent="0">
              <a:spcBef>
                <a:spcPts val="0"/>
              </a:spcBef>
              <a:buNone/>
            </a:pPr>
            <a:endParaRPr lang="en-US" sz="2000" dirty="0">
              <a:cs typeface="Courier New" panose="02070309020205020404" pitchFamily="49" charset="0"/>
            </a:endParaRP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How to use </a:t>
            </a:r>
            <a:r>
              <a:rPr lang="en-US" sz="3200" b="1" dirty="0">
                <a:latin typeface="Courier New" panose="02070309020205020404" pitchFamily="49" charset="0"/>
                <a:cs typeface="Courier New" panose="02070309020205020404" pitchFamily="49" charset="0"/>
              </a:rPr>
              <a:t>program</a:t>
            </a:r>
            <a:r>
              <a:rPr lang="en-US" sz="3200" dirty="0"/>
              <a:t> to create a simple command</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3307031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8610600" cy="5257800"/>
          </a:xfrm>
        </p:spPr>
        <p:txBody>
          <a:bodyPr>
            <a:noAutofit/>
          </a:bodyPr>
          <a:lstStyle/>
          <a:p>
            <a:pPr marL="0" indent="0">
              <a:spcBef>
                <a:spcPts val="0"/>
              </a:spcBef>
              <a:buNone/>
            </a:pPr>
            <a:r>
              <a:rPr lang="en-US" sz="2000" dirty="0">
                <a:cs typeface="Courier New" panose="02070309020205020404" pitchFamily="49" charset="0"/>
              </a:rPr>
              <a:t> Let's define a program called </a:t>
            </a:r>
            <a:r>
              <a:rPr lang="en-US" sz="2000" b="1" dirty="0" err="1">
                <a:latin typeface="Courier New" panose="02070309020205020404" pitchFamily="49" charset="0"/>
                <a:cs typeface="Courier New" panose="02070309020205020404" pitchFamily="49" charset="0"/>
              </a:rPr>
              <a:t>simttest</a:t>
            </a:r>
            <a:r>
              <a:rPr lang="en-US" sz="2000" dirty="0">
                <a:cs typeface="Courier New" panose="02070309020205020404" pitchFamily="49" charset="0"/>
              </a:rPr>
              <a:t> that generates a random dataset based on input parameters, tests the null hypothesis, and returns the results of our hypothesis test. The code block below defines the program using only comments.</a:t>
            </a:r>
          </a:p>
          <a:p>
            <a:pPr marL="0" indent="0">
              <a:spcBef>
                <a:spcPts val="0"/>
              </a:spcBef>
              <a:buNone/>
            </a:pPr>
            <a:endParaRPr lang="en-US" sz="2000" dirty="0">
              <a:cs typeface="Courier New" panose="02070309020205020404" pitchFamily="49" charset="0"/>
            </a:endParaRPr>
          </a:p>
          <a:p>
            <a:pPr marL="0" indent="0">
              <a:spcBef>
                <a:spcPts val="0"/>
              </a:spcBef>
              <a:buNone/>
            </a:pPr>
            <a:endParaRPr lang="en-US" sz="20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program </a:t>
            </a:r>
            <a:r>
              <a:rPr lang="en-US" sz="1800" b="1" dirty="0" err="1">
                <a:latin typeface="Courier New" panose="02070309020205020404" pitchFamily="49" charset="0"/>
                <a:cs typeface="Courier New" panose="02070309020205020404" pitchFamily="49" charset="0"/>
              </a:rPr>
              <a:t>simttest</a:t>
            </a: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rclass</a:t>
            </a: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version 15.1</a:t>
            </a: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a:solidFill>
                  <a:srgbClr val="00B050"/>
                </a:solidFill>
                <a:latin typeface="Courier New" panose="02070309020205020404" pitchFamily="49" charset="0"/>
                <a:cs typeface="Courier New" panose="02070309020205020404" pitchFamily="49" charset="0"/>
              </a:rPr>
              <a:t>// DEFINE THE INPUT PARAMETERS AND THEIR DEFAULT VALUES</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a:solidFill>
                  <a:srgbClr val="00B050"/>
                </a:solidFill>
                <a:latin typeface="Courier New" panose="02070309020205020404" pitchFamily="49" charset="0"/>
                <a:cs typeface="Courier New" panose="02070309020205020404" pitchFamily="49" charset="0"/>
              </a:rPr>
              <a:t>// GENERATE THE RANDOM DATA AND TEST THE NULL HYPOTHESIS</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800" b="1" dirty="0">
                <a:latin typeface="Courier New" panose="02070309020205020404" pitchFamily="49" charset="0"/>
                <a:cs typeface="Courier New" panose="02070309020205020404" pitchFamily="49" charset="0"/>
              </a:rPr>
              <a:t>end</a:t>
            </a: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How to use </a:t>
            </a:r>
            <a:r>
              <a:rPr lang="en-US" sz="3200" b="1" dirty="0">
                <a:latin typeface="Courier New" panose="02070309020205020404" pitchFamily="49" charset="0"/>
                <a:cs typeface="Courier New" panose="02070309020205020404" pitchFamily="49" charset="0"/>
              </a:rPr>
              <a:t>program</a:t>
            </a:r>
            <a:r>
              <a:rPr lang="en-US" sz="3200" dirty="0"/>
              <a:t> to create a useful command</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2492077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371600"/>
            <a:ext cx="8610600" cy="5257800"/>
          </a:xfrm>
        </p:spPr>
        <p:txBody>
          <a:bodyPr>
            <a:noAutofit/>
          </a:bodyPr>
          <a:lstStyle/>
          <a:p>
            <a:pPr marL="0" indent="0">
              <a:spcBef>
                <a:spcPts val="0"/>
              </a:spcBef>
              <a:buNone/>
            </a:pPr>
            <a:r>
              <a:rPr lang="en-US" sz="1800" dirty="0">
                <a:cs typeface="Courier New" panose="02070309020205020404" pitchFamily="49" charset="0"/>
              </a:rPr>
              <a:t> Now let's fill in the details in the code block below.</a:t>
            </a:r>
          </a:p>
          <a:p>
            <a:pPr marL="0" indent="0">
              <a:spcBef>
                <a:spcPts val="0"/>
              </a:spcBef>
              <a:buNone/>
            </a:pPr>
            <a:endParaRPr lang="en-US" sz="1600" dirty="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capture program drop </a:t>
            </a:r>
            <a:r>
              <a:rPr lang="en-US" sz="1600" b="1" dirty="0" err="1">
                <a:latin typeface="Courier New" panose="02070309020205020404" pitchFamily="49" charset="0"/>
                <a:cs typeface="Courier New" panose="02070309020205020404" pitchFamily="49" charset="0"/>
              </a:rPr>
              <a:t>simttest</a:t>
            </a: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program </a:t>
            </a:r>
            <a:r>
              <a:rPr lang="en-US" sz="1600" b="1" dirty="0" err="1">
                <a:latin typeface="Courier New" panose="02070309020205020404" pitchFamily="49" charset="0"/>
                <a:cs typeface="Courier New" panose="02070309020205020404" pitchFamily="49" charset="0"/>
              </a:rPr>
              <a:t>simttest</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rclass</a:t>
            </a: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version 15.1 </a:t>
            </a:r>
          </a:p>
          <a:p>
            <a:pPr marL="0" indent="0">
              <a:spcBef>
                <a:spcPts val="0"/>
              </a:spcBef>
              <a:buNone/>
            </a:pP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a:solidFill>
                  <a:srgbClr val="00B050"/>
                </a:solidFill>
                <a:latin typeface="Courier New" panose="02070309020205020404" pitchFamily="49" charset="0"/>
                <a:cs typeface="Courier New" panose="02070309020205020404" pitchFamily="49" charset="0"/>
              </a:rPr>
              <a:t>// DEFINE THE INPUT PARAMETERS AND THEIR DEFAULT VALUES</a:t>
            </a:r>
          </a:p>
          <a:p>
            <a:pPr marL="0" indent="0">
              <a:spcBef>
                <a:spcPts val="0"/>
              </a:spcBef>
              <a:buNone/>
            </a:pPr>
            <a:r>
              <a:rPr lang="en-US" sz="1600" b="1" dirty="0">
                <a:latin typeface="Courier New" panose="02070309020205020404" pitchFamily="49" charset="0"/>
                <a:cs typeface="Courier New" panose="02070309020205020404" pitchFamily="49" charset="0"/>
              </a:rPr>
              <a:t>    syntax, n(integer)          ///  Sample size</a:t>
            </a:r>
          </a:p>
          <a:p>
            <a:pPr marL="0" indent="0">
              <a:spcBef>
                <a:spcPts val="0"/>
              </a:spcBef>
              <a:buNone/>
            </a:pPr>
            <a:r>
              <a:rPr lang="en-US" sz="1600" b="1" dirty="0">
                <a:latin typeface="Courier New" panose="02070309020205020404" pitchFamily="49" charset="0"/>
                <a:cs typeface="Courier New" panose="02070309020205020404" pitchFamily="49" charset="0"/>
              </a:rPr>
              <a:t>          [ alpha(real 0.05)    ///  Alpha level</a:t>
            </a:r>
          </a:p>
          <a:p>
            <a:pPr marL="0" indent="0">
              <a:spcBef>
                <a:spcPts val="0"/>
              </a:spcBef>
              <a:buNone/>
            </a:pPr>
            <a:r>
              <a:rPr lang="en-US" sz="1600" b="1" dirty="0">
                <a:latin typeface="Courier New" panose="02070309020205020404" pitchFamily="49" charset="0"/>
                <a:cs typeface="Courier New" panose="02070309020205020404" pitchFamily="49" charset="0"/>
              </a:rPr>
              <a:t>            m0(real 0)          ///  Mean under the null</a:t>
            </a:r>
          </a:p>
          <a:p>
            <a:pPr marL="0" indent="0">
              <a:spcBef>
                <a:spcPts val="0"/>
              </a:spcBef>
              <a:buNone/>
            </a:pPr>
            <a:r>
              <a:rPr lang="en-US" sz="1600" b="1" dirty="0">
                <a:latin typeface="Courier New" panose="02070309020205020404" pitchFamily="49" charset="0"/>
                <a:cs typeface="Courier New" panose="02070309020205020404" pitchFamily="49" charset="0"/>
              </a:rPr>
              <a:t>            ma(real 1)          ///  Mean under the alternative</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(real 1) ]        //   Standard deviation</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a:solidFill>
                  <a:srgbClr val="00B050"/>
                </a:solidFill>
                <a:latin typeface="Courier New" panose="02070309020205020404" pitchFamily="49" charset="0"/>
                <a:cs typeface="Courier New" panose="02070309020205020404" pitchFamily="49" charset="0"/>
              </a:rPr>
              <a:t>// GENERATE THE RANDOM DATA AND TEST THE NULL HYPOTHESIS</a:t>
            </a: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drawnorm</a:t>
            </a:r>
            <a:r>
              <a:rPr lang="en-US" sz="1600" b="1" dirty="0">
                <a:latin typeface="Courier New" panose="02070309020205020404" pitchFamily="49" charset="0"/>
                <a:cs typeface="Courier New" panose="02070309020205020404" pitchFamily="49" charset="0"/>
              </a:rPr>
              <a:t> y, n(`n') means(`ma') </a:t>
            </a:r>
            <a:r>
              <a:rPr lang="en-US" sz="1600" b="1" dirty="0" err="1">
                <a:latin typeface="Courier New" panose="02070309020205020404" pitchFamily="49" charset="0"/>
                <a:cs typeface="Courier New" panose="02070309020205020404" pitchFamily="49" charset="0"/>
              </a:rPr>
              <a:t>sds</a:t>
            </a:r>
            <a:r>
              <a:rPr lang="en-US" sz="1600" b="1" dirty="0">
                <a:latin typeface="Courier New" panose="02070309020205020404" pitchFamily="49" charset="0"/>
                <a:cs typeface="Courier New" panose="02070309020205020404" pitchFamily="49" charset="0"/>
              </a:rPr>
              <a:t>(`</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 clear  </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ttest</a:t>
            </a:r>
            <a:r>
              <a:rPr lang="en-US" sz="1600" b="1" dirty="0">
                <a:latin typeface="Courier New" panose="02070309020205020404" pitchFamily="49" charset="0"/>
                <a:cs typeface="Courier New" panose="02070309020205020404" pitchFamily="49" charset="0"/>
              </a:rPr>
              <a:t> y = `m0' </a:t>
            </a:r>
          </a:p>
          <a:p>
            <a:pPr marL="0" indent="0">
              <a:spcBef>
                <a:spcPts val="0"/>
              </a:spcBef>
              <a:buNone/>
            </a:pP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600" b="1" dirty="0">
                <a:latin typeface="Courier New" panose="02070309020205020404" pitchFamily="49" charset="0"/>
                <a:cs typeface="Courier New" panose="02070309020205020404" pitchFamily="49" charset="0"/>
              </a:rPr>
              <a:t>    return scalar reject = (r(p)&lt;`alpha') </a:t>
            </a:r>
          </a:p>
          <a:p>
            <a:pPr marL="0" indent="0">
              <a:spcBef>
                <a:spcPts val="0"/>
              </a:spcBef>
              <a:buNone/>
            </a:pPr>
            <a:r>
              <a:rPr lang="en-US" sz="1600" b="1" dirty="0">
                <a:latin typeface="Courier New" panose="02070309020205020404" pitchFamily="49" charset="0"/>
                <a:cs typeface="Courier New" panose="02070309020205020404" pitchFamily="49" charset="0"/>
              </a:rPr>
              <a:t>end</a:t>
            </a: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How to use </a:t>
            </a:r>
            <a:r>
              <a:rPr lang="en-US" sz="3200" b="1" dirty="0">
                <a:latin typeface="Courier New" panose="02070309020205020404" pitchFamily="49" charset="0"/>
                <a:cs typeface="Courier New" panose="02070309020205020404" pitchFamily="49" charset="0"/>
              </a:rPr>
              <a:t>program</a:t>
            </a:r>
            <a:r>
              <a:rPr lang="en-US" sz="3200" dirty="0"/>
              <a:t> to create a useful command</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2641690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371600"/>
            <a:ext cx="8610600" cy="5257800"/>
          </a:xfrm>
        </p:spPr>
        <p:txBody>
          <a:bodyPr>
            <a:noAutofit/>
          </a:bodyPr>
          <a:lstStyle/>
          <a:p>
            <a:pPr marL="0" indent="0">
              <a:spcBef>
                <a:spcPts val="0"/>
              </a:spcBef>
              <a:buNone/>
            </a:pPr>
            <a:r>
              <a:rPr lang="en-US" sz="1800" dirty="0">
                <a:cs typeface="Courier New" panose="02070309020205020404" pitchFamily="49" charset="0"/>
              </a:rPr>
              <a:t> Now you can type </a:t>
            </a:r>
            <a:r>
              <a:rPr lang="en-US" sz="1800" b="1" dirty="0" err="1">
                <a:latin typeface="Courier New" panose="02070309020205020404" pitchFamily="49" charset="0"/>
                <a:cs typeface="Courier New" panose="02070309020205020404" pitchFamily="49" charset="0"/>
              </a:rPr>
              <a:t>simttest</a:t>
            </a:r>
            <a:r>
              <a:rPr lang="en-US" sz="1800" dirty="0">
                <a:cs typeface="Courier New" panose="02070309020205020404" pitchFamily="49" charset="0"/>
              </a:rPr>
              <a:t> along with the input parameters to run the simulation.</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simttest</a:t>
            </a:r>
            <a:r>
              <a:rPr lang="en-US" sz="1400" b="1" dirty="0">
                <a:latin typeface="Courier New" panose="02070309020205020404" pitchFamily="49" charset="0"/>
                <a:cs typeface="Courier New" panose="02070309020205020404" pitchFamily="49" charset="0"/>
              </a:rPr>
              <a:t>, n(100) m0(70) ma(75) </a:t>
            </a:r>
            <a:r>
              <a:rPr lang="en-US" sz="1400" b="1" dirty="0" err="1">
                <a:latin typeface="Courier New" panose="02070309020205020404" pitchFamily="49" charset="0"/>
                <a:cs typeface="Courier New" panose="02070309020205020404" pitchFamily="49" charset="0"/>
              </a:rPr>
              <a:t>sd</a:t>
            </a:r>
            <a:r>
              <a:rPr lang="en-US" sz="1400" b="1" dirty="0">
                <a:latin typeface="Courier New" panose="02070309020205020404" pitchFamily="49" charset="0"/>
                <a:cs typeface="Courier New" panose="02070309020205020404" pitchFamily="49" charset="0"/>
              </a:rPr>
              <a:t>(15) alpha(0.05)</a:t>
            </a:r>
          </a:p>
          <a:p>
            <a:pPr marL="0" indent="0">
              <a:spcBef>
                <a:spcPts val="0"/>
              </a:spcBef>
              <a:buNone/>
            </a:pPr>
            <a:r>
              <a:rPr lang="en-US" sz="1400" b="1" dirty="0">
                <a:latin typeface="Courier New" panose="02070309020205020404" pitchFamily="49" charset="0"/>
                <a:cs typeface="Courier New" panose="02070309020205020404" pitchFamily="49" charset="0"/>
              </a:rPr>
              <a:t>(</a:t>
            </a:r>
            <a:r>
              <a:rPr lang="en-US" sz="1400" b="1" dirty="0" err="1">
                <a:latin typeface="Courier New" panose="02070309020205020404" pitchFamily="49" charset="0"/>
                <a:cs typeface="Courier New" panose="02070309020205020404" pitchFamily="49" charset="0"/>
              </a:rPr>
              <a:t>obs</a:t>
            </a:r>
            <a:r>
              <a:rPr lang="en-US" sz="1400" b="1" dirty="0">
                <a:latin typeface="Courier New" panose="02070309020205020404" pitchFamily="49" charset="0"/>
                <a:cs typeface="Courier New" panose="02070309020205020404" pitchFamily="49" charset="0"/>
              </a:rPr>
              <a:t> 100)</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One-sample t test</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Variable |     </a:t>
            </a:r>
            <a:r>
              <a:rPr lang="en-US" sz="1400" b="1" dirty="0" err="1">
                <a:latin typeface="Courier New" panose="02070309020205020404" pitchFamily="49" charset="0"/>
                <a:cs typeface="Courier New" panose="02070309020205020404" pitchFamily="49" charset="0"/>
              </a:rPr>
              <a:t>Obs</a:t>
            </a:r>
            <a:r>
              <a:rPr lang="en-US" sz="1400" b="1" dirty="0">
                <a:latin typeface="Courier New" panose="02070309020205020404" pitchFamily="49" charset="0"/>
                <a:cs typeface="Courier New" panose="02070309020205020404" pitchFamily="49" charset="0"/>
              </a:rPr>
              <a:t>        Mean    Std. Err.   Std. Dev.   [95% Conf. Interval]</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       y |     100    77.22324    1.597794    15.97794    74.05287    80.39361</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    mean = mean(y)                                                t =   4.5208</a:t>
            </a:r>
          </a:p>
          <a:p>
            <a:pPr marL="0" indent="0">
              <a:spcBef>
                <a:spcPts val="0"/>
              </a:spcBef>
              <a:buNone/>
            </a:pPr>
            <a:r>
              <a:rPr lang="en-US" sz="1400" b="1" dirty="0">
                <a:latin typeface="Courier New" panose="02070309020205020404" pitchFamily="49" charset="0"/>
                <a:cs typeface="Courier New" panose="02070309020205020404" pitchFamily="49" charset="0"/>
              </a:rPr>
              <a:t>Ho: mean = 70                                    degrees of freedom =       99</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Ha: mean &lt; 70               Ha: mean != 70                 Ha: mean &gt; 70</a:t>
            </a: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Pr</a:t>
            </a:r>
            <a:r>
              <a:rPr lang="en-US" sz="1400" b="1" dirty="0">
                <a:latin typeface="Courier New" panose="02070309020205020404" pitchFamily="49" charset="0"/>
                <a:cs typeface="Courier New" panose="02070309020205020404" pitchFamily="49" charset="0"/>
              </a:rPr>
              <a:t>(T &lt; t) = 1.0000         </a:t>
            </a:r>
            <a:r>
              <a:rPr lang="en-US" sz="1400" b="1" dirty="0" err="1">
                <a:latin typeface="Courier New" panose="02070309020205020404" pitchFamily="49" charset="0"/>
                <a:cs typeface="Courier New" panose="02070309020205020404" pitchFamily="49" charset="0"/>
              </a:rPr>
              <a:t>Pr</a:t>
            </a:r>
            <a:r>
              <a:rPr lang="en-US" sz="1400" b="1" dirty="0">
                <a:latin typeface="Courier New" panose="02070309020205020404" pitchFamily="49" charset="0"/>
                <a:cs typeface="Courier New" panose="02070309020205020404" pitchFamily="49" charset="0"/>
              </a:rPr>
              <a:t>(|T| &gt; |t|) = 0.0000          </a:t>
            </a:r>
            <a:r>
              <a:rPr lang="en-US" sz="1400" b="1" dirty="0" err="1">
                <a:latin typeface="Courier New" panose="02070309020205020404" pitchFamily="49" charset="0"/>
                <a:cs typeface="Courier New" panose="02070309020205020404" pitchFamily="49" charset="0"/>
              </a:rPr>
              <a:t>Pr</a:t>
            </a:r>
            <a:r>
              <a:rPr lang="en-US" sz="1400" b="1" dirty="0">
                <a:latin typeface="Courier New" panose="02070309020205020404" pitchFamily="49" charset="0"/>
                <a:cs typeface="Courier New" panose="02070309020205020404" pitchFamily="49" charset="0"/>
              </a:rPr>
              <a:t>(T &gt; t) = 0.0000</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600" dirty="0">
                <a:cs typeface="Courier New" panose="02070309020205020404" pitchFamily="49" charset="0"/>
              </a:rPr>
              <a:t> </a:t>
            </a:r>
          </a:p>
          <a:p>
            <a:pPr marL="0" indent="0">
              <a:spcBef>
                <a:spcPts val="0"/>
              </a:spcBef>
              <a:buNone/>
            </a:pPr>
            <a:r>
              <a:rPr lang="en-US" sz="1600" dirty="0">
                <a:cs typeface="Courier New" panose="02070309020205020404" pitchFamily="49" charset="0"/>
              </a:rPr>
              <a:t>You can see the results of the simulation by typing return list.</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return list</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scalars:</a:t>
            </a:r>
          </a:p>
          <a:p>
            <a:pPr marL="0" indent="0">
              <a:spcBef>
                <a:spcPts val="0"/>
              </a:spcBef>
              <a:buNone/>
            </a:pPr>
            <a:r>
              <a:rPr lang="en-US" sz="1400" b="1" dirty="0">
                <a:latin typeface="Courier New" panose="02070309020205020404" pitchFamily="49" charset="0"/>
                <a:cs typeface="Courier New" panose="02070309020205020404" pitchFamily="49" charset="0"/>
              </a:rPr>
              <a:t>             r(reject) =  1</a:t>
            </a:r>
          </a:p>
          <a:p>
            <a:pPr marL="0" indent="0">
              <a:spcBef>
                <a:spcPts val="0"/>
              </a:spcBef>
              <a:buNone/>
            </a:pPr>
            <a:endParaRPr lang="en-US" sz="1400" b="1" dirty="0">
              <a:latin typeface="Courier New" panose="02070309020205020404" pitchFamily="49" charset="0"/>
              <a:cs typeface="Courier New" panose="02070309020205020404" pitchFamily="49" charset="0"/>
            </a:endParaRP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How to use </a:t>
            </a:r>
            <a:r>
              <a:rPr lang="en-US" sz="3200" b="1" dirty="0">
                <a:latin typeface="Courier New" panose="02070309020205020404" pitchFamily="49" charset="0"/>
                <a:cs typeface="Courier New" panose="02070309020205020404" pitchFamily="49" charset="0"/>
              </a:rPr>
              <a:t>program</a:t>
            </a:r>
            <a:r>
              <a:rPr lang="en-US" sz="3200" dirty="0"/>
              <a:t> to create a useful command</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173449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371600"/>
            <a:ext cx="8610600" cy="5257800"/>
          </a:xfrm>
        </p:spPr>
        <p:txBody>
          <a:bodyPr>
            <a:noAutofit/>
          </a:bodyPr>
          <a:lstStyle/>
          <a:p>
            <a:pPr marL="0" indent="0">
              <a:spcBef>
                <a:spcPts val="0"/>
              </a:spcBef>
              <a:buNone/>
            </a:pPr>
            <a:r>
              <a:rPr lang="en-US" sz="1800" dirty="0">
                <a:cs typeface="Courier New" panose="02070309020205020404" pitchFamily="49" charset="0"/>
              </a:rPr>
              <a:t>The program </a:t>
            </a:r>
            <a:r>
              <a:rPr lang="en-US" sz="1800" b="1" dirty="0" err="1">
                <a:latin typeface="Courier New" panose="02070309020205020404" pitchFamily="49" charset="0"/>
                <a:cs typeface="Courier New" panose="02070309020205020404" pitchFamily="49" charset="0"/>
              </a:rPr>
              <a:t>simttest</a:t>
            </a:r>
            <a:r>
              <a:rPr lang="en-US" sz="1800" dirty="0">
                <a:cs typeface="Courier New" panose="02070309020205020404" pitchFamily="49" charset="0"/>
              </a:rPr>
              <a:t> will do everything you need for one iteration of your simulation. Next you will need a way to run </a:t>
            </a:r>
            <a:r>
              <a:rPr lang="en-US" sz="1800" b="1" dirty="0" err="1">
                <a:latin typeface="Courier New" panose="02070309020205020404" pitchFamily="49" charset="0"/>
                <a:cs typeface="Courier New" panose="02070309020205020404" pitchFamily="49" charset="0"/>
              </a:rPr>
              <a:t>simttest</a:t>
            </a:r>
            <a:r>
              <a:rPr lang="en-US" sz="1800" dirty="0">
                <a:cs typeface="Courier New" panose="02070309020205020404" pitchFamily="49" charset="0"/>
              </a:rPr>
              <a:t> many times and collect the results. The code block below shows how to use simulate to accomplish both of these tasks.</a:t>
            </a:r>
          </a:p>
          <a:p>
            <a:pPr marL="0" indent="0">
              <a:spcBef>
                <a:spcPts val="0"/>
              </a:spcBef>
              <a:buNone/>
            </a:pPr>
            <a:endParaRPr lang="en-US" sz="1800" dirty="0">
              <a:cs typeface="Courier New" panose="02070309020205020404" pitchFamily="49" charset="0"/>
            </a:endParaRPr>
          </a:p>
          <a:p>
            <a:pPr marL="0" indent="0">
              <a:spcBef>
                <a:spcPts val="0"/>
              </a:spcBef>
              <a:buNone/>
            </a:pPr>
            <a:endParaRPr lang="en-US" sz="1800" dirty="0">
              <a:cs typeface="Courier New" panose="02070309020205020404" pitchFamily="49" charset="0"/>
            </a:endParaRP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simulate reject=r(reject), reps(100) seed(12345):         ///</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simttest</a:t>
            </a:r>
            <a:r>
              <a:rPr lang="en-US" sz="1600" b="1" dirty="0">
                <a:latin typeface="Courier New" panose="02070309020205020404" pitchFamily="49" charset="0"/>
                <a:cs typeface="Courier New" panose="02070309020205020404" pitchFamily="49" charset="0"/>
              </a:rPr>
              <a:t>, n(100) m0(70) ma(75)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(15) alpha(0.05)</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command:  </a:t>
            </a:r>
            <a:r>
              <a:rPr lang="en-US" sz="1600" b="1" dirty="0" err="1">
                <a:latin typeface="Courier New" panose="02070309020205020404" pitchFamily="49" charset="0"/>
                <a:cs typeface="Courier New" panose="02070309020205020404" pitchFamily="49" charset="0"/>
              </a:rPr>
              <a:t>simttest</a:t>
            </a:r>
            <a:r>
              <a:rPr lang="en-US" sz="1600" b="1" dirty="0">
                <a:latin typeface="Courier New" panose="02070309020205020404" pitchFamily="49" charset="0"/>
                <a:cs typeface="Courier New" panose="02070309020205020404" pitchFamily="49" charset="0"/>
              </a:rPr>
              <a:t>, n(100) m0(70) ma(75)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(15) alpha(0.05)</a:t>
            </a:r>
          </a:p>
          <a:p>
            <a:pPr marL="0" indent="0">
              <a:spcBef>
                <a:spcPts val="0"/>
              </a:spcBef>
              <a:buNone/>
            </a:pPr>
            <a:r>
              <a:rPr lang="en-US" sz="1600" b="1" dirty="0">
                <a:latin typeface="Courier New" panose="02070309020205020404" pitchFamily="49" charset="0"/>
                <a:cs typeface="Courier New" panose="02070309020205020404" pitchFamily="49" charset="0"/>
              </a:rPr>
              <a:t>       reject:  r(reject)</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Simulations (100)</a:t>
            </a:r>
          </a:p>
          <a:p>
            <a:pPr marL="0" indent="0">
              <a:spcBef>
                <a:spcPts val="0"/>
              </a:spcBef>
              <a:buNone/>
            </a:pPr>
            <a:r>
              <a:rPr lang="en-US" sz="1600" b="1" dirty="0">
                <a:latin typeface="Courier New" panose="02070309020205020404" pitchFamily="49" charset="0"/>
                <a:cs typeface="Courier New" panose="02070309020205020404" pitchFamily="49" charset="0"/>
              </a:rPr>
              <a:t>----+--- 1 ---+--- 2 ---+--- 3 ---+--- 4 ---+--- 5 </a:t>
            </a:r>
          </a:p>
          <a:p>
            <a:pPr marL="0" indent="0">
              <a:spcBef>
                <a:spcPts val="0"/>
              </a:spcBef>
              <a:buNone/>
            </a:pPr>
            <a:r>
              <a:rPr lang="en-US" sz="1600" b="1" dirty="0">
                <a:latin typeface="Courier New" panose="02070309020205020404" pitchFamily="49" charset="0"/>
                <a:cs typeface="Courier New" panose="02070309020205020404" pitchFamily="49" charset="0"/>
              </a:rPr>
              <a:t>..................................................    50</a:t>
            </a:r>
          </a:p>
          <a:p>
            <a:pPr marL="0" indent="0">
              <a:spcBef>
                <a:spcPts val="0"/>
              </a:spcBef>
              <a:buNone/>
            </a:pPr>
            <a:r>
              <a:rPr lang="en-US" sz="1600" b="1" dirty="0">
                <a:latin typeface="Courier New" panose="02070309020205020404" pitchFamily="49" charset="0"/>
                <a:cs typeface="Courier New" panose="02070309020205020404" pitchFamily="49" charset="0"/>
              </a:rPr>
              <a:t>..................................................   100</a:t>
            </a:r>
          </a:p>
        </p:txBody>
      </p:sp>
      <p:sp>
        <p:nvSpPr>
          <p:cNvPr id="4" name="TextBox 3"/>
          <p:cNvSpPr txBox="1"/>
          <p:nvPr/>
        </p:nvSpPr>
        <p:spPr>
          <a:xfrm>
            <a:off x="0" y="609600"/>
            <a:ext cx="9144000" cy="523220"/>
          </a:xfrm>
          <a:prstGeom prst="rect">
            <a:avLst/>
          </a:prstGeom>
          <a:noFill/>
        </p:spPr>
        <p:txBody>
          <a:bodyPr wrap="square" rtlCol="0">
            <a:spAutoFit/>
          </a:bodyPr>
          <a:lstStyle/>
          <a:p>
            <a:pPr lvl="0" algn="ctr">
              <a:defRPr/>
            </a:pPr>
            <a:r>
              <a:rPr lang="en-US" sz="2800" dirty="0"/>
              <a:t>How to use simulate to run your command many times</a:t>
            </a:r>
            <a:endParaRPr kumimoji="0" lang="en-US" sz="28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781485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371600"/>
            <a:ext cx="8610600" cy="5257800"/>
          </a:xfrm>
        </p:spPr>
        <p:txBody>
          <a:bodyPr>
            <a:noAutofit/>
          </a:bodyPr>
          <a:lstStyle/>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simulate</a:t>
            </a:r>
            <a:r>
              <a:rPr lang="en-US" sz="1800" dirty="0">
                <a:cs typeface="Courier New" panose="02070309020205020404" pitchFamily="49" charset="0"/>
              </a:rPr>
              <a:t> saved the results to the variable reject which contains a 1 if the test of the null hypothesis was rejected and 0 otherwise.</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list in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reject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1. |      1 |</a:t>
            </a:r>
          </a:p>
          <a:p>
            <a:pPr marL="0" indent="0">
              <a:spcBef>
                <a:spcPts val="0"/>
              </a:spcBef>
              <a:buNone/>
            </a:pPr>
            <a:r>
              <a:rPr lang="en-US" sz="1800" b="1" dirty="0">
                <a:latin typeface="Courier New" panose="02070309020205020404" pitchFamily="49" charset="0"/>
                <a:cs typeface="Courier New" panose="02070309020205020404" pitchFamily="49" charset="0"/>
              </a:rPr>
              <a:t>  2. |      1 |</a:t>
            </a:r>
          </a:p>
          <a:p>
            <a:pPr marL="0" indent="0">
              <a:spcBef>
                <a:spcPts val="0"/>
              </a:spcBef>
              <a:buNone/>
            </a:pPr>
            <a:r>
              <a:rPr lang="en-US" sz="1800" b="1" dirty="0">
                <a:latin typeface="Courier New" panose="02070309020205020404" pitchFamily="49" charset="0"/>
                <a:cs typeface="Courier New" panose="02070309020205020404" pitchFamily="49" charset="0"/>
              </a:rPr>
              <a:t>  3. |      1 |</a:t>
            </a:r>
          </a:p>
          <a:p>
            <a:pPr marL="0" indent="0">
              <a:spcBef>
                <a:spcPts val="0"/>
              </a:spcBef>
              <a:buNone/>
            </a:pPr>
            <a:r>
              <a:rPr lang="en-US" sz="1800" b="1" dirty="0">
                <a:latin typeface="Courier New" panose="02070309020205020404" pitchFamily="49" charset="0"/>
                <a:cs typeface="Courier New" panose="02070309020205020404" pitchFamily="49" charset="0"/>
              </a:rPr>
              <a:t>  4. |      0 |</a:t>
            </a:r>
          </a:p>
          <a:p>
            <a:pPr marL="0" indent="0">
              <a:spcBef>
                <a:spcPts val="0"/>
              </a:spcBef>
              <a:buNone/>
            </a:pPr>
            <a:r>
              <a:rPr lang="en-US" sz="1800" b="1" dirty="0">
                <a:latin typeface="Courier New" panose="02070309020205020404" pitchFamily="49" charset="0"/>
                <a:cs typeface="Courier New" panose="02070309020205020404" pitchFamily="49" charset="0"/>
              </a:rPr>
              <a:t>  5. |      1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endParaRPr lang="en-US" sz="1800" dirty="0">
              <a:cs typeface="Courier New" panose="02070309020205020404" pitchFamily="49" charset="0"/>
            </a:endParaRPr>
          </a:p>
        </p:txBody>
      </p:sp>
      <p:sp>
        <p:nvSpPr>
          <p:cNvPr id="4" name="TextBox 3"/>
          <p:cNvSpPr txBox="1"/>
          <p:nvPr/>
        </p:nvSpPr>
        <p:spPr>
          <a:xfrm>
            <a:off x="0" y="609600"/>
            <a:ext cx="9144000" cy="523220"/>
          </a:xfrm>
          <a:prstGeom prst="rect">
            <a:avLst/>
          </a:prstGeom>
          <a:noFill/>
        </p:spPr>
        <p:txBody>
          <a:bodyPr wrap="square" rtlCol="0">
            <a:spAutoFit/>
          </a:bodyPr>
          <a:lstStyle/>
          <a:p>
            <a:pPr lvl="0" algn="ctr">
              <a:defRPr/>
            </a:pPr>
            <a:r>
              <a:rPr lang="en-US" sz="2800" dirty="0"/>
              <a:t>How to use simulate to run your command many times</a:t>
            </a:r>
            <a:endParaRPr kumimoji="0" lang="en-US" sz="28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32543937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371600"/>
            <a:ext cx="8724900" cy="5257800"/>
          </a:xfrm>
        </p:spPr>
        <p:txBody>
          <a:bodyPr>
            <a:noAutofit/>
          </a:bodyPr>
          <a:lstStyle/>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You can use summarize to calculate the mean of reject which equals the proportion of times out of 100 iterations that the null hypothesis was rejected. That proportion is your estimate of statistical power given the input parameters!</a:t>
            </a:r>
          </a:p>
          <a:p>
            <a:pPr marL="0" indent="0">
              <a:spcBef>
                <a:spcPts val="0"/>
              </a:spcBef>
              <a:buNone/>
            </a:pPr>
            <a:endParaRPr lang="en-US" sz="1800" dirty="0">
              <a:cs typeface="Courier New" panose="02070309020205020404" pitchFamily="49" charset="0"/>
            </a:endParaRPr>
          </a:p>
          <a:p>
            <a:pPr marL="0" indent="0">
              <a:spcBef>
                <a:spcPts val="0"/>
              </a:spcBef>
              <a:buNone/>
            </a:pPr>
            <a:endParaRPr lang="en-US" sz="1500" b="1" dirty="0">
              <a:latin typeface="Courier New" panose="02070309020205020404" pitchFamily="49" charset="0"/>
              <a:cs typeface="Courier New" panose="02070309020205020404" pitchFamily="49" charset="0"/>
            </a:endParaRPr>
          </a:p>
          <a:p>
            <a:pPr marL="0" indent="0">
              <a:spcBef>
                <a:spcPts val="0"/>
              </a:spcBef>
              <a:buNone/>
            </a:pPr>
            <a:r>
              <a:rPr lang="en-US" sz="1500" b="1" dirty="0">
                <a:latin typeface="Courier New" panose="02070309020205020404" pitchFamily="49" charset="0"/>
                <a:cs typeface="Courier New" panose="02070309020205020404" pitchFamily="49" charset="0"/>
              </a:rPr>
              <a:t>. summarize reject</a:t>
            </a:r>
          </a:p>
          <a:p>
            <a:pPr marL="0" indent="0">
              <a:spcBef>
                <a:spcPts val="0"/>
              </a:spcBef>
              <a:buNone/>
            </a:pPr>
            <a:endParaRPr lang="en-US" sz="1500" b="1" dirty="0">
              <a:latin typeface="Courier New" panose="02070309020205020404" pitchFamily="49" charset="0"/>
              <a:cs typeface="Courier New" panose="02070309020205020404" pitchFamily="49" charset="0"/>
            </a:endParaRPr>
          </a:p>
          <a:p>
            <a:pPr marL="0" indent="0">
              <a:spcBef>
                <a:spcPts val="0"/>
              </a:spcBef>
              <a:buNone/>
            </a:pPr>
            <a:r>
              <a:rPr lang="en-US" sz="1500" b="1" dirty="0">
                <a:latin typeface="Courier New" panose="02070309020205020404" pitchFamily="49" charset="0"/>
                <a:cs typeface="Courier New" panose="02070309020205020404" pitchFamily="49" charset="0"/>
              </a:rPr>
              <a:t>    Variable |        </a:t>
            </a:r>
            <a:r>
              <a:rPr lang="en-US" sz="1500" b="1" dirty="0" err="1">
                <a:latin typeface="Courier New" panose="02070309020205020404" pitchFamily="49" charset="0"/>
                <a:cs typeface="Courier New" panose="02070309020205020404" pitchFamily="49" charset="0"/>
              </a:rPr>
              <a:t>Obs</a:t>
            </a:r>
            <a:r>
              <a:rPr lang="en-US" sz="1500" b="1" dirty="0">
                <a:latin typeface="Courier New" panose="02070309020205020404" pitchFamily="49" charset="0"/>
                <a:cs typeface="Courier New" panose="02070309020205020404" pitchFamily="49" charset="0"/>
              </a:rPr>
              <a:t>        Mean    Std. Dev.       Min        Max</a:t>
            </a:r>
          </a:p>
          <a:p>
            <a:pPr marL="0" indent="0">
              <a:spcBef>
                <a:spcPts val="0"/>
              </a:spcBef>
              <a:buNone/>
            </a:pPr>
            <a:r>
              <a:rPr lang="en-US" sz="1500" b="1" dirty="0">
                <a:latin typeface="Courier New" panose="02070309020205020404" pitchFamily="49" charset="0"/>
                <a:cs typeface="Courier New" panose="02070309020205020404" pitchFamily="49" charset="0"/>
              </a:rPr>
              <a:t>-------------+---------------------------------------------------------</a:t>
            </a:r>
          </a:p>
          <a:p>
            <a:pPr marL="0" indent="0">
              <a:spcBef>
                <a:spcPts val="0"/>
              </a:spcBef>
              <a:buNone/>
            </a:pPr>
            <a:r>
              <a:rPr lang="en-US" sz="1500" b="1" dirty="0">
                <a:latin typeface="Courier New" panose="02070309020205020404" pitchFamily="49" charset="0"/>
                <a:cs typeface="Courier New" panose="02070309020205020404" pitchFamily="49" charset="0"/>
              </a:rPr>
              <a:t>      reject |        100         .91    .2876235          0          1</a:t>
            </a:r>
          </a:p>
          <a:p>
            <a:pPr marL="0" indent="0">
              <a:spcBef>
                <a:spcPts val="0"/>
              </a:spcBef>
              <a:buNone/>
            </a:pPr>
            <a:endParaRPr lang="en-US" sz="1800" dirty="0">
              <a:cs typeface="Courier New" panose="02070309020205020404" pitchFamily="49" charset="0"/>
            </a:endParaRP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dirty="0">
                <a:cs typeface="Courier New" panose="02070309020205020404" pitchFamily="49" charset="0"/>
              </a:rPr>
              <a:t>Our estimate of power is 91%.</a:t>
            </a:r>
          </a:p>
        </p:txBody>
      </p:sp>
      <p:sp>
        <p:nvSpPr>
          <p:cNvPr id="4" name="TextBox 3"/>
          <p:cNvSpPr txBox="1"/>
          <p:nvPr/>
        </p:nvSpPr>
        <p:spPr>
          <a:xfrm>
            <a:off x="0" y="609600"/>
            <a:ext cx="9144000" cy="523220"/>
          </a:xfrm>
          <a:prstGeom prst="rect">
            <a:avLst/>
          </a:prstGeom>
          <a:noFill/>
        </p:spPr>
        <p:txBody>
          <a:bodyPr wrap="square" rtlCol="0">
            <a:spAutoFit/>
          </a:bodyPr>
          <a:lstStyle/>
          <a:p>
            <a:pPr lvl="0" algn="ctr">
              <a:defRPr/>
            </a:pPr>
            <a:r>
              <a:rPr lang="en-US" sz="2800" dirty="0"/>
              <a:t>How to use simulate to run your command many times</a:t>
            </a:r>
            <a:endParaRPr kumimoji="0" lang="en-US" sz="28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3560523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1371600"/>
            <a:ext cx="8496300" cy="5257800"/>
          </a:xfrm>
        </p:spPr>
        <p:txBody>
          <a:bodyPr>
            <a:noAutofit/>
          </a:bodyPr>
          <a:lstStyle/>
          <a:p>
            <a:pPr marL="0" indent="0">
              <a:spcBef>
                <a:spcPts val="0"/>
              </a:spcBef>
              <a:buNone/>
            </a:pPr>
            <a:r>
              <a:rPr lang="en-US" sz="1800" dirty="0">
                <a:cs typeface="Courier New" panose="02070309020205020404" pitchFamily="49" charset="0"/>
              </a:rPr>
              <a:t> We can check the results of our Monte Carlo simulation using power </a:t>
            </a:r>
            <a:r>
              <a:rPr lang="en-US" sz="1800" dirty="0" err="1">
                <a:cs typeface="Courier New" panose="02070309020205020404" pitchFamily="49" charset="0"/>
              </a:rPr>
              <a:t>onemean</a:t>
            </a:r>
            <a:r>
              <a:rPr lang="en-US" sz="1800" dirty="0">
                <a:cs typeface="Courier New" panose="02070309020205020404" pitchFamily="49" charset="0"/>
              </a:rPr>
              <a:t>. The example below includes the same input parameters as our simulation.</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power </a:t>
            </a:r>
            <a:r>
              <a:rPr lang="en-US" sz="1600" b="1" dirty="0" err="1">
                <a:latin typeface="Courier New" panose="02070309020205020404" pitchFamily="49" charset="0"/>
                <a:cs typeface="Courier New" panose="02070309020205020404" pitchFamily="49" charset="0"/>
              </a:rPr>
              <a:t>onemean</a:t>
            </a:r>
            <a:r>
              <a:rPr lang="en-US" sz="1600" b="1" dirty="0">
                <a:latin typeface="Courier New" panose="02070309020205020404" pitchFamily="49" charset="0"/>
                <a:cs typeface="Courier New" panose="02070309020205020404" pitchFamily="49" charset="0"/>
              </a:rPr>
              <a:t> 70 75, n(100)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(15)</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Estimated power for a one-sample mean test</a:t>
            </a:r>
          </a:p>
          <a:p>
            <a:pPr marL="0" indent="0">
              <a:spcBef>
                <a:spcPts val="0"/>
              </a:spcBef>
              <a:buNone/>
            </a:pPr>
            <a:r>
              <a:rPr lang="en-US" sz="1600" b="1" dirty="0">
                <a:latin typeface="Courier New" panose="02070309020205020404" pitchFamily="49" charset="0"/>
                <a:cs typeface="Courier New" panose="02070309020205020404" pitchFamily="49" charset="0"/>
              </a:rPr>
              <a:t>t test</a:t>
            </a:r>
          </a:p>
          <a:p>
            <a:pPr marL="0" indent="0">
              <a:spcBef>
                <a:spcPts val="0"/>
              </a:spcBef>
              <a:buNone/>
            </a:pPr>
            <a:r>
              <a:rPr lang="en-US" sz="1600" b="1" dirty="0">
                <a:latin typeface="Courier New" panose="02070309020205020404" pitchFamily="49" charset="0"/>
                <a:cs typeface="Courier New" panose="02070309020205020404" pitchFamily="49" charset="0"/>
              </a:rPr>
              <a:t>Ho: m = m0  versus  Ha: m != m0</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Study parameters:</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alpha =    0.0500</a:t>
            </a:r>
          </a:p>
          <a:p>
            <a:pPr marL="0" indent="0">
              <a:spcBef>
                <a:spcPts val="0"/>
              </a:spcBef>
              <a:buNone/>
            </a:pPr>
            <a:r>
              <a:rPr lang="en-US" sz="1600" b="1" dirty="0">
                <a:latin typeface="Courier New" panose="02070309020205020404" pitchFamily="49" charset="0"/>
                <a:cs typeface="Courier New" panose="02070309020205020404" pitchFamily="49" charset="0"/>
              </a:rPr>
              <a:t>            N =       100</a:t>
            </a:r>
          </a:p>
          <a:p>
            <a:pPr marL="0" indent="0">
              <a:spcBef>
                <a:spcPts val="0"/>
              </a:spcBef>
              <a:buNone/>
            </a:pPr>
            <a:r>
              <a:rPr lang="en-US" sz="1600" b="1" dirty="0">
                <a:latin typeface="Courier New" panose="02070309020205020404" pitchFamily="49" charset="0"/>
                <a:cs typeface="Courier New" panose="02070309020205020404" pitchFamily="49" charset="0"/>
              </a:rPr>
              <a:t>        delta =    0.3333</a:t>
            </a:r>
          </a:p>
          <a:p>
            <a:pPr marL="0" indent="0">
              <a:spcBef>
                <a:spcPts val="0"/>
              </a:spcBef>
              <a:buNone/>
            </a:pPr>
            <a:r>
              <a:rPr lang="en-US" sz="1600" b="1" dirty="0">
                <a:latin typeface="Courier New" panose="02070309020205020404" pitchFamily="49" charset="0"/>
                <a:cs typeface="Courier New" panose="02070309020205020404" pitchFamily="49" charset="0"/>
              </a:rPr>
              <a:t>           m0 =   70.0000</a:t>
            </a:r>
          </a:p>
          <a:p>
            <a:pPr marL="0" indent="0">
              <a:spcBef>
                <a:spcPts val="0"/>
              </a:spcBef>
              <a:buNone/>
            </a:pPr>
            <a:r>
              <a:rPr lang="en-US" sz="1600" b="1" dirty="0">
                <a:latin typeface="Courier New" panose="02070309020205020404" pitchFamily="49" charset="0"/>
                <a:cs typeface="Courier New" panose="02070309020205020404" pitchFamily="49" charset="0"/>
              </a:rPr>
              <a:t>           ma =   75.0000</a:t>
            </a:r>
          </a:p>
          <a:p>
            <a:pPr marL="0" indent="0">
              <a:spcBef>
                <a:spcPts val="0"/>
              </a:spcBef>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 =   15.0000</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Estimated power:</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power =    0.9100</a:t>
            </a:r>
          </a:p>
        </p:txBody>
      </p:sp>
      <p:sp>
        <p:nvSpPr>
          <p:cNvPr id="4" name="TextBox 3"/>
          <p:cNvSpPr txBox="1"/>
          <p:nvPr/>
        </p:nvSpPr>
        <p:spPr>
          <a:xfrm>
            <a:off x="0" y="609600"/>
            <a:ext cx="9144000" cy="523220"/>
          </a:xfrm>
          <a:prstGeom prst="rect">
            <a:avLst/>
          </a:prstGeom>
          <a:noFill/>
        </p:spPr>
        <p:txBody>
          <a:bodyPr wrap="square" rtlCol="0">
            <a:spAutoFit/>
          </a:bodyPr>
          <a:lstStyle/>
          <a:p>
            <a:pPr lvl="0" algn="ctr">
              <a:defRPr/>
            </a:pPr>
            <a:r>
              <a:rPr lang="en-US" sz="2800" dirty="0"/>
              <a:t>How to use simulate to run your command many times</a:t>
            </a:r>
            <a:endParaRPr kumimoji="0" lang="en-US" sz="28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2413900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Outline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 basic idea and steps</a:t>
            </a:r>
          </a:p>
          <a:p>
            <a:r>
              <a:rPr lang="en-US" dirty="0"/>
              <a:t>The basic tools</a:t>
            </a:r>
          </a:p>
          <a:p>
            <a:r>
              <a:rPr lang="en-US" dirty="0"/>
              <a:t>Adding Your Own Calculations to </a:t>
            </a:r>
            <a:r>
              <a:rPr lang="en-US" b="1" dirty="0">
                <a:latin typeface="Courier New" panose="02070309020205020404" pitchFamily="49" charset="0"/>
                <a:cs typeface="Courier New" panose="02070309020205020404" pitchFamily="49" charset="0"/>
              </a:rPr>
              <a:t>power</a:t>
            </a:r>
          </a:p>
          <a:p>
            <a:r>
              <a:rPr lang="en-US" dirty="0"/>
              <a:t>Examples</a:t>
            </a:r>
          </a:p>
          <a:p>
            <a:pPr lvl="1"/>
            <a:r>
              <a:rPr lang="en-US" dirty="0"/>
              <a:t>Linear Regression</a:t>
            </a:r>
          </a:p>
          <a:p>
            <a:pPr lvl="1"/>
            <a:r>
              <a:rPr lang="en-US" dirty="0"/>
              <a:t>Multilevel/Longitudinal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1661966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Outline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 basic idea and steps</a:t>
            </a:r>
          </a:p>
          <a:p>
            <a:r>
              <a:rPr lang="en-US" dirty="0"/>
              <a:t>The basic tools</a:t>
            </a:r>
          </a:p>
          <a:p>
            <a:r>
              <a:rPr lang="en-US" b="1" dirty="0"/>
              <a:t>Adding Your Own Calculations to </a:t>
            </a:r>
            <a:r>
              <a:rPr lang="en-US" b="1" dirty="0">
                <a:latin typeface="Courier New" panose="02070309020205020404" pitchFamily="49" charset="0"/>
                <a:cs typeface="Courier New" panose="02070309020205020404" pitchFamily="49" charset="0"/>
              </a:rPr>
              <a:t>power</a:t>
            </a:r>
          </a:p>
          <a:p>
            <a:r>
              <a:rPr lang="en-US" dirty="0"/>
              <a:t>Examples</a:t>
            </a:r>
          </a:p>
          <a:p>
            <a:pPr lvl="1"/>
            <a:r>
              <a:rPr lang="en-US" dirty="0"/>
              <a:t>Linear Regression</a:t>
            </a:r>
          </a:p>
          <a:p>
            <a:pPr lvl="1"/>
            <a:r>
              <a:rPr lang="en-US" dirty="0"/>
              <a:t>Multilevel/Longitudinal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7128252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Add Your Own Calculations</a:t>
            </a:r>
          </a:p>
        </p:txBody>
      </p:sp>
      <p:sp>
        <p:nvSpPr>
          <p:cNvPr id="3" name="Content Placeholder 2"/>
          <p:cNvSpPr>
            <a:spLocks noGrp="1"/>
          </p:cNvSpPr>
          <p:nvPr>
            <p:ph idx="1"/>
          </p:nvPr>
        </p:nvSpPr>
        <p:spPr>
          <a:xfrm>
            <a:off x="457200" y="1676400"/>
            <a:ext cx="8458200" cy="4525963"/>
          </a:xfrm>
        </p:spPr>
        <p:txBody>
          <a:bodyPr>
            <a:normAutofit fontScale="85000" lnSpcReduction="10000"/>
          </a:bodyPr>
          <a:lstStyle/>
          <a:p>
            <a:pPr marL="0" indent="0">
              <a:buNone/>
            </a:pPr>
            <a:r>
              <a:rPr lang="en-US" dirty="0"/>
              <a:t>Suppose you want to add the method </a:t>
            </a:r>
            <a:r>
              <a:rPr lang="en-US" b="1" dirty="0" err="1"/>
              <a:t>mymethod</a:t>
            </a:r>
            <a:r>
              <a:rPr lang="en-US" dirty="0"/>
              <a:t> to power. </a:t>
            </a:r>
          </a:p>
          <a:p>
            <a:r>
              <a:rPr lang="en-US" b="1" dirty="0" err="1"/>
              <a:t>power_cmd_mymethod.ado</a:t>
            </a:r>
            <a:r>
              <a:rPr lang="en-US" b="1" dirty="0"/>
              <a:t>: </a:t>
            </a:r>
            <a:r>
              <a:rPr lang="en-US" dirty="0"/>
              <a:t>create an </a:t>
            </a:r>
            <a:r>
              <a:rPr lang="en-US" dirty="0" err="1"/>
              <a:t>rclass</a:t>
            </a:r>
            <a:r>
              <a:rPr lang="en-US" dirty="0"/>
              <a:t> program that performs PSS computations and follows power’s conventions for naming options and storing results</a:t>
            </a:r>
          </a:p>
          <a:p>
            <a:r>
              <a:rPr lang="en-US" b="1" dirty="0" err="1"/>
              <a:t>power_cmd_mymethod</a:t>
            </a:r>
            <a:r>
              <a:rPr lang="en-US" b="1" dirty="0"/>
              <a:t> </a:t>
            </a:r>
            <a:r>
              <a:rPr lang="en-US" b="1" dirty="0" err="1"/>
              <a:t>init.ado</a:t>
            </a:r>
            <a:r>
              <a:rPr lang="en-US" b="1" dirty="0"/>
              <a:t>: </a:t>
            </a:r>
            <a:r>
              <a:rPr lang="en-US" dirty="0"/>
              <a:t>(optional) create the initializer, an </a:t>
            </a:r>
            <a:r>
              <a:rPr lang="en-US" dirty="0" err="1"/>
              <a:t>sclass</a:t>
            </a:r>
            <a:r>
              <a:rPr lang="en-US" dirty="0"/>
              <a:t> program that specifies the information about table columns, options which may allow a </a:t>
            </a:r>
            <a:r>
              <a:rPr lang="en-US" dirty="0" err="1"/>
              <a:t>numlist</a:t>
            </a:r>
            <a:r>
              <a:rPr lang="en-US" dirty="0"/>
              <a:t>, etc.</a:t>
            </a:r>
          </a:p>
          <a:p>
            <a:r>
              <a:rPr lang="en-US" b="1" dirty="0" err="1"/>
              <a:t>power_cmd_mymethod</a:t>
            </a:r>
            <a:r>
              <a:rPr lang="en-US" b="1" dirty="0"/>
              <a:t> </a:t>
            </a:r>
            <a:r>
              <a:rPr lang="en-US" b="1" dirty="0" err="1"/>
              <a:t>parse.ado</a:t>
            </a:r>
            <a:r>
              <a:rPr lang="en-US" b="1" dirty="0"/>
              <a:t> </a:t>
            </a:r>
            <a:r>
              <a:rPr lang="en-US" dirty="0"/>
              <a:t>(optional) create a program defined by that checks the syntax of method-specific options.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780263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Add Your Own Calculations</a:t>
            </a:r>
          </a:p>
        </p:txBody>
      </p:sp>
      <p:sp>
        <p:nvSpPr>
          <p:cNvPr id="3" name="Content Placeholder 2"/>
          <p:cNvSpPr>
            <a:spLocks noGrp="1"/>
          </p:cNvSpPr>
          <p:nvPr>
            <p:ph idx="1"/>
          </p:nvPr>
        </p:nvSpPr>
        <p:spPr>
          <a:xfrm>
            <a:off x="762000" y="2033334"/>
            <a:ext cx="7620000" cy="4525963"/>
          </a:xfrm>
          <a:ln w="19050">
            <a:solidFill>
              <a:schemeClr val="tx1"/>
            </a:solidFill>
          </a:ln>
        </p:spPr>
        <p:txBody>
          <a:bodyPr>
            <a:normAutofit/>
          </a:bodyPr>
          <a:lstStyle/>
          <a:p>
            <a:pPr marL="0" indent="0">
              <a:buNone/>
            </a:pPr>
            <a:r>
              <a:rPr lang="en-US" sz="2000" b="1" dirty="0">
                <a:latin typeface="Courier New" panose="02070309020205020404" pitchFamily="49" charset="0"/>
                <a:cs typeface="Courier New" panose="02070309020205020404" pitchFamily="49" charset="0"/>
              </a:rPr>
              <a:t>program </a:t>
            </a:r>
            <a:r>
              <a:rPr lang="en-US" sz="2000" b="1" dirty="0" err="1">
                <a:latin typeface="Courier New" panose="02070309020205020404" pitchFamily="49" charset="0"/>
                <a:cs typeface="Courier New" panose="02070309020205020404" pitchFamily="49" charset="0"/>
              </a:rPr>
              <a:t>power_cmd_myztest</a:t>
            </a:r>
            <a:r>
              <a:rPr lang="en-US" sz="2000" b="1" dirty="0">
                <a:latin typeface="Courier New" panose="02070309020205020404" pitchFamily="49" charset="0"/>
                <a:cs typeface="Courier New" panose="02070309020205020404" pitchFamily="49" charset="0"/>
              </a:rPr>
              <a:t>, </a:t>
            </a:r>
            <a:r>
              <a:rPr lang="en-US" sz="2000" b="1" dirty="0" err="1">
                <a:latin typeface="Courier New" panose="02070309020205020404" pitchFamily="49" charset="0"/>
                <a:cs typeface="Courier New" panose="02070309020205020404" pitchFamily="49" charset="0"/>
              </a:rPr>
              <a:t>rclass</a:t>
            </a:r>
            <a:endParaRPr lang="en-US" sz="2000" b="1" dirty="0">
              <a:latin typeface="Courier New" panose="02070309020205020404" pitchFamily="49" charset="0"/>
              <a:cs typeface="Courier New" panose="02070309020205020404" pitchFamily="49" charset="0"/>
            </a:endParaRPr>
          </a:p>
          <a:p>
            <a:pPr marL="0" indent="0">
              <a:buNone/>
            </a:pPr>
            <a:r>
              <a:rPr lang="en-US" sz="2000" b="1" dirty="0">
                <a:latin typeface="Courier New" panose="02070309020205020404" pitchFamily="49" charset="0"/>
                <a:cs typeface="Courier New" panose="02070309020205020404" pitchFamily="49" charset="0"/>
              </a:rPr>
              <a:t>	version 15</a:t>
            </a:r>
          </a:p>
          <a:p>
            <a:pPr marL="0" indent="0">
              <a:buNone/>
            </a:pPr>
            <a:r>
              <a:rPr lang="en-US" sz="2000" b="1" dirty="0">
                <a:latin typeface="Courier New" panose="02070309020205020404" pitchFamily="49" charset="0"/>
                <a:cs typeface="Courier New" panose="02070309020205020404" pitchFamily="49" charset="0"/>
              </a:rPr>
              <a:t>	</a:t>
            </a:r>
          </a:p>
          <a:p>
            <a:pPr marL="0" indent="0">
              <a:buNone/>
            </a:pPr>
            <a:r>
              <a:rPr lang="en-US" sz="2000" b="1" dirty="0">
                <a:latin typeface="Courier New" panose="02070309020205020404" pitchFamily="49" charset="0"/>
                <a:cs typeface="Courier New" panose="02070309020205020404" pitchFamily="49" charset="0"/>
              </a:rPr>
              <a:t>	</a:t>
            </a:r>
            <a:r>
              <a:rPr lang="en-US" sz="2000" b="1" dirty="0">
                <a:solidFill>
                  <a:srgbClr val="00B050"/>
                </a:solidFill>
                <a:latin typeface="Courier New" panose="02070309020205020404" pitchFamily="49" charset="0"/>
                <a:cs typeface="Courier New" panose="02070309020205020404" pitchFamily="49" charset="0"/>
              </a:rPr>
              <a:t>/* PARSE INPUT */</a:t>
            </a:r>
          </a:p>
          <a:p>
            <a:pPr marL="0" indent="0">
              <a:buNone/>
            </a:pPr>
            <a:r>
              <a:rPr lang="en-US" sz="2000" b="1" dirty="0">
                <a:latin typeface="Courier New" panose="02070309020205020404" pitchFamily="49" charset="0"/>
                <a:cs typeface="Courier New" panose="02070309020205020404" pitchFamily="49" charset="0"/>
              </a:rPr>
              <a:t>							</a:t>
            </a:r>
          </a:p>
          <a:p>
            <a:pPr marL="0" indent="0">
              <a:buNone/>
            </a:pPr>
            <a:r>
              <a:rPr lang="en-US" sz="2000" b="1" dirty="0">
                <a:latin typeface="Courier New" panose="02070309020205020404" pitchFamily="49" charset="0"/>
                <a:cs typeface="Courier New" panose="02070309020205020404" pitchFamily="49" charset="0"/>
              </a:rPr>
              <a:t>	</a:t>
            </a:r>
            <a:r>
              <a:rPr lang="en-US" sz="2000" b="1" dirty="0">
                <a:solidFill>
                  <a:srgbClr val="00B050"/>
                </a:solidFill>
                <a:latin typeface="Courier New" panose="02070309020205020404" pitchFamily="49" charset="0"/>
                <a:cs typeface="Courier New" panose="02070309020205020404" pitchFamily="49" charset="0"/>
              </a:rPr>
              <a:t>/* COMPUTE POWER */</a:t>
            </a:r>
            <a:r>
              <a:rPr lang="en-US" sz="2000" b="1" dirty="0">
                <a:latin typeface="Courier New" panose="02070309020205020404" pitchFamily="49" charset="0"/>
                <a:cs typeface="Courier New" panose="02070309020205020404" pitchFamily="49" charset="0"/>
              </a:rPr>
              <a:t>						</a:t>
            </a:r>
          </a:p>
          <a:p>
            <a:pPr marL="0" indent="0">
              <a:buNone/>
            </a:pPr>
            <a:r>
              <a:rPr lang="en-US" sz="2000" b="1" dirty="0">
                <a:latin typeface="Courier New" panose="02070309020205020404" pitchFamily="49" charset="0"/>
                <a:cs typeface="Courier New" panose="02070309020205020404" pitchFamily="49" charset="0"/>
              </a:rPr>
              <a:t>	</a:t>
            </a:r>
            <a:r>
              <a:rPr lang="en-US" sz="2000" b="1" dirty="0">
                <a:solidFill>
                  <a:srgbClr val="00B050"/>
                </a:solidFill>
                <a:latin typeface="Courier New" panose="02070309020205020404" pitchFamily="49" charset="0"/>
                <a:cs typeface="Courier New" panose="02070309020205020404" pitchFamily="49" charset="0"/>
              </a:rPr>
              <a:t>/* RETURN RESULTS */</a:t>
            </a:r>
          </a:p>
          <a:p>
            <a:pPr marL="0" indent="0">
              <a:buNone/>
            </a:pPr>
            <a:r>
              <a:rPr lang="en-US" sz="2000" b="1" dirty="0">
                <a:latin typeface="Courier New" panose="02070309020205020404" pitchFamily="49" charset="0"/>
                <a:cs typeface="Courier New" panose="02070309020205020404" pitchFamily="49" charset="0"/>
              </a:rPr>
              <a:t>end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5" name="TextBox 4"/>
          <p:cNvSpPr txBox="1"/>
          <p:nvPr/>
        </p:nvSpPr>
        <p:spPr>
          <a:xfrm>
            <a:off x="725055" y="1637842"/>
            <a:ext cx="4745082" cy="400110"/>
          </a:xfrm>
          <a:prstGeom prst="rect">
            <a:avLst/>
          </a:prstGeom>
          <a:noFill/>
        </p:spPr>
        <p:txBody>
          <a:bodyPr wrap="none" rtlCol="0">
            <a:spAutoFit/>
          </a:bodyPr>
          <a:lstStyle/>
          <a:p>
            <a:r>
              <a:rPr lang="en-US" sz="2000" b="1" dirty="0"/>
              <a:t>C:\ado\personal\power_cmd_myztest.ado</a:t>
            </a:r>
          </a:p>
        </p:txBody>
      </p:sp>
    </p:spTree>
    <p:extLst>
      <p:ext uri="{BB962C8B-B14F-4D97-AF65-F5344CB8AC3E}">
        <p14:creationId xmlns:p14="http://schemas.microsoft.com/office/powerpoint/2010/main" val="18788854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685800"/>
            <a:ext cx="8496300" cy="838200"/>
          </a:xfrm>
        </p:spPr>
        <p:txBody>
          <a:bodyPr>
            <a:noAutofit/>
          </a:bodyPr>
          <a:lstStyle/>
          <a:p>
            <a:pPr marL="0" indent="0">
              <a:spcBef>
                <a:spcPts val="0"/>
              </a:spcBef>
              <a:buNone/>
            </a:pPr>
            <a:r>
              <a:rPr lang="en-US" sz="1600" dirty="0">
                <a:cs typeface="Courier New" panose="02070309020205020404" pitchFamily="49" charset="0"/>
              </a:rPr>
              <a:t>You can add this simulation method to </a:t>
            </a:r>
            <a:r>
              <a:rPr lang="en-US" sz="1600" b="1" dirty="0">
                <a:latin typeface="Courier New" panose="02070309020205020404" pitchFamily="49" charset="0"/>
                <a:cs typeface="Courier New" panose="02070309020205020404" pitchFamily="49" charset="0"/>
              </a:rPr>
              <a:t>power</a:t>
            </a:r>
            <a:r>
              <a:rPr lang="en-US" sz="1600" dirty="0">
                <a:cs typeface="Courier New" panose="02070309020205020404" pitchFamily="49" charset="0"/>
              </a:rPr>
              <a:t> by creating a program named </a:t>
            </a:r>
            <a:r>
              <a:rPr lang="en-US" sz="1600" i="1" dirty="0" err="1">
                <a:cs typeface="Courier New" panose="02070309020205020404" pitchFamily="49" charset="0"/>
              </a:rPr>
              <a:t>power_cmd_mymethod</a:t>
            </a:r>
            <a:r>
              <a:rPr lang="en-US" sz="1600" dirty="0">
                <a:cs typeface="Courier New" panose="02070309020205020404" pitchFamily="49" charset="0"/>
              </a:rPr>
              <a:t> where </a:t>
            </a:r>
            <a:r>
              <a:rPr lang="en-US" sz="1600" i="1" dirty="0" err="1">
                <a:cs typeface="Courier New" panose="02070309020205020404" pitchFamily="49" charset="0"/>
              </a:rPr>
              <a:t>mymethod</a:t>
            </a:r>
            <a:r>
              <a:rPr lang="en-US" sz="1600" dirty="0">
                <a:cs typeface="Courier New" panose="02070309020205020404" pitchFamily="49" charset="0"/>
              </a:rPr>
              <a:t> is the name of the power command. Let's call the program </a:t>
            </a:r>
            <a:r>
              <a:rPr lang="en-US" sz="1600" b="1" dirty="0" err="1">
                <a:latin typeface="Courier New" panose="02070309020205020404" pitchFamily="49" charset="0"/>
                <a:cs typeface="Courier New" panose="02070309020205020404" pitchFamily="49" charset="0"/>
              </a:rPr>
              <a:t>power_cmd_simttest</a:t>
            </a:r>
            <a:r>
              <a:rPr lang="en-US" sz="1600" b="1" dirty="0">
                <a:latin typeface="Courier New" panose="02070309020205020404" pitchFamily="49" charset="0"/>
                <a:cs typeface="Courier New" panose="02070309020205020404" pitchFamily="49" charset="0"/>
              </a:rPr>
              <a:t> a</a:t>
            </a:r>
            <a:r>
              <a:rPr lang="en-US" sz="1600" dirty="0">
                <a:cs typeface="Courier New" panose="02070309020205020404" pitchFamily="49" charset="0"/>
              </a:rPr>
              <a:t>nd save it to a file named </a:t>
            </a:r>
            <a:r>
              <a:rPr lang="en-US" sz="1600" b="1" dirty="0" err="1">
                <a:latin typeface="Courier New" panose="02070309020205020404" pitchFamily="49" charset="0"/>
                <a:cs typeface="Courier New" panose="02070309020205020404" pitchFamily="49" charset="0"/>
              </a:rPr>
              <a:t>power_cmd_simttest.ado</a:t>
            </a:r>
            <a:endParaRPr lang="en-US" sz="1600" dirty="0">
              <a:cs typeface="Courier New" panose="02070309020205020404" pitchFamily="49" charset="0"/>
            </a:endParaRPr>
          </a:p>
        </p:txBody>
      </p:sp>
      <p:sp>
        <p:nvSpPr>
          <p:cNvPr id="5" name="Content Placeholder 2"/>
          <p:cNvSpPr txBox="1">
            <a:spLocks/>
          </p:cNvSpPr>
          <p:nvPr/>
        </p:nvSpPr>
        <p:spPr>
          <a:xfrm>
            <a:off x="762000" y="2074897"/>
            <a:ext cx="7620000" cy="4672266"/>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capture program drop </a:t>
            </a:r>
            <a:r>
              <a:rPr lang="en-US" sz="1200" b="1" dirty="0" err="1">
                <a:latin typeface="Courier New" panose="02070309020205020404" pitchFamily="49" charset="0"/>
                <a:cs typeface="Courier New" panose="02070309020205020404" pitchFamily="49" charset="0"/>
              </a:rPr>
              <a:t>power_cmd_simttest</a:t>
            </a:r>
            <a:endParaRPr lang="en-US" sz="1200" b="1" dirty="0">
              <a:latin typeface="Courier New" panose="02070309020205020404" pitchFamily="49" charset="0"/>
              <a:cs typeface="Courier New" panose="02070309020205020404" pitchFamily="49" charset="0"/>
            </a:endParaRP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program </a:t>
            </a:r>
            <a:r>
              <a:rPr lang="en-US" sz="1200" b="1" dirty="0" err="1">
                <a:latin typeface="Courier New" panose="02070309020205020404" pitchFamily="49" charset="0"/>
                <a:cs typeface="Courier New" panose="02070309020205020404" pitchFamily="49" charset="0"/>
              </a:rPr>
              <a:t>power_cmd_simttest</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rclass</a:t>
            </a:r>
            <a:endParaRPr lang="en-US" sz="1200" b="1" dirty="0">
              <a:latin typeface="Courier New" panose="02070309020205020404" pitchFamily="49" charset="0"/>
              <a:cs typeface="Courier New" panose="02070309020205020404" pitchFamily="49" charset="0"/>
            </a:endParaRP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version 15.1</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DEFINE THE INPUT PARAMETERS AND THEIR DEFAULT VALUES</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syntax, n(integer)          ///  Sample size</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 alpha(real 0.05)    ///  Alpha level (default is 0.05)</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m0(real 0)          ///  Mean under the null (default is 0)</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ma(real 1)          ///  Mean under the alternative (default is 1)</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sd</a:t>
            </a:r>
            <a:r>
              <a:rPr lang="en-US" sz="1200" b="1" dirty="0">
                <a:latin typeface="Courier New" panose="02070309020205020404" pitchFamily="49" charset="0"/>
                <a:cs typeface="Courier New" panose="02070309020205020404" pitchFamily="49" charset="0"/>
              </a:rPr>
              <a:t>(real 1)          ///  Standard deviation (default is 1)</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reps(integer 100)]  //   Number of repetitions (default is 100)</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GENERATE THE RANDOM DATA AND TEST THE NULL HYPOTHESIS</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quietly simulate reject=r(reject), reps(`reps'): 	///</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simttest</a:t>
            </a:r>
            <a:r>
              <a:rPr lang="en-US" sz="1200" b="1" dirty="0">
                <a:latin typeface="Courier New" panose="02070309020205020404" pitchFamily="49" charset="0"/>
                <a:cs typeface="Courier New" panose="02070309020205020404" pitchFamily="49" charset="0"/>
              </a:rPr>
              <a:t>, n(`n') m0(`m0') ma(`ma') </a:t>
            </a:r>
            <a:r>
              <a:rPr lang="en-US" sz="1200" b="1" dirty="0" err="1">
                <a:latin typeface="Courier New" panose="02070309020205020404" pitchFamily="49" charset="0"/>
                <a:cs typeface="Courier New" panose="02070309020205020404" pitchFamily="49" charset="0"/>
              </a:rPr>
              <a:t>sd</a:t>
            </a:r>
            <a:r>
              <a:rPr lang="en-US" sz="1200" b="1" dirty="0">
                <a:latin typeface="Courier New" panose="02070309020205020404" pitchFamily="49" charset="0"/>
                <a:cs typeface="Courier New" panose="02070309020205020404" pitchFamily="49" charset="0"/>
              </a:rPr>
              <a:t>(`</a:t>
            </a:r>
            <a:r>
              <a:rPr lang="en-US" sz="1200" b="1" dirty="0" err="1">
                <a:latin typeface="Courier New" panose="02070309020205020404" pitchFamily="49" charset="0"/>
                <a:cs typeface="Courier New" panose="02070309020205020404" pitchFamily="49" charset="0"/>
              </a:rPr>
              <a:t>sd</a:t>
            </a:r>
            <a:r>
              <a:rPr lang="en-US" sz="1200" b="1" dirty="0">
                <a:latin typeface="Courier New" panose="02070309020205020404" pitchFamily="49" charset="0"/>
                <a:cs typeface="Courier New" panose="02070309020205020404" pitchFamily="49" charset="0"/>
              </a:rPr>
              <a:t>') alpha(`alpha')</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quietly summarize reject</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return scalar power = r(mean)</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return scalar N     = `n'</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return scalar alpha = `alpha'</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return scalar m0    = `m0'</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return scalar ma    = `ma'</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    return scalar </a:t>
            </a:r>
            <a:r>
              <a:rPr lang="en-US" sz="1200" b="1" dirty="0" err="1">
                <a:latin typeface="Courier New" panose="02070309020205020404" pitchFamily="49" charset="0"/>
                <a:cs typeface="Courier New" panose="02070309020205020404" pitchFamily="49" charset="0"/>
              </a:rPr>
              <a:t>sd</a:t>
            </a:r>
            <a:r>
              <a:rPr lang="en-US" sz="1200" b="1" dirty="0">
                <a:latin typeface="Courier New" panose="02070309020205020404" pitchFamily="49" charset="0"/>
                <a:cs typeface="Courier New" panose="02070309020205020404" pitchFamily="49" charset="0"/>
              </a:rPr>
              <a:t>    = `</a:t>
            </a:r>
            <a:r>
              <a:rPr lang="en-US" sz="1200" b="1" dirty="0" err="1">
                <a:latin typeface="Courier New" panose="02070309020205020404" pitchFamily="49" charset="0"/>
                <a:cs typeface="Courier New" panose="02070309020205020404" pitchFamily="49" charset="0"/>
              </a:rPr>
              <a:t>sd</a:t>
            </a:r>
            <a:r>
              <a:rPr lang="en-US" sz="1200" b="1" dirty="0">
                <a:latin typeface="Courier New" panose="02070309020205020404" pitchFamily="49" charset="0"/>
                <a:cs typeface="Courier New" panose="02070309020205020404" pitchFamily="49" charset="0"/>
              </a:rPr>
              <a:t>'</a:t>
            </a:r>
          </a:p>
          <a:p>
            <a:pPr marL="0" indent="0">
              <a:spcBef>
                <a:spcPts val="0"/>
              </a:spcBef>
              <a:buFont typeface="Arial" panose="020B0604020202020204" pitchFamily="34" charset="0"/>
              <a:buNone/>
            </a:pPr>
            <a:r>
              <a:rPr lang="en-US" sz="12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685800" y="1674787"/>
            <a:ext cx="4962512" cy="400110"/>
          </a:xfrm>
          <a:prstGeom prst="rect">
            <a:avLst/>
          </a:prstGeom>
          <a:noFill/>
        </p:spPr>
        <p:txBody>
          <a:bodyPr wrap="none" rtlCol="0">
            <a:spAutoFit/>
          </a:bodyPr>
          <a:lstStyle/>
          <a:p>
            <a:r>
              <a:rPr lang="en-US" sz="2000" b="1" dirty="0"/>
              <a:t>C:\ado\personal\power_cmd_simttest.ado</a:t>
            </a:r>
          </a:p>
        </p:txBody>
      </p:sp>
    </p:spTree>
    <p:extLst>
      <p:ext uri="{BB962C8B-B14F-4D97-AF65-F5344CB8AC3E}">
        <p14:creationId xmlns:p14="http://schemas.microsoft.com/office/powerpoint/2010/main" val="23848432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1371600"/>
            <a:ext cx="8496300" cy="5257800"/>
          </a:xfrm>
        </p:spPr>
        <p:txBody>
          <a:bodyPr>
            <a:noAutofit/>
          </a:bodyPr>
          <a:lstStyle/>
          <a:p>
            <a:pPr marL="0" indent="0">
              <a:spcBef>
                <a:spcPts val="0"/>
              </a:spcBef>
              <a:buNone/>
            </a:pPr>
            <a:r>
              <a:rPr lang="en-US" sz="1800" dirty="0">
                <a:cs typeface="Courier New" panose="02070309020205020404" pitchFamily="49" charset="0"/>
              </a:rPr>
              <a:t> </a:t>
            </a:r>
            <a:r>
              <a:rPr lang="en-US" sz="2000" dirty="0">
                <a:cs typeface="Courier New" panose="02070309020205020404" pitchFamily="49" charset="0"/>
              </a:rPr>
              <a:t>Now you can run the simulation by typing power </a:t>
            </a:r>
            <a:r>
              <a:rPr lang="en-US" sz="2000" dirty="0" err="1">
                <a:cs typeface="Courier New" panose="02070309020205020404" pitchFamily="49" charset="0"/>
              </a:rPr>
              <a:t>simttest</a:t>
            </a:r>
            <a:r>
              <a:rPr lang="en-US" sz="2000" dirty="0">
                <a:cs typeface="Courier New" panose="02070309020205020404" pitchFamily="49" charset="0"/>
              </a:rPr>
              <a:t>.</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power </a:t>
            </a:r>
            <a:r>
              <a:rPr lang="en-US" sz="1800" b="1" dirty="0" err="1">
                <a:latin typeface="Courier New" panose="02070309020205020404" pitchFamily="49" charset="0"/>
                <a:cs typeface="Courier New" panose="02070309020205020404" pitchFamily="49" charset="0"/>
              </a:rPr>
              <a:t>simttest</a:t>
            </a:r>
            <a:r>
              <a:rPr lang="en-US" sz="1800" b="1" dirty="0">
                <a:latin typeface="Courier New" panose="02070309020205020404" pitchFamily="49" charset="0"/>
                <a:cs typeface="Courier New" panose="02070309020205020404" pitchFamily="49" charset="0"/>
              </a:rPr>
              <a:t>, n(100) m0(70) ma(75) </a:t>
            </a:r>
            <a:r>
              <a:rPr lang="en-US" sz="1800" b="1" dirty="0" err="1">
                <a:latin typeface="Courier New" panose="02070309020205020404" pitchFamily="49" charset="0"/>
                <a:cs typeface="Courier New" panose="02070309020205020404" pitchFamily="49" charset="0"/>
              </a:rPr>
              <a:t>sd</a:t>
            </a:r>
            <a:r>
              <a:rPr lang="en-US" sz="1800" b="1" dirty="0">
                <a:latin typeface="Courier New" panose="02070309020205020404" pitchFamily="49" charset="0"/>
                <a:cs typeface="Courier New" panose="02070309020205020404" pitchFamily="49" charset="0"/>
              </a:rPr>
              <a:t>(15)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Estimated power</a:t>
            </a:r>
          </a:p>
          <a:p>
            <a:pPr marL="0" indent="0">
              <a:spcBef>
                <a:spcPts val="0"/>
              </a:spcBef>
              <a:buNone/>
            </a:pPr>
            <a:r>
              <a:rPr lang="en-US" sz="1800" b="1" dirty="0">
                <a:latin typeface="Courier New" panose="02070309020205020404" pitchFamily="49" charset="0"/>
                <a:cs typeface="Courier New" panose="02070309020205020404" pitchFamily="49" charset="0"/>
              </a:rPr>
              <a:t>Two-sided test</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alpha   power       N      m0      ma      </a:t>
            </a:r>
            <a:r>
              <a:rPr lang="en-US" sz="1800" b="1" dirty="0" err="1">
                <a:latin typeface="Courier New" panose="02070309020205020404" pitchFamily="49" charset="0"/>
                <a:cs typeface="Courier New" panose="02070309020205020404" pitchFamily="49" charset="0"/>
              </a:rPr>
              <a:t>sd</a:t>
            </a: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     .05     .91     100      70      75      15 |</a:t>
            </a:r>
          </a:p>
          <a:p>
            <a:pPr marL="0" indent="0">
              <a:spcBef>
                <a:spcPts val="0"/>
              </a:spcBef>
              <a:buNone/>
            </a:pPr>
            <a:r>
              <a:rPr lang="en-US" sz="18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Add Your Own Calculations</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37456834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850" y="1371600"/>
            <a:ext cx="8496300" cy="5257800"/>
          </a:xfrm>
        </p:spPr>
        <p:txBody>
          <a:bodyPr>
            <a:noAutofit/>
          </a:bodyPr>
          <a:lstStyle/>
          <a:p>
            <a:pPr marL="0" indent="0">
              <a:spcBef>
                <a:spcPts val="0"/>
              </a:spcBef>
              <a:buNone/>
            </a:pPr>
            <a:r>
              <a:rPr lang="en-US" sz="2000" dirty="0">
                <a:cs typeface="Courier New" panose="02070309020205020404" pitchFamily="49" charset="0"/>
              </a:rPr>
              <a:t>You can even make a table and graph for a range of sample sizes.</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power </a:t>
            </a:r>
            <a:r>
              <a:rPr lang="en-US" sz="1600" b="1" dirty="0" err="1">
                <a:latin typeface="Courier New" panose="02070309020205020404" pitchFamily="49" charset="0"/>
                <a:cs typeface="Courier New" panose="02070309020205020404" pitchFamily="49" charset="0"/>
              </a:rPr>
              <a:t>simttest</a:t>
            </a:r>
            <a:r>
              <a:rPr lang="en-US" sz="1600" b="1" dirty="0">
                <a:latin typeface="Courier New" panose="02070309020205020404" pitchFamily="49" charset="0"/>
                <a:cs typeface="Courier New" panose="02070309020205020404" pitchFamily="49" charset="0"/>
              </a:rPr>
              <a:t>, n(50(10)100) m0(70) ma(75)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(15) table graph</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Estimated power</a:t>
            </a:r>
          </a:p>
          <a:p>
            <a:pPr marL="0" indent="0">
              <a:spcBef>
                <a:spcPts val="0"/>
              </a:spcBef>
              <a:buNone/>
            </a:pPr>
            <a:r>
              <a:rPr lang="en-US" sz="1600" b="1" dirty="0">
                <a:latin typeface="Courier New" panose="02070309020205020404" pitchFamily="49" charset="0"/>
                <a:cs typeface="Courier New" panose="02070309020205020404" pitchFamily="49" charset="0"/>
              </a:rPr>
              <a:t>Two-sided test</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   alpha   power       N      m0      ma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     .05     .67      50      70      75      15 |</a:t>
            </a:r>
          </a:p>
          <a:p>
            <a:pPr marL="0" indent="0">
              <a:spcBef>
                <a:spcPts val="0"/>
              </a:spcBef>
              <a:buNone/>
            </a:pPr>
            <a:r>
              <a:rPr lang="en-US" sz="1600" b="1" dirty="0">
                <a:latin typeface="Courier New" panose="02070309020205020404" pitchFamily="49" charset="0"/>
                <a:cs typeface="Courier New" panose="02070309020205020404" pitchFamily="49" charset="0"/>
              </a:rPr>
              <a:t>  |     .05     .73      60      70      75      15 |</a:t>
            </a:r>
          </a:p>
          <a:p>
            <a:pPr marL="0" indent="0">
              <a:spcBef>
                <a:spcPts val="0"/>
              </a:spcBef>
              <a:buNone/>
            </a:pPr>
            <a:r>
              <a:rPr lang="en-US" sz="1600" b="1" dirty="0">
                <a:latin typeface="Courier New" panose="02070309020205020404" pitchFamily="49" charset="0"/>
                <a:cs typeface="Courier New" panose="02070309020205020404" pitchFamily="49" charset="0"/>
              </a:rPr>
              <a:t>  |     .05     .73      70      70      75      15 |</a:t>
            </a:r>
          </a:p>
          <a:p>
            <a:pPr marL="0" indent="0">
              <a:spcBef>
                <a:spcPts val="0"/>
              </a:spcBef>
              <a:buNone/>
            </a:pPr>
            <a:r>
              <a:rPr lang="en-US" sz="1600" b="1" dirty="0">
                <a:latin typeface="Courier New" panose="02070309020205020404" pitchFamily="49" charset="0"/>
                <a:cs typeface="Courier New" panose="02070309020205020404" pitchFamily="49" charset="0"/>
              </a:rPr>
              <a:t>  |     .05     .77      80      70      75      15 |</a:t>
            </a:r>
          </a:p>
          <a:p>
            <a:pPr marL="0" indent="0">
              <a:spcBef>
                <a:spcPts val="0"/>
              </a:spcBef>
              <a:buNone/>
            </a:pPr>
            <a:r>
              <a:rPr lang="en-US" sz="1600" b="1" dirty="0">
                <a:latin typeface="Courier New" panose="02070309020205020404" pitchFamily="49" charset="0"/>
                <a:cs typeface="Courier New" panose="02070309020205020404" pitchFamily="49" charset="0"/>
              </a:rPr>
              <a:t>  |     .05     .85      90      70      75      15 |</a:t>
            </a:r>
          </a:p>
          <a:p>
            <a:pPr marL="0" indent="0">
              <a:spcBef>
                <a:spcPts val="0"/>
              </a:spcBef>
              <a:buNone/>
            </a:pPr>
            <a:r>
              <a:rPr lang="en-US" sz="1600" b="1" dirty="0">
                <a:latin typeface="Courier New" panose="02070309020205020404" pitchFamily="49" charset="0"/>
                <a:cs typeface="Courier New" panose="02070309020205020404" pitchFamily="49" charset="0"/>
              </a:rPr>
              <a:t>  |     .05     .91     100      70      75      15 |</a:t>
            </a:r>
          </a:p>
          <a:p>
            <a:pPr marL="0" indent="0">
              <a:spcBef>
                <a:spcPts val="0"/>
              </a:spcBef>
              <a:buNone/>
            </a:pPr>
            <a:r>
              <a:rPr lang="en-US" sz="16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Add Your Own Calculations</a:t>
            </a:r>
            <a:endParaRPr kumimoji="0" lang="en-US" sz="3200" i="0" strike="noStrike" kern="1200" cap="none" spc="0" normalizeH="0" baseline="0" noProof="0" dirty="0">
              <a:ln>
                <a:noFill/>
              </a:ln>
              <a:solidFill>
                <a:prstClr val="black"/>
              </a:solidFill>
              <a:effectLst/>
              <a:uLnTx/>
              <a:uFillTx/>
              <a:latin typeface="Calibri"/>
            </a:endParaRPr>
          </a:p>
        </p:txBody>
      </p:sp>
    </p:spTree>
    <p:extLst>
      <p:ext uri="{BB962C8B-B14F-4D97-AF65-F5344CB8AC3E}">
        <p14:creationId xmlns:p14="http://schemas.microsoft.com/office/powerpoint/2010/main" val="27771403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609600"/>
            <a:ext cx="9144000" cy="584775"/>
          </a:xfrm>
          <a:prstGeom prst="rect">
            <a:avLst/>
          </a:prstGeom>
          <a:noFill/>
        </p:spPr>
        <p:txBody>
          <a:bodyPr wrap="square" rtlCol="0">
            <a:spAutoFit/>
          </a:bodyPr>
          <a:lstStyle/>
          <a:p>
            <a:pPr lvl="0" algn="ctr">
              <a:defRPr/>
            </a:pPr>
            <a:r>
              <a:rPr lang="en-US" sz="3200" dirty="0"/>
              <a:t>Add Your Own Calculations</a:t>
            </a:r>
            <a:endParaRPr kumimoji="0" lang="en-US" sz="3200" i="0" strike="noStrike" kern="1200" cap="none" spc="0" normalizeH="0" baseline="0" noProof="0" dirty="0">
              <a:ln>
                <a:noFill/>
              </a:ln>
              <a:solidFill>
                <a:prstClr val="black"/>
              </a:solidFill>
              <a:effectLst/>
              <a:uLnTx/>
              <a:uFillTx/>
              <a:latin typeface="Calibri"/>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691324"/>
            <a:ext cx="7391400" cy="4434840"/>
          </a:xfrm>
        </p:spPr>
      </p:pic>
    </p:spTree>
    <p:extLst>
      <p:ext uri="{BB962C8B-B14F-4D97-AF65-F5344CB8AC3E}">
        <p14:creationId xmlns:p14="http://schemas.microsoft.com/office/powerpoint/2010/main" val="12127467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Add Your Own Calculations</a:t>
            </a:r>
          </a:p>
        </p:txBody>
      </p:sp>
      <p:sp>
        <p:nvSpPr>
          <p:cNvPr id="3" name="Content Placeholder 2"/>
          <p:cNvSpPr>
            <a:spLocks noGrp="1"/>
          </p:cNvSpPr>
          <p:nvPr>
            <p:ph idx="1"/>
          </p:nvPr>
        </p:nvSpPr>
        <p:spPr>
          <a:xfrm>
            <a:off x="762000" y="2819400"/>
            <a:ext cx="7620000" cy="1676400"/>
          </a:xfrm>
          <a:ln w="19050">
            <a:solidFill>
              <a:schemeClr val="tx1"/>
            </a:solidFill>
          </a:ln>
        </p:spPr>
        <p:txBody>
          <a:bodyPr>
            <a:normAutofit/>
          </a:bodyPr>
          <a:lstStyle/>
          <a:p>
            <a:pPr marL="0" indent="0">
              <a:buNone/>
            </a:pPr>
            <a:r>
              <a:rPr lang="en-US" sz="1600" b="1" dirty="0">
                <a:latin typeface="Courier New" panose="02070309020205020404" pitchFamily="49" charset="0"/>
                <a:cs typeface="Courier New" panose="02070309020205020404" pitchFamily="49" charset="0"/>
              </a:rPr>
              <a:t>capture program drop </a:t>
            </a:r>
            <a:r>
              <a:rPr lang="en-US" sz="1600" b="1" dirty="0" err="1">
                <a:latin typeface="Courier New" panose="02070309020205020404" pitchFamily="49" charset="0"/>
                <a:cs typeface="Courier New" panose="02070309020205020404" pitchFamily="49" charset="0"/>
              </a:rPr>
              <a:t>power_cmd_simttest_init</a:t>
            </a:r>
            <a:endParaRPr lang="en-US" sz="1600" b="1" dirty="0">
              <a:latin typeface="Courier New" panose="02070309020205020404" pitchFamily="49" charset="0"/>
              <a:cs typeface="Courier New" panose="02070309020205020404" pitchFamily="49" charset="0"/>
            </a:endParaRPr>
          </a:p>
          <a:p>
            <a:pPr marL="0" indent="0">
              <a:buNone/>
            </a:pPr>
            <a:r>
              <a:rPr lang="en-US" sz="1600" b="1" dirty="0">
                <a:latin typeface="Courier New" panose="02070309020205020404" pitchFamily="49" charset="0"/>
                <a:cs typeface="Courier New" panose="02070309020205020404" pitchFamily="49" charset="0"/>
              </a:rPr>
              <a:t>program </a:t>
            </a:r>
            <a:r>
              <a:rPr lang="en-US" sz="1600" b="1" dirty="0" err="1">
                <a:latin typeface="Courier New" panose="02070309020205020404" pitchFamily="49" charset="0"/>
                <a:cs typeface="Courier New" panose="02070309020205020404" pitchFamily="49" charset="0"/>
              </a:rPr>
              <a:t>power_cmd_simttest_init</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sclass</a:t>
            </a:r>
            <a:endParaRPr lang="en-US" sz="1600" b="1" dirty="0">
              <a:latin typeface="Courier New" panose="02070309020205020404" pitchFamily="49" charset="0"/>
              <a:cs typeface="Courier New" panose="02070309020205020404" pitchFamily="49" charset="0"/>
            </a:endParaRPr>
          </a:p>
          <a:p>
            <a:pPr marL="0" indent="0">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sreturn</a:t>
            </a:r>
            <a:r>
              <a:rPr lang="en-US" sz="1600" b="1" dirty="0">
                <a:latin typeface="Courier New" panose="02070309020205020404" pitchFamily="49" charset="0"/>
                <a:cs typeface="Courier New" panose="02070309020205020404" pitchFamily="49" charset="0"/>
              </a:rPr>
              <a:t> local </a:t>
            </a:r>
            <a:r>
              <a:rPr lang="en-US" sz="1600" b="1" dirty="0" err="1">
                <a:latin typeface="Courier New" panose="02070309020205020404" pitchFamily="49" charset="0"/>
                <a:cs typeface="Courier New" panose="02070309020205020404" pitchFamily="49" charset="0"/>
              </a:rPr>
              <a:t>pss_colnames</a:t>
            </a:r>
            <a:r>
              <a:rPr lang="en-US" sz="1600" b="1" dirty="0">
                <a:latin typeface="Courier New" panose="02070309020205020404" pitchFamily="49" charset="0"/>
                <a:cs typeface="Courier New" panose="02070309020205020404" pitchFamily="49" charset="0"/>
              </a:rPr>
              <a:t> "m0 ma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a:t>
            </a:r>
          </a:p>
          <a:p>
            <a:pPr marL="0" indent="0">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sreturn</a:t>
            </a:r>
            <a:r>
              <a:rPr lang="en-US" sz="1600" b="1" dirty="0">
                <a:latin typeface="Courier New" panose="02070309020205020404" pitchFamily="49" charset="0"/>
                <a:cs typeface="Courier New" panose="02070309020205020404" pitchFamily="49" charset="0"/>
              </a:rPr>
              <a:t> local </a:t>
            </a:r>
            <a:r>
              <a:rPr lang="en-US" sz="1600" b="1" dirty="0" err="1">
                <a:latin typeface="Courier New" panose="02070309020205020404" pitchFamily="49" charset="0"/>
                <a:cs typeface="Courier New" panose="02070309020205020404" pitchFamily="49" charset="0"/>
              </a:rPr>
              <a:t>pss_numopts</a:t>
            </a:r>
            <a:r>
              <a:rPr lang="en-US" sz="1600" b="1" dirty="0">
                <a:latin typeface="Courier New" panose="02070309020205020404" pitchFamily="49" charset="0"/>
                <a:cs typeface="Courier New" panose="02070309020205020404" pitchFamily="49" charset="0"/>
              </a:rPr>
              <a:t>  "m0 ma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a:t>
            </a:r>
          </a:p>
          <a:p>
            <a:pPr marL="0" indent="0">
              <a:buNone/>
            </a:pPr>
            <a:r>
              <a:rPr lang="en-US" sz="1600" b="1" dirty="0">
                <a:latin typeface="Courier New" panose="02070309020205020404" pitchFamily="49" charset="0"/>
                <a:cs typeface="Courier New" panose="02070309020205020404" pitchFamily="49" charset="0"/>
              </a:rPr>
              <a:t>end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5" name="TextBox 4"/>
          <p:cNvSpPr txBox="1"/>
          <p:nvPr/>
        </p:nvSpPr>
        <p:spPr>
          <a:xfrm>
            <a:off x="725055" y="2423907"/>
            <a:ext cx="5441811" cy="400110"/>
          </a:xfrm>
          <a:prstGeom prst="rect">
            <a:avLst/>
          </a:prstGeom>
          <a:noFill/>
        </p:spPr>
        <p:txBody>
          <a:bodyPr wrap="none" rtlCol="0">
            <a:spAutoFit/>
          </a:bodyPr>
          <a:lstStyle/>
          <a:p>
            <a:r>
              <a:rPr lang="en-US" sz="2000" b="1" dirty="0"/>
              <a:t>C:\ado\personal\power_cmd_simttest_init.ado</a:t>
            </a:r>
          </a:p>
        </p:txBody>
      </p:sp>
    </p:spTree>
    <p:extLst>
      <p:ext uri="{BB962C8B-B14F-4D97-AF65-F5344CB8AC3E}">
        <p14:creationId xmlns:p14="http://schemas.microsoft.com/office/powerpoint/2010/main" val="23239934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305800" cy="5105400"/>
          </a:xfrm>
        </p:spPr>
        <p:txBody>
          <a:bodyPr>
            <a:noAutofit/>
          </a:bodyPr>
          <a:lstStyle/>
          <a:p>
            <a:pPr marL="0" indent="0">
              <a:spcBef>
                <a:spcPts val="0"/>
              </a:spcBef>
              <a:buNone/>
            </a:pPr>
            <a:r>
              <a:rPr lang="en-US" sz="1600" b="1" dirty="0">
                <a:latin typeface="Courier New" panose="02070309020205020404" pitchFamily="49" charset="0"/>
                <a:cs typeface="Courier New" panose="02070309020205020404" pitchFamily="49" charset="0"/>
              </a:rPr>
              <a:t>. power </a:t>
            </a:r>
            <a:r>
              <a:rPr lang="en-US" sz="1600" b="1" dirty="0" err="1">
                <a:latin typeface="Courier New" panose="02070309020205020404" pitchFamily="49" charset="0"/>
                <a:cs typeface="Courier New" panose="02070309020205020404" pitchFamily="49" charset="0"/>
              </a:rPr>
              <a:t>simttest</a:t>
            </a:r>
            <a:r>
              <a:rPr lang="en-US" sz="1600" b="1" dirty="0">
                <a:latin typeface="Courier New" panose="02070309020205020404" pitchFamily="49" charset="0"/>
                <a:cs typeface="Courier New" panose="02070309020205020404" pitchFamily="49" charset="0"/>
              </a:rPr>
              <a:t>, n(75 100) m0(70) ma(72(1)75)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(15) reps(1000)</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Estimated power</a:t>
            </a:r>
          </a:p>
          <a:p>
            <a:pPr marL="0" indent="0">
              <a:spcBef>
                <a:spcPts val="0"/>
              </a:spcBef>
              <a:buNone/>
            </a:pPr>
            <a:r>
              <a:rPr lang="en-US" sz="1600" b="1" dirty="0">
                <a:latin typeface="Courier New" panose="02070309020205020404" pitchFamily="49" charset="0"/>
                <a:cs typeface="Courier New" panose="02070309020205020404" pitchFamily="49" charset="0"/>
              </a:rPr>
              <a:t>Two-sided test</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   alpha   power       N      m0      ma      </a:t>
            </a:r>
            <a:r>
              <a:rPr lang="en-US" sz="1600" b="1" dirty="0" err="1">
                <a:latin typeface="Courier New" panose="02070309020205020404" pitchFamily="49" charset="0"/>
                <a:cs typeface="Courier New" panose="02070309020205020404" pitchFamily="49" charset="0"/>
              </a:rPr>
              <a:t>sd</a:t>
            </a: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a:t>
            </a:r>
          </a:p>
          <a:p>
            <a:pPr marL="0" indent="0">
              <a:spcBef>
                <a:spcPts val="0"/>
              </a:spcBef>
              <a:buNone/>
            </a:pPr>
            <a:r>
              <a:rPr lang="en-US" sz="1600" b="1" dirty="0">
                <a:latin typeface="Courier New" panose="02070309020205020404" pitchFamily="49" charset="0"/>
                <a:cs typeface="Courier New" panose="02070309020205020404" pitchFamily="49" charset="0"/>
              </a:rPr>
              <a:t>  |     .05    .212      75      70      72      15 |</a:t>
            </a:r>
          </a:p>
          <a:p>
            <a:pPr marL="0" indent="0">
              <a:spcBef>
                <a:spcPts val="0"/>
              </a:spcBef>
              <a:buNone/>
            </a:pPr>
            <a:r>
              <a:rPr lang="en-US" sz="1600" b="1" dirty="0">
                <a:latin typeface="Courier New" panose="02070309020205020404" pitchFamily="49" charset="0"/>
                <a:cs typeface="Courier New" panose="02070309020205020404" pitchFamily="49" charset="0"/>
              </a:rPr>
              <a:t>  |     .05    .411      75      70      73      15 |</a:t>
            </a:r>
          </a:p>
          <a:p>
            <a:pPr marL="0" indent="0">
              <a:spcBef>
                <a:spcPts val="0"/>
              </a:spcBef>
              <a:buNone/>
            </a:pPr>
            <a:r>
              <a:rPr lang="en-US" sz="1600" b="1" dirty="0">
                <a:latin typeface="Courier New" panose="02070309020205020404" pitchFamily="49" charset="0"/>
                <a:cs typeface="Courier New" panose="02070309020205020404" pitchFamily="49" charset="0"/>
              </a:rPr>
              <a:t>  |     .05    .611      75      70      74      15 |</a:t>
            </a:r>
          </a:p>
          <a:p>
            <a:pPr marL="0" indent="0">
              <a:spcBef>
                <a:spcPts val="0"/>
              </a:spcBef>
              <a:buNone/>
            </a:pPr>
            <a:r>
              <a:rPr lang="en-US" sz="1600" b="1" dirty="0">
                <a:latin typeface="Courier New" panose="02070309020205020404" pitchFamily="49" charset="0"/>
                <a:cs typeface="Courier New" panose="02070309020205020404" pitchFamily="49" charset="0"/>
              </a:rPr>
              <a:t>  |     .05    .789      75      70      75      15 |</a:t>
            </a:r>
          </a:p>
          <a:p>
            <a:pPr marL="0" indent="0">
              <a:spcBef>
                <a:spcPts val="0"/>
              </a:spcBef>
              <a:buNone/>
            </a:pPr>
            <a:r>
              <a:rPr lang="en-US" sz="1600" b="1" dirty="0">
                <a:latin typeface="Courier New" panose="02070309020205020404" pitchFamily="49" charset="0"/>
                <a:cs typeface="Courier New" panose="02070309020205020404" pitchFamily="49" charset="0"/>
              </a:rPr>
              <a:t>  |     .05    .265     100      70      72      15 |</a:t>
            </a:r>
          </a:p>
          <a:p>
            <a:pPr marL="0" indent="0">
              <a:spcBef>
                <a:spcPts val="0"/>
              </a:spcBef>
              <a:buNone/>
            </a:pPr>
            <a:r>
              <a:rPr lang="en-US" sz="1600" b="1" dirty="0">
                <a:latin typeface="Courier New" panose="02070309020205020404" pitchFamily="49" charset="0"/>
                <a:cs typeface="Courier New" panose="02070309020205020404" pitchFamily="49" charset="0"/>
              </a:rPr>
              <a:t>  |     .05     .51     100      70      73      15 |</a:t>
            </a:r>
          </a:p>
          <a:p>
            <a:pPr marL="0" indent="0">
              <a:spcBef>
                <a:spcPts val="0"/>
              </a:spcBef>
              <a:buNone/>
            </a:pPr>
            <a:r>
              <a:rPr lang="en-US" sz="1600" b="1" dirty="0">
                <a:latin typeface="Courier New" panose="02070309020205020404" pitchFamily="49" charset="0"/>
                <a:cs typeface="Courier New" panose="02070309020205020404" pitchFamily="49" charset="0"/>
              </a:rPr>
              <a:t>  |     .05    .761     100      70      74      15 |</a:t>
            </a:r>
          </a:p>
          <a:p>
            <a:pPr marL="0" indent="0">
              <a:spcBef>
                <a:spcPts val="0"/>
              </a:spcBef>
              <a:buNone/>
            </a:pPr>
            <a:r>
              <a:rPr lang="en-US" sz="1600" b="1" dirty="0">
                <a:latin typeface="Courier New" panose="02070309020205020404" pitchFamily="49" charset="0"/>
                <a:cs typeface="Courier New" panose="02070309020205020404" pitchFamily="49" charset="0"/>
              </a:rPr>
              <a:t>  |     .05    .905     100      70      75      15 |</a:t>
            </a:r>
          </a:p>
          <a:p>
            <a:pPr marL="0" indent="0">
              <a:spcBef>
                <a:spcPts val="0"/>
              </a:spcBef>
              <a:buNone/>
            </a:pPr>
            <a:r>
              <a:rPr lang="en-US" sz="1600" b="1" dirty="0">
                <a:latin typeface="Courier New" panose="02070309020205020404" pitchFamily="49" charset="0"/>
                <a:cs typeface="Courier New" panose="02070309020205020404" pitchFamily="49" charset="0"/>
              </a:rPr>
              <a:t>  +-------------------------------------------------+</a:t>
            </a:r>
          </a:p>
        </p:txBody>
      </p:sp>
      <p:sp>
        <p:nvSpPr>
          <p:cNvPr id="4" name="TextBox 3"/>
          <p:cNvSpPr txBox="1"/>
          <p:nvPr/>
        </p:nvSpPr>
        <p:spPr>
          <a:xfrm>
            <a:off x="0" y="609600"/>
            <a:ext cx="9144000" cy="707886"/>
          </a:xfrm>
          <a:prstGeom prst="rect">
            <a:avLst/>
          </a:prstGeom>
          <a:noFill/>
        </p:spPr>
        <p:txBody>
          <a:bodyPr wrap="square" rtlCol="0">
            <a:spAutoFit/>
          </a:bodyPr>
          <a:lstStyle/>
          <a:p>
            <a:pPr lvl="0" algn="ctr">
              <a:defRPr/>
            </a:pPr>
            <a:r>
              <a:rPr lang="en-US" sz="4000" dirty="0"/>
              <a:t>Add Your Own Calculations</a:t>
            </a:r>
            <a:endParaRPr kumimoji="0" lang="en-US" sz="40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3946620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11178"/>
          </a:xfrm>
        </p:spPr>
        <p:txBody>
          <a:bodyPr>
            <a:normAutofit/>
          </a:bodyPr>
          <a:lstStyle/>
          <a:p>
            <a:pPr lvl="0">
              <a:defRPr/>
            </a:pPr>
            <a:r>
              <a:rPr lang="en-US" sz="4000" dirty="0"/>
              <a:t>Add Your Own Calculations</a:t>
            </a:r>
            <a:endParaRPr lang="en-US" sz="4000" dirty="0">
              <a:solidFill>
                <a:prstClr val="black"/>
              </a:solidFill>
            </a:endParaRPr>
          </a:p>
        </p:txBody>
      </p:sp>
      <p:sp>
        <p:nvSpPr>
          <p:cNvPr id="6" name="TextBox 5"/>
          <p:cNvSpPr txBox="1"/>
          <p:nvPr/>
        </p:nvSpPr>
        <p:spPr>
          <a:xfrm>
            <a:off x="76200" y="1593533"/>
            <a:ext cx="9206366" cy="307777"/>
          </a:xfrm>
          <a:prstGeom prst="rect">
            <a:avLst/>
          </a:prstGeom>
          <a:noFill/>
        </p:spPr>
        <p:txBody>
          <a:bodyPr wrap="none" rtlCol="0">
            <a:spAutoFit/>
          </a:bodyPr>
          <a:lstStyle/>
          <a:p>
            <a:r>
              <a:rPr lang="en-US" sz="1400" b="1" dirty="0">
                <a:latin typeface="Courier New" panose="02070309020205020404" pitchFamily="49" charset="0"/>
                <a:cs typeface="Courier New" panose="02070309020205020404" pitchFamily="49" charset="0"/>
              </a:rPr>
              <a:t>power </a:t>
            </a:r>
            <a:r>
              <a:rPr lang="en-US" sz="1400" b="1" dirty="0" err="1">
                <a:latin typeface="Courier New" panose="02070309020205020404" pitchFamily="49" charset="0"/>
                <a:cs typeface="Courier New" panose="02070309020205020404" pitchFamily="49" charset="0"/>
              </a:rPr>
              <a:t>simttest</a:t>
            </a:r>
            <a:r>
              <a:rPr lang="en-US" sz="1400" b="1" dirty="0">
                <a:latin typeface="Courier New" panose="02070309020205020404" pitchFamily="49" charset="0"/>
                <a:cs typeface="Courier New" panose="02070309020205020404" pitchFamily="49" charset="0"/>
              </a:rPr>
              <a:t>, n(75 100) m0(70) ma(72(1)75) </a:t>
            </a:r>
            <a:r>
              <a:rPr lang="en-US" sz="1400" b="1" dirty="0" err="1">
                <a:latin typeface="Courier New" panose="02070309020205020404" pitchFamily="49" charset="0"/>
                <a:cs typeface="Courier New" panose="02070309020205020404" pitchFamily="49" charset="0"/>
              </a:rPr>
              <a:t>sd</a:t>
            </a:r>
            <a:r>
              <a:rPr lang="en-US" sz="1400" b="1" dirty="0">
                <a:latin typeface="Courier New" panose="02070309020205020404" pitchFamily="49" charset="0"/>
                <a:cs typeface="Courier New" panose="02070309020205020404" pitchFamily="49" charset="0"/>
              </a:rPr>
              <a:t>(15) reps(1000) graph(</a:t>
            </a:r>
            <a:r>
              <a:rPr lang="en-US" sz="1400" b="1" dirty="0" err="1">
                <a:latin typeface="Courier New" panose="02070309020205020404" pitchFamily="49" charset="0"/>
                <a:cs typeface="Courier New" panose="02070309020205020404" pitchFamily="49" charset="0"/>
              </a:rPr>
              <a:t>xdimension</a:t>
            </a:r>
            <a:r>
              <a:rPr lang="en-US" sz="1400" b="1" dirty="0">
                <a:latin typeface="Courier New" panose="02070309020205020404" pitchFamily="49" charset="0"/>
                <a:cs typeface="Courier New" panose="02070309020205020404" pitchFamily="49" charset="0"/>
              </a:rPr>
              <a:t>(ma))</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10"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0364" y="2067970"/>
            <a:ext cx="7543271" cy="4525963"/>
          </a:xfrm>
        </p:spPr>
      </p:pic>
    </p:spTree>
    <p:extLst>
      <p:ext uri="{BB962C8B-B14F-4D97-AF65-F5344CB8AC3E}">
        <p14:creationId xmlns:p14="http://schemas.microsoft.com/office/powerpoint/2010/main" val="2127623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The Challenge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There are no simple formulae to calculate power and sample size for arbitrary</a:t>
            </a:r>
          </a:p>
          <a:p>
            <a:pPr lvl="1"/>
            <a:r>
              <a:rPr lang="en-US" dirty="0"/>
              <a:t>Multiple regression models with interactions</a:t>
            </a:r>
          </a:p>
          <a:p>
            <a:pPr lvl="1"/>
            <a:r>
              <a:rPr lang="en-US" dirty="0"/>
              <a:t>Generalized linear models (logit, </a:t>
            </a:r>
            <a:r>
              <a:rPr lang="en-US" dirty="0" err="1"/>
              <a:t>probit</a:t>
            </a:r>
            <a:r>
              <a:rPr lang="en-US" dirty="0"/>
              <a:t>, </a:t>
            </a:r>
            <a:r>
              <a:rPr lang="en-US" dirty="0" err="1"/>
              <a:t>etc</a:t>
            </a:r>
            <a:r>
              <a:rPr lang="en-US" dirty="0"/>
              <a:t>)</a:t>
            </a:r>
          </a:p>
          <a:p>
            <a:pPr lvl="1"/>
            <a:r>
              <a:rPr lang="en-US" dirty="0"/>
              <a:t>Multilevel/Longitudinal Models</a:t>
            </a:r>
          </a:p>
          <a:p>
            <a:pPr lvl="1"/>
            <a:r>
              <a:rPr lang="en-US" dirty="0"/>
              <a:t>Structural equation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3379702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Outline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 basic idea and steps</a:t>
            </a:r>
          </a:p>
          <a:p>
            <a:r>
              <a:rPr lang="en-US" dirty="0"/>
              <a:t>The basic tools</a:t>
            </a:r>
          </a:p>
          <a:p>
            <a:r>
              <a:rPr lang="en-US" dirty="0"/>
              <a:t>Adding Your Own Calculations to </a:t>
            </a:r>
            <a:r>
              <a:rPr lang="en-US" b="1" dirty="0">
                <a:latin typeface="Courier New" panose="02070309020205020404" pitchFamily="49" charset="0"/>
                <a:cs typeface="Courier New" panose="02070309020205020404" pitchFamily="49" charset="0"/>
              </a:rPr>
              <a:t>power</a:t>
            </a:r>
          </a:p>
          <a:p>
            <a:r>
              <a:rPr lang="en-US" dirty="0"/>
              <a:t>Examples</a:t>
            </a:r>
          </a:p>
          <a:p>
            <a:pPr lvl="1"/>
            <a:r>
              <a:rPr lang="en-US" b="1" dirty="0"/>
              <a:t>Linear Regression</a:t>
            </a:r>
          </a:p>
          <a:p>
            <a:pPr lvl="1"/>
            <a:r>
              <a:rPr lang="en-US" dirty="0"/>
              <a:t>Multilevel/Longitudinal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89613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5" y="649933"/>
            <a:ext cx="9130145" cy="726132"/>
          </a:xfrm>
        </p:spPr>
        <p:txBody>
          <a:bodyPr>
            <a:normAutofit fontScale="90000"/>
          </a:bodyPr>
          <a:lstStyle/>
          <a:p>
            <a:r>
              <a:rPr lang="en-US" dirty="0"/>
              <a:t>Linear Regression Simulation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64127" y="2286000"/>
                <a:ext cx="8229600" cy="3505200"/>
              </a:xfrm>
            </p:spPr>
            <p:txBody>
              <a:bodyPr>
                <a:normAutofit fontScale="92500" lnSpcReduction="10000"/>
              </a:bodyPr>
              <a:lstStyle/>
              <a:p>
                <a:r>
                  <a:rPr lang="en-US" sz="2400" dirty="0"/>
                  <a:t>Let’s create a simulated dataset for a simple linear regression model assuming:</a:t>
                </a:r>
              </a:p>
              <a:p>
                <a:pPr lvl="1"/>
                <a14:m>
                  <m:oMath xmlns:m="http://schemas.openxmlformats.org/officeDocument/2006/math">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i="1">
                            <a:solidFill>
                              <a:srgbClr val="000000"/>
                            </a:solidFill>
                            <a:latin typeface="Cambria Math"/>
                          </a:rPr>
                          <m:t>0</m:t>
                        </m:r>
                      </m:sub>
                    </m:sSub>
                  </m:oMath>
                </a14:m>
                <a:r>
                  <a:rPr lang="en-US" sz="2400" dirty="0"/>
                  <a:t> = 110</a:t>
                </a:r>
              </a:p>
              <a:p>
                <a:pPr lvl="1"/>
                <a14:m>
                  <m:oMath xmlns:m="http://schemas.openxmlformats.org/officeDocument/2006/math">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b="0" i="1" smtClean="0">
                            <a:solidFill>
                              <a:srgbClr val="000000"/>
                            </a:solidFill>
                            <a:latin typeface="Cambria Math" panose="02040503050406030204" pitchFamily="18" charset="0"/>
                          </a:rPr>
                          <m:t>1</m:t>
                        </m:r>
                      </m:sub>
                    </m:sSub>
                  </m:oMath>
                </a14:m>
                <a:r>
                  <a:rPr lang="en-US" sz="2400" dirty="0"/>
                  <a:t> = 0.5</a:t>
                </a:r>
              </a:p>
              <a:p>
                <a:pPr lvl="1"/>
                <a14:m>
                  <m:oMath xmlns:m="http://schemas.openxmlformats.org/officeDocument/2006/math">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b="0" i="1" smtClean="0">
                            <a:solidFill>
                              <a:srgbClr val="000000"/>
                            </a:solidFill>
                            <a:latin typeface="Cambria Math" panose="02040503050406030204" pitchFamily="18" charset="0"/>
                            <a:ea typeface="Cambria Math"/>
                          </a:rPr>
                          <m:t>2</m:t>
                        </m:r>
                      </m:sub>
                    </m:sSub>
                  </m:oMath>
                </a14:m>
                <a:r>
                  <a:rPr lang="en-US" sz="2400" dirty="0"/>
                  <a:t> = (-20)</a:t>
                </a:r>
              </a:p>
              <a:p>
                <a:pPr lvl="1"/>
                <a14:m>
                  <m:oMath xmlns:m="http://schemas.openxmlformats.org/officeDocument/2006/math">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b="0" i="1" smtClean="0">
                            <a:solidFill>
                              <a:srgbClr val="000000"/>
                            </a:solidFill>
                            <a:latin typeface="Cambria Math" panose="02040503050406030204" pitchFamily="18" charset="0"/>
                            <a:ea typeface="Cambria Math"/>
                          </a:rPr>
                          <m:t>3</m:t>
                        </m:r>
                      </m:sub>
                    </m:sSub>
                  </m:oMath>
                </a14:m>
                <a:r>
                  <a:rPr lang="en-US" sz="2400" dirty="0"/>
                  <a:t> = 0.35</a:t>
                </a:r>
              </a:p>
              <a:p>
                <a:pPr lvl="1"/>
                <a:r>
                  <a:rPr lang="en-US" sz="2400" dirty="0"/>
                  <a:t>age ~ uniform(18, 65)</a:t>
                </a:r>
              </a:p>
              <a:p>
                <a:pPr lvl="1"/>
                <a:r>
                  <a:rPr lang="en-US" sz="2400" dirty="0"/>
                  <a:t>female ~ binomial(1, 0.5)</a:t>
                </a:r>
              </a:p>
              <a:p>
                <a:pPr lvl="1"/>
                <a14:m>
                  <m:oMath xmlns:m="http://schemas.openxmlformats.org/officeDocument/2006/math">
                    <m:sSub>
                      <m:sSubPr>
                        <m:ctrlPr>
                          <a:rPr lang="en-US" sz="2400" i="1">
                            <a:latin typeface="Cambria Math" panose="02040503050406030204" pitchFamily="18" charset="0"/>
                          </a:rPr>
                        </m:ctrlPr>
                      </m:sSubPr>
                      <m:e>
                        <m:r>
                          <a:rPr lang="en-US" sz="2400" i="1">
                            <a:latin typeface="Cambria Math"/>
                          </a:rPr>
                          <m:t>𝑒</m:t>
                        </m:r>
                      </m:e>
                      <m:sub>
                        <m:r>
                          <a:rPr lang="en-US" sz="2400" i="1">
                            <a:latin typeface="Cambria Math"/>
                          </a:rPr>
                          <m:t>𝑖</m:t>
                        </m:r>
                      </m:sub>
                    </m:sSub>
                  </m:oMath>
                </a14:m>
                <a:r>
                  <a:rPr lang="en-US" sz="2400" dirty="0"/>
                  <a:t> ~ normal(0,20)</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64127" y="2286000"/>
                <a:ext cx="8229600" cy="3505200"/>
              </a:xfrm>
              <a:blipFill>
                <a:blip r:embed="rId2"/>
                <a:stretch>
                  <a:fillRect l="-815" t="-2261" r="-16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6927" y="1524000"/>
                <a:ext cx="9144000" cy="461665"/>
              </a:xfrm>
              <a:prstGeom prst="rect">
                <a:avLst/>
              </a:prstGeom>
              <a:noFill/>
            </p:spPr>
            <p:txBody>
              <a:bodyPr wrap="square" rtlCol="0">
                <a:spAutoFit/>
              </a:bodyPr>
              <a:lstStyle/>
              <a:p>
                <a:pPr lvl="0" fontAlgn="base">
                  <a:spcBef>
                    <a:spcPct val="0"/>
                  </a:spcBef>
                  <a:spcAft>
                    <a:spcPct val="0"/>
                  </a:spcAft>
                  <a:defRPr/>
                </a:pPr>
                <a14:m>
                  <m:oMathPara xmlns:m="http://schemas.openxmlformats.org/officeDocument/2006/math">
                    <m:oMathParaPr>
                      <m:jc m:val="centerGroup"/>
                    </m:oMathParaPr>
                    <m:oMath xmlns:m="http://schemas.openxmlformats.org/officeDocument/2006/math">
                      <m:sSub>
                        <m:sSubPr>
                          <m:ctrlP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rPr>
                            <m:t>𝑠𝑏𝑝</m:t>
                          </m:r>
                        </m:e>
                        <m:sub>
                          <m:r>
                            <a:rPr kumimoji="0" lang="en-US" sz="2400" b="0" i="1" u="none" strike="noStrike" kern="1200" cap="none" spc="0" normalizeH="0" baseline="0" noProof="0" smtClean="0">
                              <a:ln>
                                <a:noFill/>
                              </a:ln>
                              <a:solidFill>
                                <a:srgbClr val="000000"/>
                              </a:solidFill>
                              <a:effectLst/>
                              <a:uLnTx/>
                              <a:uFillTx/>
                              <a:latin typeface="Cambria Math"/>
                            </a:rPr>
                            <m:t>𝑖</m:t>
                          </m:r>
                        </m:sub>
                      </m:sSub>
                      <m:r>
                        <a:rPr kumimoji="0" lang="en-US" sz="2400" b="0" i="1" u="none" strike="noStrike" kern="1200" cap="none" spc="0" normalizeH="0" baseline="0" noProof="0" smtClean="0">
                          <a:ln>
                            <a:noFill/>
                          </a:ln>
                          <a:solidFill>
                            <a:srgbClr val="000000"/>
                          </a:solidFill>
                          <a:effectLst/>
                          <a:uLnTx/>
                          <a:uFillTx/>
                          <a:latin typeface="Cambria Math"/>
                        </a:rPr>
                        <m:t>=</m:t>
                      </m:r>
                      <m:sSub>
                        <m:sSubPr>
                          <m:ctrlPr>
                            <a:rPr kumimoji="0" lang="en-US" sz="24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2400" b="0" i="1" u="none" strike="noStrike" kern="1200" cap="none" spc="0" normalizeH="0" baseline="0" noProof="0" smtClean="0">
                              <a:ln>
                                <a:noFill/>
                              </a:ln>
                              <a:solidFill>
                                <a:srgbClr val="000000"/>
                              </a:solidFill>
                              <a:effectLst/>
                              <a:uLnTx/>
                              <a:uFillTx/>
                              <a:latin typeface="Cambria Math"/>
                              <a:ea typeface="Cambria Math"/>
                            </a:rPr>
                            <m:t>𝛽</m:t>
                          </m:r>
                        </m:e>
                        <m:sub>
                          <m:r>
                            <a:rPr kumimoji="0" lang="en-US" sz="2400" b="0" i="1" u="none" strike="noStrike" kern="1200" cap="none" spc="0" normalizeH="0" baseline="0" noProof="0" smtClean="0">
                              <a:ln>
                                <a:noFill/>
                              </a:ln>
                              <a:solidFill>
                                <a:srgbClr val="000000"/>
                              </a:solidFill>
                              <a:effectLst/>
                              <a:uLnTx/>
                              <a:uFillTx/>
                              <a:latin typeface="Cambria Math"/>
                            </a:rPr>
                            <m:t>0</m:t>
                          </m:r>
                        </m:sub>
                      </m:sSub>
                      <m:r>
                        <a:rPr kumimoji="0" lang="en-US" sz="2400" b="0" i="1" u="none" strike="noStrike" kern="1200" cap="none" spc="0" normalizeH="0" baseline="0" noProof="0" smtClean="0">
                          <a:ln>
                            <a:noFill/>
                          </a:ln>
                          <a:solidFill>
                            <a:srgbClr val="000000"/>
                          </a:solidFill>
                          <a:effectLst/>
                          <a:uLnTx/>
                          <a:uFillTx/>
                          <a:latin typeface="Cambria Math"/>
                        </a:rPr>
                        <m:t>+</m:t>
                      </m:r>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i="1">
                              <a:solidFill>
                                <a:srgbClr val="000000"/>
                              </a:solidFill>
                              <a:latin typeface="Cambria Math"/>
                            </a:rPr>
                            <m:t>1</m:t>
                          </m:r>
                        </m:sub>
                      </m:sSub>
                      <m:d>
                        <m:dPr>
                          <m:ctrlPr>
                            <a:rPr lang="en-US" sz="2400" i="1">
                              <a:solidFill>
                                <a:srgbClr val="000000"/>
                              </a:solidFill>
                              <a:latin typeface="Cambria Math" panose="02040503050406030204" pitchFamily="18" charset="0"/>
                            </a:rPr>
                          </m:ctrlPr>
                        </m:dPr>
                        <m:e>
                          <m:r>
                            <a:rPr lang="en-US" sz="2400" i="1">
                              <a:solidFill>
                                <a:srgbClr val="000000"/>
                              </a:solidFill>
                              <a:latin typeface="Cambria Math"/>
                            </a:rPr>
                            <m:t>𝑎𝑔𝑒</m:t>
                          </m:r>
                        </m:e>
                      </m:d>
                      <m:sSub>
                        <m:sSubPr>
                          <m:ctrlPr>
                            <a:rPr kumimoji="0" lang="en-US" sz="2400" b="0" i="1" u="none" strike="noStrike" kern="1200" cap="none" spc="0" normalizeH="0" baseline="0" noProof="0" smtClean="0">
                              <a:ln>
                                <a:noFill/>
                              </a:ln>
                              <a:solidFill>
                                <a:schemeClr val="tx1"/>
                              </a:solidFill>
                              <a:effectLst/>
                              <a:uLnTx/>
                              <a:uFillTx/>
                              <a:latin typeface="Cambria Math" panose="02040503050406030204" pitchFamily="18" charset="0"/>
                            </a:rPr>
                          </m:ctrlPr>
                        </m:sSubPr>
                        <m:e>
                          <m:r>
                            <a:rPr lang="en-US" sz="2400" i="1">
                              <a:solidFill>
                                <a:srgbClr val="000000"/>
                              </a:solidFill>
                              <a:latin typeface="Cambria Math"/>
                            </a:rPr>
                            <m:t>+</m:t>
                          </m:r>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i="1">
                                  <a:solidFill>
                                    <a:srgbClr val="000000"/>
                                  </a:solidFill>
                                  <a:latin typeface="Cambria Math" panose="02040503050406030204" pitchFamily="18" charset="0"/>
                                  <a:ea typeface="Cambria Math"/>
                                </a:rPr>
                                <m:t>2</m:t>
                              </m:r>
                            </m:sub>
                          </m:sSub>
                          <m:d>
                            <m:dPr>
                              <m:ctrlPr>
                                <a:rPr lang="en-US" sz="2400" i="1">
                                  <a:solidFill>
                                    <a:srgbClr val="000000"/>
                                  </a:solidFill>
                                  <a:latin typeface="Cambria Math" panose="02040503050406030204" pitchFamily="18" charset="0"/>
                                </a:rPr>
                              </m:ctrlPr>
                            </m:dPr>
                            <m:e>
                              <m:r>
                                <a:rPr lang="en-US" sz="2400" i="1">
                                  <a:solidFill>
                                    <a:srgbClr val="000000"/>
                                  </a:solidFill>
                                  <a:latin typeface="Cambria Math" panose="02040503050406030204" pitchFamily="18" charset="0"/>
                                </a:rPr>
                                <m:t>𝑓𝑒𝑚𝑎𝑙𝑒</m:t>
                              </m:r>
                            </m:e>
                          </m:d>
                          <m:r>
                            <a:rPr lang="en-US" sz="2400" i="1">
                              <a:solidFill>
                                <a:srgbClr val="000000"/>
                              </a:solidFill>
                              <a:latin typeface="Cambria Math"/>
                            </a:rPr>
                            <m:t>+</m:t>
                          </m:r>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a:ea typeface="Cambria Math"/>
                                </a:rPr>
                                <m:t>𝛽</m:t>
                              </m:r>
                            </m:e>
                            <m:sub>
                              <m:r>
                                <a:rPr lang="en-US" sz="2400" b="0" i="1" smtClean="0">
                                  <a:solidFill>
                                    <a:srgbClr val="000000"/>
                                  </a:solidFill>
                                  <a:latin typeface="Cambria Math" panose="02040503050406030204" pitchFamily="18" charset="0"/>
                                  <a:ea typeface="Cambria Math"/>
                                </a:rPr>
                                <m:t>3</m:t>
                              </m:r>
                            </m:sub>
                          </m:sSub>
                          <m:d>
                            <m:dPr>
                              <m:ctrlPr>
                                <a:rPr lang="en-US" sz="2400" i="1">
                                  <a:solidFill>
                                    <a:srgbClr val="000000"/>
                                  </a:solidFill>
                                  <a:latin typeface="Cambria Math" panose="02040503050406030204" pitchFamily="18" charset="0"/>
                                </a:rPr>
                              </m:ctrlPr>
                            </m:dPr>
                            <m:e>
                              <m:r>
                                <a:rPr lang="en-US" sz="2400" b="0" i="1" smtClean="0">
                                  <a:solidFill>
                                    <a:srgbClr val="000000"/>
                                  </a:solidFill>
                                  <a:latin typeface="Cambria Math" panose="02040503050406030204" pitchFamily="18" charset="0"/>
                                </a:rPr>
                                <m:t>𝑎𝑔𝑒</m:t>
                              </m:r>
                              <m:r>
                                <a:rPr lang="en-US" sz="2400" b="0" i="1" smtClean="0">
                                  <a:solidFill>
                                    <a:srgbClr val="000000"/>
                                  </a:solidFill>
                                  <a:latin typeface="Cambria Math" panose="02040503050406030204" pitchFamily="18" charset="0"/>
                                  <a:ea typeface="Cambria Math" panose="02040503050406030204" pitchFamily="18" charset="0"/>
                                </a:rPr>
                                <m:t>×</m:t>
                              </m:r>
                              <m:r>
                                <a:rPr lang="en-US" sz="2400" i="1">
                                  <a:solidFill>
                                    <a:srgbClr val="000000"/>
                                  </a:solidFill>
                                  <a:latin typeface="Cambria Math" panose="02040503050406030204" pitchFamily="18" charset="0"/>
                                </a:rPr>
                                <m:t>𝑓𝑒𝑚𝑎𝑙𝑒</m:t>
                              </m:r>
                            </m:e>
                          </m:d>
                          <m:r>
                            <a:rPr kumimoji="0" lang="en-US" sz="2400" b="0" i="1" u="none" strike="noStrike" kern="1200" cap="none" spc="0" normalizeH="0" baseline="0" noProof="0" smtClean="0">
                              <a:ln>
                                <a:noFill/>
                              </a:ln>
                              <a:solidFill>
                                <a:schemeClr val="tx1"/>
                              </a:solidFill>
                              <a:effectLst/>
                              <a:uLnTx/>
                              <a:uFillTx/>
                              <a:latin typeface="Cambria Math" panose="02040503050406030204" pitchFamily="18" charset="0"/>
                            </a:rPr>
                            <m:t>+</m:t>
                          </m:r>
                          <m:r>
                            <a:rPr kumimoji="0" lang="en-US" sz="2400" b="0" i="1" u="none" strike="noStrike" kern="1200" cap="none" spc="0" normalizeH="0" baseline="0" noProof="0" smtClean="0">
                              <a:ln>
                                <a:noFill/>
                              </a:ln>
                              <a:solidFill>
                                <a:schemeClr val="tx1"/>
                              </a:solidFill>
                              <a:effectLst/>
                              <a:uLnTx/>
                              <a:uFillTx/>
                              <a:latin typeface="Cambria Math"/>
                            </a:rPr>
                            <m:t>𝑒</m:t>
                          </m:r>
                        </m:e>
                        <m:sub>
                          <m:r>
                            <a:rPr kumimoji="0" lang="en-US" sz="2400" b="0" i="1" u="none" strike="noStrike" kern="1200" cap="none" spc="0" normalizeH="0" baseline="0" noProof="0" smtClean="0">
                              <a:ln>
                                <a:noFill/>
                              </a:ln>
                              <a:solidFill>
                                <a:schemeClr val="tx1"/>
                              </a:solidFill>
                              <a:effectLst/>
                              <a:uLnTx/>
                              <a:uFillTx/>
                              <a:latin typeface="Cambria Math"/>
                            </a:rPr>
                            <m:t>𝑖</m:t>
                          </m:r>
                        </m:sub>
                      </m:sSub>
                    </m:oMath>
                  </m:oMathPara>
                </a14:m>
                <a:endParaRPr kumimoji="0" lang="en-US" sz="2400" b="0" i="1" u="none" strike="noStrike" kern="1200" cap="none" spc="0" normalizeH="0" baseline="0" noProof="0" dirty="0">
                  <a:ln>
                    <a:noFill/>
                  </a:ln>
                  <a:solidFill>
                    <a:srgbClr val="000000"/>
                  </a:solidFill>
                  <a:effectLst/>
                  <a:uLnTx/>
                  <a:uFillTx/>
                  <a:latin typeface="Arial"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6927" y="1524000"/>
                <a:ext cx="9144000" cy="461665"/>
              </a:xfrm>
              <a:prstGeom prst="rect">
                <a:avLst/>
              </a:prstGeom>
              <a:blipFill>
                <a:blip r:embed="rId3"/>
                <a:stretch>
                  <a:fillRect b="-19737"/>
                </a:stretch>
              </a:blipFill>
            </p:spPr>
            <p:txBody>
              <a:bodyPr/>
              <a:lstStyle/>
              <a:p>
                <a:r>
                  <a:rPr lang="en-US">
                    <a:noFill/>
                  </a:rPr>
                  <a:t> </a:t>
                </a:r>
              </a:p>
            </p:txBody>
          </p:sp>
        </mc:Fallback>
      </mc:AlternateContent>
    </p:spTree>
    <p:extLst>
      <p:ext uri="{BB962C8B-B14F-4D97-AF65-F5344CB8AC3E}">
        <p14:creationId xmlns:p14="http://schemas.microsoft.com/office/powerpoint/2010/main" val="17031251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5181600"/>
          </a:xfrm>
        </p:spPr>
        <p:txBody>
          <a:bodyPr>
            <a:noAutofit/>
          </a:bodyPr>
          <a:lstStyle/>
          <a:p>
            <a:pPr marL="0" indent="0">
              <a:spcBef>
                <a:spcPts val="0"/>
              </a:spcBef>
              <a:buNone/>
            </a:pPr>
            <a:r>
              <a:rPr lang="en-US" sz="1600" b="1" dirty="0">
                <a:latin typeface="Courier New" panose="02070309020205020404" pitchFamily="49" charset="0"/>
                <a:cs typeface="Courier New" panose="02070309020205020404" pitchFamily="49" charset="0"/>
              </a:rPr>
              <a:t>clear</a:t>
            </a:r>
          </a:p>
          <a:p>
            <a:pPr marL="0" indent="0">
              <a:spcBef>
                <a:spcPts val="0"/>
              </a:spcBef>
              <a:buNone/>
            </a:pPr>
            <a:r>
              <a:rPr lang="en-US" sz="1600" b="1" dirty="0">
                <a:latin typeface="Courier New" panose="02070309020205020404" pitchFamily="49" charset="0"/>
                <a:cs typeface="Courier New" panose="02070309020205020404" pitchFamily="49" charset="0"/>
              </a:rPr>
              <a:t>set seed 15</a:t>
            </a:r>
          </a:p>
          <a:p>
            <a:pPr marL="0" indent="0">
              <a:spcBef>
                <a:spcPts val="0"/>
              </a:spcBef>
              <a:buNone/>
            </a:pPr>
            <a:r>
              <a:rPr lang="en-US" sz="1600" b="1" dirty="0">
                <a:latin typeface="Courier New" panose="02070309020205020404" pitchFamily="49" charset="0"/>
                <a:cs typeface="Courier New" panose="02070309020205020404" pitchFamily="49" charset="0"/>
              </a:rPr>
              <a:t>set </a:t>
            </a:r>
            <a:r>
              <a:rPr lang="en-US" sz="1600" b="1" dirty="0" err="1">
                <a:latin typeface="Courier New" panose="02070309020205020404" pitchFamily="49" charset="0"/>
                <a:cs typeface="Courier New" panose="02070309020205020404" pitchFamily="49" charset="0"/>
              </a:rPr>
              <a:t>obs</a:t>
            </a:r>
            <a:r>
              <a:rPr lang="en-US" sz="1600" b="1" dirty="0">
                <a:latin typeface="Courier New" panose="02070309020205020404" pitchFamily="49" charset="0"/>
                <a:cs typeface="Courier New" panose="02070309020205020404" pitchFamily="49" charset="0"/>
              </a:rPr>
              <a:t> 100</a:t>
            </a:r>
          </a:p>
          <a:p>
            <a:pPr marL="0" indent="0">
              <a:spcBef>
                <a:spcPts val="0"/>
              </a:spcBef>
              <a:buNone/>
            </a:pPr>
            <a:r>
              <a:rPr lang="en-US" sz="1600" b="1" dirty="0">
                <a:latin typeface="Courier New" panose="02070309020205020404" pitchFamily="49" charset="0"/>
                <a:cs typeface="Courier New" panose="02070309020205020404" pitchFamily="49" charset="0"/>
              </a:rPr>
              <a:t>generate age = </a:t>
            </a:r>
            <a:r>
              <a:rPr lang="en-US" sz="1600" b="1" dirty="0" err="1">
                <a:latin typeface="Courier New" panose="02070309020205020404" pitchFamily="49" charset="0"/>
                <a:cs typeface="Courier New" panose="02070309020205020404" pitchFamily="49" charset="0"/>
              </a:rPr>
              <a:t>runiformint</a:t>
            </a:r>
            <a:r>
              <a:rPr lang="en-US" sz="1600" b="1" dirty="0">
                <a:latin typeface="Courier New" panose="02070309020205020404" pitchFamily="49" charset="0"/>
                <a:cs typeface="Courier New" panose="02070309020205020404" pitchFamily="49" charset="0"/>
              </a:rPr>
              <a:t>(18,65)</a:t>
            </a:r>
          </a:p>
          <a:p>
            <a:pPr marL="0" indent="0">
              <a:spcBef>
                <a:spcPts val="0"/>
              </a:spcBef>
              <a:buNone/>
            </a:pPr>
            <a:r>
              <a:rPr lang="en-US" sz="1600" b="1" dirty="0">
                <a:latin typeface="Courier New" panose="02070309020205020404" pitchFamily="49" charset="0"/>
                <a:cs typeface="Courier New" panose="02070309020205020404" pitchFamily="49" charset="0"/>
              </a:rPr>
              <a:t>generate female = </a:t>
            </a:r>
            <a:r>
              <a:rPr lang="en-US" sz="1600" b="1" dirty="0" err="1">
                <a:latin typeface="Courier New" panose="02070309020205020404" pitchFamily="49" charset="0"/>
                <a:cs typeface="Courier New" panose="02070309020205020404" pitchFamily="49" charset="0"/>
              </a:rPr>
              <a:t>rbinomial</a:t>
            </a:r>
            <a:r>
              <a:rPr lang="en-US" sz="1600" b="1" dirty="0">
                <a:latin typeface="Courier New" panose="02070309020205020404" pitchFamily="49" charset="0"/>
                <a:cs typeface="Courier New" panose="02070309020205020404" pitchFamily="49" charset="0"/>
              </a:rPr>
              <a:t>(1,0.5)</a:t>
            </a:r>
          </a:p>
          <a:p>
            <a:pPr marL="0" indent="0">
              <a:spcBef>
                <a:spcPts val="0"/>
              </a:spcBef>
              <a:buNone/>
            </a:pPr>
            <a:r>
              <a:rPr lang="en-US" sz="1600" b="1" dirty="0">
                <a:latin typeface="Courier New" panose="02070309020205020404" pitchFamily="49" charset="0"/>
                <a:cs typeface="Courier New" panose="02070309020205020404" pitchFamily="49" charset="0"/>
              </a:rPr>
              <a:t>generate interact = age*female</a:t>
            </a:r>
          </a:p>
          <a:p>
            <a:pPr marL="0" indent="0">
              <a:spcBef>
                <a:spcPts val="0"/>
              </a:spcBef>
              <a:buNone/>
            </a:pPr>
            <a:r>
              <a:rPr lang="en-US" sz="1600" b="1" dirty="0">
                <a:latin typeface="Courier New" panose="02070309020205020404" pitchFamily="49" charset="0"/>
                <a:cs typeface="Courier New" panose="02070309020205020404" pitchFamily="49" charset="0"/>
              </a:rPr>
              <a:t>generate e = </a:t>
            </a:r>
            <a:r>
              <a:rPr lang="en-US" sz="1600" b="1" dirty="0" err="1">
                <a:latin typeface="Courier New" panose="02070309020205020404" pitchFamily="49" charset="0"/>
                <a:cs typeface="Courier New" panose="02070309020205020404" pitchFamily="49" charset="0"/>
              </a:rPr>
              <a:t>rnormal</a:t>
            </a:r>
            <a:r>
              <a:rPr lang="en-US" sz="1600" b="1" dirty="0">
                <a:latin typeface="Courier New" panose="02070309020205020404" pitchFamily="49" charset="0"/>
                <a:cs typeface="Courier New" panose="02070309020205020404" pitchFamily="49" charset="0"/>
              </a:rPr>
              <a:t>(0,20)</a:t>
            </a:r>
          </a:p>
          <a:p>
            <a:pPr marL="0" indent="0">
              <a:spcBef>
                <a:spcPts val="0"/>
              </a:spcBef>
              <a:buNone/>
            </a:pPr>
            <a:r>
              <a:rPr lang="en-US" sz="1600" b="1" dirty="0">
                <a:latin typeface="Courier New" panose="02070309020205020404" pitchFamily="49" charset="0"/>
                <a:cs typeface="Courier New" panose="02070309020205020404" pitchFamily="49" charset="0"/>
              </a:rPr>
              <a:t>generate </a:t>
            </a:r>
            <a:r>
              <a:rPr lang="en-US" sz="1600" b="1" dirty="0" err="1">
                <a:latin typeface="Courier New" panose="02070309020205020404" pitchFamily="49" charset="0"/>
                <a:cs typeface="Courier New" panose="02070309020205020404" pitchFamily="49" charset="0"/>
              </a:rPr>
              <a:t>sbp</a:t>
            </a:r>
            <a:r>
              <a:rPr lang="en-US" sz="1600" b="1" dirty="0">
                <a:latin typeface="Courier New" panose="02070309020205020404" pitchFamily="49" charset="0"/>
                <a:cs typeface="Courier New" panose="02070309020205020404" pitchFamily="49" charset="0"/>
              </a:rPr>
              <a:t> = 110 + 0.5*age + (-20)*female + 0.35*interact  + e</a:t>
            </a: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endParaRPr lang="en-US" sz="1600" b="1" dirty="0">
              <a:latin typeface="Courier New" panose="02070309020205020404" pitchFamily="49" charset="0"/>
              <a:cs typeface="Courier New" panose="02070309020205020404" pitchFamily="49" charset="0"/>
            </a:endParaRPr>
          </a:p>
          <a:p>
            <a:pPr marL="0" indent="0">
              <a:spcBef>
                <a:spcPts val="0"/>
              </a:spcBef>
              <a:buNone/>
            </a:pPr>
            <a:r>
              <a:rPr lang="nn-NO" sz="1600" b="1" dirty="0">
                <a:latin typeface="Courier New" panose="02070309020205020404" pitchFamily="49" charset="0"/>
                <a:cs typeface="Courier New" panose="02070309020205020404" pitchFamily="49" charset="0"/>
              </a:rPr>
              <a:t>. list in 1/5</a:t>
            </a:r>
          </a:p>
          <a:p>
            <a:pPr marL="0" indent="0">
              <a:spcBef>
                <a:spcPts val="0"/>
              </a:spcBef>
              <a:buNone/>
            </a:pPr>
            <a:endParaRPr lang="nn-NO" sz="1600" b="1" dirty="0">
              <a:latin typeface="Courier New" panose="02070309020205020404" pitchFamily="49" charset="0"/>
              <a:cs typeface="Courier New" panose="02070309020205020404" pitchFamily="49" charset="0"/>
            </a:endParaRPr>
          </a:p>
          <a:p>
            <a:pPr marL="0" indent="0">
              <a:spcBef>
                <a:spcPts val="0"/>
              </a:spcBef>
              <a:buNone/>
            </a:pPr>
            <a:r>
              <a:rPr lang="nn-NO" sz="1600" b="1" dirty="0">
                <a:latin typeface="Courier New" panose="02070309020205020404" pitchFamily="49" charset="0"/>
                <a:cs typeface="Courier New" panose="02070309020205020404" pitchFamily="49" charset="0"/>
              </a:rPr>
              <a:t>     +------------------------------------------------+</a:t>
            </a:r>
          </a:p>
          <a:p>
            <a:pPr marL="0" indent="0">
              <a:spcBef>
                <a:spcPts val="0"/>
              </a:spcBef>
              <a:buNone/>
            </a:pPr>
            <a:r>
              <a:rPr lang="nn-NO" sz="1600" b="1" dirty="0">
                <a:latin typeface="Courier New" panose="02070309020205020404" pitchFamily="49" charset="0"/>
                <a:cs typeface="Courier New" panose="02070309020205020404" pitchFamily="49" charset="0"/>
              </a:rPr>
              <a:t>     | age   female   interact           e        sbp |</a:t>
            </a:r>
          </a:p>
          <a:p>
            <a:pPr marL="0" indent="0">
              <a:spcBef>
                <a:spcPts val="0"/>
              </a:spcBef>
              <a:buNone/>
            </a:pPr>
            <a:r>
              <a:rPr lang="nn-NO" sz="1600" b="1" dirty="0">
                <a:latin typeface="Courier New" panose="02070309020205020404" pitchFamily="49" charset="0"/>
                <a:cs typeface="Courier New" panose="02070309020205020404" pitchFamily="49" charset="0"/>
              </a:rPr>
              <a:t>     |------------------------------------------------|</a:t>
            </a:r>
          </a:p>
          <a:p>
            <a:pPr marL="0" indent="0">
              <a:spcBef>
                <a:spcPts val="0"/>
              </a:spcBef>
              <a:buNone/>
            </a:pPr>
            <a:r>
              <a:rPr lang="nn-NO" sz="1600" b="1" dirty="0">
                <a:latin typeface="Courier New" panose="02070309020205020404" pitchFamily="49" charset="0"/>
                <a:cs typeface="Courier New" panose="02070309020205020404" pitchFamily="49" charset="0"/>
              </a:rPr>
              <a:t>  1. |  24        0          0    2.691411   124.6914 |</a:t>
            </a:r>
          </a:p>
          <a:p>
            <a:pPr marL="0" indent="0">
              <a:spcBef>
                <a:spcPts val="0"/>
              </a:spcBef>
              <a:buNone/>
            </a:pPr>
            <a:r>
              <a:rPr lang="nn-NO" sz="1600" b="1" dirty="0">
                <a:latin typeface="Courier New" panose="02070309020205020404" pitchFamily="49" charset="0"/>
                <a:cs typeface="Courier New" panose="02070309020205020404" pitchFamily="49" charset="0"/>
              </a:rPr>
              <a:t>  2. |  49        0          0    10.25981   144.7598 |</a:t>
            </a:r>
          </a:p>
          <a:p>
            <a:pPr marL="0" indent="0">
              <a:spcBef>
                <a:spcPts val="0"/>
              </a:spcBef>
              <a:buNone/>
            </a:pPr>
            <a:r>
              <a:rPr lang="nn-NO" sz="1600" b="1" dirty="0">
                <a:latin typeface="Courier New" panose="02070309020205020404" pitchFamily="49" charset="0"/>
                <a:cs typeface="Courier New" panose="02070309020205020404" pitchFamily="49" charset="0"/>
              </a:rPr>
              <a:t>  3. |  26        0          0   -3.745754   119.2542 |</a:t>
            </a:r>
          </a:p>
          <a:p>
            <a:pPr marL="0" indent="0">
              <a:spcBef>
                <a:spcPts val="0"/>
              </a:spcBef>
              <a:buNone/>
            </a:pPr>
            <a:r>
              <a:rPr lang="nn-NO" sz="1600" b="1" dirty="0">
                <a:latin typeface="Courier New" panose="02070309020205020404" pitchFamily="49" charset="0"/>
                <a:cs typeface="Courier New" panose="02070309020205020404" pitchFamily="49" charset="0"/>
              </a:rPr>
              <a:t>  4. |  60        0          0    12.87877   152.8788 |</a:t>
            </a:r>
          </a:p>
          <a:p>
            <a:pPr marL="0" indent="0">
              <a:spcBef>
                <a:spcPts val="0"/>
              </a:spcBef>
              <a:buNone/>
            </a:pPr>
            <a:r>
              <a:rPr lang="nn-NO" sz="1600" b="1" dirty="0">
                <a:latin typeface="Courier New" panose="02070309020205020404" pitchFamily="49" charset="0"/>
                <a:cs typeface="Courier New" panose="02070309020205020404" pitchFamily="49" charset="0"/>
              </a:rPr>
              <a:t>  5. |  26        1         26    24.14905   136.2491 |</a:t>
            </a:r>
          </a:p>
          <a:p>
            <a:pPr marL="0" indent="0">
              <a:spcBef>
                <a:spcPts val="0"/>
              </a:spcBef>
              <a:buNone/>
            </a:pPr>
            <a:r>
              <a:rPr lang="nn-NO" sz="1600" b="1" dirty="0">
                <a:latin typeface="Courier New" panose="02070309020205020404" pitchFamily="49" charset="0"/>
                <a:cs typeface="Courier New" panose="02070309020205020404" pitchFamily="49" charset="0"/>
              </a:rPr>
              <a:t>     +------------------------------------------------+</a:t>
            </a:r>
          </a:p>
          <a:p>
            <a:pPr marL="0" indent="0">
              <a:spcBef>
                <a:spcPts val="0"/>
              </a:spcBef>
              <a:buNone/>
            </a:pPr>
            <a:endParaRPr lang="nn-NO" sz="1600" b="1" dirty="0">
              <a:latin typeface="Courier New" panose="02070309020205020404" pitchFamily="49" charset="0"/>
              <a:cs typeface="Courier New" panose="02070309020205020404" pitchFamily="49" charset="0"/>
            </a:endParaRP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prstClr val="black"/>
                </a:solidFill>
                <a:latin typeface="Calibri"/>
              </a:rPr>
              <a:t>Simple Regression</a:t>
            </a:r>
            <a:r>
              <a:rPr kumimoji="0" lang="en-US" sz="4000" b="0" i="0" u="none" strike="noStrike" kern="1200" cap="none" spc="0" normalizeH="0" baseline="0" noProof="0" dirty="0">
                <a:ln>
                  <a:noFill/>
                </a:ln>
                <a:solidFill>
                  <a:prstClr val="black"/>
                </a:solidFill>
                <a:effectLst/>
                <a:uLnTx/>
                <a:uFillTx/>
                <a:latin typeface="Calibri"/>
                <a:ea typeface="+mn-ea"/>
                <a:cs typeface="+mn-cs"/>
              </a:rPr>
              <a:t> Simulation Program</a:t>
            </a:r>
          </a:p>
        </p:txBody>
      </p:sp>
    </p:spTree>
    <p:extLst>
      <p:ext uri="{BB962C8B-B14F-4D97-AF65-F5344CB8AC3E}">
        <p14:creationId xmlns:p14="http://schemas.microsoft.com/office/powerpoint/2010/main" val="39011346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752600"/>
            <a:ext cx="8610600" cy="4495800"/>
          </a:xfrm>
        </p:spPr>
        <p:txBody>
          <a:bodyPr>
            <a:noAutofit/>
          </a:bodyPr>
          <a:lstStyle/>
          <a:p>
            <a:pPr marL="0" indent="0">
              <a:spcBef>
                <a:spcPts val="0"/>
              </a:spcBef>
              <a:buNone/>
            </a:pPr>
            <a:r>
              <a:rPr lang="en-US" sz="1400" b="1" dirty="0">
                <a:latin typeface="Courier New" panose="02070309020205020404" pitchFamily="49" charset="0"/>
                <a:cs typeface="Courier New" panose="02070309020205020404" pitchFamily="49" charset="0"/>
              </a:rPr>
              <a:t>. regress </a:t>
            </a:r>
            <a:r>
              <a:rPr lang="en-US" sz="1400" b="1" dirty="0" err="1">
                <a:latin typeface="Courier New" panose="02070309020205020404" pitchFamily="49" charset="0"/>
                <a:cs typeface="Courier New" panose="02070309020205020404" pitchFamily="49" charset="0"/>
              </a:rPr>
              <a:t>sbp</a:t>
            </a:r>
            <a:r>
              <a:rPr lang="en-US" sz="1400" b="1" dirty="0">
                <a:latin typeface="Courier New" panose="02070309020205020404" pitchFamily="49" charset="0"/>
                <a:cs typeface="Courier New" panose="02070309020205020404" pitchFamily="49" charset="0"/>
              </a:rPr>
              <a:t> age </a:t>
            </a:r>
            <a:r>
              <a:rPr lang="en-US" sz="1400" b="1" dirty="0" err="1">
                <a:latin typeface="Courier New" panose="02070309020205020404" pitchFamily="49" charset="0"/>
                <a:cs typeface="Courier New" panose="02070309020205020404" pitchFamily="49" charset="0"/>
              </a:rPr>
              <a:t>i.female</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c.age#i.female</a:t>
            </a:r>
            <a:endParaRPr lang="en-US" sz="1400" b="1" dirty="0">
              <a:latin typeface="Courier New" panose="02070309020205020404" pitchFamily="49" charset="0"/>
              <a:cs typeface="Courier New" panose="02070309020205020404" pitchFamily="49" charset="0"/>
            </a:endParaRP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Source |       SS           </a:t>
            </a:r>
            <a:r>
              <a:rPr lang="en-US" sz="1400" b="1" dirty="0" err="1">
                <a:latin typeface="Courier New" panose="02070309020205020404" pitchFamily="49" charset="0"/>
                <a:cs typeface="Courier New" panose="02070309020205020404" pitchFamily="49" charset="0"/>
              </a:rPr>
              <a:t>df</a:t>
            </a:r>
            <a:r>
              <a:rPr lang="en-US" sz="1400" b="1" dirty="0">
                <a:latin typeface="Courier New" panose="02070309020205020404" pitchFamily="49" charset="0"/>
                <a:cs typeface="Courier New" panose="02070309020205020404" pitchFamily="49" charset="0"/>
              </a:rPr>
              <a:t>       MS      Number of </a:t>
            </a:r>
            <a:r>
              <a:rPr lang="en-US" sz="1400" b="1" dirty="0" err="1">
                <a:latin typeface="Courier New" panose="02070309020205020404" pitchFamily="49" charset="0"/>
                <a:cs typeface="Courier New" panose="02070309020205020404" pitchFamily="49" charset="0"/>
              </a:rPr>
              <a:t>obs</a:t>
            </a:r>
            <a:r>
              <a:rPr lang="en-US" sz="1400" b="1" dirty="0">
                <a:latin typeface="Courier New" panose="02070309020205020404" pitchFamily="49" charset="0"/>
                <a:cs typeface="Courier New" panose="02070309020205020404" pitchFamily="49" charset="0"/>
              </a:rPr>
              <a:t>   =       100</a:t>
            </a:r>
          </a:p>
          <a:p>
            <a:pPr marL="0" indent="0">
              <a:spcBef>
                <a:spcPts val="0"/>
              </a:spcBef>
              <a:buNone/>
            </a:pPr>
            <a:r>
              <a:rPr lang="en-US" sz="1400" b="1" dirty="0">
                <a:latin typeface="Courier New" panose="02070309020205020404" pitchFamily="49" charset="0"/>
                <a:cs typeface="Courier New" panose="02070309020205020404" pitchFamily="49" charset="0"/>
              </a:rPr>
              <a:t>-------------+----------------------------------   F(3, 96)        =      7.15</a:t>
            </a:r>
          </a:p>
          <a:p>
            <a:pPr marL="0" indent="0">
              <a:spcBef>
                <a:spcPts val="0"/>
              </a:spcBef>
              <a:buNone/>
            </a:pPr>
            <a:r>
              <a:rPr lang="en-US" sz="1400" b="1" dirty="0">
                <a:latin typeface="Courier New" panose="02070309020205020404" pitchFamily="49" charset="0"/>
                <a:cs typeface="Courier New" panose="02070309020205020404" pitchFamily="49" charset="0"/>
              </a:rPr>
              <a:t>       Model |  9060.32024         3  3020.10675   </a:t>
            </a:r>
            <a:r>
              <a:rPr lang="en-US" sz="1400" b="1" dirty="0" err="1">
                <a:latin typeface="Courier New" panose="02070309020205020404" pitchFamily="49" charset="0"/>
                <a:cs typeface="Courier New" panose="02070309020205020404" pitchFamily="49" charset="0"/>
              </a:rPr>
              <a:t>Prob</a:t>
            </a:r>
            <a:r>
              <a:rPr lang="en-US" sz="1400" b="1" dirty="0">
                <a:latin typeface="Courier New" panose="02070309020205020404" pitchFamily="49" charset="0"/>
                <a:cs typeface="Courier New" panose="02070309020205020404" pitchFamily="49" charset="0"/>
              </a:rPr>
              <a:t> &gt; F        =    0.0002</a:t>
            </a:r>
          </a:p>
          <a:p>
            <a:pPr marL="0" indent="0">
              <a:spcBef>
                <a:spcPts val="0"/>
              </a:spcBef>
              <a:buNone/>
            </a:pPr>
            <a:r>
              <a:rPr lang="en-US" sz="1400" b="1" dirty="0">
                <a:latin typeface="Courier New" panose="02070309020205020404" pitchFamily="49" charset="0"/>
                <a:cs typeface="Courier New" panose="02070309020205020404" pitchFamily="49" charset="0"/>
              </a:rPr>
              <a:t>    Residual |  40569.7504        96  422.601567   R-squared       =    0.1826</a:t>
            </a: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Adj</a:t>
            </a:r>
            <a:r>
              <a:rPr lang="en-US" sz="1400" b="1" dirty="0">
                <a:latin typeface="Courier New" panose="02070309020205020404" pitchFamily="49" charset="0"/>
                <a:cs typeface="Courier New" panose="02070309020205020404" pitchFamily="49" charset="0"/>
              </a:rPr>
              <a:t> R-squared   =    0.1570</a:t>
            </a:r>
          </a:p>
          <a:p>
            <a:pPr marL="0" indent="0">
              <a:spcBef>
                <a:spcPts val="0"/>
              </a:spcBef>
              <a:buNone/>
            </a:pPr>
            <a:r>
              <a:rPr lang="en-US" sz="1400" b="1" dirty="0">
                <a:latin typeface="Courier New" panose="02070309020205020404" pitchFamily="49" charset="0"/>
                <a:cs typeface="Courier New" panose="02070309020205020404" pitchFamily="49" charset="0"/>
              </a:rPr>
              <a:t>       Total |  49630.0707        99  501.313845   Root MSE        =    20.557</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sbp</a:t>
            </a:r>
            <a:r>
              <a:rPr lang="en-US" sz="1400" b="1" dirty="0">
                <a:latin typeface="Courier New" panose="02070309020205020404" pitchFamily="49" charset="0"/>
                <a:cs typeface="Courier New" panose="02070309020205020404" pitchFamily="49" charset="0"/>
              </a:rPr>
              <a:t> |      </a:t>
            </a:r>
            <a:r>
              <a:rPr lang="en-US" sz="1400" b="1" dirty="0" err="1">
                <a:latin typeface="Courier New" panose="02070309020205020404" pitchFamily="49" charset="0"/>
                <a:cs typeface="Courier New" panose="02070309020205020404" pitchFamily="49" charset="0"/>
              </a:rPr>
              <a:t>Coef</a:t>
            </a:r>
            <a:r>
              <a:rPr lang="en-US" sz="1400" b="1" dirty="0">
                <a:latin typeface="Courier New" panose="02070309020205020404" pitchFamily="49" charset="0"/>
                <a:cs typeface="Courier New" panose="02070309020205020404" pitchFamily="49" charset="0"/>
              </a:rPr>
              <a:t>.   Std. Err.      t    P&gt;|t|     [95% Conf. Interval]</a:t>
            </a:r>
          </a:p>
          <a:p>
            <a:pPr marL="0" indent="0">
              <a:spcBef>
                <a:spcPts val="0"/>
              </a:spcBef>
              <a:buNone/>
            </a:pPr>
            <a:r>
              <a:rPr lang="en-US" sz="1400" b="1" dirty="0">
                <a:latin typeface="Courier New" panose="02070309020205020404" pitchFamily="49" charset="0"/>
                <a:cs typeface="Courier New" panose="02070309020205020404" pitchFamily="49" charset="0"/>
              </a:rPr>
              <a:t>-------------+----------------------------------------------------------------</a:t>
            </a:r>
          </a:p>
          <a:p>
            <a:pPr marL="0" indent="0">
              <a:spcBef>
                <a:spcPts val="0"/>
              </a:spcBef>
              <a:buNone/>
            </a:pPr>
            <a:r>
              <a:rPr lang="en-US" sz="1400" b="1" dirty="0">
                <a:latin typeface="Courier New" panose="02070309020205020404" pitchFamily="49" charset="0"/>
                <a:cs typeface="Courier New" panose="02070309020205020404" pitchFamily="49" charset="0"/>
              </a:rPr>
              <a:t>         age |   .7752417   .1883855     4.12   0.000     .4012994    1.149184</a:t>
            </a:r>
          </a:p>
          <a:p>
            <a:pPr marL="0" indent="0">
              <a:spcBef>
                <a:spcPts val="0"/>
              </a:spcBef>
              <a:buNone/>
            </a:pPr>
            <a:r>
              <a:rPr lang="en-US" sz="1400" b="1" dirty="0">
                <a:latin typeface="Courier New" panose="02070309020205020404" pitchFamily="49" charset="0"/>
                <a:cs typeface="Courier New" panose="02070309020205020404" pitchFamily="49" charset="0"/>
              </a:rPr>
              <a:t>    1.female |   5.759113   15.09611     0.38   0.704    -24.20644    35.72466</a:t>
            </a:r>
          </a:p>
          <a:p>
            <a:pPr marL="0" indent="0">
              <a:spcBef>
                <a:spcPts val="0"/>
              </a:spcBef>
              <a:buNone/>
            </a:pPr>
            <a:r>
              <a:rPr lang="en-US" sz="1400" b="1" dirty="0">
                <a:latin typeface="Courier New" panose="02070309020205020404" pitchFamily="49" charset="0"/>
                <a:cs typeface="Courier New" panose="02070309020205020404" pitchFamily="49" charset="0"/>
              </a:rPr>
              <a:t>             |</a:t>
            </a:r>
          </a:p>
          <a:p>
            <a:pPr marL="0" indent="0">
              <a:spcBef>
                <a:spcPts val="0"/>
              </a:spcBef>
              <a:buNone/>
            </a:pPr>
            <a:r>
              <a:rPr lang="en-US" sz="1400" b="1" dirty="0" err="1">
                <a:latin typeface="Courier New" panose="02070309020205020404" pitchFamily="49" charset="0"/>
                <a:cs typeface="Courier New" panose="02070309020205020404" pitchFamily="49" charset="0"/>
              </a:rPr>
              <a:t>female#c.age</a:t>
            </a:r>
            <a:r>
              <a:rPr lang="en-US" sz="1400" b="1" dirty="0">
                <a:latin typeface="Courier New" panose="02070309020205020404" pitchFamily="49" charset="0"/>
                <a:cs typeface="Courier New" panose="02070309020205020404" pitchFamily="49" charset="0"/>
              </a:rPr>
              <a:t> |</a:t>
            </a:r>
          </a:p>
          <a:p>
            <a:pPr marL="0" indent="0">
              <a:spcBef>
                <a:spcPts val="0"/>
              </a:spcBef>
              <a:buNone/>
            </a:pPr>
            <a:r>
              <a:rPr lang="en-US" sz="1400" b="1" dirty="0">
                <a:latin typeface="Courier New" panose="02070309020205020404" pitchFamily="49" charset="0"/>
                <a:cs typeface="Courier New" panose="02070309020205020404" pitchFamily="49" charset="0"/>
              </a:rPr>
              <a:t>          1  |  -.2690026   .3319144    -0.81   0.420    -.9278475    .3898423</a:t>
            </a:r>
          </a:p>
          <a:p>
            <a:pPr marL="0" indent="0">
              <a:spcBef>
                <a:spcPts val="0"/>
              </a:spcBef>
              <a:buNone/>
            </a:pPr>
            <a:r>
              <a:rPr lang="en-US" sz="1400" b="1" dirty="0">
                <a:latin typeface="Courier New" panose="02070309020205020404" pitchFamily="49" charset="0"/>
                <a:cs typeface="Courier New" panose="02070309020205020404" pitchFamily="49" charset="0"/>
              </a:rPr>
              <a:t>             |</a:t>
            </a:r>
          </a:p>
          <a:p>
            <a:pPr marL="0" indent="0">
              <a:spcBef>
                <a:spcPts val="0"/>
              </a:spcBef>
              <a:buNone/>
            </a:pPr>
            <a:r>
              <a:rPr lang="en-US" sz="1400" b="1" dirty="0">
                <a:latin typeface="Courier New" panose="02070309020205020404" pitchFamily="49" charset="0"/>
                <a:cs typeface="Courier New" panose="02070309020205020404" pitchFamily="49" charset="0"/>
              </a:rPr>
              <a:t>       _cons |   100.4409   8.381869    11.98   0.000     83.80306    117.0788</a:t>
            </a:r>
          </a:p>
          <a:p>
            <a:pPr marL="0" indent="0">
              <a:spcBef>
                <a:spcPts val="0"/>
              </a:spcBef>
              <a:buNone/>
            </a:pPr>
            <a:r>
              <a:rPr lang="en-US" sz="1400" b="1" dirty="0">
                <a:latin typeface="Courier New" panose="02070309020205020404" pitchFamily="49" charset="0"/>
                <a:cs typeface="Courier New" panose="02070309020205020404" pitchFamily="49" charset="0"/>
              </a:rPr>
              <a:t>------------------------------------------------------------------------------</a:t>
            </a:r>
            <a:endParaRPr lang="nn-NO" sz="1400" b="1" dirty="0">
              <a:latin typeface="Courier New" panose="02070309020205020404" pitchFamily="49" charset="0"/>
              <a:cs typeface="Courier New" panose="02070309020205020404" pitchFamily="49" charset="0"/>
            </a:endParaRP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prstClr val="black"/>
                </a:solidFill>
                <a:latin typeface="Calibri"/>
              </a:rPr>
              <a:t>Simple Regression</a:t>
            </a:r>
            <a:r>
              <a:rPr kumimoji="0" lang="en-US" sz="4000" b="0" i="0" u="none" strike="noStrike" kern="1200" cap="none" spc="0" normalizeH="0" baseline="0" noProof="0" dirty="0">
                <a:ln>
                  <a:noFill/>
                </a:ln>
                <a:solidFill>
                  <a:prstClr val="black"/>
                </a:solidFill>
                <a:effectLst/>
                <a:uLnTx/>
                <a:uFillTx/>
                <a:latin typeface="Calibri"/>
                <a:ea typeface="+mn-ea"/>
                <a:cs typeface="+mn-cs"/>
              </a:rPr>
              <a:t> Simulation Program</a:t>
            </a:r>
          </a:p>
        </p:txBody>
      </p:sp>
    </p:spTree>
    <p:extLst>
      <p:ext uri="{BB962C8B-B14F-4D97-AF65-F5344CB8AC3E}">
        <p14:creationId xmlns:p14="http://schemas.microsoft.com/office/powerpoint/2010/main" val="41589141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752600"/>
            <a:ext cx="8610600" cy="4495800"/>
          </a:xfrm>
        </p:spPr>
        <p:txBody>
          <a:bodyPr>
            <a:noAutofit/>
          </a:bodyPr>
          <a:lstStyle/>
          <a:p>
            <a:pPr marL="0" indent="0">
              <a:spcBef>
                <a:spcPts val="0"/>
              </a:spcBef>
              <a:buNone/>
            </a:pPr>
            <a:r>
              <a:rPr lang="en-US" sz="1800" dirty="0">
                <a:cs typeface="Courier New" panose="02070309020205020404" pitchFamily="49" charset="0"/>
              </a:rPr>
              <a:t>The code block below shows four of the five steps used to calculate a likelihood ratio test. </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regress </a:t>
            </a:r>
            <a:r>
              <a:rPr lang="en-US" sz="1400" b="1" dirty="0" err="1">
                <a:latin typeface="Courier New" panose="02070309020205020404" pitchFamily="49" charset="0"/>
                <a:cs typeface="Courier New" panose="02070309020205020404" pitchFamily="49" charset="0"/>
              </a:rPr>
              <a:t>sbp</a:t>
            </a:r>
            <a:r>
              <a:rPr lang="en-US" sz="1400" b="1" dirty="0">
                <a:latin typeface="Courier New" panose="02070309020205020404" pitchFamily="49" charset="0"/>
                <a:cs typeface="Courier New" panose="02070309020205020404" pitchFamily="49" charset="0"/>
              </a:rPr>
              <a:t> age </a:t>
            </a:r>
            <a:r>
              <a:rPr lang="en-US" sz="1400" b="1" dirty="0" err="1">
                <a:latin typeface="Courier New" panose="02070309020205020404" pitchFamily="49" charset="0"/>
                <a:cs typeface="Courier New" panose="02070309020205020404" pitchFamily="49" charset="0"/>
              </a:rPr>
              <a:t>i.female</a:t>
            </a:r>
            <a:r>
              <a:rPr lang="en-US" sz="1400" b="1" dirty="0">
                <a:latin typeface="Courier New" panose="02070309020205020404" pitchFamily="49" charset="0"/>
                <a:cs typeface="Courier New" panose="02070309020205020404" pitchFamily="49" charset="0"/>
              </a:rPr>
              <a:t> </a:t>
            </a:r>
            <a:r>
              <a:rPr lang="en-US" sz="1400" b="1" dirty="0" err="1">
                <a:solidFill>
                  <a:srgbClr val="FF0000"/>
                </a:solidFill>
                <a:latin typeface="Courier New" panose="02070309020205020404" pitchFamily="49" charset="0"/>
                <a:cs typeface="Courier New" panose="02070309020205020404" pitchFamily="49" charset="0"/>
              </a:rPr>
              <a:t>c.age#i.female</a:t>
            </a:r>
            <a:endParaRPr lang="en-US" sz="1400" b="1" dirty="0">
              <a:solidFill>
                <a:srgbClr val="FF0000"/>
              </a:solidFill>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estimates store full</a:t>
            </a:r>
          </a:p>
          <a:p>
            <a:pPr marL="0" indent="0">
              <a:spcBef>
                <a:spcPts val="0"/>
              </a:spcBef>
              <a:buNone/>
            </a:pPr>
            <a:r>
              <a:rPr lang="en-US" sz="1400" b="1" dirty="0">
                <a:latin typeface="Courier New" panose="02070309020205020404" pitchFamily="49" charset="0"/>
                <a:cs typeface="Courier New" panose="02070309020205020404" pitchFamily="49" charset="0"/>
              </a:rPr>
              <a:t>regress </a:t>
            </a:r>
            <a:r>
              <a:rPr lang="en-US" sz="1400" b="1" dirty="0" err="1">
                <a:latin typeface="Courier New" panose="02070309020205020404" pitchFamily="49" charset="0"/>
                <a:cs typeface="Courier New" panose="02070309020205020404" pitchFamily="49" charset="0"/>
              </a:rPr>
              <a:t>sbp</a:t>
            </a:r>
            <a:r>
              <a:rPr lang="en-US" sz="1400" b="1" dirty="0">
                <a:latin typeface="Courier New" panose="02070309020205020404" pitchFamily="49" charset="0"/>
                <a:cs typeface="Courier New" panose="02070309020205020404" pitchFamily="49" charset="0"/>
              </a:rPr>
              <a:t> age </a:t>
            </a:r>
            <a:r>
              <a:rPr lang="en-US" sz="1400" b="1" dirty="0" err="1">
                <a:latin typeface="Courier New" panose="02070309020205020404" pitchFamily="49" charset="0"/>
                <a:cs typeface="Courier New" panose="02070309020205020404" pitchFamily="49" charset="0"/>
              </a:rPr>
              <a:t>i.female</a:t>
            </a: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estimates store reduced</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800" dirty="0">
                <a:cs typeface="Courier New" panose="02070309020205020404" pitchFamily="49" charset="0"/>
              </a:rPr>
              <a:t>The fifth step uses </a:t>
            </a:r>
            <a:r>
              <a:rPr lang="en-US" sz="1800" b="1" dirty="0" err="1">
                <a:latin typeface="Courier New" panose="02070309020205020404" pitchFamily="49" charset="0"/>
                <a:cs typeface="Courier New" panose="02070309020205020404" pitchFamily="49" charset="0"/>
              </a:rPr>
              <a:t>lrtest</a:t>
            </a:r>
            <a:r>
              <a:rPr lang="en-US" sz="1800" dirty="0">
                <a:cs typeface="Courier New" panose="02070309020205020404" pitchFamily="49" charset="0"/>
              </a:rPr>
              <a:t> to calculate a likelihood ratio test of the full model versus the reduced model. The test yields a p-value of 0.4089 which is close to the Wald test reported in the regression output above. We cannot reject the null hypothesis that the interaction parameter is zero.</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lrtest</a:t>
            </a:r>
            <a:r>
              <a:rPr lang="en-US" sz="1400" b="1" dirty="0">
                <a:latin typeface="Courier New" panose="02070309020205020404" pitchFamily="49" charset="0"/>
                <a:cs typeface="Courier New" panose="02070309020205020404" pitchFamily="49" charset="0"/>
              </a:rPr>
              <a:t> full reduced </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Likelihood-ratio test                                 LR chi2(1)  =      0.68</a:t>
            </a:r>
          </a:p>
          <a:p>
            <a:pPr marL="0" indent="0">
              <a:spcBef>
                <a:spcPts val="0"/>
              </a:spcBef>
              <a:buNone/>
            </a:pPr>
            <a:r>
              <a:rPr lang="en-US" sz="1400" b="1" dirty="0">
                <a:latin typeface="Courier New" panose="02070309020205020404" pitchFamily="49" charset="0"/>
                <a:cs typeface="Courier New" panose="02070309020205020404" pitchFamily="49" charset="0"/>
              </a:rPr>
              <a:t>(Assumption: reduced nested in full)                  </a:t>
            </a:r>
            <a:r>
              <a:rPr lang="en-US" sz="1400" b="1" dirty="0" err="1">
                <a:latin typeface="Courier New" panose="02070309020205020404" pitchFamily="49" charset="0"/>
                <a:cs typeface="Courier New" panose="02070309020205020404" pitchFamily="49" charset="0"/>
              </a:rPr>
              <a:t>Prob</a:t>
            </a:r>
            <a:r>
              <a:rPr lang="en-US" sz="1400" b="1" dirty="0">
                <a:latin typeface="Courier New" panose="02070309020205020404" pitchFamily="49" charset="0"/>
                <a:cs typeface="Courier New" panose="02070309020205020404" pitchFamily="49" charset="0"/>
              </a:rPr>
              <a:t> &gt; chi2 =    0.4089</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prstClr val="black"/>
                </a:solidFill>
                <a:latin typeface="Calibri"/>
              </a:rPr>
              <a:t>Simple Regression</a:t>
            </a:r>
            <a:r>
              <a:rPr kumimoji="0" lang="en-US" sz="4000" b="0" i="0" u="none" strike="noStrike" kern="1200" cap="none" spc="0" normalizeH="0" baseline="0" noProof="0" dirty="0">
                <a:ln>
                  <a:noFill/>
                </a:ln>
                <a:solidFill>
                  <a:prstClr val="black"/>
                </a:solidFill>
                <a:effectLst/>
                <a:uLnTx/>
                <a:uFillTx/>
                <a:latin typeface="Calibri"/>
                <a:ea typeface="+mn-ea"/>
                <a:cs typeface="+mn-cs"/>
              </a:rPr>
              <a:t> Simulation Program</a:t>
            </a:r>
          </a:p>
        </p:txBody>
      </p:sp>
    </p:spTree>
    <p:extLst>
      <p:ext uri="{BB962C8B-B14F-4D97-AF65-F5344CB8AC3E}">
        <p14:creationId xmlns:p14="http://schemas.microsoft.com/office/powerpoint/2010/main" val="13105168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752600"/>
            <a:ext cx="8610600" cy="4495800"/>
          </a:xfrm>
        </p:spPr>
        <p:txBody>
          <a:bodyPr>
            <a:noAutofit/>
          </a:bodyPr>
          <a:lstStyle/>
          <a:p>
            <a:pPr marL="0" indent="0">
              <a:spcBef>
                <a:spcPts val="0"/>
              </a:spcBef>
              <a:buNone/>
            </a:pPr>
            <a:r>
              <a:rPr lang="en-US" sz="1800" dirty="0">
                <a:cs typeface="Courier New" panose="02070309020205020404" pitchFamily="49" charset="0"/>
              </a:rPr>
              <a:t> You can type return list to see that the p-value is stored in the scalar r(p). And you can use r(p) to define reject the same way we did in our t-test program.</a:t>
            </a:r>
          </a:p>
          <a:p>
            <a:pPr marL="0" indent="0">
              <a:spcBef>
                <a:spcPts val="0"/>
              </a:spcBef>
              <a:buNone/>
            </a:pPr>
            <a:endParaRPr lang="en-US" sz="1800" dirty="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return list</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scalars:</a:t>
            </a:r>
          </a:p>
          <a:p>
            <a:pPr marL="0" indent="0">
              <a:spcBef>
                <a:spcPts val="0"/>
              </a:spcBef>
              <a:buNone/>
            </a:pPr>
            <a:r>
              <a:rPr lang="en-US" sz="1800" b="1" dirty="0">
                <a:latin typeface="Courier New" panose="02070309020205020404" pitchFamily="49" charset="0"/>
                <a:cs typeface="Courier New" panose="02070309020205020404" pitchFamily="49" charset="0"/>
              </a:rPr>
              <a:t>                  r(p) =  .4089399864598747</a:t>
            </a:r>
          </a:p>
          <a:p>
            <a:pPr marL="0" indent="0">
              <a:spcBef>
                <a:spcPts val="0"/>
              </a:spcBef>
              <a:buNone/>
            </a:pPr>
            <a:r>
              <a:rPr lang="en-US" sz="1800" b="1" dirty="0">
                <a:latin typeface="Courier New" panose="02070309020205020404" pitchFamily="49" charset="0"/>
                <a:cs typeface="Courier New" panose="02070309020205020404" pitchFamily="49" charset="0"/>
              </a:rPr>
              <a:t>               r(chi2) =  .6818803412616035</a:t>
            </a:r>
          </a:p>
          <a:p>
            <a:pPr marL="0" indent="0">
              <a:spcBef>
                <a:spcPts val="0"/>
              </a:spcBef>
              <a:buNone/>
            </a:pPr>
            <a:r>
              <a:rPr lang="en-US" sz="1800" b="1" dirty="0">
                <a:latin typeface="Courier New" panose="02070309020205020404" pitchFamily="49" charset="0"/>
                <a:cs typeface="Courier New" panose="02070309020205020404" pitchFamily="49" charset="0"/>
              </a:rPr>
              <a:t>                 r(</a:t>
            </a:r>
            <a:r>
              <a:rPr lang="en-US" sz="1800" b="1" dirty="0" err="1">
                <a:latin typeface="Courier New" panose="02070309020205020404" pitchFamily="49" charset="0"/>
                <a:cs typeface="Courier New" panose="02070309020205020404" pitchFamily="49" charset="0"/>
              </a:rPr>
              <a:t>df</a:t>
            </a:r>
            <a:r>
              <a:rPr lang="en-US" sz="1800" b="1" dirty="0">
                <a:latin typeface="Courier New" panose="02070309020205020404" pitchFamily="49" charset="0"/>
                <a:cs typeface="Courier New" panose="02070309020205020404" pitchFamily="49" charset="0"/>
              </a:rPr>
              <a:t>) =  1</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local reject = (r(p)&lt;0.05)</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prstClr val="black"/>
                </a:solidFill>
                <a:latin typeface="Calibri"/>
              </a:rPr>
              <a:t>Simple Regression</a:t>
            </a:r>
            <a:r>
              <a:rPr kumimoji="0" lang="en-US" sz="4000" b="0" i="0" u="none" strike="noStrike" kern="1200" cap="none" spc="0" normalizeH="0" baseline="0" noProof="0" dirty="0">
                <a:ln>
                  <a:noFill/>
                </a:ln>
                <a:solidFill>
                  <a:prstClr val="black"/>
                </a:solidFill>
                <a:effectLst/>
                <a:uLnTx/>
                <a:uFillTx/>
                <a:latin typeface="Calibri"/>
                <a:ea typeface="+mn-ea"/>
                <a:cs typeface="+mn-cs"/>
              </a:rPr>
              <a:t> Simulation Program</a:t>
            </a:r>
          </a:p>
        </p:txBody>
      </p:sp>
    </p:spTree>
    <p:extLst>
      <p:ext uri="{BB962C8B-B14F-4D97-AF65-F5344CB8AC3E}">
        <p14:creationId xmlns:p14="http://schemas.microsoft.com/office/powerpoint/2010/main" val="32204260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6868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200" b="1" dirty="0">
                <a:latin typeface="Courier New" panose="02070309020205020404" pitchFamily="49" charset="0"/>
                <a:cs typeface="Courier New" panose="02070309020205020404" pitchFamily="49" charset="0"/>
              </a:rPr>
              <a:t>capture program drop </a:t>
            </a:r>
            <a:r>
              <a:rPr lang="en-US" sz="1200" b="1" dirty="0" err="1">
                <a:latin typeface="Courier New" panose="02070309020205020404" pitchFamily="49" charset="0"/>
                <a:cs typeface="Courier New" panose="02070309020205020404" pitchFamily="49" charset="0"/>
              </a:rPr>
              <a:t>simregress</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program </a:t>
            </a:r>
            <a:r>
              <a:rPr lang="en-US" sz="1200" b="1" dirty="0" err="1">
                <a:latin typeface="Courier New" panose="02070309020205020404" pitchFamily="49" charset="0"/>
                <a:cs typeface="Courier New" panose="02070309020205020404" pitchFamily="49" charset="0"/>
              </a:rPr>
              <a:t>simregress</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rclass</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version 15.1</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DEFINE THE INPUT PARAMETERS AND THEIR DEFAULT VALUES</a:t>
            </a:r>
          </a:p>
          <a:p>
            <a:pPr marL="0" indent="0">
              <a:spcBef>
                <a:spcPts val="0"/>
              </a:spcBef>
              <a:buNone/>
            </a:pPr>
            <a:r>
              <a:rPr lang="en-US" sz="1200" b="1" dirty="0">
                <a:latin typeface="Courier New" panose="02070309020205020404" pitchFamily="49" charset="0"/>
                <a:cs typeface="Courier New" panose="02070309020205020404" pitchFamily="49" charset="0"/>
              </a:rPr>
              <a:t>    syntax, n(integer)            /// Sample size</a:t>
            </a:r>
          </a:p>
          <a:p>
            <a:pPr marL="0" indent="0">
              <a:spcBef>
                <a:spcPts val="0"/>
              </a:spcBef>
              <a:buNone/>
            </a:pPr>
            <a:r>
              <a:rPr lang="en-US" sz="1200" b="1" dirty="0">
                <a:latin typeface="Courier New" panose="02070309020205020404" pitchFamily="49" charset="0"/>
                <a:cs typeface="Courier New" panose="02070309020205020404" pitchFamily="49" charset="0"/>
              </a:rPr>
              <a:t>          [ alpha(real 0.05) 	    /// Alpha level (default is 0.05)</a:t>
            </a:r>
          </a:p>
          <a:p>
            <a:pPr marL="0" indent="0">
              <a:spcBef>
                <a:spcPts val="0"/>
              </a:spcBef>
              <a:buNone/>
            </a:pPr>
            <a:r>
              <a:rPr lang="en-US" sz="1200" b="1" dirty="0">
                <a:latin typeface="Courier New" panose="02070309020205020404" pitchFamily="49" charset="0"/>
                <a:cs typeface="Courier New" panose="02070309020205020404" pitchFamily="49" charset="0"/>
              </a:rPr>
              <a:t>            intercept(real 110)   /// Intercept parameter (default is 110)</a:t>
            </a:r>
          </a:p>
          <a:p>
            <a:pPr marL="0" indent="0">
              <a:spcBef>
                <a:spcPts val="0"/>
              </a:spcBef>
              <a:buNone/>
            </a:pPr>
            <a:r>
              <a:rPr lang="en-US" sz="1200" b="1" dirty="0">
                <a:latin typeface="Courier New" panose="02070309020205020404" pitchFamily="49" charset="0"/>
                <a:cs typeface="Courier New" panose="02070309020205020404" pitchFamily="49" charset="0"/>
              </a:rPr>
              <a:t>            age(real 0.5)         /// Age parameter (default is 0.5)</a:t>
            </a:r>
          </a:p>
          <a:p>
            <a:pPr marL="0" indent="0">
              <a:spcBef>
                <a:spcPts val="0"/>
              </a:spcBef>
              <a:buNone/>
            </a:pPr>
            <a:r>
              <a:rPr lang="en-US" sz="1200" b="1" dirty="0">
                <a:latin typeface="Courier New" panose="02070309020205020404" pitchFamily="49" charset="0"/>
                <a:cs typeface="Courier New" panose="02070309020205020404" pitchFamily="49" charset="0"/>
              </a:rPr>
              <a:t>            female(real -20) 	    /// Female parameter (default is -20)</a:t>
            </a:r>
          </a:p>
          <a:p>
            <a:pPr marL="0" indent="0">
              <a:spcBef>
                <a:spcPts val="0"/>
              </a:spcBef>
              <a:buNone/>
            </a:pPr>
            <a:r>
              <a:rPr lang="en-US" sz="1200" b="1" dirty="0">
                <a:latin typeface="Courier New" panose="02070309020205020404" pitchFamily="49" charset="0"/>
                <a:cs typeface="Courier New" panose="02070309020205020404" pitchFamily="49" charset="0"/>
              </a:rPr>
              <a:t>            interact(real 0.35)   /// Interaction parameter (default is 0.35)</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(real 20) ]        //  Standard deviation of the error (default is 20)</a:t>
            </a:r>
          </a:p>
          <a:p>
            <a:pPr marL="0" indent="0">
              <a:spcBef>
                <a:spcPts val="0"/>
              </a:spcBef>
              <a:buNone/>
            </a:pPr>
            <a:r>
              <a:rPr lang="en-US" sz="1200" b="1" dirty="0">
                <a:latin typeface="Courier New" panose="02070309020205020404" pitchFamily="49" charset="0"/>
                <a:cs typeface="Courier New" panose="02070309020205020404" pitchFamily="49" charset="0"/>
              </a:rPr>
              <a:t>    quietly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GENERATE THE RANDOM DATA </a:t>
            </a:r>
          </a:p>
          <a:p>
            <a:pPr marL="0" indent="0">
              <a:spcBef>
                <a:spcPts val="0"/>
              </a:spcBef>
              <a:buNone/>
            </a:pPr>
            <a:r>
              <a:rPr lang="en-US" sz="1200" b="1" dirty="0">
                <a:latin typeface="Courier New" panose="02070309020205020404" pitchFamily="49" charset="0"/>
                <a:cs typeface="Courier New" panose="02070309020205020404" pitchFamily="49" charset="0"/>
              </a:rPr>
              <a:t>        clear</a:t>
            </a:r>
          </a:p>
          <a:p>
            <a:pPr marL="0" indent="0">
              <a:spcBef>
                <a:spcPts val="0"/>
              </a:spcBef>
              <a:buNone/>
            </a:pPr>
            <a:r>
              <a:rPr lang="en-US" sz="1200" b="1" dirty="0">
                <a:latin typeface="Courier New" panose="02070309020205020404" pitchFamily="49" charset="0"/>
                <a:cs typeface="Courier New" panose="02070309020205020404" pitchFamily="49" charset="0"/>
              </a:rPr>
              <a:t>        set </a:t>
            </a:r>
            <a:r>
              <a:rPr lang="en-US" sz="1200" b="1" dirty="0" err="1">
                <a:latin typeface="Courier New" panose="02070309020205020404" pitchFamily="49" charset="0"/>
                <a:cs typeface="Courier New" panose="02070309020205020404" pitchFamily="49" charset="0"/>
              </a:rPr>
              <a:t>obs</a:t>
            </a:r>
            <a:r>
              <a:rPr lang="en-US" sz="1200" b="1" dirty="0">
                <a:latin typeface="Courier New" panose="02070309020205020404" pitchFamily="49" charset="0"/>
                <a:cs typeface="Courier New" panose="02070309020205020404" pitchFamily="49" charset="0"/>
              </a:rPr>
              <a:t> `n'</a:t>
            </a:r>
          </a:p>
          <a:p>
            <a:pPr marL="0" indent="0">
              <a:spcBef>
                <a:spcPts val="0"/>
              </a:spcBef>
              <a:buNone/>
            </a:pPr>
            <a:r>
              <a:rPr lang="en-US" sz="1200" b="1" dirty="0">
                <a:latin typeface="Courier New" panose="02070309020205020404" pitchFamily="49" charset="0"/>
                <a:cs typeface="Courier New" panose="02070309020205020404" pitchFamily="49" charset="0"/>
              </a:rPr>
              <a:t>        generate age = </a:t>
            </a:r>
            <a:r>
              <a:rPr lang="en-US" sz="1200" b="1" dirty="0" err="1">
                <a:latin typeface="Courier New" panose="02070309020205020404" pitchFamily="49" charset="0"/>
                <a:cs typeface="Courier New" panose="02070309020205020404" pitchFamily="49" charset="0"/>
              </a:rPr>
              <a:t>runiformint</a:t>
            </a:r>
            <a:r>
              <a:rPr lang="en-US" sz="1200" b="1" dirty="0">
                <a:latin typeface="Courier New" panose="02070309020205020404" pitchFamily="49" charset="0"/>
                <a:cs typeface="Courier New" panose="02070309020205020404" pitchFamily="49" charset="0"/>
              </a:rPr>
              <a:t>(18,65)</a:t>
            </a:r>
          </a:p>
          <a:p>
            <a:pPr marL="0" indent="0">
              <a:spcBef>
                <a:spcPts val="0"/>
              </a:spcBef>
              <a:buNone/>
            </a:pPr>
            <a:r>
              <a:rPr lang="en-US" sz="1200" b="1" dirty="0">
                <a:latin typeface="Courier New" panose="02070309020205020404" pitchFamily="49" charset="0"/>
                <a:cs typeface="Courier New" panose="02070309020205020404" pitchFamily="49" charset="0"/>
              </a:rPr>
              <a:t>        generate female = </a:t>
            </a:r>
            <a:r>
              <a:rPr lang="en-US" sz="1200" b="1" dirty="0" err="1">
                <a:latin typeface="Courier New" panose="02070309020205020404" pitchFamily="49" charset="0"/>
                <a:cs typeface="Courier New" panose="02070309020205020404" pitchFamily="49" charset="0"/>
              </a:rPr>
              <a:t>rbinomial</a:t>
            </a:r>
            <a:r>
              <a:rPr lang="en-US" sz="1200" b="1" dirty="0">
                <a:latin typeface="Courier New" panose="02070309020205020404" pitchFamily="49" charset="0"/>
                <a:cs typeface="Courier New" panose="02070309020205020404" pitchFamily="49" charset="0"/>
              </a:rPr>
              <a:t>(1,0.5)</a:t>
            </a:r>
          </a:p>
          <a:p>
            <a:pPr marL="0" indent="0">
              <a:spcBef>
                <a:spcPts val="0"/>
              </a:spcBef>
              <a:buNone/>
            </a:pPr>
            <a:r>
              <a:rPr lang="en-US" sz="1200" b="1" dirty="0">
                <a:latin typeface="Courier New" panose="02070309020205020404" pitchFamily="49" charset="0"/>
                <a:cs typeface="Courier New" panose="02070309020205020404" pitchFamily="49" charset="0"/>
              </a:rPr>
              <a:t>        generate interact = age*female</a:t>
            </a:r>
          </a:p>
          <a:p>
            <a:pPr marL="0" indent="0">
              <a:spcBef>
                <a:spcPts val="0"/>
              </a:spcBef>
              <a:buNone/>
            </a:pPr>
            <a:r>
              <a:rPr lang="en-US" sz="1200" b="1" dirty="0">
                <a:latin typeface="Courier New" panose="02070309020205020404" pitchFamily="49" charset="0"/>
                <a:cs typeface="Courier New" panose="02070309020205020404" pitchFamily="49" charset="0"/>
              </a:rPr>
              <a:t>        generate e = </a:t>
            </a:r>
            <a:r>
              <a:rPr lang="en-US" sz="1200" b="1" dirty="0" err="1">
                <a:latin typeface="Courier New" panose="02070309020205020404" pitchFamily="49" charset="0"/>
                <a:cs typeface="Courier New" panose="02070309020205020404" pitchFamily="49" charset="0"/>
              </a:rPr>
              <a:t>rnormal</a:t>
            </a:r>
            <a:r>
              <a:rPr lang="en-US" sz="1200" b="1" dirty="0">
                <a:latin typeface="Courier New" panose="02070309020205020404" pitchFamily="49" charset="0"/>
                <a:cs typeface="Courier New" panose="02070309020205020404" pitchFamily="49" charset="0"/>
              </a:rPr>
              <a:t>(0,`esd')</a:t>
            </a:r>
          </a:p>
          <a:p>
            <a:pPr marL="0" indent="0">
              <a:spcBef>
                <a:spcPts val="0"/>
              </a:spcBef>
              <a:buNone/>
            </a:pPr>
            <a:r>
              <a:rPr lang="en-US" sz="1200" b="1" dirty="0">
                <a:latin typeface="Courier New" panose="02070309020205020404" pitchFamily="49" charset="0"/>
                <a:cs typeface="Courier New" panose="02070309020205020404" pitchFamily="49" charset="0"/>
              </a:rPr>
              <a:t>        generate </a:t>
            </a:r>
            <a:r>
              <a:rPr lang="en-US" sz="1200" b="1" dirty="0" err="1">
                <a:latin typeface="Courier New" panose="02070309020205020404" pitchFamily="49" charset="0"/>
                <a:cs typeface="Courier New" panose="02070309020205020404" pitchFamily="49" charset="0"/>
              </a:rPr>
              <a:t>sbp</a:t>
            </a:r>
            <a:r>
              <a:rPr lang="en-US" sz="1200" b="1" dirty="0">
                <a:latin typeface="Courier New" panose="02070309020205020404" pitchFamily="49" charset="0"/>
                <a:cs typeface="Courier New" panose="02070309020205020404" pitchFamily="49" charset="0"/>
              </a:rPr>
              <a:t> = `intercept' + `age'*age + `female'*female + `interact'*interact  + e</a:t>
            </a:r>
          </a:p>
          <a:p>
            <a:pPr marL="0" indent="0">
              <a:spcBef>
                <a:spcPts val="0"/>
              </a:spcBef>
              <a:buNone/>
            </a:pPr>
            <a:r>
              <a:rPr lang="en-US" sz="1200" b="1" dirty="0">
                <a:latin typeface="Courier New" panose="02070309020205020404" pitchFamily="49" charset="0"/>
                <a:cs typeface="Courier New" panose="02070309020205020404" pitchFamily="49" charset="0"/>
              </a:rPr>
              <a:t>        // TEST THE NULL HYPOTHESIS</a:t>
            </a:r>
          </a:p>
          <a:p>
            <a:pPr marL="0" indent="0">
              <a:spcBef>
                <a:spcPts val="0"/>
              </a:spcBef>
              <a:buNone/>
            </a:pPr>
            <a:r>
              <a:rPr lang="en-US" sz="1200" b="1" dirty="0">
                <a:latin typeface="Courier New" panose="02070309020205020404" pitchFamily="49" charset="0"/>
                <a:cs typeface="Courier New" panose="02070309020205020404" pitchFamily="49" charset="0"/>
              </a:rPr>
              <a:t>        regress </a:t>
            </a:r>
            <a:r>
              <a:rPr lang="en-US" sz="1200" b="1" dirty="0" err="1">
                <a:latin typeface="Courier New" panose="02070309020205020404" pitchFamily="49" charset="0"/>
                <a:cs typeface="Courier New" panose="02070309020205020404" pitchFamily="49" charset="0"/>
              </a:rPr>
              <a:t>sbp</a:t>
            </a:r>
            <a:r>
              <a:rPr lang="en-US" sz="1200" b="1" dirty="0">
                <a:latin typeface="Courier New" panose="02070309020205020404" pitchFamily="49" charset="0"/>
                <a:cs typeface="Courier New" panose="02070309020205020404" pitchFamily="49" charset="0"/>
              </a:rPr>
              <a:t> age </a:t>
            </a:r>
            <a:r>
              <a:rPr lang="en-US" sz="1200" b="1" dirty="0" err="1">
                <a:latin typeface="Courier New" panose="02070309020205020404" pitchFamily="49" charset="0"/>
                <a:cs typeface="Courier New" panose="02070309020205020404" pitchFamily="49" charset="0"/>
              </a:rPr>
              <a:t>i.female</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c.age#i.female</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estimates store full</a:t>
            </a:r>
          </a:p>
          <a:p>
            <a:pPr marL="0" indent="0">
              <a:spcBef>
                <a:spcPts val="0"/>
              </a:spcBef>
              <a:buNone/>
            </a:pPr>
            <a:r>
              <a:rPr lang="en-US" sz="1200" b="1" dirty="0">
                <a:latin typeface="Courier New" panose="02070309020205020404" pitchFamily="49" charset="0"/>
                <a:cs typeface="Courier New" panose="02070309020205020404" pitchFamily="49" charset="0"/>
              </a:rPr>
              <a:t>        regress </a:t>
            </a:r>
            <a:r>
              <a:rPr lang="en-US" sz="1200" b="1" dirty="0" err="1">
                <a:latin typeface="Courier New" panose="02070309020205020404" pitchFamily="49" charset="0"/>
                <a:cs typeface="Courier New" panose="02070309020205020404" pitchFamily="49" charset="0"/>
              </a:rPr>
              <a:t>sbp</a:t>
            </a:r>
            <a:r>
              <a:rPr lang="en-US" sz="1200" b="1" dirty="0">
                <a:latin typeface="Courier New" panose="02070309020205020404" pitchFamily="49" charset="0"/>
                <a:cs typeface="Courier New" panose="02070309020205020404" pitchFamily="49" charset="0"/>
              </a:rPr>
              <a:t> age </a:t>
            </a:r>
            <a:r>
              <a:rPr lang="en-US" sz="1200" b="1" dirty="0" err="1">
                <a:latin typeface="Courier New" panose="02070309020205020404" pitchFamily="49" charset="0"/>
                <a:cs typeface="Courier New" panose="02070309020205020404" pitchFamily="49" charset="0"/>
              </a:rPr>
              <a:t>i.female</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estimates store reduced</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lrtest</a:t>
            </a:r>
            <a:r>
              <a:rPr lang="en-US" sz="1200" b="1" dirty="0">
                <a:latin typeface="Courier New" panose="02070309020205020404" pitchFamily="49" charset="0"/>
                <a:cs typeface="Courier New" panose="02070309020205020404" pitchFamily="49" charset="0"/>
              </a:rPr>
              <a:t> full reduced</a:t>
            </a: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reject = (r(p)&lt;`alpha')</a:t>
            </a:r>
          </a:p>
          <a:p>
            <a:pPr marL="0" indent="0">
              <a:spcBef>
                <a:spcPts val="0"/>
              </a:spcBef>
              <a:buNone/>
            </a:pPr>
            <a:r>
              <a:rPr lang="en-US" sz="12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3657476" cy="400110"/>
          </a:xfrm>
          <a:prstGeom prst="rect">
            <a:avLst/>
          </a:prstGeom>
          <a:noFill/>
        </p:spPr>
        <p:txBody>
          <a:bodyPr wrap="none" rtlCol="0">
            <a:spAutoFit/>
          </a:bodyPr>
          <a:lstStyle/>
          <a:p>
            <a:r>
              <a:rPr lang="en-US" sz="2000" b="1" dirty="0"/>
              <a:t>C:\ado\personal\simregress.ado</a:t>
            </a:r>
          </a:p>
        </p:txBody>
      </p:sp>
    </p:spTree>
    <p:extLst>
      <p:ext uri="{BB962C8B-B14F-4D97-AF65-F5344CB8AC3E}">
        <p14:creationId xmlns:p14="http://schemas.microsoft.com/office/powerpoint/2010/main" val="89981121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524000"/>
            <a:ext cx="8610600" cy="4953000"/>
          </a:xfrm>
        </p:spPr>
        <p:txBody>
          <a:bodyPr>
            <a:noAutofit/>
          </a:bodyPr>
          <a:lstStyle/>
          <a:p>
            <a:pPr marL="0" indent="0">
              <a:spcBef>
                <a:spcPts val="0"/>
              </a:spcBef>
              <a:buNone/>
            </a:pPr>
            <a:r>
              <a:rPr lang="en-US" sz="1800" dirty="0">
                <a:cs typeface="Courier New" panose="02070309020205020404" pitchFamily="49" charset="0"/>
              </a:rPr>
              <a:t> Let’s use </a:t>
            </a:r>
            <a:r>
              <a:rPr lang="en-US" sz="1800" b="1" dirty="0">
                <a:latin typeface="Courier New" panose="02070309020205020404" pitchFamily="49" charset="0"/>
                <a:cs typeface="Courier New" panose="02070309020205020404" pitchFamily="49" charset="0"/>
              </a:rPr>
              <a:t>simulate</a:t>
            </a:r>
            <a:r>
              <a:rPr lang="en-US" sz="1800" dirty="0">
                <a:cs typeface="Courier New" panose="02070309020205020404" pitchFamily="49" charset="0"/>
              </a:rPr>
              <a:t> to run </a:t>
            </a:r>
            <a:r>
              <a:rPr lang="en-US" sz="1800" b="1" dirty="0" err="1">
                <a:latin typeface="Courier New" panose="02070309020205020404" pitchFamily="49" charset="0"/>
                <a:cs typeface="Courier New" panose="02070309020205020404" pitchFamily="49" charset="0"/>
              </a:rPr>
              <a:t>simregress</a:t>
            </a:r>
            <a:r>
              <a:rPr lang="en-US" sz="1800" dirty="0">
                <a:cs typeface="Courier New" panose="02070309020205020404" pitchFamily="49" charset="0"/>
              </a:rPr>
              <a:t> 100 times and summarized the variable reject. The results indicate that we would have 16% power to detect an interaction parameter of 0.35 given a sample of 100 participants and the other assumptions about the model.</a:t>
            </a:r>
          </a:p>
          <a:p>
            <a:pPr marL="0" indent="0">
              <a:spcBef>
                <a:spcPts val="0"/>
              </a:spcBef>
              <a:buNone/>
            </a:pPr>
            <a:endParaRPr lang="en-US" sz="1800" dirty="0">
              <a:cs typeface="Courier New" panose="02070309020205020404" pitchFamily="49" charset="0"/>
            </a:endParaRPr>
          </a:p>
          <a:p>
            <a:pPr marL="0" indent="0">
              <a:spcBef>
                <a:spcPts val="0"/>
              </a:spcBef>
              <a:buNone/>
            </a:pPr>
            <a:endParaRPr lang="en-US" sz="1800" dirty="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simulate reject=r(reject), reps(100):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simregress</a:t>
            </a:r>
            <a:r>
              <a:rPr lang="en-US" sz="1200" b="1" dirty="0">
                <a:latin typeface="Courier New" panose="02070309020205020404" pitchFamily="49" charset="0"/>
                <a:cs typeface="Courier New" panose="02070309020205020404" pitchFamily="49" charset="0"/>
              </a:rPr>
              <a:t>, n(100) age(0.5) female(20) interact(0.35)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(20) alpha(0.05)</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command:  </a:t>
            </a:r>
            <a:r>
              <a:rPr lang="en-US" sz="1200" b="1" dirty="0" err="1">
                <a:latin typeface="Courier New" panose="02070309020205020404" pitchFamily="49" charset="0"/>
                <a:cs typeface="Courier New" panose="02070309020205020404" pitchFamily="49" charset="0"/>
              </a:rPr>
              <a:t>simregress</a:t>
            </a:r>
            <a:r>
              <a:rPr lang="en-US" sz="1200" b="1" dirty="0">
                <a:latin typeface="Courier New" panose="02070309020205020404" pitchFamily="49" charset="0"/>
                <a:cs typeface="Courier New" panose="02070309020205020404" pitchFamily="49" charset="0"/>
              </a:rPr>
              <a:t>, n(100) age(0.5) female(20) interact(0.35)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(20) alpha(0.05)</a:t>
            </a:r>
          </a:p>
          <a:p>
            <a:pPr marL="0" indent="0">
              <a:spcBef>
                <a:spcPts val="0"/>
              </a:spcBef>
              <a:buNone/>
            </a:pPr>
            <a:r>
              <a:rPr lang="en-US" sz="1200" b="1" dirty="0">
                <a:latin typeface="Courier New" panose="02070309020205020404" pitchFamily="49" charset="0"/>
                <a:cs typeface="Courier New" panose="02070309020205020404" pitchFamily="49" charset="0"/>
              </a:rPr>
              <a:t>       reject:  r(reject)</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Simulations (100)</a:t>
            </a:r>
          </a:p>
          <a:p>
            <a:pPr marL="0" indent="0">
              <a:spcBef>
                <a:spcPts val="0"/>
              </a:spcBef>
              <a:buNone/>
            </a:pPr>
            <a:r>
              <a:rPr lang="en-US" sz="1200" b="1" dirty="0">
                <a:latin typeface="Courier New" panose="02070309020205020404" pitchFamily="49" charset="0"/>
                <a:cs typeface="Courier New" panose="02070309020205020404" pitchFamily="49" charset="0"/>
              </a:rPr>
              <a:t>----+--- 1 ---+--- 2 ---+--- 3 ---+--- 4 ---+--- 5 </a:t>
            </a:r>
          </a:p>
          <a:p>
            <a:pPr marL="0" indent="0">
              <a:spcBef>
                <a:spcPts val="0"/>
              </a:spcBef>
              <a:buNone/>
            </a:pPr>
            <a:r>
              <a:rPr lang="en-US" sz="1200" b="1" dirty="0">
                <a:latin typeface="Courier New" panose="02070309020205020404" pitchFamily="49" charset="0"/>
                <a:cs typeface="Courier New" panose="02070309020205020404" pitchFamily="49" charset="0"/>
              </a:rPr>
              <a:t>..................................................    50</a:t>
            </a:r>
          </a:p>
          <a:p>
            <a:pPr marL="0" indent="0">
              <a:spcBef>
                <a:spcPts val="0"/>
              </a:spcBef>
              <a:buNone/>
            </a:pPr>
            <a:r>
              <a:rPr lang="en-US" sz="1200" b="1" dirty="0">
                <a:latin typeface="Courier New" panose="02070309020205020404" pitchFamily="49" charset="0"/>
                <a:cs typeface="Courier New" panose="02070309020205020404" pitchFamily="49" charset="0"/>
              </a:rPr>
              <a:t>..................................................   100</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summarize reject</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Variable |        </a:t>
            </a:r>
            <a:r>
              <a:rPr lang="en-US" sz="1200" b="1" dirty="0" err="1">
                <a:latin typeface="Courier New" panose="02070309020205020404" pitchFamily="49" charset="0"/>
                <a:cs typeface="Courier New" panose="02070309020205020404" pitchFamily="49" charset="0"/>
              </a:rPr>
              <a:t>Obs</a:t>
            </a:r>
            <a:r>
              <a:rPr lang="en-US" sz="1200" b="1" dirty="0">
                <a:latin typeface="Courier New" panose="02070309020205020404" pitchFamily="49" charset="0"/>
                <a:cs typeface="Courier New" panose="02070309020205020404" pitchFamily="49" charset="0"/>
              </a:rPr>
              <a:t>        Mean    Std. Dev.       Min        Max</a:t>
            </a:r>
          </a:p>
          <a:p>
            <a:pPr marL="0" indent="0">
              <a:spcBef>
                <a:spcPts val="0"/>
              </a:spcBef>
              <a:buNone/>
            </a:pPr>
            <a:r>
              <a:rPr lang="en-US" sz="1200" b="1" dirty="0">
                <a:latin typeface="Courier New" panose="02070309020205020404" pitchFamily="49" charset="0"/>
                <a:cs typeface="Courier New" panose="02070309020205020404" pitchFamily="49" charset="0"/>
              </a:rPr>
              <a:t>-------------+---------------------------------------------------------</a:t>
            </a:r>
          </a:p>
          <a:p>
            <a:pPr marL="0" indent="0">
              <a:spcBef>
                <a:spcPts val="0"/>
              </a:spcBef>
              <a:buNone/>
            </a:pPr>
            <a:r>
              <a:rPr lang="en-US" sz="1200" b="1" dirty="0">
                <a:latin typeface="Courier New" panose="02070309020205020404" pitchFamily="49" charset="0"/>
                <a:cs typeface="Courier New" panose="02070309020205020404" pitchFamily="49" charset="0"/>
              </a:rPr>
              <a:t>      reject |        100         .16    .3684529          0          1</a:t>
            </a:r>
          </a:p>
        </p:txBody>
      </p:sp>
      <p:sp>
        <p:nvSpPr>
          <p:cNvPr id="4" name="TextBox 3"/>
          <p:cNvSpPr txBox="1"/>
          <p:nvPr/>
        </p:nvSpPr>
        <p:spPr>
          <a:xfrm>
            <a:off x="0" y="609600"/>
            <a:ext cx="9144000"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prstClr val="black"/>
                </a:solidFill>
                <a:latin typeface="Calibri"/>
              </a:rPr>
              <a:t>Simple Regression</a:t>
            </a:r>
            <a:r>
              <a:rPr kumimoji="0" lang="en-US" sz="4000" b="0" i="0" u="none" strike="noStrike" kern="1200" cap="none" spc="0" normalizeH="0" baseline="0" noProof="0" dirty="0">
                <a:ln>
                  <a:noFill/>
                </a:ln>
                <a:solidFill>
                  <a:prstClr val="black"/>
                </a:solidFill>
                <a:effectLst/>
                <a:uLnTx/>
                <a:uFillTx/>
                <a:latin typeface="Calibri"/>
                <a:ea typeface="+mn-ea"/>
                <a:cs typeface="+mn-cs"/>
              </a:rPr>
              <a:t> Simulation Program</a:t>
            </a:r>
          </a:p>
        </p:txBody>
      </p:sp>
    </p:spTree>
    <p:extLst>
      <p:ext uri="{BB962C8B-B14F-4D97-AF65-F5344CB8AC3E}">
        <p14:creationId xmlns:p14="http://schemas.microsoft.com/office/powerpoint/2010/main" val="5620630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6868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200" b="1" dirty="0">
                <a:latin typeface="Courier New" panose="02070309020205020404" pitchFamily="49" charset="0"/>
                <a:cs typeface="Courier New" panose="02070309020205020404" pitchFamily="49" charset="0"/>
              </a:rPr>
              <a:t>capture program drop </a:t>
            </a:r>
            <a:r>
              <a:rPr lang="en-US" sz="1200" b="1" dirty="0" err="1">
                <a:latin typeface="Courier New" panose="02070309020205020404" pitchFamily="49" charset="0"/>
                <a:cs typeface="Courier New" panose="02070309020205020404" pitchFamily="49" charset="0"/>
              </a:rPr>
              <a:t>power_cmd_simregress</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program </a:t>
            </a:r>
            <a:r>
              <a:rPr lang="en-US" sz="1200" b="1" dirty="0" err="1">
                <a:latin typeface="Courier New" panose="02070309020205020404" pitchFamily="49" charset="0"/>
                <a:cs typeface="Courier New" panose="02070309020205020404" pitchFamily="49" charset="0"/>
              </a:rPr>
              <a:t>power_cmd_simregress</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rclass</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version 15.1</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DEFINE THE INPUT PARAMETERS AND THEIR DEFAULT VALUES</a:t>
            </a:r>
          </a:p>
          <a:p>
            <a:pPr marL="0" indent="0">
              <a:spcBef>
                <a:spcPts val="0"/>
              </a:spcBef>
              <a:buNone/>
            </a:pPr>
            <a:r>
              <a:rPr lang="en-US" sz="1200" b="1" dirty="0">
                <a:latin typeface="Courier New" panose="02070309020205020404" pitchFamily="49" charset="0"/>
                <a:cs typeface="Courier New" panose="02070309020205020404" pitchFamily="49" charset="0"/>
              </a:rPr>
              <a:t>    syntax, n(integer)            /// Sample size</a:t>
            </a:r>
          </a:p>
          <a:p>
            <a:pPr marL="0" indent="0">
              <a:spcBef>
                <a:spcPts val="0"/>
              </a:spcBef>
              <a:buNone/>
            </a:pPr>
            <a:r>
              <a:rPr lang="en-US" sz="1200" b="1" dirty="0">
                <a:latin typeface="Courier New" panose="02070309020205020404" pitchFamily="49" charset="0"/>
                <a:cs typeface="Courier New" panose="02070309020205020404" pitchFamily="49" charset="0"/>
              </a:rPr>
              <a:t>          [ alpha(real 0.05) 	    /// Alpha level (default is 0.05)</a:t>
            </a:r>
          </a:p>
          <a:p>
            <a:pPr marL="0" indent="0">
              <a:spcBef>
                <a:spcPts val="0"/>
              </a:spcBef>
              <a:buNone/>
            </a:pPr>
            <a:r>
              <a:rPr lang="en-US" sz="1200" b="1" dirty="0">
                <a:latin typeface="Courier New" panose="02070309020205020404" pitchFamily="49" charset="0"/>
                <a:cs typeface="Courier New" panose="02070309020205020404" pitchFamily="49" charset="0"/>
              </a:rPr>
              <a:t>            intercept(real 110)   /// Intercept parameter (default is 110)</a:t>
            </a:r>
          </a:p>
          <a:p>
            <a:pPr marL="0" indent="0">
              <a:spcBef>
                <a:spcPts val="0"/>
              </a:spcBef>
              <a:buNone/>
            </a:pPr>
            <a:r>
              <a:rPr lang="en-US" sz="1200" b="1" dirty="0">
                <a:latin typeface="Courier New" panose="02070309020205020404" pitchFamily="49" charset="0"/>
                <a:cs typeface="Courier New" panose="02070309020205020404" pitchFamily="49" charset="0"/>
              </a:rPr>
              <a:t>            age(real 0.5)         /// Age parameter (default is 0.5)</a:t>
            </a:r>
          </a:p>
          <a:p>
            <a:pPr marL="0" indent="0">
              <a:spcBef>
                <a:spcPts val="0"/>
              </a:spcBef>
              <a:buNone/>
            </a:pPr>
            <a:r>
              <a:rPr lang="en-US" sz="1200" b="1" dirty="0">
                <a:latin typeface="Courier New" panose="02070309020205020404" pitchFamily="49" charset="0"/>
                <a:cs typeface="Courier New" panose="02070309020205020404" pitchFamily="49" charset="0"/>
              </a:rPr>
              <a:t>            female(real -20) 	    /// Female parameter (default is -20)</a:t>
            </a:r>
          </a:p>
          <a:p>
            <a:pPr marL="0" indent="0">
              <a:spcBef>
                <a:spcPts val="0"/>
              </a:spcBef>
              <a:buNone/>
            </a:pPr>
            <a:r>
              <a:rPr lang="en-US" sz="1200" b="1" dirty="0">
                <a:latin typeface="Courier New" panose="02070309020205020404" pitchFamily="49" charset="0"/>
                <a:cs typeface="Courier New" panose="02070309020205020404" pitchFamily="49" charset="0"/>
              </a:rPr>
              <a:t>            interact(real 0.35)   /// Interaction parameter (default is 0.35)</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(real 20)          ///  Standard deviation of the error (default is 20)               </a:t>
            </a:r>
          </a:p>
          <a:p>
            <a:pPr marL="0" indent="0">
              <a:spcBef>
                <a:spcPts val="0"/>
              </a:spcBef>
              <a:buNone/>
            </a:pPr>
            <a:r>
              <a:rPr lang="en-US" sz="1200" b="1" dirty="0">
                <a:latin typeface="Courier New" panose="02070309020205020404" pitchFamily="49" charset="0"/>
                <a:cs typeface="Courier New" panose="02070309020205020404" pitchFamily="49" charset="0"/>
              </a:rPr>
              <a:t>            reps(integer 100)]    //   Number of repetitions (default is 100)</a:t>
            </a: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GENERATE THE RANDOM DATA AND TEST THE NULL HYPOTHESIS</a:t>
            </a:r>
          </a:p>
          <a:p>
            <a:pPr marL="0" indent="0">
              <a:spcBef>
                <a:spcPts val="0"/>
              </a:spcBef>
              <a:buNone/>
            </a:pPr>
            <a:r>
              <a:rPr lang="en-US" sz="1200" b="1" dirty="0">
                <a:latin typeface="Courier New" panose="02070309020205020404" pitchFamily="49" charset="0"/>
                <a:cs typeface="Courier New" panose="02070309020205020404" pitchFamily="49" charset="0"/>
              </a:rPr>
              <a:t>    quietly {</a:t>
            </a:r>
          </a:p>
          <a:p>
            <a:pPr marL="0" indent="0">
              <a:spcBef>
                <a:spcPts val="0"/>
              </a:spcBef>
              <a:buNone/>
            </a:pPr>
            <a:r>
              <a:rPr lang="en-US" sz="1200" b="1" dirty="0">
                <a:latin typeface="Courier New" panose="02070309020205020404" pitchFamily="49" charset="0"/>
                <a:cs typeface="Courier New" panose="02070309020205020404" pitchFamily="49" charset="0"/>
              </a:rPr>
              <a:t>        simulate reject=r(reject), reps(`reps'):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simregress</a:t>
            </a:r>
            <a:r>
              <a:rPr lang="en-US" sz="1200" b="1" dirty="0">
                <a:latin typeface="Courier New" panose="02070309020205020404" pitchFamily="49" charset="0"/>
                <a:cs typeface="Courier New" panose="02070309020205020404" pitchFamily="49" charset="0"/>
              </a:rPr>
              <a:t>, n(`n') age(`age') female(`female') ///</a:t>
            </a:r>
          </a:p>
          <a:p>
            <a:pPr marL="0" indent="0">
              <a:spcBef>
                <a:spcPts val="0"/>
              </a:spcBef>
              <a:buNone/>
            </a:pPr>
            <a:r>
              <a:rPr lang="en-US" sz="1200" b="1" dirty="0">
                <a:latin typeface="Courier New" panose="02070309020205020404" pitchFamily="49" charset="0"/>
                <a:cs typeface="Courier New" panose="02070309020205020404" pitchFamily="49" charset="0"/>
              </a:rPr>
              <a:t>                         interact(`interact')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 alpha(`alpha')</a:t>
            </a:r>
          </a:p>
          <a:p>
            <a:pPr marL="0" indent="0">
              <a:spcBef>
                <a:spcPts val="0"/>
              </a:spcBef>
              <a:buNone/>
            </a:pPr>
            <a:r>
              <a:rPr lang="en-US" sz="1200" b="1" dirty="0">
                <a:latin typeface="Courier New" panose="02070309020205020404" pitchFamily="49" charset="0"/>
                <a:cs typeface="Courier New" panose="02070309020205020404" pitchFamily="49" charset="0"/>
              </a:rPr>
              <a:t>        summarize reject</a:t>
            </a: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power     = r(mean)</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N         = `n'</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alpha     = `alpha'</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intercept = `intercept'</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age       = `age'</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female    = `female'</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interact  = `interact'</a:t>
            </a:r>
          </a:p>
          <a:p>
            <a:pPr marL="0" indent="0">
              <a:spcBef>
                <a:spcPts val="0"/>
              </a:spcBef>
              <a:buNone/>
            </a:pPr>
            <a:r>
              <a:rPr lang="en-US" sz="1200" b="1" dirty="0">
                <a:latin typeface="Courier New" panose="02070309020205020404" pitchFamily="49" charset="0"/>
                <a:cs typeface="Courier New" panose="02070309020205020404" pitchFamily="49" charset="0"/>
              </a:rPr>
              <a:t>    return scalar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       =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a:t>
            </a:r>
          </a:p>
          <a:p>
            <a:pPr marL="0" indent="0">
              <a:spcBef>
                <a:spcPts val="0"/>
              </a:spcBef>
              <a:buNone/>
            </a:pPr>
            <a:r>
              <a:rPr lang="en-US" sz="12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5052793" cy="400110"/>
          </a:xfrm>
          <a:prstGeom prst="rect">
            <a:avLst/>
          </a:prstGeom>
          <a:noFill/>
        </p:spPr>
        <p:txBody>
          <a:bodyPr wrap="none" rtlCol="0">
            <a:spAutoFit/>
          </a:bodyPr>
          <a:lstStyle/>
          <a:p>
            <a:r>
              <a:rPr lang="en-US" sz="2000" b="1" dirty="0"/>
              <a:t>C:\ado\personal\power_cmd_simregress.ado</a:t>
            </a:r>
          </a:p>
        </p:txBody>
      </p:sp>
    </p:spTree>
    <p:extLst>
      <p:ext uri="{BB962C8B-B14F-4D97-AF65-F5344CB8AC3E}">
        <p14:creationId xmlns:p14="http://schemas.microsoft.com/office/powerpoint/2010/main" val="12725331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Add Your Own Calculations</a:t>
            </a:r>
          </a:p>
        </p:txBody>
      </p:sp>
      <p:sp>
        <p:nvSpPr>
          <p:cNvPr id="3" name="Content Placeholder 2"/>
          <p:cNvSpPr>
            <a:spLocks noGrp="1"/>
          </p:cNvSpPr>
          <p:nvPr>
            <p:ph idx="1"/>
          </p:nvPr>
        </p:nvSpPr>
        <p:spPr>
          <a:xfrm>
            <a:off x="533400" y="2819399"/>
            <a:ext cx="7924800" cy="1676400"/>
          </a:xfrm>
          <a:ln w="19050">
            <a:solidFill>
              <a:schemeClr val="tx1"/>
            </a:solidFill>
          </a:ln>
        </p:spPr>
        <p:txBody>
          <a:bodyPr>
            <a:normAutofit fontScale="92500"/>
          </a:bodyPr>
          <a:lstStyle/>
          <a:p>
            <a:pPr marL="0" indent="0">
              <a:buNone/>
            </a:pPr>
            <a:r>
              <a:rPr lang="en-US" sz="1600" b="1">
                <a:latin typeface="Courier New" panose="02070309020205020404" pitchFamily="49" charset="0"/>
                <a:cs typeface="Courier New" panose="02070309020205020404" pitchFamily="49" charset="0"/>
              </a:rPr>
              <a:t>capture program drop </a:t>
            </a:r>
            <a:r>
              <a:rPr lang="en-US" sz="1600" b="1" dirty="0" err="1">
                <a:latin typeface="Courier New" panose="02070309020205020404" pitchFamily="49" charset="0"/>
                <a:cs typeface="Courier New" panose="02070309020205020404" pitchFamily="49" charset="0"/>
              </a:rPr>
              <a:t>power_cmd_simregress_init</a:t>
            </a:r>
            <a:endParaRPr lang="en-US" sz="1600" b="1" dirty="0">
              <a:latin typeface="Courier New" panose="02070309020205020404" pitchFamily="49" charset="0"/>
              <a:cs typeface="Courier New" panose="02070309020205020404" pitchFamily="49" charset="0"/>
            </a:endParaRPr>
          </a:p>
          <a:p>
            <a:pPr marL="0" indent="0">
              <a:buNone/>
            </a:pPr>
            <a:r>
              <a:rPr lang="en-US" sz="1600" b="1" dirty="0">
                <a:latin typeface="Courier New" panose="02070309020205020404" pitchFamily="49" charset="0"/>
                <a:cs typeface="Courier New" panose="02070309020205020404" pitchFamily="49" charset="0"/>
              </a:rPr>
              <a:t>program </a:t>
            </a:r>
            <a:r>
              <a:rPr lang="en-US" sz="1600" b="1" dirty="0" err="1">
                <a:latin typeface="Courier New" panose="02070309020205020404" pitchFamily="49" charset="0"/>
                <a:cs typeface="Courier New" panose="02070309020205020404" pitchFamily="49" charset="0"/>
              </a:rPr>
              <a:t>power_cmd_simregress_init</a:t>
            </a: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sclass</a:t>
            </a:r>
            <a:endParaRPr lang="en-US" sz="1600" b="1" dirty="0">
              <a:latin typeface="Courier New" panose="02070309020205020404" pitchFamily="49" charset="0"/>
              <a:cs typeface="Courier New" panose="02070309020205020404" pitchFamily="49" charset="0"/>
            </a:endParaRPr>
          </a:p>
          <a:p>
            <a:pPr marL="0" indent="0">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sreturn</a:t>
            </a:r>
            <a:r>
              <a:rPr lang="en-US" sz="1600" b="1" dirty="0">
                <a:latin typeface="Courier New" panose="02070309020205020404" pitchFamily="49" charset="0"/>
                <a:cs typeface="Courier New" panose="02070309020205020404" pitchFamily="49" charset="0"/>
              </a:rPr>
              <a:t> local </a:t>
            </a:r>
            <a:r>
              <a:rPr lang="en-US" sz="1600" b="1" dirty="0" err="1">
                <a:latin typeface="Courier New" panose="02070309020205020404" pitchFamily="49" charset="0"/>
                <a:cs typeface="Courier New" panose="02070309020205020404" pitchFamily="49" charset="0"/>
              </a:rPr>
              <a:t>pss_colnames</a:t>
            </a:r>
            <a:r>
              <a:rPr lang="en-US" sz="1600" b="1" dirty="0">
                <a:latin typeface="Courier New" panose="02070309020205020404" pitchFamily="49" charset="0"/>
                <a:cs typeface="Courier New" panose="02070309020205020404" pitchFamily="49" charset="0"/>
              </a:rPr>
              <a:t> "intercept age female interact </a:t>
            </a:r>
            <a:r>
              <a:rPr lang="en-US" sz="1600" b="1" dirty="0" err="1">
                <a:latin typeface="Courier New" panose="02070309020205020404" pitchFamily="49" charset="0"/>
                <a:cs typeface="Courier New" panose="02070309020205020404" pitchFamily="49" charset="0"/>
              </a:rPr>
              <a:t>esd</a:t>
            </a:r>
            <a:r>
              <a:rPr lang="en-US" sz="1600" b="1" dirty="0">
                <a:latin typeface="Courier New" panose="02070309020205020404" pitchFamily="49" charset="0"/>
                <a:cs typeface="Courier New" panose="02070309020205020404" pitchFamily="49" charset="0"/>
              </a:rPr>
              <a:t>"</a:t>
            </a:r>
          </a:p>
          <a:p>
            <a:pPr marL="0" indent="0">
              <a:buNone/>
            </a:pPr>
            <a:r>
              <a:rPr lang="en-US" sz="1600" b="1" dirty="0">
                <a:latin typeface="Courier New" panose="02070309020205020404" pitchFamily="49" charset="0"/>
                <a:cs typeface="Courier New" panose="02070309020205020404" pitchFamily="49" charset="0"/>
              </a:rPr>
              <a:t>    </a:t>
            </a:r>
            <a:r>
              <a:rPr lang="en-US" sz="1600" b="1" dirty="0" err="1">
                <a:latin typeface="Courier New" panose="02070309020205020404" pitchFamily="49" charset="0"/>
                <a:cs typeface="Courier New" panose="02070309020205020404" pitchFamily="49" charset="0"/>
              </a:rPr>
              <a:t>sreturn</a:t>
            </a:r>
            <a:r>
              <a:rPr lang="en-US" sz="1600" b="1" dirty="0">
                <a:latin typeface="Courier New" panose="02070309020205020404" pitchFamily="49" charset="0"/>
                <a:cs typeface="Courier New" panose="02070309020205020404" pitchFamily="49" charset="0"/>
              </a:rPr>
              <a:t> local </a:t>
            </a:r>
            <a:r>
              <a:rPr lang="en-US" sz="1600" b="1" dirty="0" err="1">
                <a:latin typeface="Courier New" panose="02070309020205020404" pitchFamily="49" charset="0"/>
                <a:cs typeface="Courier New" panose="02070309020205020404" pitchFamily="49" charset="0"/>
              </a:rPr>
              <a:t>pss_numopts</a:t>
            </a:r>
            <a:r>
              <a:rPr lang="en-US" sz="1600" b="1" dirty="0">
                <a:latin typeface="Courier New" panose="02070309020205020404" pitchFamily="49" charset="0"/>
                <a:cs typeface="Courier New" panose="02070309020205020404" pitchFamily="49" charset="0"/>
              </a:rPr>
              <a:t>  "intercept age female interact </a:t>
            </a:r>
            <a:r>
              <a:rPr lang="en-US" sz="1600" b="1" dirty="0" err="1">
                <a:latin typeface="Courier New" panose="02070309020205020404" pitchFamily="49" charset="0"/>
                <a:cs typeface="Courier New" panose="02070309020205020404" pitchFamily="49" charset="0"/>
              </a:rPr>
              <a:t>esd</a:t>
            </a:r>
            <a:r>
              <a:rPr lang="en-US" sz="1600" b="1" dirty="0">
                <a:latin typeface="Courier New" panose="02070309020205020404" pitchFamily="49" charset="0"/>
                <a:cs typeface="Courier New" panose="02070309020205020404" pitchFamily="49" charset="0"/>
              </a:rPr>
              <a:t>"</a:t>
            </a:r>
          </a:p>
          <a:p>
            <a:pPr marL="0" indent="0">
              <a:buNone/>
            </a:pPr>
            <a:r>
              <a:rPr lang="en-US" sz="1600" b="1" dirty="0">
                <a:latin typeface="Courier New" panose="02070309020205020404" pitchFamily="49" charset="0"/>
                <a:cs typeface="Courier New" panose="02070309020205020404" pitchFamily="49" charset="0"/>
              </a:rPr>
              <a:t>end</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5" name="TextBox 4"/>
          <p:cNvSpPr txBox="1"/>
          <p:nvPr/>
        </p:nvSpPr>
        <p:spPr>
          <a:xfrm>
            <a:off x="533400" y="2419289"/>
            <a:ext cx="5532092" cy="400110"/>
          </a:xfrm>
          <a:prstGeom prst="rect">
            <a:avLst/>
          </a:prstGeom>
          <a:noFill/>
        </p:spPr>
        <p:txBody>
          <a:bodyPr wrap="none" rtlCol="0">
            <a:spAutoFit/>
          </a:bodyPr>
          <a:lstStyle/>
          <a:p>
            <a:r>
              <a:rPr lang="en-US" sz="2000" b="1" dirty="0"/>
              <a:t>C:\ado\personal\power_cmd_simregress_init.ado</a:t>
            </a:r>
          </a:p>
        </p:txBody>
      </p:sp>
    </p:spTree>
    <p:extLst>
      <p:ext uri="{BB962C8B-B14F-4D97-AF65-F5344CB8AC3E}">
        <p14:creationId xmlns:p14="http://schemas.microsoft.com/office/powerpoint/2010/main" val="1249933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The Challenge</a:t>
            </a:r>
          </a:p>
        </p:txBody>
      </p:sp>
      <p:sp>
        <p:nvSpPr>
          <p:cNvPr id="3" name="Content Placeholder 2"/>
          <p:cNvSpPr>
            <a:spLocks noGrp="1"/>
          </p:cNvSpPr>
          <p:nvPr>
            <p:ph idx="1"/>
          </p:nvPr>
        </p:nvSpPr>
        <p:spPr>
          <a:xfrm>
            <a:off x="457200" y="1752600"/>
            <a:ext cx="8229600" cy="4419600"/>
          </a:xfrm>
        </p:spPr>
        <p:txBody>
          <a:bodyPr>
            <a:noAutofit/>
          </a:bodyPr>
          <a:lstStyle/>
          <a:p>
            <a:pPr lvl="1"/>
            <a:endParaRPr lang="en-US" dirty="0"/>
          </a:p>
          <a:p>
            <a:pPr marL="0" indent="0" algn="ctr">
              <a:buNone/>
            </a:pPr>
            <a:r>
              <a:rPr lang="en-US" dirty="0"/>
              <a:t>Textbooks tell us that we should use </a:t>
            </a:r>
          </a:p>
          <a:p>
            <a:pPr marL="0" indent="0" algn="ctr">
              <a:buNone/>
            </a:pPr>
            <a:r>
              <a:rPr lang="en-US" dirty="0"/>
              <a:t>simulations in these situations.  </a:t>
            </a:r>
          </a:p>
          <a:p>
            <a:endParaRPr lang="en-US" dirty="0"/>
          </a:p>
          <a:p>
            <a:pPr marL="0" indent="0" algn="ctr">
              <a:buNone/>
            </a:pPr>
            <a:r>
              <a:rPr lang="en-US" sz="4000" dirty="0"/>
              <a:t>But how do we do that?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8427704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305800" cy="5791200"/>
          </a:xfrm>
        </p:spPr>
        <p:txBody>
          <a:bodyPr>
            <a:noAutofit/>
          </a:bodyPr>
          <a:lstStyle/>
          <a:p>
            <a:pPr marL="0" indent="0">
              <a:spcBef>
                <a:spcPts val="0"/>
              </a:spcBef>
              <a:buNone/>
            </a:pPr>
            <a:r>
              <a:rPr lang="en-US" sz="1200" b="1" dirty="0">
                <a:latin typeface="Courier New" panose="02070309020205020404" pitchFamily="49" charset="0"/>
                <a:cs typeface="Courier New" panose="02070309020205020404" pitchFamily="49" charset="0"/>
              </a:rPr>
              <a:t>. power </a:t>
            </a:r>
            <a:r>
              <a:rPr lang="en-US" sz="1200" b="1" dirty="0" err="1">
                <a:latin typeface="Courier New" panose="02070309020205020404" pitchFamily="49" charset="0"/>
                <a:cs typeface="Courier New" panose="02070309020205020404" pitchFamily="49" charset="0"/>
              </a:rPr>
              <a:t>simregress</a:t>
            </a:r>
            <a:r>
              <a:rPr lang="en-US" sz="1200" b="1" dirty="0">
                <a:latin typeface="Courier New" panose="02070309020205020404" pitchFamily="49" charset="0"/>
                <a:cs typeface="Courier New" panose="02070309020205020404" pitchFamily="49" charset="0"/>
              </a:rPr>
              <a:t>, n(400(100)700) intercept(110)                   ///</a:t>
            </a:r>
          </a:p>
          <a:p>
            <a:pPr marL="0" indent="0">
              <a:spcBef>
                <a:spcPts val="0"/>
              </a:spcBef>
              <a:buNone/>
            </a:pPr>
            <a:r>
              <a:rPr lang="en-US" sz="1200" b="1" dirty="0">
                <a:latin typeface="Courier New" panose="02070309020205020404" pitchFamily="49" charset="0"/>
                <a:cs typeface="Courier New" panose="02070309020205020404" pitchFamily="49" charset="0"/>
              </a:rPr>
              <a:t>&gt;                   age(0.5) female(-20) interact(0.2(0.05)0.4)     ///</a:t>
            </a:r>
          </a:p>
          <a:p>
            <a:pPr marL="0" indent="0">
              <a:spcBef>
                <a:spcPts val="0"/>
              </a:spcBef>
              <a:buNone/>
            </a:pPr>
            <a:r>
              <a:rPr lang="en-US" sz="1200" b="1" dirty="0">
                <a:latin typeface="Courier New" panose="02070309020205020404" pitchFamily="49" charset="0"/>
                <a:cs typeface="Courier New" panose="02070309020205020404" pitchFamily="49" charset="0"/>
              </a:rPr>
              <a:t>&gt;                   reps(1000) table graph(</a:t>
            </a:r>
            <a:r>
              <a:rPr lang="en-US" sz="1200" b="1" dirty="0" err="1">
                <a:latin typeface="Courier New" panose="02070309020205020404" pitchFamily="49" charset="0"/>
                <a:cs typeface="Courier New" panose="02070309020205020404" pitchFamily="49" charset="0"/>
              </a:rPr>
              <a:t>xdimension</a:t>
            </a:r>
            <a:r>
              <a:rPr lang="en-US" sz="1200" b="1" dirty="0">
                <a:latin typeface="Courier New" panose="02070309020205020404" pitchFamily="49" charset="0"/>
                <a:cs typeface="Courier New" panose="02070309020205020404" pitchFamily="49" charset="0"/>
              </a:rPr>
              <a:t>(interact) legend(rows(1)))</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Estimated power</a:t>
            </a:r>
          </a:p>
          <a:p>
            <a:pPr marL="0" indent="0">
              <a:spcBef>
                <a:spcPts val="0"/>
              </a:spcBef>
              <a:buNone/>
            </a:pPr>
            <a:r>
              <a:rPr lang="en-US" sz="1200" b="1" dirty="0">
                <a:latin typeface="Courier New" panose="02070309020205020404" pitchFamily="49" charset="0"/>
                <a:cs typeface="Courier New" panose="02070309020205020404" pitchFamily="49" charset="0"/>
              </a:rPr>
              <a:t>Two-sided test</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   alpha   power       N intercept     age  female interact     </a:t>
            </a:r>
            <a:r>
              <a:rPr lang="en-US" sz="1200" b="1" dirty="0" err="1">
                <a:latin typeface="Courier New" panose="02070309020205020404" pitchFamily="49" charset="0"/>
                <a:cs typeface="Courier New" panose="02070309020205020404" pitchFamily="49" charset="0"/>
              </a:rPr>
              <a:t>esd</a:t>
            </a: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     .05    .267     400       110      .5     -20       .2      20 |</a:t>
            </a:r>
          </a:p>
          <a:p>
            <a:pPr marL="0" indent="0">
              <a:spcBef>
                <a:spcPts val="0"/>
              </a:spcBef>
              <a:buNone/>
            </a:pPr>
            <a:r>
              <a:rPr lang="en-US" sz="1200" b="1" dirty="0">
                <a:latin typeface="Courier New" panose="02070309020205020404" pitchFamily="49" charset="0"/>
                <a:cs typeface="Courier New" panose="02070309020205020404" pitchFamily="49" charset="0"/>
              </a:rPr>
              <a:t>  |     .05    .398     400       110      .5     -20      .25      20 |</a:t>
            </a:r>
          </a:p>
          <a:p>
            <a:pPr marL="0" indent="0">
              <a:spcBef>
                <a:spcPts val="0"/>
              </a:spcBef>
              <a:buNone/>
            </a:pPr>
            <a:r>
              <a:rPr lang="en-US" sz="1200" b="1" dirty="0">
                <a:latin typeface="Courier New" panose="02070309020205020404" pitchFamily="49" charset="0"/>
                <a:cs typeface="Courier New" panose="02070309020205020404" pitchFamily="49" charset="0"/>
              </a:rPr>
              <a:t>  |     .05    .547     400       110      .5     -20       .3      20 |</a:t>
            </a:r>
          </a:p>
          <a:p>
            <a:pPr marL="0" indent="0">
              <a:spcBef>
                <a:spcPts val="0"/>
              </a:spcBef>
              <a:buNone/>
            </a:pPr>
            <a:r>
              <a:rPr lang="en-US" sz="1200" b="1" dirty="0">
                <a:latin typeface="Courier New" panose="02070309020205020404" pitchFamily="49" charset="0"/>
                <a:cs typeface="Courier New" panose="02070309020205020404" pitchFamily="49" charset="0"/>
              </a:rPr>
              <a:t>  |     .05    .677     400       110      .5     -20      .35      20 |</a:t>
            </a:r>
          </a:p>
          <a:p>
            <a:pPr marL="0" indent="0">
              <a:spcBef>
                <a:spcPts val="0"/>
              </a:spcBef>
              <a:buNone/>
            </a:pPr>
            <a:r>
              <a:rPr lang="en-US" sz="1200" b="1" dirty="0">
                <a:latin typeface="Courier New" panose="02070309020205020404" pitchFamily="49" charset="0"/>
                <a:cs typeface="Courier New" panose="02070309020205020404" pitchFamily="49" charset="0"/>
              </a:rPr>
              <a:t>  |     .05    .792     400       110      .5     -20       .4      20 |</a:t>
            </a:r>
          </a:p>
          <a:p>
            <a:pPr marL="0" indent="0">
              <a:spcBef>
                <a:spcPts val="0"/>
              </a:spcBef>
              <a:buNone/>
            </a:pPr>
            <a:r>
              <a:rPr lang="en-US" sz="1200" b="1" dirty="0">
                <a:latin typeface="Courier New" panose="02070309020205020404" pitchFamily="49" charset="0"/>
                <a:cs typeface="Courier New" panose="02070309020205020404" pitchFamily="49" charset="0"/>
              </a:rPr>
              <a:t>  |     .05     .33     500       110      .5     -20       .2      20 |</a:t>
            </a:r>
          </a:p>
          <a:p>
            <a:pPr marL="0" indent="0">
              <a:spcBef>
                <a:spcPts val="0"/>
              </a:spcBef>
              <a:buNone/>
            </a:pPr>
            <a:r>
              <a:rPr lang="en-US" sz="1200" b="1" dirty="0">
                <a:latin typeface="Courier New" panose="02070309020205020404" pitchFamily="49" charset="0"/>
                <a:cs typeface="Courier New" panose="02070309020205020404" pitchFamily="49" charset="0"/>
              </a:rPr>
              <a:t>  |     .05     .46     500       110      .5     -20      .25      20 |</a:t>
            </a:r>
          </a:p>
          <a:p>
            <a:pPr marL="0" indent="0">
              <a:spcBef>
                <a:spcPts val="0"/>
              </a:spcBef>
              <a:buNone/>
            </a:pPr>
            <a:r>
              <a:rPr lang="en-US" sz="1200" b="1" dirty="0">
                <a:latin typeface="Courier New" panose="02070309020205020404" pitchFamily="49" charset="0"/>
                <a:cs typeface="Courier New" panose="02070309020205020404" pitchFamily="49" charset="0"/>
              </a:rPr>
              <a:t>  |     .05    .646     500       110      .5     -20       .3      20 |</a:t>
            </a:r>
          </a:p>
          <a:p>
            <a:pPr marL="0" indent="0">
              <a:spcBef>
                <a:spcPts val="0"/>
              </a:spcBef>
              <a:buNone/>
            </a:pPr>
            <a:r>
              <a:rPr lang="en-US" sz="1200" b="1" dirty="0">
                <a:latin typeface="Courier New" panose="02070309020205020404" pitchFamily="49" charset="0"/>
                <a:cs typeface="Courier New" panose="02070309020205020404" pitchFamily="49" charset="0"/>
              </a:rPr>
              <a:t>  |     .05    .763     500       110      .5     -20      .35      20 |</a:t>
            </a:r>
          </a:p>
          <a:p>
            <a:pPr marL="0" indent="0">
              <a:spcBef>
                <a:spcPts val="0"/>
              </a:spcBef>
              <a:buNone/>
            </a:pPr>
            <a:r>
              <a:rPr lang="en-US" sz="1200" b="1" dirty="0">
                <a:latin typeface="Courier New" panose="02070309020205020404" pitchFamily="49" charset="0"/>
                <a:cs typeface="Courier New" panose="02070309020205020404" pitchFamily="49" charset="0"/>
              </a:rPr>
              <a:t>  |     .05    .854     500       110      .5     -20       .4      20 |</a:t>
            </a:r>
          </a:p>
          <a:p>
            <a:pPr marL="0" indent="0">
              <a:spcBef>
                <a:spcPts val="0"/>
              </a:spcBef>
              <a:buNone/>
            </a:pPr>
            <a:r>
              <a:rPr lang="en-US" sz="1200" b="1" dirty="0">
                <a:latin typeface="Courier New" panose="02070309020205020404" pitchFamily="49" charset="0"/>
                <a:cs typeface="Courier New" panose="02070309020205020404" pitchFamily="49" charset="0"/>
              </a:rPr>
              <a:t>  |     .05    .384     600       110      .5     -20       .2      20 |</a:t>
            </a:r>
          </a:p>
          <a:p>
            <a:pPr marL="0" indent="0">
              <a:spcBef>
                <a:spcPts val="0"/>
              </a:spcBef>
              <a:buNone/>
            </a:pPr>
            <a:r>
              <a:rPr lang="en-US" sz="1200" b="1" dirty="0">
                <a:latin typeface="Courier New" panose="02070309020205020404" pitchFamily="49" charset="0"/>
                <a:cs typeface="Courier New" panose="02070309020205020404" pitchFamily="49" charset="0"/>
              </a:rPr>
              <a:t>  |     .05    .563     600       110      .5     -20      .25      20 |</a:t>
            </a:r>
          </a:p>
          <a:p>
            <a:pPr marL="0" indent="0">
              <a:spcBef>
                <a:spcPts val="0"/>
              </a:spcBef>
              <a:buNone/>
            </a:pPr>
            <a:r>
              <a:rPr lang="en-US" sz="1200" b="1" dirty="0">
                <a:latin typeface="Courier New" panose="02070309020205020404" pitchFamily="49" charset="0"/>
                <a:cs typeface="Courier New" panose="02070309020205020404" pitchFamily="49" charset="0"/>
              </a:rPr>
              <a:t>  |     .05    .702     600       110      .5     -20       .3      20 |</a:t>
            </a:r>
          </a:p>
          <a:p>
            <a:pPr marL="0" indent="0">
              <a:spcBef>
                <a:spcPts val="0"/>
              </a:spcBef>
              <a:buNone/>
            </a:pPr>
            <a:r>
              <a:rPr lang="en-US" sz="1200" b="1" dirty="0">
                <a:latin typeface="Courier New" panose="02070309020205020404" pitchFamily="49" charset="0"/>
                <a:cs typeface="Courier New" panose="02070309020205020404" pitchFamily="49" charset="0"/>
              </a:rPr>
              <a:t>  |     .05    .841     600       110      .5     -20      .35      20 |</a:t>
            </a:r>
          </a:p>
          <a:p>
            <a:pPr marL="0" indent="0">
              <a:spcBef>
                <a:spcPts val="0"/>
              </a:spcBef>
              <a:buNone/>
            </a:pPr>
            <a:r>
              <a:rPr lang="en-US" sz="1200" b="1" dirty="0">
                <a:latin typeface="Courier New" panose="02070309020205020404" pitchFamily="49" charset="0"/>
                <a:cs typeface="Courier New" panose="02070309020205020404" pitchFamily="49" charset="0"/>
              </a:rPr>
              <a:t>  |     .05    .928     600       110      .5     -20       .4      20 |</a:t>
            </a:r>
          </a:p>
          <a:p>
            <a:pPr marL="0" indent="0">
              <a:spcBef>
                <a:spcPts val="0"/>
              </a:spcBef>
              <a:buNone/>
            </a:pPr>
            <a:r>
              <a:rPr lang="en-US" sz="1200" b="1" dirty="0">
                <a:latin typeface="Courier New" panose="02070309020205020404" pitchFamily="49" charset="0"/>
                <a:cs typeface="Courier New" panose="02070309020205020404" pitchFamily="49" charset="0"/>
              </a:rPr>
              <a:t>  |     .05    .444     700       110      .5     -20       .2      20 |</a:t>
            </a:r>
          </a:p>
          <a:p>
            <a:pPr marL="0" indent="0">
              <a:spcBef>
                <a:spcPts val="0"/>
              </a:spcBef>
              <a:buNone/>
            </a:pPr>
            <a:r>
              <a:rPr lang="en-US" sz="1200" b="1" dirty="0">
                <a:latin typeface="Courier New" panose="02070309020205020404" pitchFamily="49" charset="0"/>
                <a:cs typeface="Courier New" panose="02070309020205020404" pitchFamily="49" charset="0"/>
              </a:rPr>
              <a:t>  |     .05    .641     700       110      .5     -20      .25      20 |</a:t>
            </a:r>
          </a:p>
          <a:p>
            <a:pPr marL="0" indent="0">
              <a:spcBef>
                <a:spcPts val="0"/>
              </a:spcBef>
              <a:buNone/>
            </a:pPr>
            <a:r>
              <a:rPr lang="en-US" sz="1200" b="1" dirty="0">
                <a:latin typeface="Courier New" panose="02070309020205020404" pitchFamily="49" charset="0"/>
                <a:cs typeface="Courier New" panose="02070309020205020404" pitchFamily="49" charset="0"/>
              </a:rPr>
              <a:t>  |     .05    .793     700       110      .5     -20       .3      20 |</a:t>
            </a:r>
          </a:p>
          <a:p>
            <a:pPr marL="0" indent="0">
              <a:spcBef>
                <a:spcPts val="0"/>
              </a:spcBef>
              <a:buNone/>
            </a:pPr>
            <a:r>
              <a:rPr lang="en-US" sz="1200" b="1" dirty="0">
                <a:latin typeface="Courier New" panose="02070309020205020404" pitchFamily="49" charset="0"/>
                <a:cs typeface="Courier New" panose="02070309020205020404" pitchFamily="49" charset="0"/>
              </a:rPr>
              <a:t>  |     .05    .904     700       110      .5     -20      .35      20 |</a:t>
            </a:r>
          </a:p>
          <a:p>
            <a:pPr marL="0" indent="0">
              <a:spcBef>
                <a:spcPts val="0"/>
              </a:spcBef>
              <a:buNone/>
            </a:pPr>
            <a:r>
              <a:rPr lang="en-US" sz="1200" b="1" dirty="0">
                <a:latin typeface="Courier New" panose="02070309020205020404" pitchFamily="49" charset="0"/>
                <a:cs typeface="Courier New" panose="02070309020205020404" pitchFamily="49" charset="0"/>
              </a:rPr>
              <a:t>  |     .05    .958     700       110      .5     -20       .4      20 |</a:t>
            </a:r>
          </a:p>
          <a:p>
            <a:pPr marL="0" indent="0">
              <a:spcBef>
                <a:spcPts val="0"/>
              </a:spcBef>
              <a:buNone/>
            </a:pPr>
            <a:r>
              <a:rPr lang="en-US" sz="1200" b="1" dirty="0">
                <a:latin typeface="Courier New" panose="02070309020205020404" pitchFamily="49" charset="0"/>
                <a:cs typeface="Courier New" panose="02070309020205020404" pitchFamily="49" charset="0"/>
              </a:rPr>
              <a:t>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3879030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6945" y="762000"/>
            <a:ext cx="8776762" cy="738664"/>
          </a:xfrm>
          <a:prstGeom prst="rect">
            <a:avLst/>
          </a:prstGeom>
          <a:noFill/>
        </p:spPr>
        <p:txBody>
          <a:bodyPr wrap="none" rtlCol="0">
            <a:spAutoFit/>
          </a:bodyPr>
          <a:lstStyle/>
          <a:p>
            <a:r>
              <a:rPr lang="en-US" sz="1400" b="1" dirty="0">
                <a:latin typeface="Courier New" panose="02070309020205020404" pitchFamily="49" charset="0"/>
                <a:cs typeface="Courier New" panose="02070309020205020404" pitchFamily="49" charset="0"/>
              </a:rPr>
              <a:t>power </a:t>
            </a:r>
            <a:r>
              <a:rPr lang="en-US" sz="1400" b="1" dirty="0" err="1">
                <a:latin typeface="Courier New" panose="02070309020205020404" pitchFamily="49" charset="0"/>
                <a:cs typeface="Courier New" panose="02070309020205020404" pitchFamily="49" charset="0"/>
              </a:rPr>
              <a:t>simregress</a:t>
            </a:r>
            <a:r>
              <a:rPr lang="en-US" sz="1400" b="1" dirty="0">
                <a:latin typeface="Courier New" panose="02070309020205020404" pitchFamily="49" charset="0"/>
                <a:cs typeface="Courier New" panose="02070309020205020404" pitchFamily="49" charset="0"/>
              </a:rPr>
              <a:t>, n(400(100)700) intercept(110)                   ///</a:t>
            </a:r>
          </a:p>
          <a:p>
            <a:r>
              <a:rPr lang="en-US" sz="1400" b="1" dirty="0">
                <a:latin typeface="Courier New" panose="02070309020205020404" pitchFamily="49" charset="0"/>
                <a:cs typeface="Courier New" panose="02070309020205020404" pitchFamily="49" charset="0"/>
              </a:rPr>
              <a:t>                  age(0.5) female(-20) interact(0.2(0.05)0.4)     ///</a:t>
            </a:r>
          </a:p>
          <a:p>
            <a:r>
              <a:rPr lang="en-US" sz="1400" b="1" dirty="0">
                <a:latin typeface="Courier New" panose="02070309020205020404" pitchFamily="49" charset="0"/>
                <a:cs typeface="Courier New" panose="02070309020205020404" pitchFamily="49" charset="0"/>
              </a:rPr>
              <a:t>                  reps(1000) table graph(</a:t>
            </a:r>
            <a:r>
              <a:rPr lang="en-US" sz="1400" b="1" dirty="0" err="1">
                <a:latin typeface="Courier New" panose="02070309020205020404" pitchFamily="49" charset="0"/>
                <a:cs typeface="Courier New" panose="02070309020205020404" pitchFamily="49" charset="0"/>
              </a:rPr>
              <a:t>xdimension</a:t>
            </a:r>
            <a:r>
              <a:rPr lang="en-US" sz="1400" b="1" dirty="0">
                <a:latin typeface="Courier New" panose="02070309020205020404" pitchFamily="49" charset="0"/>
                <a:cs typeface="Courier New" panose="02070309020205020404" pitchFamily="49" charset="0"/>
              </a:rPr>
              <a:t>(interact) legend(rows(1)))</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2000" y="1828800"/>
            <a:ext cx="7365999" cy="4419600"/>
          </a:xfrm>
        </p:spPr>
      </p:pic>
    </p:spTree>
    <p:extLst>
      <p:ext uri="{BB962C8B-B14F-4D97-AF65-F5344CB8AC3E}">
        <p14:creationId xmlns:p14="http://schemas.microsoft.com/office/powerpoint/2010/main" val="15622118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Outline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 basic idea and steps</a:t>
            </a:r>
          </a:p>
          <a:p>
            <a:r>
              <a:rPr lang="en-US" dirty="0"/>
              <a:t>The basic tools</a:t>
            </a:r>
          </a:p>
          <a:p>
            <a:r>
              <a:rPr lang="en-US" dirty="0"/>
              <a:t>Adding Your Own Calculations to </a:t>
            </a:r>
            <a:r>
              <a:rPr lang="en-US" b="1" dirty="0">
                <a:latin typeface="Courier New" panose="02070309020205020404" pitchFamily="49" charset="0"/>
                <a:cs typeface="Courier New" panose="02070309020205020404" pitchFamily="49" charset="0"/>
              </a:rPr>
              <a:t>power</a:t>
            </a:r>
          </a:p>
          <a:p>
            <a:r>
              <a:rPr lang="en-US" dirty="0"/>
              <a:t>Examples</a:t>
            </a:r>
          </a:p>
          <a:p>
            <a:pPr lvl="1"/>
            <a:r>
              <a:rPr lang="en-US" dirty="0"/>
              <a:t>Linear Regression</a:t>
            </a:r>
          </a:p>
          <a:p>
            <a:pPr lvl="1"/>
            <a:r>
              <a:rPr lang="en-US" b="1" dirty="0"/>
              <a:t>Multilevel/Longitudinal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11876504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2362200"/>
                <a:ext cx="8229600" cy="4343400"/>
              </a:xfrm>
            </p:spPr>
            <p:txBody>
              <a:bodyPr>
                <a:normAutofit/>
              </a:bodyPr>
              <a:lstStyle/>
              <a:p>
                <a:r>
                  <a:rPr lang="en-US" sz="2400" dirty="0"/>
                  <a:t>Let’s create a simulated dataset for a longitudinal model assuming:</a:t>
                </a:r>
              </a:p>
              <a:p>
                <a:pPr lvl="1"/>
                <a14:m>
                  <m:oMath xmlns:m="http://schemas.openxmlformats.org/officeDocument/2006/math">
                    <m:sSub>
                      <m:sSubPr>
                        <m:ctrlPr>
                          <a:rPr lang="en-US" sz="2000" i="1">
                            <a:solidFill>
                              <a:srgbClr val="000000"/>
                            </a:solidFill>
                            <a:latin typeface="Cambria Math" panose="02040503050406030204" pitchFamily="18" charset="0"/>
                          </a:rPr>
                        </m:ctrlPr>
                      </m:sSubPr>
                      <m:e>
                        <m:r>
                          <a:rPr lang="en-US" sz="2000" i="1">
                            <a:solidFill>
                              <a:srgbClr val="000000"/>
                            </a:solidFill>
                            <a:latin typeface="Cambria Math"/>
                            <a:ea typeface="Cambria Math"/>
                          </a:rPr>
                          <m:t>𝛽</m:t>
                        </m:r>
                      </m:e>
                      <m:sub>
                        <m:r>
                          <a:rPr lang="en-US" sz="2000" i="1">
                            <a:solidFill>
                              <a:srgbClr val="000000"/>
                            </a:solidFill>
                            <a:latin typeface="Cambria Math"/>
                          </a:rPr>
                          <m:t>0</m:t>
                        </m:r>
                      </m:sub>
                    </m:sSub>
                  </m:oMath>
                </a14:m>
                <a:r>
                  <a:rPr lang="en-US" sz="2000" dirty="0"/>
                  <a:t> = 5.35</a:t>
                </a:r>
              </a:p>
              <a:p>
                <a:pPr lvl="1"/>
                <a14:m>
                  <m:oMath xmlns:m="http://schemas.openxmlformats.org/officeDocument/2006/math">
                    <m:sSub>
                      <m:sSubPr>
                        <m:ctrlPr>
                          <a:rPr lang="en-US" sz="2000" i="1">
                            <a:solidFill>
                              <a:srgbClr val="000000"/>
                            </a:solidFill>
                            <a:latin typeface="Cambria Math" panose="02040503050406030204" pitchFamily="18" charset="0"/>
                          </a:rPr>
                        </m:ctrlPr>
                      </m:sSubPr>
                      <m:e>
                        <m:r>
                          <a:rPr lang="en-US" sz="2000" i="1">
                            <a:solidFill>
                              <a:srgbClr val="000000"/>
                            </a:solidFill>
                            <a:latin typeface="Cambria Math"/>
                            <a:ea typeface="Cambria Math"/>
                          </a:rPr>
                          <m:t>𝛽</m:t>
                        </m:r>
                      </m:e>
                      <m:sub>
                        <m:r>
                          <a:rPr lang="en-US" sz="2000" i="1">
                            <a:solidFill>
                              <a:srgbClr val="000000"/>
                            </a:solidFill>
                            <a:latin typeface="Cambria Math" panose="02040503050406030204" pitchFamily="18" charset="0"/>
                          </a:rPr>
                          <m:t>1</m:t>
                        </m:r>
                      </m:sub>
                    </m:sSub>
                  </m:oMath>
                </a14:m>
                <a:r>
                  <a:rPr lang="en-US" sz="2000" dirty="0"/>
                  <a:t> = 3.6</a:t>
                </a:r>
              </a:p>
              <a:p>
                <a:pPr lvl="1"/>
                <a14:m>
                  <m:oMath xmlns:m="http://schemas.openxmlformats.org/officeDocument/2006/math">
                    <m:sSub>
                      <m:sSubPr>
                        <m:ctrlPr>
                          <a:rPr lang="en-US" sz="2000" i="1">
                            <a:solidFill>
                              <a:srgbClr val="000000"/>
                            </a:solidFill>
                            <a:latin typeface="Cambria Math" panose="02040503050406030204" pitchFamily="18" charset="0"/>
                          </a:rPr>
                        </m:ctrlPr>
                      </m:sSubPr>
                      <m:e>
                        <m:r>
                          <a:rPr lang="en-US" sz="2000" i="1">
                            <a:solidFill>
                              <a:srgbClr val="000000"/>
                            </a:solidFill>
                            <a:latin typeface="Cambria Math"/>
                            <a:ea typeface="Cambria Math"/>
                          </a:rPr>
                          <m:t>𝛽</m:t>
                        </m:r>
                      </m:e>
                      <m:sub>
                        <m:r>
                          <a:rPr lang="en-US" sz="2000" i="1">
                            <a:solidFill>
                              <a:srgbClr val="000000"/>
                            </a:solidFill>
                            <a:latin typeface="Cambria Math" panose="02040503050406030204" pitchFamily="18" charset="0"/>
                            <a:ea typeface="Cambria Math"/>
                          </a:rPr>
                          <m:t>2</m:t>
                        </m:r>
                      </m:sub>
                    </m:sSub>
                  </m:oMath>
                </a14:m>
                <a:r>
                  <a:rPr lang="en-US" sz="2000" dirty="0"/>
                  <a:t> = (-0.5)</a:t>
                </a:r>
              </a:p>
              <a:p>
                <a:pPr lvl="1"/>
                <a14:m>
                  <m:oMath xmlns:m="http://schemas.openxmlformats.org/officeDocument/2006/math">
                    <m:sSub>
                      <m:sSubPr>
                        <m:ctrlPr>
                          <a:rPr lang="en-US" sz="2000" i="1">
                            <a:solidFill>
                              <a:srgbClr val="000000"/>
                            </a:solidFill>
                            <a:latin typeface="Cambria Math" panose="02040503050406030204" pitchFamily="18" charset="0"/>
                          </a:rPr>
                        </m:ctrlPr>
                      </m:sSubPr>
                      <m:e>
                        <m:r>
                          <a:rPr lang="en-US" sz="2000" i="1">
                            <a:solidFill>
                              <a:srgbClr val="000000"/>
                            </a:solidFill>
                            <a:latin typeface="Cambria Math"/>
                            <a:ea typeface="Cambria Math"/>
                          </a:rPr>
                          <m:t>𝛽</m:t>
                        </m:r>
                      </m:e>
                      <m:sub>
                        <m:r>
                          <a:rPr lang="en-US" sz="2000" b="0" i="1" smtClean="0">
                            <a:solidFill>
                              <a:srgbClr val="000000"/>
                            </a:solidFill>
                            <a:latin typeface="Cambria Math" panose="02040503050406030204" pitchFamily="18" charset="0"/>
                            <a:ea typeface="Cambria Math"/>
                          </a:rPr>
                          <m:t>3</m:t>
                        </m:r>
                      </m:sub>
                    </m:sSub>
                  </m:oMath>
                </a14:m>
                <a:r>
                  <a:rPr lang="en-US" sz="2000" dirty="0"/>
                  <a:t> = (-0.25)</a:t>
                </a:r>
              </a:p>
              <a:p>
                <a:pPr lvl="1"/>
                <a:r>
                  <a:rPr lang="en-US" sz="2000" dirty="0"/>
                  <a:t>age      ~ uniform(18, 65)</a:t>
                </a:r>
              </a:p>
              <a:p>
                <a:pPr lvl="1"/>
                <a:r>
                  <a:rPr lang="en-US" sz="2000" dirty="0"/>
                  <a:t>female ~ binomial(1, 0.5)</a:t>
                </a:r>
              </a:p>
              <a:p>
                <a:pPr lvl="1"/>
                <a14:m>
                  <m:oMath xmlns:m="http://schemas.openxmlformats.org/officeDocument/2006/math">
                    <m:sSub>
                      <m:sSubPr>
                        <m:ctrlPr>
                          <a:rPr lang="en-US" sz="2000" i="1">
                            <a:latin typeface="Cambria Math" panose="02040503050406030204" pitchFamily="18" charset="0"/>
                          </a:rPr>
                        </m:ctrlPr>
                      </m:sSubPr>
                      <m:e>
                        <m:r>
                          <a:rPr lang="en-US" sz="2000" b="0" i="1" smtClean="0">
                            <a:latin typeface="Cambria Math" panose="02040503050406030204" pitchFamily="18" charset="0"/>
                          </a:rPr>
                          <m:t>𝑢</m:t>
                        </m:r>
                      </m:e>
                      <m:sub>
                        <m:r>
                          <a:rPr lang="en-US" sz="2000" b="0" i="1" smtClean="0">
                            <a:latin typeface="Cambria Math" panose="02040503050406030204" pitchFamily="18" charset="0"/>
                          </a:rPr>
                          <m:t>0</m:t>
                        </m:r>
                        <m:r>
                          <a:rPr lang="en-US" sz="2000" i="1">
                            <a:latin typeface="Cambria Math"/>
                          </a:rPr>
                          <m:t>𝑖</m:t>
                        </m:r>
                      </m:sub>
                    </m:sSub>
                  </m:oMath>
                </a14:m>
                <a:r>
                  <a:rPr lang="en-US" sz="2000" dirty="0"/>
                  <a:t>       ~ normal(0, 0.25)</a:t>
                </a:r>
              </a:p>
              <a:p>
                <a:pPr lvl="1"/>
                <a14:m>
                  <m:oMath xmlns:m="http://schemas.openxmlformats.org/officeDocument/2006/math">
                    <m:sSub>
                      <m:sSubPr>
                        <m:ctrlPr>
                          <a:rPr lang="en-US" sz="2000" i="1">
                            <a:latin typeface="Cambria Math" panose="02040503050406030204" pitchFamily="18" charset="0"/>
                          </a:rPr>
                        </m:ctrlPr>
                      </m:sSubPr>
                      <m:e>
                        <m:r>
                          <a:rPr lang="en-US" sz="2000" b="0" i="1" smtClean="0">
                            <a:latin typeface="Cambria Math" panose="02040503050406030204" pitchFamily="18" charset="0"/>
                          </a:rPr>
                          <m:t>𝑢</m:t>
                        </m:r>
                      </m:e>
                      <m:sub>
                        <m:r>
                          <a:rPr lang="en-US" sz="2000" b="0" i="1" smtClean="0">
                            <a:latin typeface="Cambria Math" panose="02040503050406030204" pitchFamily="18" charset="0"/>
                          </a:rPr>
                          <m:t>1</m:t>
                        </m:r>
                        <m:r>
                          <a:rPr lang="en-US" sz="2000" i="1">
                            <a:latin typeface="Cambria Math"/>
                          </a:rPr>
                          <m:t>𝑖</m:t>
                        </m:r>
                      </m:sub>
                    </m:sSub>
                  </m:oMath>
                </a14:m>
                <a:r>
                  <a:rPr lang="en-US" sz="2000" dirty="0"/>
                  <a:t>       ~ normal(0, 0.6)</a:t>
                </a:r>
              </a:p>
              <a:p>
                <a:pPr lvl="1"/>
                <a14:m>
                  <m:oMath xmlns:m="http://schemas.openxmlformats.org/officeDocument/2006/math">
                    <m:sSub>
                      <m:sSubPr>
                        <m:ctrlPr>
                          <a:rPr lang="en-US" sz="2000" i="1">
                            <a:latin typeface="Cambria Math" panose="02040503050406030204" pitchFamily="18" charset="0"/>
                          </a:rPr>
                        </m:ctrlPr>
                      </m:sSubPr>
                      <m:e>
                        <m:r>
                          <a:rPr lang="en-US" sz="2000" i="1">
                            <a:latin typeface="Cambria Math"/>
                          </a:rPr>
                          <m:t>𝑒</m:t>
                        </m:r>
                      </m:e>
                      <m:sub>
                        <m:r>
                          <a:rPr lang="en-US" sz="2000" i="1">
                            <a:latin typeface="Cambria Math"/>
                          </a:rPr>
                          <m:t>𝑖</m:t>
                        </m:r>
                        <m:r>
                          <a:rPr lang="en-US" sz="2000" b="0" i="1" smtClean="0">
                            <a:latin typeface="Cambria Math" panose="02040503050406030204" pitchFamily="18" charset="0"/>
                          </a:rPr>
                          <m:t>𝑗</m:t>
                        </m:r>
                      </m:sub>
                    </m:sSub>
                  </m:oMath>
                </a14:m>
                <a:r>
                  <a:rPr lang="en-US" sz="2000" dirty="0"/>
                  <a:t>        ~ normal(0, 1.2)</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2362200"/>
                <a:ext cx="8229600" cy="4343400"/>
              </a:xfrm>
              <a:blipFill>
                <a:blip r:embed="rId2"/>
                <a:stretch>
                  <a:fillRect l="-963" t="-1124"/>
                </a:stretch>
              </a:blipFill>
            </p:spPr>
            <p:txBody>
              <a:bodyPr/>
              <a:lstStyle/>
              <a:p>
                <a:r>
                  <a:rPr lang="en-US">
                    <a:noFill/>
                  </a:rPr>
                  <a:t> </a:t>
                </a:r>
              </a:p>
            </p:txBody>
          </p:sp>
        </mc:Fallback>
      </mc:AlternateContent>
      <p:sp>
        <p:nvSpPr>
          <p:cNvPr id="6" name="Title 1"/>
          <p:cNvSpPr txBox="1">
            <a:spLocks/>
          </p:cNvSpPr>
          <p:nvPr/>
        </p:nvSpPr>
        <p:spPr>
          <a:xfrm>
            <a:off x="0" y="609600"/>
            <a:ext cx="9144000" cy="9906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a:t>Simulate Multilevel/Longitudinal Data</a:t>
            </a:r>
          </a:p>
        </p:txBody>
      </p:sp>
      <mc:AlternateContent xmlns:mc="http://schemas.openxmlformats.org/markup-compatibility/2006" xmlns:a14="http://schemas.microsoft.com/office/drawing/2010/main">
        <mc:Choice Requires="a14">
          <p:sp>
            <p:nvSpPr>
              <p:cNvPr id="7" name="TextBox 6"/>
              <p:cNvSpPr txBox="1"/>
              <p:nvPr/>
            </p:nvSpPr>
            <p:spPr>
              <a:xfrm>
                <a:off x="2309" y="1600200"/>
                <a:ext cx="9144000" cy="424796"/>
              </a:xfrm>
              <a:prstGeom prst="rect">
                <a:avLst/>
              </a:prstGeom>
              <a:noFill/>
            </p:spPr>
            <p:txBody>
              <a:bodyPr wrap="square" rtlCol="0">
                <a:spAutoFit/>
              </a:bodyPr>
              <a:lstStyle/>
              <a:p>
                <a:pPr lvl="0" fontAlgn="base">
                  <a:spcBef>
                    <a:spcPct val="0"/>
                  </a:spcBef>
                  <a:spcAft>
                    <a:spcPct val="0"/>
                  </a:spcAft>
                  <a:defRPr/>
                </a:pPr>
                <a14:m>
                  <m:oMathPara xmlns:m="http://schemas.openxmlformats.org/officeDocument/2006/math">
                    <m:oMathParaPr>
                      <m:jc m:val="centerGroup"/>
                    </m:oMathParaPr>
                    <m:oMath xmlns:m="http://schemas.openxmlformats.org/officeDocument/2006/math">
                      <m:sSub>
                        <m:sSubPr>
                          <m:ctrlPr>
                            <a:rPr kumimoji="0" lang="en-US" sz="2000" b="0" i="1" u="none" strike="noStrike" kern="1200" cap="none" spc="0" normalizeH="0" baseline="0" noProof="0" smtClean="0">
                              <a:ln>
                                <a:noFill/>
                              </a:ln>
                              <a:solidFill>
                                <a:schemeClr val="tx1"/>
                              </a:solidFill>
                              <a:effectLst/>
                              <a:uLnTx/>
                              <a:uFillTx/>
                              <a:latin typeface="Cambria Math" panose="02040503050406030204" pitchFamily="18" charset="0"/>
                              <a:cs typeface="+mn-cs"/>
                            </a:rPr>
                          </m:ctrlPr>
                        </m:sSubPr>
                        <m:e>
                          <m:r>
                            <a:rPr kumimoji="0" lang="en-US" sz="2000" b="0" i="1" u="none" strike="noStrike" kern="1200" cap="none" spc="0" normalizeH="0" baseline="0" noProof="0" smtClean="0">
                              <a:ln>
                                <a:noFill/>
                              </a:ln>
                              <a:solidFill>
                                <a:schemeClr val="tx1"/>
                              </a:solidFill>
                              <a:effectLst/>
                              <a:uLnTx/>
                              <a:uFillTx/>
                              <a:latin typeface="Cambria Math"/>
                              <a:cs typeface="+mn-cs"/>
                            </a:rPr>
                            <m:t>𝑦</m:t>
                          </m:r>
                        </m:e>
                        <m:sub>
                          <m:r>
                            <a:rPr kumimoji="0" lang="en-US" sz="2000" b="0" i="1" u="none" strike="noStrike" kern="1200" cap="none" spc="0" normalizeH="0" baseline="0" noProof="0" smtClean="0">
                              <a:ln>
                                <a:noFill/>
                              </a:ln>
                              <a:solidFill>
                                <a:schemeClr val="tx1"/>
                              </a:solidFill>
                              <a:effectLst/>
                              <a:uLnTx/>
                              <a:uFillTx/>
                              <a:latin typeface="Cambria Math"/>
                              <a:cs typeface="+mn-cs"/>
                            </a:rPr>
                            <m:t>𝑖𝑗</m:t>
                          </m:r>
                        </m:sub>
                      </m:sSub>
                      <m:r>
                        <a:rPr kumimoji="0" lang="en-US" sz="2000" b="0" i="1" u="none" strike="noStrike" kern="1200" cap="none" spc="0" normalizeH="0" baseline="0" noProof="0" smtClean="0">
                          <a:ln>
                            <a:noFill/>
                          </a:ln>
                          <a:solidFill>
                            <a:schemeClr val="tx1"/>
                          </a:solidFill>
                          <a:effectLst/>
                          <a:uLnTx/>
                          <a:uFillTx/>
                          <a:latin typeface="Cambria Math"/>
                          <a:cs typeface="+mn-cs"/>
                        </a:rPr>
                        <m:t>=</m:t>
                      </m:r>
                      <m:sSub>
                        <m:sSubPr>
                          <m:ctrlPr>
                            <a:rPr kumimoji="0" lang="en-US" sz="2000" b="0" i="1" u="none" strike="noStrike" kern="1200" cap="none" spc="0" normalizeH="0" baseline="0" noProof="0" smtClean="0">
                              <a:ln>
                                <a:noFill/>
                              </a:ln>
                              <a:solidFill>
                                <a:schemeClr val="tx1"/>
                              </a:solidFill>
                              <a:effectLst/>
                              <a:uLnTx/>
                              <a:uFillTx/>
                              <a:latin typeface="Cambria Math" panose="02040503050406030204" pitchFamily="18" charset="0"/>
                              <a:cs typeface="+mn-cs"/>
                            </a:rPr>
                          </m:ctrlPr>
                        </m:sSubPr>
                        <m:e>
                          <m:r>
                            <a:rPr kumimoji="0" lang="en-US" sz="2000" b="0" i="1" u="none" strike="noStrike" kern="1200" cap="none" spc="0" normalizeH="0" baseline="0" noProof="0" smtClean="0">
                              <a:ln>
                                <a:noFill/>
                              </a:ln>
                              <a:solidFill>
                                <a:schemeClr val="tx1"/>
                              </a:solidFill>
                              <a:effectLst/>
                              <a:uLnTx/>
                              <a:uFillTx/>
                              <a:latin typeface="Cambria Math"/>
                              <a:ea typeface="Cambria Math"/>
                              <a:cs typeface="+mn-cs"/>
                            </a:rPr>
                            <m:t>𝛽</m:t>
                          </m:r>
                        </m:e>
                        <m:sub>
                          <m:r>
                            <a:rPr kumimoji="0" lang="en-US" sz="2000" b="0" i="1" u="none" strike="noStrike" kern="1200" cap="none" spc="0" normalizeH="0" baseline="0" noProof="0" smtClean="0">
                              <a:ln>
                                <a:noFill/>
                              </a:ln>
                              <a:solidFill>
                                <a:schemeClr val="tx1"/>
                              </a:solidFill>
                              <a:effectLst/>
                              <a:uLnTx/>
                              <a:uFillTx/>
                              <a:latin typeface="Cambria Math"/>
                              <a:cs typeface="+mn-cs"/>
                            </a:rPr>
                            <m:t>0</m:t>
                          </m:r>
                        </m:sub>
                      </m:sSub>
                      <m:r>
                        <a:rPr kumimoji="0" lang="en-US" sz="2000" b="0" i="1" u="none" strike="noStrike" kern="1200" cap="none" spc="0" normalizeH="0" baseline="0" noProof="0" smtClean="0">
                          <a:ln>
                            <a:noFill/>
                          </a:ln>
                          <a:solidFill>
                            <a:schemeClr val="tx1"/>
                          </a:solidFill>
                          <a:effectLst/>
                          <a:uLnTx/>
                          <a:uFillTx/>
                          <a:latin typeface="Cambria Math"/>
                          <a:cs typeface="+mn-cs"/>
                        </a:rPr>
                        <m:t>++</m:t>
                      </m:r>
                      <m:sSub>
                        <m:sSubPr>
                          <m:ctrlPr>
                            <a:rPr kumimoji="0" lang="en-US" sz="2000" b="0" i="1" u="none" strike="noStrike" kern="1200" cap="none" spc="0" normalizeH="0" baseline="0" noProof="0" smtClean="0">
                              <a:ln>
                                <a:noFill/>
                              </a:ln>
                              <a:solidFill>
                                <a:schemeClr val="tx1"/>
                              </a:solidFill>
                              <a:effectLst/>
                              <a:uLnTx/>
                              <a:uFillTx/>
                              <a:latin typeface="Cambria Math" panose="02040503050406030204" pitchFamily="18" charset="0"/>
                              <a:cs typeface="+mn-cs"/>
                            </a:rPr>
                          </m:ctrlPr>
                        </m:sSubPr>
                        <m:e>
                          <m:sSub>
                            <m:sSubPr>
                              <m:ctrlPr>
                                <a:rPr lang="en-US" sz="2000" i="1">
                                  <a:solidFill>
                                    <a:schemeClr val="tx1"/>
                                  </a:solidFill>
                                  <a:latin typeface="Cambria Math" panose="02040503050406030204" pitchFamily="18" charset="0"/>
                                </a:rPr>
                              </m:ctrlPr>
                            </m:sSubPr>
                            <m:e>
                              <m:r>
                                <a:rPr lang="en-US" sz="2000" i="1">
                                  <a:solidFill>
                                    <a:schemeClr val="tx1"/>
                                  </a:solidFill>
                                  <a:latin typeface="Cambria Math"/>
                                  <a:ea typeface="Cambria Math"/>
                                </a:rPr>
                                <m:t>𝛽</m:t>
                              </m:r>
                            </m:e>
                            <m:sub>
                              <m:r>
                                <a:rPr lang="en-US" sz="2000" i="1">
                                  <a:solidFill>
                                    <a:schemeClr val="tx1"/>
                                  </a:solidFill>
                                  <a:latin typeface="Cambria Math"/>
                                </a:rPr>
                                <m:t>1</m:t>
                              </m:r>
                            </m:sub>
                          </m:sSub>
                          <m:d>
                            <m:dPr>
                              <m:ctrlPr>
                                <a:rPr lang="en-US" sz="2000" i="1">
                                  <a:solidFill>
                                    <a:schemeClr val="tx1"/>
                                  </a:solidFill>
                                  <a:latin typeface="Cambria Math" panose="02040503050406030204" pitchFamily="18" charset="0"/>
                                </a:rPr>
                              </m:ctrlPr>
                            </m:dPr>
                            <m:e>
                              <m:r>
                                <a:rPr lang="en-US" sz="2000" i="1">
                                  <a:solidFill>
                                    <a:schemeClr val="tx1"/>
                                  </a:solidFill>
                                  <a:latin typeface="Cambria Math"/>
                                </a:rPr>
                                <m:t>𝑎𝑔𝑒</m:t>
                              </m:r>
                            </m:e>
                          </m:d>
                          <m:r>
                            <a:rPr lang="en-US" sz="2000" b="0" i="1" smtClean="0">
                              <a:solidFill>
                                <a:schemeClr val="tx1"/>
                              </a:solidFill>
                              <a:latin typeface="Cambria Math" panose="02040503050406030204" pitchFamily="18" charset="0"/>
                            </a:rPr>
                            <m:t>+</m:t>
                          </m:r>
                          <m:sSub>
                            <m:sSubPr>
                              <m:ctrlPr>
                                <a:rPr lang="en-US" sz="2000" i="1" smtClean="0">
                                  <a:solidFill>
                                    <a:schemeClr val="tx1"/>
                                  </a:solidFill>
                                  <a:latin typeface="Cambria Math" panose="02040503050406030204" pitchFamily="18" charset="0"/>
                                </a:rPr>
                              </m:ctrlPr>
                            </m:sSubPr>
                            <m:e>
                              <m:r>
                                <a:rPr lang="en-US" sz="2000" i="1">
                                  <a:solidFill>
                                    <a:schemeClr val="tx1"/>
                                  </a:solidFill>
                                  <a:latin typeface="Cambria Math"/>
                                  <a:ea typeface="Cambria Math"/>
                                </a:rPr>
                                <m:t>𝛽</m:t>
                              </m:r>
                            </m:e>
                            <m:sub>
                              <m:r>
                                <a:rPr lang="en-US" sz="2000" b="0" i="1" smtClean="0">
                                  <a:solidFill>
                                    <a:schemeClr val="tx1"/>
                                  </a:solidFill>
                                  <a:latin typeface="Cambria Math" panose="02040503050406030204" pitchFamily="18" charset="0"/>
                                  <a:ea typeface="Cambria Math"/>
                                </a:rPr>
                                <m:t>2</m:t>
                              </m:r>
                            </m:sub>
                          </m:sSub>
                          <m:d>
                            <m:dPr>
                              <m:ctrlPr>
                                <a:rPr lang="en-US" sz="2000" i="1">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𝑓𝑒𝑚𝑎𝑙𝑒</m:t>
                              </m:r>
                            </m:e>
                          </m:d>
                          <m:r>
                            <a:rPr lang="en-US" sz="2000" b="0" i="1" smtClean="0">
                              <a:solidFill>
                                <a:schemeClr val="tx1"/>
                              </a:solidFill>
                              <a:latin typeface="Cambria Math" panose="02040503050406030204" pitchFamily="18" charset="0"/>
                            </a:rPr>
                            <m:t>+</m:t>
                          </m:r>
                          <m:sSub>
                            <m:sSubPr>
                              <m:ctrlPr>
                                <a:rPr lang="en-US" sz="2000" i="1">
                                  <a:latin typeface="Cambria Math" panose="02040503050406030204" pitchFamily="18" charset="0"/>
                                </a:rPr>
                              </m:ctrlPr>
                            </m:sSubPr>
                            <m:e>
                              <m:r>
                                <a:rPr lang="en-US" sz="2000" i="1">
                                  <a:latin typeface="Cambria Math"/>
                                  <a:ea typeface="Cambria Math"/>
                                </a:rPr>
                                <m:t>𝛽</m:t>
                              </m:r>
                            </m:e>
                            <m:sub>
                              <m:r>
                                <a:rPr lang="en-US" sz="2000" b="0" i="1" smtClean="0">
                                  <a:latin typeface="Cambria Math" panose="02040503050406030204" pitchFamily="18" charset="0"/>
                                  <a:ea typeface="Cambria Math"/>
                                </a:rPr>
                                <m:t>3</m:t>
                              </m:r>
                            </m:sub>
                          </m:sSub>
                          <m:d>
                            <m:dPr>
                              <m:ctrlPr>
                                <a:rPr lang="en-US" sz="2000" i="1">
                                  <a:latin typeface="Cambria Math" panose="02040503050406030204" pitchFamily="18" charset="0"/>
                                </a:rPr>
                              </m:ctrlPr>
                            </m:dPr>
                            <m:e>
                              <m:r>
                                <a:rPr lang="en-US" sz="2000" b="0" i="1" smtClean="0">
                                  <a:latin typeface="Cambria Math" panose="02040503050406030204" pitchFamily="18" charset="0"/>
                                </a:rPr>
                                <m:t>𝑎𝑔𝑒</m:t>
                              </m:r>
                              <m:r>
                                <a:rPr lang="en-US" sz="2000" b="0" i="1" smtClean="0">
                                  <a:latin typeface="Cambria Math" panose="02040503050406030204" pitchFamily="18" charset="0"/>
                                  <a:ea typeface="Cambria Math" panose="02040503050406030204" pitchFamily="18" charset="0"/>
                                </a:rPr>
                                <m:t>×</m:t>
                              </m:r>
                              <m:r>
                                <a:rPr lang="en-US" sz="2000" i="1">
                                  <a:latin typeface="Cambria Math" panose="02040503050406030204" pitchFamily="18" charset="0"/>
                                </a:rPr>
                                <m:t>𝑓𝑒𝑚𝑎𝑙𝑒</m:t>
                              </m:r>
                            </m:e>
                          </m:d>
                          <m:r>
                            <a:rPr lang="en-US" sz="2000" b="0" i="1" smtClean="0">
                              <a:solidFill>
                                <a:schemeClr val="tx1"/>
                              </a:solidFill>
                              <a:latin typeface="Cambria Math" panose="02040503050406030204" pitchFamily="18" charset="0"/>
                            </a:rPr>
                            <m:t>+</m:t>
                          </m:r>
                          <m:r>
                            <a:rPr kumimoji="0" lang="en-US" sz="2000" b="0" i="1" u="none" strike="noStrike" kern="1200" cap="none" spc="0" normalizeH="0" baseline="0" noProof="0" smtClean="0">
                              <a:ln>
                                <a:noFill/>
                              </a:ln>
                              <a:solidFill>
                                <a:schemeClr val="tx1"/>
                              </a:solidFill>
                              <a:effectLst/>
                              <a:uLnTx/>
                              <a:uFillTx/>
                              <a:latin typeface="Cambria Math"/>
                              <a:cs typeface="+mn-cs"/>
                            </a:rPr>
                            <m:t>𝑢</m:t>
                          </m:r>
                        </m:e>
                        <m:sub>
                          <m:r>
                            <a:rPr kumimoji="0" lang="en-US" sz="2000" b="0" i="1" u="none" strike="noStrike" kern="1200" cap="none" spc="0" normalizeH="0" baseline="0" noProof="0" smtClean="0">
                              <a:ln>
                                <a:noFill/>
                              </a:ln>
                              <a:solidFill>
                                <a:schemeClr val="tx1"/>
                              </a:solidFill>
                              <a:effectLst/>
                              <a:uLnTx/>
                              <a:uFillTx/>
                              <a:latin typeface="Cambria Math"/>
                              <a:cs typeface="+mn-cs"/>
                            </a:rPr>
                            <m:t>0</m:t>
                          </m:r>
                          <m:r>
                            <a:rPr kumimoji="0" lang="en-US" sz="2000" b="0" i="1" u="none" strike="noStrike" kern="1200" cap="none" spc="0" normalizeH="0" baseline="0" noProof="0" smtClean="0">
                              <a:ln>
                                <a:noFill/>
                              </a:ln>
                              <a:solidFill>
                                <a:schemeClr val="tx1"/>
                              </a:solidFill>
                              <a:effectLst/>
                              <a:uLnTx/>
                              <a:uFillTx/>
                              <a:latin typeface="Cambria Math"/>
                              <a:cs typeface="+mn-cs"/>
                            </a:rPr>
                            <m:t>𝑖</m:t>
                          </m:r>
                        </m:sub>
                      </m:sSub>
                      <m:r>
                        <a:rPr kumimoji="0" lang="en-US" sz="2000" b="0" i="1" u="none" strike="noStrike" kern="1200" cap="none" spc="0" normalizeH="0" baseline="0" noProof="0" smtClean="0">
                          <a:ln>
                            <a:noFill/>
                          </a:ln>
                          <a:solidFill>
                            <a:schemeClr val="tx1"/>
                          </a:solidFill>
                          <a:effectLst/>
                          <a:uLnTx/>
                          <a:uFillTx/>
                          <a:latin typeface="Cambria Math"/>
                          <a:cs typeface="+mn-cs"/>
                        </a:rPr>
                        <m:t>+</m:t>
                      </m:r>
                      <m:sSub>
                        <m:sSubPr>
                          <m:ctrlPr>
                            <a:rPr kumimoji="0" lang="en-US" sz="2000" b="0" i="1" u="none" strike="noStrike" kern="1200" cap="none" spc="0" normalizeH="0" baseline="0" noProof="0" smtClean="0">
                              <a:ln>
                                <a:noFill/>
                              </a:ln>
                              <a:solidFill>
                                <a:schemeClr val="tx1"/>
                              </a:solidFill>
                              <a:effectLst/>
                              <a:uLnTx/>
                              <a:uFillTx/>
                              <a:latin typeface="Cambria Math" panose="02040503050406030204" pitchFamily="18" charset="0"/>
                              <a:cs typeface="+mn-cs"/>
                            </a:rPr>
                          </m:ctrlPr>
                        </m:sSubPr>
                        <m:e>
                          <m:r>
                            <a:rPr kumimoji="0" lang="en-US" sz="2000" b="0" i="1" u="none" strike="noStrike" kern="1200" cap="none" spc="0" normalizeH="0" baseline="0" noProof="0">
                              <a:ln>
                                <a:noFill/>
                              </a:ln>
                              <a:solidFill>
                                <a:schemeClr val="tx1"/>
                              </a:solidFill>
                              <a:effectLst/>
                              <a:uLnTx/>
                              <a:uFillTx/>
                              <a:latin typeface="Cambria Math"/>
                              <a:cs typeface="+mn-cs"/>
                            </a:rPr>
                            <m:t>𝑢</m:t>
                          </m:r>
                        </m:e>
                        <m:sub>
                          <m:r>
                            <a:rPr kumimoji="0" lang="en-US" sz="2000" b="0" i="1" u="none" strike="noStrike" kern="1200" cap="none" spc="0" normalizeH="0" baseline="0" noProof="0" smtClean="0">
                              <a:ln>
                                <a:noFill/>
                              </a:ln>
                              <a:solidFill>
                                <a:schemeClr val="tx1"/>
                              </a:solidFill>
                              <a:effectLst/>
                              <a:uLnTx/>
                              <a:uFillTx/>
                              <a:latin typeface="Cambria Math"/>
                              <a:cs typeface="+mn-cs"/>
                            </a:rPr>
                            <m:t>1</m:t>
                          </m:r>
                          <m:r>
                            <a:rPr kumimoji="0" lang="en-US" sz="2000" b="0" i="1" u="none" strike="noStrike" kern="1200" cap="none" spc="0" normalizeH="0" baseline="0" noProof="0">
                              <a:ln>
                                <a:noFill/>
                              </a:ln>
                              <a:solidFill>
                                <a:schemeClr val="tx1"/>
                              </a:solidFill>
                              <a:effectLst/>
                              <a:uLnTx/>
                              <a:uFillTx/>
                              <a:latin typeface="Cambria Math"/>
                              <a:cs typeface="+mn-cs"/>
                            </a:rPr>
                            <m:t>𝑖</m:t>
                          </m:r>
                        </m:sub>
                      </m:sSub>
                      <m:r>
                        <a:rPr kumimoji="0" lang="en-US" sz="2000" b="0" i="1" u="none" strike="noStrike" kern="1200" cap="none" spc="0" normalizeH="0" baseline="0" noProof="0" smtClean="0">
                          <a:ln>
                            <a:noFill/>
                          </a:ln>
                          <a:solidFill>
                            <a:schemeClr val="tx1"/>
                          </a:solidFill>
                          <a:effectLst/>
                          <a:uLnTx/>
                          <a:uFillTx/>
                          <a:latin typeface="Cambria Math"/>
                          <a:cs typeface="+mn-cs"/>
                        </a:rPr>
                        <m:t>(</m:t>
                      </m:r>
                      <m:r>
                        <a:rPr kumimoji="0" lang="en-US" sz="2000" b="0" i="1" u="none" strike="noStrike" kern="1200" cap="none" spc="0" normalizeH="0" baseline="0" noProof="0" smtClean="0">
                          <a:ln>
                            <a:noFill/>
                          </a:ln>
                          <a:solidFill>
                            <a:schemeClr val="tx1"/>
                          </a:solidFill>
                          <a:effectLst/>
                          <a:uLnTx/>
                          <a:uFillTx/>
                          <a:latin typeface="Cambria Math"/>
                          <a:cs typeface="+mn-cs"/>
                        </a:rPr>
                        <m:t>𝑎𝑔𝑒</m:t>
                      </m:r>
                      <m:r>
                        <a:rPr kumimoji="0" lang="en-US" sz="2000" b="0" i="1" u="none" strike="noStrike" kern="1200" cap="none" spc="0" normalizeH="0" baseline="0" noProof="0" smtClean="0">
                          <a:ln>
                            <a:noFill/>
                          </a:ln>
                          <a:solidFill>
                            <a:schemeClr val="tx1"/>
                          </a:solidFill>
                          <a:effectLst/>
                          <a:uLnTx/>
                          <a:uFillTx/>
                          <a:latin typeface="Cambria Math"/>
                          <a:cs typeface="+mn-cs"/>
                        </a:rPr>
                        <m:t>)+</m:t>
                      </m:r>
                      <m:sSub>
                        <m:sSubPr>
                          <m:ctrlPr>
                            <a:rPr kumimoji="0" lang="en-US" sz="2000" b="0" i="1" u="none" strike="noStrike" kern="1200" cap="none" spc="0" normalizeH="0" baseline="0" noProof="0" smtClean="0">
                              <a:ln>
                                <a:noFill/>
                              </a:ln>
                              <a:solidFill>
                                <a:schemeClr val="tx1"/>
                              </a:solidFill>
                              <a:effectLst/>
                              <a:uLnTx/>
                              <a:uFillTx/>
                              <a:latin typeface="Cambria Math" panose="02040503050406030204" pitchFamily="18" charset="0"/>
                              <a:cs typeface="+mn-cs"/>
                            </a:rPr>
                          </m:ctrlPr>
                        </m:sSubPr>
                        <m:e>
                          <m:r>
                            <a:rPr kumimoji="0" lang="en-US" sz="2000" b="0" i="1" u="none" strike="noStrike" kern="1200" cap="none" spc="0" normalizeH="0" baseline="0" noProof="0" smtClean="0">
                              <a:ln>
                                <a:noFill/>
                              </a:ln>
                              <a:solidFill>
                                <a:schemeClr val="tx1"/>
                              </a:solidFill>
                              <a:effectLst/>
                              <a:uLnTx/>
                              <a:uFillTx/>
                              <a:latin typeface="Cambria Math"/>
                              <a:cs typeface="+mn-cs"/>
                            </a:rPr>
                            <m:t>𝑒</m:t>
                          </m:r>
                        </m:e>
                        <m:sub>
                          <m:r>
                            <a:rPr kumimoji="0" lang="en-US" sz="2000" b="0" i="1" u="none" strike="noStrike" kern="1200" cap="none" spc="0" normalizeH="0" baseline="0" noProof="0" smtClean="0">
                              <a:ln>
                                <a:noFill/>
                              </a:ln>
                              <a:solidFill>
                                <a:schemeClr val="tx1"/>
                              </a:solidFill>
                              <a:effectLst/>
                              <a:uLnTx/>
                              <a:uFillTx/>
                              <a:latin typeface="Cambria Math"/>
                              <a:cs typeface="+mn-cs"/>
                            </a:rPr>
                            <m:t>𝑖𝑗</m:t>
                          </m:r>
                        </m:sub>
                      </m:sSub>
                    </m:oMath>
                  </m:oMathPara>
                </a14:m>
                <a:endParaRPr kumimoji="0" lang="en-US" sz="2000" b="0" i="1" u="none" strike="noStrike" kern="1200" cap="none" spc="0" normalizeH="0" baseline="0" noProof="0" dirty="0">
                  <a:ln>
                    <a:noFill/>
                  </a:ln>
                  <a:solidFill>
                    <a:schemeClr val="tx1"/>
                  </a:solidFill>
                  <a:effectLst/>
                  <a:uLnTx/>
                  <a:uFillTx/>
                  <a:latin typeface="Arial" charset="0"/>
                  <a:cs typeface="+mn-cs"/>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309" y="1600200"/>
                <a:ext cx="9144000" cy="424796"/>
              </a:xfrm>
              <a:prstGeom prst="rect">
                <a:avLst/>
              </a:prstGeom>
              <a:blipFill>
                <a:blip r:embed="rId3"/>
                <a:stretch>
                  <a:fillRect b="-10145"/>
                </a:stretch>
              </a:blipFill>
            </p:spPr>
            <p:txBody>
              <a:bodyPr/>
              <a:lstStyle/>
              <a:p>
                <a:r>
                  <a:rPr lang="en-US">
                    <a:noFill/>
                  </a:rPr>
                  <a:t> </a:t>
                </a:r>
              </a:p>
            </p:txBody>
          </p:sp>
        </mc:Fallback>
      </mc:AlternateContent>
    </p:spTree>
    <p:extLst>
      <p:ext uri="{BB962C8B-B14F-4D97-AF65-F5344CB8AC3E}">
        <p14:creationId xmlns:p14="http://schemas.microsoft.com/office/powerpoint/2010/main" val="5621904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800" b="1" dirty="0">
                <a:latin typeface="Courier New" panose="02070309020205020404" pitchFamily="49" charset="0"/>
                <a:cs typeface="Courier New" panose="02070309020205020404" pitchFamily="49" charset="0"/>
              </a:rPr>
              <a:t>set seed 15</a:t>
            </a:r>
          </a:p>
          <a:p>
            <a:pPr marL="0" indent="0">
              <a:spcBef>
                <a:spcPts val="0"/>
              </a:spcBef>
              <a:buNone/>
            </a:pPr>
            <a:r>
              <a:rPr lang="nn-NO" sz="1800" b="1" dirty="0">
                <a:latin typeface="Courier New" panose="02070309020205020404" pitchFamily="49" charset="0"/>
                <a:cs typeface="Courier New" panose="02070309020205020404" pitchFamily="49" charset="0"/>
              </a:rPr>
              <a:t>clear</a:t>
            </a:r>
          </a:p>
          <a:p>
            <a:pPr marL="0" indent="0">
              <a:spcBef>
                <a:spcPts val="0"/>
              </a:spcBef>
              <a:buNone/>
            </a:pPr>
            <a:r>
              <a:rPr lang="nn-NO" sz="1800" b="1" dirty="0">
                <a:latin typeface="Courier New" panose="02070309020205020404" pitchFamily="49" charset="0"/>
                <a:cs typeface="Courier New" panose="02070309020205020404" pitchFamily="49" charset="0"/>
              </a:rPr>
              <a:t>set obs 200</a:t>
            </a:r>
          </a:p>
          <a:p>
            <a:pPr marL="0" indent="0">
              <a:spcBef>
                <a:spcPts val="0"/>
              </a:spcBef>
              <a:buNone/>
            </a:pPr>
            <a:r>
              <a:rPr lang="nn-NO" sz="1800" b="1" dirty="0">
                <a:latin typeface="Courier New" panose="02070309020205020404" pitchFamily="49" charset="0"/>
                <a:cs typeface="Courier New" panose="02070309020205020404" pitchFamily="49" charset="0"/>
              </a:rPr>
              <a:t>generate child = _n</a:t>
            </a:r>
          </a:p>
          <a:p>
            <a:pPr marL="0" indent="0">
              <a:spcBef>
                <a:spcPts val="0"/>
              </a:spcBef>
              <a:buNone/>
            </a:pPr>
            <a:r>
              <a:rPr lang="nn-NO" sz="1800" b="1" dirty="0">
                <a:latin typeface="Courier New" panose="02070309020205020404" pitchFamily="49" charset="0"/>
                <a:cs typeface="Courier New" panose="02070309020205020404" pitchFamily="49" charset="0"/>
              </a:rPr>
              <a:t>generate female = rbinomial(1,0.5)</a:t>
            </a:r>
          </a:p>
          <a:p>
            <a:pPr marL="0" indent="0">
              <a:spcBef>
                <a:spcPts val="0"/>
              </a:spcBef>
              <a:buNone/>
            </a:pPr>
            <a:r>
              <a:rPr lang="nn-NO" sz="1800" b="1" dirty="0">
                <a:latin typeface="Courier New" panose="02070309020205020404" pitchFamily="49" charset="0"/>
                <a:cs typeface="Courier New" panose="02070309020205020404" pitchFamily="49" charset="0"/>
              </a:rPr>
              <a:t>generate u_0i = rnormal(0,0.25)</a:t>
            </a:r>
          </a:p>
          <a:p>
            <a:pPr marL="0" indent="0">
              <a:spcBef>
                <a:spcPts val="0"/>
              </a:spcBef>
              <a:buNone/>
            </a:pPr>
            <a:r>
              <a:rPr lang="nn-NO" sz="1800" b="1" dirty="0">
                <a:latin typeface="Courier New" panose="02070309020205020404" pitchFamily="49" charset="0"/>
                <a:cs typeface="Courier New" panose="02070309020205020404" pitchFamily="49" charset="0"/>
              </a:rPr>
              <a:t>generate u_1i = rnormal(0,0.60)</a:t>
            </a:r>
          </a:p>
          <a:p>
            <a:pPr marL="0" indent="0">
              <a:spcBef>
                <a:spcPts val="0"/>
              </a:spcBef>
              <a:buNone/>
            </a:pPr>
            <a:endParaRPr lang="nn-NO" sz="1800" b="1" dirty="0">
              <a:latin typeface="Courier New" panose="02070309020205020404" pitchFamily="49" charset="0"/>
              <a:cs typeface="Courier New" panose="02070309020205020404" pitchFamily="49" charset="0"/>
            </a:endParaRPr>
          </a:p>
          <a:p>
            <a:pPr marL="0" indent="0">
              <a:spcBef>
                <a:spcPts val="0"/>
              </a:spcBef>
              <a:buNone/>
            </a:pPr>
            <a:r>
              <a:rPr lang="nn-NO" sz="1800" b="1" dirty="0">
                <a:latin typeface="Courier New" panose="02070309020205020404" pitchFamily="49" charset="0"/>
                <a:cs typeface="Courier New" panose="02070309020205020404" pitchFamily="49" charset="0"/>
              </a:rPr>
              <a:t>expand 5</a:t>
            </a:r>
          </a:p>
          <a:p>
            <a:pPr marL="0" indent="0">
              <a:spcBef>
                <a:spcPts val="0"/>
              </a:spcBef>
              <a:buNone/>
            </a:pPr>
            <a:r>
              <a:rPr lang="nn-NO" sz="1800" b="1" dirty="0">
                <a:latin typeface="Courier New" panose="02070309020205020404" pitchFamily="49" charset="0"/>
                <a:cs typeface="Courier New" panose="02070309020205020404" pitchFamily="49" charset="0"/>
              </a:rPr>
              <a:t>bysort child: generate age = (_n-1)*0.5</a:t>
            </a:r>
          </a:p>
          <a:p>
            <a:pPr marL="0" indent="0">
              <a:spcBef>
                <a:spcPts val="0"/>
              </a:spcBef>
              <a:buNone/>
            </a:pPr>
            <a:r>
              <a:rPr lang="nn-NO" sz="1800" b="1" dirty="0">
                <a:latin typeface="Courier New" panose="02070309020205020404" pitchFamily="49" charset="0"/>
                <a:cs typeface="Courier New" panose="02070309020205020404" pitchFamily="49" charset="0"/>
              </a:rPr>
              <a:t>generate interaction = age*female</a:t>
            </a:r>
          </a:p>
          <a:p>
            <a:pPr marL="0" indent="0">
              <a:spcBef>
                <a:spcPts val="0"/>
              </a:spcBef>
              <a:buNone/>
            </a:pPr>
            <a:r>
              <a:rPr lang="nn-NO" sz="1800" b="1" dirty="0">
                <a:latin typeface="Courier New" panose="02070309020205020404" pitchFamily="49" charset="0"/>
                <a:cs typeface="Courier New" panose="02070309020205020404" pitchFamily="49" charset="0"/>
              </a:rPr>
              <a:t>generate e_ij = rnormal(0,1.2)</a:t>
            </a:r>
          </a:p>
          <a:p>
            <a:pPr marL="0" indent="0">
              <a:spcBef>
                <a:spcPts val="0"/>
              </a:spcBef>
              <a:buNone/>
            </a:pPr>
            <a:endParaRPr lang="nn-NO" sz="1800" b="1" dirty="0">
              <a:latin typeface="Courier New" panose="02070309020205020404" pitchFamily="49" charset="0"/>
              <a:cs typeface="Courier New" panose="02070309020205020404" pitchFamily="49" charset="0"/>
            </a:endParaRPr>
          </a:p>
          <a:p>
            <a:pPr marL="0" indent="0">
              <a:spcBef>
                <a:spcPts val="0"/>
              </a:spcBef>
              <a:buNone/>
            </a:pPr>
            <a:r>
              <a:rPr lang="nn-NO" sz="1800" b="1" dirty="0">
                <a:latin typeface="Courier New" panose="02070309020205020404" pitchFamily="49" charset="0"/>
                <a:cs typeface="Courier New" panose="02070309020205020404" pitchFamily="49" charset="0"/>
              </a:rPr>
              <a:t>generate weight = 5.35 + 3.6*age + (-0.5)*female    ///</a:t>
            </a:r>
          </a:p>
          <a:p>
            <a:pPr marL="0" indent="0">
              <a:spcBef>
                <a:spcPts val="0"/>
              </a:spcBef>
              <a:buNone/>
            </a:pPr>
            <a:r>
              <a:rPr lang="nn-NO" sz="1800" b="1" dirty="0">
                <a:latin typeface="Courier New" panose="02070309020205020404" pitchFamily="49" charset="0"/>
                <a:cs typeface="Courier New" panose="02070309020205020404" pitchFamily="49" charset="0"/>
              </a:rPr>
              <a:t>                  + (-0.25)*interaction             ///</a:t>
            </a:r>
          </a:p>
          <a:p>
            <a:pPr marL="0" indent="0">
              <a:spcBef>
                <a:spcPts val="0"/>
              </a:spcBef>
              <a:buNone/>
            </a:pPr>
            <a:r>
              <a:rPr lang="nn-NO" sz="1800" b="1" dirty="0">
                <a:latin typeface="Courier New" panose="02070309020205020404" pitchFamily="49" charset="0"/>
                <a:cs typeface="Courier New" panose="02070309020205020404" pitchFamily="49" charset="0"/>
              </a:rPr>
              <a:t>                  + u_0i + age*u_1i + e_ij</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34125540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800" b="1" dirty="0">
                <a:latin typeface="Courier New" panose="02070309020205020404" pitchFamily="49" charset="0"/>
                <a:cs typeface="Courier New" panose="02070309020205020404" pitchFamily="49" charset="0"/>
              </a:rPr>
              <a:t>. list child weight age female interaction in 1/10</a:t>
            </a:r>
          </a:p>
          <a:p>
            <a:pPr marL="0" indent="0">
              <a:spcBef>
                <a:spcPts val="0"/>
              </a:spcBef>
              <a:buNone/>
            </a:pPr>
            <a:endParaRPr lang="nn-NO" sz="1800" b="1" dirty="0">
              <a:latin typeface="Courier New" panose="02070309020205020404" pitchFamily="49" charset="0"/>
              <a:cs typeface="Courier New" panose="02070309020205020404" pitchFamily="49" charset="0"/>
            </a:endParaRPr>
          </a:p>
          <a:p>
            <a:pPr marL="0" indent="0">
              <a:spcBef>
                <a:spcPts val="0"/>
              </a:spcBef>
              <a:buNone/>
            </a:pPr>
            <a:r>
              <a:rPr lang="nn-NO" sz="1800" b="1" dirty="0">
                <a:latin typeface="Courier New" panose="02070309020205020404" pitchFamily="49" charset="0"/>
                <a:cs typeface="Courier New" panose="02070309020205020404" pitchFamily="49" charset="0"/>
              </a:rPr>
              <a:t>     +--------------------------------------------+</a:t>
            </a:r>
          </a:p>
          <a:p>
            <a:pPr marL="0" indent="0">
              <a:spcBef>
                <a:spcPts val="0"/>
              </a:spcBef>
              <a:buNone/>
            </a:pPr>
            <a:r>
              <a:rPr lang="nn-NO" sz="1800" b="1" dirty="0">
                <a:latin typeface="Courier New" panose="02070309020205020404" pitchFamily="49" charset="0"/>
                <a:cs typeface="Courier New" panose="02070309020205020404" pitchFamily="49" charset="0"/>
              </a:rPr>
              <a:t>     | child     weight   age   female   intera~n |</a:t>
            </a:r>
          </a:p>
          <a:p>
            <a:pPr marL="0" indent="0">
              <a:spcBef>
                <a:spcPts val="0"/>
              </a:spcBef>
              <a:buNone/>
            </a:pPr>
            <a:r>
              <a:rPr lang="nn-NO" sz="1800" b="1" dirty="0">
                <a:latin typeface="Courier New" panose="02070309020205020404" pitchFamily="49" charset="0"/>
                <a:cs typeface="Courier New" panose="02070309020205020404" pitchFamily="49" charset="0"/>
              </a:rPr>
              <a:t>     |--------------------------------------------|</a:t>
            </a:r>
          </a:p>
          <a:p>
            <a:pPr marL="0" indent="0">
              <a:spcBef>
                <a:spcPts val="0"/>
              </a:spcBef>
              <a:buNone/>
            </a:pPr>
            <a:r>
              <a:rPr lang="nn-NO" sz="1800" b="1" dirty="0">
                <a:latin typeface="Courier New" panose="02070309020205020404" pitchFamily="49" charset="0"/>
                <a:cs typeface="Courier New" panose="02070309020205020404" pitchFamily="49" charset="0"/>
              </a:rPr>
              <a:t>  1. |     1   6.957936     0        1          0 |</a:t>
            </a:r>
          </a:p>
          <a:p>
            <a:pPr marL="0" indent="0">
              <a:spcBef>
                <a:spcPts val="0"/>
              </a:spcBef>
              <a:buNone/>
            </a:pPr>
            <a:r>
              <a:rPr lang="nn-NO" sz="1800" b="1" dirty="0">
                <a:latin typeface="Courier New" panose="02070309020205020404" pitchFamily="49" charset="0"/>
                <a:cs typeface="Courier New" panose="02070309020205020404" pitchFamily="49" charset="0"/>
              </a:rPr>
              <a:t>  2. |     1   8.517486    .5        1         .5 |</a:t>
            </a:r>
          </a:p>
          <a:p>
            <a:pPr marL="0" indent="0">
              <a:spcBef>
                <a:spcPts val="0"/>
              </a:spcBef>
              <a:buNone/>
            </a:pPr>
            <a:r>
              <a:rPr lang="nn-NO" sz="1800" b="1" dirty="0">
                <a:latin typeface="Courier New" panose="02070309020205020404" pitchFamily="49" charset="0"/>
                <a:cs typeface="Courier New" panose="02070309020205020404" pitchFamily="49" charset="0"/>
              </a:rPr>
              <a:t>  3. |     1   10.28054     1        1          1 |</a:t>
            </a:r>
          </a:p>
          <a:p>
            <a:pPr marL="0" indent="0">
              <a:spcBef>
                <a:spcPts val="0"/>
              </a:spcBef>
              <a:buNone/>
            </a:pPr>
            <a:r>
              <a:rPr lang="nn-NO" sz="1800" b="1" dirty="0">
                <a:latin typeface="Courier New" panose="02070309020205020404" pitchFamily="49" charset="0"/>
                <a:cs typeface="Courier New" panose="02070309020205020404" pitchFamily="49" charset="0"/>
              </a:rPr>
              <a:t>  4. |     1   11.48091   1.5        1        1.5 |</a:t>
            </a:r>
          </a:p>
          <a:p>
            <a:pPr marL="0" indent="0">
              <a:spcBef>
                <a:spcPts val="0"/>
              </a:spcBef>
              <a:buNone/>
            </a:pPr>
            <a:r>
              <a:rPr lang="nn-NO" sz="1800" b="1" dirty="0">
                <a:latin typeface="Courier New" panose="02070309020205020404" pitchFamily="49" charset="0"/>
                <a:cs typeface="Courier New" panose="02070309020205020404" pitchFamily="49" charset="0"/>
              </a:rPr>
              <a:t>  5. |     1   14.25277     2        1          2 |</a:t>
            </a:r>
          </a:p>
          <a:p>
            <a:pPr marL="0" indent="0">
              <a:spcBef>
                <a:spcPts val="0"/>
              </a:spcBef>
              <a:buNone/>
            </a:pPr>
            <a:r>
              <a:rPr lang="nn-NO" sz="1800" b="1" dirty="0">
                <a:latin typeface="Courier New" panose="02070309020205020404" pitchFamily="49" charset="0"/>
                <a:cs typeface="Courier New" panose="02070309020205020404" pitchFamily="49" charset="0"/>
              </a:rPr>
              <a:t>     |--------------------------------------------|</a:t>
            </a:r>
          </a:p>
          <a:p>
            <a:pPr marL="0" indent="0">
              <a:spcBef>
                <a:spcPts val="0"/>
              </a:spcBef>
              <a:buNone/>
            </a:pPr>
            <a:r>
              <a:rPr lang="nn-NO" sz="1800" b="1" dirty="0">
                <a:latin typeface="Courier New" panose="02070309020205020404" pitchFamily="49" charset="0"/>
                <a:cs typeface="Courier New" panose="02070309020205020404" pitchFamily="49" charset="0"/>
              </a:rPr>
              <a:t>  6. |     2    5.05436     0        0          0 |</a:t>
            </a:r>
          </a:p>
          <a:p>
            <a:pPr marL="0" indent="0">
              <a:spcBef>
                <a:spcPts val="0"/>
              </a:spcBef>
              <a:buNone/>
            </a:pPr>
            <a:r>
              <a:rPr lang="nn-NO" sz="1800" b="1" dirty="0">
                <a:latin typeface="Courier New" panose="02070309020205020404" pitchFamily="49" charset="0"/>
                <a:cs typeface="Courier New" panose="02070309020205020404" pitchFamily="49" charset="0"/>
              </a:rPr>
              <a:t>  7. |     2   6.474006    .5        0          0 |</a:t>
            </a:r>
          </a:p>
          <a:p>
            <a:pPr marL="0" indent="0">
              <a:spcBef>
                <a:spcPts val="0"/>
              </a:spcBef>
              <a:buNone/>
            </a:pPr>
            <a:r>
              <a:rPr lang="nn-NO" sz="1800" b="1" dirty="0">
                <a:latin typeface="Courier New" panose="02070309020205020404" pitchFamily="49" charset="0"/>
                <a:cs typeface="Courier New" panose="02070309020205020404" pitchFamily="49" charset="0"/>
              </a:rPr>
              <a:t>  8. |     2   9.303878     1        0          0 |</a:t>
            </a:r>
          </a:p>
          <a:p>
            <a:pPr marL="0" indent="0">
              <a:spcBef>
                <a:spcPts val="0"/>
              </a:spcBef>
              <a:buNone/>
            </a:pPr>
            <a:r>
              <a:rPr lang="nn-NO" sz="1800" b="1" dirty="0">
                <a:latin typeface="Courier New" panose="02070309020205020404" pitchFamily="49" charset="0"/>
                <a:cs typeface="Courier New" panose="02070309020205020404" pitchFamily="49" charset="0"/>
              </a:rPr>
              <a:t>  9. |     2   10.35627   1.5        0          0 |</a:t>
            </a:r>
          </a:p>
          <a:p>
            <a:pPr marL="0" indent="0">
              <a:spcBef>
                <a:spcPts val="0"/>
              </a:spcBef>
              <a:buNone/>
            </a:pPr>
            <a:r>
              <a:rPr lang="nn-NO" sz="1800" b="1" dirty="0">
                <a:latin typeface="Courier New" panose="02070309020205020404" pitchFamily="49" charset="0"/>
                <a:cs typeface="Courier New" panose="02070309020205020404" pitchFamily="49" charset="0"/>
              </a:rPr>
              <a:t> 10. |     2   13.26451     2        0          0 |</a:t>
            </a:r>
          </a:p>
          <a:p>
            <a:pPr marL="0" indent="0">
              <a:spcBef>
                <a:spcPts val="0"/>
              </a:spcBef>
              <a:buNone/>
            </a:pPr>
            <a:r>
              <a:rPr lang="nn-NO" sz="1800" b="1" dirty="0">
                <a:latin typeface="Courier New" panose="02070309020205020404" pitchFamily="49" charset="0"/>
                <a:cs typeface="Courier New" panose="02070309020205020404" pitchFamily="49" charset="0"/>
              </a:rPr>
              <a:t>     +--------------------------------------------+</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2596484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600" b="1" dirty="0">
                <a:latin typeface="Courier New" panose="02070309020205020404" pitchFamily="49" charset="0"/>
                <a:cs typeface="Courier New" panose="02070309020205020404" pitchFamily="49" charset="0"/>
              </a:rPr>
              <a:t>. list child weight u_0i u_1i e_ij in 1/10</a:t>
            </a:r>
          </a:p>
          <a:p>
            <a:pPr marL="0" indent="0">
              <a:spcBef>
                <a:spcPts val="0"/>
              </a:spcBef>
              <a:buNone/>
            </a:pPr>
            <a:endParaRPr lang="nn-NO" sz="1600" b="1" dirty="0">
              <a:latin typeface="Courier New" panose="02070309020205020404" pitchFamily="49" charset="0"/>
              <a:cs typeface="Courier New" panose="02070309020205020404" pitchFamily="49" charset="0"/>
            </a:endParaRPr>
          </a:p>
          <a:p>
            <a:pPr marL="0" indent="0">
              <a:spcBef>
                <a:spcPts val="0"/>
              </a:spcBef>
              <a:buNone/>
            </a:pPr>
            <a:r>
              <a:rPr lang="nn-NO" sz="1600" b="1" dirty="0">
                <a:latin typeface="Courier New" panose="02070309020205020404" pitchFamily="49" charset="0"/>
                <a:cs typeface="Courier New" panose="02070309020205020404" pitchFamily="49" charset="0"/>
              </a:rPr>
              <a:t>     +------------------------------------------------------+</a:t>
            </a:r>
          </a:p>
          <a:p>
            <a:pPr marL="0" indent="0">
              <a:spcBef>
                <a:spcPts val="0"/>
              </a:spcBef>
              <a:buNone/>
            </a:pPr>
            <a:r>
              <a:rPr lang="nn-NO" sz="1600" b="1" dirty="0">
                <a:latin typeface="Courier New" panose="02070309020205020404" pitchFamily="49" charset="0"/>
                <a:cs typeface="Courier New" panose="02070309020205020404" pitchFamily="49" charset="0"/>
              </a:rPr>
              <a:t>     | child     weight        u_0i        u_1i        e_ij |</a:t>
            </a:r>
          </a:p>
          <a:p>
            <a:pPr marL="0" indent="0">
              <a:spcBef>
                <a:spcPts val="0"/>
              </a:spcBef>
              <a:buNone/>
            </a:pPr>
            <a:r>
              <a:rPr lang="nn-NO" sz="1600" b="1" dirty="0">
                <a:latin typeface="Courier New" panose="02070309020205020404" pitchFamily="49" charset="0"/>
                <a:cs typeface="Courier New" panose="02070309020205020404" pitchFamily="49" charset="0"/>
              </a:rPr>
              <a:t>     |------------------------------------------------------|</a:t>
            </a:r>
          </a:p>
          <a:p>
            <a:pPr marL="0" indent="0">
              <a:spcBef>
                <a:spcPts val="0"/>
              </a:spcBef>
              <a:buNone/>
            </a:pPr>
            <a:r>
              <a:rPr lang="nn-NO" sz="1600" b="1" dirty="0">
                <a:latin typeface="Courier New" panose="02070309020205020404" pitchFamily="49" charset="0"/>
                <a:cs typeface="Courier New" panose="02070309020205020404" pitchFamily="49" charset="0"/>
              </a:rPr>
              <a:t>  1. |     1   6.957936    .0530039    .6878794    2.054933 |</a:t>
            </a:r>
          </a:p>
          <a:p>
            <a:pPr marL="0" indent="0">
              <a:spcBef>
                <a:spcPts val="0"/>
              </a:spcBef>
              <a:buNone/>
            </a:pPr>
            <a:r>
              <a:rPr lang="nn-NO" sz="1600" b="1" dirty="0">
                <a:latin typeface="Courier New" panose="02070309020205020404" pitchFamily="49" charset="0"/>
                <a:cs typeface="Courier New" panose="02070309020205020404" pitchFamily="49" charset="0"/>
              </a:rPr>
              <a:t>  2. |     1   8.517486    .0530039    .6878794    1.595542 |</a:t>
            </a:r>
          </a:p>
          <a:p>
            <a:pPr marL="0" indent="0">
              <a:spcBef>
                <a:spcPts val="0"/>
              </a:spcBef>
              <a:buNone/>
            </a:pPr>
            <a:r>
              <a:rPr lang="nn-NO" sz="1600" b="1" dirty="0">
                <a:latin typeface="Courier New" panose="02070309020205020404" pitchFamily="49" charset="0"/>
                <a:cs typeface="Courier New" panose="02070309020205020404" pitchFamily="49" charset="0"/>
              </a:rPr>
              <a:t>  3. |     1   10.28054    .0530039    .6878794    1.339654 |</a:t>
            </a:r>
          </a:p>
          <a:p>
            <a:pPr marL="0" indent="0">
              <a:spcBef>
                <a:spcPts val="0"/>
              </a:spcBef>
              <a:buNone/>
            </a:pPr>
            <a:r>
              <a:rPr lang="nn-NO" sz="1600" b="1" dirty="0">
                <a:latin typeface="Courier New" panose="02070309020205020404" pitchFamily="49" charset="0"/>
                <a:cs typeface="Courier New" panose="02070309020205020404" pitchFamily="49" charset="0"/>
              </a:rPr>
              <a:t>  4. |     1   11.48091    .0530039    .6878794    .5210837 |</a:t>
            </a:r>
          </a:p>
          <a:p>
            <a:pPr marL="0" indent="0">
              <a:spcBef>
                <a:spcPts val="0"/>
              </a:spcBef>
              <a:buNone/>
            </a:pPr>
            <a:r>
              <a:rPr lang="nn-NO" sz="1600" b="1" dirty="0">
                <a:latin typeface="Courier New" panose="02070309020205020404" pitchFamily="49" charset="0"/>
                <a:cs typeface="Courier New" panose="02070309020205020404" pitchFamily="49" charset="0"/>
              </a:rPr>
              <a:t>  5. |     1   14.25277    .0530039    .6878794    1.274008 |</a:t>
            </a:r>
          </a:p>
          <a:p>
            <a:pPr marL="0" indent="0">
              <a:spcBef>
                <a:spcPts val="0"/>
              </a:spcBef>
              <a:buNone/>
            </a:pPr>
            <a:r>
              <a:rPr lang="nn-NO" sz="1600" b="1" dirty="0">
                <a:latin typeface="Courier New" panose="02070309020205020404" pitchFamily="49" charset="0"/>
                <a:cs typeface="Courier New" panose="02070309020205020404" pitchFamily="49" charset="0"/>
              </a:rPr>
              <a:t>     |------------------------------------------------------|</a:t>
            </a:r>
          </a:p>
          <a:p>
            <a:pPr marL="0" indent="0">
              <a:spcBef>
                <a:spcPts val="0"/>
              </a:spcBef>
              <a:buNone/>
            </a:pPr>
            <a:r>
              <a:rPr lang="nn-NO" sz="1600" b="1" dirty="0">
                <a:latin typeface="Courier New" panose="02070309020205020404" pitchFamily="49" charset="0"/>
                <a:cs typeface="Courier New" panose="02070309020205020404" pitchFamily="49" charset="0"/>
              </a:rPr>
              <a:t>  6. |     2    5.05436   -.0736131   -.0680066   -.2220271 |</a:t>
            </a:r>
          </a:p>
          <a:p>
            <a:pPr marL="0" indent="0">
              <a:spcBef>
                <a:spcPts val="0"/>
              </a:spcBef>
              <a:buNone/>
            </a:pPr>
            <a:r>
              <a:rPr lang="nn-NO" sz="1600" b="1" dirty="0">
                <a:latin typeface="Courier New" panose="02070309020205020404" pitchFamily="49" charset="0"/>
                <a:cs typeface="Courier New" panose="02070309020205020404" pitchFamily="49" charset="0"/>
              </a:rPr>
              <a:t>  7. |     2   6.474006   -.0736131   -.0680066   -.5683774 |</a:t>
            </a:r>
          </a:p>
          <a:p>
            <a:pPr marL="0" indent="0">
              <a:spcBef>
                <a:spcPts val="0"/>
              </a:spcBef>
              <a:buNone/>
            </a:pPr>
            <a:r>
              <a:rPr lang="nn-NO" sz="1600" b="1" dirty="0">
                <a:latin typeface="Courier New" panose="02070309020205020404" pitchFamily="49" charset="0"/>
                <a:cs typeface="Courier New" panose="02070309020205020404" pitchFamily="49" charset="0"/>
              </a:rPr>
              <a:t>  8. |     2   9.303878   -.0736131   -.0680066    .4954974 |</a:t>
            </a:r>
          </a:p>
          <a:p>
            <a:pPr marL="0" indent="0">
              <a:spcBef>
                <a:spcPts val="0"/>
              </a:spcBef>
              <a:buNone/>
            </a:pPr>
            <a:r>
              <a:rPr lang="nn-NO" sz="1600" b="1" dirty="0">
                <a:latin typeface="Courier New" panose="02070309020205020404" pitchFamily="49" charset="0"/>
                <a:cs typeface="Courier New" panose="02070309020205020404" pitchFamily="49" charset="0"/>
              </a:rPr>
              <a:t>  9. |     2   10.35627   -.0736131   -.0680066   -.2181095 |</a:t>
            </a:r>
          </a:p>
          <a:p>
            <a:pPr marL="0" indent="0">
              <a:spcBef>
                <a:spcPts val="0"/>
              </a:spcBef>
              <a:buNone/>
            </a:pPr>
            <a:r>
              <a:rPr lang="nn-NO" sz="1600" b="1" dirty="0">
                <a:latin typeface="Courier New" panose="02070309020205020404" pitchFamily="49" charset="0"/>
                <a:cs typeface="Courier New" panose="02070309020205020404" pitchFamily="49" charset="0"/>
              </a:rPr>
              <a:t> 10. |     2   13.26451   -.0736131   -.0680066    .9241384 |</a:t>
            </a:r>
          </a:p>
          <a:p>
            <a:pPr marL="0" indent="0">
              <a:spcBef>
                <a:spcPts val="0"/>
              </a:spcBef>
              <a:buNone/>
            </a:pPr>
            <a:r>
              <a:rPr lang="nn-NO" sz="1600" b="1" dirty="0">
                <a:latin typeface="Courier New" panose="02070309020205020404" pitchFamily="49" charset="0"/>
                <a:cs typeface="Courier New" panose="02070309020205020404" pitchFamily="49" charset="0"/>
              </a:rPr>
              <a:t>     +------------------------------------------------------+</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7762042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r>
              <a:rPr lang="nn-NO" sz="1400" b="1" dirty="0">
                <a:latin typeface="Courier New" panose="02070309020205020404" pitchFamily="49" charset="0"/>
                <a:cs typeface="Courier New" panose="02070309020205020404" pitchFamily="49" charset="0"/>
              </a:rPr>
              <a:t>. summarize child weight age female interaction u_0i u_1i e_ij</a:t>
            </a:r>
          </a:p>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r>
              <a:rPr lang="nn-NO" sz="1400" b="1" dirty="0">
                <a:latin typeface="Courier New" panose="02070309020205020404" pitchFamily="49" charset="0"/>
                <a:cs typeface="Courier New" panose="02070309020205020404" pitchFamily="49" charset="0"/>
              </a:rPr>
              <a:t>    Variable |        Obs        Mean    Std. Dev.       Min        Max</a:t>
            </a:r>
          </a:p>
          <a:p>
            <a:pPr marL="0" indent="0">
              <a:spcBef>
                <a:spcPts val="0"/>
              </a:spcBef>
              <a:buNone/>
            </a:pPr>
            <a:r>
              <a:rPr lang="nn-NO" sz="1400" b="1" dirty="0">
                <a:latin typeface="Courier New" panose="02070309020205020404" pitchFamily="49" charset="0"/>
                <a:cs typeface="Courier New" panose="02070309020205020404" pitchFamily="49" charset="0"/>
              </a:rPr>
              <a:t>-------------+---------------------------------------------------------</a:t>
            </a:r>
          </a:p>
          <a:p>
            <a:pPr marL="0" indent="0">
              <a:spcBef>
                <a:spcPts val="0"/>
              </a:spcBef>
              <a:buNone/>
            </a:pPr>
            <a:r>
              <a:rPr lang="nn-NO" sz="1400" b="1" dirty="0">
                <a:latin typeface="Courier New" panose="02070309020205020404" pitchFamily="49" charset="0"/>
                <a:cs typeface="Courier New" panose="02070309020205020404" pitchFamily="49" charset="0"/>
              </a:rPr>
              <a:t>       child |      1,000       100.5    57.76319          1        200</a:t>
            </a:r>
          </a:p>
          <a:p>
            <a:pPr marL="0" indent="0">
              <a:spcBef>
                <a:spcPts val="0"/>
              </a:spcBef>
              <a:buNone/>
            </a:pPr>
            <a:r>
              <a:rPr lang="nn-NO" sz="1400" b="1" dirty="0">
                <a:latin typeface="Courier New" panose="02070309020205020404" pitchFamily="49" charset="0"/>
                <a:cs typeface="Courier New" panose="02070309020205020404" pitchFamily="49" charset="0"/>
              </a:rPr>
              <a:t>      weight |      1,000    8.550692     2.87907   2.118167     17.376</a:t>
            </a:r>
          </a:p>
          <a:p>
            <a:pPr marL="0" indent="0">
              <a:spcBef>
                <a:spcPts val="0"/>
              </a:spcBef>
              <a:buNone/>
            </a:pPr>
            <a:r>
              <a:rPr lang="nn-NO" sz="1400" b="1" dirty="0">
                <a:latin typeface="Courier New" panose="02070309020205020404" pitchFamily="49" charset="0"/>
                <a:cs typeface="Courier New" panose="02070309020205020404" pitchFamily="49" charset="0"/>
              </a:rPr>
              <a:t>         age |      1,000           1    .7074606          0          2</a:t>
            </a:r>
          </a:p>
          <a:p>
            <a:pPr marL="0" indent="0">
              <a:spcBef>
                <a:spcPts val="0"/>
              </a:spcBef>
              <a:buNone/>
            </a:pPr>
            <a:r>
              <a:rPr lang="nn-NO" sz="1400" b="1" dirty="0">
                <a:latin typeface="Courier New" panose="02070309020205020404" pitchFamily="49" charset="0"/>
                <a:cs typeface="Courier New" panose="02070309020205020404" pitchFamily="49" charset="0"/>
              </a:rPr>
              <a:t>      female |      1,000        .525    .4996245          0          1</a:t>
            </a:r>
          </a:p>
          <a:p>
            <a:pPr marL="0" indent="0">
              <a:spcBef>
                <a:spcPts val="0"/>
              </a:spcBef>
              <a:buNone/>
            </a:pPr>
            <a:r>
              <a:rPr lang="nn-NO" sz="1400" b="1" dirty="0">
                <a:latin typeface="Courier New" panose="02070309020205020404" pitchFamily="49" charset="0"/>
                <a:cs typeface="Courier New" panose="02070309020205020404" pitchFamily="49" charset="0"/>
              </a:rPr>
              <a:t> interaction |      1,000        .525    .7158124          0          2</a:t>
            </a:r>
          </a:p>
          <a:p>
            <a:pPr marL="0" indent="0">
              <a:spcBef>
                <a:spcPts val="0"/>
              </a:spcBef>
              <a:buNone/>
            </a:pPr>
            <a:r>
              <a:rPr lang="nn-NO" sz="1400" b="1" dirty="0">
                <a:latin typeface="Courier New" panose="02070309020205020404" pitchFamily="49" charset="0"/>
                <a:cs typeface="Courier New" panose="02070309020205020404" pitchFamily="49" charset="0"/>
              </a:rPr>
              <a:t>-------------+---------------------------------------------------------</a:t>
            </a:r>
          </a:p>
          <a:p>
            <a:pPr marL="0" indent="0">
              <a:spcBef>
                <a:spcPts val="0"/>
              </a:spcBef>
              <a:buNone/>
            </a:pPr>
            <a:r>
              <a:rPr lang="nn-NO" sz="1400" b="1" dirty="0">
                <a:latin typeface="Courier New" panose="02070309020205020404" pitchFamily="49" charset="0"/>
                <a:cs typeface="Courier New" panose="02070309020205020404" pitchFamily="49" charset="0"/>
              </a:rPr>
              <a:t>        u_0i |      1,000    .0104606    .2513168  -.6585619   .7532718</a:t>
            </a:r>
          </a:p>
          <a:p>
            <a:pPr marL="0" indent="0">
              <a:spcBef>
                <a:spcPts val="0"/>
              </a:spcBef>
              <a:buNone/>
            </a:pPr>
            <a:r>
              <a:rPr lang="nn-NO" sz="1400" b="1" dirty="0">
                <a:latin typeface="Courier New" panose="02070309020205020404" pitchFamily="49" charset="0"/>
                <a:cs typeface="Courier New" panose="02070309020205020404" pitchFamily="49" charset="0"/>
              </a:rPr>
              <a:t>        u_1i |      1,000   -.0288558    .6286111  -1.688372   1.492324</a:t>
            </a:r>
          </a:p>
          <a:p>
            <a:pPr marL="0" indent="0">
              <a:spcBef>
                <a:spcPts val="0"/>
              </a:spcBef>
              <a:buNone/>
            </a:pPr>
            <a:r>
              <a:rPr lang="nn-NO" sz="1400" b="1" dirty="0">
                <a:latin typeface="Courier New" panose="02070309020205020404" pitchFamily="49" charset="0"/>
                <a:cs typeface="Courier New" panose="02070309020205020404" pitchFamily="49" charset="0"/>
              </a:rPr>
              <a:t>        e_ij |      1,000    .0128373    1.214651  -3.974158   4.306009</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21594963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200" b="1" dirty="0">
                <a:latin typeface="Courier New" panose="02070309020205020404" pitchFamily="49" charset="0"/>
                <a:cs typeface="Courier New" panose="02070309020205020404" pitchFamily="49" charset="0"/>
              </a:rPr>
              <a:t>. mixed weight age i.female c.age#i.female || child: age , stddev nolog noheader</a:t>
            </a:r>
          </a:p>
          <a:p>
            <a:pPr marL="0" indent="0">
              <a:spcBef>
                <a:spcPts val="0"/>
              </a:spcBef>
              <a:buNone/>
            </a:pPr>
            <a:endParaRPr lang="nn-NO" sz="1200" b="1" dirty="0">
              <a:latin typeface="Courier New" panose="02070309020205020404" pitchFamily="49" charset="0"/>
              <a:cs typeface="Courier New" panose="02070309020205020404" pitchFamily="49" charset="0"/>
            </a:endParaRP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r>
              <a:rPr lang="nn-NO" sz="1200" b="1" dirty="0">
                <a:latin typeface="Courier New" panose="02070309020205020404" pitchFamily="49" charset="0"/>
                <a:cs typeface="Courier New" panose="02070309020205020404" pitchFamily="49" charset="0"/>
              </a:rPr>
              <a:t>      weight |      Coef.   Std. Err.      z    P&gt;|z|     [95% Conf. Interval]</a:t>
            </a: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r>
              <a:rPr lang="nn-NO" sz="1200" b="1" dirty="0">
                <a:latin typeface="Courier New" panose="02070309020205020404" pitchFamily="49" charset="0"/>
                <a:cs typeface="Courier New" panose="02070309020205020404" pitchFamily="49" charset="0"/>
              </a:rPr>
              <a:t>         age |   3.654038   .1029402    35.50   0.000     3.452279    3.855797</a:t>
            </a:r>
          </a:p>
          <a:p>
            <a:pPr marL="0" indent="0">
              <a:spcBef>
                <a:spcPts val="0"/>
              </a:spcBef>
              <a:buNone/>
            </a:pPr>
            <a:r>
              <a:rPr lang="nn-NO" sz="1200" b="1" dirty="0">
                <a:latin typeface="Courier New" panose="02070309020205020404" pitchFamily="49" charset="0"/>
                <a:cs typeface="Courier New" panose="02070309020205020404" pitchFamily="49" charset="0"/>
              </a:rPr>
              <a:t>    1.female |  -.3765285   .1389315    -2.71   0.007    -.6488291   -.1042279</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female#c.age |</a:t>
            </a:r>
          </a:p>
          <a:p>
            <a:pPr marL="0" indent="0">
              <a:spcBef>
                <a:spcPts val="0"/>
              </a:spcBef>
              <a:buNone/>
            </a:pPr>
            <a:r>
              <a:rPr lang="nn-NO" sz="1200" b="1" dirty="0">
                <a:latin typeface="Courier New" panose="02070309020205020404" pitchFamily="49" charset="0"/>
                <a:cs typeface="Courier New" panose="02070309020205020404" pitchFamily="49" charset="0"/>
              </a:rPr>
              <a:t>          1  |  -.4101041    .142071    -2.89   0.004    -.6885581   -.1316501</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_cons |   5.309637   .1006654    52.75   0.000     5.112336    5.506937</a:t>
            </a: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endParaRPr lang="nn-NO" sz="1200" b="1" dirty="0">
              <a:latin typeface="Courier New" panose="02070309020205020404" pitchFamily="49" charset="0"/>
              <a:cs typeface="Courier New" panose="02070309020205020404" pitchFamily="49" charset="0"/>
            </a:endParaRP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r>
              <a:rPr lang="nn-NO" sz="1200" b="1" dirty="0">
                <a:latin typeface="Courier New" panose="02070309020205020404" pitchFamily="49" charset="0"/>
                <a:cs typeface="Courier New" panose="02070309020205020404" pitchFamily="49" charset="0"/>
              </a:rPr>
              <a:t>  Random-effects Parameters  |   Estimate   Std. Err.     [95% Conf. Interval]</a:t>
            </a: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r>
              <a:rPr lang="nn-NO" sz="1200" b="1" dirty="0">
                <a:latin typeface="Courier New" panose="02070309020205020404" pitchFamily="49" charset="0"/>
                <a:cs typeface="Courier New" panose="02070309020205020404" pitchFamily="49" charset="0"/>
              </a:rPr>
              <a:t>child: Independent           |</a:t>
            </a:r>
          </a:p>
          <a:p>
            <a:pPr marL="0" indent="0">
              <a:spcBef>
                <a:spcPts val="0"/>
              </a:spcBef>
              <a:buNone/>
            </a:pPr>
            <a:r>
              <a:rPr lang="nn-NO" sz="1200" b="1" dirty="0">
                <a:latin typeface="Courier New" panose="02070309020205020404" pitchFamily="49" charset="0"/>
                <a:cs typeface="Courier New" panose="02070309020205020404" pitchFamily="49" charset="0"/>
              </a:rPr>
              <a:t>                     sd(age) |   .6628522   .0544682      .5642497    .7786855</a:t>
            </a:r>
          </a:p>
          <a:p>
            <a:pPr marL="0" indent="0">
              <a:spcBef>
                <a:spcPts val="0"/>
              </a:spcBef>
              <a:buNone/>
            </a:pPr>
            <a:r>
              <a:rPr lang="nn-NO" sz="1200" b="1" dirty="0">
                <a:latin typeface="Courier New" panose="02070309020205020404" pitchFamily="49" charset="0"/>
                <a:cs typeface="Courier New" panose="02070309020205020404" pitchFamily="49" charset="0"/>
              </a:rPr>
              <a:t>                   sd(_cons) |   .3342406   .1071213       .178343    .6264151</a:t>
            </a: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r>
              <a:rPr lang="nn-NO" sz="1200" b="1" dirty="0">
                <a:latin typeface="Courier New" panose="02070309020205020404" pitchFamily="49" charset="0"/>
                <a:cs typeface="Courier New" panose="02070309020205020404" pitchFamily="49" charset="0"/>
              </a:rPr>
              <a:t>                sd(Residual) |   1.190916   .0316823      1.130411    1.254659</a:t>
            </a:r>
          </a:p>
          <a:p>
            <a:pPr marL="0" indent="0">
              <a:spcBef>
                <a:spcPts val="0"/>
              </a:spcBef>
              <a:buNone/>
            </a:pPr>
            <a:r>
              <a:rPr lang="nn-NO" sz="1200" b="1" dirty="0">
                <a:latin typeface="Courier New" panose="02070309020205020404" pitchFamily="49" charset="0"/>
                <a:cs typeface="Courier New" panose="02070309020205020404" pitchFamily="49" charset="0"/>
              </a:rPr>
              <a:t>------------------------------------------------------------------------------</a:t>
            </a:r>
          </a:p>
          <a:p>
            <a:pPr marL="0" indent="0">
              <a:spcBef>
                <a:spcPts val="0"/>
              </a:spcBef>
              <a:buNone/>
            </a:pPr>
            <a:r>
              <a:rPr lang="nn-NO" sz="1200" b="1" dirty="0">
                <a:latin typeface="Courier New" panose="02070309020205020404" pitchFamily="49" charset="0"/>
                <a:cs typeface="Courier New" panose="02070309020205020404" pitchFamily="49" charset="0"/>
              </a:rPr>
              <a:t>LR test vs. linear model: chi2(2) = 157.47                Prob &gt; chi2 = 0.0000</a:t>
            </a:r>
          </a:p>
          <a:p>
            <a:pPr marL="0" indent="0">
              <a:spcBef>
                <a:spcPts val="0"/>
              </a:spcBef>
              <a:buNone/>
            </a:pPr>
            <a:endParaRPr lang="nn-NO" sz="1200" b="1" dirty="0">
              <a:latin typeface="Courier New" panose="02070309020205020404" pitchFamily="49" charset="0"/>
              <a:cs typeface="Courier New" panose="02070309020205020404" pitchFamily="49" charset="0"/>
            </a:endParaRPr>
          </a:p>
          <a:p>
            <a:pPr marL="0" indent="0">
              <a:spcBef>
                <a:spcPts val="0"/>
              </a:spcBef>
              <a:buNone/>
            </a:pPr>
            <a:r>
              <a:rPr lang="nn-NO" sz="1200" b="1" dirty="0">
                <a:latin typeface="Courier New" panose="02070309020205020404" pitchFamily="49" charset="0"/>
                <a:cs typeface="Courier New" panose="02070309020205020404" pitchFamily="49" charset="0"/>
              </a:rPr>
              <a:t>Note: LR test is conservative and provided only for reference.</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4621143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763000" cy="4572000"/>
          </a:xfrm>
        </p:spPr>
        <p:txBody>
          <a:bodyPr>
            <a:noAutofit/>
          </a:bodyPr>
          <a:lstStyle/>
          <a:p>
            <a:pPr marL="0" indent="0">
              <a:spcBef>
                <a:spcPts val="0"/>
              </a:spcBef>
              <a:buNone/>
            </a:pPr>
            <a:r>
              <a:rPr lang="nn-NO" sz="1600" b="1" dirty="0">
                <a:latin typeface="Courier New" panose="02070309020205020404" pitchFamily="49" charset="0"/>
                <a:cs typeface="Courier New" panose="02070309020205020404" pitchFamily="49" charset="0"/>
              </a:rPr>
              <a:t>quietly {</a:t>
            </a:r>
          </a:p>
          <a:p>
            <a:pPr marL="0" indent="0">
              <a:spcBef>
                <a:spcPts val="0"/>
              </a:spcBef>
              <a:buNone/>
            </a:pPr>
            <a:r>
              <a:rPr lang="nn-NO" sz="1600" b="1" dirty="0">
                <a:latin typeface="Courier New" panose="02070309020205020404" pitchFamily="49" charset="0"/>
                <a:cs typeface="Courier New" panose="02070309020205020404" pitchFamily="49" charset="0"/>
              </a:rPr>
              <a:t>    mixed weight age i.female </a:t>
            </a:r>
            <a:r>
              <a:rPr lang="nn-NO" sz="1600" b="1" dirty="0">
                <a:solidFill>
                  <a:srgbClr val="FF0000"/>
                </a:solidFill>
                <a:latin typeface="Courier New" panose="02070309020205020404" pitchFamily="49" charset="0"/>
                <a:cs typeface="Courier New" panose="02070309020205020404" pitchFamily="49" charset="0"/>
              </a:rPr>
              <a:t>c.age#i.female</a:t>
            </a:r>
            <a:r>
              <a:rPr lang="nn-NO" sz="1600" b="1" dirty="0">
                <a:latin typeface="Courier New" panose="02070309020205020404" pitchFamily="49" charset="0"/>
                <a:cs typeface="Courier New" panose="02070309020205020404" pitchFamily="49" charset="0"/>
              </a:rPr>
              <a:t> || child: age</a:t>
            </a:r>
          </a:p>
          <a:p>
            <a:pPr marL="0" indent="0">
              <a:spcBef>
                <a:spcPts val="0"/>
              </a:spcBef>
              <a:buNone/>
            </a:pPr>
            <a:r>
              <a:rPr lang="nn-NO" sz="1600" b="1" dirty="0">
                <a:latin typeface="Courier New" panose="02070309020205020404" pitchFamily="49" charset="0"/>
                <a:cs typeface="Courier New" panose="02070309020205020404" pitchFamily="49" charset="0"/>
              </a:rPr>
              <a:t>    estimates store full</a:t>
            </a:r>
          </a:p>
          <a:p>
            <a:pPr marL="0" indent="0">
              <a:spcBef>
                <a:spcPts val="0"/>
              </a:spcBef>
              <a:buNone/>
            </a:pPr>
            <a:r>
              <a:rPr lang="nn-NO" sz="1600" b="1" dirty="0">
                <a:latin typeface="Courier New" panose="02070309020205020404" pitchFamily="49" charset="0"/>
                <a:cs typeface="Courier New" panose="02070309020205020404" pitchFamily="49" charset="0"/>
              </a:rPr>
              <a:t>    mixed weight age i.female                || child: age </a:t>
            </a:r>
          </a:p>
          <a:p>
            <a:pPr marL="0" indent="0">
              <a:spcBef>
                <a:spcPts val="0"/>
              </a:spcBef>
              <a:buNone/>
            </a:pPr>
            <a:r>
              <a:rPr lang="nn-NO" sz="1600" b="1" dirty="0">
                <a:latin typeface="Courier New" panose="02070309020205020404" pitchFamily="49" charset="0"/>
                <a:cs typeface="Courier New" panose="02070309020205020404" pitchFamily="49" charset="0"/>
              </a:rPr>
              <a:t>    estimates store reduced</a:t>
            </a:r>
          </a:p>
          <a:p>
            <a:pPr marL="0" indent="0">
              <a:spcBef>
                <a:spcPts val="0"/>
              </a:spcBef>
              <a:buNone/>
            </a:pPr>
            <a:r>
              <a:rPr lang="nn-NO" sz="1600" b="1" dirty="0">
                <a:latin typeface="Courier New" panose="02070309020205020404" pitchFamily="49" charset="0"/>
                <a:cs typeface="Courier New" panose="02070309020205020404" pitchFamily="49" charset="0"/>
              </a:rPr>
              <a:t>}</a:t>
            </a:r>
          </a:p>
          <a:p>
            <a:pPr marL="0" indent="0">
              <a:spcBef>
                <a:spcPts val="0"/>
              </a:spcBef>
              <a:buNone/>
            </a:pPr>
            <a:endParaRPr lang="nn-NO" sz="1600" b="1" dirty="0">
              <a:latin typeface="Courier New" panose="02070309020205020404" pitchFamily="49" charset="0"/>
              <a:cs typeface="Courier New" panose="02070309020205020404" pitchFamily="49" charset="0"/>
            </a:endParaRPr>
          </a:p>
          <a:p>
            <a:pPr marL="0" indent="0">
              <a:spcBef>
                <a:spcPts val="0"/>
              </a:spcBef>
              <a:buNone/>
            </a:pPr>
            <a:endParaRPr lang="nn-NO" sz="16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lrtest</a:t>
            </a:r>
            <a:r>
              <a:rPr lang="en-US" sz="1400" b="1" dirty="0">
                <a:latin typeface="Courier New" panose="02070309020205020404" pitchFamily="49" charset="0"/>
                <a:cs typeface="Courier New" panose="02070309020205020404" pitchFamily="49" charset="0"/>
              </a:rPr>
              <a:t> full reduced</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Likelihood-ratio test                                 LR chi2(1)  =      8.23</a:t>
            </a:r>
          </a:p>
          <a:p>
            <a:pPr marL="0" indent="0">
              <a:spcBef>
                <a:spcPts val="0"/>
              </a:spcBef>
              <a:buNone/>
            </a:pPr>
            <a:r>
              <a:rPr lang="en-US" sz="1400" b="1" dirty="0">
                <a:latin typeface="Courier New" panose="02070309020205020404" pitchFamily="49" charset="0"/>
                <a:cs typeface="Courier New" panose="02070309020205020404" pitchFamily="49" charset="0"/>
              </a:rPr>
              <a:t>(Assumption: reduced nested in full)                  </a:t>
            </a:r>
            <a:r>
              <a:rPr lang="en-US" sz="1400" b="1" dirty="0" err="1">
                <a:latin typeface="Courier New" panose="02070309020205020404" pitchFamily="49" charset="0"/>
                <a:cs typeface="Courier New" panose="02070309020205020404" pitchFamily="49" charset="0"/>
              </a:rPr>
              <a:t>Prob</a:t>
            </a:r>
            <a:r>
              <a:rPr lang="en-US" sz="1400" b="1" dirty="0">
                <a:latin typeface="Courier New" panose="02070309020205020404" pitchFamily="49" charset="0"/>
                <a:cs typeface="Courier New" panose="02070309020205020404" pitchFamily="49" charset="0"/>
              </a:rPr>
              <a:t> &gt; chi2 =    0.0041</a:t>
            </a:r>
          </a:p>
          <a:p>
            <a:pPr marL="0" indent="0">
              <a:spcBef>
                <a:spcPts val="0"/>
              </a:spcBef>
              <a:buNone/>
            </a:pPr>
            <a:endParaRPr lang="en-US" sz="1400" b="1" dirty="0">
              <a:latin typeface="Courier New" panose="02070309020205020404" pitchFamily="49" charset="0"/>
              <a:cs typeface="Courier New" panose="02070309020205020404" pitchFamily="49" charset="0"/>
            </a:endParaRPr>
          </a:p>
          <a:p>
            <a:pPr marL="0" indent="0">
              <a:spcBef>
                <a:spcPts val="0"/>
              </a:spcBef>
              <a:buNone/>
            </a:pPr>
            <a:r>
              <a:rPr lang="en-US" sz="1400" b="1" dirty="0">
                <a:latin typeface="Courier New" panose="02070309020205020404" pitchFamily="49" charset="0"/>
                <a:cs typeface="Courier New" panose="02070309020205020404" pitchFamily="49" charset="0"/>
              </a:rPr>
              <a:t>. local reject = (r(p) &lt; 0.05)</a:t>
            </a:r>
            <a:endParaRPr lang="nn-NO" sz="1400" b="1" dirty="0">
              <a:latin typeface="Courier New" panose="02070309020205020404" pitchFamily="49" charset="0"/>
              <a:cs typeface="Courier New" panose="02070309020205020404" pitchFamily="49" charset="0"/>
            </a:endParaRP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366686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762000"/>
            <a:ext cx="9144000" cy="954107"/>
          </a:xfrm>
          <a:prstGeom prst="rect">
            <a:avLst/>
          </a:prstGeom>
          <a:noFill/>
        </p:spPr>
        <p:txBody>
          <a:bodyPr wrap="square" rtlCol="0">
            <a:spAutoFit/>
          </a:bodyPr>
          <a:lstStyle/>
          <a:p>
            <a:r>
              <a:rPr lang="nn-NO" sz="1400" b="1" dirty="0">
                <a:latin typeface="Courier New" panose="02070309020205020404" pitchFamily="49" charset="0"/>
                <a:cs typeface="Courier New" panose="02070309020205020404" pitchFamily="49" charset="0"/>
              </a:rPr>
              <a:t>power simmixed, n1(5 6) n(100(100)500) reps(1000)                                ///</a:t>
            </a:r>
          </a:p>
          <a:p>
            <a:r>
              <a:rPr lang="nn-NO" sz="1400" b="1" dirty="0">
                <a:latin typeface="Courier New" panose="02070309020205020404" pitchFamily="49" charset="0"/>
                <a:cs typeface="Courier New" panose="02070309020205020404" pitchFamily="49" charset="0"/>
              </a:rPr>
              <a:t>                table(n1 N power)                                                ///</a:t>
            </a:r>
          </a:p>
          <a:p>
            <a:r>
              <a:rPr lang="nn-NO" sz="1400" b="1" dirty="0">
                <a:latin typeface="Courier New" panose="02070309020205020404" pitchFamily="49" charset="0"/>
                <a:cs typeface="Courier New" panose="02070309020205020404" pitchFamily="49" charset="0"/>
              </a:rPr>
              <a:t>                graph(ydimension(power) xdimension(N) plotdimension(n1)          ///</a:t>
            </a:r>
          </a:p>
          <a:p>
            <a:r>
              <a:rPr lang="nn-NO" sz="1400" b="1" dirty="0">
                <a:latin typeface="Courier New" panose="02070309020205020404" pitchFamily="49" charset="0"/>
                <a:cs typeface="Courier New" panose="02070309020205020404" pitchFamily="49" charset="0"/>
              </a:rPr>
              <a:t>                xtitle(Level 2 Sample Size) legend(title(Level 1 Sample Size)))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7200" y="1981200"/>
            <a:ext cx="7721600" cy="4343400"/>
          </a:xfrm>
        </p:spPr>
      </p:pic>
    </p:spTree>
    <p:extLst>
      <p:ext uri="{BB962C8B-B14F-4D97-AF65-F5344CB8AC3E}">
        <p14:creationId xmlns:p14="http://schemas.microsoft.com/office/powerpoint/2010/main" val="250663274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6868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900" b="1" dirty="0">
                <a:latin typeface="Courier New" panose="02070309020205020404" pitchFamily="49" charset="0"/>
                <a:cs typeface="Courier New" panose="02070309020205020404" pitchFamily="49" charset="0"/>
              </a:rPr>
              <a:t>capture program drop </a:t>
            </a:r>
            <a:r>
              <a:rPr lang="en-US" sz="900" b="1" dirty="0" err="1">
                <a:latin typeface="Courier New" panose="02070309020205020404" pitchFamily="49" charset="0"/>
                <a:cs typeface="Courier New" panose="02070309020205020404" pitchFamily="49" charset="0"/>
              </a:rPr>
              <a:t>simmixed</a:t>
            </a: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program </a:t>
            </a:r>
            <a:r>
              <a:rPr lang="en-US" sz="900" b="1" dirty="0" err="1">
                <a:latin typeface="Courier New" panose="02070309020205020404" pitchFamily="49" charset="0"/>
                <a:cs typeface="Courier New" panose="02070309020205020404" pitchFamily="49" charset="0"/>
              </a:rPr>
              <a:t>simmixed</a:t>
            </a: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rclass</a:t>
            </a: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	version 15</a:t>
            </a:r>
          </a:p>
          <a:p>
            <a:pPr marL="0" indent="0">
              <a:spcBef>
                <a:spcPts val="0"/>
              </a:spcBef>
              <a:buNone/>
            </a:pP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a:solidFill>
                  <a:srgbClr val="00B050"/>
                </a:solidFill>
                <a:latin typeface="Courier New" panose="02070309020205020404" pitchFamily="49" charset="0"/>
                <a:cs typeface="Courier New" panose="02070309020205020404" pitchFamily="49" charset="0"/>
              </a:rPr>
              <a:t>// PARSE INPUT</a:t>
            </a:r>
          </a:p>
          <a:p>
            <a:pPr marL="0" indent="0">
              <a:spcBef>
                <a:spcPts val="0"/>
              </a:spcBef>
              <a:buNone/>
            </a:pPr>
            <a:r>
              <a:rPr lang="en-US" sz="900" b="1" dirty="0">
                <a:latin typeface="Courier New" panose="02070309020205020404" pitchFamily="49" charset="0"/>
                <a:cs typeface="Courier New" panose="02070309020205020404" pitchFamily="49" charset="0"/>
              </a:rPr>
              <a:t>	syntax, n1(integer)	         /// Number of repeated observations (Level 1 sample size)</a:t>
            </a:r>
          </a:p>
          <a:p>
            <a:pPr marL="0" indent="0">
              <a:spcBef>
                <a:spcPts val="0"/>
              </a:spcBef>
              <a:buNone/>
            </a:pPr>
            <a:r>
              <a:rPr lang="en-US" sz="900" b="1" dirty="0">
                <a:latin typeface="Courier New" panose="02070309020205020404" pitchFamily="49" charset="0"/>
                <a:cs typeface="Courier New" panose="02070309020205020404" pitchFamily="49" charset="0"/>
              </a:rPr>
              <a:t>	         n(integer)                 /// Number of children (Level 2 sample size)</a:t>
            </a:r>
          </a:p>
          <a:p>
            <a:pPr marL="0" indent="0">
              <a:spcBef>
                <a:spcPts val="0"/>
              </a:spcBef>
              <a:buNone/>
            </a:pPr>
            <a:r>
              <a:rPr lang="en-US" sz="900" b="1" dirty="0">
                <a:latin typeface="Courier New" panose="02070309020205020404" pitchFamily="49" charset="0"/>
                <a:cs typeface="Courier New" panose="02070309020205020404" pitchFamily="49" charset="0"/>
              </a:rPr>
              <a:t>	       [ alpha(real 0.05) 	         /// Alpha level (default is 0.05)</a:t>
            </a:r>
          </a:p>
          <a:p>
            <a:pPr marL="0" indent="0">
              <a:spcBef>
                <a:spcPts val="0"/>
              </a:spcBef>
              <a:buNone/>
            </a:pPr>
            <a:r>
              <a:rPr lang="en-US" sz="900" b="1" dirty="0">
                <a:latin typeface="Courier New" panose="02070309020205020404" pitchFamily="49" charset="0"/>
                <a:cs typeface="Courier New" panose="02070309020205020404" pitchFamily="49" charset="0"/>
              </a:rPr>
              <a:t>	         intercept(real 5.35)       /// Intercept parameter (default is 5.35)</a:t>
            </a:r>
          </a:p>
          <a:p>
            <a:pPr marL="0" indent="0">
              <a:spcBef>
                <a:spcPts val="0"/>
              </a:spcBef>
              <a:buNone/>
            </a:pPr>
            <a:r>
              <a:rPr lang="en-US" sz="900" b="1" dirty="0">
                <a:latin typeface="Courier New" panose="02070309020205020404" pitchFamily="49" charset="0"/>
                <a:cs typeface="Courier New" panose="02070309020205020404" pitchFamily="49" charset="0"/>
              </a:rPr>
              <a:t>	         age(real 3.6) 	         /// Age parameter (default is 3.6)</a:t>
            </a:r>
          </a:p>
          <a:p>
            <a:pPr marL="0" indent="0">
              <a:spcBef>
                <a:spcPts val="0"/>
              </a:spcBef>
              <a:buNone/>
            </a:pPr>
            <a:r>
              <a:rPr lang="en-US" sz="900" b="1" dirty="0">
                <a:latin typeface="Courier New" panose="02070309020205020404" pitchFamily="49" charset="0"/>
                <a:cs typeface="Courier New" panose="02070309020205020404" pitchFamily="49" charset="0"/>
              </a:rPr>
              <a:t>	         female(real -0.5)          /// Female parameter (default is -0.05)</a:t>
            </a:r>
          </a:p>
          <a:p>
            <a:pPr marL="0" indent="0">
              <a:spcBef>
                <a:spcPts val="0"/>
              </a:spcBef>
              <a:buNone/>
            </a:pPr>
            <a:r>
              <a:rPr lang="en-US" sz="900" b="1" dirty="0">
                <a:latin typeface="Courier New" panose="02070309020205020404" pitchFamily="49" charset="0"/>
                <a:cs typeface="Courier New" panose="02070309020205020404" pitchFamily="49" charset="0"/>
              </a:rPr>
              <a:t>	         interact(real -0.25)       /// Interaction parameter (default is -0.25)</a:t>
            </a:r>
          </a:p>
          <a:p>
            <a:pPr marL="0" indent="0">
              <a:spcBef>
                <a:spcPts val="0"/>
              </a:spcBef>
              <a:buNone/>
            </a:pPr>
            <a:r>
              <a:rPr lang="en-US" sz="900" b="1" dirty="0">
                <a:latin typeface="Courier New" panose="02070309020205020404" pitchFamily="49" charset="0"/>
                <a:cs typeface="Courier New" panose="02070309020205020404" pitchFamily="49" charset="0"/>
              </a:rPr>
              <a:t>	         u0i(real 0.25)	         /// Variance of Level 2 intercept (default is 0.25)</a:t>
            </a:r>
          </a:p>
          <a:p>
            <a:pPr marL="0" indent="0">
              <a:spcBef>
                <a:spcPts val="0"/>
              </a:spcBef>
              <a:buNone/>
            </a:pPr>
            <a:r>
              <a:rPr lang="en-US" sz="900" b="1" dirty="0">
                <a:latin typeface="Courier New" panose="02070309020205020404" pitchFamily="49" charset="0"/>
                <a:cs typeface="Courier New" panose="02070309020205020404" pitchFamily="49" charset="0"/>
              </a:rPr>
              <a:t>	         u1i(real 0.60) 	         /// Variance of Level 2 random slope (default is 0.60)</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eij</a:t>
            </a:r>
            <a:r>
              <a:rPr lang="en-US" sz="900" b="1" dirty="0">
                <a:latin typeface="Courier New" panose="02070309020205020404" pitchFamily="49" charset="0"/>
                <a:cs typeface="Courier New" panose="02070309020205020404" pitchFamily="49" charset="0"/>
              </a:rPr>
              <a:t>(real 1.2) ]            //  Variance of Level 1 observations (default is 1.2) </a:t>
            </a:r>
          </a:p>
          <a:p>
            <a:pPr marL="0" indent="0">
              <a:spcBef>
                <a:spcPts val="0"/>
              </a:spcBef>
              <a:buNone/>
            </a:pP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a:solidFill>
                  <a:srgbClr val="00B050"/>
                </a:solidFill>
                <a:latin typeface="Courier New" panose="02070309020205020404" pitchFamily="49" charset="0"/>
                <a:cs typeface="Courier New" panose="02070309020205020404" pitchFamily="49" charset="0"/>
              </a:rPr>
              <a:t>// COMPUTE POWER</a:t>
            </a:r>
            <a:r>
              <a:rPr lang="en-US" sz="900" b="1" dirty="0">
                <a:latin typeface="Courier New" panose="02070309020205020404" pitchFamily="49" charset="0"/>
                <a:cs typeface="Courier New" panose="02070309020205020404" pitchFamily="49" charset="0"/>
              </a:rPr>
              <a:t>		</a:t>
            </a:r>
          </a:p>
          <a:p>
            <a:pPr marL="0" indent="0">
              <a:spcBef>
                <a:spcPts val="0"/>
              </a:spcBef>
              <a:buNone/>
            </a:pPr>
            <a:r>
              <a:rPr lang="en-US" sz="900" b="1" dirty="0">
                <a:latin typeface="Courier New" panose="02070309020205020404" pitchFamily="49" charset="0"/>
                <a:cs typeface="Courier New" panose="02070309020205020404" pitchFamily="49" charset="0"/>
              </a:rPr>
              <a:t>	quietly {		</a:t>
            </a:r>
          </a:p>
          <a:p>
            <a:pPr marL="0" indent="0">
              <a:spcBef>
                <a:spcPts val="0"/>
              </a:spcBef>
              <a:buNone/>
            </a:pPr>
            <a:r>
              <a:rPr lang="en-US" sz="900" b="1" dirty="0">
                <a:latin typeface="Courier New" panose="02070309020205020404" pitchFamily="49" charset="0"/>
                <a:cs typeface="Courier New" panose="02070309020205020404" pitchFamily="49" charset="0"/>
              </a:rPr>
              <a:t>	         drop _all</a:t>
            </a:r>
          </a:p>
          <a:p>
            <a:pPr marL="0" indent="0">
              <a:spcBef>
                <a:spcPts val="0"/>
              </a:spcBef>
              <a:buNone/>
            </a:pPr>
            <a:r>
              <a:rPr lang="en-US" sz="900" b="1" dirty="0">
                <a:latin typeface="Courier New" panose="02070309020205020404" pitchFamily="49" charset="0"/>
                <a:cs typeface="Courier New" panose="02070309020205020404" pitchFamily="49" charset="0"/>
              </a:rPr>
              <a:t>	         set </a:t>
            </a:r>
            <a:r>
              <a:rPr lang="en-US" sz="900" b="1" dirty="0" err="1">
                <a:latin typeface="Courier New" panose="02070309020205020404" pitchFamily="49" charset="0"/>
                <a:cs typeface="Courier New" panose="02070309020205020404" pitchFamily="49" charset="0"/>
              </a:rPr>
              <a:t>obs</a:t>
            </a:r>
            <a:r>
              <a:rPr lang="en-US" sz="900" b="1" dirty="0">
                <a:latin typeface="Courier New" panose="02070309020205020404" pitchFamily="49" charset="0"/>
                <a:cs typeface="Courier New" panose="02070309020205020404" pitchFamily="49" charset="0"/>
              </a:rPr>
              <a:t> `n'</a:t>
            </a:r>
          </a:p>
          <a:p>
            <a:pPr marL="0" indent="0">
              <a:spcBef>
                <a:spcPts val="0"/>
              </a:spcBef>
              <a:buNone/>
            </a:pPr>
            <a:r>
              <a:rPr lang="en-US" sz="900" b="1" dirty="0">
                <a:latin typeface="Courier New" panose="02070309020205020404" pitchFamily="49" charset="0"/>
                <a:cs typeface="Courier New" panose="02070309020205020404" pitchFamily="49" charset="0"/>
              </a:rPr>
              <a:t>	         generate child = _n</a:t>
            </a:r>
          </a:p>
          <a:p>
            <a:pPr marL="0" indent="0">
              <a:spcBef>
                <a:spcPts val="0"/>
              </a:spcBef>
              <a:buNone/>
            </a:pPr>
            <a:r>
              <a:rPr lang="en-US" sz="900" b="1" dirty="0">
                <a:latin typeface="Courier New" panose="02070309020205020404" pitchFamily="49" charset="0"/>
                <a:cs typeface="Courier New" panose="02070309020205020404" pitchFamily="49" charset="0"/>
              </a:rPr>
              <a:t>	         generate female = </a:t>
            </a:r>
            <a:r>
              <a:rPr lang="en-US" sz="900" b="1" dirty="0" err="1">
                <a:latin typeface="Courier New" panose="02070309020205020404" pitchFamily="49" charset="0"/>
                <a:cs typeface="Courier New" panose="02070309020205020404" pitchFamily="49" charset="0"/>
              </a:rPr>
              <a:t>rbinomial</a:t>
            </a:r>
            <a:r>
              <a:rPr lang="en-US" sz="900" b="1" dirty="0">
                <a:latin typeface="Courier New" panose="02070309020205020404" pitchFamily="49" charset="0"/>
                <a:cs typeface="Courier New" panose="02070309020205020404" pitchFamily="49" charset="0"/>
              </a:rPr>
              <a:t>(1,0.5)</a:t>
            </a:r>
          </a:p>
          <a:p>
            <a:pPr marL="0" indent="0">
              <a:spcBef>
                <a:spcPts val="0"/>
              </a:spcBef>
              <a:buNone/>
            </a:pPr>
            <a:r>
              <a:rPr lang="en-US" sz="900" b="1" dirty="0">
                <a:latin typeface="Courier New" panose="02070309020205020404" pitchFamily="49" charset="0"/>
                <a:cs typeface="Courier New" panose="02070309020205020404" pitchFamily="49" charset="0"/>
              </a:rPr>
              <a:t>	         generate u_0i = </a:t>
            </a:r>
            <a:r>
              <a:rPr lang="en-US" sz="900" b="1" dirty="0" err="1">
                <a:latin typeface="Courier New" panose="02070309020205020404" pitchFamily="49" charset="0"/>
                <a:cs typeface="Courier New" panose="02070309020205020404" pitchFamily="49" charset="0"/>
              </a:rPr>
              <a:t>rnormal</a:t>
            </a:r>
            <a:r>
              <a:rPr lang="en-US" sz="900" b="1" dirty="0">
                <a:latin typeface="Courier New" panose="02070309020205020404" pitchFamily="49" charset="0"/>
                <a:cs typeface="Courier New" panose="02070309020205020404" pitchFamily="49" charset="0"/>
              </a:rPr>
              <a:t>(0,`u0i')</a:t>
            </a:r>
          </a:p>
          <a:p>
            <a:pPr marL="0" indent="0">
              <a:spcBef>
                <a:spcPts val="0"/>
              </a:spcBef>
              <a:buNone/>
            </a:pPr>
            <a:r>
              <a:rPr lang="en-US" sz="900" b="1" dirty="0">
                <a:latin typeface="Courier New" panose="02070309020205020404" pitchFamily="49" charset="0"/>
                <a:cs typeface="Courier New" panose="02070309020205020404" pitchFamily="49" charset="0"/>
              </a:rPr>
              <a:t>	         generate u_1i = </a:t>
            </a:r>
            <a:r>
              <a:rPr lang="en-US" sz="900" b="1" dirty="0" err="1">
                <a:latin typeface="Courier New" panose="02070309020205020404" pitchFamily="49" charset="0"/>
                <a:cs typeface="Courier New" panose="02070309020205020404" pitchFamily="49" charset="0"/>
              </a:rPr>
              <a:t>rnormal</a:t>
            </a:r>
            <a:r>
              <a:rPr lang="en-US" sz="900" b="1" dirty="0">
                <a:latin typeface="Courier New" panose="02070309020205020404" pitchFamily="49" charset="0"/>
                <a:cs typeface="Courier New" panose="02070309020205020404" pitchFamily="49" charset="0"/>
              </a:rPr>
              <a:t>(0,`u1i')</a:t>
            </a:r>
          </a:p>
          <a:p>
            <a:pPr marL="0" indent="0">
              <a:spcBef>
                <a:spcPts val="0"/>
              </a:spcBef>
              <a:buNone/>
            </a:pPr>
            <a:r>
              <a:rPr lang="en-US" sz="900" b="1" dirty="0">
                <a:latin typeface="Courier New" panose="02070309020205020404" pitchFamily="49" charset="0"/>
                <a:cs typeface="Courier New" panose="02070309020205020404" pitchFamily="49" charset="0"/>
              </a:rPr>
              <a:t>	         expand `n1'</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bysort</a:t>
            </a:r>
            <a:r>
              <a:rPr lang="en-US" sz="900" b="1" dirty="0">
                <a:latin typeface="Courier New" panose="02070309020205020404" pitchFamily="49" charset="0"/>
                <a:cs typeface="Courier New" panose="02070309020205020404" pitchFamily="49" charset="0"/>
              </a:rPr>
              <a:t> child: generate age = (_n-1)*0.5</a:t>
            </a:r>
          </a:p>
          <a:p>
            <a:pPr marL="0" indent="0">
              <a:spcBef>
                <a:spcPts val="0"/>
              </a:spcBef>
              <a:buNone/>
            </a:pPr>
            <a:r>
              <a:rPr lang="en-US" sz="900" b="1" dirty="0">
                <a:latin typeface="Courier New" panose="02070309020205020404" pitchFamily="49" charset="0"/>
                <a:cs typeface="Courier New" panose="02070309020205020404" pitchFamily="49" charset="0"/>
              </a:rPr>
              <a:t>	         generate interaction = age*female</a:t>
            </a:r>
          </a:p>
          <a:p>
            <a:pPr marL="0" indent="0">
              <a:spcBef>
                <a:spcPts val="0"/>
              </a:spcBef>
              <a:buNone/>
            </a:pPr>
            <a:r>
              <a:rPr lang="en-US" sz="900" b="1" dirty="0">
                <a:latin typeface="Courier New" panose="02070309020205020404" pitchFamily="49" charset="0"/>
                <a:cs typeface="Courier New" panose="02070309020205020404" pitchFamily="49" charset="0"/>
              </a:rPr>
              <a:t>	         generate </a:t>
            </a:r>
            <a:r>
              <a:rPr lang="en-US" sz="900" b="1" dirty="0" err="1">
                <a:latin typeface="Courier New" panose="02070309020205020404" pitchFamily="49" charset="0"/>
                <a:cs typeface="Courier New" panose="02070309020205020404" pitchFamily="49" charset="0"/>
              </a:rPr>
              <a:t>e_ij</a:t>
            </a:r>
            <a:r>
              <a:rPr lang="en-US" sz="900" b="1" dirty="0">
                <a:latin typeface="Courier New" panose="02070309020205020404" pitchFamily="49" charset="0"/>
                <a:cs typeface="Courier New" panose="02070309020205020404" pitchFamily="49" charset="0"/>
              </a:rPr>
              <a:t> = </a:t>
            </a:r>
            <a:r>
              <a:rPr lang="en-US" sz="900" b="1" dirty="0" err="1">
                <a:latin typeface="Courier New" panose="02070309020205020404" pitchFamily="49" charset="0"/>
                <a:cs typeface="Courier New" panose="02070309020205020404" pitchFamily="49" charset="0"/>
              </a:rPr>
              <a:t>rnormal</a:t>
            </a:r>
            <a:r>
              <a:rPr lang="en-US" sz="900" b="1" dirty="0">
                <a:latin typeface="Courier New" panose="02070309020205020404" pitchFamily="49" charset="0"/>
                <a:cs typeface="Courier New" panose="02070309020205020404" pitchFamily="49" charset="0"/>
              </a:rPr>
              <a:t>(0,`eij')</a:t>
            </a:r>
          </a:p>
          <a:p>
            <a:pPr marL="0" indent="0">
              <a:spcBef>
                <a:spcPts val="0"/>
              </a:spcBef>
              <a:buNone/>
            </a:pPr>
            <a:r>
              <a:rPr lang="en-US" sz="900" b="1" dirty="0">
                <a:latin typeface="Courier New" panose="02070309020205020404" pitchFamily="49" charset="0"/>
                <a:cs typeface="Courier New" panose="02070309020205020404" pitchFamily="49" charset="0"/>
              </a:rPr>
              <a:t>	         generate weight = `intercept' + `age'*age + `female'*female + `interact'*interaction  ///</a:t>
            </a:r>
          </a:p>
          <a:p>
            <a:pPr marL="0" indent="0">
              <a:spcBef>
                <a:spcPts val="0"/>
              </a:spcBef>
              <a:buNone/>
            </a:pPr>
            <a:r>
              <a:rPr lang="en-US" sz="900" b="1" dirty="0">
                <a:latin typeface="Courier New" panose="02070309020205020404" pitchFamily="49" charset="0"/>
                <a:cs typeface="Courier New" panose="02070309020205020404" pitchFamily="49" charset="0"/>
              </a:rPr>
              <a:t>                                         + u_0i + age*u_1i + </a:t>
            </a:r>
            <a:r>
              <a:rPr lang="en-US" sz="900" b="1" dirty="0" err="1">
                <a:latin typeface="Courier New" panose="02070309020205020404" pitchFamily="49" charset="0"/>
                <a:cs typeface="Courier New" panose="02070309020205020404" pitchFamily="49" charset="0"/>
              </a:rPr>
              <a:t>e_ij</a:t>
            </a:r>
            <a:endParaRPr lang="en-US" sz="900" b="1" dirty="0">
              <a:latin typeface="Courier New" panose="02070309020205020404" pitchFamily="49" charset="0"/>
              <a:cs typeface="Courier New" panose="02070309020205020404" pitchFamily="49" charset="0"/>
            </a:endParaRPr>
          </a:p>
          <a:p>
            <a:pPr marL="0" indent="0">
              <a:spcBef>
                <a:spcPts val="0"/>
              </a:spcBef>
              <a:buNone/>
            </a:pP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	         mixed weight age </a:t>
            </a:r>
            <a:r>
              <a:rPr lang="en-US" sz="900" b="1" dirty="0" err="1">
                <a:latin typeface="Courier New" panose="02070309020205020404" pitchFamily="49" charset="0"/>
                <a:cs typeface="Courier New" panose="02070309020205020404" pitchFamily="49" charset="0"/>
              </a:rPr>
              <a:t>i.female</a:t>
            </a: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c.age#i.female</a:t>
            </a:r>
            <a:r>
              <a:rPr lang="en-US" sz="900" b="1" dirty="0">
                <a:latin typeface="Courier New" panose="02070309020205020404" pitchFamily="49" charset="0"/>
                <a:cs typeface="Courier New" panose="02070309020205020404" pitchFamily="49" charset="0"/>
              </a:rPr>
              <a:t> || child: age , </a:t>
            </a:r>
            <a:r>
              <a:rPr lang="en-US" sz="900" b="1" dirty="0" err="1">
                <a:latin typeface="Courier New" panose="02070309020205020404" pitchFamily="49" charset="0"/>
                <a:cs typeface="Courier New" panose="02070309020205020404" pitchFamily="49" charset="0"/>
              </a:rPr>
              <a:t>iter</a:t>
            </a:r>
            <a:r>
              <a:rPr lang="en-US" sz="900" b="1" dirty="0">
                <a:latin typeface="Courier New" panose="02070309020205020404" pitchFamily="49" charset="0"/>
                <a:cs typeface="Courier New" panose="02070309020205020404" pitchFamily="49" charset="0"/>
              </a:rPr>
              <a:t>(500)</a:t>
            </a:r>
          </a:p>
          <a:p>
            <a:pPr marL="0" indent="0">
              <a:spcBef>
                <a:spcPts val="0"/>
              </a:spcBef>
              <a:buNone/>
            </a:pPr>
            <a:r>
              <a:rPr lang="en-US" sz="900" b="1" dirty="0">
                <a:latin typeface="Courier New" panose="02070309020205020404" pitchFamily="49" charset="0"/>
                <a:cs typeface="Courier New" panose="02070309020205020404" pitchFamily="49" charset="0"/>
              </a:rPr>
              <a:t>	         estimates store full</a:t>
            </a:r>
          </a:p>
          <a:p>
            <a:pPr marL="0" indent="0">
              <a:spcBef>
                <a:spcPts val="0"/>
              </a:spcBef>
              <a:buNone/>
            </a:pPr>
            <a:r>
              <a:rPr lang="en-US" sz="900" b="1" dirty="0">
                <a:latin typeface="Courier New" panose="02070309020205020404" pitchFamily="49" charset="0"/>
                <a:cs typeface="Courier New" panose="02070309020205020404" pitchFamily="49" charset="0"/>
              </a:rPr>
              <a:t>	         mixed weight age </a:t>
            </a:r>
            <a:r>
              <a:rPr lang="en-US" sz="900" b="1" dirty="0" err="1">
                <a:latin typeface="Courier New" panose="02070309020205020404" pitchFamily="49" charset="0"/>
                <a:cs typeface="Courier New" panose="02070309020205020404" pitchFamily="49" charset="0"/>
              </a:rPr>
              <a:t>i.female</a:t>
            </a:r>
            <a:r>
              <a:rPr lang="en-US" sz="900" b="1" dirty="0">
                <a:latin typeface="Courier New" panose="02070309020205020404" pitchFamily="49" charset="0"/>
                <a:cs typeface="Courier New" panose="02070309020205020404" pitchFamily="49" charset="0"/>
              </a:rPr>
              <a:t> || child: age , </a:t>
            </a:r>
            <a:r>
              <a:rPr lang="en-US" sz="900" b="1" dirty="0" err="1">
                <a:latin typeface="Courier New" panose="02070309020205020404" pitchFamily="49" charset="0"/>
                <a:cs typeface="Courier New" panose="02070309020205020404" pitchFamily="49" charset="0"/>
              </a:rPr>
              <a:t>iter</a:t>
            </a:r>
            <a:r>
              <a:rPr lang="en-US" sz="900" b="1" dirty="0">
                <a:latin typeface="Courier New" panose="02070309020205020404" pitchFamily="49" charset="0"/>
                <a:cs typeface="Courier New" panose="02070309020205020404" pitchFamily="49" charset="0"/>
              </a:rPr>
              <a:t>(500)</a:t>
            </a:r>
          </a:p>
          <a:p>
            <a:pPr marL="0" indent="0">
              <a:spcBef>
                <a:spcPts val="0"/>
              </a:spcBef>
              <a:buNone/>
            </a:pPr>
            <a:r>
              <a:rPr lang="en-US" sz="900" b="1" dirty="0">
                <a:latin typeface="Courier New" panose="02070309020205020404" pitchFamily="49" charset="0"/>
                <a:cs typeface="Courier New" panose="02070309020205020404" pitchFamily="49" charset="0"/>
              </a:rPr>
              <a:t>	         estimates store reduced</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lrtest</a:t>
            </a:r>
            <a:r>
              <a:rPr lang="en-US" sz="900" b="1" dirty="0">
                <a:latin typeface="Courier New" panose="02070309020205020404" pitchFamily="49" charset="0"/>
                <a:cs typeface="Courier New" panose="02070309020205020404" pitchFamily="49" charset="0"/>
              </a:rPr>
              <a:t> full reduced</a:t>
            </a:r>
          </a:p>
          <a:p>
            <a:pPr marL="0" indent="0">
              <a:spcBef>
                <a:spcPts val="0"/>
              </a:spcBef>
              <a:buNone/>
            </a:pPr>
            <a:r>
              <a:rPr lang="en-US" sz="900" b="1" dirty="0">
                <a:latin typeface="Courier New" panose="02070309020205020404" pitchFamily="49" charset="0"/>
                <a:cs typeface="Courier New" panose="02070309020205020404" pitchFamily="49" charset="0"/>
              </a:rPr>
              <a:t>	}</a:t>
            </a:r>
          </a:p>
          <a:p>
            <a:pPr marL="0" indent="0">
              <a:spcBef>
                <a:spcPts val="0"/>
              </a:spcBef>
              <a:buNone/>
            </a:pPr>
            <a:r>
              <a:rPr lang="en-US" sz="900" b="1" dirty="0">
                <a:latin typeface="Courier New" panose="02070309020205020404" pitchFamily="49" charset="0"/>
                <a:cs typeface="Courier New" panose="02070309020205020404" pitchFamily="49" charset="0"/>
              </a:rPr>
              <a:t>	</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900" b="1" dirty="0">
                <a:latin typeface="Courier New" panose="02070309020205020404" pitchFamily="49" charset="0"/>
                <a:cs typeface="Courier New" panose="02070309020205020404" pitchFamily="49" charset="0"/>
              </a:rPr>
              <a:t>	return scalar reject = (r(p)&lt;`alpha')</a:t>
            </a:r>
          </a:p>
          <a:p>
            <a:pPr marL="0" indent="0">
              <a:spcBef>
                <a:spcPts val="0"/>
              </a:spcBef>
              <a:buNone/>
            </a:pPr>
            <a:r>
              <a:rPr lang="en-US" sz="9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3544881" cy="400110"/>
          </a:xfrm>
          <a:prstGeom prst="rect">
            <a:avLst/>
          </a:prstGeom>
          <a:noFill/>
        </p:spPr>
        <p:txBody>
          <a:bodyPr wrap="none" rtlCol="0">
            <a:spAutoFit/>
          </a:bodyPr>
          <a:lstStyle/>
          <a:p>
            <a:r>
              <a:rPr lang="en-US" sz="2000" b="1" dirty="0"/>
              <a:t>C:\ado\personal\simmixed.ado</a:t>
            </a:r>
          </a:p>
        </p:txBody>
      </p:sp>
    </p:spTree>
    <p:extLst>
      <p:ext uri="{BB962C8B-B14F-4D97-AF65-F5344CB8AC3E}">
        <p14:creationId xmlns:p14="http://schemas.microsoft.com/office/powerpoint/2010/main" val="33191470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8392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200" b="1" dirty="0">
                <a:latin typeface="Courier New" panose="02070309020205020404" pitchFamily="49" charset="0"/>
                <a:cs typeface="Courier New" panose="02070309020205020404" pitchFamily="49" charset="0"/>
              </a:rPr>
              <a:t>capture program drop </a:t>
            </a:r>
            <a:r>
              <a:rPr lang="en-US" sz="1200" b="1" dirty="0" err="1">
                <a:latin typeface="Courier New" panose="02070309020205020404" pitchFamily="49" charset="0"/>
                <a:cs typeface="Courier New" panose="02070309020205020404" pitchFamily="49" charset="0"/>
              </a:rPr>
              <a:t>simmixed</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program </a:t>
            </a:r>
            <a:r>
              <a:rPr lang="en-US" sz="1200" b="1" dirty="0" err="1">
                <a:latin typeface="Courier New" panose="02070309020205020404" pitchFamily="49" charset="0"/>
                <a:cs typeface="Courier New" panose="02070309020205020404" pitchFamily="49" charset="0"/>
              </a:rPr>
              <a:t>simmixed</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rclass</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version 15</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PARSE INPUT</a:t>
            </a:r>
          </a:p>
          <a:p>
            <a:pPr marL="0" indent="0">
              <a:spcBef>
                <a:spcPts val="0"/>
              </a:spcBef>
              <a:buNone/>
            </a:pPr>
            <a:r>
              <a:rPr lang="en-US" sz="1200" b="1" dirty="0">
                <a:latin typeface="Courier New" panose="02070309020205020404" pitchFamily="49" charset="0"/>
                <a:cs typeface="Courier New" panose="02070309020205020404" pitchFamily="49" charset="0"/>
              </a:rPr>
              <a:t>       syntax, n1(integer)	       /// Number of repeated observations (Level 1 sample size)</a:t>
            </a:r>
          </a:p>
          <a:p>
            <a:pPr marL="0" indent="0">
              <a:spcBef>
                <a:spcPts val="0"/>
              </a:spcBef>
              <a:buNone/>
            </a:pPr>
            <a:r>
              <a:rPr lang="en-US" sz="1200" b="1" dirty="0">
                <a:latin typeface="Courier New" panose="02070309020205020404" pitchFamily="49" charset="0"/>
                <a:cs typeface="Courier New" panose="02070309020205020404" pitchFamily="49" charset="0"/>
              </a:rPr>
              <a:t>	     n(integer)	       /// Number of children (Level 2 sample size)</a:t>
            </a:r>
          </a:p>
          <a:p>
            <a:pPr marL="0" indent="0">
              <a:spcBef>
                <a:spcPts val="0"/>
              </a:spcBef>
              <a:buNone/>
            </a:pPr>
            <a:r>
              <a:rPr lang="en-US" sz="1200" b="1" dirty="0">
                <a:latin typeface="Courier New" panose="02070309020205020404" pitchFamily="49" charset="0"/>
                <a:cs typeface="Courier New" panose="02070309020205020404" pitchFamily="49" charset="0"/>
              </a:rPr>
              <a:t>	   [ alpha(real 0.05)      /// Alpha level (default is 0.05)</a:t>
            </a:r>
          </a:p>
          <a:p>
            <a:pPr marL="0" indent="0">
              <a:spcBef>
                <a:spcPts val="0"/>
              </a:spcBef>
              <a:buNone/>
            </a:pPr>
            <a:r>
              <a:rPr lang="en-US" sz="1200" b="1" dirty="0">
                <a:latin typeface="Courier New" panose="02070309020205020404" pitchFamily="49" charset="0"/>
                <a:cs typeface="Courier New" panose="02070309020205020404" pitchFamily="49" charset="0"/>
              </a:rPr>
              <a:t>	     intercept(real 5.35)  /// Intercept parameter (default is 5.35)</a:t>
            </a:r>
          </a:p>
          <a:p>
            <a:pPr marL="0" indent="0">
              <a:spcBef>
                <a:spcPts val="0"/>
              </a:spcBef>
              <a:buNone/>
            </a:pPr>
            <a:r>
              <a:rPr lang="en-US" sz="1200" b="1" dirty="0">
                <a:latin typeface="Courier New" panose="02070309020205020404" pitchFamily="49" charset="0"/>
                <a:cs typeface="Courier New" panose="02070309020205020404" pitchFamily="49" charset="0"/>
              </a:rPr>
              <a:t>	     age(real 3.6) 	       /// Age parameter (default is 3.6)</a:t>
            </a:r>
          </a:p>
          <a:p>
            <a:pPr marL="0" indent="0">
              <a:spcBef>
                <a:spcPts val="0"/>
              </a:spcBef>
              <a:buNone/>
            </a:pPr>
            <a:r>
              <a:rPr lang="en-US" sz="1200" b="1" dirty="0">
                <a:latin typeface="Courier New" panose="02070309020205020404" pitchFamily="49" charset="0"/>
                <a:cs typeface="Courier New" panose="02070309020205020404" pitchFamily="49" charset="0"/>
              </a:rPr>
              <a:t>	     female(real -0.5)     /// Female parameter (default is -0.05)</a:t>
            </a:r>
          </a:p>
          <a:p>
            <a:pPr marL="0" indent="0">
              <a:spcBef>
                <a:spcPts val="0"/>
              </a:spcBef>
              <a:buNone/>
            </a:pPr>
            <a:r>
              <a:rPr lang="en-US" sz="1200" b="1" dirty="0">
                <a:latin typeface="Courier New" panose="02070309020205020404" pitchFamily="49" charset="0"/>
                <a:cs typeface="Courier New" panose="02070309020205020404" pitchFamily="49" charset="0"/>
              </a:rPr>
              <a:t>	     interact(real -0.25)  /// Interaction parameter (default is -0.25)</a:t>
            </a:r>
          </a:p>
          <a:p>
            <a:pPr marL="0" indent="0">
              <a:spcBef>
                <a:spcPts val="0"/>
              </a:spcBef>
              <a:buNone/>
            </a:pPr>
            <a:r>
              <a:rPr lang="en-US" sz="1200" b="1" dirty="0">
                <a:latin typeface="Courier New" panose="02070309020205020404" pitchFamily="49" charset="0"/>
                <a:cs typeface="Courier New" panose="02070309020205020404" pitchFamily="49" charset="0"/>
              </a:rPr>
              <a:t>	     u0i(real 0.25)	       /// Variance of Level 2 intercept (default is 0.25)</a:t>
            </a:r>
          </a:p>
          <a:p>
            <a:pPr marL="0" indent="0">
              <a:spcBef>
                <a:spcPts val="0"/>
              </a:spcBef>
              <a:buNone/>
            </a:pPr>
            <a:r>
              <a:rPr lang="en-US" sz="1200" b="1" dirty="0">
                <a:latin typeface="Courier New" panose="02070309020205020404" pitchFamily="49" charset="0"/>
                <a:cs typeface="Courier New" panose="02070309020205020404" pitchFamily="49" charset="0"/>
              </a:rPr>
              <a:t>	     u1i(real 0.60)        /// Variance of Level 2 random slope (default is 0.60)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eij</a:t>
            </a:r>
            <a:r>
              <a:rPr lang="en-US" sz="1200" b="1" dirty="0">
                <a:latin typeface="Courier New" panose="02070309020205020404" pitchFamily="49" charset="0"/>
                <a:cs typeface="Courier New" panose="02070309020205020404" pitchFamily="49" charset="0"/>
              </a:rPr>
              <a:t>(real 1.2) ]       //  Variance of Level 1 observations (default is 1.2) </a:t>
            </a:r>
          </a:p>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COMPUTE POWER</a:t>
            </a: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2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3544881" cy="400110"/>
          </a:xfrm>
          <a:prstGeom prst="rect">
            <a:avLst/>
          </a:prstGeom>
          <a:noFill/>
        </p:spPr>
        <p:txBody>
          <a:bodyPr wrap="none" rtlCol="0">
            <a:spAutoFit/>
          </a:bodyPr>
          <a:lstStyle/>
          <a:p>
            <a:r>
              <a:rPr lang="en-US" sz="2000" b="1" dirty="0"/>
              <a:t>C:\ado\personal\simmixed.ado</a:t>
            </a:r>
          </a:p>
        </p:txBody>
      </p:sp>
    </p:spTree>
    <p:extLst>
      <p:ext uri="{BB962C8B-B14F-4D97-AF65-F5344CB8AC3E}">
        <p14:creationId xmlns:p14="http://schemas.microsoft.com/office/powerpoint/2010/main" val="26648725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6868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100" b="1" dirty="0">
                <a:latin typeface="Courier New" panose="02070309020205020404" pitchFamily="49" charset="0"/>
                <a:cs typeface="Courier New" panose="02070309020205020404" pitchFamily="49" charset="0"/>
              </a:rPr>
              <a:t>capture program drop </a:t>
            </a:r>
            <a:r>
              <a:rPr lang="en-US" sz="1100" b="1" dirty="0" err="1">
                <a:latin typeface="Courier New" panose="02070309020205020404" pitchFamily="49" charset="0"/>
                <a:cs typeface="Courier New" panose="02070309020205020404" pitchFamily="49" charset="0"/>
              </a:rPr>
              <a:t>simmixed</a:t>
            </a:r>
            <a:endParaRPr lang="en-US" sz="1100" b="1" dirty="0">
              <a:latin typeface="Courier New" panose="02070309020205020404" pitchFamily="49" charset="0"/>
              <a:cs typeface="Courier New" panose="02070309020205020404" pitchFamily="49" charset="0"/>
            </a:endParaRPr>
          </a:p>
          <a:p>
            <a:pPr marL="0" indent="0">
              <a:spcBef>
                <a:spcPts val="0"/>
              </a:spcBef>
              <a:buNone/>
            </a:pPr>
            <a:r>
              <a:rPr lang="en-US" sz="1100" b="1" dirty="0">
                <a:latin typeface="Courier New" panose="02070309020205020404" pitchFamily="49" charset="0"/>
                <a:cs typeface="Courier New" panose="02070309020205020404" pitchFamily="49" charset="0"/>
              </a:rPr>
              <a:t>program </a:t>
            </a:r>
            <a:r>
              <a:rPr lang="en-US" sz="1100" b="1" dirty="0" err="1">
                <a:latin typeface="Courier New" panose="02070309020205020404" pitchFamily="49" charset="0"/>
                <a:cs typeface="Courier New" panose="02070309020205020404" pitchFamily="49" charset="0"/>
              </a:rPr>
              <a:t>simmixed</a:t>
            </a:r>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rclass</a:t>
            </a:r>
            <a:endParaRPr lang="en-US" sz="1100" b="1" dirty="0">
              <a:latin typeface="Courier New" panose="02070309020205020404" pitchFamily="49" charset="0"/>
              <a:cs typeface="Courier New" panose="02070309020205020404" pitchFamily="49" charset="0"/>
            </a:endParaRPr>
          </a:p>
          <a:p>
            <a:pPr marL="0" indent="0">
              <a:spcBef>
                <a:spcPts val="0"/>
              </a:spcBef>
              <a:buNone/>
            </a:pPr>
            <a:r>
              <a:rPr lang="en-US" sz="1100" b="1" dirty="0">
                <a:latin typeface="Courier New" panose="02070309020205020404" pitchFamily="49" charset="0"/>
                <a:cs typeface="Courier New" panose="02070309020205020404" pitchFamily="49" charset="0"/>
              </a:rPr>
              <a:t>	version 15</a:t>
            </a:r>
          </a:p>
          <a:p>
            <a:pPr marL="0" indent="0">
              <a:spcBef>
                <a:spcPts val="0"/>
              </a:spcBef>
              <a:buNone/>
            </a:pPr>
            <a:endParaRPr lang="en-US" sz="1100" b="1" dirty="0">
              <a:latin typeface="Courier New" panose="02070309020205020404" pitchFamily="49" charset="0"/>
              <a:cs typeface="Courier New" panose="02070309020205020404" pitchFamily="49" charset="0"/>
            </a:endParaRPr>
          </a:p>
          <a:p>
            <a:pPr marL="0" indent="0">
              <a:spcBef>
                <a:spcPts val="0"/>
              </a:spcBef>
              <a:buNone/>
            </a:pPr>
            <a:r>
              <a:rPr lang="en-US" sz="1100" b="1" dirty="0">
                <a:latin typeface="Courier New" panose="02070309020205020404" pitchFamily="49" charset="0"/>
                <a:cs typeface="Courier New" panose="02070309020205020404" pitchFamily="49" charset="0"/>
              </a:rPr>
              <a:t>	</a:t>
            </a:r>
            <a:r>
              <a:rPr lang="en-US" sz="1100" b="1" dirty="0">
                <a:solidFill>
                  <a:srgbClr val="00B050"/>
                </a:solidFill>
                <a:latin typeface="Courier New" panose="02070309020205020404" pitchFamily="49" charset="0"/>
                <a:cs typeface="Courier New" panose="02070309020205020404" pitchFamily="49" charset="0"/>
              </a:rPr>
              <a:t>// PARSE INPUT</a:t>
            </a:r>
          </a:p>
          <a:p>
            <a:pPr marL="0" indent="0">
              <a:spcBef>
                <a:spcPts val="0"/>
              </a:spcBef>
              <a:buNone/>
            </a:pPr>
            <a:endParaRPr lang="en-US" sz="1100" b="1" dirty="0">
              <a:latin typeface="Courier New" panose="02070309020205020404" pitchFamily="49" charset="0"/>
              <a:cs typeface="Courier New" panose="02070309020205020404" pitchFamily="49" charset="0"/>
            </a:endParaRPr>
          </a:p>
          <a:p>
            <a:pPr marL="0" indent="0">
              <a:spcBef>
                <a:spcPts val="0"/>
              </a:spcBef>
              <a:buNone/>
            </a:pPr>
            <a:r>
              <a:rPr lang="en-US" sz="1100" b="1" dirty="0">
                <a:latin typeface="Courier New" panose="02070309020205020404" pitchFamily="49" charset="0"/>
                <a:cs typeface="Courier New" panose="02070309020205020404" pitchFamily="49" charset="0"/>
              </a:rPr>
              <a:t>	</a:t>
            </a:r>
            <a:r>
              <a:rPr lang="en-US" sz="1100" b="1" dirty="0">
                <a:solidFill>
                  <a:srgbClr val="00B050"/>
                </a:solidFill>
                <a:latin typeface="Courier New" panose="02070309020205020404" pitchFamily="49" charset="0"/>
                <a:cs typeface="Courier New" panose="02070309020205020404" pitchFamily="49" charset="0"/>
              </a:rPr>
              <a:t>// COMPUTE POWER</a:t>
            </a:r>
            <a:r>
              <a:rPr lang="en-US" sz="1100" b="1" dirty="0">
                <a:latin typeface="Courier New" panose="02070309020205020404" pitchFamily="49" charset="0"/>
                <a:cs typeface="Courier New" panose="02070309020205020404" pitchFamily="49" charset="0"/>
              </a:rPr>
              <a:t>		</a:t>
            </a:r>
          </a:p>
          <a:p>
            <a:pPr marL="0" indent="0">
              <a:spcBef>
                <a:spcPts val="0"/>
              </a:spcBef>
              <a:buNone/>
            </a:pPr>
            <a:r>
              <a:rPr lang="en-US" sz="1100" b="1" dirty="0">
                <a:latin typeface="Courier New" panose="02070309020205020404" pitchFamily="49" charset="0"/>
                <a:cs typeface="Courier New" panose="02070309020205020404" pitchFamily="49" charset="0"/>
              </a:rPr>
              <a:t>	quietly {		</a:t>
            </a:r>
          </a:p>
          <a:p>
            <a:pPr marL="0" indent="0">
              <a:spcBef>
                <a:spcPts val="0"/>
              </a:spcBef>
              <a:buNone/>
            </a:pPr>
            <a:r>
              <a:rPr lang="en-US" sz="1100" b="1" dirty="0">
                <a:latin typeface="Courier New" panose="02070309020205020404" pitchFamily="49" charset="0"/>
                <a:cs typeface="Courier New" panose="02070309020205020404" pitchFamily="49" charset="0"/>
              </a:rPr>
              <a:t>	         drop _all</a:t>
            </a:r>
          </a:p>
          <a:p>
            <a:pPr marL="0" indent="0">
              <a:spcBef>
                <a:spcPts val="0"/>
              </a:spcBef>
              <a:buNone/>
            </a:pPr>
            <a:r>
              <a:rPr lang="en-US" sz="1100" b="1" dirty="0">
                <a:latin typeface="Courier New" panose="02070309020205020404" pitchFamily="49" charset="0"/>
                <a:cs typeface="Courier New" panose="02070309020205020404" pitchFamily="49" charset="0"/>
              </a:rPr>
              <a:t>	         set </a:t>
            </a:r>
            <a:r>
              <a:rPr lang="en-US" sz="1100" b="1" dirty="0" err="1">
                <a:latin typeface="Courier New" panose="02070309020205020404" pitchFamily="49" charset="0"/>
                <a:cs typeface="Courier New" panose="02070309020205020404" pitchFamily="49" charset="0"/>
              </a:rPr>
              <a:t>obs</a:t>
            </a:r>
            <a:r>
              <a:rPr lang="en-US" sz="1100" b="1" dirty="0">
                <a:latin typeface="Courier New" panose="02070309020205020404" pitchFamily="49" charset="0"/>
                <a:cs typeface="Courier New" panose="02070309020205020404" pitchFamily="49" charset="0"/>
              </a:rPr>
              <a:t> `n'</a:t>
            </a:r>
          </a:p>
          <a:p>
            <a:pPr marL="0" indent="0">
              <a:spcBef>
                <a:spcPts val="0"/>
              </a:spcBef>
              <a:buNone/>
            </a:pPr>
            <a:r>
              <a:rPr lang="en-US" sz="1100" b="1" dirty="0">
                <a:latin typeface="Courier New" panose="02070309020205020404" pitchFamily="49" charset="0"/>
                <a:cs typeface="Courier New" panose="02070309020205020404" pitchFamily="49" charset="0"/>
              </a:rPr>
              <a:t>	         generate child = _n</a:t>
            </a:r>
          </a:p>
          <a:p>
            <a:pPr marL="0" indent="0">
              <a:spcBef>
                <a:spcPts val="0"/>
              </a:spcBef>
              <a:buNone/>
            </a:pPr>
            <a:r>
              <a:rPr lang="en-US" sz="1100" b="1" dirty="0">
                <a:latin typeface="Courier New" panose="02070309020205020404" pitchFamily="49" charset="0"/>
                <a:cs typeface="Courier New" panose="02070309020205020404" pitchFamily="49" charset="0"/>
              </a:rPr>
              <a:t>	         generate female = </a:t>
            </a:r>
            <a:r>
              <a:rPr lang="en-US" sz="1100" b="1" dirty="0" err="1">
                <a:latin typeface="Courier New" panose="02070309020205020404" pitchFamily="49" charset="0"/>
                <a:cs typeface="Courier New" panose="02070309020205020404" pitchFamily="49" charset="0"/>
              </a:rPr>
              <a:t>rbinomial</a:t>
            </a:r>
            <a:r>
              <a:rPr lang="en-US" sz="1100" b="1" dirty="0">
                <a:latin typeface="Courier New" panose="02070309020205020404" pitchFamily="49" charset="0"/>
                <a:cs typeface="Courier New" panose="02070309020205020404" pitchFamily="49" charset="0"/>
              </a:rPr>
              <a:t>(1,0.5)</a:t>
            </a:r>
          </a:p>
          <a:p>
            <a:pPr marL="0" indent="0">
              <a:spcBef>
                <a:spcPts val="0"/>
              </a:spcBef>
              <a:buNone/>
            </a:pPr>
            <a:r>
              <a:rPr lang="en-US" sz="1100" b="1" dirty="0">
                <a:latin typeface="Courier New" panose="02070309020205020404" pitchFamily="49" charset="0"/>
                <a:cs typeface="Courier New" panose="02070309020205020404" pitchFamily="49" charset="0"/>
              </a:rPr>
              <a:t>	         generate u_0i = </a:t>
            </a:r>
            <a:r>
              <a:rPr lang="en-US" sz="1100" b="1" dirty="0" err="1">
                <a:latin typeface="Courier New" panose="02070309020205020404" pitchFamily="49" charset="0"/>
                <a:cs typeface="Courier New" panose="02070309020205020404" pitchFamily="49" charset="0"/>
              </a:rPr>
              <a:t>rnormal</a:t>
            </a:r>
            <a:r>
              <a:rPr lang="en-US" sz="1100" b="1" dirty="0">
                <a:latin typeface="Courier New" panose="02070309020205020404" pitchFamily="49" charset="0"/>
                <a:cs typeface="Courier New" panose="02070309020205020404" pitchFamily="49" charset="0"/>
              </a:rPr>
              <a:t>(0,`u0i')</a:t>
            </a:r>
          </a:p>
          <a:p>
            <a:pPr marL="0" indent="0">
              <a:spcBef>
                <a:spcPts val="0"/>
              </a:spcBef>
              <a:buNone/>
            </a:pPr>
            <a:r>
              <a:rPr lang="en-US" sz="1100" b="1" dirty="0">
                <a:latin typeface="Courier New" panose="02070309020205020404" pitchFamily="49" charset="0"/>
                <a:cs typeface="Courier New" panose="02070309020205020404" pitchFamily="49" charset="0"/>
              </a:rPr>
              <a:t>	         generate u_1i = </a:t>
            </a:r>
            <a:r>
              <a:rPr lang="en-US" sz="1100" b="1" dirty="0" err="1">
                <a:latin typeface="Courier New" panose="02070309020205020404" pitchFamily="49" charset="0"/>
                <a:cs typeface="Courier New" panose="02070309020205020404" pitchFamily="49" charset="0"/>
              </a:rPr>
              <a:t>rnormal</a:t>
            </a:r>
            <a:r>
              <a:rPr lang="en-US" sz="1100" b="1" dirty="0">
                <a:latin typeface="Courier New" panose="02070309020205020404" pitchFamily="49" charset="0"/>
                <a:cs typeface="Courier New" panose="02070309020205020404" pitchFamily="49" charset="0"/>
              </a:rPr>
              <a:t>(0,`u1i')</a:t>
            </a:r>
          </a:p>
          <a:p>
            <a:pPr marL="0" indent="0">
              <a:spcBef>
                <a:spcPts val="0"/>
              </a:spcBef>
              <a:buNone/>
            </a:pPr>
            <a:r>
              <a:rPr lang="en-US" sz="1100" b="1" dirty="0">
                <a:latin typeface="Courier New" panose="02070309020205020404" pitchFamily="49" charset="0"/>
                <a:cs typeface="Courier New" panose="02070309020205020404" pitchFamily="49" charset="0"/>
              </a:rPr>
              <a:t>	         expand `n1'</a:t>
            </a:r>
          </a:p>
          <a:p>
            <a:pPr marL="0" indent="0">
              <a:spcBef>
                <a:spcPts val="0"/>
              </a:spcBef>
              <a:buNone/>
            </a:pPr>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bysort</a:t>
            </a:r>
            <a:r>
              <a:rPr lang="en-US" sz="1100" b="1" dirty="0">
                <a:latin typeface="Courier New" panose="02070309020205020404" pitchFamily="49" charset="0"/>
                <a:cs typeface="Courier New" panose="02070309020205020404" pitchFamily="49" charset="0"/>
              </a:rPr>
              <a:t> child: generate age = (_n-1)*0.5</a:t>
            </a:r>
          </a:p>
          <a:p>
            <a:pPr marL="0" indent="0">
              <a:spcBef>
                <a:spcPts val="0"/>
              </a:spcBef>
              <a:buNone/>
            </a:pPr>
            <a:r>
              <a:rPr lang="en-US" sz="1100" b="1" dirty="0">
                <a:latin typeface="Courier New" panose="02070309020205020404" pitchFamily="49" charset="0"/>
                <a:cs typeface="Courier New" panose="02070309020205020404" pitchFamily="49" charset="0"/>
              </a:rPr>
              <a:t>	         generate interaction = age*female</a:t>
            </a:r>
          </a:p>
          <a:p>
            <a:pPr marL="0" indent="0">
              <a:spcBef>
                <a:spcPts val="0"/>
              </a:spcBef>
              <a:buNone/>
            </a:pPr>
            <a:r>
              <a:rPr lang="en-US" sz="1100" b="1" dirty="0">
                <a:latin typeface="Courier New" panose="02070309020205020404" pitchFamily="49" charset="0"/>
                <a:cs typeface="Courier New" panose="02070309020205020404" pitchFamily="49" charset="0"/>
              </a:rPr>
              <a:t>	         generate </a:t>
            </a:r>
            <a:r>
              <a:rPr lang="en-US" sz="1100" b="1" dirty="0" err="1">
                <a:latin typeface="Courier New" panose="02070309020205020404" pitchFamily="49" charset="0"/>
                <a:cs typeface="Courier New" panose="02070309020205020404" pitchFamily="49" charset="0"/>
              </a:rPr>
              <a:t>e_ij</a:t>
            </a:r>
            <a:r>
              <a:rPr lang="en-US" sz="1100" b="1" dirty="0">
                <a:latin typeface="Courier New" panose="02070309020205020404" pitchFamily="49" charset="0"/>
                <a:cs typeface="Courier New" panose="02070309020205020404" pitchFamily="49" charset="0"/>
              </a:rPr>
              <a:t> = </a:t>
            </a:r>
            <a:r>
              <a:rPr lang="en-US" sz="1100" b="1" dirty="0" err="1">
                <a:latin typeface="Courier New" panose="02070309020205020404" pitchFamily="49" charset="0"/>
                <a:cs typeface="Courier New" panose="02070309020205020404" pitchFamily="49" charset="0"/>
              </a:rPr>
              <a:t>rnormal</a:t>
            </a:r>
            <a:r>
              <a:rPr lang="en-US" sz="1100" b="1" dirty="0">
                <a:latin typeface="Courier New" panose="02070309020205020404" pitchFamily="49" charset="0"/>
                <a:cs typeface="Courier New" panose="02070309020205020404" pitchFamily="49" charset="0"/>
              </a:rPr>
              <a:t>(0,`eij')</a:t>
            </a:r>
          </a:p>
          <a:p>
            <a:pPr marL="0" indent="0">
              <a:spcBef>
                <a:spcPts val="0"/>
              </a:spcBef>
              <a:buNone/>
            </a:pPr>
            <a:r>
              <a:rPr lang="en-US" sz="1100" b="1" dirty="0">
                <a:latin typeface="Courier New" panose="02070309020205020404" pitchFamily="49" charset="0"/>
                <a:cs typeface="Courier New" panose="02070309020205020404" pitchFamily="49" charset="0"/>
              </a:rPr>
              <a:t>	         </a:t>
            </a:r>
          </a:p>
          <a:p>
            <a:pPr marL="0" indent="0">
              <a:spcBef>
                <a:spcPts val="0"/>
              </a:spcBef>
              <a:buNone/>
            </a:pPr>
            <a:r>
              <a:rPr lang="en-US" sz="1100" b="1" dirty="0">
                <a:latin typeface="Courier New" panose="02070309020205020404" pitchFamily="49" charset="0"/>
                <a:cs typeface="Courier New" panose="02070309020205020404" pitchFamily="49" charset="0"/>
              </a:rPr>
              <a:t>                      generate weight = `intercept' + `age'*age + `female'*female    ///</a:t>
            </a:r>
          </a:p>
          <a:p>
            <a:pPr marL="0" indent="0">
              <a:spcBef>
                <a:spcPts val="0"/>
              </a:spcBef>
              <a:buNone/>
            </a:pPr>
            <a:r>
              <a:rPr lang="en-US" sz="1100" b="1" dirty="0">
                <a:latin typeface="Courier New" panose="02070309020205020404" pitchFamily="49" charset="0"/>
                <a:cs typeface="Courier New" panose="02070309020205020404" pitchFamily="49" charset="0"/>
              </a:rPr>
              <a:t>                                         + `interact'*interaction                    ///</a:t>
            </a:r>
          </a:p>
          <a:p>
            <a:pPr marL="0" indent="0">
              <a:spcBef>
                <a:spcPts val="0"/>
              </a:spcBef>
              <a:buNone/>
            </a:pPr>
            <a:r>
              <a:rPr lang="en-US" sz="1100" b="1" dirty="0">
                <a:latin typeface="Courier New" panose="02070309020205020404" pitchFamily="49" charset="0"/>
                <a:cs typeface="Courier New" panose="02070309020205020404" pitchFamily="49" charset="0"/>
              </a:rPr>
              <a:t>                                         + u_0i + age*u_1i + </a:t>
            </a:r>
            <a:r>
              <a:rPr lang="en-US" sz="1100" b="1" dirty="0" err="1">
                <a:latin typeface="Courier New" panose="02070309020205020404" pitchFamily="49" charset="0"/>
                <a:cs typeface="Courier New" panose="02070309020205020404" pitchFamily="49" charset="0"/>
              </a:rPr>
              <a:t>e_ij</a:t>
            </a:r>
            <a:endParaRPr lang="en-US" sz="1100" b="1" dirty="0">
              <a:latin typeface="Courier New" panose="02070309020205020404" pitchFamily="49" charset="0"/>
              <a:cs typeface="Courier New" panose="02070309020205020404" pitchFamily="49" charset="0"/>
            </a:endParaRPr>
          </a:p>
          <a:p>
            <a:pPr marL="0" indent="0">
              <a:spcBef>
                <a:spcPts val="0"/>
              </a:spcBef>
              <a:buNone/>
            </a:pPr>
            <a:endParaRPr lang="en-US" sz="1100" b="1" dirty="0">
              <a:latin typeface="Courier New" panose="02070309020205020404" pitchFamily="49" charset="0"/>
              <a:cs typeface="Courier New" panose="02070309020205020404" pitchFamily="49" charset="0"/>
            </a:endParaRPr>
          </a:p>
          <a:p>
            <a:pPr marL="0" indent="0">
              <a:spcBef>
                <a:spcPts val="0"/>
              </a:spcBef>
              <a:buNone/>
            </a:pPr>
            <a:r>
              <a:rPr lang="en-US" sz="1100" b="1" dirty="0">
                <a:latin typeface="Courier New" panose="02070309020205020404" pitchFamily="49" charset="0"/>
                <a:cs typeface="Courier New" panose="02070309020205020404" pitchFamily="49" charset="0"/>
              </a:rPr>
              <a:t>	         mixed weight age </a:t>
            </a:r>
            <a:r>
              <a:rPr lang="en-US" sz="1100" b="1" dirty="0" err="1">
                <a:latin typeface="Courier New" panose="02070309020205020404" pitchFamily="49" charset="0"/>
                <a:cs typeface="Courier New" panose="02070309020205020404" pitchFamily="49" charset="0"/>
              </a:rPr>
              <a:t>i.female</a:t>
            </a:r>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c.age#i.female</a:t>
            </a:r>
            <a:r>
              <a:rPr lang="en-US" sz="1100" b="1" dirty="0">
                <a:latin typeface="Courier New" panose="02070309020205020404" pitchFamily="49" charset="0"/>
                <a:cs typeface="Courier New" panose="02070309020205020404" pitchFamily="49" charset="0"/>
              </a:rPr>
              <a:t> || child: age , </a:t>
            </a:r>
            <a:r>
              <a:rPr lang="en-US" sz="1100" b="1" dirty="0" err="1">
                <a:latin typeface="Courier New" panose="02070309020205020404" pitchFamily="49" charset="0"/>
                <a:cs typeface="Courier New" panose="02070309020205020404" pitchFamily="49" charset="0"/>
              </a:rPr>
              <a:t>iter</a:t>
            </a:r>
            <a:r>
              <a:rPr lang="en-US" sz="1100" b="1" dirty="0">
                <a:latin typeface="Courier New" panose="02070309020205020404" pitchFamily="49" charset="0"/>
                <a:cs typeface="Courier New" panose="02070309020205020404" pitchFamily="49" charset="0"/>
              </a:rPr>
              <a:t>(500)</a:t>
            </a:r>
          </a:p>
          <a:p>
            <a:pPr marL="0" indent="0">
              <a:spcBef>
                <a:spcPts val="0"/>
              </a:spcBef>
              <a:buNone/>
            </a:pPr>
            <a:r>
              <a:rPr lang="en-US" sz="1100" b="1" dirty="0">
                <a:latin typeface="Courier New" panose="02070309020205020404" pitchFamily="49" charset="0"/>
                <a:cs typeface="Courier New" panose="02070309020205020404" pitchFamily="49" charset="0"/>
              </a:rPr>
              <a:t>	         estimates store full</a:t>
            </a:r>
          </a:p>
          <a:p>
            <a:pPr marL="0" indent="0">
              <a:spcBef>
                <a:spcPts val="0"/>
              </a:spcBef>
              <a:buNone/>
            </a:pPr>
            <a:r>
              <a:rPr lang="en-US" sz="1100" b="1" dirty="0">
                <a:latin typeface="Courier New" panose="02070309020205020404" pitchFamily="49" charset="0"/>
                <a:cs typeface="Courier New" panose="02070309020205020404" pitchFamily="49" charset="0"/>
              </a:rPr>
              <a:t>	         mixed weight age </a:t>
            </a:r>
            <a:r>
              <a:rPr lang="en-US" sz="1100" b="1" dirty="0" err="1">
                <a:latin typeface="Courier New" panose="02070309020205020404" pitchFamily="49" charset="0"/>
                <a:cs typeface="Courier New" panose="02070309020205020404" pitchFamily="49" charset="0"/>
              </a:rPr>
              <a:t>i.female</a:t>
            </a:r>
            <a:r>
              <a:rPr lang="en-US" sz="1100" b="1" dirty="0">
                <a:latin typeface="Courier New" panose="02070309020205020404" pitchFamily="49" charset="0"/>
                <a:cs typeface="Courier New" panose="02070309020205020404" pitchFamily="49" charset="0"/>
              </a:rPr>
              <a:t> || child: age , </a:t>
            </a:r>
            <a:r>
              <a:rPr lang="en-US" sz="1100" b="1" dirty="0" err="1">
                <a:latin typeface="Courier New" panose="02070309020205020404" pitchFamily="49" charset="0"/>
                <a:cs typeface="Courier New" panose="02070309020205020404" pitchFamily="49" charset="0"/>
              </a:rPr>
              <a:t>iter</a:t>
            </a:r>
            <a:r>
              <a:rPr lang="en-US" sz="1100" b="1" dirty="0">
                <a:latin typeface="Courier New" panose="02070309020205020404" pitchFamily="49" charset="0"/>
                <a:cs typeface="Courier New" panose="02070309020205020404" pitchFamily="49" charset="0"/>
              </a:rPr>
              <a:t>(500)</a:t>
            </a:r>
          </a:p>
          <a:p>
            <a:pPr marL="0" indent="0">
              <a:spcBef>
                <a:spcPts val="0"/>
              </a:spcBef>
              <a:buNone/>
            </a:pPr>
            <a:r>
              <a:rPr lang="en-US" sz="1100" b="1" dirty="0">
                <a:latin typeface="Courier New" panose="02070309020205020404" pitchFamily="49" charset="0"/>
                <a:cs typeface="Courier New" panose="02070309020205020404" pitchFamily="49" charset="0"/>
              </a:rPr>
              <a:t>	         estimates store reduced</a:t>
            </a:r>
          </a:p>
          <a:p>
            <a:pPr marL="0" indent="0">
              <a:spcBef>
                <a:spcPts val="0"/>
              </a:spcBef>
              <a:buNone/>
            </a:pPr>
            <a:r>
              <a:rPr lang="en-US" sz="1100" b="1" dirty="0">
                <a:latin typeface="Courier New" panose="02070309020205020404" pitchFamily="49" charset="0"/>
                <a:cs typeface="Courier New" panose="02070309020205020404" pitchFamily="49" charset="0"/>
              </a:rPr>
              <a:t>                    </a:t>
            </a:r>
            <a:r>
              <a:rPr lang="en-US" sz="1100" b="1" dirty="0" err="1">
                <a:latin typeface="Courier New" panose="02070309020205020404" pitchFamily="49" charset="0"/>
                <a:cs typeface="Courier New" panose="02070309020205020404" pitchFamily="49" charset="0"/>
              </a:rPr>
              <a:t>lrtest</a:t>
            </a:r>
            <a:r>
              <a:rPr lang="en-US" sz="1100" b="1" dirty="0">
                <a:latin typeface="Courier New" panose="02070309020205020404" pitchFamily="49" charset="0"/>
                <a:cs typeface="Courier New" panose="02070309020205020404" pitchFamily="49" charset="0"/>
              </a:rPr>
              <a:t> full reduced</a:t>
            </a:r>
          </a:p>
          <a:p>
            <a:pPr marL="0" indent="0">
              <a:spcBef>
                <a:spcPts val="0"/>
              </a:spcBef>
              <a:buNone/>
            </a:pPr>
            <a:r>
              <a:rPr lang="en-US" sz="1100" b="1" dirty="0">
                <a:latin typeface="Courier New" panose="02070309020205020404" pitchFamily="49" charset="0"/>
                <a:cs typeface="Courier New" panose="02070309020205020404" pitchFamily="49" charset="0"/>
              </a:rPr>
              <a:t>	}</a:t>
            </a:r>
          </a:p>
          <a:p>
            <a:pPr marL="0" indent="0">
              <a:spcBef>
                <a:spcPts val="0"/>
              </a:spcBef>
              <a:buNone/>
            </a:pPr>
            <a:r>
              <a:rPr lang="en-US" sz="1100" b="1" dirty="0">
                <a:latin typeface="Courier New" panose="02070309020205020404" pitchFamily="49" charset="0"/>
                <a:cs typeface="Courier New" panose="02070309020205020404" pitchFamily="49" charset="0"/>
              </a:rPr>
              <a:t>	</a:t>
            </a:r>
          </a:p>
          <a:p>
            <a:pPr marL="0" indent="0">
              <a:spcBef>
                <a:spcPts val="0"/>
              </a:spcBef>
              <a:buNone/>
            </a:pPr>
            <a:r>
              <a:rPr lang="en-US" sz="1100" b="1" dirty="0">
                <a:latin typeface="Courier New" panose="02070309020205020404" pitchFamily="49" charset="0"/>
                <a:cs typeface="Courier New" panose="02070309020205020404" pitchFamily="49" charset="0"/>
              </a:rPr>
              <a:t>           </a:t>
            </a:r>
            <a:r>
              <a:rPr lang="en-US" sz="11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1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3544881" cy="400110"/>
          </a:xfrm>
          <a:prstGeom prst="rect">
            <a:avLst/>
          </a:prstGeom>
          <a:noFill/>
        </p:spPr>
        <p:txBody>
          <a:bodyPr wrap="none" rtlCol="0">
            <a:spAutoFit/>
          </a:bodyPr>
          <a:lstStyle/>
          <a:p>
            <a:r>
              <a:rPr lang="en-US" sz="2000" b="1" dirty="0"/>
              <a:t>C:\ado\personal\simmixed.ado</a:t>
            </a:r>
          </a:p>
        </p:txBody>
      </p:sp>
    </p:spTree>
    <p:extLst>
      <p:ext uri="{BB962C8B-B14F-4D97-AF65-F5344CB8AC3E}">
        <p14:creationId xmlns:p14="http://schemas.microsoft.com/office/powerpoint/2010/main" val="10682444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6868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capture program drop </a:t>
            </a:r>
            <a:r>
              <a:rPr lang="en-US" sz="1800" b="1" dirty="0" err="1">
                <a:latin typeface="Courier New" panose="02070309020205020404" pitchFamily="49" charset="0"/>
                <a:cs typeface="Courier New" panose="02070309020205020404" pitchFamily="49" charset="0"/>
              </a:rPr>
              <a:t>simmixed</a:t>
            </a: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program </a:t>
            </a:r>
            <a:r>
              <a:rPr lang="en-US" sz="1800" b="1" dirty="0" err="1">
                <a:latin typeface="Courier New" panose="02070309020205020404" pitchFamily="49" charset="0"/>
                <a:cs typeface="Courier New" panose="02070309020205020404" pitchFamily="49" charset="0"/>
              </a:rPr>
              <a:t>simmixed</a:t>
            </a: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rclass</a:t>
            </a: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version 15</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a:solidFill>
                  <a:srgbClr val="00B050"/>
                </a:solidFill>
                <a:latin typeface="Courier New" panose="02070309020205020404" pitchFamily="49" charset="0"/>
                <a:cs typeface="Courier New" panose="02070309020205020404" pitchFamily="49" charset="0"/>
              </a:rPr>
              <a:t>// PARSE INPUT</a:t>
            </a:r>
          </a:p>
          <a:p>
            <a:pPr marL="0" indent="0">
              <a:spcBef>
                <a:spcPts val="0"/>
              </a:spcBef>
              <a:buNone/>
            </a:pPr>
            <a:endParaRPr lang="en-US" sz="1800" b="1" dirty="0">
              <a:latin typeface="Courier New" panose="02070309020205020404" pitchFamily="49" charset="0"/>
              <a:cs typeface="Courier New" panose="02070309020205020404" pitchFamily="49" charset="0"/>
            </a:endParaRP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a:solidFill>
                  <a:srgbClr val="00B050"/>
                </a:solidFill>
                <a:latin typeface="Courier New" panose="02070309020205020404" pitchFamily="49" charset="0"/>
                <a:cs typeface="Courier New" panose="02070309020205020404" pitchFamily="49" charset="0"/>
              </a:rPr>
              <a:t>// COMPUTE POWER</a:t>
            </a: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a:t>
            </a:r>
          </a:p>
          <a:p>
            <a:pPr marL="0" indent="0">
              <a:spcBef>
                <a:spcPts val="0"/>
              </a:spcBef>
              <a:buNone/>
            </a:pPr>
            <a:r>
              <a:rPr lang="en-US" sz="1800" b="1" dirty="0">
                <a:latin typeface="Courier New" panose="02070309020205020404" pitchFamily="49" charset="0"/>
                <a:cs typeface="Courier New" panose="02070309020205020404" pitchFamily="49" charset="0"/>
              </a:rPr>
              <a:t>       </a:t>
            </a:r>
            <a:r>
              <a:rPr lang="en-US" sz="18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1800" b="1" dirty="0">
                <a:latin typeface="Courier New" panose="02070309020205020404" pitchFamily="49" charset="0"/>
                <a:cs typeface="Courier New" panose="02070309020205020404" pitchFamily="49" charset="0"/>
              </a:rPr>
              <a:t>	return scalar reject = (r(p)&lt;`alpha')</a:t>
            </a:r>
          </a:p>
          <a:p>
            <a:pPr marL="0" indent="0">
              <a:spcBef>
                <a:spcPts val="0"/>
              </a:spcBef>
              <a:buNone/>
            </a:pPr>
            <a:r>
              <a:rPr lang="en-US" sz="18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3544881" cy="400110"/>
          </a:xfrm>
          <a:prstGeom prst="rect">
            <a:avLst/>
          </a:prstGeom>
          <a:noFill/>
        </p:spPr>
        <p:txBody>
          <a:bodyPr wrap="none" rtlCol="0">
            <a:spAutoFit/>
          </a:bodyPr>
          <a:lstStyle/>
          <a:p>
            <a:r>
              <a:rPr lang="en-US" sz="2000" b="1" dirty="0"/>
              <a:t>C:\ado\personal\simmixed.ado</a:t>
            </a:r>
          </a:p>
        </p:txBody>
      </p:sp>
    </p:spTree>
    <p:extLst>
      <p:ext uri="{BB962C8B-B14F-4D97-AF65-F5344CB8AC3E}">
        <p14:creationId xmlns:p14="http://schemas.microsoft.com/office/powerpoint/2010/main" val="118153567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400" b="1" dirty="0">
                <a:latin typeface="Courier New" panose="02070309020205020404" pitchFamily="49" charset="0"/>
                <a:cs typeface="Courier New" panose="02070309020205020404" pitchFamily="49" charset="0"/>
              </a:rPr>
              <a:t>. simulate reject=r(reject), reps(10) seed(12345):        ///</a:t>
            </a:r>
          </a:p>
          <a:p>
            <a:pPr marL="0" indent="0">
              <a:spcBef>
                <a:spcPts val="0"/>
              </a:spcBef>
              <a:buNone/>
            </a:pPr>
            <a:r>
              <a:rPr lang="nn-NO" sz="1400" b="1" dirty="0">
                <a:latin typeface="Courier New" panose="02070309020205020404" pitchFamily="49" charset="0"/>
                <a:cs typeface="Courier New" panose="02070309020205020404" pitchFamily="49" charset="0"/>
              </a:rPr>
              <a:t>           simmixed, n1(5) n(1000)</a:t>
            </a:r>
          </a:p>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r>
              <a:rPr lang="nn-NO" sz="1400" b="1" dirty="0">
                <a:latin typeface="Courier New" panose="02070309020205020404" pitchFamily="49" charset="0"/>
                <a:cs typeface="Courier New" panose="02070309020205020404" pitchFamily="49" charset="0"/>
              </a:rPr>
              <a:t>      command:  simmixed, n1(5) n(1000)</a:t>
            </a:r>
          </a:p>
          <a:p>
            <a:pPr marL="0" indent="0">
              <a:spcBef>
                <a:spcPts val="0"/>
              </a:spcBef>
              <a:buNone/>
            </a:pPr>
            <a:r>
              <a:rPr lang="nn-NO" sz="1400" b="1" dirty="0">
                <a:latin typeface="Courier New" panose="02070309020205020404" pitchFamily="49" charset="0"/>
                <a:cs typeface="Courier New" panose="02070309020205020404" pitchFamily="49" charset="0"/>
              </a:rPr>
              <a:t>       reject:  r(reject)</a:t>
            </a:r>
          </a:p>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r>
              <a:rPr lang="nn-NO" sz="1400" b="1" dirty="0">
                <a:latin typeface="Courier New" panose="02070309020205020404" pitchFamily="49" charset="0"/>
                <a:cs typeface="Courier New" panose="02070309020205020404" pitchFamily="49" charset="0"/>
              </a:rPr>
              <a:t>Simulations (10)</a:t>
            </a:r>
          </a:p>
          <a:p>
            <a:pPr marL="0" indent="0">
              <a:spcBef>
                <a:spcPts val="0"/>
              </a:spcBef>
              <a:buNone/>
            </a:pPr>
            <a:r>
              <a:rPr lang="nn-NO" sz="1400" b="1" dirty="0">
                <a:latin typeface="Courier New" panose="02070309020205020404" pitchFamily="49" charset="0"/>
                <a:cs typeface="Courier New" panose="02070309020205020404" pitchFamily="49" charset="0"/>
              </a:rPr>
              <a:t>----+--- 1 ---+--- 2 ---+--- 3 ---+--- 4 ---+--- 5 </a:t>
            </a:r>
          </a:p>
          <a:p>
            <a:pPr marL="0" indent="0">
              <a:spcBef>
                <a:spcPts val="0"/>
              </a:spcBef>
              <a:buNone/>
            </a:pPr>
            <a:r>
              <a:rPr lang="nn-NO" sz="1400" b="1" dirty="0">
                <a:latin typeface="Courier New" panose="02070309020205020404" pitchFamily="49" charset="0"/>
                <a:cs typeface="Courier New" panose="02070309020205020404" pitchFamily="49" charset="0"/>
              </a:rPr>
              <a:t>..........</a:t>
            </a:r>
          </a:p>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r>
              <a:rPr lang="nn-NO" sz="1400" b="1" dirty="0">
                <a:latin typeface="Courier New" panose="02070309020205020404" pitchFamily="49" charset="0"/>
                <a:cs typeface="Courier New" panose="02070309020205020404" pitchFamily="49" charset="0"/>
              </a:rPr>
              <a:t>. summarize reject</a:t>
            </a:r>
          </a:p>
          <a:p>
            <a:pPr marL="0" indent="0">
              <a:spcBef>
                <a:spcPts val="0"/>
              </a:spcBef>
              <a:buNone/>
            </a:pPr>
            <a:endParaRPr lang="nn-NO" sz="1400" b="1" dirty="0">
              <a:latin typeface="Courier New" panose="02070309020205020404" pitchFamily="49" charset="0"/>
              <a:cs typeface="Courier New" panose="02070309020205020404" pitchFamily="49" charset="0"/>
            </a:endParaRPr>
          </a:p>
          <a:p>
            <a:pPr marL="0" indent="0">
              <a:spcBef>
                <a:spcPts val="0"/>
              </a:spcBef>
              <a:buNone/>
            </a:pPr>
            <a:r>
              <a:rPr lang="nn-NO" sz="1400" b="1" dirty="0">
                <a:latin typeface="Courier New" panose="02070309020205020404" pitchFamily="49" charset="0"/>
                <a:cs typeface="Courier New" panose="02070309020205020404" pitchFamily="49" charset="0"/>
              </a:rPr>
              <a:t>    Variable |        Obs        Mean    Std. Dev.       Min        Max</a:t>
            </a:r>
          </a:p>
          <a:p>
            <a:pPr marL="0" indent="0">
              <a:spcBef>
                <a:spcPts val="0"/>
              </a:spcBef>
              <a:buNone/>
            </a:pPr>
            <a:r>
              <a:rPr lang="nn-NO" sz="1400" b="1" dirty="0">
                <a:latin typeface="Courier New" panose="02070309020205020404" pitchFamily="49" charset="0"/>
                <a:cs typeface="Courier New" panose="02070309020205020404" pitchFamily="49" charset="0"/>
              </a:rPr>
              <a:t>-------------+---------------------------------------------------------</a:t>
            </a:r>
          </a:p>
          <a:p>
            <a:pPr marL="0" indent="0">
              <a:spcBef>
                <a:spcPts val="0"/>
              </a:spcBef>
              <a:buNone/>
            </a:pPr>
            <a:r>
              <a:rPr lang="nn-NO" sz="1400" b="1" dirty="0">
                <a:latin typeface="Courier New" panose="02070309020205020404" pitchFamily="49" charset="0"/>
                <a:cs typeface="Courier New" panose="02070309020205020404" pitchFamily="49" charset="0"/>
              </a:rPr>
              <a:t>      reject |         10           1           0          1          1</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161754207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990600"/>
            <a:ext cx="8686800" cy="577209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900" b="1" dirty="0">
                <a:latin typeface="Courier New" panose="02070309020205020404" pitchFamily="49" charset="0"/>
                <a:cs typeface="Courier New" panose="02070309020205020404" pitchFamily="49" charset="0"/>
              </a:rPr>
              <a:t>capture program drop </a:t>
            </a:r>
            <a:r>
              <a:rPr lang="en-US" sz="900" b="1" dirty="0" err="1">
                <a:latin typeface="Courier New" panose="02070309020205020404" pitchFamily="49" charset="0"/>
                <a:cs typeface="Courier New" panose="02070309020205020404" pitchFamily="49" charset="0"/>
              </a:rPr>
              <a:t>power_cmd_simmixed</a:t>
            </a: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program </a:t>
            </a:r>
            <a:r>
              <a:rPr lang="en-US" sz="900" b="1" dirty="0" err="1">
                <a:latin typeface="Courier New" panose="02070309020205020404" pitchFamily="49" charset="0"/>
                <a:cs typeface="Courier New" panose="02070309020205020404" pitchFamily="49" charset="0"/>
              </a:rPr>
              <a:t>power_cmd_simmixed</a:t>
            </a: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rclass</a:t>
            </a: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latin typeface="Courier New" panose="02070309020205020404" pitchFamily="49" charset="0"/>
                <a:cs typeface="Courier New" panose="02070309020205020404" pitchFamily="49" charset="0"/>
              </a:rPr>
              <a:t>        version 15</a:t>
            </a:r>
          </a:p>
          <a:p>
            <a:pPr marL="0" indent="0">
              <a:spcBef>
                <a:spcPts val="0"/>
              </a:spcBef>
              <a:buNone/>
            </a:pPr>
            <a:r>
              <a:rPr lang="en-US" sz="900" b="1" dirty="0">
                <a:solidFill>
                  <a:srgbClr val="00B050"/>
                </a:solidFill>
                <a:latin typeface="Courier New" panose="02070309020205020404" pitchFamily="49" charset="0"/>
                <a:cs typeface="Courier New" panose="02070309020205020404" pitchFamily="49" charset="0"/>
              </a:rPr>
              <a:t>        // PARSE INPUT</a:t>
            </a:r>
          </a:p>
          <a:p>
            <a:pPr marL="0" indent="0">
              <a:spcBef>
                <a:spcPts val="0"/>
              </a:spcBef>
              <a:buNone/>
            </a:pPr>
            <a:r>
              <a:rPr lang="en-US" sz="900" b="1" dirty="0">
                <a:latin typeface="Courier New" panose="02070309020205020404" pitchFamily="49" charset="0"/>
                <a:cs typeface="Courier New" panose="02070309020205020404" pitchFamily="49" charset="0"/>
              </a:rPr>
              <a:t>        syntax, n1(integer)           /// Number of repeated observations (Level 1 sample size)</a:t>
            </a:r>
          </a:p>
          <a:p>
            <a:pPr marL="0" indent="0">
              <a:spcBef>
                <a:spcPts val="0"/>
              </a:spcBef>
              <a:buNone/>
            </a:pPr>
            <a:r>
              <a:rPr lang="en-US" sz="900" b="1" dirty="0">
                <a:latin typeface="Courier New" panose="02070309020205020404" pitchFamily="49" charset="0"/>
                <a:cs typeface="Courier New" panose="02070309020205020404" pitchFamily="49" charset="0"/>
              </a:rPr>
              <a:t>                n(integer)	           /// Number of children (Level 2 sample size)</a:t>
            </a:r>
          </a:p>
          <a:p>
            <a:pPr marL="0" indent="0">
              <a:spcBef>
                <a:spcPts val="0"/>
              </a:spcBef>
              <a:buNone/>
            </a:pPr>
            <a:r>
              <a:rPr lang="en-US" sz="900" b="1" dirty="0">
                <a:latin typeface="Courier New" panose="02070309020205020404" pitchFamily="49" charset="0"/>
                <a:cs typeface="Courier New" panose="02070309020205020404" pitchFamily="49" charset="0"/>
              </a:rPr>
              <a:t>              [ alpha(real 0.05)      /// Alpha level (default is 0.05)</a:t>
            </a:r>
          </a:p>
          <a:p>
            <a:pPr marL="0" indent="0">
              <a:spcBef>
                <a:spcPts val="0"/>
              </a:spcBef>
              <a:buNone/>
            </a:pPr>
            <a:r>
              <a:rPr lang="en-US" sz="900" b="1" dirty="0">
                <a:latin typeface="Courier New" panose="02070309020205020404" pitchFamily="49" charset="0"/>
                <a:cs typeface="Courier New" panose="02070309020205020404" pitchFamily="49" charset="0"/>
              </a:rPr>
              <a:t>                intercept(real 5.35)  /// Intercept parameter (default is 5.35)</a:t>
            </a:r>
          </a:p>
          <a:p>
            <a:pPr marL="0" indent="0">
              <a:spcBef>
                <a:spcPts val="0"/>
              </a:spcBef>
              <a:buNone/>
            </a:pPr>
            <a:r>
              <a:rPr lang="en-US" sz="900" b="1" dirty="0">
                <a:latin typeface="Courier New" panose="02070309020205020404" pitchFamily="49" charset="0"/>
                <a:cs typeface="Courier New" panose="02070309020205020404" pitchFamily="49" charset="0"/>
              </a:rPr>
              <a:t>                age(real 3.6)         /// Age parameter (default is 3.6)</a:t>
            </a:r>
          </a:p>
          <a:p>
            <a:pPr marL="0" indent="0">
              <a:spcBef>
                <a:spcPts val="0"/>
              </a:spcBef>
              <a:buNone/>
            </a:pPr>
            <a:r>
              <a:rPr lang="en-US" sz="900" b="1" dirty="0">
                <a:latin typeface="Courier New" panose="02070309020205020404" pitchFamily="49" charset="0"/>
                <a:cs typeface="Courier New" panose="02070309020205020404" pitchFamily="49" charset="0"/>
              </a:rPr>
              <a:t>                female(real -0.5)     /// Female parameter (default is -0.05)</a:t>
            </a:r>
          </a:p>
          <a:p>
            <a:pPr marL="0" indent="0">
              <a:spcBef>
                <a:spcPts val="0"/>
              </a:spcBef>
              <a:buNone/>
            </a:pPr>
            <a:r>
              <a:rPr lang="en-US" sz="900" b="1" dirty="0">
                <a:latin typeface="Courier New" panose="02070309020205020404" pitchFamily="49" charset="0"/>
                <a:cs typeface="Courier New" panose="02070309020205020404" pitchFamily="49" charset="0"/>
              </a:rPr>
              <a:t>                interact(real -0.25)  /// Interaction parameter (default is -0.25)</a:t>
            </a:r>
          </a:p>
          <a:p>
            <a:pPr marL="0" indent="0">
              <a:spcBef>
                <a:spcPts val="0"/>
              </a:spcBef>
              <a:buNone/>
            </a:pPr>
            <a:r>
              <a:rPr lang="en-US" sz="900" b="1" dirty="0">
                <a:latin typeface="Courier New" panose="02070309020205020404" pitchFamily="49" charset="0"/>
                <a:cs typeface="Courier New" panose="02070309020205020404" pitchFamily="49" charset="0"/>
              </a:rPr>
              <a:t>                u0i(real 0.25)        /// Variance of Level 2 intercept (default is 0.25)</a:t>
            </a:r>
          </a:p>
          <a:p>
            <a:pPr marL="0" indent="0">
              <a:spcBef>
                <a:spcPts val="0"/>
              </a:spcBef>
              <a:buNone/>
            </a:pPr>
            <a:r>
              <a:rPr lang="en-US" sz="900" b="1" dirty="0">
                <a:latin typeface="Courier New" panose="02070309020205020404" pitchFamily="49" charset="0"/>
                <a:cs typeface="Courier New" panose="02070309020205020404" pitchFamily="49" charset="0"/>
              </a:rPr>
              <a:t>                u1i(real 0.60)        /// Variance of Level 2 random slope (default is 0.60) </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eij</a:t>
            </a:r>
            <a:r>
              <a:rPr lang="en-US" sz="900" b="1" dirty="0">
                <a:latin typeface="Courier New" panose="02070309020205020404" pitchFamily="49" charset="0"/>
                <a:cs typeface="Courier New" panose="02070309020205020404" pitchFamily="49" charset="0"/>
              </a:rPr>
              <a:t>(real 1.2)         /// Variance of Level 1 observations (default is 1.2) 			     </a:t>
            </a:r>
          </a:p>
          <a:p>
            <a:pPr marL="0" indent="0">
              <a:spcBef>
                <a:spcPts val="0"/>
              </a:spcBef>
              <a:buNone/>
            </a:pPr>
            <a:r>
              <a:rPr lang="en-US" sz="900" b="1" dirty="0">
                <a:latin typeface="Courier New" panose="02070309020205020404" pitchFamily="49" charset="0"/>
                <a:cs typeface="Courier New" panose="02070309020205020404" pitchFamily="49" charset="0"/>
              </a:rPr>
              <a:t>                reps(integer 1000) ]  //  Number of simulation </a:t>
            </a:r>
            <a:r>
              <a:rPr lang="en-US" sz="900" b="1" dirty="0" err="1">
                <a:latin typeface="Courier New" panose="02070309020205020404" pitchFamily="49" charset="0"/>
                <a:cs typeface="Courier New" panose="02070309020205020404" pitchFamily="49" charset="0"/>
              </a:rPr>
              <a:t>repititions</a:t>
            </a:r>
            <a:r>
              <a:rPr lang="en-US" sz="900" b="1" dirty="0">
                <a:latin typeface="Courier New" panose="02070309020205020404" pitchFamily="49" charset="0"/>
                <a:cs typeface="Courier New" panose="02070309020205020404" pitchFamily="49" charset="0"/>
              </a:rPr>
              <a:t> (default is 1000)</a:t>
            </a:r>
          </a:p>
          <a:p>
            <a:pPr marL="0" indent="0">
              <a:spcBef>
                <a:spcPts val="0"/>
              </a:spcBef>
              <a:buNone/>
            </a:pPr>
            <a:endParaRPr lang="en-US" sz="900" b="1" dirty="0">
              <a:latin typeface="Courier New" panose="02070309020205020404" pitchFamily="49" charset="0"/>
              <a:cs typeface="Courier New" panose="02070309020205020404" pitchFamily="49" charset="0"/>
            </a:endParaRPr>
          </a:p>
          <a:p>
            <a:pPr marL="0" indent="0">
              <a:spcBef>
                <a:spcPts val="0"/>
              </a:spcBef>
              <a:buNone/>
            </a:pPr>
            <a:r>
              <a:rPr lang="en-US" sz="900" b="1" dirty="0">
                <a:solidFill>
                  <a:srgbClr val="00B050"/>
                </a:solidFill>
                <a:latin typeface="Courier New" panose="02070309020205020404" pitchFamily="49" charset="0"/>
                <a:cs typeface="Courier New" panose="02070309020205020404" pitchFamily="49" charset="0"/>
              </a:rPr>
              <a:t>        // COMPUTE POWER</a:t>
            </a:r>
            <a:r>
              <a:rPr lang="en-US" sz="900" b="1" dirty="0">
                <a:latin typeface="Courier New" panose="02070309020205020404" pitchFamily="49" charset="0"/>
                <a:cs typeface="Courier New" panose="02070309020205020404" pitchFamily="49" charset="0"/>
              </a:rPr>
              <a:t>		</a:t>
            </a:r>
          </a:p>
          <a:p>
            <a:pPr marL="0" indent="0">
              <a:spcBef>
                <a:spcPts val="0"/>
              </a:spcBef>
              <a:buNone/>
            </a:pPr>
            <a:r>
              <a:rPr lang="en-US" sz="900" b="1" dirty="0">
                <a:latin typeface="Courier New" panose="02070309020205020404" pitchFamily="49" charset="0"/>
                <a:cs typeface="Courier New" panose="02070309020205020404" pitchFamily="49" charset="0"/>
              </a:rPr>
              <a:t>        quietly {</a:t>
            </a:r>
          </a:p>
          <a:p>
            <a:pPr marL="0" indent="0">
              <a:spcBef>
                <a:spcPts val="0"/>
              </a:spcBef>
              <a:buNone/>
            </a:pPr>
            <a:r>
              <a:rPr lang="en-US" sz="900" b="1" dirty="0">
                <a:latin typeface="Courier New" panose="02070309020205020404" pitchFamily="49" charset="0"/>
                <a:cs typeface="Courier New" panose="02070309020205020404" pitchFamily="49" charset="0"/>
              </a:rPr>
              <a:t>	    simulate reject=r(reject), reps(`reps'):                                    ///		</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err="1">
                <a:latin typeface="Courier New" panose="02070309020205020404" pitchFamily="49" charset="0"/>
                <a:cs typeface="Courier New" panose="02070309020205020404" pitchFamily="49" charset="0"/>
              </a:rPr>
              <a:t>simmixed</a:t>
            </a:r>
            <a:r>
              <a:rPr lang="en-US" sz="900" b="1" dirty="0">
                <a:latin typeface="Courier New" panose="02070309020205020404" pitchFamily="49" charset="0"/>
                <a:cs typeface="Courier New" panose="02070309020205020404" pitchFamily="49" charset="0"/>
              </a:rPr>
              <a:t>, n1(`n1') n(`n') alpha(`alpha') intercept(`intercept')    ///</a:t>
            </a:r>
          </a:p>
          <a:p>
            <a:pPr marL="0" indent="0">
              <a:spcBef>
                <a:spcPts val="0"/>
              </a:spcBef>
              <a:buNone/>
            </a:pPr>
            <a:r>
              <a:rPr lang="en-US" sz="900" b="1" dirty="0">
                <a:latin typeface="Courier New" panose="02070309020205020404" pitchFamily="49" charset="0"/>
                <a:cs typeface="Courier New" panose="02070309020205020404" pitchFamily="49" charset="0"/>
              </a:rPr>
              <a:t>	             age(`age') female(`female') interact(`interact') 	            ///</a:t>
            </a:r>
          </a:p>
          <a:p>
            <a:pPr marL="0" indent="0">
              <a:spcBef>
                <a:spcPts val="0"/>
              </a:spcBef>
              <a:buNone/>
            </a:pPr>
            <a:r>
              <a:rPr lang="en-US" sz="900" b="1" dirty="0">
                <a:latin typeface="Courier New" panose="02070309020205020404" pitchFamily="49" charset="0"/>
                <a:cs typeface="Courier New" panose="02070309020205020404" pitchFamily="49" charset="0"/>
              </a:rPr>
              <a:t>		u0i(`u0i') u1i(`u1i') </a:t>
            </a:r>
            <a:r>
              <a:rPr lang="en-US" sz="900" b="1" dirty="0" err="1">
                <a:latin typeface="Courier New" panose="02070309020205020404" pitchFamily="49" charset="0"/>
                <a:cs typeface="Courier New" panose="02070309020205020404" pitchFamily="49" charset="0"/>
              </a:rPr>
              <a:t>eij</a:t>
            </a:r>
            <a:r>
              <a:rPr lang="en-US" sz="900" b="1" dirty="0">
                <a:latin typeface="Courier New" panose="02070309020205020404" pitchFamily="49" charset="0"/>
                <a:cs typeface="Courier New" panose="02070309020205020404" pitchFamily="49" charset="0"/>
              </a:rPr>
              <a:t>(`</a:t>
            </a:r>
            <a:r>
              <a:rPr lang="en-US" sz="900" b="1" dirty="0" err="1">
                <a:latin typeface="Courier New" panose="02070309020205020404" pitchFamily="49" charset="0"/>
                <a:cs typeface="Courier New" panose="02070309020205020404" pitchFamily="49" charset="0"/>
              </a:rPr>
              <a:t>eij</a:t>
            </a:r>
            <a:r>
              <a:rPr lang="en-US" sz="900" b="1" dirty="0">
                <a:latin typeface="Courier New" panose="02070309020205020404" pitchFamily="49" charset="0"/>
                <a:cs typeface="Courier New" panose="02070309020205020404" pitchFamily="49" charset="0"/>
              </a:rPr>
              <a:t>')</a:t>
            </a:r>
          </a:p>
          <a:p>
            <a:pPr marL="0" indent="0">
              <a:spcBef>
                <a:spcPts val="0"/>
              </a:spcBef>
              <a:buNone/>
            </a:pPr>
            <a:r>
              <a:rPr lang="en-US" sz="900" b="1" dirty="0">
                <a:latin typeface="Courier New" panose="02070309020205020404" pitchFamily="49" charset="0"/>
                <a:cs typeface="Courier New" panose="02070309020205020404" pitchFamily="49" charset="0"/>
              </a:rPr>
              <a:t>	    summarize reject</a:t>
            </a:r>
          </a:p>
          <a:p>
            <a:pPr marL="0" indent="0">
              <a:spcBef>
                <a:spcPts val="0"/>
              </a:spcBef>
              <a:buNone/>
            </a:pPr>
            <a:r>
              <a:rPr lang="en-US" sz="900" b="1" dirty="0">
                <a:latin typeface="Courier New" panose="02070309020205020404" pitchFamily="49" charset="0"/>
                <a:cs typeface="Courier New" panose="02070309020205020404" pitchFamily="49" charset="0"/>
              </a:rPr>
              <a:t>	}</a:t>
            </a:r>
          </a:p>
          <a:p>
            <a:pPr marL="0" indent="0">
              <a:spcBef>
                <a:spcPts val="0"/>
              </a:spcBef>
              <a:buNone/>
            </a:pPr>
            <a:r>
              <a:rPr lang="en-US" sz="900" b="1" dirty="0">
                <a:latin typeface="Courier New" panose="02070309020205020404" pitchFamily="49" charset="0"/>
                <a:cs typeface="Courier New" panose="02070309020205020404" pitchFamily="49" charset="0"/>
              </a:rPr>
              <a:t>	</a:t>
            </a:r>
          </a:p>
          <a:p>
            <a:pPr marL="0" indent="0">
              <a:spcBef>
                <a:spcPts val="0"/>
              </a:spcBef>
              <a:buNone/>
            </a:pPr>
            <a:r>
              <a:rPr lang="en-US" sz="900" b="1" dirty="0">
                <a:latin typeface="Courier New" panose="02070309020205020404" pitchFamily="49" charset="0"/>
                <a:cs typeface="Courier New" panose="02070309020205020404" pitchFamily="49" charset="0"/>
              </a:rPr>
              <a:t>        </a:t>
            </a:r>
            <a:r>
              <a:rPr lang="en-US" sz="900" b="1" dirty="0">
                <a:solidFill>
                  <a:srgbClr val="00B050"/>
                </a:solidFill>
                <a:latin typeface="Courier New" panose="02070309020205020404" pitchFamily="49" charset="0"/>
                <a:cs typeface="Courier New" panose="02070309020205020404" pitchFamily="49" charset="0"/>
              </a:rPr>
              <a:t>// RETURN RESULTS</a:t>
            </a:r>
          </a:p>
          <a:p>
            <a:pPr marL="0" indent="0">
              <a:spcBef>
                <a:spcPts val="0"/>
              </a:spcBef>
              <a:buNone/>
            </a:pPr>
            <a:r>
              <a:rPr lang="en-US" sz="900" b="1" dirty="0">
                <a:latin typeface="Courier New" panose="02070309020205020404" pitchFamily="49" charset="0"/>
                <a:cs typeface="Courier New" panose="02070309020205020404" pitchFamily="49" charset="0"/>
              </a:rPr>
              <a:t>        return scalar power     = r(mean)</a:t>
            </a:r>
          </a:p>
          <a:p>
            <a:pPr marL="0" indent="0">
              <a:spcBef>
                <a:spcPts val="0"/>
              </a:spcBef>
              <a:buNone/>
            </a:pPr>
            <a:r>
              <a:rPr lang="en-US" sz="900" b="1" dirty="0">
                <a:latin typeface="Courier New" panose="02070309020205020404" pitchFamily="49" charset="0"/>
                <a:cs typeface="Courier New" panose="02070309020205020404" pitchFamily="49" charset="0"/>
              </a:rPr>
              <a:t>        return scalar n1        = `n1'</a:t>
            </a:r>
          </a:p>
          <a:p>
            <a:pPr marL="0" indent="0">
              <a:spcBef>
                <a:spcPts val="0"/>
              </a:spcBef>
              <a:buNone/>
            </a:pPr>
            <a:r>
              <a:rPr lang="en-US" sz="900" b="1" dirty="0">
                <a:latin typeface="Courier New" panose="02070309020205020404" pitchFamily="49" charset="0"/>
                <a:cs typeface="Courier New" panose="02070309020205020404" pitchFamily="49" charset="0"/>
              </a:rPr>
              <a:t>        return scalar N         = `n'</a:t>
            </a:r>
          </a:p>
          <a:p>
            <a:pPr marL="0" indent="0">
              <a:spcBef>
                <a:spcPts val="0"/>
              </a:spcBef>
              <a:buNone/>
            </a:pPr>
            <a:r>
              <a:rPr lang="en-US" sz="900" b="1" dirty="0">
                <a:latin typeface="Courier New" panose="02070309020205020404" pitchFamily="49" charset="0"/>
                <a:cs typeface="Courier New" panose="02070309020205020404" pitchFamily="49" charset="0"/>
              </a:rPr>
              <a:t>        return scalar alpha     = `alpha'</a:t>
            </a:r>
          </a:p>
          <a:p>
            <a:pPr marL="0" indent="0">
              <a:spcBef>
                <a:spcPts val="0"/>
              </a:spcBef>
              <a:buNone/>
            </a:pPr>
            <a:r>
              <a:rPr lang="en-US" sz="900" b="1" dirty="0">
                <a:latin typeface="Courier New" panose="02070309020205020404" pitchFamily="49" charset="0"/>
                <a:cs typeface="Courier New" panose="02070309020205020404" pitchFamily="49" charset="0"/>
              </a:rPr>
              <a:t>        return scalar intercept = `intercept'</a:t>
            </a:r>
          </a:p>
          <a:p>
            <a:pPr marL="0" indent="0">
              <a:spcBef>
                <a:spcPts val="0"/>
              </a:spcBef>
              <a:buNone/>
            </a:pPr>
            <a:r>
              <a:rPr lang="en-US" sz="900" b="1" dirty="0">
                <a:latin typeface="Courier New" panose="02070309020205020404" pitchFamily="49" charset="0"/>
                <a:cs typeface="Courier New" panose="02070309020205020404" pitchFamily="49" charset="0"/>
              </a:rPr>
              <a:t>        return scalar age       = `age'</a:t>
            </a:r>
          </a:p>
          <a:p>
            <a:pPr marL="0" indent="0">
              <a:spcBef>
                <a:spcPts val="0"/>
              </a:spcBef>
              <a:buNone/>
            </a:pPr>
            <a:r>
              <a:rPr lang="en-US" sz="900" b="1" dirty="0">
                <a:latin typeface="Courier New" panose="02070309020205020404" pitchFamily="49" charset="0"/>
                <a:cs typeface="Courier New" panose="02070309020205020404" pitchFamily="49" charset="0"/>
              </a:rPr>
              <a:t>        return scalar female    = `female'</a:t>
            </a:r>
          </a:p>
          <a:p>
            <a:pPr marL="0" indent="0">
              <a:spcBef>
                <a:spcPts val="0"/>
              </a:spcBef>
              <a:buNone/>
            </a:pPr>
            <a:r>
              <a:rPr lang="en-US" sz="900" b="1" dirty="0">
                <a:latin typeface="Courier New" panose="02070309020205020404" pitchFamily="49" charset="0"/>
                <a:cs typeface="Courier New" panose="02070309020205020404" pitchFamily="49" charset="0"/>
              </a:rPr>
              <a:t>        return scalar interact  = `interact'</a:t>
            </a:r>
          </a:p>
          <a:p>
            <a:pPr marL="0" indent="0">
              <a:spcBef>
                <a:spcPts val="0"/>
              </a:spcBef>
              <a:buNone/>
            </a:pPr>
            <a:r>
              <a:rPr lang="en-US" sz="900" b="1" dirty="0">
                <a:latin typeface="Courier New" panose="02070309020205020404" pitchFamily="49" charset="0"/>
                <a:cs typeface="Courier New" panose="02070309020205020404" pitchFamily="49" charset="0"/>
              </a:rPr>
              <a:t>        return scalar u0i       = `u0i'</a:t>
            </a:r>
          </a:p>
          <a:p>
            <a:pPr marL="0" indent="0">
              <a:spcBef>
                <a:spcPts val="0"/>
              </a:spcBef>
              <a:buNone/>
            </a:pPr>
            <a:r>
              <a:rPr lang="en-US" sz="900" b="1" dirty="0">
                <a:latin typeface="Courier New" panose="02070309020205020404" pitchFamily="49" charset="0"/>
                <a:cs typeface="Courier New" panose="02070309020205020404" pitchFamily="49" charset="0"/>
              </a:rPr>
              <a:t>        return scalar u1i       = `u1i'</a:t>
            </a:r>
          </a:p>
          <a:p>
            <a:pPr marL="0" indent="0">
              <a:spcBef>
                <a:spcPts val="0"/>
              </a:spcBef>
              <a:buNone/>
            </a:pPr>
            <a:r>
              <a:rPr lang="en-US" sz="900" b="1" dirty="0">
                <a:latin typeface="Courier New" panose="02070309020205020404" pitchFamily="49" charset="0"/>
                <a:cs typeface="Courier New" panose="02070309020205020404" pitchFamily="49" charset="0"/>
              </a:rPr>
              <a:t>        return scalar </a:t>
            </a:r>
            <a:r>
              <a:rPr lang="en-US" sz="900" b="1" dirty="0" err="1">
                <a:latin typeface="Courier New" panose="02070309020205020404" pitchFamily="49" charset="0"/>
                <a:cs typeface="Courier New" panose="02070309020205020404" pitchFamily="49" charset="0"/>
              </a:rPr>
              <a:t>eij</a:t>
            </a:r>
            <a:r>
              <a:rPr lang="en-US" sz="900" b="1" dirty="0">
                <a:latin typeface="Courier New" panose="02070309020205020404" pitchFamily="49" charset="0"/>
                <a:cs typeface="Courier New" panose="02070309020205020404" pitchFamily="49" charset="0"/>
              </a:rPr>
              <a:t>       = `</a:t>
            </a:r>
            <a:r>
              <a:rPr lang="en-US" sz="900" b="1" dirty="0" err="1">
                <a:latin typeface="Courier New" panose="02070309020205020404" pitchFamily="49" charset="0"/>
                <a:cs typeface="Courier New" panose="02070309020205020404" pitchFamily="49" charset="0"/>
              </a:rPr>
              <a:t>eij</a:t>
            </a:r>
            <a:r>
              <a:rPr lang="en-US" sz="900" b="1" dirty="0">
                <a:latin typeface="Courier New" panose="02070309020205020404" pitchFamily="49" charset="0"/>
                <a:cs typeface="Courier New" panose="02070309020205020404" pitchFamily="49" charset="0"/>
              </a:rPr>
              <a:t>'</a:t>
            </a:r>
          </a:p>
          <a:p>
            <a:pPr marL="0" indent="0">
              <a:spcBef>
                <a:spcPts val="0"/>
              </a:spcBef>
              <a:buNone/>
            </a:pPr>
            <a:r>
              <a:rPr lang="en-US" sz="9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590490"/>
            <a:ext cx="4940199" cy="400110"/>
          </a:xfrm>
          <a:prstGeom prst="rect">
            <a:avLst/>
          </a:prstGeom>
          <a:noFill/>
        </p:spPr>
        <p:txBody>
          <a:bodyPr wrap="none" rtlCol="0">
            <a:spAutoFit/>
          </a:bodyPr>
          <a:lstStyle/>
          <a:p>
            <a:r>
              <a:rPr lang="en-US" sz="2000" b="1" dirty="0"/>
              <a:t>C:\ado\personal\power_cmd_simmixed.ado</a:t>
            </a:r>
          </a:p>
        </p:txBody>
      </p:sp>
    </p:spTree>
    <p:extLst>
      <p:ext uri="{BB962C8B-B14F-4D97-AF65-F5344CB8AC3E}">
        <p14:creationId xmlns:p14="http://schemas.microsoft.com/office/powerpoint/2010/main" val="27775154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1676400"/>
            <a:ext cx="8686800" cy="1905000"/>
          </a:xfrm>
          <a:prstGeom prst="rect">
            <a:avLst/>
          </a:prstGeom>
          <a:ln w="19050">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capture program drop </a:t>
            </a:r>
            <a:r>
              <a:rPr lang="en-US" sz="1200" b="1" dirty="0" err="1">
                <a:latin typeface="Courier New" panose="02070309020205020404" pitchFamily="49" charset="0"/>
                <a:cs typeface="Courier New" panose="02070309020205020404" pitchFamily="49" charset="0"/>
              </a:rPr>
              <a:t>power_cmd_simmixed_init</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program </a:t>
            </a:r>
            <a:r>
              <a:rPr lang="en-US" sz="1200" b="1" dirty="0" err="1">
                <a:latin typeface="Courier New" panose="02070309020205020404" pitchFamily="49" charset="0"/>
                <a:cs typeface="Courier New" panose="02070309020205020404" pitchFamily="49" charset="0"/>
              </a:rPr>
              <a:t>power_cmd_simmixed_init</a:t>
            </a: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sclass</a:t>
            </a:r>
            <a:endParaRPr lang="en-US" sz="1200" b="1" dirty="0">
              <a:latin typeface="Courier New" panose="02070309020205020404" pitchFamily="49" charset="0"/>
              <a:cs typeface="Courier New" panose="02070309020205020404" pitchFamily="49" charset="0"/>
            </a:endParaRPr>
          </a:p>
          <a:p>
            <a:pPr marL="0" indent="0">
              <a:spcBef>
                <a:spcPts val="0"/>
              </a:spcBef>
              <a:buNone/>
            </a:pPr>
            <a:r>
              <a:rPr lang="en-US" sz="1200" b="1" dirty="0">
                <a:latin typeface="Courier New" panose="02070309020205020404" pitchFamily="49" charset="0"/>
                <a:cs typeface="Courier New" panose="02070309020205020404" pitchFamily="49" charset="0"/>
              </a:rPr>
              <a:t>	version 15</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sreturn</a:t>
            </a:r>
            <a:r>
              <a:rPr lang="en-US" sz="1200" b="1" dirty="0">
                <a:latin typeface="Courier New" panose="02070309020205020404" pitchFamily="49" charset="0"/>
                <a:cs typeface="Courier New" panose="02070309020205020404" pitchFamily="49" charset="0"/>
              </a:rPr>
              <a:t> clear</a:t>
            </a:r>
          </a:p>
          <a:p>
            <a:pPr marL="0" indent="0">
              <a:spcBef>
                <a:spcPts val="0"/>
              </a:spcBef>
              <a:buNone/>
            </a:pPr>
            <a:r>
              <a:rPr lang="en-US" sz="1200" b="1" dirty="0">
                <a:latin typeface="Courier New" panose="02070309020205020404" pitchFamily="49" charset="0"/>
                <a:cs typeface="Courier New" panose="02070309020205020404" pitchFamily="49" charset="0"/>
              </a:rPr>
              <a:t>	// ADD COLUMNS TO THE OUTPUT TABLE</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sreturn</a:t>
            </a:r>
            <a:r>
              <a:rPr lang="en-US" sz="1200" b="1" dirty="0">
                <a:latin typeface="Courier New" panose="02070309020205020404" pitchFamily="49" charset="0"/>
                <a:cs typeface="Courier New" panose="02070309020205020404" pitchFamily="49" charset="0"/>
              </a:rPr>
              <a:t> local </a:t>
            </a:r>
            <a:r>
              <a:rPr lang="en-US" sz="1200" b="1" dirty="0" err="1">
                <a:latin typeface="Courier New" panose="02070309020205020404" pitchFamily="49" charset="0"/>
                <a:cs typeface="Courier New" panose="02070309020205020404" pitchFamily="49" charset="0"/>
              </a:rPr>
              <a:t>pss_colnames</a:t>
            </a:r>
            <a:r>
              <a:rPr lang="en-US" sz="1200" b="1" dirty="0">
                <a:latin typeface="Courier New" panose="02070309020205020404" pitchFamily="49" charset="0"/>
                <a:cs typeface="Courier New" panose="02070309020205020404" pitchFamily="49" charset="0"/>
              </a:rPr>
              <a:t> "n1 intercept age female interact u0i u1i </a:t>
            </a:r>
            <a:r>
              <a:rPr lang="en-US" sz="1200" b="1" dirty="0" err="1">
                <a:latin typeface="Courier New" panose="02070309020205020404" pitchFamily="49" charset="0"/>
                <a:cs typeface="Courier New" panose="02070309020205020404" pitchFamily="49" charset="0"/>
              </a:rPr>
              <a:t>eij</a:t>
            </a:r>
            <a:r>
              <a:rPr lang="en-US" sz="1200" b="1" dirty="0">
                <a:latin typeface="Courier New" panose="02070309020205020404" pitchFamily="49" charset="0"/>
                <a:cs typeface="Courier New" panose="02070309020205020404" pitchFamily="49" charset="0"/>
              </a:rPr>
              <a:t>"</a:t>
            </a:r>
          </a:p>
          <a:p>
            <a:pPr marL="0" indent="0">
              <a:spcBef>
                <a:spcPts val="0"/>
              </a:spcBef>
              <a:buNone/>
            </a:pPr>
            <a:r>
              <a:rPr lang="en-US" sz="1200" b="1" dirty="0">
                <a:latin typeface="Courier New" panose="02070309020205020404" pitchFamily="49" charset="0"/>
                <a:cs typeface="Courier New" panose="02070309020205020404" pitchFamily="49" charset="0"/>
              </a:rPr>
              <a:t>	// ALLOW NUMLISTS FOR ALL PARAMETERS</a:t>
            </a:r>
          </a:p>
          <a:p>
            <a:pPr marL="0" indent="0">
              <a:spcBef>
                <a:spcPts val="0"/>
              </a:spcBef>
              <a:buNone/>
            </a:pPr>
            <a:r>
              <a:rPr lang="en-US" sz="1200" b="1" dirty="0">
                <a:latin typeface="Courier New" panose="02070309020205020404" pitchFamily="49" charset="0"/>
                <a:cs typeface="Courier New" panose="02070309020205020404" pitchFamily="49" charset="0"/>
              </a:rPr>
              <a:t>	</a:t>
            </a:r>
            <a:r>
              <a:rPr lang="en-US" sz="1200" b="1" dirty="0" err="1">
                <a:latin typeface="Courier New" panose="02070309020205020404" pitchFamily="49" charset="0"/>
                <a:cs typeface="Courier New" panose="02070309020205020404" pitchFamily="49" charset="0"/>
              </a:rPr>
              <a:t>sreturn</a:t>
            </a:r>
            <a:r>
              <a:rPr lang="en-US" sz="1200" b="1" dirty="0">
                <a:latin typeface="Courier New" panose="02070309020205020404" pitchFamily="49" charset="0"/>
                <a:cs typeface="Courier New" panose="02070309020205020404" pitchFamily="49" charset="0"/>
              </a:rPr>
              <a:t> local </a:t>
            </a:r>
            <a:r>
              <a:rPr lang="en-US" sz="1200" b="1" dirty="0" err="1">
                <a:latin typeface="Courier New" panose="02070309020205020404" pitchFamily="49" charset="0"/>
                <a:cs typeface="Courier New" panose="02070309020205020404" pitchFamily="49" charset="0"/>
              </a:rPr>
              <a:t>pss_numopts</a:t>
            </a:r>
            <a:r>
              <a:rPr lang="en-US" sz="1200" b="1" dirty="0">
                <a:latin typeface="Courier New" panose="02070309020205020404" pitchFamily="49" charset="0"/>
                <a:cs typeface="Courier New" panose="02070309020205020404" pitchFamily="49" charset="0"/>
              </a:rPr>
              <a:t>  "n1 intercept age female interact u0i u1i </a:t>
            </a:r>
            <a:r>
              <a:rPr lang="en-US" sz="1200" b="1" dirty="0" err="1">
                <a:latin typeface="Courier New" panose="02070309020205020404" pitchFamily="49" charset="0"/>
                <a:cs typeface="Courier New" panose="02070309020205020404" pitchFamily="49" charset="0"/>
              </a:rPr>
              <a:t>eij</a:t>
            </a:r>
            <a:r>
              <a:rPr lang="en-US" sz="1200" b="1" dirty="0">
                <a:latin typeface="Courier New" panose="02070309020205020404" pitchFamily="49" charset="0"/>
                <a:cs typeface="Courier New" panose="02070309020205020404" pitchFamily="49" charset="0"/>
              </a:rPr>
              <a:t>"</a:t>
            </a:r>
          </a:p>
          <a:p>
            <a:pPr marL="0" indent="0">
              <a:spcBef>
                <a:spcPts val="0"/>
              </a:spcBef>
              <a:buNone/>
            </a:pPr>
            <a:r>
              <a:rPr lang="en-US" sz="1200" b="1" dirty="0">
                <a:latin typeface="Courier New" panose="02070309020205020404" pitchFamily="49" charset="0"/>
                <a:cs typeface="Courier New" panose="02070309020205020404" pitchFamily="49" charset="0"/>
              </a:rPr>
              <a:t>end</a:t>
            </a:r>
          </a:p>
        </p:txBody>
      </p:sp>
      <p:sp>
        <p:nvSpPr>
          <p:cNvPr id="6" name="TextBox 5"/>
          <p:cNvSpPr txBox="1"/>
          <p:nvPr/>
        </p:nvSpPr>
        <p:spPr>
          <a:xfrm>
            <a:off x="228600" y="1276290"/>
            <a:ext cx="5419497" cy="400110"/>
          </a:xfrm>
          <a:prstGeom prst="rect">
            <a:avLst/>
          </a:prstGeom>
          <a:noFill/>
        </p:spPr>
        <p:txBody>
          <a:bodyPr wrap="none" rtlCol="0">
            <a:spAutoFit/>
          </a:bodyPr>
          <a:lstStyle/>
          <a:p>
            <a:r>
              <a:rPr lang="en-US" sz="2000" b="1" dirty="0"/>
              <a:t>C:\ado\personal\power_cmd_simmixed_init.ado</a:t>
            </a:r>
          </a:p>
        </p:txBody>
      </p:sp>
    </p:spTree>
    <p:extLst>
      <p:ext uri="{BB962C8B-B14F-4D97-AF65-F5344CB8AC3E}">
        <p14:creationId xmlns:p14="http://schemas.microsoft.com/office/powerpoint/2010/main" val="69757488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200" b="1" dirty="0">
                <a:latin typeface="Courier New" panose="02070309020205020404" pitchFamily="49" charset="0"/>
                <a:cs typeface="Courier New" panose="02070309020205020404" pitchFamily="49" charset="0"/>
              </a:rPr>
              <a:t>. power simmixed, n1(5) n(100) reps(10000)</a:t>
            </a:r>
          </a:p>
          <a:p>
            <a:pPr marL="0" indent="0">
              <a:spcBef>
                <a:spcPts val="0"/>
              </a:spcBef>
              <a:buNone/>
            </a:pPr>
            <a:r>
              <a:rPr lang="nn-NO" sz="1200" b="1" dirty="0">
                <a:latin typeface="Courier New" panose="02070309020205020404" pitchFamily="49" charset="0"/>
                <a:cs typeface="Courier New" panose="02070309020205020404" pitchFamily="49" charset="0"/>
              </a:rPr>
              <a:t>xxxxxxxxxxxxxxxxxxxxxxxxxxxxxxxxxxxxxxxxxxxxxxxxxxxxxxxxxxxxxxxxxxxxxxxxxxxxxxxx</a:t>
            </a:r>
          </a:p>
          <a:p>
            <a:pPr marL="0" indent="0">
              <a:spcBef>
                <a:spcPts val="0"/>
              </a:spcBef>
              <a:buNone/>
            </a:pPr>
            <a:r>
              <a:rPr lang="nn-NO" sz="1200" b="1" dirty="0">
                <a:latin typeface="Courier New" panose="02070309020205020404" pitchFamily="49" charset="0"/>
                <a:cs typeface="Courier New" panose="02070309020205020404" pitchFamily="49" charset="0"/>
              </a:rPr>
              <a:t>&gt; xxxxxxxxxxxxxxxxxxxxxxxxxxxxxxxxxxxxxxxxxxxxxx</a:t>
            </a:r>
          </a:p>
          <a:p>
            <a:pPr marL="0" indent="0">
              <a:spcBef>
                <a:spcPts val="0"/>
              </a:spcBef>
              <a:buNone/>
            </a:pPr>
            <a:r>
              <a:rPr lang="nn-NO" sz="1200" b="1" dirty="0">
                <a:latin typeface="Courier New" panose="02070309020205020404" pitchFamily="49" charset="0"/>
                <a:cs typeface="Courier New" panose="02070309020205020404" pitchFamily="49" charset="0"/>
              </a:rPr>
              <a:t>Estimated power</a:t>
            </a:r>
          </a:p>
          <a:p>
            <a:pPr marL="0" indent="0">
              <a:spcBef>
                <a:spcPts val="0"/>
              </a:spcBef>
              <a:buNone/>
            </a:pPr>
            <a:r>
              <a:rPr lang="nn-NO" sz="1200" b="1" dirty="0">
                <a:latin typeface="Courier New" panose="02070309020205020404" pitchFamily="49" charset="0"/>
                <a:cs typeface="Courier New" panose="02070309020205020404" pitchFamily="49" charset="0"/>
              </a:rPr>
              <a:t>Two-sided test</a:t>
            </a:r>
          </a:p>
          <a:p>
            <a:pPr marL="0" indent="0">
              <a:spcBef>
                <a:spcPts val="0"/>
              </a:spcBef>
              <a:buNone/>
            </a:pPr>
            <a:endParaRPr lang="nn-NO" sz="1200" b="1" dirty="0">
              <a:latin typeface="Courier New" panose="02070309020205020404" pitchFamily="49" charset="0"/>
              <a:cs typeface="Courier New" panose="02070309020205020404" pitchFamily="49" charset="0"/>
            </a:endParaRP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   alpha   power       N      n1 intercept     age  female interact     u0i |</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     .05    .248     100       5      5.35     3.6     -.5     -.25     .25 |</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     u1i     eij |</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      .6     1.2 |</a:t>
            </a:r>
          </a:p>
          <a:p>
            <a:pPr marL="0" indent="0">
              <a:spcBef>
                <a:spcPts val="0"/>
              </a:spcBef>
              <a:buNone/>
            </a:pPr>
            <a:r>
              <a:rPr lang="nn-NO" sz="1200" b="1" dirty="0">
                <a:latin typeface="Courier New" panose="02070309020205020404" pitchFamily="49" charset="0"/>
                <a:cs typeface="Courier New" panose="02070309020205020404" pitchFamily="49" charset="0"/>
              </a:rPr>
              <a:t>  +-----------------+</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14947677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76400"/>
            <a:ext cx="8191500" cy="4572000"/>
          </a:xfrm>
        </p:spPr>
        <p:txBody>
          <a:bodyPr>
            <a:noAutofit/>
          </a:bodyPr>
          <a:lstStyle/>
          <a:p>
            <a:pPr marL="0" indent="0">
              <a:spcBef>
                <a:spcPts val="0"/>
              </a:spcBef>
              <a:buNone/>
            </a:pPr>
            <a:r>
              <a:rPr lang="nn-NO" sz="1200" b="1" dirty="0">
                <a:latin typeface="Courier New" panose="02070309020205020404" pitchFamily="49" charset="0"/>
                <a:cs typeface="Courier New" panose="02070309020205020404" pitchFamily="49" charset="0"/>
              </a:rPr>
              <a:t>. power simmixed, n1(5 6) n(100(100)500) reps(1000)                          ///</a:t>
            </a:r>
          </a:p>
          <a:p>
            <a:pPr marL="0" indent="0">
              <a:spcBef>
                <a:spcPts val="0"/>
              </a:spcBef>
              <a:buNone/>
            </a:pPr>
            <a:r>
              <a:rPr lang="nn-NO" sz="1200" b="1" dirty="0">
                <a:latin typeface="Courier New" panose="02070309020205020404" pitchFamily="49" charset="0"/>
                <a:cs typeface="Courier New" panose="02070309020205020404" pitchFamily="49" charset="0"/>
              </a:rPr>
              <a:t>&gt;           table(n1 N power)                                                ///</a:t>
            </a:r>
          </a:p>
          <a:p>
            <a:pPr marL="0" indent="0">
              <a:spcBef>
                <a:spcPts val="0"/>
              </a:spcBef>
              <a:buNone/>
            </a:pPr>
            <a:r>
              <a:rPr lang="nn-NO" sz="1200" b="1" dirty="0">
                <a:latin typeface="Courier New" panose="02070309020205020404" pitchFamily="49" charset="0"/>
                <a:cs typeface="Courier New" panose="02070309020205020404" pitchFamily="49" charset="0"/>
              </a:rPr>
              <a:t>&gt;           graph(ydimension(power) xdimension(N) plotdimension(n1)          ///</a:t>
            </a:r>
          </a:p>
          <a:p>
            <a:pPr marL="0" indent="0">
              <a:spcBef>
                <a:spcPts val="0"/>
              </a:spcBef>
              <a:buNone/>
            </a:pPr>
            <a:r>
              <a:rPr lang="nn-NO" sz="1200" b="1" dirty="0">
                <a:latin typeface="Courier New" panose="02070309020205020404" pitchFamily="49" charset="0"/>
                <a:cs typeface="Courier New" panose="02070309020205020404" pitchFamily="49" charset="0"/>
              </a:rPr>
              <a:t>&gt;           xtitle(Level 2 Sample Size) legend(title(Level 1 Sample Size)))</a:t>
            </a:r>
          </a:p>
          <a:p>
            <a:pPr marL="0" indent="0">
              <a:spcBef>
                <a:spcPts val="0"/>
              </a:spcBef>
              <a:buNone/>
            </a:pPr>
            <a:r>
              <a:rPr lang="nn-NO" sz="1200" b="1" dirty="0">
                <a:latin typeface="Courier New" panose="02070309020205020404" pitchFamily="49" charset="0"/>
                <a:cs typeface="Courier New" panose="02070309020205020404" pitchFamily="49" charset="0"/>
              </a:rPr>
              <a:t>xxxxxxxxxxxxxxxxxxxxxxxxxxx</a:t>
            </a:r>
          </a:p>
          <a:p>
            <a:pPr marL="0" indent="0">
              <a:spcBef>
                <a:spcPts val="0"/>
              </a:spcBef>
              <a:buNone/>
            </a:pPr>
            <a:r>
              <a:rPr lang="nn-NO" sz="1200" b="1" dirty="0">
                <a:latin typeface="Courier New" panose="02070309020205020404" pitchFamily="49" charset="0"/>
                <a:cs typeface="Courier New" panose="02070309020205020404" pitchFamily="49" charset="0"/>
              </a:rPr>
              <a:t>Estimated power</a:t>
            </a:r>
          </a:p>
          <a:p>
            <a:pPr marL="0" indent="0">
              <a:spcBef>
                <a:spcPts val="0"/>
              </a:spcBef>
              <a:buNone/>
            </a:pPr>
            <a:r>
              <a:rPr lang="nn-NO" sz="1200" b="1" dirty="0">
                <a:latin typeface="Courier New" panose="02070309020205020404" pitchFamily="49" charset="0"/>
                <a:cs typeface="Courier New" panose="02070309020205020404" pitchFamily="49" charset="0"/>
              </a:rPr>
              <a:t>Two-sided test</a:t>
            </a:r>
          </a:p>
          <a:p>
            <a:pPr marL="0" indent="0">
              <a:spcBef>
                <a:spcPts val="0"/>
              </a:spcBef>
              <a:buNone/>
            </a:pPr>
            <a:endParaRPr lang="nn-NO" sz="1200" b="1" dirty="0">
              <a:latin typeface="Courier New" panose="02070309020205020404" pitchFamily="49" charset="0"/>
              <a:cs typeface="Courier New" panose="02070309020205020404" pitchFamily="49" charset="0"/>
            </a:endParaRP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      n1       N   power |</a:t>
            </a:r>
          </a:p>
          <a:p>
            <a:pPr marL="0" indent="0">
              <a:spcBef>
                <a:spcPts val="0"/>
              </a:spcBef>
              <a:buNone/>
            </a:pPr>
            <a:r>
              <a:rPr lang="nn-NO" sz="1200" b="1" dirty="0">
                <a:latin typeface="Courier New" panose="02070309020205020404" pitchFamily="49" charset="0"/>
                <a:cs typeface="Courier New" panose="02070309020205020404" pitchFamily="49" charset="0"/>
              </a:rPr>
              <a:t>  |-------------------------|</a:t>
            </a:r>
          </a:p>
          <a:p>
            <a:pPr marL="0" indent="0">
              <a:spcBef>
                <a:spcPts val="0"/>
              </a:spcBef>
              <a:buNone/>
            </a:pPr>
            <a:r>
              <a:rPr lang="nn-NO" sz="1200" b="1" dirty="0">
                <a:latin typeface="Courier New" panose="02070309020205020404" pitchFamily="49" charset="0"/>
                <a:cs typeface="Courier New" panose="02070309020205020404" pitchFamily="49" charset="0"/>
              </a:rPr>
              <a:t>  |       5     100   .2629 |</a:t>
            </a:r>
          </a:p>
          <a:p>
            <a:pPr marL="0" indent="0">
              <a:spcBef>
                <a:spcPts val="0"/>
              </a:spcBef>
              <a:buNone/>
            </a:pPr>
            <a:r>
              <a:rPr lang="nn-NO" sz="1200" b="1" dirty="0">
                <a:latin typeface="Courier New" panose="02070309020205020404" pitchFamily="49" charset="0"/>
                <a:cs typeface="Courier New" panose="02070309020205020404" pitchFamily="49" charset="0"/>
              </a:rPr>
              <a:t>  |       6     100    .313 |</a:t>
            </a:r>
          </a:p>
          <a:p>
            <a:pPr marL="0" indent="0">
              <a:spcBef>
                <a:spcPts val="0"/>
              </a:spcBef>
              <a:buNone/>
            </a:pPr>
            <a:r>
              <a:rPr lang="nn-NO" sz="1200" b="1" dirty="0">
                <a:latin typeface="Courier New" panose="02070309020205020404" pitchFamily="49" charset="0"/>
                <a:cs typeface="Courier New" panose="02070309020205020404" pitchFamily="49" charset="0"/>
              </a:rPr>
              <a:t>  |       5     200    .397 |</a:t>
            </a:r>
          </a:p>
          <a:p>
            <a:pPr marL="0" indent="0">
              <a:spcBef>
                <a:spcPts val="0"/>
              </a:spcBef>
              <a:buNone/>
            </a:pPr>
            <a:r>
              <a:rPr lang="nn-NO" sz="1200" b="1" dirty="0">
                <a:latin typeface="Courier New" panose="02070309020205020404" pitchFamily="49" charset="0"/>
                <a:cs typeface="Courier New" panose="02070309020205020404" pitchFamily="49" charset="0"/>
              </a:rPr>
              <a:t>  |       6     200    .569 |</a:t>
            </a:r>
          </a:p>
          <a:p>
            <a:pPr marL="0" indent="0">
              <a:spcBef>
                <a:spcPts val="0"/>
              </a:spcBef>
              <a:buNone/>
            </a:pPr>
            <a:r>
              <a:rPr lang="nn-NO" sz="1200" b="1" dirty="0">
                <a:latin typeface="Courier New" panose="02070309020205020404" pitchFamily="49" charset="0"/>
                <a:cs typeface="Courier New" panose="02070309020205020404" pitchFamily="49" charset="0"/>
              </a:rPr>
              <a:t>  |       5     300    .621 |</a:t>
            </a:r>
          </a:p>
          <a:p>
            <a:pPr marL="0" indent="0">
              <a:spcBef>
                <a:spcPts val="0"/>
              </a:spcBef>
              <a:buNone/>
            </a:pPr>
            <a:r>
              <a:rPr lang="nn-NO" sz="1200" b="1" dirty="0">
                <a:latin typeface="Courier New" panose="02070309020205020404" pitchFamily="49" charset="0"/>
                <a:cs typeface="Courier New" panose="02070309020205020404" pitchFamily="49" charset="0"/>
              </a:rPr>
              <a:t>  |       6     300    .735 |</a:t>
            </a:r>
          </a:p>
          <a:p>
            <a:pPr marL="0" indent="0">
              <a:spcBef>
                <a:spcPts val="0"/>
              </a:spcBef>
              <a:buNone/>
            </a:pPr>
            <a:r>
              <a:rPr lang="nn-NO" sz="1200" b="1" dirty="0">
                <a:latin typeface="Courier New" panose="02070309020205020404" pitchFamily="49" charset="0"/>
                <a:cs typeface="Courier New" panose="02070309020205020404" pitchFamily="49" charset="0"/>
              </a:rPr>
              <a:t>  |       5     400    .734 |</a:t>
            </a:r>
          </a:p>
          <a:p>
            <a:pPr marL="0" indent="0">
              <a:spcBef>
                <a:spcPts val="0"/>
              </a:spcBef>
              <a:buNone/>
            </a:pPr>
            <a:r>
              <a:rPr lang="nn-NO" sz="1200" b="1" dirty="0">
                <a:latin typeface="Courier New" panose="02070309020205020404" pitchFamily="49" charset="0"/>
                <a:cs typeface="Courier New" panose="02070309020205020404" pitchFamily="49" charset="0"/>
              </a:rPr>
              <a:t>  |       6     400    .855 |</a:t>
            </a:r>
          </a:p>
          <a:p>
            <a:pPr marL="0" indent="0">
              <a:spcBef>
                <a:spcPts val="0"/>
              </a:spcBef>
              <a:buNone/>
            </a:pPr>
            <a:r>
              <a:rPr lang="nn-NO" sz="1200" b="1" dirty="0">
                <a:latin typeface="Courier New" panose="02070309020205020404" pitchFamily="49" charset="0"/>
                <a:cs typeface="Courier New" panose="02070309020205020404" pitchFamily="49" charset="0"/>
              </a:rPr>
              <a:t>  |       5     500    .828 |</a:t>
            </a:r>
          </a:p>
          <a:p>
            <a:pPr marL="0" indent="0">
              <a:spcBef>
                <a:spcPts val="0"/>
              </a:spcBef>
              <a:buNone/>
            </a:pPr>
            <a:r>
              <a:rPr lang="nn-NO" sz="1200" b="1" dirty="0">
                <a:latin typeface="Courier New" panose="02070309020205020404" pitchFamily="49" charset="0"/>
                <a:cs typeface="Courier New" panose="02070309020205020404" pitchFamily="49" charset="0"/>
              </a:rPr>
              <a:t>  |       6     500    .917 |</a:t>
            </a:r>
          </a:p>
          <a:p>
            <a:pPr marL="0" indent="0">
              <a:spcBef>
                <a:spcPts val="0"/>
              </a:spcBef>
              <a:buNone/>
            </a:pPr>
            <a:r>
              <a:rPr lang="nn-NO" sz="1200" b="1" dirty="0">
                <a:latin typeface="Courier New" panose="02070309020205020404" pitchFamily="49" charset="0"/>
                <a:cs typeface="Courier New" panose="02070309020205020404" pitchFamily="49" charset="0"/>
              </a:rPr>
              <a:t>  +-------------------------+</a:t>
            </a:r>
          </a:p>
        </p:txBody>
      </p:sp>
      <p:sp>
        <p:nvSpPr>
          <p:cNvPr id="5" name="Title 1"/>
          <p:cNvSpPr>
            <a:spLocks noGrp="1"/>
          </p:cNvSpPr>
          <p:nvPr>
            <p:ph type="title"/>
          </p:nvPr>
        </p:nvSpPr>
        <p:spPr>
          <a:xfrm>
            <a:off x="0" y="609600"/>
            <a:ext cx="9144000" cy="990600"/>
          </a:xfrm>
        </p:spPr>
        <p:txBody>
          <a:bodyPr>
            <a:normAutofit/>
          </a:bodyPr>
          <a:lstStyle/>
          <a:p>
            <a:r>
              <a:rPr lang="en-US" sz="4000" dirty="0"/>
              <a:t>Simulate Multilevel/Longitudinal Data</a:t>
            </a:r>
          </a:p>
        </p:txBody>
      </p:sp>
    </p:spTree>
    <p:extLst>
      <p:ext uri="{BB962C8B-B14F-4D97-AF65-F5344CB8AC3E}">
        <p14:creationId xmlns:p14="http://schemas.microsoft.com/office/powerpoint/2010/main" val="313217746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 y="762000"/>
            <a:ext cx="9144000" cy="954107"/>
          </a:xfrm>
          <a:prstGeom prst="rect">
            <a:avLst/>
          </a:prstGeom>
          <a:noFill/>
        </p:spPr>
        <p:txBody>
          <a:bodyPr wrap="square" rtlCol="0">
            <a:spAutoFit/>
          </a:bodyPr>
          <a:lstStyle/>
          <a:p>
            <a:r>
              <a:rPr lang="nn-NO" sz="1400" b="1" dirty="0">
                <a:latin typeface="Courier New" panose="02070309020205020404" pitchFamily="49" charset="0"/>
                <a:cs typeface="Courier New" panose="02070309020205020404" pitchFamily="49" charset="0"/>
              </a:rPr>
              <a:t>power simmixed, n1(5 6) n(100(100)500) reps(1000)                                ///</a:t>
            </a:r>
          </a:p>
          <a:p>
            <a:r>
              <a:rPr lang="nn-NO" sz="1400" b="1" dirty="0">
                <a:latin typeface="Courier New" panose="02070309020205020404" pitchFamily="49" charset="0"/>
                <a:cs typeface="Courier New" panose="02070309020205020404" pitchFamily="49" charset="0"/>
              </a:rPr>
              <a:t>                table(n1 N power)                                                ///</a:t>
            </a:r>
          </a:p>
          <a:p>
            <a:r>
              <a:rPr lang="nn-NO" sz="1400" b="1" dirty="0">
                <a:latin typeface="Courier New" panose="02070309020205020404" pitchFamily="49" charset="0"/>
                <a:cs typeface="Courier New" panose="02070309020205020404" pitchFamily="49" charset="0"/>
              </a:rPr>
              <a:t>                graph(ydimension(power) xdimension(N) plotdimension(n1)          ///</a:t>
            </a:r>
          </a:p>
          <a:p>
            <a:r>
              <a:rPr lang="nn-NO" sz="1400" b="1" dirty="0">
                <a:latin typeface="Courier New" panose="02070309020205020404" pitchFamily="49" charset="0"/>
                <a:cs typeface="Courier New" panose="02070309020205020404" pitchFamily="49" charset="0"/>
              </a:rPr>
              <a:t>                xtitle(Level 2 Sample Size) legend(title(Level 1 Sample Size)))</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pic>
        <p:nvPicPr>
          <p:cNvPr id="3" name="Content Placeholder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57200" y="1981200"/>
            <a:ext cx="7721600" cy="4343400"/>
          </a:xfrm>
        </p:spPr>
      </p:pic>
    </p:spTree>
    <p:extLst>
      <p:ext uri="{BB962C8B-B14F-4D97-AF65-F5344CB8AC3E}">
        <p14:creationId xmlns:p14="http://schemas.microsoft.com/office/powerpoint/2010/main" val="1726566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Calculate Power Using Simulation</a:t>
            </a:r>
          </a:p>
        </p:txBody>
      </p:sp>
      <p:sp>
        <p:nvSpPr>
          <p:cNvPr id="3" name="Content Placeholder 2"/>
          <p:cNvSpPr>
            <a:spLocks noGrp="1"/>
          </p:cNvSpPr>
          <p:nvPr>
            <p:ph idx="1"/>
          </p:nvPr>
        </p:nvSpPr>
        <p:spPr>
          <a:xfrm>
            <a:off x="381000" y="2057400"/>
            <a:ext cx="8534400" cy="4495800"/>
          </a:xfrm>
        </p:spPr>
        <p:txBody>
          <a:bodyPr>
            <a:noAutofit/>
          </a:bodyPr>
          <a:lstStyle/>
          <a:p>
            <a:r>
              <a:rPr lang="en-US" sz="2800" b="1" u="sng" dirty="0"/>
              <a:t>Step 1</a:t>
            </a:r>
            <a:r>
              <a:rPr lang="en-US" sz="2800" dirty="0"/>
              <a:t>: Create a pseudo-random dataset assuming that the alternative hypothesis is true</a:t>
            </a:r>
          </a:p>
          <a:p>
            <a:r>
              <a:rPr lang="en-US" sz="2800" b="1" u="sng" dirty="0"/>
              <a:t>Step 2</a:t>
            </a:r>
            <a:r>
              <a:rPr lang="en-US" sz="2800" dirty="0"/>
              <a:t>: Test the null hypothesis using the </a:t>
            </a:r>
            <a:r>
              <a:rPr lang="en-US" sz="2800" dirty="0" err="1"/>
              <a:t>datset</a:t>
            </a:r>
            <a:endParaRPr lang="en-US" sz="2800" dirty="0"/>
          </a:p>
          <a:p>
            <a:r>
              <a:rPr lang="en-US" sz="2800" b="1" u="sng" dirty="0"/>
              <a:t>Step 3</a:t>
            </a:r>
            <a:r>
              <a:rPr lang="en-US" sz="2800" dirty="0"/>
              <a:t>: Save the results of the hypothesis test (e.g. “1” if reject and “0” not reject)</a:t>
            </a:r>
          </a:p>
          <a:p>
            <a:r>
              <a:rPr lang="en-US" sz="2800" b="1" u="sng" dirty="0"/>
              <a:t>Step 4</a:t>
            </a:r>
            <a:r>
              <a:rPr lang="en-US" sz="2800" dirty="0"/>
              <a:t>: Repeat Steps 1-3 many times (1000+)</a:t>
            </a:r>
          </a:p>
          <a:p>
            <a:endParaRPr lang="en-US" sz="2800" dirty="0"/>
          </a:p>
          <a:p>
            <a:r>
              <a:rPr lang="en-US" sz="2800" dirty="0"/>
              <a:t>Power is the proportion of times the null hypothesis is rejected</a:t>
            </a:r>
          </a:p>
        </p:txBody>
      </p:sp>
    </p:spTree>
    <p:extLst>
      <p:ext uri="{BB962C8B-B14F-4D97-AF65-F5344CB8AC3E}">
        <p14:creationId xmlns:p14="http://schemas.microsoft.com/office/powerpoint/2010/main" val="27110756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Outline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 basic idea and steps</a:t>
            </a:r>
          </a:p>
          <a:p>
            <a:r>
              <a:rPr lang="en-US" dirty="0"/>
              <a:t>The basic tools</a:t>
            </a:r>
          </a:p>
          <a:p>
            <a:r>
              <a:rPr lang="en-US" dirty="0"/>
              <a:t>Adding Your Own Calculations to </a:t>
            </a:r>
            <a:r>
              <a:rPr lang="en-US" b="1" dirty="0">
                <a:latin typeface="Courier New" panose="02070309020205020404" pitchFamily="49" charset="0"/>
                <a:cs typeface="Courier New" panose="02070309020205020404" pitchFamily="49" charset="0"/>
              </a:rPr>
              <a:t>power</a:t>
            </a:r>
          </a:p>
          <a:p>
            <a:r>
              <a:rPr lang="en-US" dirty="0"/>
              <a:t>Examples</a:t>
            </a:r>
          </a:p>
          <a:p>
            <a:pPr lvl="1"/>
            <a:r>
              <a:rPr lang="en-US" dirty="0"/>
              <a:t>Linear Regression</a:t>
            </a:r>
          </a:p>
          <a:p>
            <a:pPr lvl="1"/>
            <a:r>
              <a:rPr lang="en-US" dirty="0"/>
              <a:t>Multilevel/Longitudinal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7346493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p>
            <a:r>
              <a:rPr lang="en-US" dirty="0"/>
              <a:t>For more information</a:t>
            </a:r>
          </a:p>
        </p:txBody>
      </p:sp>
      <p:sp>
        <p:nvSpPr>
          <p:cNvPr id="3" name="Content Placeholder 2"/>
          <p:cNvSpPr>
            <a:spLocks noGrp="1"/>
          </p:cNvSpPr>
          <p:nvPr>
            <p:ph idx="1"/>
          </p:nvPr>
        </p:nvSpPr>
        <p:spPr>
          <a:xfrm>
            <a:off x="228600" y="1447656"/>
            <a:ext cx="8626764" cy="5334000"/>
          </a:xfrm>
        </p:spPr>
        <p:txBody>
          <a:bodyPr/>
          <a:lstStyle/>
          <a:p>
            <a:endParaRPr lang="en-US" sz="2800" dirty="0"/>
          </a:p>
          <a:p>
            <a:r>
              <a:rPr lang="en-US" sz="2800" dirty="0"/>
              <a:t>Blogs</a:t>
            </a:r>
          </a:p>
          <a:p>
            <a:pPr lvl="1"/>
            <a:r>
              <a:rPr lang="en-US" sz="1800" dirty="0">
                <a:hlinkClick r:id="rId2"/>
              </a:rPr>
              <a:t>How to simulate multilevel/longitudinal data</a:t>
            </a:r>
            <a:endParaRPr lang="en-US" sz="1800" dirty="0"/>
          </a:p>
          <a:p>
            <a:pPr lvl="1"/>
            <a:r>
              <a:rPr lang="en-US" sz="1800" dirty="0">
                <a:hlinkClick r:id="rId3"/>
              </a:rPr>
              <a:t>Calculating power using Monte Carlo simulations, part 1: The basics</a:t>
            </a:r>
            <a:endParaRPr lang="en-US" sz="1800" dirty="0"/>
          </a:p>
          <a:p>
            <a:pPr lvl="1"/>
            <a:r>
              <a:rPr lang="en-US" sz="1800" dirty="0">
                <a:hlinkClick r:id="rId4"/>
              </a:rPr>
              <a:t>Calculating power using Monte Carlo simulations, part 2: Running your simulation using power</a:t>
            </a:r>
            <a:endParaRPr lang="en-US" sz="1800" dirty="0"/>
          </a:p>
          <a:p>
            <a:pPr lvl="1"/>
            <a:r>
              <a:rPr lang="en-US" sz="1800" dirty="0">
                <a:hlinkClick r:id="rId5"/>
              </a:rPr>
              <a:t>Calculating power using Monte Carlo simulations, part 3: Linear and logistic regression</a:t>
            </a:r>
            <a:endParaRPr lang="en-US" sz="1800" dirty="0"/>
          </a:p>
          <a:p>
            <a:pPr lvl="1"/>
            <a:r>
              <a:rPr lang="en-US" sz="1800" dirty="0">
                <a:hlinkClick r:id="rId6"/>
              </a:rPr>
              <a:t>Calculating power using Monte Carlo simulations, part 4: Multilevel/longitudinal models</a:t>
            </a:r>
            <a:endParaRPr lang="en-US" sz="1800" dirty="0"/>
          </a:p>
        </p:txBody>
      </p:sp>
      <p:pic>
        <p:nvPicPr>
          <p:cNvPr id="4" name="Picture 3"/>
          <p:cNvPicPr/>
          <p:nvPr/>
        </p:nvPicPr>
        <p:blipFill>
          <a:blip r:embed="rId7"/>
          <a:stretch>
            <a:fillRect/>
          </a:stretch>
        </p:blipFill>
        <p:spPr>
          <a:xfrm>
            <a:off x="0" y="0"/>
            <a:ext cx="9143640" cy="617400"/>
          </a:xfrm>
          <a:prstGeom prst="rect">
            <a:avLst/>
          </a:prstGeom>
        </p:spPr>
      </p:pic>
    </p:spTree>
    <p:extLst>
      <p:ext uri="{BB962C8B-B14F-4D97-AF65-F5344CB8AC3E}">
        <p14:creationId xmlns:p14="http://schemas.microsoft.com/office/powerpoint/2010/main" val="3936190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229600" cy="4144963"/>
          </a:xfrm>
        </p:spPr>
        <p:txBody>
          <a:bodyPr>
            <a:normAutofit/>
          </a:bodyPr>
          <a:lstStyle/>
          <a:p>
            <a:pPr marL="0" indent="0" algn="ctr">
              <a:buNone/>
            </a:pPr>
            <a:r>
              <a:rPr lang="en-US" sz="4400" dirty="0"/>
              <a:t>Thank you!</a:t>
            </a:r>
          </a:p>
          <a:p>
            <a:pPr marL="0" indent="0" algn="ctr">
              <a:buNone/>
            </a:pPr>
            <a:endParaRPr lang="en-US" sz="4400" dirty="0"/>
          </a:p>
          <a:p>
            <a:pPr marL="0" indent="0" algn="ctr">
              <a:buNone/>
            </a:pPr>
            <a:r>
              <a:rPr lang="en-US" sz="4400" dirty="0"/>
              <a:t>Questions?</a:t>
            </a:r>
          </a:p>
        </p:txBody>
      </p:sp>
      <p:sp>
        <p:nvSpPr>
          <p:cNvPr id="4" name="TextBox 3"/>
          <p:cNvSpPr txBox="1"/>
          <p:nvPr/>
        </p:nvSpPr>
        <p:spPr>
          <a:xfrm>
            <a:off x="0" y="5889234"/>
            <a:ext cx="913245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You can contact me anytime at </a:t>
            </a:r>
            <a:r>
              <a:rPr kumimoji="0" lang="en-US" sz="2400" b="0" i="0" u="none" strike="noStrike" kern="1200" cap="none" spc="0" normalizeH="0" baseline="0" noProof="0" dirty="0">
                <a:ln>
                  <a:noFill/>
                </a:ln>
                <a:solidFill>
                  <a:prstClr val="black"/>
                </a:solidFill>
                <a:effectLst/>
                <a:uLnTx/>
                <a:uFillTx/>
                <a:latin typeface="Calibri"/>
                <a:ea typeface="+mn-ea"/>
                <a:cs typeface="+mn-cs"/>
                <a:hlinkClick r:id="rId2"/>
              </a:rPr>
              <a:t>chuber@stata.com</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
        <p:nvSpPr>
          <p:cNvPr id="2" name="TextBox 1"/>
          <p:cNvSpPr txBox="1"/>
          <p:nvPr/>
        </p:nvSpPr>
        <p:spPr>
          <a:xfrm>
            <a:off x="11546" y="4648200"/>
            <a:ext cx="9144000"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You can download the slides, datasets, and do-files here</a:t>
            </a:r>
            <a:r>
              <a:rPr kumimoji="0" lang="en-US" sz="2400" b="0" i="0" u="none" strike="noStrike" kern="1200" cap="none" spc="0" normalizeH="0" baseline="0" noProof="0" dirty="0" smtClean="0">
                <a:ln>
                  <a:noFill/>
                </a:ln>
                <a:solidFill>
                  <a:prstClr val="black"/>
                </a:solidFill>
                <a:effectLst/>
                <a:uLnTx/>
                <a:uFillTx/>
                <a:latin typeface="Calibri"/>
                <a:ea typeface="+mn-ea"/>
                <a:cs typeface="+mn-cs"/>
              </a:rPr>
              <a:t>:</a:t>
            </a:r>
          </a:p>
          <a:p>
            <a:pPr lvl="0" algn="ctr">
              <a:defRPr/>
            </a:pPr>
            <a:r>
              <a:rPr lang="en-US" sz="2400" b="1" dirty="0">
                <a:hlinkClick r:id="rId4"/>
              </a:rPr>
              <a:t>https://</a:t>
            </a:r>
            <a:r>
              <a:rPr lang="en-US" sz="2400" b="1" dirty="0" smtClean="0">
                <a:hlinkClick r:id="rId4"/>
              </a:rPr>
              <a:t>tinyurl.com/StataPSS</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6258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5696"/>
            <a:ext cx="8229600" cy="801942"/>
          </a:xfrm>
        </p:spPr>
        <p:txBody>
          <a:bodyPr/>
          <a:lstStyle/>
          <a:p>
            <a:r>
              <a:rPr lang="en-US" dirty="0"/>
              <a:t>Outline</a:t>
            </a:r>
          </a:p>
        </p:txBody>
      </p:sp>
      <p:sp>
        <p:nvSpPr>
          <p:cNvPr id="3" name="Content Placeholder 2"/>
          <p:cNvSpPr>
            <a:spLocks noGrp="1"/>
          </p:cNvSpPr>
          <p:nvPr>
            <p:ph idx="1"/>
          </p:nvPr>
        </p:nvSpPr>
        <p:spPr>
          <a:xfrm>
            <a:off x="457200" y="1752600"/>
            <a:ext cx="8229600" cy="4419600"/>
          </a:xfrm>
        </p:spPr>
        <p:txBody>
          <a:bodyPr>
            <a:noAutofit/>
          </a:bodyPr>
          <a:lstStyle/>
          <a:p>
            <a:r>
              <a:rPr lang="en-US" dirty="0"/>
              <a:t>The basic idea and steps</a:t>
            </a:r>
          </a:p>
          <a:p>
            <a:r>
              <a:rPr lang="en-US" b="1" dirty="0"/>
              <a:t>The basic tools</a:t>
            </a:r>
          </a:p>
          <a:p>
            <a:r>
              <a:rPr lang="en-US" dirty="0"/>
              <a:t>Adding Your Own Calculations to </a:t>
            </a:r>
            <a:r>
              <a:rPr lang="en-US" b="1" dirty="0">
                <a:latin typeface="Courier New" panose="02070309020205020404" pitchFamily="49" charset="0"/>
                <a:cs typeface="Courier New" panose="02070309020205020404" pitchFamily="49" charset="0"/>
              </a:rPr>
              <a:t>power</a:t>
            </a:r>
          </a:p>
          <a:p>
            <a:r>
              <a:rPr lang="en-US" dirty="0"/>
              <a:t>Examples</a:t>
            </a:r>
          </a:p>
          <a:p>
            <a:pPr lvl="1"/>
            <a:r>
              <a:rPr lang="en-US" dirty="0"/>
              <a:t>Linear Regression</a:t>
            </a:r>
          </a:p>
          <a:p>
            <a:pPr lvl="1"/>
            <a:r>
              <a:rPr lang="en-US" dirty="0"/>
              <a:t>Multilevel/Longitudinal Models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5696"/>
          </a:xfrm>
          <a:prstGeom prst="rect">
            <a:avLst/>
          </a:prstGeom>
        </p:spPr>
      </p:pic>
    </p:spTree>
    <p:extLst>
      <p:ext uri="{BB962C8B-B14F-4D97-AF65-F5344CB8AC3E}">
        <p14:creationId xmlns:p14="http://schemas.microsoft.com/office/powerpoint/2010/main" val="2709098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Simulation Tools</a:t>
            </a:r>
          </a:p>
        </p:txBody>
      </p:sp>
      <p:sp>
        <p:nvSpPr>
          <p:cNvPr id="3" name="Content Placeholder 2"/>
          <p:cNvSpPr>
            <a:spLocks noGrp="1"/>
          </p:cNvSpPr>
          <p:nvPr>
            <p:ph idx="1"/>
          </p:nvPr>
        </p:nvSpPr>
        <p:spPr>
          <a:xfrm>
            <a:off x="381000" y="2057400"/>
            <a:ext cx="8534400" cy="4068763"/>
          </a:xfrm>
        </p:spPr>
        <p:txBody>
          <a:bodyPr>
            <a:noAutofit/>
          </a:bodyPr>
          <a:lstStyle/>
          <a:p>
            <a:r>
              <a:rPr lang="en-US" sz="2800" dirty="0"/>
              <a:t>Scalars and local macros</a:t>
            </a:r>
          </a:p>
          <a:p>
            <a:r>
              <a:rPr lang="en-US" sz="2800" dirty="0"/>
              <a:t>Create pseudo-random datasets</a:t>
            </a:r>
          </a:p>
          <a:p>
            <a:r>
              <a:rPr lang="en-US" sz="2800" dirty="0"/>
              <a:t>Storing model output</a:t>
            </a:r>
          </a:p>
          <a:p>
            <a:r>
              <a:rPr lang="en-US" sz="2800" dirty="0"/>
              <a:t>How to use program to create a simple command</a:t>
            </a:r>
          </a:p>
          <a:p>
            <a:r>
              <a:rPr lang="en-US" sz="2800" dirty="0"/>
              <a:t>How to use program to create a useful command</a:t>
            </a:r>
          </a:p>
          <a:p>
            <a:r>
              <a:rPr lang="en-US" sz="2800" dirty="0"/>
              <a:t>How to use simulate to run your command many times</a:t>
            </a:r>
          </a:p>
          <a:p>
            <a:r>
              <a:rPr lang="en-US" sz="2800" dirty="0"/>
              <a:t>Checking your results with power </a:t>
            </a:r>
            <a:r>
              <a:rPr lang="en-US" sz="2800" dirty="0" err="1"/>
              <a:t>onemean</a:t>
            </a:r>
            <a:r>
              <a:rPr lang="en-US" sz="2800" dirty="0"/>
              <a:t> </a:t>
            </a:r>
          </a:p>
        </p:txBody>
      </p:sp>
    </p:spTree>
    <p:extLst>
      <p:ext uri="{BB962C8B-B14F-4D97-AF65-F5344CB8AC3E}">
        <p14:creationId xmlns:p14="http://schemas.microsoft.com/office/powerpoint/2010/main" val="136965207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4879</TotalTime>
  <Words>5312</Words>
  <Application>Microsoft Office PowerPoint</Application>
  <PresentationFormat>On-screen Show (4:3)</PresentationFormat>
  <Paragraphs>1058</Paragraphs>
  <Slides>72</Slides>
  <Notes>1</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72</vt:i4>
      </vt:variant>
    </vt:vector>
  </HeadingPairs>
  <TitlesOfParts>
    <vt:vector size="80" baseType="lpstr">
      <vt:lpstr>Arial</vt:lpstr>
      <vt:lpstr>Calibri</vt:lpstr>
      <vt:lpstr>Cambria Math</vt:lpstr>
      <vt:lpstr>Courier New</vt:lpstr>
      <vt:lpstr>Office Theme</vt:lpstr>
      <vt:lpstr>1_Office Theme</vt:lpstr>
      <vt:lpstr>2_Office Theme</vt:lpstr>
      <vt:lpstr>Default Design</vt:lpstr>
      <vt:lpstr>PowerPoint Presentation</vt:lpstr>
      <vt:lpstr>Download Website</vt:lpstr>
      <vt:lpstr>Outline</vt:lpstr>
      <vt:lpstr>The Challenge</vt:lpstr>
      <vt:lpstr>The Challenge</vt:lpstr>
      <vt:lpstr>PowerPoint Presentation</vt:lpstr>
      <vt:lpstr>Calculate Power Using Simulation</vt:lpstr>
      <vt:lpstr>Outline</vt:lpstr>
      <vt:lpstr>Basic Simulation Tools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Add Your Own Calculations</vt:lpstr>
      <vt:lpstr>Add Your Own Calculations</vt:lpstr>
      <vt:lpstr>PowerPoint Presentation</vt:lpstr>
      <vt:lpstr>PowerPoint Presentation</vt:lpstr>
      <vt:lpstr>PowerPoint Presentation</vt:lpstr>
      <vt:lpstr>PowerPoint Presentation</vt:lpstr>
      <vt:lpstr>Add Your Own Calculations</vt:lpstr>
      <vt:lpstr>PowerPoint Presentation</vt:lpstr>
      <vt:lpstr>Add Your Own Calculations</vt:lpstr>
      <vt:lpstr>Outline</vt:lpstr>
      <vt:lpstr>Linear Regression Simulation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 Your Own Calculations</vt:lpstr>
      <vt:lpstr>PowerPoint Presentation</vt:lpstr>
      <vt:lpstr>PowerPoint Presentation</vt:lpstr>
      <vt:lpstr>Outline</vt:lpstr>
      <vt:lpstr>PowerPoint Presentation</vt:lpstr>
      <vt:lpstr>Simulate Multilevel/Longitudinal Data</vt:lpstr>
      <vt:lpstr>Simulate Multilevel/Longitudinal Data</vt:lpstr>
      <vt:lpstr>Simulate Multilevel/Longitudinal Data</vt:lpstr>
      <vt:lpstr>Simulate Multilevel/Longitudinal Data</vt:lpstr>
      <vt:lpstr>Simulate Multilevel/Longitudinal Data</vt:lpstr>
      <vt:lpstr>Simulate Multilevel/Longitudinal Data</vt:lpstr>
      <vt:lpstr>PowerPoint Presentation</vt:lpstr>
      <vt:lpstr>PowerPoint Presentation</vt:lpstr>
      <vt:lpstr>PowerPoint Presentation</vt:lpstr>
      <vt:lpstr>PowerPoint Presentation</vt:lpstr>
      <vt:lpstr>Simulate Multilevel/Longitudinal Data</vt:lpstr>
      <vt:lpstr>PowerPoint Presentation</vt:lpstr>
      <vt:lpstr>PowerPoint Presentation</vt:lpstr>
      <vt:lpstr>Simulate Multilevel/Longitudinal Data</vt:lpstr>
      <vt:lpstr>Simulate Multilevel/Longitudinal Data</vt:lpstr>
      <vt:lpstr>PowerPoint Presentation</vt:lpstr>
      <vt:lpstr>Outline</vt:lpstr>
      <vt:lpstr>For more information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and Sample Size</dc:title>
  <dc:creator>Chuck Huber</dc:creator>
  <cp:lastModifiedBy>ChuckStata</cp:lastModifiedBy>
  <cp:revision>311</cp:revision>
  <dcterms:created xsi:type="dcterms:W3CDTF">2015-03-21T17:14:42Z</dcterms:created>
  <dcterms:modified xsi:type="dcterms:W3CDTF">2019-10-23T23:59:56Z</dcterms:modified>
</cp:coreProperties>
</file>