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0"/>
  </p:notesMasterIdLst>
  <p:sldIdLst>
    <p:sldId id="1070" r:id="rId2"/>
    <p:sldId id="1069" r:id="rId3"/>
    <p:sldId id="1073" r:id="rId4"/>
    <p:sldId id="1029" r:id="rId5"/>
    <p:sldId id="1071" r:id="rId6"/>
    <p:sldId id="1028" r:id="rId7"/>
    <p:sldId id="1030" r:id="rId8"/>
    <p:sldId id="1031" r:id="rId9"/>
    <p:sldId id="896" r:id="rId10"/>
    <p:sldId id="1021" r:id="rId11"/>
    <p:sldId id="1019" r:id="rId12"/>
    <p:sldId id="1020" r:id="rId13"/>
    <p:sldId id="1018" r:id="rId14"/>
    <p:sldId id="1022" r:id="rId15"/>
    <p:sldId id="1023" r:id="rId16"/>
    <p:sldId id="1024" r:id="rId17"/>
    <p:sldId id="1025" r:id="rId18"/>
    <p:sldId id="1026" r:id="rId19"/>
    <p:sldId id="962" r:id="rId20"/>
    <p:sldId id="954" r:id="rId21"/>
    <p:sldId id="968" r:id="rId22"/>
    <p:sldId id="969" r:id="rId23"/>
    <p:sldId id="970" r:id="rId24"/>
    <p:sldId id="971" r:id="rId25"/>
    <p:sldId id="972" r:id="rId26"/>
    <p:sldId id="973" r:id="rId27"/>
    <p:sldId id="982" r:id="rId28"/>
    <p:sldId id="976" r:id="rId29"/>
    <p:sldId id="977" r:id="rId30"/>
    <p:sldId id="980" r:id="rId31"/>
    <p:sldId id="978" r:id="rId32"/>
    <p:sldId id="983" r:id="rId33"/>
    <p:sldId id="984" r:id="rId34"/>
    <p:sldId id="985" r:id="rId35"/>
    <p:sldId id="986" r:id="rId36"/>
    <p:sldId id="987" r:id="rId37"/>
    <p:sldId id="1027" r:id="rId38"/>
    <p:sldId id="988" r:id="rId39"/>
    <p:sldId id="955" r:id="rId40"/>
    <p:sldId id="989" r:id="rId41"/>
    <p:sldId id="990" r:id="rId42"/>
    <p:sldId id="956" r:id="rId43"/>
    <p:sldId id="991" r:id="rId44"/>
    <p:sldId id="1017" r:id="rId45"/>
    <p:sldId id="992" r:id="rId46"/>
    <p:sldId id="993" r:id="rId47"/>
    <p:sldId id="994" r:id="rId48"/>
    <p:sldId id="1015" r:id="rId49"/>
    <p:sldId id="995" r:id="rId50"/>
    <p:sldId id="996" r:id="rId51"/>
    <p:sldId id="957" r:id="rId52"/>
    <p:sldId id="1033" r:id="rId53"/>
    <p:sldId id="1035" r:id="rId54"/>
    <p:sldId id="1032" r:id="rId55"/>
    <p:sldId id="1034" r:id="rId56"/>
    <p:sldId id="997" r:id="rId57"/>
    <p:sldId id="998" r:id="rId58"/>
    <p:sldId id="1000" r:id="rId59"/>
    <p:sldId id="999" r:id="rId60"/>
    <p:sldId id="1002" r:id="rId61"/>
    <p:sldId id="1003" r:id="rId62"/>
    <p:sldId id="1004" r:id="rId63"/>
    <p:sldId id="1005" r:id="rId64"/>
    <p:sldId id="1006" r:id="rId65"/>
    <p:sldId id="1007" r:id="rId66"/>
    <p:sldId id="1009" r:id="rId67"/>
    <p:sldId id="1016" r:id="rId68"/>
    <p:sldId id="1010" r:id="rId69"/>
    <p:sldId id="1011" r:id="rId70"/>
    <p:sldId id="1014" r:id="rId71"/>
    <p:sldId id="1013" r:id="rId72"/>
    <p:sldId id="1012" r:id="rId73"/>
    <p:sldId id="958" r:id="rId74"/>
    <p:sldId id="1036" r:id="rId75"/>
    <p:sldId id="1037" r:id="rId76"/>
    <p:sldId id="1038" r:id="rId77"/>
    <p:sldId id="1039" r:id="rId78"/>
    <p:sldId id="1040" r:id="rId79"/>
    <p:sldId id="960" r:id="rId80"/>
    <p:sldId id="1041" r:id="rId81"/>
    <p:sldId id="959" r:id="rId82"/>
    <p:sldId id="1042" r:id="rId83"/>
    <p:sldId id="1043" r:id="rId84"/>
    <p:sldId id="1044" r:id="rId85"/>
    <p:sldId id="1050" r:id="rId86"/>
    <p:sldId id="1045" r:id="rId87"/>
    <p:sldId id="1046" r:id="rId88"/>
    <p:sldId id="1047" r:id="rId89"/>
    <p:sldId id="1048" r:id="rId90"/>
    <p:sldId id="1049" r:id="rId91"/>
    <p:sldId id="961" r:id="rId92"/>
    <p:sldId id="1052" r:id="rId93"/>
    <p:sldId id="1053" r:id="rId94"/>
    <p:sldId id="1054" r:id="rId95"/>
    <p:sldId id="1055" r:id="rId96"/>
    <p:sldId id="1056" r:id="rId97"/>
    <p:sldId id="1057" r:id="rId98"/>
    <p:sldId id="1058" r:id="rId99"/>
    <p:sldId id="1059" r:id="rId100"/>
    <p:sldId id="1072" r:id="rId101"/>
    <p:sldId id="1060" r:id="rId102"/>
    <p:sldId id="1061" r:id="rId103"/>
    <p:sldId id="1062" r:id="rId104"/>
    <p:sldId id="1063" r:id="rId105"/>
    <p:sldId id="1065" r:id="rId106"/>
    <p:sldId id="1064" r:id="rId107"/>
    <p:sldId id="1066" r:id="rId108"/>
    <p:sldId id="951" r:id="rId109"/>
    <p:sldId id="1067" r:id="rId110"/>
    <p:sldId id="952" r:id="rId111"/>
    <p:sldId id="953" r:id="rId112"/>
    <p:sldId id="967" r:id="rId113"/>
    <p:sldId id="1068" r:id="rId114"/>
    <p:sldId id="965" r:id="rId115"/>
    <p:sldId id="964" r:id="rId116"/>
    <p:sldId id="966" r:id="rId117"/>
    <p:sldId id="1074" r:id="rId118"/>
    <p:sldId id="555" r:id="rId1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7434"/>
    <a:srgbClr val="CC6600"/>
    <a:srgbClr val="7E6000"/>
    <a:srgbClr val="9A7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563" autoAdjust="0"/>
  </p:normalViewPr>
  <p:slideViewPr>
    <p:cSldViewPr>
      <p:cViewPr varScale="1">
        <p:scale>
          <a:sx n="118" d="100"/>
          <a:sy n="118" d="100"/>
        </p:scale>
        <p:origin x="432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5268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theme" Target="theme/theme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tableStyles" Target="tableStyle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presProps" Target="presProps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D308A2-9EEE-41A2-920B-CAEDE4E80018}" type="datetimeFigureOut">
              <a:rPr lang="en-US" smtClean="0"/>
              <a:t>7/17/2023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C1AE5D-2A48-41E7-9FFF-202990A0EC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39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C1AE5D-2A48-41E7-9FFF-202990A0EC4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0178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C1AE5D-2A48-41E7-9FFF-202990A0EC4D}" type="slidenum">
              <a:rPr lang="en-US" smtClean="0"/>
              <a:t>118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931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7/17/2023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747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7/17/2023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823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7/17/2023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9667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906EA8-647F-41DE-8A68-9C868544A3B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28398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FDFBC8-0343-47C6-B4A6-557F1ED0B39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830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C8EF52-A0A3-4288-BE32-997A18057B8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4364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7/17/2023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095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7/17/2023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529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7/17/2023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92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7/17/2023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3755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7/17/2023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133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7/17/2023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61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7/17/2023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94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7/17/2023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014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57400"/>
            <a:ext cx="8229600" cy="4068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D59207-F20E-475B-BB9F-802C285ABDE1}" type="datetimeFigureOut">
              <a:rPr lang="en-US" smtClean="0"/>
              <a:t>7/17/2023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46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hyperlink" Target="mailto:chuber@stata.com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tinyurl.com/SurveySamplingIntro" TargetMode="External"/><Relationship Id="rId4" Type="http://schemas.openxmlformats.org/officeDocument/2006/relationships/image" Target="../media/image7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n.cdc.gov/nchs/nhanes/ContinuousNhanes/Default.aspx?BeginYear=2015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n.cdc.gov/nchs/nhanes/search/datapage.aspx?Component=Questionnaire&amp;CycleBeginYear=2015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n.cdc.gov/Nchs/Nhanes/2015-2016/DEMO_I.htm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tinyurl.com/SurveySamplingIntro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1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1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wmf"/><Relationship Id="rId4" Type="http://schemas.openxmlformats.org/officeDocument/2006/relationships/oleObject" Target="../embeddings/oleObject6.bin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wmf"/><Relationship Id="rId4" Type="http://schemas.openxmlformats.org/officeDocument/2006/relationships/oleObject" Target="../embeddings/oleObject8.bin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oleObject" Target="../embeddings/oleObject9.bin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oleObject" Target="../embeddings/oleObject10.bin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oleObject" Target="../embeddings/oleObject11.bin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oleObject" Target="../embeddings/oleObject12.bin"/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7" Type="http://schemas.openxmlformats.org/officeDocument/2006/relationships/image" Target="../media/image35.wmf"/><Relationship Id="rId2" Type="http://schemas.openxmlformats.org/officeDocument/2006/relationships/oleObject" Target="../embeddings/oleObject13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34.wmf"/><Relationship Id="rId4" Type="http://schemas.openxmlformats.org/officeDocument/2006/relationships/oleObject" Target="../embeddings/oleObject14.bin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n.cdc.gov/nchs/data/nhanes/2011-2012/analyticguidelines/analytic_guidelines_11_16.pdf" TargetMode="Externa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hyperlink" Target="https://www.cdc.gov/nchs/tutorials/nhanes/stata_tips.htm" TargetMode="Externa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143000"/>
            <a:ext cx="9144000" cy="1470025"/>
          </a:xfrm>
        </p:spPr>
        <p:txBody>
          <a:bodyPr>
            <a:normAutofit fontScale="90000"/>
          </a:bodyPr>
          <a:lstStyle/>
          <a:p>
            <a:r>
              <a:rPr lang="en-US" sz="4800" dirty="0"/>
              <a:t>Introduction to Survey Statistics</a:t>
            </a:r>
            <a:br>
              <a:rPr lang="en-US" sz="4800" dirty="0"/>
            </a:br>
            <a:r>
              <a:rPr lang="en-US" sz="4800" dirty="0"/>
              <a:t>Using Stata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76600"/>
            <a:ext cx="6400800" cy="1219200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0"/>
              </a:spcBef>
            </a:pPr>
            <a:r>
              <a:rPr lang="en-US" dirty="0">
                <a:solidFill>
                  <a:schemeClr val="tx1"/>
                </a:solidFill>
              </a:rPr>
              <a:t>Chuck Huber</a:t>
            </a:r>
          </a:p>
          <a:p>
            <a:pPr>
              <a:spcBef>
                <a:spcPts val="0"/>
              </a:spcBef>
            </a:pPr>
            <a:r>
              <a:rPr lang="en-US" dirty="0">
                <a:solidFill>
                  <a:schemeClr val="tx1"/>
                </a:solidFill>
              </a:rPr>
              <a:t>StataCorp</a:t>
            </a:r>
          </a:p>
          <a:p>
            <a:pPr>
              <a:spcBef>
                <a:spcPts val="0"/>
              </a:spcBef>
            </a:pPr>
            <a:r>
              <a:rPr lang="en-US" sz="3000" dirty="0">
                <a:solidFill>
                  <a:schemeClr val="tx1"/>
                </a:solidFill>
              </a:rPr>
              <a:t>chuber@stata.com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B30EF7A-7A82-89BF-895F-B98DDB612AE3}"/>
              </a:ext>
            </a:extLst>
          </p:cNvPr>
          <p:cNvSpPr txBox="1"/>
          <p:nvPr/>
        </p:nvSpPr>
        <p:spPr>
          <a:xfrm>
            <a:off x="3166629" y="4953000"/>
            <a:ext cx="288111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Stata Webinar</a:t>
            </a:r>
          </a:p>
          <a:p>
            <a:pPr algn="ctr"/>
            <a:r>
              <a:rPr lang="en-US" sz="3200" dirty="0"/>
              <a:t>August 15, 2023</a:t>
            </a:r>
          </a:p>
        </p:txBody>
      </p:sp>
    </p:spTree>
    <p:extLst>
      <p:ext uri="{BB962C8B-B14F-4D97-AF65-F5344CB8AC3E}">
        <p14:creationId xmlns:p14="http://schemas.microsoft.com/office/powerpoint/2010/main" val="13434375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>
            <a:noAutofit/>
          </a:bodyPr>
          <a:lstStyle/>
          <a:p>
            <a:r>
              <a:rPr lang="en-US" sz="3200" dirty="0"/>
              <a:t>National Health and Nutritional Examination Survey (NHANES)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828800"/>
            <a:ext cx="8263466" cy="4648200"/>
          </a:xfrm>
        </p:spPr>
      </p:pic>
    </p:spTree>
    <p:extLst>
      <p:ext uri="{BB962C8B-B14F-4D97-AF65-F5344CB8AC3E}">
        <p14:creationId xmlns:p14="http://schemas.microsoft.com/office/powerpoint/2010/main" val="2981118226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6D37CA0-3A50-4EF0-8CD8-537AD35C4A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3333"/>
          <a:stretch/>
        </p:blipFill>
        <p:spPr>
          <a:xfrm>
            <a:off x="609599" y="1956660"/>
            <a:ext cx="7551955" cy="429173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8FB0BA6-7CFF-46B1-BE7A-A452DFEC78C1}"/>
              </a:ext>
            </a:extLst>
          </p:cNvPr>
          <p:cNvSpPr/>
          <p:nvPr/>
        </p:nvSpPr>
        <p:spPr>
          <a:xfrm>
            <a:off x="1371600" y="2514600"/>
            <a:ext cx="2362200" cy="381000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543479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905000"/>
            <a:ext cx="7868596" cy="4267200"/>
          </a:xfrm>
        </p:spPr>
      </p:pic>
    </p:spTree>
    <p:extLst>
      <p:ext uri="{BB962C8B-B14F-4D97-AF65-F5344CB8AC3E}">
        <p14:creationId xmlns:p14="http://schemas.microsoft.com/office/powerpoint/2010/main" val="277216011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600200"/>
            <a:ext cx="6400800" cy="4910798"/>
          </a:xfrm>
        </p:spPr>
      </p:pic>
    </p:spTree>
    <p:extLst>
      <p:ext uri="{BB962C8B-B14F-4D97-AF65-F5344CB8AC3E}">
        <p14:creationId xmlns:p14="http://schemas.microsoft.com/office/powerpoint/2010/main" val="3111088509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3826" y="1524000"/>
            <a:ext cx="8091573" cy="5181600"/>
          </a:xfrm>
        </p:spPr>
        <p:txBody>
          <a:bodyPr>
            <a:normAutofit lnSpcReduction="10000"/>
          </a:bodyPr>
          <a:lstStyle/>
          <a:p>
            <a:r>
              <a:rPr lang="en-US" sz="2600" dirty="0"/>
              <a:t>The NHANES Study and Dataset</a:t>
            </a:r>
          </a:p>
          <a:p>
            <a:r>
              <a:rPr lang="en-US" sz="2600" dirty="0"/>
              <a:t>Sampling Concepts</a:t>
            </a:r>
          </a:p>
          <a:p>
            <a:pPr lvl="1"/>
            <a:r>
              <a:rPr lang="en-US" sz="2200" dirty="0"/>
              <a:t>Sampling Designs</a:t>
            </a:r>
          </a:p>
          <a:p>
            <a:pPr lvl="1"/>
            <a:r>
              <a:rPr lang="en-US" sz="2200" dirty="0"/>
              <a:t>Stratified Samples</a:t>
            </a:r>
          </a:p>
          <a:p>
            <a:pPr lvl="1"/>
            <a:r>
              <a:rPr lang="en-US" sz="2200" dirty="0"/>
              <a:t>Finite Population Correct Factors</a:t>
            </a:r>
          </a:p>
          <a:p>
            <a:pPr lvl="1"/>
            <a:r>
              <a:rPr lang="en-US" sz="2200" dirty="0"/>
              <a:t>Sample Weights</a:t>
            </a:r>
          </a:p>
          <a:p>
            <a:pPr lvl="1"/>
            <a:r>
              <a:rPr lang="en-US" sz="2200" dirty="0"/>
              <a:t>Variance Estimation Techniques</a:t>
            </a:r>
          </a:p>
          <a:p>
            <a:r>
              <a:rPr lang="en-US" sz="2600" dirty="0"/>
              <a:t>Data Analysis Examples</a:t>
            </a:r>
          </a:p>
          <a:p>
            <a:pPr lvl="1"/>
            <a:r>
              <a:rPr lang="en-US" sz="2000" dirty="0"/>
              <a:t>Summary Statistics</a:t>
            </a:r>
          </a:p>
          <a:p>
            <a:pPr lvl="1"/>
            <a:r>
              <a:rPr lang="en-US" sz="2000" dirty="0"/>
              <a:t>Tables</a:t>
            </a:r>
          </a:p>
          <a:p>
            <a:pPr lvl="1"/>
            <a:r>
              <a:rPr lang="en-US" sz="2000" dirty="0"/>
              <a:t>Linear Regression</a:t>
            </a:r>
          </a:p>
          <a:p>
            <a:pPr lvl="1"/>
            <a:r>
              <a:rPr lang="en-US" sz="2000" dirty="0"/>
              <a:t>Logistic Regression</a:t>
            </a:r>
          </a:p>
          <a:p>
            <a:pPr lvl="1"/>
            <a:r>
              <a:rPr lang="en-US" sz="2000" dirty="0"/>
              <a:t>Ordinal Logistic Regression</a:t>
            </a:r>
          </a:p>
          <a:p>
            <a:pPr lvl="1"/>
            <a:r>
              <a:rPr lang="en-US" sz="2000" dirty="0"/>
              <a:t>Structural Equation Modeling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5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19" y="1496844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425119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791534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153156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514778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880104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349" y="4692830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773" y="5005467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1587009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676400"/>
            <a:ext cx="6705600" cy="4865099"/>
          </a:xfrm>
        </p:spPr>
      </p:pic>
    </p:spTree>
    <p:extLst>
      <p:ext uri="{BB962C8B-B14F-4D97-AF65-F5344CB8AC3E}">
        <p14:creationId xmlns:p14="http://schemas.microsoft.com/office/powerpoint/2010/main" val="861186192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362200"/>
            <a:ext cx="7857066" cy="4419600"/>
          </a:xfrm>
        </p:spPr>
      </p:pic>
      <p:sp>
        <p:nvSpPr>
          <p:cNvPr id="6" name="TextBox 5"/>
          <p:cNvSpPr txBox="1"/>
          <p:nvPr/>
        </p:nvSpPr>
        <p:spPr>
          <a:xfrm>
            <a:off x="550043" y="1531203"/>
            <a:ext cx="63562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Consolas" panose="020B0609020204030204" pitchFamily="49" charset="0"/>
              </a:rPr>
              <a:t>. 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svy:</a:t>
            </a:r>
            <a:r>
              <a:rPr lang="en-US" sz="1600" b="1" dirty="0">
                <a:latin typeface="Consolas" panose="020B0609020204030204" pitchFamily="49" charset="0"/>
              </a:rPr>
              <a:t> regress sbp c.age##i.female</a:t>
            </a:r>
          </a:p>
          <a:p>
            <a:r>
              <a:rPr lang="en-US" sz="1600" b="1" dirty="0">
                <a:latin typeface="Consolas" panose="020B0609020204030204" pitchFamily="49" charset="0"/>
              </a:rPr>
              <a:t>. margins female, at(age=(20(10)80))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vce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(unconditional)</a:t>
            </a:r>
          </a:p>
          <a:p>
            <a:r>
              <a:rPr lang="en-US" sz="1600" b="1" dirty="0">
                <a:latin typeface="Consolas" panose="020B0609020204030204" pitchFamily="49" charset="0"/>
              </a:rPr>
              <a:t>. marginsplot</a:t>
            </a:r>
          </a:p>
        </p:txBody>
      </p:sp>
    </p:spTree>
    <p:extLst>
      <p:ext uri="{BB962C8B-B14F-4D97-AF65-F5344CB8AC3E}">
        <p14:creationId xmlns:p14="http://schemas.microsoft.com/office/powerpoint/2010/main" val="37114122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100" y="1676400"/>
            <a:ext cx="6781800" cy="4965944"/>
          </a:xfrm>
        </p:spPr>
      </p:pic>
    </p:spTree>
    <p:extLst>
      <p:ext uri="{BB962C8B-B14F-4D97-AF65-F5344CB8AC3E}">
        <p14:creationId xmlns:p14="http://schemas.microsoft.com/office/powerpoint/2010/main" val="4073705710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50043" y="1531203"/>
            <a:ext cx="63562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Consolas" panose="020B0609020204030204" pitchFamily="49" charset="0"/>
              </a:rPr>
              <a:t>. 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svy:</a:t>
            </a:r>
            <a:r>
              <a:rPr lang="en-US" sz="1600" b="1" dirty="0">
                <a:latin typeface="Consolas" panose="020B0609020204030204" pitchFamily="49" charset="0"/>
              </a:rPr>
              <a:t> logistic diabetes c.age##i.female</a:t>
            </a:r>
          </a:p>
          <a:p>
            <a:r>
              <a:rPr lang="en-US" sz="1600" b="1" dirty="0">
                <a:latin typeface="Consolas" panose="020B0609020204030204" pitchFamily="49" charset="0"/>
              </a:rPr>
              <a:t>. margins female, at(age=(20(10)80))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vce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(unconditional)</a:t>
            </a:r>
          </a:p>
          <a:p>
            <a:r>
              <a:rPr lang="en-US" sz="1600" b="1" dirty="0">
                <a:latin typeface="Consolas" panose="020B0609020204030204" pitchFamily="49" charset="0"/>
              </a:rPr>
              <a:t>. marginsplot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362200"/>
            <a:ext cx="7775223" cy="4373563"/>
          </a:xfrm>
        </p:spPr>
      </p:pic>
    </p:spTree>
    <p:extLst>
      <p:ext uri="{BB962C8B-B14F-4D97-AF65-F5344CB8AC3E}">
        <p14:creationId xmlns:p14="http://schemas.microsoft.com/office/powerpoint/2010/main" val="3730075861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5DC0F09-4739-49C2-B52D-715B614C29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500" t="2593" r="65000" b="11481"/>
          <a:stretch/>
        </p:blipFill>
        <p:spPr>
          <a:xfrm>
            <a:off x="2195348" y="1600200"/>
            <a:ext cx="4753303" cy="51054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</p:spTree>
    <p:extLst>
      <p:ext uri="{BB962C8B-B14F-4D97-AF65-F5344CB8AC3E}">
        <p14:creationId xmlns:p14="http://schemas.microsoft.com/office/powerpoint/2010/main" val="1922819659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057400"/>
            <a:ext cx="8763000" cy="3962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FF0000"/>
                </a:solidFill>
                <a:latin typeface="Consolas" panose="020B0609020204030204" pitchFamily="49" charset="0"/>
              </a:rPr>
              <a:t>svy:</a:t>
            </a:r>
            <a:r>
              <a:rPr lang="en-US" sz="2000" b="1" dirty="0">
                <a:latin typeface="Consolas" panose="020B0609020204030204" pitchFamily="49" charset="0"/>
              </a:rPr>
              <a:t> gsem (Depression -&gt; depressQ1@1 depressQ2           ///</a:t>
            </a:r>
          </a:p>
          <a:p>
            <a:pPr marL="0" indent="0">
              <a:buNone/>
            </a:pPr>
            <a:r>
              <a:rPr lang="en-US" sz="2000" b="1" dirty="0">
                <a:latin typeface="Consolas" panose="020B0609020204030204" pitchFamily="49" charset="0"/>
              </a:rPr>
              <a:t>                         depressQ3   depressQ4           ///</a:t>
            </a:r>
          </a:p>
          <a:p>
            <a:pPr marL="0" indent="0">
              <a:buNone/>
            </a:pPr>
            <a:r>
              <a:rPr lang="en-US" sz="2000" b="1" dirty="0">
                <a:latin typeface="Consolas" panose="020B0609020204030204" pitchFamily="49" charset="0"/>
              </a:rPr>
              <a:t>                         depressQ5   depressQ6           ///</a:t>
            </a:r>
          </a:p>
          <a:p>
            <a:pPr marL="0" indent="0">
              <a:buNone/>
            </a:pPr>
            <a:r>
              <a:rPr lang="en-US" sz="2000" b="1" dirty="0">
                <a:latin typeface="Consolas" panose="020B0609020204030204" pitchFamily="49" charset="0"/>
              </a:rPr>
              <a:t>                         depressQ7   depressQ8           ///</a:t>
            </a:r>
          </a:p>
          <a:p>
            <a:pPr marL="0" indent="0">
              <a:buNone/>
            </a:pPr>
            <a:r>
              <a:rPr lang="en-US" sz="2000" b="1" dirty="0">
                <a:latin typeface="Consolas" panose="020B0609020204030204" pitchFamily="49" charset="0"/>
              </a:rPr>
              <a:t>                         depressQ9   depressQ10          ///</a:t>
            </a:r>
          </a:p>
          <a:p>
            <a:pPr marL="0" indent="0">
              <a:buNone/>
            </a:pPr>
            <a:r>
              <a:rPr lang="en-US" sz="2000" b="1" dirty="0">
                <a:latin typeface="Consolas" panose="020B0609020204030204" pitchFamily="49" charset="0"/>
              </a:rPr>
              <a:t>                         </a:t>
            </a:r>
            <a:r>
              <a:rPr lang="en-US" sz="2000" b="1" dirty="0" err="1">
                <a:latin typeface="Consolas" panose="020B0609020204030204" pitchFamily="49" charset="0"/>
              </a:rPr>
              <a:t>healthstat</a:t>
            </a:r>
            <a:r>
              <a:rPr lang="en-US" sz="2000" b="1" dirty="0">
                <a:latin typeface="Consolas" panose="020B0609020204030204" pitchFamily="49" charset="0"/>
              </a:rPr>
              <a:t>                      ///</a:t>
            </a:r>
          </a:p>
          <a:p>
            <a:pPr marL="0" indent="0">
              <a:buNone/>
            </a:pPr>
            <a:r>
              <a:rPr lang="en-US" sz="2000" b="1" dirty="0">
                <a:latin typeface="Consolas" panose="020B0609020204030204" pitchFamily="49" charset="0"/>
              </a:rPr>
              <a:t>                         , family(ordinal) link(logit))  ///</a:t>
            </a:r>
          </a:p>
          <a:p>
            <a:pPr marL="0" indent="0">
              <a:buNone/>
            </a:pPr>
            <a:r>
              <a:rPr lang="en-US" sz="2000" b="1" dirty="0">
                <a:latin typeface="Consolas" panose="020B0609020204030204" pitchFamily="49" charset="0"/>
              </a:rPr>
              <a:t>                           latent(Depression) </a:t>
            </a:r>
          </a:p>
          <a:p>
            <a:pPr marL="0" indent="0">
              <a:buNone/>
            </a:pPr>
            <a:r>
              <a:rPr lang="en-US" sz="2000" b="1" dirty="0">
                <a:latin typeface="Consolas" panose="020B0609020204030204" pitchFamily="49" charset="0"/>
              </a:rPr>
              <a:t>                           means(Depression@0)</a:t>
            </a:r>
          </a:p>
        </p:txBody>
      </p:sp>
    </p:spTree>
    <p:extLst>
      <p:ext uri="{BB962C8B-B14F-4D97-AF65-F5344CB8AC3E}">
        <p14:creationId xmlns:p14="http://schemas.microsoft.com/office/powerpoint/2010/main" val="14529948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>
            <a:noAutofit/>
          </a:bodyPr>
          <a:lstStyle/>
          <a:p>
            <a:r>
              <a:rPr lang="en-US" sz="4000" dirty="0"/>
              <a:t>NHANES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69" y="1905000"/>
            <a:ext cx="8773261" cy="4495800"/>
          </a:xfrm>
        </p:spPr>
      </p:pic>
    </p:spTree>
    <p:extLst>
      <p:ext uri="{BB962C8B-B14F-4D97-AF65-F5344CB8AC3E}">
        <p14:creationId xmlns:p14="http://schemas.microsoft.com/office/powerpoint/2010/main" val="174091251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A8F66B6-0672-42AE-BCA5-58224D565F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500" t="5555" r="64167" b="11482"/>
          <a:stretch/>
        </p:blipFill>
        <p:spPr>
          <a:xfrm>
            <a:off x="2133600" y="1752600"/>
            <a:ext cx="4952998" cy="4953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609600"/>
            <a:ext cx="914400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NHANES Data Analysis Example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3267917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67" y="1828800"/>
            <a:ext cx="8263466" cy="4648200"/>
          </a:xfr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</p:spTree>
    <p:extLst>
      <p:ext uri="{BB962C8B-B14F-4D97-AF65-F5344CB8AC3E}">
        <p14:creationId xmlns:p14="http://schemas.microsoft.com/office/powerpoint/2010/main" val="3672873236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3826" y="1524000"/>
            <a:ext cx="8091573" cy="5181600"/>
          </a:xfrm>
        </p:spPr>
        <p:txBody>
          <a:bodyPr>
            <a:normAutofit lnSpcReduction="10000"/>
          </a:bodyPr>
          <a:lstStyle/>
          <a:p>
            <a:r>
              <a:rPr lang="en-US" sz="2600" dirty="0"/>
              <a:t>The NHANES Study and Dataset</a:t>
            </a:r>
          </a:p>
          <a:p>
            <a:r>
              <a:rPr lang="en-US" sz="2600" dirty="0"/>
              <a:t>Sampling Concepts</a:t>
            </a:r>
          </a:p>
          <a:p>
            <a:pPr lvl="1"/>
            <a:r>
              <a:rPr lang="en-US" sz="2200" dirty="0"/>
              <a:t>Sampling Designs</a:t>
            </a:r>
          </a:p>
          <a:p>
            <a:pPr lvl="1"/>
            <a:r>
              <a:rPr lang="en-US" sz="2200" dirty="0"/>
              <a:t>Stratified Samples</a:t>
            </a:r>
          </a:p>
          <a:p>
            <a:pPr lvl="1"/>
            <a:r>
              <a:rPr lang="en-US" sz="2200" dirty="0"/>
              <a:t>Finite Population Correct Factors</a:t>
            </a:r>
          </a:p>
          <a:p>
            <a:pPr lvl="1"/>
            <a:r>
              <a:rPr lang="en-US" sz="2200" dirty="0"/>
              <a:t>Sample Weights</a:t>
            </a:r>
          </a:p>
          <a:p>
            <a:pPr lvl="1"/>
            <a:r>
              <a:rPr lang="en-US" sz="2200" dirty="0"/>
              <a:t>Variance Estimation Techniques</a:t>
            </a:r>
          </a:p>
          <a:p>
            <a:r>
              <a:rPr lang="en-US" sz="2600" dirty="0"/>
              <a:t>Data Analysis Examples</a:t>
            </a:r>
          </a:p>
          <a:p>
            <a:pPr lvl="1"/>
            <a:r>
              <a:rPr lang="en-US" sz="2000" dirty="0"/>
              <a:t>Summary Statistics</a:t>
            </a:r>
          </a:p>
          <a:p>
            <a:pPr lvl="1"/>
            <a:r>
              <a:rPr lang="en-US" sz="2000" dirty="0"/>
              <a:t>Tables</a:t>
            </a:r>
          </a:p>
          <a:p>
            <a:pPr lvl="1"/>
            <a:r>
              <a:rPr lang="en-US" sz="2000" dirty="0"/>
              <a:t>Linear Regression</a:t>
            </a:r>
          </a:p>
          <a:p>
            <a:pPr lvl="1"/>
            <a:r>
              <a:rPr lang="en-US" sz="2000" dirty="0"/>
              <a:t>Logistic Regression</a:t>
            </a:r>
          </a:p>
          <a:p>
            <a:pPr lvl="1"/>
            <a:r>
              <a:rPr lang="en-US" sz="2000" dirty="0"/>
              <a:t>Ordinal Logistic Regression</a:t>
            </a:r>
          </a:p>
          <a:p>
            <a:pPr lvl="1"/>
            <a:r>
              <a:rPr lang="en-US" sz="2000" dirty="0"/>
              <a:t>Structural Equation Modeling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5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19" y="1496844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425119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791534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153156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514778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880104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349" y="4692830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773" y="5005467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773" y="5326867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773" y="5664754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773" y="5978430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773" y="6316317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994820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Text Box 5"/>
          <p:cNvSpPr txBox="1">
            <a:spLocks noChangeArrowheads="1"/>
          </p:cNvSpPr>
          <p:nvPr/>
        </p:nvSpPr>
        <p:spPr bwMode="auto">
          <a:xfrm>
            <a:off x="3962400" y="1967314"/>
            <a:ext cx="4876800" cy="4447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Aft>
                <a:spcPts val="600"/>
              </a:spcAft>
            </a:pPr>
            <a:r>
              <a:rPr lang="en-US" altLang="en-US" sz="2400" b="1" dirty="0"/>
              <a:t>Table of Contents</a:t>
            </a:r>
          </a:p>
          <a:p>
            <a:pPr eaLnBrk="1" hangingPunct="1">
              <a:spcAft>
                <a:spcPts val="600"/>
              </a:spcAft>
            </a:pPr>
            <a:endParaRPr lang="en-US" altLang="en-US" sz="1400" b="1" dirty="0"/>
          </a:p>
          <a:p>
            <a:pPr marL="228600" indent="-228600" eaLnBrk="1" hangingPunct="1">
              <a:spcAft>
                <a:spcPts val="600"/>
              </a:spcAft>
              <a:buAutoNum type="arabicPeriod"/>
            </a:pPr>
            <a:r>
              <a:rPr lang="en-US" altLang="en-US" sz="2000" dirty="0"/>
              <a:t>Overview of weighting</a:t>
            </a:r>
          </a:p>
          <a:p>
            <a:pPr marL="228600" indent="-228600" eaLnBrk="1" hangingPunct="1">
              <a:spcAft>
                <a:spcPts val="600"/>
              </a:spcAft>
              <a:buFont typeface="+mj-lt"/>
              <a:buAutoNum type="arabicPeriod"/>
            </a:pPr>
            <a:r>
              <a:rPr lang="en-US" altLang="en-US" sz="2000" dirty="0"/>
              <a:t>Initial steps in weighting probability samples</a:t>
            </a:r>
          </a:p>
          <a:p>
            <a:pPr marL="228600" indent="-228600" eaLnBrk="1" hangingPunct="1">
              <a:spcAft>
                <a:spcPts val="600"/>
              </a:spcAft>
              <a:buFont typeface="+mj-lt"/>
              <a:buAutoNum type="arabicPeriod"/>
            </a:pPr>
            <a:r>
              <a:rPr lang="en-US" altLang="en-US" sz="2000" dirty="0"/>
              <a:t>Adjustments for nonresponse</a:t>
            </a:r>
          </a:p>
          <a:p>
            <a:pPr marL="228600" indent="-228600" eaLnBrk="1" hangingPunct="1">
              <a:spcAft>
                <a:spcPts val="600"/>
              </a:spcAft>
              <a:buFont typeface="+mj-lt"/>
              <a:buAutoNum type="arabicPeriod"/>
            </a:pPr>
            <a:r>
              <a:rPr lang="en-US" altLang="en-US" sz="2000" dirty="0"/>
              <a:t>Calibration and other uses of auxiliary data in weighting</a:t>
            </a:r>
          </a:p>
          <a:p>
            <a:pPr marL="228600" indent="-228600" eaLnBrk="1" hangingPunct="1">
              <a:spcAft>
                <a:spcPts val="600"/>
              </a:spcAft>
              <a:buFont typeface="+mj-lt"/>
              <a:buAutoNum type="arabicPeriod"/>
            </a:pPr>
            <a:r>
              <a:rPr lang="en-US" altLang="en-US" sz="2000" dirty="0"/>
              <a:t>Use of weights in variance estimation</a:t>
            </a:r>
          </a:p>
          <a:p>
            <a:pPr marL="228600" indent="-228600" eaLnBrk="1" hangingPunct="1">
              <a:spcAft>
                <a:spcPts val="600"/>
              </a:spcAft>
              <a:buFont typeface="+mj-lt"/>
              <a:buAutoNum type="arabicPeriod"/>
            </a:pPr>
            <a:r>
              <a:rPr lang="en-US" altLang="en-US" sz="2000" dirty="0"/>
              <a:t>Nonprobability samples</a:t>
            </a:r>
          </a:p>
          <a:p>
            <a:pPr marL="228600" indent="-228600" eaLnBrk="1" hangingPunct="1">
              <a:spcAft>
                <a:spcPts val="600"/>
              </a:spcAft>
              <a:buFont typeface="+mj-lt"/>
              <a:buAutoNum type="arabicPeriod"/>
            </a:pPr>
            <a:r>
              <a:rPr lang="en-US" altLang="en-US" sz="2000" dirty="0"/>
              <a:t>Weighting for some special cases</a:t>
            </a:r>
          </a:p>
          <a:p>
            <a:pPr marL="228600" indent="-228600" eaLnBrk="1" hangingPunct="1">
              <a:spcAft>
                <a:spcPts val="600"/>
              </a:spcAft>
              <a:buFont typeface="+mj-lt"/>
              <a:buAutoNum type="arabicPeriod"/>
            </a:pPr>
            <a:r>
              <a:rPr lang="en-US" altLang="en-US" sz="2000" dirty="0"/>
              <a:t>Quality of survey weights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762000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057400"/>
            <a:ext cx="3344562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163316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Text Box 5"/>
          <p:cNvSpPr txBox="1">
            <a:spLocks noChangeArrowheads="1"/>
          </p:cNvSpPr>
          <p:nvPr/>
        </p:nvSpPr>
        <p:spPr bwMode="auto">
          <a:xfrm>
            <a:off x="3992245" y="1600200"/>
            <a:ext cx="4876800" cy="4185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 b="1" dirty="0"/>
              <a:t>Table of Contents</a:t>
            </a:r>
          </a:p>
          <a:p>
            <a:pPr eaLnBrk="1" hangingPunct="1"/>
            <a:endParaRPr lang="en-US" altLang="en-US" sz="1400" b="1" dirty="0"/>
          </a:p>
          <a:p>
            <a:pPr eaLnBrk="1" hangingPunct="1"/>
            <a:r>
              <a:rPr lang="en-US" altLang="en-US" sz="1400" dirty="0"/>
              <a:t>1. Applied Survey Data Analysis: An Overview</a:t>
            </a:r>
          </a:p>
          <a:p>
            <a:pPr eaLnBrk="1" hangingPunct="1"/>
            <a:r>
              <a:rPr lang="en-US" altLang="en-US" sz="1400" dirty="0"/>
              <a:t>2. Getting to Know the Complex Sample Design</a:t>
            </a:r>
          </a:p>
          <a:p>
            <a:pPr eaLnBrk="1" hangingPunct="1"/>
            <a:r>
              <a:rPr lang="en-US" altLang="en-US" sz="1400" dirty="0"/>
              <a:t>3. Foundations and Techniques for Design-Based </a:t>
            </a:r>
          </a:p>
          <a:p>
            <a:pPr eaLnBrk="1" hangingPunct="1"/>
            <a:r>
              <a:rPr lang="en-US" altLang="en-US" sz="1400" dirty="0"/>
              <a:t>    Estimation and Inference</a:t>
            </a:r>
          </a:p>
          <a:p>
            <a:pPr eaLnBrk="1" hangingPunct="1"/>
            <a:r>
              <a:rPr lang="en-US" altLang="en-US" sz="1400" dirty="0"/>
              <a:t>4. Preparation for Complex Sample Survey Data Analysis</a:t>
            </a:r>
          </a:p>
          <a:p>
            <a:pPr eaLnBrk="1" hangingPunct="1"/>
            <a:r>
              <a:rPr lang="en-US" altLang="en-US" sz="1400" dirty="0"/>
              <a:t>5. Descriptive Analysis for Continuous Variables</a:t>
            </a:r>
          </a:p>
          <a:p>
            <a:pPr eaLnBrk="1" hangingPunct="1"/>
            <a:r>
              <a:rPr lang="en-US" altLang="en-US" sz="1400" dirty="0"/>
              <a:t>6. Categorical Data Analysis</a:t>
            </a:r>
          </a:p>
          <a:p>
            <a:pPr eaLnBrk="1" hangingPunct="1"/>
            <a:r>
              <a:rPr lang="en-US" altLang="en-US" sz="1400" dirty="0"/>
              <a:t>7. Linear Regression Models</a:t>
            </a:r>
          </a:p>
          <a:p>
            <a:pPr eaLnBrk="1" hangingPunct="1"/>
            <a:r>
              <a:rPr lang="en-US" altLang="en-US" sz="1400" dirty="0"/>
              <a:t>8. Logistic Regression and Generalized Linear Models for </a:t>
            </a:r>
          </a:p>
          <a:p>
            <a:pPr eaLnBrk="1" hangingPunct="1"/>
            <a:r>
              <a:rPr lang="en-US" altLang="en-US" sz="1400" dirty="0"/>
              <a:t>    Binary Survey Variables</a:t>
            </a:r>
          </a:p>
          <a:p>
            <a:pPr eaLnBrk="1" hangingPunct="1"/>
            <a:r>
              <a:rPr lang="en-US" altLang="en-US" sz="1400" dirty="0"/>
              <a:t>9. Generalized Linear Models for Multinomial, Ordinal, and </a:t>
            </a:r>
          </a:p>
          <a:p>
            <a:pPr eaLnBrk="1" hangingPunct="1"/>
            <a:r>
              <a:rPr lang="en-US" altLang="en-US" sz="1400" dirty="0"/>
              <a:t>    Count Variables</a:t>
            </a:r>
          </a:p>
          <a:p>
            <a:pPr eaLnBrk="1" hangingPunct="1"/>
            <a:r>
              <a:rPr lang="en-US" altLang="en-US" sz="1400" dirty="0"/>
              <a:t>10. Survival Analysis of Event History Survey Data</a:t>
            </a:r>
          </a:p>
          <a:p>
            <a:pPr eaLnBrk="1" hangingPunct="1"/>
            <a:r>
              <a:rPr lang="en-US" altLang="en-US" sz="1400" dirty="0"/>
              <a:t>11. Analysis of Longitudinal Complex Sample Survey Data</a:t>
            </a:r>
          </a:p>
          <a:p>
            <a:pPr eaLnBrk="1" hangingPunct="1"/>
            <a:r>
              <a:rPr lang="en-US" altLang="en-US" sz="1400" dirty="0"/>
              <a:t>12. Imputation of Missing Data: Practical Methods and </a:t>
            </a:r>
          </a:p>
          <a:p>
            <a:pPr eaLnBrk="1" hangingPunct="1"/>
            <a:r>
              <a:rPr lang="en-US" altLang="en-US" sz="1400" dirty="0"/>
              <a:t>      Applications for Survey Analysts</a:t>
            </a:r>
          </a:p>
          <a:p>
            <a:pPr eaLnBrk="1" hangingPunct="1"/>
            <a:r>
              <a:rPr lang="en-US" altLang="en-US" sz="1400" dirty="0"/>
              <a:t>13. Advanced Topics in the Analysis of Survey Data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762000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  <p:pic>
        <p:nvPicPr>
          <p:cNvPr id="5" name="Picture 4" descr="Chart&#10;&#10;Description automatically generated">
            <a:extLst>
              <a:ext uri="{FF2B5EF4-FFF2-40B4-BE49-F238E27FC236}">
                <a16:creationId xmlns:a16="http://schemas.microsoft.com/office/drawing/2014/main" id="{0B0C75FC-AB99-4DC1-86DB-F8EA9332C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00199"/>
            <a:ext cx="3220121" cy="489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468170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7" name="Picture 8" descr="Levy_Lemesho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00200"/>
            <a:ext cx="3095625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8" name="Text Box 9"/>
          <p:cNvSpPr txBox="1">
            <a:spLocks noChangeArrowheads="1"/>
          </p:cNvSpPr>
          <p:nvPr/>
        </p:nvSpPr>
        <p:spPr bwMode="auto">
          <a:xfrm>
            <a:off x="3962400" y="1527284"/>
            <a:ext cx="4953000" cy="5098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/>
              <a:t>Table of Contents</a:t>
            </a:r>
          </a:p>
          <a:p>
            <a:pPr eaLnBrk="1" hangingPunct="1"/>
            <a:endParaRPr lang="en-US" altLang="en-US" sz="1200" dirty="0"/>
          </a:p>
          <a:p>
            <a:pPr eaLnBrk="1" hangingPunct="1">
              <a:spcAft>
                <a:spcPts val="200"/>
              </a:spcAft>
            </a:pPr>
            <a:r>
              <a:rPr lang="en-US" altLang="en-US" sz="1200" b="1" dirty="0"/>
              <a:t>BASIC CONCEPTS</a:t>
            </a:r>
            <a:r>
              <a:rPr lang="en-US" altLang="en-US" sz="1200" dirty="0"/>
              <a:t>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Uses of Sample Surveys.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The Population and the Sample.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b="1" dirty="0"/>
              <a:t>MAJOR SAMPLING DESIGNS AND ESTIMATION PROCEDURES.</a:t>
            </a:r>
            <a:r>
              <a:rPr lang="en-US" altLang="en-US" sz="1200" dirty="0"/>
              <a:t>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Simple Random Sampling.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Systematic Sampling.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Stratification and Stratified Random Sampling.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Stratified Random Sampling: Further Issues.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Ratio Estimation.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Cluster Sampling: Introduction and Overview.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Sample One-Stage Cluster Sampling.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Two-Stage Cluster Sampling: Clusters Sampled with Equal Probability.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Cluster Sampling in Which Clusters are Sampled with Unequal Probability: Probability Proportional to Size Sampling.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Variance Estimation in Complex Sample Surveys. </a:t>
            </a:r>
          </a:p>
          <a:p>
            <a:pPr eaLnBrk="1" hangingPunct="1">
              <a:spcAft>
                <a:spcPts val="200"/>
              </a:spcAft>
            </a:pPr>
            <a:endParaRPr lang="en-US" altLang="en-US" sz="1200" dirty="0"/>
          </a:p>
          <a:p>
            <a:pPr eaLnBrk="1" hangingPunct="1">
              <a:spcAft>
                <a:spcPts val="200"/>
              </a:spcAft>
            </a:pPr>
            <a:r>
              <a:rPr lang="en-US" altLang="en-US" sz="1200" b="1" dirty="0"/>
              <a:t>SELECTED TOPICS IN SAMPLE SURVEY METHODOLOGY</a:t>
            </a:r>
            <a:r>
              <a:rPr lang="en-US" altLang="en-US" sz="1200" dirty="0"/>
              <a:t>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Nonresponse and Missing Data in Sample Surveys.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Selected Topics in Sample Design and Estimation Methodology.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Telephone Sampling.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Strategies for Design-Based Analysis of Sample Survey Data.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762000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455753473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57600" y="2057400"/>
            <a:ext cx="5029200" cy="3886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60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 b="1"/>
              <a:t>Table of Contents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60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60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/>
              <a:t>Basic Survey Methodology. Statistical Analysis with Survey Data.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/>
              <a:t>Sample Weights and Imputation.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/>
              <a:t>Additional Issues in Variance Estimation.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/>
              <a:t>Cross-Sectional Analyses.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/>
              <a:t>Analysis of Longitudinal Surveys.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/>
              <a:t>Analyses Using Multiple Surveys.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/>
              <a:t>Population-Based Case-Control Studies. </a:t>
            </a:r>
          </a:p>
        </p:txBody>
      </p:sp>
      <p:pic>
        <p:nvPicPr>
          <p:cNvPr id="49156" name="Picture 4" descr="Korn_Graubar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828800"/>
            <a:ext cx="2808288" cy="448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762000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2085203775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A76A46-DA89-823C-4252-F4579282E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 more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68B9A93-DEFB-C11F-EABD-AEB0194C0E64}"/>
              </a:ext>
            </a:extLst>
          </p:cNvPr>
          <p:cNvSpPr txBox="1"/>
          <p:nvPr/>
        </p:nvSpPr>
        <p:spPr>
          <a:xfrm>
            <a:off x="762000" y="1828800"/>
            <a:ext cx="762000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400" u="sng" strike="noStrike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Trainings in Washington, DC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u="none" strike="noStrike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Survey data analysis using Stata		Oct 17-18			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Handling missing dat</a:t>
            </a:r>
            <a:r>
              <a:rPr lang="en-US" sz="2400" dirty="0">
                <a:ea typeface="Calibri" panose="020F0502020204030204" pitchFamily="34" charset="0"/>
                <a:cs typeface="Times New Roman" panose="02020603050405020304" pitchFamily="18" charset="0"/>
              </a:rPr>
              <a:t>a using 			Oct 19-20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>
                <a:ea typeface="Calibri" panose="020F0502020204030204" pitchFamily="34" charset="0"/>
                <a:cs typeface="Times New Roman" panose="02020603050405020304" pitchFamily="18" charset="0"/>
              </a:rPr>
              <a:t>      multiple imputation			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u="sng" dirty="0">
                <a:ea typeface="Calibri" panose="020F0502020204030204" pitchFamily="34" charset="0"/>
                <a:cs typeface="Times New Roman" panose="02020603050405020304" pitchFamily="18" charset="0"/>
              </a:rPr>
              <a:t>Free webinars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Heterogeneous </a:t>
            </a:r>
            <a:r>
              <a:rPr lang="en-US" sz="2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DID</a:t>
            </a:r>
            <a:r>
              <a:rPr lang="en-US" sz="2400" baseline="30000" dirty="0" err="1">
                <a:solidFill>
                  <a:srgbClr val="FF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New</a:t>
            </a:r>
            <a:r>
              <a:rPr lang="en-US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			Sep 12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Bayesian model </a:t>
            </a:r>
            <a:r>
              <a:rPr lang="en-US" sz="2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averaging</a:t>
            </a:r>
            <a:r>
              <a:rPr lang="en-US" sz="2400" baseline="30000" dirty="0" err="1">
                <a:solidFill>
                  <a:srgbClr val="FF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New</a:t>
            </a:r>
            <a:r>
              <a:rPr lang="en-US" sz="2400" dirty="0">
                <a:solidFill>
                  <a:srgbClr val="FF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		Sep 26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2400" baseline="30000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3200" baseline="30000" dirty="0">
                <a:cs typeface="Times New Roman" panose="02020603050405020304" pitchFamily="18" charset="0"/>
              </a:rPr>
              <a:t>Visit www.stata.com/learn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753916437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95765" y="4876800"/>
            <a:ext cx="25521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You can contact me here:</a:t>
            </a:r>
          </a:p>
          <a:p>
            <a:pPr algn="ctr"/>
            <a:r>
              <a:rPr lang="en-US" b="1" dirty="0">
                <a:solidFill>
                  <a:srgbClr val="0066FF"/>
                </a:solidFill>
                <a:hlinkClick r:id="rId3"/>
              </a:rPr>
              <a:t>chuber@stata.com</a:t>
            </a:r>
            <a:endParaRPr lang="en-US" b="1" dirty="0">
              <a:solidFill>
                <a:srgbClr val="0066FF"/>
              </a:solidFill>
            </a:endParaRPr>
          </a:p>
        </p:txBody>
      </p:sp>
      <p:pic>
        <p:nvPicPr>
          <p:cNvPr id="5" name="Picture 4"/>
          <p:cNvPicPr/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90082" y="1402569"/>
            <a:ext cx="4963474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/>
              <a:t>Thanks for coming!</a:t>
            </a:r>
          </a:p>
          <a:p>
            <a:pPr algn="ctr"/>
            <a:endParaRPr lang="en-US" sz="1600" dirty="0"/>
          </a:p>
          <a:p>
            <a:pPr algn="ctr"/>
            <a:endParaRPr lang="en-US" sz="1400" dirty="0"/>
          </a:p>
          <a:p>
            <a:pPr algn="ctr"/>
            <a:r>
              <a:rPr lang="en-US" sz="4800" dirty="0"/>
              <a:t>Questions?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554" y="5791200"/>
            <a:ext cx="9143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You can download the slides, datasets, and do-files here:</a:t>
            </a:r>
          </a:p>
          <a:p>
            <a:pPr algn="ctr"/>
            <a:r>
              <a:rPr lang="en-US" b="1" dirty="0">
                <a:hlinkClick r:id="rId5"/>
              </a:rPr>
              <a:t>https://tinyurl.com/SurveySamplingIntro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43193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>
            <a:noAutofit/>
          </a:bodyPr>
          <a:lstStyle/>
          <a:p>
            <a:r>
              <a:rPr lang="en-US" sz="4000" dirty="0"/>
              <a:t>NHANES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783207"/>
            <a:ext cx="6400800" cy="5074793"/>
          </a:xfrm>
        </p:spPr>
      </p:pic>
    </p:spTree>
    <p:extLst>
      <p:ext uri="{BB962C8B-B14F-4D97-AF65-F5344CB8AC3E}">
        <p14:creationId xmlns:p14="http://schemas.microsoft.com/office/powerpoint/2010/main" val="15528963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762000"/>
          </a:xfrm>
        </p:spPr>
        <p:txBody>
          <a:bodyPr>
            <a:noAutofit/>
          </a:bodyPr>
          <a:lstStyle/>
          <a:p>
            <a:r>
              <a:rPr lang="en-US" sz="4000" dirty="0"/>
              <a:t>NHANES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70" y="1400908"/>
            <a:ext cx="9037259" cy="4838700"/>
          </a:xfrm>
        </p:spPr>
      </p:pic>
      <p:sp>
        <p:nvSpPr>
          <p:cNvPr id="6" name="TextBox 5"/>
          <p:cNvSpPr txBox="1"/>
          <p:nvPr/>
        </p:nvSpPr>
        <p:spPr>
          <a:xfrm>
            <a:off x="381000" y="6465222"/>
            <a:ext cx="8322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3"/>
              </a:rPr>
              <a:t>https://wwwn.cdc.gov/nchs/nhanes/ContinuousNhanes/Default.aspx?BeginYear=2015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5917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762000"/>
          </a:xfrm>
        </p:spPr>
        <p:txBody>
          <a:bodyPr>
            <a:noAutofit/>
          </a:bodyPr>
          <a:lstStyle/>
          <a:p>
            <a:r>
              <a:rPr lang="en-US" sz="4000" dirty="0"/>
              <a:t>NHANES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" y="1499088"/>
            <a:ext cx="8949679" cy="4791808"/>
          </a:xfrm>
        </p:spPr>
      </p:pic>
      <p:sp>
        <p:nvSpPr>
          <p:cNvPr id="6" name="TextBox 5"/>
          <p:cNvSpPr txBox="1"/>
          <p:nvPr/>
        </p:nvSpPr>
        <p:spPr>
          <a:xfrm>
            <a:off x="609600" y="6477000"/>
            <a:ext cx="82430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hlinkClick r:id="rId3"/>
              </a:rPr>
              <a:t>https://wwwn.cdc.gov/nchs/nhanes/search/datapage.aspx?Component=Questionnaire&amp;CycleBeginYear=2015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6478998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762000"/>
          </a:xfrm>
        </p:spPr>
        <p:txBody>
          <a:bodyPr>
            <a:noAutofit/>
          </a:bodyPr>
          <a:lstStyle/>
          <a:p>
            <a:r>
              <a:rPr lang="en-US" sz="4000" dirty="0"/>
              <a:t>NHANES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40" y="1447800"/>
            <a:ext cx="8925519" cy="4774223"/>
          </a:xfrm>
        </p:spPr>
      </p:pic>
      <p:sp>
        <p:nvSpPr>
          <p:cNvPr id="6" name="TextBox 5"/>
          <p:cNvSpPr txBox="1"/>
          <p:nvPr/>
        </p:nvSpPr>
        <p:spPr>
          <a:xfrm>
            <a:off x="1219200" y="6400800"/>
            <a:ext cx="6043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3"/>
              </a:rPr>
              <a:t>https://wwwn.cdc.gov/Nchs/Nhanes/2015-2016/DEMO_I.htm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28473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Import NHANES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133600"/>
            <a:ext cx="8839200" cy="2438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500" b="1" dirty="0">
                <a:latin typeface="Consolas" panose="020B0609020204030204" pitchFamily="49" charset="0"/>
                <a:cs typeface="Courier New" panose="02070309020205020404" pitchFamily="49" charset="0"/>
              </a:rPr>
              <a:t>. import sasxport5 "https://wwwn.cdc.gov/Nchs/Nhanes/2015-2016/BMX_I.XPT", clear</a:t>
            </a:r>
          </a:p>
          <a:p>
            <a:pPr marL="0" indent="0">
              <a:buNone/>
            </a:pPr>
            <a:r>
              <a:rPr lang="en-US" sz="1500" b="1" dirty="0">
                <a:latin typeface="Consolas" panose="020B0609020204030204" pitchFamily="49" charset="0"/>
                <a:cs typeface="Courier New" panose="02070309020205020404" pitchFamily="49" charset="0"/>
              </a:rPr>
              <a:t>. sort seqn</a:t>
            </a:r>
          </a:p>
          <a:p>
            <a:pPr marL="0" indent="0">
              <a:buNone/>
            </a:pPr>
            <a:r>
              <a:rPr lang="en-US" sz="1500" b="1" dirty="0">
                <a:latin typeface="Consolas" panose="020B0609020204030204" pitchFamily="49" charset="0"/>
                <a:cs typeface="Courier New" panose="02070309020205020404" pitchFamily="49" charset="0"/>
              </a:rPr>
              <a:t>. save BMX_I.dta, replace</a:t>
            </a:r>
          </a:p>
          <a:p>
            <a:pPr marL="0" indent="0">
              <a:buNone/>
            </a:pPr>
            <a:endParaRPr lang="en-US" sz="1500" b="1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500" b="1" dirty="0">
                <a:latin typeface="Consolas" panose="020B0609020204030204" pitchFamily="49" charset="0"/>
                <a:cs typeface="Courier New" panose="02070309020205020404" pitchFamily="49" charset="0"/>
              </a:rPr>
              <a:t>. import sasxport5 "https://wwwn.cdc.gov/Nchs/Nhanes/2015-2016/DEMO_I.XPT", clear</a:t>
            </a:r>
          </a:p>
          <a:p>
            <a:pPr marL="0" indent="0">
              <a:buNone/>
            </a:pPr>
            <a:r>
              <a:rPr lang="en-US" sz="1500" b="1" dirty="0">
                <a:latin typeface="Consolas" panose="020B0609020204030204" pitchFamily="49" charset="0"/>
                <a:cs typeface="Courier New" panose="02070309020205020404" pitchFamily="49" charset="0"/>
              </a:rPr>
              <a:t>. sort seqn</a:t>
            </a:r>
          </a:p>
          <a:p>
            <a:pPr marL="0" indent="0">
              <a:buNone/>
            </a:pPr>
            <a:r>
              <a:rPr lang="en-US" sz="1500" b="1" dirty="0">
                <a:latin typeface="Consolas" panose="020B0609020204030204" pitchFamily="49" charset="0"/>
                <a:cs typeface="Courier New" panose="02070309020205020404" pitchFamily="49" charset="0"/>
              </a:rPr>
              <a:t>. save DEMO_I.dta, replace</a:t>
            </a:r>
          </a:p>
          <a:p>
            <a:pPr marL="0" indent="0">
              <a:buNone/>
            </a:pPr>
            <a:endParaRPr lang="en-US" sz="1500" b="1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500" b="1" dirty="0">
                <a:latin typeface="Consolas" panose="020B0609020204030204" pitchFamily="49" charset="0"/>
                <a:cs typeface="Courier New" panose="02070309020205020404" pitchFamily="49" charset="0"/>
              </a:rPr>
              <a:t>. merge 1:1 seqn using BMX_I.dta</a:t>
            </a:r>
          </a:p>
        </p:txBody>
      </p:sp>
    </p:spTree>
    <p:extLst>
      <p:ext uri="{BB962C8B-B14F-4D97-AF65-F5344CB8AC3E}">
        <p14:creationId xmlns:p14="http://schemas.microsoft.com/office/powerpoint/2010/main" val="26127749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>
            <a:noAutofit/>
          </a:bodyPr>
          <a:lstStyle/>
          <a:p>
            <a:r>
              <a:rPr lang="en-US" sz="4000" dirty="0"/>
              <a:t>Import NHANES Data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1676400"/>
            <a:ext cx="8245590" cy="297180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254" y="4873869"/>
            <a:ext cx="4944208" cy="1828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6826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3826" y="1524000"/>
            <a:ext cx="8091573" cy="5181600"/>
          </a:xfrm>
        </p:spPr>
        <p:txBody>
          <a:bodyPr>
            <a:normAutofit lnSpcReduction="10000"/>
          </a:bodyPr>
          <a:lstStyle/>
          <a:p>
            <a:r>
              <a:rPr lang="en-US" sz="2600" dirty="0"/>
              <a:t>The NHANES Study and Dataset</a:t>
            </a:r>
          </a:p>
          <a:p>
            <a:r>
              <a:rPr lang="en-US" sz="2600" b="1" dirty="0"/>
              <a:t>Sampling Concepts</a:t>
            </a:r>
          </a:p>
          <a:p>
            <a:pPr lvl="1"/>
            <a:r>
              <a:rPr lang="en-US" sz="2200" b="1" dirty="0"/>
              <a:t>Sampling Designs</a:t>
            </a:r>
          </a:p>
          <a:p>
            <a:pPr lvl="1"/>
            <a:r>
              <a:rPr lang="en-US" sz="2200" dirty="0"/>
              <a:t>Stratified Samples</a:t>
            </a:r>
          </a:p>
          <a:p>
            <a:pPr lvl="1"/>
            <a:r>
              <a:rPr lang="en-US" sz="2200" dirty="0"/>
              <a:t>Finite Population Correct Factors</a:t>
            </a:r>
          </a:p>
          <a:p>
            <a:pPr lvl="1"/>
            <a:r>
              <a:rPr lang="en-US" sz="2200" dirty="0"/>
              <a:t>Sample Weights</a:t>
            </a:r>
          </a:p>
          <a:p>
            <a:pPr lvl="1"/>
            <a:r>
              <a:rPr lang="en-US" sz="2200" dirty="0"/>
              <a:t>Variance Estimation Techniques</a:t>
            </a:r>
          </a:p>
          <a:p>
            <a:r>
              <a:rPr lang="en-US" sz="2600" dirty="0"/>
              <a:t>Data Analysis Examples</a:t>
            </a:r>
          </a:p>
          <a:p>
            <a:pPr lvl="1"/>
            <a:r>
              <a:rPr lang="en-US" sz="2000" dirty="0"/>
              <a:t>Summary Statistics</a:t>
            </a:r>
          </a:p>
          <a:p>
            <a:pPr lvl="1"/>
            <a:r>
              <a:rPr lang="en-US" sz="2000" dirty="0"/>
              <a:t>Tables</a:t>
            </a:r>
          </a:p>
          <a:p>
            <a:pPr lvl="1"/>
            <a:r>
              <a:rPr lang="en-US" sz="2000" dirty="0"/>
              <a:t>Linear Regression</a:t>
            </a:r>
          </a:p>
          <a:p>
            <a:pPr lvl="1"/>
            <a:r>
              <a:rPr lang="en-US" sz="2000" dirty="0"/>
              <a:t>Logistic Regression</a:t>
            </a:r>
          </a:p>
          <a:p>
            <a:pPr lvl="1"/>
            <a:r>
              <a:rPr lang="en-US" sz="2000" dirty="0"/>
              <a:t>Ordinal Logistic Regression</a:t>
            </a:r>
          </a:p>
          <a:p>
            <a:pPr lvl="1"/>
            <a:r>
              <a:rPr lang="en-US" sz="2000" dirty="0"/>
              <a:t>Structural Equation Modeling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5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19" y="1496844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11916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Declare Survey Design For Dataset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299" y="1518139"/>
            <a:ext cx="5867401" cy="4854182"/>
          </a:xfrm>
        </p:spPr>
      </p:pic>
      <p:sp>
        <p:nvSpPr>
          <p:cNvPr id="3" name="TextBox 2"/>
          <p:cNvSpPr txBox="1"/>
          <p:nvPr/>
        </p:nvSpPr>
        <p:spPr>
          <a:xfrm>
            <a:off x="278992" y="6404559"/>
            <a:ext cx="83574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Statistics &gt; Survey data analysis &gt; Setup and utilities &gt; Declare survey design for dataset</a:t>
            </a:r>
          </a:p>
        </p:txBody>
      </p:sp>
    </p:spTree>
    <p:extLst>
      <p:ext uri="{BB962C8B-B14F-4D97-AF65-F5344CB8AC3E}">
        <p14:creationId xmlns:p14="http://schemas.microsoft.com/office/powerpoint/2010/main" val="41483565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Download Website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057400"/>
            <a:ext cx="8534400" cy="4068763"/>
          </a:xfrm>
        </p:spPr>
        <p:txBody>
          <a:bodyPr/>
          <a:lstStyle/>
          <a:p>
            <a:r>
              <a:rPr lang="en-US" dirty="0"/>
              <a:t>You can download all of the slides, datasets and do-files here:</a:t>
            </a:r>
          </a:p>
          <a:p>
            <a:endParaRPr lang="en-US" dirty="0"/>
          </a:p>
          <a:p>
            <a:pPr marL="0" indent="0" algn="ctr">
              <a:buNone/>
            </a:pPr>
            <a:r>
              <a:rPr lang="en-US" b="1" dirty="0">
                <a:hlinkClick r:id="rId2"/>
              </a:rPr>
              <a:t>https://tinyurl.com/SurveySamplingIntro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16416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Sampling Designs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799" y="1524000"/>
            <a:ext cx="6263161" cy="5181600"/>
          </a:xfrm>
        </p:spPr>
      </p:pic>
      <p:sp>
        <p:nvSpPr>
          <p:cNvPr id="6" name="Rectangle 5"/>
          <p:cNvSpPr/>
          <p:nvPr/>
        </p:nvSpPr>
        <p:spPr>
          <a:xfrm>
            <a:off x="1752600" y="2255520"/>
            <a:ext cx="1600200" cy="33528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6791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pPr eaLnBrk="1" hangingPunct="1"/>
            <a:r>
              <a:rPr lang="en-US" altLang="en-US" dirty="0"/>
              <a:t>Major Sampling Designs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209800"/>
            <a:ext cx="7772400" cy="3429000"/>
          </a:xfrm>
        </p:spPr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en-US" altLang="en-US" sz="4400" b="1" dirty="0"/>
              <a:t>Simple Random Sampling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en-US" sz="4400" dirty="0"/>
              <a:t>Systematic Sampling</a:t>
            </a:r>
          </a:p>
          <a:p>
            <a:pPr marL="609600" indent="-609600">
              <a:buFontTx/>
              <a:buAutoNum type="arabicPeriod"/>
            </a:pPr>
            <a:r>
              <a:rPr lang="en-US" altLang="en-US" sz="4400" dirty="0"/>
              <a:t>Cluster Sampling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en-US" sz="4400" dirty="0"/>
              <a:t>Multi-Stage Cluster Sampling</a:t>
            </a:r>
          </a:p>
        </p:txBody>
      </p:sp>
    </p:spTree>
    <p:extLst>
      <p:ext uri="{BB962C8B-B14F-4D97-AF65-F5344CB8AC3E}">
        <p14:creationId xmlns:p14="http://schemas.microsoft.com/office/powerpoint/2010/main" val="31101078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47700"/>
            <a:ext cx="9144000" cy="800100"/>
          </a:xfrm>
        </p:spPr>
        <p:txBody>
          <a:bodyPr/>
          <a:lstStyle/>
          <a:p>
            <a:pPr eaLnBrk="1" hangingPunct="1"/>
            <a:r>
              <a:rPr lang="en-US" altLang="en-US" dirty="0"/>
              <a:t>Simple Random Sampling</a:t>
            </a:r>
          </a:p>
        </p:txBody>
      </p:sp>
      <p:sp>
        <p:nvSpPr>
          <p:cNvPr id="87043" name="Rectangle 3"/>
          <p:cNvSpPr>
            <a:spLocks noChangeArrowheads="1"/>
          </p:cNvSpPr>
          <p:nvPr/>
        </p:nvSpPr>
        <p:spPr bwMode="auto">
          <a:xfrm>
            <a:off x="1600200" y="2133600"/>
            <a:ext cx="5943600" cy="3810000"/>
          </a:xfrm>
          <a:prstGeom prst="rect">
            <a:avLst/>
          </a:prstGeom>
          <a:solidFill>
            <a:srgbClr val="96969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7044" name="Rectangle 4"/>
          <p:cNvSpPr>
            <a:spLocks noChangeArrowheads="1"/>
          </p:cNvSpPr>
          <p:nvPr/>
        </p:nvSpPr>
        <p:spPr bwMode="auto">
          <a:xfrm>
            <a:off x="2971800" y="2971800"/>
            <a:ext cx="4572000" cy="29718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7045" name="Text Box 5"/>
          <p:cNvSpPr txBox="1">
            <a:spLocks noChangeArrowheads="1"/>
          </p:cNvSpPr>
          <p:nvPr/>
        </p:nvSpPr>
        <p:spPr bwMode="auto">
          <a:xfrm>
            <a:off x="1600200" y="2133600"/>
            <a:ext cx="2771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Target Population</a:t>
            </a:r>
          </a:p>
        </p:txBody>
      </p:sp>
      <p:sp>
        <p:nvSpPr>
          <p:cNvPr id="87046" name="Text Box 6"/>
          <p:cNvSpPr txBox="1">
            <a:spLocks noChangeArrowheads="1"/>
          </p:cNvSpPr>
          <p:nvPr/>
        </p:nvSpPr>
        <p:spPr bwMode="auto">
          <a:xfrm>
            <a:off x="2971800" y="2971800"/>
            <a:ext cx="2577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 dirty="0"/>
              <a:t>Sampling Frame</a:t>
            </a:r>
          </a:p>
        </p:txBody>
      </p:sp>
      <p:sp>
        <p:nvSpPr>
          <p:cNvPr id="87048" name="Rectangle 8"/>
          <p:cNvSpPr>
            <a:spLocks noChangeArrowheads="1"/>
          </p:cNvSpPr>
          <p:nvPr/>
        </p:nvSpPr>
        <p:spPr bwMode="auto">
          <a:xfrm>
            <a:off x="6248400" y="5181600"/>
            <a:ext cx="1295400" cy="7620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7049" name="Text Box 9"/>
          <p:cNvSpPr txBox="1">
            <a:spLocks noChangeArrowheads="1"/>
          </p:cNvSpPr>
          <p:nvPr/>
        </p:nvSpPr>
        <p:spPr bwMode="auto">
          <a:xfrm>
            <a:off x="6248400" y="5105400"/>
            <a:ext cx="12684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Sample</a:t>
            </a:r>
          </a:p>
        </p:txBody>
      </p:sp>
      <p:sp>
        <p:nvSpPr>
          <p:cNvPr id="87050" name="Text Box 10"/>
          <p:cNvSpPr txBox="1">
            <a:spLocks noChangeArrowheads="1"/>
          </p:cNvSpPr>
          <p:nvPr/>
        </p:nvSpPr>
        <p:spPr bwMode="auto">
          <a:xfrm>
            <a:off x="6781800" y="5489575"/>
            <a:ext cx="3698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>
                <a:solidFill>
                  <a:srgbClr val="FF3300"/>
                </a:solidFill>
              </a:rPr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3336122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884237"/>
          </a:xfrm>
        </p:spPr>
        <p:txBody>
          <a:bodyPr/>
          <a:lstStyle/>
          <a:p>
            <a:pPr eaLnBrk="1" hangingPunct="1"/>
            <a:r>
              <a:rPr lang="en-US" altLang="en-US" dirty="0"/>
              <a:t>Simple Random Sampling</a:t>
            </a:r>
          </a:p>
        </p:txBody>
      </p:sp>
      <p:sp>
        <p:nvSpPr>
          <p:cNvPr id="89091" name="Rectangle 3"/>
          <p:cNvSpPr>
            <a:spLocks noChangeArrowheads="1"/>
          </p:cNvSpPr>
          <p:nvPr/>
        </p:nvSpPr>
        <p:spPr bwMode="auto">
          <a:xfrm>
            <a:off x="3124200" y="1828800"/>
            <a:ext cx="2438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Dave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Rita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Prudence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Desmond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Molly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Martha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Julia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Sadie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Joan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Maxwell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endParaRPr lang="en-US" altLang="en-US" sz="24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</p:txBody>
      </p:sp>
      <p:sp>
        <p:nvSpPr>
          <p:cNvPr id="89092" name="Rectangle 4"/>
          <p:cNvSpPr>
            <a:spLocks noChangeArrowheads="1"/>
          </p:cNvSpPr>
          <p:nvPr/>
        </p:nvSpPr>
        <p:spPr bwMode="auto">
          <a:xfrm>
            <a:off x="762000" y="1828800"/>
            <a:ext cx="2438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Anna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Lizzy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Michelle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Sally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Eleanor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Robert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Billy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Lucy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Vera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Chuck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endParaRPr lang="en-US" altLang="en-US" sz="24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</p:txBody>
      </p:sp>
      <p:sp>
        <p:nvSpPr>
          <p:cNvPr id="89093" name="AutoShape 5"/>
          <p:cNvSpPr>
            <a:spLocks/>
          </p:cNvSpPr>
          <p:nvPr/>
        </p:nvSpPr>
        <p:spPr bwMode="auto">
          <a:xfrm rot="5400000">
            <a:off x="2895600" y="3581400"/>
            <a:ext cx="304800" cy="4419600"/>
          </a:xfrm>
          <a:prstGeom prst="rightBrace">
            <a:avLst>
              <a:gd name="adj1" fmla="val 120833"/>
              <a:gd name="adj2" fmla="val 50000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9094" name="Text Box 6"/>
          <p:cNvSpPr txBox="1">
            <a:spLocks noChangeArrowheads="1"/>
          </p:cNvSpPr>
          <p:nvPr/>
        </p:nvSpPr>
        <p:spPr bwMode="auto">
          <a:xfrm>
            <a:off x="1752600" y="6096000"/>
            <a:ext cx="2554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>
                <a:solidFill>
                  <a:srgbClr val="FF3300"/>
                </a:solidFill>
              </a:rPr>
              <a:t>Sampling Frame</a:t>
            </a:r>
          </a:p>
        </p:txBody>
      </p:sp>
      <p:sp>
        <p:nvSpPr>
          <p:cNvPr id="89095" name="Text Box 7"/>
          <p:cNvSpPr txBox="1">
            <a:spLocks noChangeArrowheads="1"/>
          </p:cNvSpPr>
          <p:nvPr/>
        </p:nvSpPr>
        <p:spPr bwMode="auto">
          <a:xfrm>
            <a:off x="5791200" y="1905000"/>
            <a:ext cx="2895600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/>
              <a:t>To draw a simple random sample of n=5 we could place the numbers 1-20 in a hat and randomly draw 5 of the numbers.</a:t>
            </a:r>
          </a:p>
        </p:txBody>
      </p:sp>
    </p:spTree>
    <p:extLst>
      <p:ext uri="{BB962C8B-B14F-4D97-AF65-F5344CB8AC3E}">
        <p14:creationId xmlns:p14="http://schemas.microsoft.com/office/powerpoint/2010/main" val="34536347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pPr eaLnBrk="1" hangingPunct="1"/>
            <a:r>
              <a:rPr lang="en-US" altLang="en-US" dirty="0"/>
              <a:t>Simple Random Sampling</a:t>
            </a:r>
          </a:p>
        </p:txBody>
      </p:sp>
      <p:pic>
        <p:nvPicPr>
          <p:cNvPr id="9011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76400"/>
            <a:ext cx="47879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116" name="Text Box 6"/>
          <p:cNvSpPr txBox="1">
            <a:spLocks noChangeArrowheads="1"/>
          </p:cNvSpPr>
          <p:nvPr/>
        </p:nvSpPr>
        <p:spPr bwMode="auto">
          <a:xfrm>
            <a:off x="5715000" y="2590800"/>
            <a:ext cx="3048000" cy="222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/>
              <a:t>Or we could put the list in Stata and assign a random number to each person…</a:t>
            </a:r>
          </a:p>
        </p:txBody>
      </p:sp>
    </p:spTree>
    <p:extLst>
      <p:ext uri="{BB962C8B-B14F-4D97-AF65-F5344CB8AC3E}">
        <p14:creationId xmlns:p14="http://schemas.microsoft.com/office/powerpoint/2010/main" val="8247471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47700"/>
            <a:ext cx="9144000" cy="8001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Simple Random Sampling</a:t>
            </a:r>
          </a:p>
        </p:txBody>
      </p:sp>
      <p:pic>
        <p:nvPicPr>
          <p:cNvPr id="9113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752600"/>
            <a:ext cx="4473575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140" name="Text Box 5"/>
          <p:cNvSpPr txBox="1">
            <a:spLocks noChangeArrowheads="1"/>
          </p:cNvSpPr>
          <p:nvPr/>
        </p:nvSpPr>
        <p:spPr bwMode="auto">
          <a:xfrm>
            <a:off x="5562600" y="2133600"/>
            <a:ext cx="3048000" cy="308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/>
              <a:t>…then sort the list using the random number and select the first five records to be included in the sample.</a:t>
            </a:r>
          </a:p>
        </p:txBody>
      </p:sp>
      <p:sp>
        <p:nvSpPr>
          <p:cNvPr id="91141" name="Rectangle 6"/>
          <p:cNvSpPr>
            <a:spLocks noChangeArrowheads="1"/>
          </p:cNvSpPr>
          <p:nvPr/>
        </p:nvSpPr>
        <p:spPr bwMode="auto">
          <a:xfrm>
            <a:off x="609600" y="1981200"/>
            <a:ext cx="4419600" cy="1066800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88914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pPr eaLnBrk="1" hangingPunct="1"/>
            <a:r>
              <a:rPr lang="en-US" altLang="en-US" dirty="0"/>
              <a:t>Simple Random Sampling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28800"/>
            <a:ext cx="8229600" cy="4800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dirty="0"/>
              <a:t>Advantage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Requires little knowledge of the population in advance</a:t>
            </a:r>
          </a:p>
          <a:p>
            <a:pPr lvl="1" eaLnBrk="1" hangingPunct="1">
              <a:lnSpc>
                <a:spcPct val="90000"/>
              </a:lnSpc>
            </a:pPr>
            <a:endParaRPr lang="en-US" altLang="en-US" dirty="0"/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Disadvantages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May not capture certain groups of interest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May not be very efficient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Would be VERY expensive in practice</a:t>
            </a:r>
          </a:p>
          <a:p>
            <a:pPr lvl="1" eaLnBrk="1" hangingPunct="1">
              <a:lnSpc>
                <a:spcPct val="90000"/>
              </a:lnSpc>
            </a:pPr>
            <a:endParaRPr lang="en-US" altLang="en-US" dirty="0"/>
          </a:p>
          <a:p>
            <a:pPr lvl="1" algn="r" eaLnBrk="1" hangingPunct="1">
              <a:lnSpc>
                <a:spcPct val="90000"/>
              </a:lnSpc>
              <a:buFontTx/>
              <a:buNone/>
            </a:pPr>
            <a:r>
              <a:rPr lang="en-US" altLang="en-US" sz="1800" dirty="0"/>
              <a:t>Roughly quoted from pg 135 of Aday &amp; Cornelius (2006)</a:t>
            </a:r>
          </a:p>
        </p:txBody>
      </p:sp>
    </p:spTree>
    <p:extLst>
      <p:ext uri="{BB962C8B-B14F-4D97-AF65-F5344CB8AC3E}">
        <p14:creationId xmlns:p14="http://schemas.microsoft.com/office/powerpoint/2010/main" val="32123266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pPr eaLnBrk="1" hangingPunct="1"/>
            <a:r>
              <a:rPr lang="en-US" altLang="en-US" dirty="0"/>
              <a:t>Major Sampling Designs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209800"/>
            <a:ext cx="7772400" cy="3429000"/>
          </a:xfrm>
        </p:spPr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en-US" altLang="en-US" sz="4400" dirty="0"/>
              <a:t>Simple Random Sampling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en-US" sz="4400" b="1" dirty="0"/>
              <a:t>Systematic Sampling</a:t>
            </a:r>
          </a:p>
          <a:p>
            <a:pPr marL="609600" indent="-609600">
              <a:buFontTx/>
              <a:buAutoNum type="arabicPeriod"/>
            </a:pPr>
            <a:r>
              <a:rPr lang="en-US" altLang="en-US" sz="4400" dirty="0"/>
              <a:t>Cluster Sampling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en-US" sz="4400" dirty="0"/>
              <a:t>Multi-Stage Cluster Sampling</a:t>
            </a:r>
          </a:p>
        </p:txBody>
      </p:sp>
      <p:pic>
        <p:nvPicPr>
          <p:cNvPr id="4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370793"/>
            <a:ext cx="457200" cy="43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157334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869950"/>
          </a:xfrm>
        </p:spPr>
        <p:txBody>
          <a:bodyPr/>
          <a:lstStyle/>
          <a:p>
            <a:pPr eaLnBrk="1" hangingPunct="1"/>
            <a:r>
              <a:rPr lang="en-US" altLang="en-US" dirty="0"/>
              <a:t>Systematic Sampling</a:t>
            </a:r>
          </a:p>
        </p:txBody>
      </p:sp>
      <p:sp>
        <p:nvSpPr>
          <p:cNvPr id="105475" name="Rectangle 3"/>
          <p:cNvSpPr>
            <a:spLocks noChangeArrowheads="1"/>
          </p:cNvSpPr>
          <p:nvPr/>
        </p:nvSpPr>
        <p:spPr bwMode="auto">
          <a:xfrm>
            <a:off x="3048000" y="1828800"/>
            <a:ext cx="2438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Dave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Rita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Prudence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Desmond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Molly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Martha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Julia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Sadie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Joan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Maxwell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endParaRPr lang="en-US" altLang="en-US" sz="24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</p:txBody>
      </p:sp>
      <p:sp>
        <p:nvSpPr>
          <p:cNvPr id="105476" name="Rectangle 4"/>
          <p:cNvSpPr>
            <a:spLocks noChangeArrowheads="1"/>
          </p:cNvSpPr>
          <p:nvPr/>
        </p:nvSpPr>
        <p:spPr bwMode="auto">
          <a:xfrm>
            <a:off x="685800" y="1828800"/>
            <a:ext cx="2438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Anna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Lizzy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 b="1" u="sng">
                <a:solidFill>
                  <a:srgbClr val="FF3300"/>
                </a:solidFill>
              </a:rPr>
              <a:t>Michelle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Sally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Eleanor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Robert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Billy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Lucy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Vera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Chuck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endParaRPr lang="en-US" altLang="en-US" sz="24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</p:txBody>
      </p:sp>
      <p:sp>
        <p:nvSpPr>
          <p:cNvPr id="105477" name="AutoShape 5"/>
          <p:cNvSpPr>
            <a:spLocks/>
          </p:cNvSpPr>
          <p:nvPr/>
        </p:nvSpPr>
        <p:spPr bwMode="auto">
          <a:xfrm rot="5400000">
            <a:off x="2819400" y="3581400"/>
            <a:ext cx="304800" cy="4419600"/>
          </a:xfrm>
          <a:prstGeom prst="rightBrace">
            <a:avLst>
              <a:gd name="adj1" fmla="val 120833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5478" name="Text Box 6"/>
          <p:cNvSpPr txBox="1">
            <a:spLocks noChangeArrowheads="1"/>
          </p:cNvSpPr>
          <p:nvPr/>
        </p:nvSpPr>
        <p:spPr bwMode="auto">
          <a:xfrm>
            <a:off x="1676400" y="6096000"/>
            <a:ext cx="2554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Sampling Frame</a:t>
            </a:r>
          </a:p>
        </p:txBody>
      </p:sp>
      <p:sp>
        <p:nvSpPr>
          <p:cNvPr id="105479" name="Line 7"/>
          <p:cNvSpPr>
            <a:spLocks noChangeShapeType="1"/>
          </p:cNvSpPr>
          <p:nvPr/>
        </p:nvSpPr>
        <p:spPr bwMode="auto">
          <a:xfrm flipH="1" flipV="1">
            <a:off x="2667000" y="2743200"/>
            <a:ext cx="2895600" cy="4572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5480" name="Text Box 8"/>
          <p:cNvSpPr txBox="1">
            <a:spLocks noChangeArrowheads="1"/>
          </p:cNvSpPr>
          <p:nvPr/>
        </p:nvSpPr>
        <p:spPr bwMode="auto">
          <a:xfrm>
            <a:off x="5562600" y="2895600"/>
            <a:ext cx="34290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/>
              <a:t>Randomly select</a:t>
            </a:r>
          </a:p>
          <a:p>
            <a:pPr eaLnBrk="1" hangingPunct="1"/>
            <a:r>
              <a:rPr lang="en-US" altLang="en-US" sz="2800"/>
              <a:t> the first number (3).</a:t>
            </a:r>
          </a:p>
        </p:txBody>
      </p:sp>
      <p:sp>
        <p:nvSpPr>
          <p:cNvPr id="105481" name="Rectangle 9"/>
          <p:cNvSpPr>
            <a:spLocks noChangeArrowheads="1"/>
          </p:cNvSpPr>
          <p:nvPr/>
        </p:nvSpPr>
        <p:spPr bwMode="auto">
          <a:xfrm>
            <a:off x="5562600" y="2819400"/>
            <a:ext cx="3352800" cy="1143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94527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838199"/>
          </a:xfrm>
        </p:spPr>
        <p:txBody>
          <a:bodyPr/>
          <a:lstStyle/>
          <a:p>
            <a:pPr eaLnBrk="1" hangingPunct="1"/>
            <a:r>
              <a:rPr lang="en-US" altLang="en-US" dirty="0"/>
              <a:t>Systematic Sampling</a:t>
            </a:r>
          </a:p>
        </p:txBody>
      </p:sp>
      <p:sp>
        <p:nvSpPr>
          <p:cNvPr id="108547" name="Rectangle 3"/>
          <p:cNvSpPr>
            <a:spLocks noChangeArrowheads="1"/>
          </p:cNvSpPr>
          <p:nvPr/>
        </p:nvSpPr>
        <p:spPr bwMode="auto">
          <a:xfrm>
            <a:off x="3124200" y="1828800"/>
            <a:ext cx="2438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 b="1" u="sng">
                <a:solidFill>
                  <a:srgbClr val="FF3300"/>
                </a:solidFill>
              </a:rPr>
              <a:t>Dave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Rita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Prudence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Desmond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 b="1" u="sng">
                <a:solidFill>
                  <a:srgbClr val="FF3300"/>
                </a:solidFill>
              </a:rPr>
              <a:t>Molly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Martha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Julia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Sadie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 b="1" u="sng">
                <a:solidFill>
                  <a:srgbClr val="FF3300"/>
                </a:solidFill>
              </a:rPr>
              <a:t>Joan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Maxwell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endParaRPr lang="en-US" altLang="en-US" sz="24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</p:txBody>
      </p:sp>
      <p:sp>
        <p:nvSpPr>
          <p:cNvPr id="108548" name="Rectangle 4"/>
          <p:cNvSpPr>
            <a:spLocks noChangeArrowheads="1"/>
          </p:cNvSpPr>
          <p:nvPr/>
        </p:nvSpPr>
        <p:spPr bwMode="auto">
          <a:xfrm>
            <a:off x="762000" y="1828800"/>
            <a:ext cx="2438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Anna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Lizzy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 b="1" u="sng">
                <a:solidFill>
                  <a:srgbClr val="FF3300"/>
                </a:solidFill>
              </a:rPr>
              <a:t>Michelle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Sally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Eleanor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Robert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 b="1" u="sng">
                <a:solidFill>
                  <a:srgbClr val="FF3300"/>
                </a:solidFill>
              </a:rPr>
              <a:t>Billy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Lucy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Vera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Chuck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endParaRPr lang="en-US" altLang="en-US" sz="24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</p:txBody>
      </p:sp>
      <p:sp>
        <p:nvSpPr>
          <p:cNvPr id="108549" name="AutoShape 5"/>
          <p:cNvSpPr>
            <a:spLocks/>
          </p:cNvSpPr>
          <p:nvPr/>
        </p:nvSpPr>
        <p:spPr bwMode="auto">
          <a:xfrm rot="5400000">
            <a:off x="2895600" y="3581400"/>
            <a:ext cx="304800" cy="4419600"/>
          </a:xfrm>
          <a:prstGeom prst="rightBrace">
            <a:avLst>
              <a:gd name="adj1" fmla="val 120833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8550" name="Text Box 6"/>
          <p:cNvSpPr txBox="1">
            <a:spLocks noChangeArrowheads="1"/>
          </p:cNvSpPr>
          <p:nvPr/>
        </p:nvSpPr>
        <p:spPr bwMode="auto">
          <a:xfrm>
            <a:off x="1752600" y="6096000"/>
            <a:ext cx="2554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Sampling Frame</a:t>
            </a:r>
          </a:p>
        </p:txBody>
      </p:sp>
      <p:sp>
        <p:nvSpPr>
          <p:cNvPr id="108551" name="Line 7"/>
          <p:cNvSpPr>
            <a:spLocks noChangeShapeType="1"/>
          </p:cNvSpPr>
          <p:nvPr/>
        </p:nvSpPr>
        <p:spPr bwMode="auto">
          <a:xfrm flipH="1">
            <a:off x="4648200" y="3429000"/>
            <a:ext cx="1295400" cy="762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8552" name="Text Box 8"/>
          <p:cNvSpPr txBox="1">
            <a:spLocks noChangeArrowheads="1"/>
          </p:cNvSpPr>
          <p:nvPr/>
        </p:nvSpPr>
        <p:spPr bwMode="auto">
          <a:xfrm>
            <a:off x="6019800" y="2819400"/>
            <a:ext cx="297180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dirty="0"/>
              <a:t>Sample every fourth person until the desired sample size is achieved.</a:t>
            </a:r>
          </a:p>
        </p:txBody>
      </p:sp>
      <p:sp>
        <p:nvSpPr>
          <p:cNvPr id="108553" name="Rectangle 9"/>
          <p:cNvSpPr>
            <a:spLocks noChangeArrowheads="1"/>
          </p:cNvSpPr>
          <p:nvPr/>
        </p:nvSpPr>
        <p:spPr bwMode="auto">
          <a:xfrm>
            <a:off x="5943600" y="2743200"/>
            <a:ext cx="2819400" cy="24384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8554" name="Line 10"/>
          <p:cNvSpPr>
            <a:spLocks noChangeShapeType="1"/>
          </p:cNvSpPr>
          <p:nvPr/>
        </p:nvSpPr>
        <p:spPr bwMode="auto">
          <a:xfrm flipH="1">
            <a:off x="4572000" y="3429000"/>
            <a:ext cx="1371600" cy="15240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 flipH="1" flipV="1">
            <a:off x="4648200" y="2133599"/>
            <a:ext cx="1295400" cy="12954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Line 7"/>
          <p:cNvSpPr>
            <a:spLocks noChangeShapeType="1"/>
          </p:cNvSpPr>
          <p:nvPr/>
        </p:nvSpPr>
        <p:spPr bwMode="auto">
          <a:xfrm flipH="1">
            <a:off x="2209800" y="3428999"/>
            <a:ext cx="3657600" cy="805544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842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4800" dirty="0"/>
              <a:t>Everything In One Slide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722437"/>
            <a:ext cx="8305800" cy="4525963"/>
          </a:xfrm>
        </p:spPr>
        <p:txBody>
          <a:bodyPr>
            <a:noAutofit/>
          </a:bodyPr>
          <a:lstStyle/>
          <a:p>
            <a:pPr eaLnBrk="1" hangingPunct="1">
              <a:buFontTx/>
              <a:buNone/>
            </a:pPr>
            <a:r>
              <a:rPr lang="en-US" altLang="en-US" sz="2000" dirty="0"/>
              <a:t>use </a:t>
            </a:r>
            <a:r>
              <a:rPr lang="en-US" altLang="en-US" sz="2000" dirty="0" err="1"/>
              <a:t>SurveyIntro.dta</a:t>
            </a:r>
            <a:r>
              <a:rPr lang="en-US" altLang="en-US" sz="2000" dirty="0"/>
              <a:t>, clear</a:t>
            </a:r>
          </a:p>
          <a:p>
            <a:pPr eaLnBrk="1" hangingPunct="1">
              <a:buFontTx/>
              <a:buNone/>
            </a:pPr>
            <a:endParaRPr lang="en-US" altLang="en-US" sz="2000" dirty="0"/>
          </a:p>
          <a:p>
            <a:pPr eaLnBrk="1" hangingPunct="1">
              <a:buFontTx/>
              <a:buNone/>
            </a:pPr>
            <a:r>
              <a:rPr lang="en-US" altLang="en-US" sz="2000" dirty="0" err="1">
                <a:solidFill>
                  <a:srgbClr val="FF0000"/>
                </a:solidFill>
              </a:rPr>
              <a:t>svyset</a:t>
            </a:r>
            <a:r>
              <a:rPr lang="en-US" altLang="en-US" sz="2000" dirty="0">
                <a:solidFill>
                  <a:srgbClr val="FF0000"/>
                </a:solidFill>
              </a:rPr>
              <a:t> </a:t>
            </a:r>
            <a:r>
              <a:rPr lang="en-US" altLang="en-US" sz="2000" dirty="0" err="1">
                <a:solidFill>
                  <a:srgbClr val="FF0000"/>
                </a:solidFill>
              </a:rPr>
              <a:t>psu</a:t>
            </a:r>
            <a:r>
              <a:rPr lang="en-US" altLang="en-US" sz="2000" dirty="0">
                <a:solidFill>
                  <a:srgbClr val="FF0000"/>
                </a:solidFill>
              </a:rPr>
              <a:t>, strata(strata) weight(</a:t>
            </a:r>
            <a:r>
              <a:rPr lang="en-US" altLang="en-US" sz="2000" dirty="0" err="1">
                <a:solidFill>
                  <a:srgbClr val="FF0000"/>
                </a:solidFill>
              </a:rPr>
              <a:t>wt_mec</a:t>
            </a:r>
            <a:r>
              <a:rPr lang="en-US" altLang="en-US" sz="2000" dirty="0">
                <a:solidFill>
                  <a:srgbClr val="FF0000"/>
                </a:solidFill>
              </a:rPr>
              <a:t>) </a:t>
            </a:r>
            <a:r>
              <a:rPr lang="en-US" altLang="en-US" sz="2000" dirty="0" err="1">
                <a:solidFill>
                  <a:srgbClr val="FF0000"/>
                </a:solidFill>
              </a:rPr>
              <a:t>vce</a:t>
            </a:r>
            <a:r>
              <a:rPr lang="en-US" altLang="en-US" sz="2000" dirty="0">
                <a:solidFill>
                  <a:srgbClr val="FF0000"/>
                </a:solidFill>
              </a:rPr>
              <a:t>(linearized) </a:t>
            </a:r>
            <a:r>
              <a:rPr lang="en-US" altLang="en-US" sz="2000" dirty="0" err="1">
                <a:solidFill>
                  <a:srgbClr val="FF0000"/>
                </a:solidFill>
              </a:rPr>
              <a:t>singleunit</a:t>
            </a:r>
            <a:r>
              <a:rPr lang="en-US" altLang="en-US" sz="2000" dirty="0">
                <a:solidFill>
                  <a:srgbClr val="FF0000"/>
                </a:solidFill>
              </a:rPr>
              <a:t>(missing)</a:t>
            </a:r>
          </a:p>
          <a:p>
            <a:pPr eaLnBrk="1" hangingPunct="1">
              <a:buFontTx/>
              <a:buNone/>
            </a:pPr>
            <a:endParaRPr lang="en-US" altLang="en-US" sz="2000" dirty="0"/>
          </a:p>
          <a:p>
            <a:pPr eaLnBrk="1" hangingPunct="1">
              <a:buFontTx/>
              <a:buNone/>
            </a:pPr>
            <a:r>
              <a:rPr lang="en-US" altLang="en-US" sz="2000" dirty="0" err="1">
                <a:solidFill>
                  <a:srgbClr val="FF0000"/>
                </a:solidFill>
              </a:rPr>
              <a:t>svy</a:t>
            </a:r>
            <a:r>
              <a:rPr lang="en-US" altLang="en-US" sz="2000" dirty="0">
                <a:solidFill>
                  <a:srgbClr val="FF0000"/>
                </a:solidFill>
              </a:rPr>
              <a:t>:</a:t>
            </a:r>
            <a:r>
              <a:rPr lang="en-US" altLang="en-US" sz="2000" dirty="0"/>
              <a:t> mean age, over(race female)</a:t>
            </a:r>
          </a:p>
          <a:p>
            <a:pPr eaLnBrk="1" hangingPunct="1">
              <a:buFontTx/>
              <a:buNone/>
            </a:pPr>
            <a:endParaRPr lang="en-US" altLang="en-US" sz="2000" dirty="0"/>
          </a:p>
          <a:p>
            <a:pPr eaLnBrk="1" hangingPunct="1">
              <a:buFontTx/>
              <a:buNone/>
            </a:pPr>
            <a:r>
              <a:rPr lang="en-US" altLang="en-US" sz="2000" dirty="0" err="1">
                <a:solidFill>
                  <a:srgbClr val="FF0000"/>
                </a:solidFill>
              </a:rPr>
              <a:t>svy</a:t>
            </a:r>
            <a:r>
              <a:rPr lang="en-US" altLang="en-US" sz="2000" dirty="0">
                <a:solidFill>
                  <a:srgbClr val="FF0000"/>
                </a:solidFill>
              </a:rPr>
              <a:t>, </a:t>
            </a:r>
            <a:r>
              <a:rPr lang="en-US" altLang="en-US" sz="2000" dirty="0" err="1">
                <a:solidFill>
                  <a:srgbClr val="FF0000"/>
                </a:solidFill>
              </a:rPr>
              <a:t>subpop</a:t>
            </a:r>
            <a:r>
              <a:rPr lang="en-US" altLang="en-US" sz="2000" dirty="0">
                <a:solidFill>
                  <a:srgbClr val="FF0000"/>
                </a:solidFill>
              </a:rPr>
              <a:t>(</a:t>
            </a:r>
            <a:r>
              <a:rPr lang="en-US" altLang="en-US" sz="2000" dirty="0" err="1">
                <a:solidFill>
                  <a:srgbClr val="FF0000"/>
                </a:solidFill>
              </a:rPr>
              <a:t>WhiteFemale</a:t>
            </a:r>
            <a:r>
              <a:rPr lang="en-US" altLang="en-US" sz="2000" dirty="0">
                <a:solidFill>
                  <a:srgbClr val="FF0000"/>
                </a:solidFill>
              </a:rPr>
              <a:t>): </a:t>
            </a:r>
            <a:r>
              <a:rPr lang="en-US" altLang="en-US" sz="2000" dirty="0"/>
              <a:t>mean age</a:t>
            </a:r>
          </a:p>
          <a:p>
            <a:pPr eaLnBrk="1" hangingPunct="1">
              <a:buFontTx/>
              <a:buNone/>
            </a:pPr>
            <a:endParaRPr lang="en-US" altLang="en-US" sz="2000" dirty="0"/>
          </a:p>
          <a:p>
            <a:pPr eaLnBrk="1" hangingPunct="1">
              <a:buFontTx/>
              <a:buNone/>
            </a:pPr>
            <a:r>
              <a:rPr lang="en-US" altLang="en-US" sz="2000" dirty="0" err="1">
                <a:solidFill>
                  <a:srgbClr val="FF0000"/>
                </a:solidFill>
              </a:rPr>
              <a:t>svy</a:t>
            </a:r>
            <a:r>
              <a:rPr lang="en-US" altLang="en-US" sz="2000" dirty="0">
                <a:solidFill>
                  <a:srgbClr val="FF0000"/>
                </a:solidFill>
              </a:rPr>
              <a:t>:</a:t>
            </a:r>
            <a:r>
              <a:rPr lang="en-US" altLang="en-US" sz="2000" dirty="0"/>
              <a:t> tabulate diabetes </a:t>
            </a:r>
            <a:r>
              <a:rPr lang="en-US" altLang="en-US" sz="2000" dirty="0" err="1"/>
              <a:t>healthstat</a:t>
            </a:r>
            <a:r>
              <a:rPr lang="en-US" altLang="en-US" sz="2000" dirty="0"/>
              <a:t>, </a:t>
            </a:r>
            <a:r>
              <a:rPr lang="en-US" altLang="en-US" sz="2000" dirty="0" err="1"/>
              <a:t>pearson</a:t>
            </a:r>
            <a:r>
              <a:rPr lang="en-US" altLang="en-US" sz="2000" dirty="0"/>
              <a:t> </a:t>
            </a:r>
            <a:r>
              <a:rPr lang="en-US" altLang="en-US" sz="2000" dirty="0" err="1"/>
              <a:t>lr</a:t>
            </a:r>
            <a:endParaRPr lang="en-US" altLang="en-US" sz="2000" dirty="0"/>
          </a:p>
          <a:p>
            <a:pPr eaLnBrk="1" hangingPunct="1">
              <a:buFontTx/>
              <a:buNone/>
            </a:pPr>
            <a:endParaRPr lang="en-US" altLang="en-US" sz="2000" dirty="0"/>
          </a:p>
          <a:p>
            <a:pPr eaLnBrk="1" hangingPunct="1">
              <a:buFontTx/>
              <a:buNone/>
            </a:pPr>
            <a:r>
              <a:rPr lang="en-US" altLang="en-US" sz="2000" dirty="0" err="1">
                <a:solidFill>
                  <a:srgbClr val="FF0000"/>
                </a:solidFill>
              </a:rPr>
              <a:t>svy</a:t>
            </a:r>
            <a:r>
              <a:rPr lang="en-US" altLang="en-US" sz="2000" dirty="0">
                <a:solidFill>
                  <a:srgbClr val="FF0000"/>
                </a:solidFill>
              </a:rPr>
              <a:t>:</a:t>
            </a:r>
            <a:r>
              <a:rPr lang="en-US" altLang="en-US" sz="2000" dirty="0"/>
              <a:t> regress </a:t>
            </a:r>
            <a:r>
              <a:rPr lang="en-US" altLang="en-US" sz="2000" dirty="0" err="1"/>
              <a:t>sbp</a:t>
            </a:r>
            <a:r>
              <a:rPr lang="en-US" altLang="en-US" sz="2000" dirty="0"/>
              <a:t> </a:t>
            </a:r>
            <a:r>
              <a:rPr lang="en-US" altLang="en-US" sz="2000" dirty="0" err="1"/>
              <a:t>c.age</a:t>
            </a:r>
            <a:r>
              <a:rPr lang="en-US" altLang="en-US" sz="2000" dirty="0"/>
              <a:t>##i.female</a:t>
            </a:r>
          </a:p>
          <a:p>
            <a:pPr eaLnBrk="1" hangingPunct="1">
              <a:buFontTx/>
              <a:buNone/>
            </a:pPr>
            <a:r>
              <a:rPr lang="en-US" altLang="en-US" sz="2000" dirty="0"/>
              <a:t>margins female, at(age=(20(10)80)) </a:t>
            </a:r>
            <a:r>
              <a:rPr lang="en-US" altLang="en-US" sz="2000" dirty="0" err="1">
                <a:solidFill>
                  <a:srgbClr val="FF0000"/>
                </a:solidFill>
              </a:rPr>
              <a:t>vce</a:t>
            </a:r>
            <a:r>
              <a:rPr lang="en-US" altLang="en-US" sz="2000" dirty="0">
                <a:solidFill>
                  <a:srgbClr val="FF0000"/>
                </a:solidFill>
              </a:rPr>
              <a:t>(unconditional)</a:t>
            </a:r>
          </a:p>
          <a:p>
            <a:pPr eaLnBrk="1" hangingPunct="1">
              <a:buFontTx/>
              <a:buNone/>
            </a:pPr>
            <a:r>
              <a:rPr lang="en-US" altLang="en-US" sz="2000" dirty="0" err="1"/>
              <a:t>marginsplot</a:t>
            </a: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8660107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20486"/>
            <a:ext cx="9144000" cy="781277"/>
          </a:xfrm>
        </p:spPr>
        <p:txBody>
          <a:bodyPr/>
          <a:lstStyle/>
          <a:p>
            <a:pPr eaLnBrk="1" hangingPunct="1"/>
            <a:r>
              <a:rPr lang="en-US" altLang="en-US" dirty="0"/>
              <a:t>Systematic Sampling</a:t>
            </a:r>
          </a:p>
        </p:txBody>
      </p:sp>
      <p:sp>
        <p:nvSpPr>
          <p:cNvPr id="109571" name="Rectangle 3"/>
          <p:cNvSpPr>
            <a:spLocks noChangeArrowheads="1"/>
          </p:cNvSpPr>
          <p:nvPr/>
        </p:nvSpPr>
        <p:spPr bwMode="auto">
          <a:xfrm>
            <a:off x="3200400" y="1905000"/>
            <a:ext cx="2438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Rita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Prudence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Desmond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Martha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Julia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Sadie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Maxwell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endParaRPr lang="en-US" altLang="en-US" sz="24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</p:txBody>
      </p:sp>
      <p:sp>
        <p:nvSpPr>
          <p:cNvPr id="109572" name="Rectangle 4"/>
          <p:cNvSpPr>
            <a:spLocks noChangeArrowheads="1"/>
          </p:cNvSpPr>
          <p:nvPr/>
        </p:nvSpPr>
        <p:spPr bwMode="auto">
          <a:xfrm>
            <a:off x="838200" y="1905000"/>
            <a:ext cx="2438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Anna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Lizzy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Sally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Eleanor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Robert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Lucy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Vera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Chuck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endParaRPr lang="en-US" altLang="en-US" sz="24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</p:txBody>
      </p:sp>
      <p:sp>
        <p:nvSpPr>
          <p:cNvPr id="109573" name="AutoShape 5"/>
          <p:cNvSpPr>
            <a:spLocks/>
          </p:cNvSpPr>
          <p:nvPr/>
        </p:nvSpPr>
        <p:spPr bwMode="auto">
          <a:xfrm rot="5400000">
            <a:off x="2971800" y="3657600"/>
            <a:ext cx="304800" cy="4419600"/>
          </a:xfrm>
          <a:prstGeom prst="rightBrace">
            <a:avLst>
              <a:gd name="adj1" fmla="val 120833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9574" name="Text Box 6"/>
          <p:cNvSpPr txBox="1">
            <a:spLocks noChangeArrowheads="1"/>
          </p:cNvSpPr>
          <p:nvPr/>
        </p:nvSpPr>
        <p:spPr bwMode="auto">
          <a:xfrm>
            <a:off x="1828800" y="6172200"/>
            <a:ext cx="2554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Sampling Frame</a:t>
            </a:r>
          </a:p>
        </p:txBody>
      </p:sp>
      <p:sp>
        <p:nvSpPr>
          <p:cNvPr id="109575" name="Rectangle 7"/>
          <p:cNvSpPr>
            <a:spLocks noChangeArrowheads="1"/>
          </p:cNvSpPr>
          <p:nvPr/>
        </p:nvSpPr>
        <p:spPr bwMode="auto">
          <a:xfrm>
            <a:off x="6172200" y="2743200"/>
            <a:ext cx="24384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 dirty="0"/>
              <a:t>Michelle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 dirty="0"/>
              <a:t>Billy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 dirty="0"/>
              <a:t>Dave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 dirty="0"/>
              <a:t>Molly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 dirty="0"/>
              <a:t>Joan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endParaRPr lang="en-US" altLang="en-US" sz="2400" dirty="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 dirty="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 dirty="0"/>
          </a:p>
        </p:txBody>
      </p:sp>
      <p:sp>
        <p:nvSpPr>
          <p:cNvPr id="109576" name="AutoShape 8"/>
          <p:cNvSpPr>
            <a:spLocks/>
          </p:cNvSpPr>
          <p:nvPr/>
        </p:nvSpPr>
        <p:spPr bwMode="auto">
          <a:xfrm rot="5400000">
            <a:off x="7200900" y="4762500"/>
            <a:ext cx="304800" cy="2209800"/>
          </a:xfrm>
          <a:prstGeom prst="rightBrace">
            <a:avLst>
              <a:gd name="adj1" fmla="val 60417"/>
              <a:gd name="adj2" fmla="val 50000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9577" name="Text Box 9"/>
          <p:cNvSpPr txBox="1">
            <a:spLocks noChangeArrowheads="1"/>
          </p:cNvSpPr>
          <p:nvPr/>
        </p:nvSpPr>
        <p:spPr bwMode="auto">
          <a:xfrm>
            <a:off x="6705600" y="6172200"/>
            <a:ext cx="12684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>
                <a:solidFill>
                  <a:srgbClr val="FF3300"/>
                </a:solidFill>
              </a:rPr>
              <a:t>Sample</a:t>
            </a:r>
          </a:p>
        </p:txBody>
      </p:sp>
    </p:spTree>
    <p:extLst>
      <p:ext uri="{BB962C8B-B14F-4D97-AF65-F5344CB8AC3E}">
        <p14:creationId xmlns:p14="http://schemas.microsoft.com/office/powerpoint/2010/main" val="34018166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pPr eaLnBrk="1" hangingPunct="1"/>
            <a:r>
              <a:rPr lang="en-US" altLang="en-US" dirty="0"/>
              <a:t>Systematic Sampling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28800"/>
            <a:ext cx="8229600" cy="49530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dirty="0"/>
              <a:t>Advantages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Don’t need a complete sampling frame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Easy to analyze data and compute standard errors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High precision</a:t>
            </a:r>
          </a:p>
          <a:p>
            <a:r>
              <a:rPr lang="en-US" altLang="en-US" dirty="0"/>
              <a:t>Disadvantages</a:t>
            </a:r>
          </a:p>
          <a:p>
            <a:pPr lvl="1"/>
            <a:r>
              <a:rPr lang="en-US" altLang="en-US" dirty="0"/>
              <a:t>Periodic ordering of elements in sampling frame may create biases</a:t>
            </a:r>
          </a:p>
          <a:p>
            <a:pPr lvl="1"/>
            <a:r>
              <a:rPr lang="en-US" altLang="en-US" dirty="0"/>
              <a:t>May not capture certain groups of interest</a:t>
            </a:r>
          </a:p>
          <a:p>
            <a:pPr lvl="1"/>
            <a:r>
              <a:rPr lang="en-US" altLang="en-US" dirty="0"/>
              <a:t>May not be very efficient</a:t>
            </a:r>
          </a:p>
          <a:p>
            <a:pPr lvl="1" algn="r" eaLnBrk="1" hangingPunct="1">
              <a:lnSpc>
                <a:spcPct val="90000"/>
              </a:lnSpc>
              <a:buFontTx/>
              <a:buNone/>
            </a:pPr>
            <a:endParaRPr lang="en-US" altLang="en-US" sz="1800" dirty="0"/>
          </a:p>
          <a:p>
            <a:pPr lvl="1" algn="r" eaLnBrk="1" hangingPunct="1">
              <a:lnSpc>
                <a:spcPct val="90000"/>
              </a:lnSpc>
              <a:buFontTx/>
              <a:buNone/>
            </a:pPr>
            <a:r>
              <a:rPr lang="en-US" altLang="en-US" sz="1800" dirty="0"/>
              <a:t>Quoted from pg 135 of Aday &amp; Cornelius (2006)</a:t>
            </a:r>
          </a:p>
        </p:txBody>
      </p:sp>
    </p:spTree>
    <p:extLst>
      <p:ext uri="{BB962C8B-B14F-4D97-AF65-F5344CB8AC3E}">
        <p14:creationId xmlns:p14="http://schemas.microsoft.com/office/powerpoint/2010/main" val="327246420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pPr eaLnBrk="1" hangingPunct="1"/>
            <a:r>
              <a:rPr lang="en-US" altLang="en-US" dirty="0"/>
              <a:t>Major Sampling Designs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209800"/>
            <a:ext cx="7772400" cy="3429000"/>
          </a:xfrm>
        </p:spPr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en-US" altLang="en-US" sz="4400" dirty="0"/>
              <a:t>Simple Random Sampling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en-US" sz="4400" dirty="0"/>
              <a:t>Systematic Sampling</a:t>
            </a:r>
          </a:p>
          <a:p>
            <a:pPr marL="609600" indent="-609600">
              <a:buFontTx/>
              <a:buAutoNum type="arabicPeriod"/>
            </a:pPr>
            <a:r>
              <a:rPr lang="en-US" altLang="en-US" sz="4400" b="1" dirty="0"/>
              <a:t>Cluster Sampling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en-US" sz="4400" dirty="0"/>
              <a:t>Multi-Stage Cluster Sampling</a:t>
            </a:r>
          </a:p>
        </p:txBody>
      </p:sp>
      <p:pic>
        <p:nvPicPr>
          <p:cNvPr id="4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370793"/>
            <a:ext cx="457200" cy="43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165220"/>
            <a:ext cx="457200" cy="43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07633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6669"/>
            <a:ext cx="9144000" cy="764931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Cluster Sampling</a:t>
            </a:r>
          </a:p>
        </p:txBody>
      </p:sp>
      <p:sp>
        <p:nvSpPr>
          <p:cNvPr id="130051" name="Text Box 3"/>
          <p:cNvSpPr txBox="1">
            <a:spLocks noChangeArrowheads="1"/>
          </p:cNvSpPr>
          <p:nvPr/>
        </p:nvSpPr>
        <p:spPr bwMode="auto">
          <a:xfrm>
            <a:off x="762000" y="2895600"/>
            <a:ext cx="2467342" cy="369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/>
              <a:t>Starkey Household</a:t>
            </a:r>
          </a:p>
          <a:p>
            <a:pPr eaLnBrk="1" hangingPunct="1"/>
            <a:r>
              <a:rPr lang="en-US" altLang="en-US" dirty="0">
                <a:solidFill>
                  <a:srgbClr val="FF0000"/>
                </a:solidFill>
              </a:rPr>
              <a:t>Lennon Household</a:t>
            </a:r>
          </a:p>
          <a:p>
            <a:pPr eaLnBrk="1" hangingPunct="1"/>
            <a:r>
              <a:rPr lang="en-US" altLang="en-US" dirty="0">
                <a:solidFill>
                  <a:srgbClr val="FF0000"/>
                </a:solidFill>
              </a:rPr>
              <a:t>McCartney Household</a:t>
            </a:r>
          </a:p>
          <a:p>
            <a:pPr eaLnBrk="1" hangingPunct="1"/>
            <a:r>
              <a:rPr lang="en-US" altLang="en-US" dirty="0"/>
              <a:t>Harrison Household</a:t>
            </a:r>
          </a:p>
          <a:p>
            <a:pPr eaLnBrk="1" hangingPunct="1"/>
            <a:r>
              <a:rPr lang="en-US" altLang="en-US" dirty="0"/>
              <a:t>Best Household</a:t>
            </a:r>
          </a:p>
          <a:p>
            <a:pPr eaLnBrk="1" hangingPunct="1"/>
            <a:r>
              <a:rPr lang="en-US" altLang="en-US" dirty="0"/>
              <a:t>Sutcliffe Household</a:t>
            </a:r>
          </a:p>
          <a:p>
            <a:pPr eaLnBrk="1" hangingPunct="1"/>
            <a:r>
              <a:rPr lang="en-US" altLang="en-US" dirty="0"/>
              <a:t>Martin Household</a:t>
            </a:r>
          </a:p>
          <a:p>
            <a:pPr eaLnBrk="1" hangingPunct="1"/>
            <a:r>
              <a:rPr lang="en-US" altLang="en-US" dirty="0"/>
              <a:t>Epstein Household</a:t>
            </a:r>
          </a:p>
          <a:p>
            <a:pPr eaLnBrk="1" hangingPunct="1"/>
            <a:r>
              <a:rPr lang="en-US" altLang="en-US" dirty="0"/>
              <a:t>Aspinall Household</a:t>
            </a:r>
          </a:p>
          <a:p>
            <a:pPr eaLnBrk="1" hangingPunct="1"/>
            <a:r>
              <a:rPr lang="en-US" altLang="en-US" dirty="0"/>
              <a:t>Evans Household</a:t>
            </a:r>
          </a:p>
          <a:p>
            <a:pPr eaLnBrk="1" hangingPunct="1"/>
            <a:r>
              <a:rPr lang="en-US" altLang="en-US" dirty="0"/>
              <a:t>Preston Household</a:t>
            </a:r>
          </a:p>
          <a:p>
            <a:pPr eaLnBrk="1" hangingPunct="1"/>
            <a:r>
              <a:rPr lang="en-US" altLang="en-US" dirty="0"/>
              <a:t>Clapton Household</a:t>
            </a:r>
          </a:p>
          <a:p>
            <a:pPr eaLnBrk="1" hangingPunct="1"/>
            <a:r>
              <a:rPr lang="en-US" altLang="en-US" dirty="0"/>
              <a:t>Mardas Household</a:t>
            </a:r>
          </a:p>
        </p:txBody>
      </p:sp>
      <p:sp>
        <p:nvSpPr>
          <p:cNvPr id="130052" name="Text Box 4"/>
          <p:cNvSpPr txBox="1">
            <a:spLocks noChangeArrowheads="1"/>
          </p:cNvSpPr>
          <p:nvPr/>
        </p:nvSpPr>
        <p:spPr bwMode="auto">
          <a:xfrm>
            <a:off x="762000" y="1524000"/>
            <a:ext cx="74831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dirty="0"/>
              <a:t>Step 1: Draw a random sample of households</a:t>
            </a:r>
          </a:p>
        </p:txBody>
      </p:sp>
      <p:sp>
        <p:nvSpPr>
          <p:cNvPr id="130053" name="Text Box 5"/>
          <p:cNvSpPr txBox="1">
            <a:spLocks noChangeArrowheads="1"/>
          </p:cNvSpPr>
          <p:nvPr/>
        </p:nvSpPr>
        <p:spPr bwMode="auto">
          <a:xfrm>
            <a:off x="6172200" y="4248834"/>
            <a:ext cx="24673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/>
              <a:t>Lennon Household</a:t>
            </a:r>
          </a:p>
          <a:p>
            <a:pPr eaLnBrk="1" hangingPunct="1"/>
            <a:r>
              <a:rPr lang="en-US" altLang="en-US" dirty="0"/>
              <a:t>McCartney Household</a:t>
            </a:r>
          </a:p>
        </p:txBody>
      </p:sp>
      <p:sp>
        <p:nvSpPr>
          <p:cNvPr id="130054" name="AutoShape 6"/>
          <p:cNvSpPr>
            <a:spLocks/>
          </p:cNvSpPr>
          <p:nvPr/>
        </p:nvSpPr>
        <p:spPr bwMode="auto">
          <a:xfrm>
            <a:off x="3505200" y="3048000"/>
            <a:ext cx="228600" cy="3429000"/>
          </a:xfrm>
          <a:prstGeom prst="rightBrace">
            <a:avLst>
              <a:gd name="adj1" fmla="val 125000"/>
              <a:gd name="adj2" fmla="val 46204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30055" name="Text Box 7"/>
          <p:cNvSpPr txBox="1">
            <a:spLocks noChangeArrowheads="1"/>
          </p:cNvSpPr>
          <p:nvPr/>
        </p:nvSpPr>
        <p:spPr bwMode="auto">
          <a:xfrm>
            <a:off x="762000" y="2514600"/>
            <a:ext cx="24224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 dirty="0">
                <a:solidFill>
                  <a:srgbClr val="FF3300"/>
                </a:solidFill>
              </a:rPr>
              <a:t>All Households</a:t>
            </a:r>
          </a:p>
        </p:txBody>
      </p:sp>
      <p:sp>
        <p:nvSpPr>
          <p:cNvPr id="130056" name="AutoShape 8"/>
          <p:cNvSpPr>
            <a:spLocks/>
          </p:cNvSpPr>
          <p:nvPr/>
        </p:nvSpPr>
        <p:spPr bwMode="auto">
          <a:xfrm rot="10800000">
            <a:off x="5943600" y="4248834"/>
            <a:ext cx="228600" cy="646331"/>
          </a:xfrm>
          <a:prstGeom prst="rightBrace">
            <a:avLst>
              <a:gd name="adj1" fmla="val 47222"/>
              <a:gd name="adj2" fmla="val 49861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30057" name="Line 9"/>
          <p:cNvSpPr>
            <a:spLocks noChangeShapeType="1"/>
          </p:cNvSpPr>
          <p:nvPr/>
        </p:nvSpPr>
        <p:spPr bwMode="auto">
          <a:xfrm>
            <a:off x="4114800" y="4572000"/>
            <a:ext cx="1524000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0058" name="Text Box 10"/>
          <p:cNvSpPr txBox="1">
            <a:spLocks noChangeArrowheads="1"/>
          </p:cNvSpPr>
          <p:nvPr/>
        </p:nvSpPr>
        <p:spPr bwMode="auto">
          <a:xfrm>
            <a:off x="6273990" y="3276600"/>
            <a:ext cx="194476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400" b="1" dirty="0">
                <a:solidFill>
                  <a:srgbClr val="FF3300"/>
                </a:solidFill>
              </a:rPr>
              <a:t>Sample of </a:t>
            </a:r>
          </a:p>
          <a:p>
            <a:pPr algn="ctr" eaLnBrk="1" hangingPunct="1"/>
            <a:r>
              <a:rPr lang="en-US" altLang="en-US" sz="2400" b="1" u="sng" dirty="0">
                <a:solidFill>
                  <a:srgbClr val="FF3300"/>
                </a:solidFill>
              </a:rPr>
              <a:t>Households</a:t>
            </a:r>
          </a:p>
        </p:txBody>
      </p:sp>
    </p:spTree>
    <p:extLst>
      <p:ext uri="{BB962C8B-B14F-4D97-AF65-F5344CB8AC3E}">
        <p14:creationId xmlns:p14="http://schemas.microsoft.com/office/powerpoint/2010/main" val="13636380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5" name="Text Box 3"/>
          <p:cNvSpPr txBox="1">
            <a:spLocks noChangeArrowheads="1"/>
          </p:cNvSpPr>
          <p:nvPr/>
        </p:nvSpPr>
        <p:spPr bwMode="auto">
          <a:xfrm>
            <a:off x="275461" y="4003320"/>
            <a:ext cx="24673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/>
              <a:t>Lennon Household</a:t>
            </a:r>
          </a:p>
          <a:p>
            <a:pPr eaLnBrk="1" hangingPunct="1"/>
            <a:r>
              <a:rPr lang="en-US" altLang="en-US" dirty="0"/>
              <a:t>McCartney Household</a:t>
            </a:r>
          </a:p>
        </p:txBody>
      </p:sp>
      <p:sp>
        <p:nvSpPr>
          <p:cNvPr id="131077" name="Text Box 5"/>
          <p:cNvSpPr txBox="1">
            <a:spLocks noChangeArrowheads="1"/>
          </p:cNvSpPr>
          <p:nvPr/>
        </p:nvSpPr>
        <p:spPr bwMode="auto">
          <a:xfrm>
            <a:off x="5257800" y="2667000"/>
            <a:ext cx="2339102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 u="sng" dirty="0">
                <a:solidFill>
                  <a:srgbClr val="FF0000"/>
                </a:solidFill>
              </a:rPr>
              <a:t>Lennon Household</a:t>
            </a:r>
          </a:p>
          <a:p>
            <a:pPr eaLnBrk="1" hangingPunct="1"/>
            <a:r>
              <a:rPr lang="en-US" altLang="en-US" dirty="0"/>
              <a:t>Lizzy</a:t>
            </a:r>
          </a:p>
          <a:p>
            <a:pPr eaLnBrk="1" hangingPunct="1"/>
            <a:r>
              <a:rPr lang="en-US" altLang="en-US" dirty="0"/>
              <a:t>Anna</a:t>
            </a:r>
          </a:p>
          <a:p>
            <a:pPr eaLnBrk="1" hangingPunct="1"/>
            <a:r>
              <a:rPr lang="en-US" altLang="en-US" dirty="0"/>
              <a:t>Prudence</a:t>
            </a:r>
          </a:p>
          <a:p>
            <a:pPr eaLnBrk="1" hangingPunct="1"/>
            <a:r>
              <a:rPr lang="en-US" altLang="en-US" b="1" dirty="0">
                <a:solidFill>
                  <a:srgbClr val="FF3300"/>
                </a:solidFill>
              </a:rPr>
              <a:t>Julia</a:t>
            </a:r>
          </a:p>
          <a:p>
            <a:pPr eaLnBrk="1" hangingPunct="1"/>
            <a:r>
              <a:rPr lang="en-US" altLang="en-US" dirty="0"/>
              <a:t>Lucy</a:t>
            </a:r>
          </a:p>
        </p:txBody>
      </p:sp>
      <p:sp>
        <p:nvSpPr>
          <p:cNvPr id="131078" name="Text Box 6"/>
          <p:cNvSpPr txBox="1">
            <a:spLocks noChangeArrowheads="1"/>
          </p:cNvSpPr>
          <p:nvPr/>
        </p:nvSpPr>
        <p:spPr bwMode="auto">
          <a:xfrm>
            <a:off x="5181600" y="4953000"/>
            <a:ext cx="31242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 u="sng" dirty="0">
                <a:solidFill>
                  <a:srgbClr val="FF0000"/>
                </a:solidFill>
              </a:rPr>
              <a:t>McCartney Household</a:t>
            </a:r>
          </a:p>
          <a:p>
            <a:pPr eaLnBrk="1" hangingPunct="1"/>
            <a:r>
              <a:rPr lang="en-US" altLang="en-US" dirty="0"/>
              <a:t>Desmond</a:t>
            </a:r>
          </a:p>
          <a:p>
            <a:pPr eaLnBrk="1" hangingPunct="1"/>
            <a:r>
              <a:rPr lang="en-US" altLang="en-US" dirty="0"/>
              <a:t>Molly</a:t>
            </a:r>
          </a:p>
          <a:p>
            <a:pPr eaLnBrk="1" hangingPunct="1"/>
            <a:r>
              <a:rPr lang="en-US" altLang="en-US" b="1" dirty="0">
                <a:solidFill>
                  <a:srgbClr val="FF0000"/>
                </a:solidFill>
              </a:rPr>
              <a:t>Vera</a:t>
            </a:r>
          </a:p>
          <a:p>
            <a:pPr eaLnBrk="1" hangingPunct="1"/>
            <a:r>
              <a:rPr lang="en-US" altLang="en-US" dirty="0"/>
              <a:t>Chuck</a:t>
            </a:r>
          </a:p>
          <a:p>
            <a:pPr eaLnBrk="1" hangingPunct="1"/>
            <a:r>
              <a:rPr lang="en-US" altLang="en-US" dirty="0"/>
              <a:t>Dave</a:t>
            </a:r>
          </a:p>
        </p:txBody>
      </p:sp>
      <p:sp>
        <p:nvSpPr>
          <p:cNvPr id="131079" name="AutoShape 7"/>
          <p:cNvSpPr>
            <a:spLocks/>
          </p:cNvSpPr>
          <p:nvPr/>
        </p:nvSpPr>
        <p:spPr bwMode="auto">
          <a:xfrm rot="10800000">
            <a:off x="4953000" y="5029200"/>
            <a:ext cx="228600" cy="1600200"/>
          </a:xfrm>
          <a:prstGeom prst="rightBrace">
            <a:avLst>
              <a:gd name="adj1" fmla="val 58333"/>
              <a:gd name="adj2" fmla="val 49861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31080" name="AutoShape 8"/>
          <p:cNvSpPr>
            <a:spLocks/>
          </p:cNvSpPr>
          <p:nvPr/>
        </p:nvSpPr>
        <p:spPr bwMode="auto">
          <a:xfrm rot="10800000">
            <a:off x="5029200" y="2743200"/>
            <a:ext cx="228600" cy="1600200"/>
          </a:xfrm>
          <a:prstGeom prst="rightBrace">
            <a:avLst>
              <a:gd name="adj1" fmla="val 58333"/>
              <a:gd name="adj2" fmla="val 49861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31081" name="Line 9"/>
          <p:cNvSpPr>
            <a:spLocks noChangeShapeType="1"/>
          </p:cNvSpPr>
          <p:nvPr/>
        </p:nvSpPr>
        <p:spPr bwMode="auto">
          <a:xfrm flipV="1">
            <a:off x="3200400" y="3505200"/>
            <a:ext cx="1752600" cy="76200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1082" name="Line 10"/>
          <p:cNvSpPr>
            <a:spLocks noChangeShapeType="1"/>
          </p:cNvSpPr>
          <p:nvPr/>
        </p:nvSpPr>
        <p:spPr bwMode="auto">
          <a:xfrm>
            <a:off x="3200400" y="4495800"/>
            <a:ext cx="1676400" cy="129540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1083" name="Text Box 11"/>
          <p:cNvSpPr txBox="1">
            <a:spLocks noChangeArrowheads="1"/>
          </p:cNvSpPr>
          <p:nvPr/>
        </p:nvSpPr>
        <p:spPr bwMode="auto">
          <a:xfrm>
            <a:off x="609600" y="1524000"/>
            <a:ext cx="70198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dirty="0"/>
              <a:t>Step 2: Draw random </a:t>
            </a:r>
            <a:r>
              <a:rPr lang="en-US" altLang="en-US" sz="2800" u="sng" dirty="0"/>
              <a:t>Sampling Units</a:t>
            </a:r>
            <a:r>
              <a:rPr lang="en-US" altLang="en-US" sz="2800" dirty="0"/>
              <a:t> from </a:t>
            </a:r>
          </a:p>
          <a:p>
            <a:pPr eaLnBrk="1" hangingPunct="1"/>
            <a:r>
              <a:rPr lang="en-US" altLang="en-US" sz="2800" dirty="0"/>
              <a:t>all selected households</a:t>
            </a:r>
          </a:p>
        </p:txBody>
      </p:sp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6669"/>
            <a:ext cx="9144000" cy="764931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Cluster Sampling</a:t>
            </a: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553776" y="3075229"/>
            <a:ext cx="19447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400" b="1" dirty="0">
                <a:solidFill>
                  <a:srgbClr val="FF3300"/>
                </a:solidFill>
              </a:rPr>
              <a:t>Sample of </a:t>
            </a:r>
          </a:p>
          <a:p>
            <a:pPr algn="ctr" eaLnBrk="1" hangingPunct="1"/>
            <a:r>
              <a:rPr lang="en-US" altLang="en-US" sz="2400" b="1" u="sng" dirty="0">
                <a:solidFill>
                  <a:srgbClr val="FF3300"/>
                </a:solidFill>
              </a:rPr>
              <a:t>Households</a:t>
            </a:r>
          </a:p>
        </p:txBody>
      </p:sp>
      <p:sp>
        <p:nvSpPr>
          <p:cNvPr id="15" name="AutoShape 8"/>
          <p:cNvSpPr>
            <a:spLocks/>
          </p:cNvSpPr>
          <p:nvPr/>
        </p:nvSpPr>
        <p:spPr bwMode="auto">
          <a:xfrm>
            <a:off x="2828194" y="4062783"/>
            <a:ext cx="290145" cy="561231"/>
          </a:xfrm>
          <a:prstGeom prst="rightBrace">
            <a:avLst>
              <a:gd name="adj1" fmla="val 70487"/>
              <a:gd name="adj2" fmla="val 49861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132060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229600" cy="49530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dirty="0"/>
              <a:t>Advantages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600" dirty="0"/>
              <a:t>Lowers field costs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600" dirty="0"/>
              <a:t>Increases feasibility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600" dirty="0"/>
              <a:t>Enables sampling of groups of individuals for which detail on individuals themselves may not be available</a:t>
            </a:r>
          </a:p>
          <a:p>
            <a:pPr>
              <a:lnSpc>
                <a:spcPct val="90000"/>
              </a:lnSpc>
            </a:pPr>
            <a:endParaRPr lang="en-US" altLang="en-US" dirty="0"/>
          </a:p>
          <a:p>
            <a:pPr>
              <a:lnSpc>
                <a:spcPct val="90000"/>
              </a:lnSpc>
            </a:pPr>
            <a:r>
              <a:rPr lang="en-US" altLang="en-US" dirty="0"/>
              <a:t>Disadvantages</a:t>
            </a:r>
          </a:p>
          <a:p>
            <a:pPr lvl="1">
              <a:lnSpc>
                <a:spcPct val="90000"/>
              </a:lnSpc>
            </a:pPr>
            <a:r>
              <a:rPr lang="en-US" altLang="en-US" sz="2600" dirty="0"/>
              <a:t>Introduces more complexity in analyzing the data and computing standard errors</a:t>
            </a:r>
          </a:p>
          <a:p>
            <a:pPr lvl="1">
              <a:lnSpc>
                <a:spcPct val="90000"/>
              </a:lnSpc>
            </a:pPr>
            <a:r>
              <a:rPr lang="en-US" altLang="en-US" sz="2600" dirty="0"/>
              <a:t>Can have very high standard errors due to correlation within the clusters</a:t>
            </a:r>
          </a:p>
          <a:p>
            <a:pPr lvl="1">
              <a:lnSpc>
                <a:spcPct val="90000"/>
              </a:lnSpc>
            </a:pPr>
            <a:r>
              <a:rPr lang="en-US" altLang="en-US" sz="2600" dirty="0"/>
              <a:t>Lowest precision</a:t>
            </a:r>
          </a:p>
          <a:p>
            <a:pPr lvl="1" eaLnBrk="1" hangingPunct="1">
              <a:lnSpc>
                <a:spcPct val="90000"/>
              </a:lnSpc>
            </a:pPr>
            <a:endParaRPr lang="en-US" altLang="en-US" dirty="0"/>
          </a:p>
          <a:p>
            <a:pPr lvl="1" algn="r" eaLnBrk="1" hangingPunct="1">
              <a:lnSpc>
                <a:spcPct val="90000"/>
              </a:lnSpc>
              <a:buFontTx/>
              <a:buNone/>
            </a:pPr>
            <a:endParaRPr lang="en-US" altLang="en-US" sz="1800" dirty="0"/>
          </a:p>
          <a:p>
            <a:pPr lvl="1" algn="r" eaLnBrk="1" hangingPunct="1">
              <a:lnSpc>
                <a:spcPct val="90000"/>
              </a:lnSpc>
              <a:buFontTx/>
              <a:buNone/>
            </a:pPr>
            <a:r>
              <a:rPr lang="en-US" altLang="en-US" sz="1800" dirty="0"/>
              <a:t>Quoted from </a:t>
            </a:r>
            <a:r>
              <a:rPr lang="en-US" altLang="en-US" sz="1800" dirty="0" err="1"/>
              <a:t>pg</a:t>
            </a:r>
            <a:r>
              <a:rPr lang="en-US" altLang="en-US" sz="1800" dirty="0"/>
              <a:t> 135 of </a:t>
            </a:r>
            <a:r>
              <a:rPr lang="en-US" altLang="en-US" sz="1800" dirty="0" err="1"/>
              <a:t>Aday</a:t>
            </a:r>
            <a:r>
              <a:rPr lang="en-US" altLang="en-US" sz="1800" dirty="0"/>
              <a:t> &amp; Cornelius (2006)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6669"/>
            <a:ext cx="9144000" cy="764931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Cluster Sampling</a:t>
            </a:r>
          </a:p>
        </p:txBody>
      </p:sp>
    </p:spTree>
    <p:extLst>
      <p:ext uri="{BB962C8B-B14F-4D97-AF65-F5344CB8AC3E}">
        <p14:creationId xmlns:p14="http://schemas.microsoft.com/office/powerpoint/2010/main" val="409640041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pPr eaLnBrk="1" hangingPunct="1"/>
            <a:r>
              <a:rPr lang="en-US" altLang="en-US" dirty="0"/>
              <a:t>Major Sampling Designs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209800"/>
            <a:ext cx="7772400" cy="3429000"/>
          </a:xfrm>
        </p:spPr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en-US" altLang="en-US" sz="4400" dirty="0"/>
              <a:t>Simple Random Sampling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en-US" sz="4400" dirty="0"/>
              <a:t>Systematic Sampling</a:t>
            </a:r>
          </a:p>
          <a:p>
            <a:pPr marL="609600" indent="-609600">
              <a:buFontTx/>
              <a:buAutoNum type="arabicPeriod"/>
            </a:pPr>
            <a:r>
              <a:rPr lang="en-US" altLang="en-US" sz="4400" dirty="0"/>
              <a:t>Cluster Sampling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en-US" sz="4400" b="1" dirty="0"/>
              <a:t>Multi-Stage Cluster Sampling</a:t>
            </a:r>
          </a:p>
        </p:txBody>
      </p:sp>
      <p:pic>
        <p:nvPicPr>
          <p:cNvPr id="4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370793"/>
            <a:ext cx="457200" cy="43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165220"/>
            <a:ext cx="457200" cy="43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995057"/>
            <a:ext cx="457200" cy="43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891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Sampling Designs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905000"/>
            <a:ext cx="6730239" cy="4495800"/>
          </a:xfrm>
        </p:spPr>
      </p:pic>
    </p:spTree>
    <p:extLst>
      <p:ext uri="{BB962C8B-B14F-4D97-AF65-F5344CB8AC3E}">
        <p14:creationId xmlns:p14="http://schemas.microsoft.com/office/powerpoint/2010/main" val="9719759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0076"/>
            <a:ext cx="9144000" cy="69532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dirty="0"/>
              <a:t>Multistage Cluster Sampling</a:t>
            </a:r>
          </a:p>
        </p:txBody>
      </p:sp>
      <p:sp>
        <p:nvSpPr>
          <p:cNvPr id="4199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981200"/>
            <a:ext cx="1295401" cy="35528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2000" u="sng" dirty="0"/>
              <a:t>Counties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County 1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County 2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County 3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600" b="1" dirty="0">
                <a:solidFill>
                  <a:srgbClr val="E82112"/>
                </a:solidFill>
              </a:rPr>
              <a:t>County 7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County 13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County 14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County 15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endParaRPr lang="en-US" altLang="en-US" sz="1400" dirty="0"/>
          </a:p>
        </p:txBody>
      </p:sp>
      <p:sp>
        <p:nvSpPr>
          <p:cNvPr id="41991" name="Rectangle 5"/>
          <p:cNvSpPr>
            <a:spLocks noChangeArrowheads="1"/>
          </p:cNvSpPr>
          <p:nvPr/>
        </p:nvSpPr>
        <p:spPr bwMode="auto">
          <a:xfrm>
            <a:off x="2111484" y="1978269"/>
            <a:ext cx="1648557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latin typeface="+mn-lt"/>
              </a:rPr>
              <a:t>Census Blocks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1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2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3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rgbClr val="FF0000"/>
                </a:solidFill>
                <a:latin typeface="+mn-lt"/>
              </a:rPr>
              <a:t>25 Census Blocks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358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359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360</a:t>
            </a:r>
          </a:p>
        </p:txBody>
      </p:sp>
      <p:sp>
        <p:nvSpPr>
          <p:cNvPr id="41993" name="AutoShape 7"/>
          <p:cNvSpPr>
            <a:spLocks/>
          </p:cNvSpPr>
          <p:nvPr/>
        </p:nvSpPr>
        <p:spPr bwMode="auto">
          <a:xfrm rot="10800000">
            <a:off x="1875565" y="2429607"/>
            <a:ext cx="263624" cy="2819400"/>
          </a:xfrm>
          <a:prstGeom prst="rightBrace">
            <a:avLst>
              <a:gd name="adj1" fmla="val 88889"/>
              <a:gd name="adj2" fmla="val 49149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994" name="Rectangle 8"/>
          <p:cNvSpPr>
            <a:spLocks noChangeArrowheads="1"/>
          </p:cNvSpPr>
          <p:nvPr/>
        </p:nvSpPr>
        <p:spPr bwMode="auto">
          <a:xfrm>
            <a:off x="4709654" y="1978269"/>
            <a:ext cx="1611497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latin typeface="+mn-lt"/>
              </a:rPr>
              <a:t>Households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1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2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3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rgbClr val="FF0000"/>
                </a:solidFill>
                <a:latin typeface="+mn-lt"/>
              </a:rPr>
              <a:t>10 Households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11,498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11,499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11,500</a:t>
            </a:r>
          </a:p>
        </p:txBody>
      </p:sp>
      <p:sp>
        <p:nvSpPr>
          <p:cNvPr id="41995" name="Line 9"/>
          <p:cNvSpPr>
            <a:spLocks noChangeShapeType="1"/>
          </p:cNvSpPr>
          <p:nvPr/>
        </p:nvSpPr>
        <p:spPr bwMode="auto">
          <a:xfrm>
            <a:off x="3886200" y="3807069"/>
            <a:ext cx="457200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6" name="AutoShape 10"/>
          <p:cNvSpPr>
            <a:spLocks/>
          </p:cNvSpPr>
          <p:nvPr/>
        </p:nvSpPr>
        <p:spPr bwMode="auto">
          <a:xfrm rot="10800000">
            <a:off x="4471170" y="2435469"/>
            <a:ext cx="222973" cy="2813538"/>
          </a:xfrm>
          <a:prstGeom prst="rightBrace">
            <a:avLst>
              <a:gd name="adj1" fmla="val 88889"/>
              <a:gd name="adj2" fmla="val 50308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7315200" y="1978269"/>
            <a:ext cx="14743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latin typeface="+mn-lt"/>
              </a:rPr>
              <a:t>Persons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1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2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3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rgbClr val="FF0000"/>
                </a:solidFill>
                <a:latin typeface="+mn-lt"/>
              </a:rPr>
              <a:t>1 Person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6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7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8</a:t>
            </a:r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>
            <a:off x="6406790" y="3807069"/>
            <a:ext cx="457200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AutoShape 10"/>
          <p:cNvSpPr>
            <a:spLocks/>
          </p:cNvSpPr>
          <p:nvPr/>
        </p:nvSpPr>
        <p:spPr bwMode="auto">
          <a:xfrm rot="10800000">
            <a:off x="7099910" y="2429607"/>
            <a:ext cx="215289" cy="2825262"/>
          </a:xfrm>
          <a:prstGeom prst="rightBrace">
            <a:avLst>
              <a:gd name="adj1" fmla="val 88889"/>
              <a:gd name="adj2" fmla="val 51871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>
            <a:off x="1295401" y="3807069"/>
            <a:ext cx="457200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764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Sampling Designs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599" y="1447800"/>
            <a:ext cx="6421231" cy="5334000"/>
          </a:xfrm>
        </p:spPr>
      </p:pic>
      <p:sp>
        <p:nvSpPr>
          <p:cNvPr id="6" name="Rectangle 5"/>
          <p:cNvSpPr/>
          <p:nvPr/>
        </p:nvSpPr>
        <p:spPr>
          <a:xfrm>
            <a:off x="1676400" y="2514600"/>
            <a:ext cx="1828800" cy="11430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5652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4800" dirty="0"/>
              <a:t>Survey Sampling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pPr algn="ctr" eaLnBrk="1" hangingPunct="1">
              <a:buFontTx/>
              <a:buNone/>
            </a:pPr>
            <a:endParaRPr lang="en-US" altLang="en-US" sz="4800" dirty="0"/>
          </a:p>
          <a:p>
            <a:pPr algn="ctr" eaLnBrk="1" hangingPunct="1">
              <a:buFontTx/>
              <a:buNone/>
            </a:pPr>
            <a:r>
              <a:rPr lang="en-US" altLang="en-US" sz="4800" dirty="0"/>
              <a:t>Random Sample</a:t>
            </a:r>
          </a:p>
          <a:p>
            <a:pPr algn="ctr" eaLnBrk="1" hangingPunct="1">
              <a:buFontTx/>
              <a:buNone/>
            </a:pPr>
            <a:r>
              <a:rPr lang="en-US" altLang="en-US" sz="9600" dirty="0"/>
              <a:t>≠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800" dirty="0"/>
              <a:t>Representative Sample</a:t>
            </a:r>
          </a:p>
        </p:txBody>
      </p:sp>
    </p:spTree>
    <p:extLst>
      <p:ext uri="{BB962C8B-B14F-4D97-AF65-F5344CB8AC3E}">
        <p14:creationId xmlns:p14="http://schemas.microsoft.com/office/powerpoint/2010/main" val="420670158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Primary Sampling Units (PSU)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72" y="2438400"/>
            <a:ext cx="8021656" cy="2209800"/>
          </a:xfrm>
        </p:spPr>
      </p:pic>
    </p:spTree>
    <p:extLst>
      <p:ext uri="{BB962C8B-B14F-4D97-AF65-F5344CB8AC3E}">
        <p14:creationId xmlns:p14="http://schemas.microsoft.com/office/powerpoint/2010/main" val="383928546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Sampling Designs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060" y="1828800"/>
            <a:ext cx="4577879" cy="4648200"/>
          </a:xfrm>
        </p:spPr>
      </p:pic>
    </p:spTree>
    <p:extLst>
      <p:ext uri="{BB962C8B-B14F-4D97-AF65-F5344CB8AC3E}">
        <p14:creationId xmlns:p14="http://schemas.microsoft.com/office/powerpoint/2010/main" val="87938518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Stratification of Samples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447800"/>
            <a:ext cx="6537013" cy="5410200"/>
          </a:xfrm>
        </p:spPr>
      </p:pic>
      <p:sp>
        <p:nvSpPr>
          <p:cNvPr id="6" name="Rectangle 5"/>
          <p:cNvSpPr/>
          <p:nvPr/>
        </p:nvSpPr>
        <p:spPr>
          <a:xfrm>
            <a:off x="1828800" y="2455985"/>
            <a:ext cx="1752600" cy="12573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668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3826" y="1524000"/>
            <a:ext cx="8091573" cy="5181600"/>
          </a:xfrm>
        </p:spPr>
        <p:txBody>
          <a:bodyPr>
            <a:normAutofit lnSpcReduction="10000"/>
          </a:bodyPr>
          <a:lstStyle/>
          <a:p>
            <a:r>
              <a:rPr lang="en-US" sz="2600" dirty="0"/>
              <a:t>The NHANES Study and Dataset</a:t>
            </a:r>
          </a:p>
          <a:p>
            <a:r>
              <a:rPr lang="en-US" sz="2600" dirty="0"/>
              <a:t>Sampling Concepts</a:t>
            </a:r>
          </a:p>
          <a:p>
            <a:pPr lvl="1"/>
            <a:r>
              <a:rPr lang="en-US" sz="2200" dirty="0"/>
              <a:t>Sampling Designs</a:t>
            </a:r>
          </a:p>
          <a:p>
            <a:pPr lvl="1"/>
            <a:r>
              <a:rPr lang="en-US" sz="2200" b="1" dirty="0"/>
              <a:t>Stratified Samples</a:t>
            </a:r>
          </a:p>
          <a:p>
            <a:pPr lvl="1"/>
            <a:r>
              <a:rPr lang="en-US" sz="2200" dirty="0"/>
              <a:t>Finite Population Correct Factors</a:t>
            </a:r>
          </a:p>
          <a:p>
            <a:pPr lvl="1"/>
            <a:r>
              <a:rPr lang="en-US" sz="2200" dirty="0"/>
              <a:t>Sample Weights</a:t>
            </a:r>
          </a:p>
          <a:p>
            <a:pPr lvl="1"/>
            <a:r>
              <a:rPr lang="en-US" sz="2200" dirty="0"/>
              <a:t>Variance Estimation Techniques</a:t>
            </a:r>
          </a:p>
          <a:p>
            <a:r>
              <a:rPr lang="en-US" sz="2600" dirty="0"/>
              <a:t>Data Analysis Examples</a:t>
            </a:r>
          </a:p>
          <a:p>
            <a:pPr lvl="1"/>
            <a:r>
              <a:rPr lang="en-US" sz="2000" dirty="0"/>
              <a:t>Summary Statistics</a:t>
            </a:r>
          </a:p>
          <a:p>
            <a:pPr lvl="1"/>
            <a:r>
              <a:rPr lang="en-US" sz="2000" dirty="0"/>
              <a:t>Tables</a:t>
            </a:r>
          </a:p>
          <a:p>
            <a:pPr lvl="1"/>
            <a:r>
              <a:rPr lang="en-US" sz="2000" dirty="0"/>
              <a:t>Linear Regression</a:t>
            </a:r>
          </a:p>
          <a:p>
            <a:pPr lvl="1"/>
            <a:r>
              <a:rPr lang="en-US" sz="2000" dirty="0"/>
              <a:t>Logistic Regression</a:t>
            </a:r>
          </a:p>
          <a:p>
            <a:pPr lvl="1"/>
            <a:r>
              <a:rPr lang="en-US" sz="2000" dirty="0"/>
              <a:t>Ordinal Logistic Regression</a:t>
            </a:r>
          </a:p>
          <a:p>
            <a:pPr lvl="1"/>
            <a:r>
              <a:rPr lang="en-US" sz="2000" dirty="0"/>
              <a:t>Structural Equation Modeling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5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19" y="1496844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425119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590322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Stratification of Samples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447800"/>
            <a:ext cx="6537013" cy="5410200"/>
          </a:xfrm>
        </p:spPr>
      </p:pic>
      <p:sp>
        <p:nvSpPr>
          <p:cNvPr id="6" name="Rectangle 5"/>
          <p:cNvSpPr/>
          <p:nvPr/>
        </p:nvSpPr>
        <p:spPr>
          <a:xfrm>
            <a:off x="3505200" y="2453054"/>
            <a:ext cx="1400908" cy="12573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583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762000"/>
          </a:xfrm>
        </p:spPr>
        <p:txBody>
          <a:bodyPr/>
          <a:lstStyle/>
          <a:p>
            <a:pPr eaLnBrk="1" hangingPunct="1"/>
            <a:r>
              <a:rPr lang="en-US" altLang="en-US" dirty="0"/>
              <a:t>Stratified Sampling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pPr algn="ctr" eaLnBrk="1" hangingPunct="1">
              <a:buFontTx/>
              <a:buNone/>
            </a:pPr>
            <a:endParaRPr lang="en-US" altLang="en-US" sz="4800" dirty="0"/>
          </a:p>
          <a:p>
            <a:pPr algn="ctr" eaLnBrk="1" hangingPunct="1">
              <a:buFontTx/>
              <a:buNone/>
            </a:pPr>
            <a:r>
              <a:rPr lang="en-US" altLang="en-US" sz="4800" dirty="0"/>
              <a:t>Random Sample</a:t>
            </a:r>
          </a:p>
          <a:p>
            <a:pPr algn="ctr" eaLnBrk="1" hangingPunct="1">
              <a:buFontTx/>
              <a:buNone/>
            </a:pPr>
            <a:r>
              <a:rPr lang="en-US" altLang="en-US" sz="9600" dirty="0"/>
              <a:t>≠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800" dirty="0"/>
              <a:t>Representative Sample</a:t>
            </a:r>
          </a:p>
        </p:txBody>
      </p:sp>
    </p:spTree>
    <p:extLst>
      <p:ext uri="{BB962C8B-B14F-4D97-AF65-F5344CB8AC3E}">
        <p14:creationId xmlns:p14="http://schemas.microsoft.com/office/powerpoint/2010/main" val="363205756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47700"/>
            <a:ext cx="9144000" cy="800100"/>
          </a:xfrm>
        </p:spPr>
        <p:txBody>
          <a:bodyPr/>
          <a:lstStyle/>
          <a:p>
            <a:pPr eaLnBrk="1" hangingPunct="1"/>
            <a:r>
              <a:rPr lang="en-US" altLang="en-US" dirty="0"/>
              <a:t>Stratified Sampling</a:t>
            </a:r>
          </a:p>
        </p:txBody>
      </p:sp>
      <p:sp>
        <p:nvSpPr>
          <p:cNvPr id="84995" name="Rectangle 3"/>
          <p:cNvSpPr>
            <a:spLocks noChangeArrowheads="1"/>
          </p:cNvSpPr>
          <p:nvPr/>
        </p:nvSpPr>
        <p:spPr bwMode="auto">
          <a:xfrm>
            <a:off x="3429000" y="1752600"/>
            <a:ext cx="2590800" cy="9144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4996" name="Text Box 4"/>
          <p:cNvSpPr txBox="1">
            <a:spLocks noChangeArrowheads="1"/>
          </p:cNvSpPr>
          <p:nvPr/>
        </p:nvSpPr>
        <p:spPr bwMode="auto">
          <a:xfrm>
            <a:off x="3581400" y="1981200"/>
            <a:ext cx="22939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Males, Age=17</a:t>
            </a:r>
          </a:p>
        </p:txBody>
      </p:sp>
      <p:sp>
        <p:nvSpPr>
          <p:cNvPr id="84997" name="Rectangle 5"/>
          <p:cNvSpPr>
            <a:spLocks noChangeArrowheads="1"/>
          </p:cNvSpPr>
          <p:nvPr/>
        </p:nvSpPr>
        <p:spPr bwMode="auto">
          <a:xfrm>
            <a:off x="3429000" y="2667000"/>
            <a:ext cx="2590800" cy="9144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4998" name="Text Box 6"/>
          <p:cNvSpPr txBox="1">
            <a:spLocks noChangeArrowheads="1"/>
          </p:cNvSpPr>
          <p:nvPr/>
        </p:nvSpPr>
        <p:spPr bwMode="auto">
          <a:xfrm>
            <a:off x="3581400" y="2895600"/>
            <a:ext cx="22939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Males, Age=16</a:t>
            </a:r>
          </a:p>
        </p:txBody>
      </p:sp>
      <p:sp>
        <p:nvSpPr>
          <p:cNvPr id="84999" name="Rectangle 7"/>
          <p:cNvSpPr>
            <a:spLocks noChangeArrowheads="1"/>
          </p:cNvSpPr>
          <p:nvPr/>
        </p:nvSpPr>
        <p:spPr bwMode="auto">
          <a:xfrm>
            <a:off x="3429000" y="3581400"/>
            <a:ext cx="2590800" cy="914400"/>
          </a:xfrm>
          <a:prstGeom prst="rec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5000" name="Text Box 8"/>
          <p:cNvSpPr txBox="1">
            <a:spLocks noChangeArrowheads="1"/>
          </p:cNvSpPr>
          <p:nvPr/>
        </p:nvSpPr>
        <p:spPr bwMode="auto">
          <a:xfrm>
            <a:off x="3581400" y="3810000"/>
            <a:ext cx="22939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Males, Age=15</a:t>
            </a:r>
          </a:p>
        </p:txBody>
      </p:sp>
      <p:sp>
        <p:nvSpPr>
          <p:cNvPr id="85001" name="Rectangle 9"/>
          <p:cNvSpPr>
            <a:spLocks noChangeArrowheads="1"/>
          </p:cNvSpPr>
          <p:nvPr/>
        </p:nvSpPr>
        <p:spPr bwMode="auto">
          <a:xfrm>
            <a:off x="6019800" y="1752600"/>
            <a:ext cx="2667000" cy="9144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5002" name="Text Box 10"/>
          <p:cNvSpPr txBox="1">
            <a:spLocks noChangeArrowheads="1"/>
          </p:cNvSpPr>
          <p:nvPr/>
        </p:nvSpPr>
        <p:spPr bwMode="auto">
          <a:xfrm>
            <a:off x="6019800" y="1981200"/>
            <a:ext cx="2667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Females, Age=17</a:t>
            </a:r>
          </a:p>
        </p:txBody>
      </p:sp>
      <p:sp>
        <p:nvSpPr>
          <p:cNvPr id="85003" name="Rectangle 11"/>
          <p:cNvSpPr>
            <a:spLocks noChangeArrowheads="1"/>
          </p:cNvSpPr>
          <p:nvPr/>
        </p:nvSpPr>
        <p:spPr bwMode="auto">
          <a:xfrm>
            <a:off x="6019800" y="2667000"/>
            <a:ext cx="2667000" cy="914400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5004" name="Text Box 12"/>
          <p:cNvSpPr txBox="1">
            <a:spLocks noChangeArrowheads="1"/>
          </p:cNvSpPr>
          <p:nvPr/>
        </p:nvSpPr>
        <p:spPr bwMode="auto">
          <a:xfrm>
            <a:off x="6019800" y="2895600"/>
            <a:ext cx="2667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Females, Age=16</a:t>
            </a:r>
          </a:p>
        </p:txBody>
      </p:sp>
      <p:sp>
        <p:nvSpPr>
          <p:cNvPr id="85005" name="Rectangle 13"/>
          <p:cNvSpPr>
            <a:spLocks noChangeArrowheads="1"/>
          </p:cNvSpPr>
          <p:nvPr/>
        </p:nvSpPr>
        <p:spPr bwMode="auto">
          <a:xfrm>
            <a:off x="6019800" y="3581400"/>
            <a:ext cx="2667000" cy="9144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5006" name="Text Box 14"/>
          <p:cNvSpPr txBox="1">
            <a:spLocks noChangeArrowheads="1"/>
          </p:cNvSpPr>
          <p:nvPr/>
        </p:nvSpPr>
        <p:spPr bwMode="auto">
          <a:xfrm>
            <a:off x="6019800" y="3810000"/>
            <a:ext cx="2667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Females, Age=15</a:t>
            </a:r>
          </a:p>
        </p:txBody>
      </p:sp>
      <p:sp>
        <p:nvSpPr>
          <p:cNvPr id="85007" name="Rectangle 15"/>
          <p:cNvSpPr>
            <a:spLocks noChangeArrowheads="1"/>
          </p:cNvSpPr>
          <p:nvPr/>
        </p:nvSpPr>
        <p:spPr bwMode="auto">
          <a:xfrm>
            <a:off x="3886200" y="5105400"/>
            <a:ext cx="685800" cy="4572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5008" name="Rectangle 16"/>
          <p:cNvSpPr>
            <a:spLocks noChangeArrowheads="1"/>
          </p:cNvSpPr>
          <p:nvPr/>
        </p:nvSpPr>
        <p:spPr bwMode="auto">
          <a:xfrm>
            <a:off x="3505200" y="5562600"/>
            <a:ext cx="1066800" cy="4572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5009" name="Rectangle 17"/>
          <p:cNvSpPr>
            <a:spLocks noChangeArrowheads="1"/>
          </p:cNvSpPr>
          <p:nvPr/>
        </p:nvSpPr>
        <p:spPr bwMode="auto">
          <a:xfrm>
            <a:off x="3276600" y="6019800"/>
            <a:ext cx="1295400" cy="457200"/>
          </a:xfrm>
          <a:prstGeom prst="rec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5010" name="Rectangle 18"/>
          <p:cNvSpPr>
            <a:spLocks noChangeArrowheads="1"/>
          </p:cNvSpPr>
          <p:nvPr/>
        </p:nvSpPr>
        <p:spPr bwMode="auto">
          <a:xfrm>
            <a:off x="4572000" y="5105400"/>
            <a:ext cx="1295400" cy="4572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5011" name="Rectangle 19"/>
          <p:cNvSpPr>
            <a:spLocks noChangeArrowheads="1"/>
          </p:cNvSpPr>
          <p:nvPr/>
        </p:nvSpPr>
        <p:spPr bwMode="auto">
          <a:xfrm>
            <a:off x="4572000" y="5562600"/>
            <a:ext cx="381000" cy="457200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5012" name="Rectangle 20"/>
          <p:cNvSpPr>
            <a:spLocks noChangeArrowheads="1"/>
          </p:cNvSpPr>
          <p:nvPr/>
        </p:nvSpPr>
        <p:spPr bwMode="auto">
          <a:xfrm>
            <a:off x="4572000" y="6019800"/>
            <a:ext cx="609600" cy="4572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5013" name="Text Box 21"/>
          <p:cNvSpPr txBox="1">
            <a:spLocks noChangeArrowheads="1"/>
          </p:cNvSpPr>
          <p:nvPr/>
        </p:nvSpPr>
        <p:spPr bwMode="auto">
          <a:xfrm>
            <a:off x="609600" y="2286000"/>
            <a:ext cx="20224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/>
              <a:t>Study</a:t>
            </a:r>
          </a:p>
          <a:p>
            <a:pPr eaLnBrk="1" hangingPunct="1"/>
            <a:r>
              <a:rPr lang="en-US" altLang="en-US" sz="2800" b="1"/>
              <a:t>Population</a:t>
            </a:r>
          </a:p>
        </p:txBody>
      </p:sp>
      <p:sp>
        <p:nvSpPr>
          <p:cNvPr id="85014" name="Text Box 22"/>
          <p:cNvSpPr txBox="1">
            <a:spLocks noChangeArrowheads="1"/>
          </p:cNvSpPr>
          <p:nvPr/>
        </p:nvSpPr>
        <p:spPr bwMode="auto">
          <a:xfrm>
            <a:off x="685800" y="5029200"/>
            <a:ext cx="1608138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/>
              <a:t>Simple Random</a:t>
            </a:r>
          </a:p>
          <a:p>
            <a:pPr eaLnBrk="1" hangingPunct="1"/>
            <a:r>
              <a:rPr lang="en-US" altLang="en-US" sz="2800" b="1"/>
              <a:t>Sample</a:t>
            </a:r>
          </a:p>
        </p:txBody>
      </p:sp>
    </p:spTree>
    <p:extLst>
      <p:ext uri="{BB962C8B-B14F-4D97-AF65-F5344CB8AC3E}">
        <p14:creationId xmlns:p14="http://schemas.microsoft.com/office/powerpoint/2010/main" val="347473433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3"/>
          <p:cNvSpPr>
            <a:spLocks noChangeArrowheads="1"/>
          </p:cNvSpPr>
          <p:nvPr/>
        </p:nvSpPr>
        <p:spPr bwMode="auto">
          <a:xfrm>
            <a:off x="3352800" y="1676400"/>
            <a:ext cx="2590800" cy="9144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6020" name="Text Box 4"/>
          <p:cNvSpPr txBox="1">
            <a:spLocks noChangeArrowheads="1"/>
          </p:cNvSpPr>
          <p:nvPr/>
        </p:nvSpPr>
        <p:spPr bwMode="auto">
          <a:xfrm>
            <a:off x="3505200" y="1905000"/>
            <a:ext cx="22939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Males, Age=17</a:t>
            </a:r>
          </a:p>
        </p:txBody>
      </p:sp>
      <p:sp>
        <p:nvSpPr>
          <p:cNvPr id="86021" name="Rectangle 5"/>
          <p:cNvSpPr>
            <a:spLocks noChangeArrowheads="1"/>
          </p:cNvSpPr>
          <p:nvPr/>
        </p:nvSpPr>
        <p:spPr bwMode="auto">
          <a:xfrm>
            <a:off x="3352800" y="2590800"/>
            <a:ext cx="2590800" cy="9144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6022" name="Text Box 6"/>
          <p:cNvSpPr txBox="1">
            <a:spLocks noChangeArrowheads="1"/>
          </p:cNvSpPr>
          <p:nvPr/>
        </p:nvSpPr>
        <p:spPr bwMode="auto">
          <a:xfrm>
            <a:off x="3505200" y="2819400"/>
            <a:ext cx="22939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Males, Age=16</a:t>
            </a:r>
          </a:p>
        </p:txBody>
      </p:sp>
      <p:sp>
        <p:nvSpPr>
          <p:cNvPr id="86023" name="Rectangle 7"/>
          <p:cNvSpPr>
            <a:spLocks noChangeArrowheads="1"/>
          </p:cNvSpPr>
          <p:nvPr/>
        </p:nvSpPr>
        <p:spPr bwMode="auto">
          <a:xfrm>
            <a:off x="3352800" y="3505200"/>
            <a:ext cx="2590800" cy="914400"/>
          </a:xfrm>
          <a:prstGeom prst="rec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6024" name="Text Box 8"/>
          <p:cNvSpPr txBox="1">
            <a:spLocks noChangeArrowheads="1"/>
          </p:cNvSpPr>
          <p:nvPr/>
        </p:nvSpPr>
        <p:spPr bwMode="auto">
          <a:xfrm>
            <a:off x="3505200" y="3733800"/>
            <a:ext cx="22939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Males, Age=15</a:t>
            </a:r>
          </a:p>
        </p:txBody>
      </p:sp>
      <p:sp>
        <p:nvSpPr>
          <p:cNvPr id="86025" name="Rectangle 9"/>
          <p:cNvSpPr>
            <a:spLocks noChangeArrowheads="1"/>
          </p:cNvSpPr>
          <p:nvPr/>
        </p:nvSpPr>
        <p:spPr bwMode="auto">
          <a:xfrm>
            <a:off x="5943600" y="1676400"/>
            <a:ext cx="2667000" cy="9144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6026" name="Text Box 10"/>
          <p:cNvSpPr txBox="1">
            <a:spLocks noChangeArrowheads="1"/>
          </p:cNvSpPr>
          <p:nvPr/>
        </p:nvSpPr>
        <p:spPr bwMode="auto">
          <a:xfrm>
            <a:off x="5943600" y="1905000"/>
            <a:ext cx="2667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Females, Age=17</a:t>
            </a:r>
          </a:p>
        </p:txBody>
      </p:sp>
      <p:sp>
        <p:nvSpPr>
          <p:cNvPr id="86027" name="Rectangle 11"/>
          <p:cNvSpPr>
            <a:spLocks noChangeArrowheads="1"/>
          </p:cNvSpPr>
          <p:nvPr/>
        </p:nvSpPr>
        <p:spPr bwMode="auto">
          <a:xfrm>
            <a:off x="5943600" y="2590800"/>
            <a:ext cx="2667000" cy="914400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6028" name="Text Box 12"/>
          <p:cNvSpPr txBox="1">
            <a:spLocks noChangeArrowheads="1"/>
          </p:cNvSpPr>
          <p:nvPr/>
        </p:nvSpPr>
        <p:spPr bwMode="auto">
          <a:xfrm>
            <a:off x="5943600" y="2819400"/>
            <a:ext cx="2667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Females, Age=16</a:t>
            </a:r>
          </a:p>
        </p:txBody>
      </p:sp>
      <p:sp>
        <p:nvSpPr>
          <p:cNvPr id="86029" name="Rectangle 13"/>
          <p:cNvSpPr>
            <a:spLocks noChangeArrowheads="1"/>
          </p:cNvSpPr>
          <p:nvPr/>
        </p:nvSpPr>
        <p:spPr bwMode="auto">
          <a:xfrm>
            <a:off x="5943600" y="3505200"/>
            <a:ext cx="2667000" cy="9144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6030" name="Text Box 14"/>
          <p:cNvSpPr txBox="1">
            <a:spLocks noChangeArrowheads="1"/>
          </p:cNvSpPr>
          <p:nvPr/>
        </p:nvSpPr>
        <p:spPr bwMode="auto">
          <a:xfrm>
            <a:off x="5943600" y="3733800"/>
            <a:ext cx="2667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Females, Age=15</a:t>
            </a:r>
          </a:p>
        </p:txBody>
      </p:sp>
      <p:sp>
        <p:nvSpPr>
          <p:cNvPr id="86031" name="Rectangle 15"/>
          <p:cNvSpPr>
            <a:spLocks noChangeArrowheads="1"/>
          </p:cNvSpPr>
          <p:nvPr/>
        </p:nvSpPr>
        <p:spPr bwMode="auto">
          <a:xfrm>
            <a:off x="3352800" y="5029200"/>
            <a:ext cx="685800" cy="4572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6032" name="Rectangle 16"/>
          <p:cNvSpPr>
            <a:spLocks noChangeArrowheads="1"/>
          </p:cNvSpPr>
          <p:nvPr/>
        </p:nvSpPr>
        <p:spPr bwMode="auto">
          <a:xfrm>
            <a:off x="3352800" y="5486400"/>
            <a:ext cx="685800" cy="4572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6033" name="Rectangle 17"/>
          <p:cNvSpPr>
            <a:spLocks noChangeArrowheads="1"/>
          </p:cNvSpPr>
          <p:nvPr/>
        </p:nvSpPr>
        <p:spPr bwMode="auto">
          <a:xfrm>
            <a:off x="3352800" y="5943600"/>
            <a:ext cx="685800" cy="457200"/>
          </a:xfrm>
          <a:prstGeom prst="rec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6034" name="Rectangle 18"/>
          <p:cNvSpPr>
            <a:spLocks noChangeArrowheads="1"/>
          </p:cNvSpPr>
          <p:nvPr/>
        </p:nvSpPr>
        <p:spPr bwMode="auto">
          <a:xfrm>
            <a:off x="4038600" y="5029200"/>
            <a:ext cx="609600" cy="4572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6035" name="Rectangle 19"/>
          <p:cNvSpPr>
            <a:spLocks noChangeArrowheads="1"/>
          </p:cNvSpPr>
          <p:nvPr/>
        </p:nvSpPr>
        <p:spPr bwMode="auto">
          <a:xfrm>
            <a:off x="4038600" y="5486400"/>
            <a:ext cx="609600" cy="457200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6036" name="Rectangle 20"/>
          <p:cNvSpPr>
            <a:spLocks noChangeArrowheads="1"/>
          </p:cNvSpPr>
          <p:nvPr/>
        </p:nvSpPr>
        <p:spPr bwMode="auto">
          <a:xfrm>
            <a:off x="4038600" y="5943600"/>
            <a:ext cx="609600" cy="4572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6037" name="Text Box 21"/>
          <p:cNvSpPr txBox="1">
            <a:spLocks noChangeArrowheads="1"/>
          </p:cNvSpPr>
          <p:nvPr/>
        </p:nvSpPr>
        <p:spPr bwMode="auto">
          <a:xfrm>
            <a:off x="533400" y="2209800"/>
            <a:ext cx="20224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/>
              <a:t>Study</a:t>
            </a:r>
          </a:p>
          <a:p>
            <a:pPr eaLnBrk="1" hangingPunct="1"/>
            <a:r>
              <a:rPr lang="en-US" altLang="en-US" sz="2800" b="1"/>
              <a:t>Population</a:t>
            </a:r>
          </a:p>
        </p:txBody>
      </p:sp>
      <p:sp>
        <p:nvSpPr>
          <p:cNvPr id="86038" name="Text Box 22"/>
          <p:cNvSpPr txBox="1">
            <a:spLocks noChangeArrowheads="1"/>
          </p:cNvSpPr>
          <p:nvPr/>
        </p:nvSpPr>
        <p:spPr bwMode="auto">
          <a:xfrm>
            <a:off x="609600" y="5029200"/>
            <a:ext cx="1825625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/>
              <a:t>Stratified </a:t>
            </a:r>
          </a:p>
          <a:p>
            <a:pPr eaLnBrk="1" hangingPunct="1"/>
            <a:r>
              <a:rPr lang="en-US" altLang="en-US" sz="2800" b="1"/>
              <a:t>Random</a:t>
            </a:r>
          </a:p>
          <a:p>
            <a:pPr eaLnBrk="1" hangingPunct="1"/>
            <a:r>
              <a:rPr lang="en-US" altLang="en-US" sz="2800" b="1"/>
              <a:t>Sample</a:t>
            </a:r>
          </a:p>
        </p:txBody>
      </p:sp>
      <p:sp>
        <p:nvSpPr>
          <p:cNvPr id="2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47700"/>
            <a:ext cx="9144000" cy="800100"/>
          </a:xfrm>
        </p:spPr>
        <p:txBody>
          <a:bodyPr/>
          <a:lstStyle/>
          <a:p>
            <a:pPr eaLnBrk="1" hangingPunct="1"/>
            <a:r>
              <a:rPr lang="en-US" altLang="en-US" dirty="0"/>
              <a:t>Stratified Sampling</a:t>
            </a:r>
          </a:p>
        </p:txBody>
      </p:sp>
    </p:spTree>
    <p:extLst>
      <p:ext uri="{BB962C8B-B14F-4D97-AF65-F5344CB8AC3E}">
        <p14:creationId xmlns:p14="http://schemas.microsoft.com/office/powerpoint/2010/main" val="179876264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0076"/>
            <a:ext cx="9144000" cy="69532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dirty="0"/>
              <a:t>Stratified Multistage Cluster Sampling</a:t>
            </a:r>
          </a:p>
        </p:txBody>
      </p:sp>
      <p:sp>
        <p:nvSpPr>
          <p:cNvPr id="4199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447800"/>
            <a:ext cx="1295401" cy="5334000"/>
          </a:xfrm>
        </p:spPr>
        <p:txBody>
          <a:bodyPr>
            <a:normAutofit fontScale="92500"/>
          </a:bodyPr>
          <a:lstStyle/>
          <a:p>
            <a:pPr eaLnBrk="1" hangingPunct="1">
              <a:buFontTx/>
              <a:buNone/>
            </a:pPr>
            <a:r>
              <a:rPr lang="en-US" altLang="en-US" sz="2600" b="1" u="sng" dirty="0"/>
              <a:t>Counties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2200" u="sng" dirty="0"/>
              <a:t>Small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500" dirty="0"/>
              <a:t>County 1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500" dirty="0"/>
              <a:t>County 2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500" dirty="0"/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700" b="1" dirty="0">
                <a:solidFill>
                  <a:srgbClr val="E82112"/>
                </a:solidFill>
              </a:rPr>
              <a:t>County 4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500" dirty="0"/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500" dirty="0"/>
              <a:t>County 7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500" dirty="0"/>
              <a:t>County 8</a:t>
            </a:r>
          </a:p>
          <a:p>
            <a:pPr>
              <a:spcBef>
                <a:spcPts val="400"/>
              </a:spcBef>
              <a:buNone/>
            </a:pPr>
            <a:endParaRPr lang="en-US" altLang="en-US" sz="2200" u="sng" dirty="0"/>
          </a:p>
          <a:p>
            <a:pPr>
              <a:spcBef>
                <a:spcPts val="400"/>
              </a:spcBef>
              <a:buNone/>
            </a:pPr>
            <a:r>
              <a:rPr lang="en-US" altLang="en-US" sz="2200" u="sng" dirty="0"/>
              <a:t>Large</a:t>
            </a:r>
          </a:p>
          <a:p>
            <a:pPr>
              <a:spcBef>
                <a:spcPts val="400"/>
              </a:spcBef>
              <a:buNone/>
            </a:pPr>
            <a:r>
              <a:rPr lang="en-US" altLang="en-US" sz="1500" dirty="0"/>
              <a:t>County 9</a:t>
            </a:r>
          </a:p>
          <a:p>
            <a:pPr>
              <a:spcBef>
                <a:spcPts val="400"/>
              </a:spcBef>
              <a:buNone/>
            </a:pPr>
            <a:r>
              <a:rPr lang="en-US" altLang="en-US" sz="1500" dirty="0"/>
              <a:t>County 10</a:t>
            </a:r>
          </a:p>
          <a:p>
            <a:pPr>
              <a:spcBef>
                <a:spcPts val="400"/>
              </a:spcBef>
              <a:buNone/>
            </a:pPr>
            <a:r>
              <a:rPr lang="en-US" altLang="en-US" sz="1500" dirty="0"/>
              <a:t>…</a:t>
            </a:r>
          </a:p>
          <a:p>
            <a:pPr>
              <a:spcBef>
                <a:spcPts val="400"/>
              </a:spcBef>
              <a:buNone/>
            </a:pPr>
            <a:r>
              <a:rPr lang="en-US" altLang="en-US" sz="1700" b="1" dirty="0">
                <a:solidFill>
                  <a:srgbClr val="E82112"/>
                </a:solidFill>
              </a:rPr>
              <a:t>County 12</a:t>
            </a:r>
          </a:p>
          <a:p>
            <a:pPr>
              <a:spcBef>
                <a:spcPts val="400"/>
              </a:spcBef>
              <a:buNone/>
            </a:pPr>
            <a:r>
              <a:rPr lang="en-US" altLang="en-US" sz="1500" dirty="0"/>
              <a:t>…</a:t>
            </a:r>
          </a:p>
          <a:p>
            <a:pPr>
              <a:spcBef>
                <a:spcPts val="400"/>
              </a:spcBef>
              <a:buNone/>
            </a:pPr>
            <a:r>
              <a:rPr lang="en-US" altLang="en-US" sz="1500" dirty="0"/>
              <a:t>County 14</a:t>
            </a:r>
          </a:p>
          <a:p>
            <a:pPr>
              <a:spcBef>
                <a:spcPts val="400"/>
              </a:spcBef>
              <a:buNone/>
            </a:pPr>
            <a:r>
              <a:rPr lang="en-US" altLang="en-US" sz="1500" dirty="0"/>
              <a:t>County 15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endParaRPr lang="en-US" altLang="en-US" sz="1400" dirty="0"/>
          </a:p>
        </p:txBody>
      </p:sp>
      <p:sp>
        <p:nvSpPr>
          <p:cNvPr id="41991" name="Rectangle 5"/>
          <p:cNvSpPr>
            <a:spLocks noChangeArrowheads="1"/>
          </p:cNvSpPr>
          <p:nvPr/>
        </p:nvSpPr>
        <p:spPr bwMode="auto">
          <a:xfrm>
            <a:off x="2065403" y="1444868"/>
            <a:ext cx="1973197" cy="5260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400" b="1" u="sng" dirty="0">
                <a:latin typeface="+mn-lt"/>
              </a:rPr>
              <a:t>Census Blocks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latin typeface="+mn-lt"/>
              </a:rPr>
              <a:t>Rural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1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2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rgbClr val="FF0000"/>
                </a:solidFill>
                <a:latin typeface="+mn-lt"/>
              </a:rPr>
              <a:t>20 Census Blocks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179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180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endParaRPr lang="en-US" altLang="en-US" sz="2000" dirty="0">
              <a:latin typeface="+mn-lt"/>
            </a:endParaRP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latin typeface="+mn-lt"/>
              </a:rPr>
              <a:t>Urban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181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182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rgbClr val="FF0000"/>
                </a:solidFill>
                <a:latin typeface="+mn-lt"/>
              </a:rPr>
              <a:t>20 Census Blocks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359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360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endParaRPr lang="en-US" altLang="en-US" sz="1400" dirty="0">
              <a:latin typeface="+mn-lt"/>
            </a:endParaRPr>
          </a:p>
        </p:txBody>
      </p:sp>
      <p:sp>
        <p:nvSpPr>
          <p:cNvPr id="41993" name="AutoShape 7"/>
          <p:cNvSpPr>
            <a:spLocks/>
          </p:cNvSpPr>
          <p:nvPr/>
        </p:nvSpPr>
        <p:spPr bwMode="auto">
          <a:xfrm rot="10800000">
            <a:off x="1836802" y="1896205"/>
            <a:ext cx="302385" cy="4733194"/>
          </a:xfrm>
          <a:prstGeom prst="rightBrace">
            <a:avLst>
              <a:gd name="adj1" fmla="val 88889"/>
              <a:gd name="adj2" fmla="val 49149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994" name="Rectangle 8"/>
          <p:cNvSpPr>
            <a:spLocks noChangeArrowheads="1"/>
          </p:cNvSpPr>
          <p:nvPr/>
        </p:nvSpPr>
        <p:spPr bwMode="auto">
          <a:xfrm>
            <a:off x="4715889" y="1444868"/>
            <a:ext cx="1767346" cy="5260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400" b="1" u="sng" dirty="0">
                <a:latin typeface="+mn-lt"/>
              </a:rPr>
              <a:t>Households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latin typeface="+mn-lt"/>
              </a:rPr>
              <a:t>Single Person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1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2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rgbClr val="FF0000"/>
                </a:solidFill>
                <a:latin typeface="+mn-lt"/>
              </a:rPr>
              <a:t>50 Households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6249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6250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endParaRPr lang="en-US" altLang="en-US" sz="2000" u="sng" dirty="0">
              <a:latin typeface="+mn-lt"/>
            </a:endParaRP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latin typeface="+mn-lt"/>
              </a:rPr>
              <a:t>Multi Person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6251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6252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rgbClr val="FF0000"/>
                </a:solidFill>
                <a:latin typeface="+mn-lt"/>
              </a:rPr>
              <a:t>50 Households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11,499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11,500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endParaRPr lang="en-US" altLang="en-US" sz="1400" dirty="0">
              <a:latin typeface="+mn-lt"/>
            </a:endParaRPr>
          </a:p>
        </p:txBody>
      </p:sp>
      <p:sp>
        <p:nvSpPr>
          <p:cNvPr id="41995" name="Line 9"/>
          <p:cNvSpPr>
            <a:spLocks noChangeShapeType="1"/>
          </p:cNvSpPr>
          <p:nvPr/>
        </p:nvSpPr>
        <p:spPr bwMode="auto">
          <a:xfrm>
            <a:off x="3641768" y="3352800"/>
            <a:ext cx="701632" cy="83820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6" name="AutoShape 10"/>
          <p:cNvSpPr>
            <a:spLocks/>
          </p:cNvSpPr>
          <p:nvPr/>
        </p:nvSpPr>
        <p:spPr bwMode="auto">
          <a:xfrm rot="10800000">
            <a:off x="4473734" y="1902069"/>
            <a:ext cx="220408" cy="4727330"/>
          </a:xfrm>
          <a:prstGeom prst="rightBrace">
            <a:avLst>
              <a:gd name="adj1" fmla="val 88889"/>
              <a:gd name="adj2" fmla="val 50308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7315200" y="1444868"/>
            <a:ext cx="1474300" cy="5336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400" b="1" u="sng" dirty="0">
                <a:latin typeface="+mn-lt"/>
              </a:rPr>
              <a:t>Persons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latin typeface="+mn-lt"/>
              </a:rPr>
              <a:t>Female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1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2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rgbClr val="FF0000"/>
                </a:solidFill>
                <a:latin typeface="+mn-lt"/>
              </a:rPr>
              <a:t>1 Person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7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8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endParaRPr lang="en-US" altLang="en-US" sz="2000" dirty="0">
              <a:latin typeface="+mn-lt"/>
            </a:endParaRP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latin typeface="+mn-lt"/>
              </a:rPr>
              <a:t>Male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1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2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rgbClr val="FF0000"/>
                </a:solidFill>
                <a:latin typeface="+mn-lt"/>
              </a:rPr>
              <a:t>1 Person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7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8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endParaRPr lang="en-US" altLang="en-US" sz="1400" dirty="0">
              <a:latin typeface="+mn-lt"/>
            </a:endParaRPr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>
            <a:off x="6095999" y="3352800"/>
            <a:ext cx="990599" cy="764932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AutoShape 10"/>
          <p:cNvSpPr>
            <a:spLocks/>
          </p:cNvSpPr>
          <p:nvPr/>
        </p:nvSpPr>
        <p:spPr bwMode="auto">
          <a:xfrm rot="10800000">
            <a:off x="7160523" y="1896207"/>
            <a:ext cx="154675" cy="4733192"/>
          </a:xfrm>
          <a:prstGeom prst="rightBrace">
            <a:avLst>
              <a:gd name="adj1" fmla="val 88889"/>
              <a:gd name="adj2" fmla="val 51871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>
            <a:off x="1159512" y="3352800"/>
            <a:ext cx="600407" cy="83820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Line 9"/>
          <p:cNvSpPr>
            <a:spLocks noChangeShapeType="1"/>
          </p:cNvSpPr>
          <p:nvPr/>
        </p:nvSpPr>
        <p:spPr bwMode="auto">
          <a:xfrm flipV="1">
            <a:off x="1266094" y="4419600"/>
            <a:ext cx="555196" cy="121920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Line 9"/>
          <p:cNvSpPr>
            <a:spLocks noChangeShapeType="1"/>
          </p:cNvSpPr>
          <p:nvPr/>
        </p:nvSpPr>
        <p:spPr bwMode="auto">
          <a:xfrm flipV="1">
            <a:off x="3641768" y="4343400"/>
            <a:ext cx="701632" cy="129540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6096000" y="4267200"/>
            <a:ext cx="990599" cy="137160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21884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Stratified Sampling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98" y="2209800"/>
            <a:ext cx="7895004" cy="2994920"/>
          </a:xfrm>
        </p:spPr>
      </p:pic>
    </p:spTree>
    <p:extLst>
      <p:ext uri="{BB962C8B-B14F-4D97-AF65-F5344CB8AC3E}">
        <p14:creationId xmlns:p14="http://schemas.microsoft.com/office/powerpoint/2010/main" val="40880248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4800" dirty="0"/>
              <a:t>Survey Sampling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533400" y="572551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altLang="en-US" sz="2800" dirty="0"/>
              <a:t>A Royal Flush dealt from a well shuffled deck is a happy form of </a:t>
            </a:r>
            <a:r>
              <a:rPr lang="en-US" altLang="en-US" sz="2800" u="sng" dirty="0"/>
              <a:t>Sampling Error</a:t>
            </a:r>
            <a:r>
              <a:rPr lang="en-US" altLang="en-US" sz="2800" dirty="0"/>
              <a:t>!</a:t>
            </a:r>
          </a:p>
        </p:txBody>
      </p:sp>
      <p:pic>
        <p:nvPicPr>
          <p:cNvPr id="6" name="Picture 3" descr="royal_flus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458310"/>
            <a:ext cx="4572000" cy="42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472654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Stratified Sampling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080" y="2133600"/>
            <a:ext cx="7515839" cy="3733800"/>
          </a:xfrm>
        </p:spPr>
      </p:pic>
    </p:spTree>
    <p:extLst>
      <p:ext uri="{BB962C8B-B14F-4D97-AF65-F5344CB8AC3E}">
        <p14:creationId xmlns:p14="http://schemas.microsoft.com/office/powerpoint/2010/main" val="44983350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>
            <a:normAutofit/>
          </a:bodyPr>
          <a:lstStyle/>
          <a:p>
            <a:r>
              <a:rPr lang="en-US" dirty="0"/>
              <a:t>Stratified Sampling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420554"/>
            <a:ext cx="6553200" cy="5437446"/>
          </a:xfrm>
        </p:spPr>
      </p:pic>
      <p:sp>
        <p:nvSpPr>
          <p:cNvPr id="7" name="Rectangle 6"/>
          <p:cNvSpPr/>
          <p:nvPr/>
        </p:nvSpPr>
        <p:spPr>
          <a:xfrm>
            <a:off x="3472962" y="2484120"/>
            <a:ext cx="1327638" cy="1226234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17377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pPr eaLnBrk="1" hangingPunct="1"/>
            <a:r>
              <a:rPr lang="en-US" altLang="en-US" dirty="0"/>
              <a:t>Biased Estimators</a:t>
            </a:r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2209800"/>
            <a:ext cx="8077200" cy="2285999"/>
          </a:xfrm>
        </p:spPr>
        <p:txBody>
          <a:bodyPr>
            <a:noAutofit/>
          </a:bodyPr>
          <a:lstStyle/>
          <a:p>
            <a:pPr marL="0" indent="0" eaLnBrk="1" hangingPunct="1">
              <a:buNone/>
            </a:pPr>
            <a:r>
              <a:rPr lang="en-US" altLang="en-US" dirty="0"/>
              <a:t>The Bias of an estimator is defined as the difference between the expected value of the estimate and the value of the unknown parameter being estimated:</a:t>
            </a:r>
          </a:p>
        </p:txBody>
      </p:sp>
      <p:graphicFrame>
        <p:nvGraphicFramePr>
          <p:cNvPr id="10242" name="Object 4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289053288"/>
              </p:ext>
            </p:extLst>
          </p:nvPr>
        </p:nvGraphicFramePr>
        <p:xfrm>
          <a:off x="2334490" y="4876800"/>
          <a:ext cx="4475019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37836" imgH="203112" progId="Equation.3">
                  <p:embed/>
                </p:oleObj>
              </mc:Choice>
              <mc:Fallback>
                <p:oleObj name="Equation" r:id="rId2" imgW="837836" imgH="203112" progId="Equation.3">
                  <p:embed/>
                  <p:pic>
                    <p:nvPicPr>
                      <p:cNvPr id="10242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4490" y="4876800"/>
                        <a:ext cx="4475019" cy="1085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6137592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pPr eaLnBrk="1" hangingPunct="1"/>
            <a:r>
              <a:rPr lang="en-US" altLang="en-US" dirty="0"/>
              <a:t>Biased Estimators</a:t>
            </a:r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514600"/>
            <a:ext cx="8077200" cy="2057400"/>
          </a:xfrm>
        </p:spPr>
        <p:txBody>
          <a:bodyPr>
            <a:normAutofit/>
          </a:bodyPr>
          <a:lstStyle/>
          <a:p>
            <a:pPr marL="0" indent="0" eaLnBrk="1" hangingPunct="1">
              <a:buNone/>
            </a:pPr>
            <a:r>
              <a:rPr lang="en-US" altLang="en-US" sz="4000" dirty="0"/>
              <a:t>It is important to note that an estimator may be unbiased for one sampling plan but biased for another.</a:t>
            </a:r>
          </a:p>
        </p:txBody>
      </p:sp>
    </p:spTree>
    <p:extLst>
      <p:ext uri="{BB962C8B-B14F-4D97-AF65-F5344CB8AC3E}">
        <p14:creationId xmlns:p14="http://schemas.microsoft.com/office/powerpoint/2010/main" val="91466440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>
          <a:xfrm>
            <a:off x="0" y="630115"/>
            <a:ext cx="9144000" cy="817685"/>
          </a:xfrm>
        </p:spPr>
        <p:txBody>
          <a:bodyPr/>
          <a:lstStyle/>
          <a:p>
            <a:r>
              <a:rPr lang="en-US" altLang="en-US" dirty="0"/>
              <a:t>Bias vs Variance</a:t>
            </a:r>
          </a:p>
        </p:txBody>
      </p:sp>
      <p:pic>
        <p:nvPicPr>
          <p:cNvPr id="53251" name="Picture 3" descr="target1-300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752600"/>
            <a:ext cx="3171825" cy="317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2" name="Picture 4" descr="target1-300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752600"/>
            <a:ext cx="3171825" cy="317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Explosion 2 5"/>
          <p:cNvSpPr/>
          <p:nvPr/>
        </p:nvSpPr>
        <p:spPr>
          <a:xfrm>
            <a:off x="7391400" y="2133600"/>
            <a:ext cx="152400" cy="152400"/>
          </a:xfrm>
          <a:prstGeom prst="irregularSeal2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Explosion 2 6"/>
          <p:cNvSpPr/>
          <p:nvPr/>
        </p:nvSpPr>
        <p:spPr>
          <a:xfrm>
            <a:off x="2819400" y="2362200"/>
            <a:ext cx="152400" cy="152400"/>
          </a:xfrm>
          <a:prstGeom prst="irregularSeal2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Explosion 2 7"/>
          <p:cNvSpPr/>
          <p:nvPr/>
        </p:nvSpPr>
        <p:spPr>
          <a:xfrm>
            <a:off x="2971800" y="2438400"/>
            <a:ext cx="152400" cy="152400"/>
          </a:xfrm>
          <a:prstGeom prst="irregularSeal2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Explosion 2 8"/>
          <p:cNvSpPr/>
          <p:nvPr/>
        </p:nvSpPr>
        <p:spPr>
          <a:xfrm>
            <a:off x="2743200" y="2590800"/>
            <a:ext cx="152400" cy="152400"/>
          </a:xfrm>
          <a:prstGeom prst="irregularSeal2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Explosion 2 9"/>
          <p:cNvSpPr/>
          <p:nvPr/>
        </p:nvSpPr>
        <p:spPr>
          <a:xfrm>
            <a:off x="2971800" y="2667000"/>
            <a:ext cx="152400" cy="152400"/>
          </a:xfrm>
          <a:prstGeom prst="irregularSeal2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Explosion 2 11"/>
          <p:cNvSpPr/>
          <p:nvPr/>
        </p:nvSpPr>
        <p:spPr>
          <a:xfrm>
            <a:off x="5867400" y="2286000"/>
            <a:ext cx="152400" cy="152400"/>
          </a:xfrm>
          <a:prstGeom prst="irregularSeal2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Explosion 2 12"/>
          <p:cNvSpPr/>
          <p:nvPr/>
        </p:nvSpPr>
        <p:spPr>
          <a:xfrm>
            <a:off x="5791200" y="4191000"/>
            <a:ext cx="152400" cy="152400"/>
          </a:xfrm>
          <a:prstGeom prst="irregularSeal2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Explosion 2 13"/>
          <p:cNvSpPr/>
          <p:nvPr/>
        </p:nvSpPr>
        <p:spPr>
          <a:xfrm>
            <a:off x="7696200" y="4038600"/>
            <a:ext cx="152400" cy="152400"/>
          </a:xfrm>
          <a:prstGeom prst="irregularSeal2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3261" name="TextBox 14"/>
          <p:cNvSpPr txBox="1">
            <a:spLocks noChangeArrowheads="1"/>
          </p:cNvSpPr>
          <p:nvPr/>
        </p:nvSpPr>
        <p:spPr bwMode="auto">
          <a:xfrm>
            <a:off x="1143000" y="5334000"/>
            <a:ext cx="233838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800"/>
              <a:t>High Bias</a:t>
            </a:r>
          </a:p>
          <a:p>
            <a:pPr algn="ctr" eaLnBrk="1" hangingPunct="1"/>
            <a:r>
              <a:rPr lang="en-US" altLang="en-US" sz="2800"/>
              <a:t>Low Variance</a:t>
            </a:r>
          </a:p>
        </p:txBody>
      </p:sp>
      <p:sp>
        <p:nvSpPr>
          <p:cNvPr id="53262" name="TextBox 15"/>
          <p:cNvSpPr txBox="1">
            <a:spLocks noChangeArrowheads="1"/>
          </p:cNvSpPr>
          <p:nvPr/>
        </p:nvSpPr>
        <p:spPr bwMode="auto">
          <a:xfrm>
            <a:off x="5446713" y="5334000"/>
            <a:ext cx="2417762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800"/>
              <a:t>Low Bias</a:t>
            </a:r>
          </a:p>
          <a:p>
            <a:pPr algn="ctr" eaLnBrk="1" hangingPunct="1"/>
            <a:r>
              <a:rPr lang="en-US" altLang="en-US" sz="2800"/>
              <a:t>High Variance</a:t>
            </a:r>
          </a:p>
        </p:txBody>
      </p:sp>
    </p:spTree>
    <p:extLst>
      <p:ext uri="{BB962C8B-B14F-4D97-AF65-F5344CB8AC3E}">
        <p14:creationId xmlns:p14="http://schemas.microsoft.com/office/powerpoint/2010/main" val="345175129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914400"/>
          </a:xfrm>
        </p:spPr>
        <p:txBody>
          <a:bodyPr/>
          <a:lstStyle/>
          <a:p>
            <a:pPr eaLnBrk="1" hangingPunct="1"/>
            <a:r>
              <a:rPr lang="en-US" altLang="en-US" dirty="0"/>
              <a:t>Mean Squared Error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2066924"/>
            <a:ext cx="7772400" cy="4257675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2800" dirty="0"/>
              <a:t>The Mean Squared Error is the sum of the variance and the square of the bias:</a:t>
            </a:r>
          </a:p>
          <a:p>
            <a:pPr eaLnBrk="1" hangingPunct="1"/>
            <a:endParaRPr lang="en-US" altLang="en-US" sz="2400" dirty="0"/>
          </a:p>
          <a:p>
            <a:pPr eaLnBrk="1" hangingPunct="1"/>
            <a:endParaRPr lang="en-US" altLang="en-US" sz="2400" dirty="0"/>
          </a:p>
          <a:p>
            <a:pPr eaLnBrk="1" hangingPunct="1"/>
            <a:endParaRPr lang="en-US" altLang="en-US" sz="2400" dirty="0"/>
          </a:p>
          <a:p>
            <a:pPr eaLnBrk="1" hangingPunct="1"/>
            <a:endParaRPr lang="en-US" altLang="en-US" sz="2400" dirty="0"/>
          </a:p>
          <a:p>
            <a:pPr eaLnBrk="1" hangingPunct="1"/>
            <a:endParaRPr lang="en-US" altLang="en-US" sz="2400" dirty="0"/>
          </a:p>
          <a:p>
            <a:pPr eaLnBrk="1" hangingPunct="1"/>
            <a:r>
              <a:rPr lang="en-US" altLang="en-US" sz="2800" dirty="0"/>
              <a:t>A large MSE can be the result of large variance or large bias</a:t>
            </a:r>
          </a:p>
        </p:txBody>
      </p:sp>
      <p:graphicFrame>
        <p:nvGraphicFramePr>
          <p:cNvPr id="14338" name="Object 4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12121204"/>
              </p:ext>
            </p:extLst>
          </p:nvPr>
        </p:nvGraphicFramePr>
        <p:xfrm>
          <a:off x="2362200" y="3581400"/>
          <a:ext cx="4648200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65200" imgH="241300" progId="Equation.3">
                  <p:embed/>
                </p:oleObj>
              </mc:Choice>
              <mc:Fallback>
                <p:oleObj name="Equation" r:id="rId2" imgW="965200" imgH="241300" progId="Equation.3">
                  <p:embed/>
                  <p:pic>
                    <p:nvPicPr>
                      <p:cNvPr id="14338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3581400"/>
                        <a:ext cx="4648200" cy="1162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2441921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3826" y="1524000"/>
            <a:ext cx="8091573" cy="5181600"/>
          </a:xfrm>
        </p:spPr>
        <p:txBody>
          <a:bodyPr>
            <a:normAutofit lnSpcReduction="10000"/>
          </a:bodyPr>
          <a:lstStyle/>
          <a:p>
            <a:r>
              <a:rPr lang="en-US" sz="2600" dirty="0"/>
              <a:t>The NHANES Study and Dataset</a:t>
            </a:r>
          </a:p>
          <a:p>
            <a:r>
              <a:rPr lang="en-US" sz="2600" dirty="0"/>
              <a:t>Sampling Concepts</a:t>
            </a:r>
          </a:p>
          <a:p>
            <a:pPr lvl="1"/>
            <a:r>
              <a:rPr lang="en-US" sz="2200" dirty="0"/>
              <a:t>Sampling Designs</a:t>
            </a:r>
          </a:p>
          <a:p>
            <a:pPr lvl="1"/>
            <a:r>
              <a:rPr lang="en-US" sz="2200" dirty="0"/>
              <a:t>Stratified Samples</a:t>
            </a:r>
          </a:p>
          <a:p>
            <a:pPr lvl="1"/>
            <a:r>
              <a:rPr lang="en-US" sz="2200" dirty="0"/>
              <a:t>Finite Population Correct Factors</a:t>
            </a:r>
          </a:p>
          <a:p>
            <a:pPr lvl="1"/>
            <a:r>
              <a:rPr lang="en-US" sz="2200" dirty="0"/>
              <a:t>Sample Weights</a:t>
            </a:r>
          </a:p>
          <a:p>
            <a:pPr lvl="1"/>
            <a:r>
              <a:rPr lang="en-US" sz="2200" dirty="0"/>
              <a:t>Variance Estimation Techniques</a:t>
            </a:r>
          </a:p>
          <a:p>
            <a:r>
              <a:rPr lang="en-US" sz="2600" dirty="0"/>
              <a:t>Data Analysis Examples</a:t>
            </a:r>
          </a:p>
          <a:p>
            <a:pPr lvl="1"/>
            <a:r>
              <a:rPr lang="en-US" sz="2000" dirty="0"/>
              <a:t>Summary Statistics</a:t>
            </a:r>
          </a:p>
          <a:p>
            <a:pPr lvl="1"/>
            <a:r>
              <a:rPr lang="en-US" sz="2000" dirty="0"/>
              <a:t>Tables</a:t>
            </a:r>
          </a:p>
          <a:p>
            <a:pPr lvl="1"/>
            <a:r>
              <a:rPr lang="en-US" sz="2000" dirty="0"/>
              <a:t>Linear Regression</a:t>
            </a:r>
          </a:p>
          <a:p>
            <a:pPr lvl="1"/>
            <a:r>
              <a:rPr lang="en-US" sz="2000" dirty="0"/>
              <a:t>Logistic Regression</a:t>
            </a:r>
          </a:p>
          <a:p>
            <a:pPr lvl="1"/>
            <a:r>
              <a:rPr lang="en-US" sz="2000" dirty="0"/>
              <a:t>Ordinal Logistic Regression</a:t>
            </a:r>
          </a:p>
          <a:p>
            <a:pPr lvl="1"/>
            <a:r>
              <a:rPr lang="en-US" sz="2000" dirty="0"/>
              <a:t>Structural Equation Modeling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5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19" y="1496844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425119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791534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879814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>
            <a:normAutofit fontScale="90000"/>
          </a:bodyPr>
          <a:lstStyle/>
          <a:p>
            <a:r>
              <a:rPr lang="en-US" dirty="0"/>
              <a:t>Finite Population Correction Factors (FPC)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420554"/>
            <a:ext cx="6553200" cy="5437446"/>
          </a:xfrm>
        </p:spPr>
      </p:pic>
      <p:sp>
        <p:nvSpPr>
          <p:cNvPr id="6" name="Rectangle 5"/>
          <p:cNvSpPr/>
          <p:nvPr/>
        </p:nvSpPr>
        <p:spPr>
          <a:xfrm>
            <a:off x="4800600" y="2484120"/>
            <a:ext cx="1327638" cy="1226234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20213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47700"/>
            <a:ext cx="9144000" cy="7239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dirty="0"/>
              <a:t>Non-Probability Sampling</a:t>
            </a:r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1600200" y="1752600"/>
            <a:ext cx="5943600" cy="3810000"/>
          </a:xfrm>
          <a:prstGeom prst="rect">
            <a:avLst/>
          </a:prstGeom>
          <a:solidFill>
            <a:srgbClr val="96969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3077" name="Rectangle 4"/>
          <p:cNvSpPr>
            <a:spLocks noChangeArrowheads="1"/>
          </p:cNvSpPr>
          <p:nvPr/>
        </p:nvSpPr>
        <p:spPr bwMode="auto">
          <a:xfrm>
            <a:off x="2971800" y="2590800"/>
            <a:ext cx="4572000" cy="29718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078" name="Text Box 5"/>
          <p:cNvSpPr txBox="1">
            <a:spLocks noChangeArrowheads="1"/>
          </p:cNvSpPr>
          <p:nvPr/>
        </p:nvSpPr>
        <p:spPr bwMode="auto">
          <a:xfrm>
            <a:off x="1600200" y="1752600"/>
            <a:ext cx="2771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Target Population</a:t>
            </a:r>
          </a:p>
        </p:txBody>
      </p:sp>
      <p:sp>
        <p:nvSpPr>
          <p:cNvPr id="3079" name="Text Box 6"/>
          <p:cNvSpPr txBox="1">
            <a:spLocks noChangeArrowheads="1"/>
          </p:cNvSpPr>
          <p:nvPr/>
        </p:nvSpPr>
        <p:spPr bwMode="auto">
          <a:xfrm>
            <a:off x="2971800" y="2590800"/>
            <a:ext cx="2578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Sampling Frame</a:t>
            </a:r>
          </a:p>
        </p:txBody>
      </p:sp>
      <p:sp>
        <p:nvSpPr>
          <p:cNvPr id="3080" name="Text Box 7"/>
          <p:cNvSpPr txBox="1">
            <a:spLocks noChangeArrowheads="1"/>
          </p:cNvSpPr>
          <p:nvPr/>
        </p:nvSpPr>
        <p:spPr bwMode="auto">
          <a:xfrm>
            <a:off x="3352800" y="3089275"/>
            <a:ext cx="933450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500">
                <a:solidFill>
                  <a:srgbClr val="FF3300"/>
                </a:solidFill>
              </a:rPr>
              <a:t>?</a:t>
            </a:r>
          </a:p>
        </p:txBody>
      </p:sp>
      <p:sp>
        <p:nvSpPr>
          <p:cNvPr id="3081" name="Rectangle 8"/>
          <p:cNvSpPr>
            <a:spLocks noChangeArrowheads="1"/>
          </p:cNvSpPr>
          <p:nvPr/>
        </p:nvSpPr>
        <p:spPr bwMode="auto">
          <a:xfrm>
            <a:off x="6248400" y="4800600"/>
            <a:ext cx="1295400" cy="7620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082" name="Text Box 9"/>
          <p:cNvSpPr txBox="1">
            <a:spLocks noChangeArrowheads="1"/>
          </p:cNvSpPr>
          <p:nvPr/>
        </p:nvSpPr>
        <p:spPr bwMode="auto">
          <a:xfrm>
            <a:off x="6248400" y="4724400"/>
            <a:ext cx="12684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Sample</a:t>
            </a:r>
          </a:p>
        </p:txBody>
      </p:sp>
      <p:sp>
        <p:nvSpPr>
          <p:cNvPr id="3083" name="Text Box 10"/>
          <p:cNvSpPr txBox="1">
            <a:spLocks noChangeArrowheads="1"/>
          </p:cNvSpPr>
          <p:nvPr/>
        </p:nvSpPr>
        <p:spPr bwMode="auto">
          <a:xfrm>
            <a:off x="6781800" y="5108575"/>
            <a:ext cx="3698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>
                <a:solidFill>
                  <a:srgbClr val="FF3300"/>
                </a:solidFill>
              </a:rPr>
              <a:t>n</a:t>
            </a:r>
          </a:p>
        </p:txBody>
      </p:sp>
      <p:graphicFrame>
        <p:nvGraphicFramePr>
          <p:cNvPr id="307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8518492"/>
              </p:ext>
            </p:extLst>
          </p:nvPr>
        </p:nvGraphicFramePr>
        <p:xfrm>
          <a:off x="2638425" y="5791200"/>
          <a:ext cx="3092450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231366" imgH="393529" progId="Equation.3">
                  <p:embed/>
                </p:oleObj>
              </mc:Choice>
              <mc:Fallback>
                <p:oleObj name="Equation" r:id="rId2" imgW="1231366" imgH="393529" progId="Equation.3">
                  <p:embed/>
                  <p:pic>
                    <p:nvPicPr>
                      <p:cNvPr id="307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8425" y="5791200"/>
                        <a:ext cx="3092450" cy="98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9677547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33046"/>
            <a:ext cx="9144000" cy="814754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Probability Sampling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1676400" y="1752600"/>
            <a:ext cx="5943600" cy="3810000"/>
          </a:xfrm>
          <a:prstGeom prst="rect">
            <a:avLst/>
          </a:prstGeom>
          <a:solidFill>
            <a:srgbClr val="96969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3048000" y="2590800"/>
            <a:ext cx="4572000" cy="29718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4" name="Text Box 5"/>
          <p:cNvSpPr txBox="1">
            <a:spLocks noChangeArrowheads="1"/>
          </p:cNvSpPr>
          <p:nvPr/>
        </p:nvSpPr>
        <p:spPr bwMode="auto">
          <a:xfrm>
            <a:off x="1676400" y="1752600"/>
            <a:ext cx="2771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Target Population</a:t>
            </a:r>
          </a:p>
        </p:txBody>
      </p:sp>
      <p:sp>
        <p:nvSpPr>
          <p:cNvPr id="2055" name="Text Box 6"/>
          <p:cNvSpPr txBox="1">
            <a:spLocks noChangeArrowheads="1"/>
          </p:cNvSpPr>
          <p:nvPr/>
        </p:nvSpPr>
        <p:spPr bwMode="auto">
          <a:xfrm>
            <a:off x="3048000" y="2590800"/>
            <a:ext cx="2578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Sampling Frame</a:t>
            </a:r>
          </a:p>
        </p:txBody>
      </p:sp>
      <p:sp>
        <p:nvSpPr>
          <p:cNvPr id="2056" name="Text Box 7"/>
          <p:cNvSpPr txBox="1">
            <a:spLocks noChangeArrowheads="1"/>
          </p:cNvSpPr>
          <p:nvPr/>
        </p:nvSpPr>
        <p:spPr bwMode="auto">
          <a:xfrm>
            <a:off x="3429000" y="3089275"/>
            <a:ext cx="1147763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500">
                <a:solidFill>
                  <a:srgbClr val="FF3300"/>
                </a:solidFill>
              </a:rPr>
              <a:t>N</a:t>
            </a:r>
          </a:p>
        </p:txBody>
      </p:sp>
      <p:sp>
        <p:nvSpPr>
          <p:cNvPr id="2057" name="Rectangle 8"/>
          <p:cNvSpPr>
            <a:spLocks noChangeArrowheads="1"/>
          </p:cNvSpPr>
          <p:nvPr/>
        </p:nvSpPr>
        <p:spPr bwMode="auto">
          <a:xfrm>
            <a:off x="6324600" y="4800600"/>
            <a:ext cx="1295400" cy="7620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8" name="Text Box 9"/>
          <p:cNvSpPr txBox="1">
            <a:spLocks noChangeArrowheads="1"/>
          </p:cNvSpPr>
          <p:nvPr/>
        </p:nvSpPr>
        <p:spPr bwMode="auto">
          <a:xfrm>
            <a:off x="6324600" y="4724400"/>
            <a:ext cx="12684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Sample</a:t>
            </a:r>
          </a:p>
        </p:txBody>
      </p:sp>
      <p:sp>
        <p:nvSpPr>
          <p:cNvPr id="2059" name="Text Box 10"/>
          <p:cNvSpPr txBox="1">
            <a:spLocks noChangeArrowheads="1"/>
          </p:cNvSpPr>
          <p:nvPr/>
        </p:nvSpPr>
        <p:spPr bwMode="auto">
          <a:xfrm>
            <a:off x="6858000" y="5108575"/>
            <a:ext cx="3698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>
                <a:solidFill>
                  <a:srgbClr val="FF3300"/>
                </a:solidFill>
              </a:rPr>
              <a:t>n</a:t>
            </a:r>
          </a:p>
        </p:txBody>
      </p:sp>
      <p:graphicFrame>
        <p:nvGraphicFramePr>
          <p:cNvPr id="2050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6786196"/>
              </p:ext>
            </p:extLst>
          </p:nvPr>
        </p:nvGraphicFramePr>
        <p:xfrm>
          <a:off x="2667000" y="5791200"/>
          <a:ext cx="3187700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269449" imgH="393529" progId="Equation.3">
                  <p:embed/>
                </p:oleObj>
              </mc:Choice>
              <mc:Fallback>
                <p:oleObj name="Equation" r:id="rId2" imgW="1269449" imgH="393529" progId="Equation.3">
                  <p:embed/>
                  <p:pic>
                    <p:nvPicPr>
                      <p:cNvPr id="205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5791200"/>
                        <a:ext cx="3187700" cy="98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816464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3"/>
          <p:cNvSpPr>
            <a:spLocks noChangeArrowheads="1"/>
          </p:cNvSpPr>
          <p:nvPr/>
        </p:nvSpPr>
        <p:spPr bwMode="auto">
          <a:xfrm>
            <a:off x="2362200" y="1508907"/>
            <a:ext cx="2486769" cy="1828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 sz="3200" b="1" dirty="0"/>
          </a:p>
        </p:txBody>
      </p:sp>
      <p:sp>
        <p:nvSpPr>
          <p:cNvPr id="84996" name="Text Box 4"/>
          <p:cNvSpPr txBox="1">
            <a:spLocks noChangeArrowheads="1"/>
          </p:cNvSpPr>
          <p:nvPr/>
        </p:nvSpPr>
        <p:spPr bwMode="auto">
          <a:xfrm>
            <a:off x="2362201" y="707859"/>
            <a:ext cx="248676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400" b="1" u="sng" dirty="0"/>
              <a:t>Males</a:t>
            </a:r>
          </a:p>
          <a:p>
            <a:pPr algn="ctr" eaLnBrk="1" hangingPunct="1"/>
            <a:r>
              <a:rPr lang="en-US" altLang="en-US" b="1" dirty="0"/>
              <a:t>Avg. Height = 160 cm</a:t>
            </a:r>
          </a:p>
        </p:txBody>
      </p:sp>
      <p:sp>
        <p:nvSpPr>
          <p:cNvPr id="85001" name="Rectangle 9"/>
          <p:cNvSpPr>
            <a:spLocks noChangeArrowheads="1"/>
          </p:cNvSpPr>
          <p:nvPr/>
        </p:nvSpPr>
        <p:spPr bwMode="auto">
          <a:xfrm>
            <a:off x="4848969" y="1508907"/>
            <a:ext cx="2486769" cy="18288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5002" name="Text Box 10"/>
          <p:cNvSpPr txBox="1">
            <a:spLocks noChangeArrowheads="1"/>
          </p:cNvSpPr>
          <p:nvPr/>
        </p:nvSpPr>
        <p:spPr bwMode="auto">
          <a:xfrm>
            <a:off x="4887069" y="707859"/>
            <a:ext cx="244866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400" b="1" u="sng" dirty="0"/>
              <a:t>Females</a:t>
            </a:r>
          </a:p>
          <a:p>
            <a:pPr algn="ctr" eaLnBrk="1" hangingPunct="1"/>
            <a:r>
              <a:rPr lang="en-US" altLang="en-US" b="1" dirty="0"/>
              <a:t>Avg Height = 151 cm</a:t>
            </a:r>
          </a:p>
        </p:txBody>
      </p:sp>
      <p:sp>
        <p:nvSpPr>
          <p:cNvPr id="85007" name="Rectangle 15"/>
          <p:cNvSpPr>
            <a:spLocks noChangeArrowheads="1"/>
          </p:cNvSpPr>
          <p:nvPr/>
        </p:nvSpPr>
        <p:spPr bwMode="auto">
          <a:xfrm>
            <a:off x="3609981" y="4958854"/>
            <a:ext cx="1238988" cy="4572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5010" name="Rectangle 18"/>
          <p:cNvSpPr>
            <a:spLocks noChangeArrowheads="1"/>
          </p:cNvSpPr>
          <p:nvPr/>
        </p:nvSpPr>
        <p:spPr bwMode="auto">
          <a:xfrm>
            <a:off x="4848969" y="4961785"/>
            <a:ext cx="4095012" cy="4572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5013" name="Text Box 21"/>
          <p:cNvSpPr txBox="1">
            <a:spLocks noChangeArrowheads="1"/>
          </p:cNvSpPr>
          <p:nvPr/>
        </p:nvSpPr>
        <p:spPr bwMode="auto">
          <a:xfrm>
            <a:off x="98344" y="2130918"/>
            <a:ext cx="20409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 dirty="0"/>
              <a:t>Population</a:t>
            </a:r>
          </a:p>
        </p:txBody>
      </p:sp>
      <p:sp>
        <p:nvSpPr>
          <p:cNvPr id="85014" name="Text Box 22"/>
          <p:cNvSpPr txBox="1">
            <a:spLocks noChangeArrowheads="1"/>
          </p:cNvSpPr>
          <p:nvPr/>
        </p:nvSpPr>
        <p:spPr bwMode="auto">
          <a:xfrm>
            <a:off x="609977" y="4954388"/>
            <a:ext cx="16081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 dirty="0"/>
              <a:t>Sample</a:t>
            </a:r>
          </a:p>
        </p:txBody>
      </p:sp>
      <p:sp>
        <p:nvSpPr>
          <p:cNvPr id="3" name="Rectangle 2"/>
          <p:cNvSpPr/>
          <p:nvPr/>
        </p:nvSpPr>
        <p:spPr>
          <a:xfrm>
            <a:off x="5641748" y="2130919"/>
            <a:ext cx="9012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sz="3200" b="1" dirty="0"/>
              <a:t>50%</a:t>
            </a:r>
          </a:p>
        </p:txBody>
      </p:sp>
      <p:sp>
        <p:nvSpPr>
          <p:cNvPr id="26" name="Rectangle 25"/>
          <p:cNvSpPr/>
          <p:nvPr/>
        </p:nvSpPr>
        <p:spPr>
          <a:xfrm>
            <a:off x="3154980" y="2130918"/>
            <a:ext cx="9012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sz="3200" b="1" dirty="0"/>
              <a:t>50%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833446" y="3684382"/>
                <a:ext cx="803104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𝐴𝑣𝑔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. 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𝐻𝑒𝑖𝑔h𝑡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0.50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×160</m:t>
                          </m:r>
                        </m:e>
                      </m:d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0.50×151</m:t>
                          </m:r>
                        </m:e>
                      </m:d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𝟏𝟓𝟓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3446" y="3684382"/>
                <a:ext cx="8031045" cy="43088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Rectangle 28"/>
          <p:cNvSpPr/>
          <p:nvPr/>
        </p:nvSpPr>
        <p:spPr>
          <a:xfrm>
            <a:off x="3778871" y="4892833"/>
            <a:ext cx="9012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sz="3200" b="1" dirty="0"/>
              <a:t>25%</a:t>
            </a:r>
          </a:p>
        </p:txBody>
      </p:sp>
      <p:sp>
        <p:nvSpPr>
          <p:cNvPr id="30" name="Rectangle 29"/>
          <p:cNvSpPr/>
          <p:nvPr/>
        </p:nvSpPr>
        <p:spPr>
          <a:xfrm>
            <a:off x="5010530" y="4892833"/>
            <a:ext cx="9012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sz="3200" b="1" dirty="0"/>
              <a:t>75%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833445" y="5824285"/>
                <a:ext cx="803104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𝐴𝑣𝑔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. 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𝐻𝑒𝑖𝑔h𝑡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0.25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×160</m:t>
                          </m:r>
                        </m:e>
                      </m:d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0.75×151</m:t>
                          </m:r>
                        </m:e>
                      </m:d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𝟏𝟓𝟑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3445" y="5824285"/>
                <a:ext cx="8031045" cy="43088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7110824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Oval 2"/>
          <p:cNvSpPr>
            <a:spLocks noChangeAspect="1" noChangeArrowheads="1"/>
          </p:cNvSpPr>
          <p:nvPr/>
        </p:nvSpPr>
        <p:spPr bwMode="auto">
          <a:xfrm>
            <a:off x="2514600" y="47244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01" name="Oval 3"/>
          <p:cNvSpPr>
            <a:spLocks noChangeAspect="1" noChangeArrowheads="1"/>
          </p:cNvSpPr>
          <p:nvPr/>
        </p:nvSpPr>
        <p:spPr bwMode="auto">
          <a:xfrm>
            <a:off x="1676400" y="47244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02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603738"/>
            <a:ext cx="9144000" cy="844062"/>
          </a:xfrm>
        </p:spPr>
        <p:txBody>
          <a:bodyPr/>
          <a:lstStyle/>
          <a:p>
            <a:pPr eaLnBrk="1" hangingPunct="1"/>
            <a:r>
              <a:rPr lang="en-US" altLang="en-US" dirty="0"/>
              <a:t>Sampling </a:t>
            </a:r>
            <a:r>
              <a:rPr lang="en-US" altLang="en-US" u="sng" dirty="0"/>
              <a:t>With</a:t>
            </a:r>
            <a:r>
              <a:rPr lang="en-US" altLang="en-US" dirty="0"/>
              <a:t> Replacement</a:t>
            </a:r>
          </a:p>
        </p:txBody>
      </p:sp>
      <p:graphicFrame>
        <p:nvGraphicFramePr>
          <p:cNvPr id="4098" name="Object 2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595992200"/>
              </p:ext>
            </p:extLst>
          </p:nvPr>
        </p:nvGraphicFramePr>
        <p:xfrm>
          <a:off x="5791200" y="4648200"/>
          <a:ext cx="3117850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244600" imgH="393700" progId="Equation.3">
                  <p:embed/>
                </p:oleObj>
              </mc:Choice>
              <mc:Fallback>
                <p:oleObj name="Equation" r:id="rId2" imgW="1244600" imgH="393700" progId="Equation.3">
                  <p:embed/>
                  <p:pic>
                    <p:nvPicPr>
                      <p:cNvPr id="4098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0" y="4648200"/>
                        <a:ext cx="3117850" cy="98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3" name="Oval 6"/>
          <p:cNvSpPr>
            <a:spLocks noChangeArrowheads="1"/>
          </p:cNvSpPr>
          <p:nvPr/>
        </p:nvSpPr>
        <p:spPr bwMode="auto">
          <a:xfrm>
            <a:off x="914400" y="2743200"/>
            <a:ext cx="3505200" cy="533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04" name="Oval 7"/>
          <p:cNvSpPr>
            <a:spLocks noChangeArrowheads="1"/>
          </p:cNvSpPr>
          <p:nvPr/>
        </p:nvSpPr>
        <p:spPr bwMode="auto">
          <a:xfrm>
            <a:off x="914400" y="5715000"/>
            <a:ext cx="3505200" cy="533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05" name="Line 8"/>
          <p:cNvSpPr>
            <a:spLocks noChangeShapeType="1"/>
          </p:cNvSpPr>
          <p:nvPr/>
        </p:nvSpPr>
        <p:spPr bwMode="auto">
          <a:xfrm>
            <a:off x="914400" y="3048000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06" name="Line 9"/>
          <p:cNvSpPr>
            <a:spLocks noChangeShapeType="1"/>
          </p:cNvSpPr>
          <p:nvPr/>
        </p:nvSpPr>
        <p:spPr bwMode="auto">
          <a:xfrm>
            <a:off x="4419600" y="3048000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07" name="Oval 10"/>
          <p:cNvSpPr>
            <a:spLocks noChangeAspect="1" noChangeArrowheads="1"/>
          </p:cNvSpPr>
          <p:nvPr/>
        </p:nvSpPr>
        <p:spPr bwMode="auto">
          <a:xfrm>
            <a:off x="914400" y="5029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08" name="Oval 11"/>
          <p:cNvSpPr>
            <a:spLocks noChangeAspect="1" noChangeArrowheads="1"/>
          </p:cNvSpPr>
          <p:nvPr/>
        </p:nvSpPr>
        <p:spPr bwMode="auto">
          <a:xfrm>
            <a:off x="1600200" y="51816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09" name="Oval 12"/>
          <p:cNvSpPr>
            <a:spLocks noChangeAspect="1" noChangeArrowheads="1"/>
          </p:cNvSpPr>
          <p:nvPr/>
        </p:nvSpPr>
        <p:spPr bwMode="auto">
          <a:xfrm>
            <a:off x="2362200" y="51816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10" name="Oval 13"/>
          <p:cNvSpPr>
            <a:spLocks noChangeAspect="1" noChangeArrowheads="1"/>
          </p:cNvSpPr>
          <p:nvPr/>
        </p:nvSpPr>
        <p:spPr bwMode="auto">
          <a:xfrm>
            <a:off x="3429000" y="5029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11" name="Oval 14"/>
          <p:cNvSpPr>
            <a:spLocks noChangeAspect="1" noChangeArrowheads="1"/>
          </p:cNvSpPr>
          <p:nvPr/>
        </p:nvSpPr>
        <p:spPr bwMode="auto">
          <a:xfrm>
            <a:off x="2895600" y="51816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12" name="Oval 15"/>
          <p:cNvSpPr>
            <a:spLocks noChangeAspect="1" noChangeArrowheads="1"/>
          </p:cNvSpPr>
          <p:nvPr/>
        </p:nvSpPr>
        <p:spPr bwMode="auto">
          <a:xfrm>
            <a:off x="3200400" y="4267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13" name="Oval 16"/>
          <p:cNvSpPr>
            <a:spLocks noChangeAspect="1" noChangeArrowheads="1"/>
          </p:cNvSpPr>
          <p:nvPr/>
        </p:nvSpPr>
        <p:spPr bwMode="auto">
          <a:xfrm>
            <a:off x="990600" y="4038600"/>
            <a:ext cx="990600" cy="990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14" name="Oval 17"/>
          <p:cNvSpPr>
            <a:spLocks noChangeAspect="1" noChangeArrowheads="1"/>
          </p:cNvSpPr>
          <p:nvPr/>
        </p:nvSpPr>
        <p:spPr bwMode="auto">
          <a:xfrm>
            <a:off x="2057400" y="3886200"/>
            <a:ext cx="990600" cy="990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16" name="Text Box 19"/>
          <p:cNvSpPr txBox="1">
            <a:spLocks noChangeArrowheads="1"/>
          </p:cNvSpPr>
          <p:nvPr/>
        </p:nvSpPr>
        <p:spPr bwMode="auto">
          <a:xfrm>
            <a:off x="457200" y="6248400"/>
            <a:ext cx="45751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/>
              <a:t>8 Green Balls, 2 Red Balls</a:t>
            </a:r>
          </a:p>
        </p:txBody>
      </p:sp>
      <p:graphicFrame>
        <p:nvGraphicFramePr>
          <p:cNvPr id="4099" name="Object 3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044939571"/>
              </p:ext>
            </p:extLst>
          </p:nvPr>
        </p:nvGraphicFramePr>
        <p:xfrm>
          <a:off x="5943600" y="3581400"/>
          <a:ext cx="2741613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91726" imgH="393529" progId="Equation.3">
                  <p:embed/>
                </p:oleObj>
              </mc:Choice>
              <mc:Fallback>
                <p:oleObj name="Equation" r:id="rId4" imgW="1091726" imgH="393529" progId="Equation.3">
                  <p:embed/>
                  <p:pic>
                    <p:nvPicPr>
                      <p:cNvPr id="4099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3581400"/>
                        <a:ext cx="2741613" cy="98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2956699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Oval 2"/>
          <p:cNvSpPr>
            <a:spLocks noChangeAspect="1" noChangeArrowheads="1"/>
          </p:cNvSpPr>
          <p:nvPr/>
        </p:nvSpPr>
        <p:spPr bwMode="auto">
          <a:xfrm>
            <a:off x="2438400" y="47244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8131" name="Oval 3"/>
          <p:cNvSpPr>
            <a:spLocks noChangeAspect="1" noChangeArrowheads="1"/>
          </p:cNvSpPr>
          <p:nvPr/>
        </p:nvSpPr>
        <p:spPr bwMode="auto">
          <a:xfrm>
            <a:off x="1600200" y="47244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8133" name="Oval 5"/>
          <p:cNvSpPr>
            <a:spLocks noChangeArrowheads="1"/>
          </p:cNvSpPr>
          <p:nvPr/>
        </p:nvSpPr>
        <p:spPr bwMode="auto">
          <a:xfrm>
            <a:off x="838200" y="2743200"/>
            <a:ext cx="3505200" cy="533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8134" name="Oval 6"/>
          <p:cNvSpPr>
            <a:spLocks noChangeArrowheads="1"/>
          </p:cNvSpPr>
          <p:nvPr/>
        </p:nvSpPr>
        <p:spPr bwMode="auto">
          <a:xfrm>
            <a:off x="838200" y="5715000"/>
            <a:ext cx="3505200" cy="533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8135" name="Line 7"/>
          <p:cNvSpPr>
            <a:spLocks noChangeShapeType="1"/>
          </p:cNvSpPr>
          <p:nvPr/>
        </p:nvSpPr>
        <p:spPr bwMode="auto">
          <a:xfrm>
            <a:off x="838200" y="3048000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36" name="Line 8"/>
          <p:cNvSpPr>
            <a:spLocks noChangeShapeType="1"/>
          </p:cNvSpPr>
          <p:nvPr/>
        </p:nvSpPr>
        <p:spPr bwMode="auto">
          <a:xfrm>
            <a:off x="4343400" y="3048000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37" name="Oval 9"/>
          <p:cNvSpPr>
            <a:spLocks noChangeAspect="1" noChangeArrowheads="1"/>
          </p:cNvSpPr>
          <p:nvPr/>
        </p:nvSpPr>
        <p:spPr bwMode="auto">
          <a:xfrm>
            <a:off x="838200" y="5029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8138" name="Oval 10"/>
          <p:cNvSpPr>
            <a:spLocks noChangeAspect="1" noChangeArrowheads="1"/>
          </p:cNvSpPr>
          <p:nvPr/>
        </p:nvSpPr>
        <p:spPr bwMode="auto">
          <a:xfrm>
            <a:off x="1524000" y="51816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8139" name="Oval 11"/>
          <p:cNvSpPr>
            <a:spLocks noChangeAspect="1" noChangeArrowheads="1"/>
          </p:cNvSpPr>
          <p:nvPr/>
        </p:nvSpPr>
        <p:spPr bwMode="auto">
          <a:xfrm>
            <a:off x="2286000" y="51816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8140" name="Oval 12"/>
          <p:cNvSpPr>
            <a:spLocks noChangeAspect="1" noChangeArrowheads="1"/>
          </p:cNvSpPr>
          <p:nvPr/>
        </p:nvSpPr>
        <p:spPr bwMode="auto">
          <a:xfrm>
            <a:off x="3352800" y="5029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8141" name="Oval 13"/>
          <p:cNvSpPr>
            <a:spLocks noChangeAspect="1" noChangeArrowheads="1"/>
          </p:cNvSpPr>
          <p:nvPr/>
        </p:nvSpPr>
        <p:spPr bwMode="auto">
          <a:xfrm>
            <a:off x="2819400" y="51816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8142" name="Oval 14"/>
          <p:cNvSpPr>
            <a:spLocks noChangeAspect="1" noChangeArrowheads="1"/>
          </p:cNvSpPr>
          <p:nvPr/>
        </p:nvSpPr>
        <p:spPr bwMode="auto">
          <a:xfrm>
            <a:off x="3124200" y="4267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8143" name="Oval 15"/>
          <p:cNvSpPr>
            <a:spLocks noChangeAspect="1" noChangeArrowheads="1"/>
          </p:cNvSpPr>
          <p:nvPr/>
        </p:nvSpPr>
        <p:spPr bwMode="auto">
          <a:xfrm>
            <a:off x="914400" y="4038600"/>
            <a:ext cx="990600" cy="990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8144" name="Oval 16"/>
          <p:cNvSpPr>
            <a:spLocks noChangeAspect="1" noChangeArrowheads="1"/>
          </p:cNvSpPr>
          <p:nvPr/>
        </p:nvSpPr>
        <p:spPr bwMode="auto">
          <a:xfrm>
            <a:off x="4648200" y="5029200"/>
            <a:ext cx="990600" cy="990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8145" name="AutoShape 17"/>
          <p:cNvSpPr>
            <a:spLocks noChangeArrowheads="1"/>
          </p:cNvSpPr>
          <p:nvPr/>
        </p:nvSpPr>
        <p:spPr bwMode="auto">
          <a:xfrm>
            <a:off x="2057400" y="1981200"/>
            <a:ext cx="3886200" cy="22860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cubicBezTo>
                  <a:pt x="5399" y="10847"/>
                  <a:pt x="5400" y="10895"/>
                  <a:pt x="5401" y="10943"/>
                </a:cubicBezTo>
                <a:lnTo>
                  <a:pt x="3" y="11086"/>
                </a:lnTo>
                <a:cubicBezTo>
                  <a:pt x="1" y="10991"/>
                  <a:pt x="0" y="1089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8146" name="Text Box 18"/>
          <p:cNvSpPr txBox="1">
            <a:spLocks noChangeArrowheads="1"/>
          </p:cNvSpPr>
          <p:nvPr/>
        </p:nvSpPr>
        <p:spPr bwMode="auto">
          <a:xfrm>
            <a:off x="381000" y="6248400"/>
            <a:ext cx="45751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/>
              <a:t>8 Green Balls, 2 Red Balls</a:t>
            </a:r>
          </a:p>
        </p:txBody>
      </p:sp>
      <p:sp>
        <p:nvSpPr>
          <p:cNvPr id="20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603738"/>
            <a:ext cx="9144000" cy="844062"/>
          </a:xfrm>
        </p:spPr>
        <p:txBody>
          <a:bodyPr/>
          <a:lstStyle/>
          <a:p>
            <a:pPr eaLnBrk="1" hangingPunct="1"/>
            <a:r>
              <a:rPr lang="en-US" altLang="en-US" dirty="0"/>
              <a:t>Sampling </a:t>
            </a:r>
            <a:r>
              <a:rPr lang="en-US" altLang="en-US" u="sng" dirty="0"/>
              <a:t>With</a:t>
            </a:r>
            <a:r>
              <a:rPr lang="en-US" altLang="en-US" dirty="0"/>
              <a:t> Replacement</a:t>
            </a:r>
          </a:p>
        </p:txBody>
      </p:sp>
    </p:spTree>
    <p:extLst>
      <p:ext uri="{BB962C8B-B14F-4D97-AF65-F5344CB8AC3E}">
        <p14:creationId xmlns:p14="http://schemas.microsoft.com/office/powerpoint/2010/main" val="327913562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Oval 2"/>
          <p:cNvSpPr>
            <a:spLocks noChangeAspect="1" noChangeArrowheads="1"/>
          </p:cNvSpPr>
          <p:nvPr/>
        </p:nvSpPr>
        <p:spPr bwMode="auto">
          <a:xfrm>
            <a:off x="2590800" y="45720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125" name="Oval 3"/>
          <p:cNvSpPr>
            <a:spLocks noChangeAspect="1" noChangeArrowheads="1"/>
          </p:cNvSpPr>
          <p:nvPr/>
        </p:nvSpPr>
        <p:spPr bwMode="auto">
          <a:xfrm>
            <a:off x="1752600" y="45720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5122" name="Object 2"/>
          <p:cNvGraphicFramePr>
            <a:graphicFrameLocks noGrp="1" noChangeAspect="1"/>
          </p:cNvGraphicFramePr>
          <p:nvPr>
            <p:ph sz="half" idx="1"/>
          </p:nvPr>
        </p:nvGraphicFramePr>
        <p:xfrm>
          <a:off x="5867400" y="4495800"/>
          <a:ext cx="3117850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244600" imgH="393700" progId="Equation.3">
                  <p:embed/>
                </p:oleObj>
              </mc:Choice>
              <mc:Fallback>
                <p:oleObj name="Equation" r:id="rId2" imgW="1244600" imgH="393700" progId="Equation.3">
                  <p:embed/>
                  <p:pic>
                    <p:nvPicPr>
                      <p:cNvPr id="5122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4495800"/>
                        <a:ext cx="3117850" cy="98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7" name="Oval 6"/>
          <p:cNvSpPr>
            <a:spLocks noChangeArrowheads="1"/>
          </p:cNvSpPr>
          <p:nvPr/>
        </p:nvSpPr>
        <p:spPr bwMode="auto">
          <a:xfrm>
            <a:off x="990600" y="2590800"/>
            <a:ext cx="3505200" cy="533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128" name="Oval 7"/>
          <p:cNvSpPr>
            <a:spLocks noChangeArrowheads="1"/>
          </p:cNvSpPr>
          <p:nvPr/>
        </p:nvSpPr>
        <p:spPr bwMode="auto">
          <a:xfrm>
            <a:off x="990600" y="5562600"/>
            <a:ext cx="3505200" cy="533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129" name="Line 8"/>
          <p:cNvSpPr>
            <a:spLocks noChangeShapeType="1"/>
          </p:cNvSpPr>
          <p:nvPr/>
        </p:nvSpPr>
        <p:spPr bwMode="auto">
          <a:xfrm>
            <a:off x="990600" y="2895600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0" name="Line 9"/>
          <p:cNvSpPr>
            <a:spLocks noChangeShapeType="1"/>
          </p:cNvSpPr>
          <p:nvPr/>
        </p:nvSpPr>
        <p:spPr bwMode="auto">
          <a:xfrm>
            <a:off x="4495800" y="2895600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1" name="Oval 10"/>
          <p:cNvSpPr>
            <a:spLocks noChangeAspect="1" noChangeArrowheads="1"/>
          </p:cNvSpPr>
          <p:nvPr/>
        </p:nvSpPr>
        <p:spPr bwMode="auto">
          <a:xfrm>
            <a:off x="990600" y="48768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132" name="Oval 11"/>
          <p:cNvSpPr>
            <a:spLocks noChangeAspect="1" noChangeArrowheads="1"/>
          </p:cNvSpPr>
          <p:nvPr/>
        </p:nvSpPr>
        <p:spPr bwMode="auto">
          <a:xfrm>
            <a:off x="1676400" y="5029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133" name="Oval 12"/>
          <p:cNvSpPr>
            <a:spLocks noChangeAspect="1" noChangeArrowheads="1"/>
          </p:cNvSpPr>
          <p:nvPr/>
        </p:nvSpPr>
        <p:spPr bwMode="auto">
          <a:xfrm>
            <a:off x="2438400" y="5029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134" name="Oval 13"/>
          <p:cNvSpPr>
            <a:spLocks noChangeAspect="1" noChangeArrowheads="1"/>
          </p:cNvSpPr>
          <p:nvPr/>
        </p:nvSpPr>
        <p:spPr bwMode="auto">
          <a:xfrm>
            <a:off x="3505200" y="48768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135" name="Oval 14"/>
          <p:cNvSpPr>
            <a:spLocks noChangeAspect="1" noChangeArrowheads="1"/>
          </p:cNvSpPr>
          <p:nvPr/>
        </p:nvSpPr>
        <p:spPr bwMode="auto">
          <a:xfrm>
            <a:off x="2971800" y="5029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136" name="Oval 15"/>
          <p:cNvSpPr>
            <a:spLocks noChangeAspect="1" noChangeArrowheads="1"/>
          </p:cNvSpPr>
          <p:nvPr/>
        </p:nvSpPr>
        <p:spPr bwMode="auto">
          <a:xfrm>
            <a:off x="3276600" y="41148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137" name="Oval 16"/>
          <p:cNvSpPr>
            <a:spLocks noChangeAspect="1" noChangeArrowheads="1"/>
          </p:cNvSpPr>
          <p:nvPr/>
        </p:nvSpPr>
        <p:spPr bwMode="auto">
          <a:xfrm>
            <a:off x="1066800" y="3886200"/>
            <a:ext cx="990600" cy="990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138" name="Oval 17"/>
          <p:cNvSpPr>
            <a:spLocks noChangeAspect="1" noChangeArrowheads="1"/>
          </p:cNvSpPr>
          <p:nvPr/>
        </p:nvSpPr>
        <p:spPr bwMode="auto">
          <a:xfrm>
            <a:off x="2133600" y="3657600"/>
            <a:ext cx="990600" cy="990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139" name="AutoShape 18"/>
          <p:cNvSpPr>
            <a:spLocks noChangeArrowheads="1"/>
          </p:cNvSpPr>
          <p:nvPr/>
        </p:nvSpPr>
        <p:spPr bwMode="auto">
          <a:xfrm flipH="1">
            <a:off x="2057400" y="1524000"/>
            <a:ext cx="3884613" cy="22860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cubicBezTo>
                  <a:pt x="5399" y="10847"/>
                  <a:pt x="5400" y="10895"/>
                  <a:pt x="5401" y="10943"/>
                </a:cubicBezTo>
                <a:lnTo>
                  <a:pt x="3" y="11086"/>
                </a:lnTo>
                <a:cubicBezTo>
                  <a:pt x="1" y="10991"/>
                  <a:pt x="0" y="1089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40" name="Text Box 19"/>
          <p:cNvSpPr txBox="1">
            <a:spLocks noChangeArrowheads="1"/>
          </p:cNvSpPr>
          <p:nvPr/>
        </p:nvSpPr>
        <p:spPr bwMode="auto">
          <a:xfrm>
            <a:off x="533400" y="6096000"/>
            <a:ext cx="45751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/>
              <a:t>8 Green Balls, 2 Red Balls</a:t>
            </a:r>
          </a:p>
        </p:txBody>
      </p:sp>
      <p:graphicFrame>
        <p:nvGraphicFramePr>
          <p:cNvPr id="5123" name="Object 3"/>
          <p:cNvGraphicFramePr>
            <a:graphicFrameLocks noGrp="1" noChangeAspect="1"/>
          </p:cNvGraphicFramePr>
          <p:nvPr>
            <p:ph sz="half" idx="2"/>
          </p:nvPr>
        </p:nvGraphicFramePr>
        <p:xfrm>
          <a:off x="6019800" y="3429000"/>
          <a:ext cx="2741613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91726" imgH="393529" progId="Equation.3">
                  <p:embed/>
                </p:oleObj>
              </mc:Choice>
              <mc:Fallback>
                <p:oleObj name="Equation" r:id="rId4" imgW="1091726" imgH="393529" progId="Equation.3">
                  <p:embed/>
                  <p:pic>
                    <p:nvPicPr>
                      <p:cNvPr id="5123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9800" y="3429000"/>
                        <a:ext cx="2741613" cy="98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603738"/>
            <a:ext cx="9144000" cy="844062"/>
          </a:xfrm>
        </p:spPr>
        <p:txBody>
          <a:bodyPr/>
          <a:lstStyle/>
          <a:p>
            <a:pPr eaLnBrk="1" hangingPunct="1"/>
            <a:r>
              <a:rPr lang="en-US" altLang="en-US" dirty="0"/>
              <a:t>Sampling </a:t>
            </a:r>
            <a:r>
              <a:rPr lang="en-US" altLang="en-US" u="sng" dirty="0"/>
              <a:t>With</a:t>
            </a:r>
            <a:r>
              <a:rPr lang="en-US" altLang="en-US" dirty="0"/>
              <a:t> Replacement</a:t>
            </a:r>
          </a:p>
        </p:txBody>
      </p:sp>
    </p:spTree>
    <p:extLst>
      <p:ext uri="{BB962C8B-B14F-4D97-AF65-F5344CB8AC3E}">
        <p14:creationId xmlns:p14="http://schemas.microsoft.com/office/powerpoint/2010/main" val="100433045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Oval 2"/>
          <p:cNvSpPr>
            <a:spLocks noChangeAspect="1" noChangeArrowheads="1"/>
          </p:cNvSpPr>
          <p:nvPr/>
        </p:nvSpPr>
        <p:spPr bwMode="auto">
          <a:xfrm>
            <a:off x="2286000" y="4648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48" name="Oval 3"/>
          <p:cNvSpPr>
            <a:spLocks noChangeAspect="1" noChangeArrowheads="1"/>
          </p:cNvSpPr>
          <p:nvPr/>
        </p:nvSpPr>
        <p:spPr bwMode="auto">
          <a:xfrm>
            <a:off x="1447800" y="4648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50" name="Oval 5"/>
          <p:cNvSpPr>
            <a:spLocks noChangeArrowheads="1"/>
          </p:cNvSpPr>
          <p:nvPr/>
        </p:nvSpPr>
        <p:spPr bwMode="auto">
          <a:xfrm>
            <a:off x="685800" y="2667000"/>
            <a:ext cx="3505200" cy="533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51" name="Oval 6"/>
          <p:cNvSpPr>
            <a:spLocks noChangeArrowheads="1"/>
          </p:cNvSpPr>
          <p:nvPr/>
        </p:nvSpPr>
        <p:spPr bwMode="auto">
          <a:xfrm>
            <a:off x="685800" y="5638800"/>
            <a:ext cx="3505200" cy="533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52" name="Line 7"/>
          <p:cNvSpPr>
            <a:spLocks noChangeShapeType="1"/>
          </p:cNvSpPr>
          <p:nvPr/>
        </p:nvSpPr>
        <p:spPr bwMode="auto">
          <a:xfrm>
            <a:off x="685800" y="2971800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3" name="Line 8"/>
          <p:cNvSpPr>
            <a:spLocks noChangeShapeType="1"/>
          </p:cNvSpPr>
          <p:nvPr/>
        </p:nvSpPr>
        <p:spPr bwMode="auto">
          <a:xfrm>
            <a:off x="4191000" y="2971800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4" name="Oval 9"/>
          <p:cNvSpPr>
            <a:spLocks noChangeAspect="1" noChangeArrowheads="1"/>
          </p:cNvSpPr>
          <p:nvPr/>
        </p:nvSpPr>
        <p:spPr bwMode="auto">
          <a:xfrm>
            <a:off x="685800" y="49530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55" name="Oval 10"/>
          <p:cNvSpPr>
            <a:spLocks noChangeAspect="1" noChangeArrowheads="1"/>
          </p:cNvSpPr>
          <p:nvPr/>
        </p:nvSpPr>
        <p:spPr bwMode="auto">
          <a:xfrm>
            <a:off x="1371600" y="51054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56" name="Oval 11"/>
          <p:cNvSpPr>
            <a:spLocks noChangeAspect="1" noChangeArrowheads="1"/>
          </p:cNvSpPr>
          <p:nvPr/>
        </p:nvSpPr>
        <p:spPr bwMode="auto">
          <a:xfrm>
            <a:off x="2133600" y="51054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57" name="Oval 12"/>
          <p:cNvSpPr>
            <a:spLocks noChangeAspect="1" noChangeArrowheads="1"/>
          </p:cNvSpPr>
          <p:nvPr/>
        </p:nvSpPr>
        <p:spPr bwMode="auto">
          <a:xfrm>
            <a:off x="3200400" y="49530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58" name="Oval 13"/>
          <p:cNvSpPr>
            <a:spLocks noChangeAspect="1" noChangeArrowheads="1"/>
          </p:cNvSpPr>
          <p:nvPr/>
        </p:nvSpPr>
        <p:spPr bwMode="auto">
          <a:xfrm>
            <a:off x="2667000" y="51054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59" name="Oval 14"/>
          <p:cNvSpPr>
            <a:spLocks noChangeAspect="1" noChangeArrowheads="1"/>
          </p:cNvSpPr>
          <p:nvPr/>
        </p:nvSpPr>
        <p:spPr bwMode="auto">
          <a:xfrm>
            <a:off x="2971800" y="41910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60" name="Oval 15"/>
          <p:cNvSpPr>
            <a:spLocks noChangeAspect="1" noChangeArrowheads="1"/>
          </p:cNvSpPr>
          <p:nvPr/>
        </p:nvSpPr>
        <p:spPr bwMode="auto">
          <a:xfrm>
            <a:off x="762000" y="3962400"/>
            <a:ext cx="990600" cy="990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61" name="Oval 16"/>
          <p:cNvSpPr>
            <a:spLocks noChangeAspect="1" noChangeArrowheads="1"/>
          </p:cNvSpPr>
          <p:nvPr/>
        </p:nvSpPr>
        <p:spPr bwMode="auto">
          <a:xfrm>
            <a:off x="1828800" y="3810000"/>
            <a:ext cx="990600" cy="990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62" name="AutoShape 17"/>
          <p:cNvSpPr>
            <a:spLocks noChangeArrowheads="1"/>
          </p:cNvSpPr>
          <p:nvPr/>
        </p:nvSpPr>
        <p:spPr bwMode="auto">
          <a:xfrm>
            <a:off x="1905000" y="1905000"/>
            <a:ext cx="3886200" cy="22860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cubicBezTo>
                  <a:pt x="5399" y="10847"/>
                  <a:pt x="5400" y="10895"/>
                  <a:pt x="5401" y="10943"/>
                </a:cubicBezTo>
                <a:lnTo>
                  <a:pt x="3" y="11086"/>
                </a:lnTo>
                <a:cubicBezTo>
                  <a:pt x="1" y="10991"/>
                  <a:pt x="0" y="1089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63" name="Text Box 18"/>
          <p:cNvSpPr txBox="1">
            <a:spLocks noChangeArrowheads="1"/>
          </p:cNvSpPr>
          <p:nvPr/>
        </p:nvSpPr>
        <p:spPr bwMode="auto">
          <a:xfrm>
            <a:off x="228600" y="6172200"/>
            <a:ext cx="45751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/>
              <a:t>8 Green Balls, 2 Red Balls</a:t>
            </a:r>
          </a:p>
        </p:txBody>
      </p:sp>
      <p:graphicFrame>
        <p:nvGraphicFramePr>
          <p:cNvPr id="6146" name="Object 2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1001054"/>
              </p:ext>
            </p:extLst>
          </p:nvPr>
        </p:nvGraphicFramePr>
        <p:xfrm>
          <a:off x="5301762" y="3817938"/>
          <a:ext cx="3338513" cy="120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091726" imgH="393529" progId="Equation.3">
                  <p:embed/>
                </p:oleObj>
              </mc:Choice>
              <mc:Fallback>
                <p:oleObj name="Equation" r:id="rId2" imgW="1091726" imgH="393529" progId="Equation.3">
                  <p:embed/>
                  <p:pic>
                    <p:nvPicPr>
                      <p:cNvPr id="6146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1762" y="3817938"/>
                        <a:ext cx="3338513" cy="1203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603738"/>
            <a:ext cx="9144000" cy="844062"/>
          </a:xfrm>
        </p:spPr>
        <p:txBody>
          <a:bodyPr/>
          <a:lstStyle/>
          <a:p>
            <a:pPr eaLnBrk="1" hangingPunct="1"/>
            <a:r>
              <a:rPr lang="en-US" altLang="en-US" dirty="0"/>
              <a:t>Sampling </a:t>
            </a:r>
            <a:r>
              <a:rPr lang="en-US" altLang="en-US" u="sng" dirty="0"/>
              <a:t>Without</a:t>
            </a:r>
            <a:r>
              <a:rPr lang="en-US" altLang="en-US" dirty="0"/>
              <a:t> Replacement</a:t>
            </a:r>
          </a:p>
        </p:txBody>
      </p:sp>
    </p:spTree>
    <p:extLst>
      <p:ext uri="{BB962C8B-B14F-4D97-AF65-F5344CB8AC3E}">
        <p14:creationId xmlns:p14="http://schemas.microsoft.com/office/powerpoint/2010/main" val="31278727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Oval 2"/>
          <p:cNvSpPr>
            <a:spLocks noChangeAspect="1" noChangeArrowheads="1"/>
          </p:cNvSpPr>
          <p:nvPr/>
        </p:nvSpPr>
        <p:spPr bwMode="auto">
          <a:xfrm>
            <a:off x="2286000" y="47244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72" name="Oval 3"/>
          <p:cNvSpPr>
            <a:spLocks noChangeAspect="1" noChangeArrowheads="1"/>
          </p:cNvSpPr>
          <p:nvPr/>
        </p:nvSpPr>
        <p:spPr bwMode="auto">
          <a:xfrm>
            <a:off x="1447800" y="47244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74" name="Oval 5"/>
          <p:cNvSpPr>
            <a:spLocks noChangeArrowheads="1"/>
          </p:cNvSpPr>
          <p:nvPr/>
        </p:nvSpPr>
        <p:spPr bwMode="auto">
          <a:xfrm>
            <a:off x="685800" y="2743200"/>
            <a:ext cx="3505200" cy="533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75" name="Oval 6"/>
          <p:cNvSpPr>
            <a:spLocks noChangeArrowheads="1"/>
          </p:cNvSpPr>
          <p:nvPr/>
        </p:nvSpPr>
        <p:spPr bwMode="auto">
          <a:xfrm>
            <a:off x="685800" y="5715000"/>
            <a:ext cx="3505200" cy="533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76" name="Line 7"/>
          <p:cNvSpPr>
            <a:spLocks noChangeShapeType="1"/>
          </p:cNvSpPr>
          <p:nvPr/>
        </p:nvSpPr>
        <p:spPr bwMode="auto">
          <a:xfrm>
            <a:off x="685800" y="3048000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7" name="Line 8"/>
          <p:cNvSpPr>
            <a:spLocks noChangeShapeType="1"/>
          </p:cNvSpPr>
          <p:nvPr/>
        </p:nvSpPr>
        <p:spPr bwMode="auto">
          <a:xfrm>
            <a:off x="4191000" y="3048000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8" name="Oval 9"/>
          <p:cNvSpPr>
            <a:spLocks noChangeAspect="1" noChangeArrowheads="1"/>
          </p:cNvSpPr>
          <p:nvPr/>
        </p:nvSpPr>
        <p:spPr bwMode="auto">
          <a:xfrm>
            <a:off x="685800" y="5029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79" name="Oval 10"/>
          <p:cNvSpPr>
            <a:spLocks noChangeAspect="1" noChangeArrowheads="1"/>
          </p:cNvSpPr>
          <p:nvPr/>
        </p:nvSpPr>
        <p:spPr bwMode="auto">
          <a:xfrm>
            <a:off x="1371600" y="51816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80" name="Oval 11"/>
          <p:cNvSpPr>
            <a:spLocks noChangeAspect="1" noChangeArrowheads="1"/>
          </p:cNvSpPr>
          <p:nvPr/>
        </p:nvSpPr>
        <p:spPr bwMode="auto">
          <a:xfrm>
            <a:off x="2133600" y="51816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81" name="Oval 12"/>
          <p:cNvSpPr>
            <a:spLocks noChangeAspect="1" noChangeArrowheads="1"/>
          </p:cNvSpPr>
          <p:nvPr/>
        </p:nvSpPr>
        <p:spPr bwMode="auto">
          <a:xfrm>
            <a:off x="3200400" y="5029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82" name="Oval 13"/>
          <p:cNvSpPr>
            <a:spLocks noChangeAspect="1" noChangeArrowheads="1"/>
          </p:cNvSpPr>
          <p:nvPr/>
        </p:nvSpPr>
        <p:spPr bwMode="auto">
          <a:xfrm>
            <a:off x="2667000" y="51816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83" name="Oval 14"/>
          <p:cNvSpPr>
            <a:spLocks noChangeAspect="1" noChangeArrowheads="1"/>
          </p:cNvSpPr>
          <p:nvPr/>
        </p:nvSpPr>
        <p:spPr bwMode="auto">
          <a:xfrm>
            <a:off x="2971800" y="4267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84" name="Oval 15"/>
          <p:cNvSpPr>
            <a:spLocks noChangeAspect="1" noChangeArrowheads="1"/>
          </p:cNvSpPr>
          <p:nvPr/>
        </p:nvSpPr>
        <p:spPr bwMode="auto">
          <a:xfrm>
            <a:off x="762000" y="4038600"/>
            <a:ext cx="990600" cy="990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85" name="Oval 16"/>
          <p:cNvSpPr>
            <a:spLocks noChangeAspect="1" noChangeArrowheads="1"/>
          </p:cNvSpPr>
          <p:nvPr/>
        </p:nvSpPr>
        <p:spPr bwMode="auto">
          <a:xfrm>
            <a:off x="4572000" y="5105400"/>
            <a:ext cx="990600" cy="990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86" name="AutoShape 17"/>
          <p:cNvSpPr>
            <a:spLocks noChangeArrowheads="1"/>
          </p:cNvSpPr>
          <p:nvPr/>
        </p:nvSpPr>
        <p:spPr bwMode="auto">
          <a:xfrm>
            <a:off x="1905000" y="1981200"/>
            <a:ext cx="3886200" cy="22860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cubicBezTo>
                  <a:pt x="5399" y="10847"/>
                  <a:pt x="5400" y="10895"/>
                  <a:pt x="5401" y="10943"/>
                </a:cubicBezTo>
                <a:lnTo>
                  <a:pt x="3" y="11086"/>
                </a:lnTo>
                <a:cubicBezTo>
                  <a:pt x="1" y="10991"/>
                  <a:pt x="0" y="1089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87" name="Text Box 18"/>
          <p:cNvSpPr txBox="1">
            <a:spLocks noChangeArrowheads="1"/>
          </p:cNvSpPr>
          <p:nvPr/>
        </p:nvSpPr>
        <p:spPr bwMode="auto">
          <a:xfrm>
            <a:off x="228600" y="6248400"/>
            <a:ext cx="45751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/>
              <a:t>8 Green Balls, 1 Red Balls</a:t>
            </a:r>
          </a:p>
        </p:txBody>
      </p:sp>
      <p:graphicFrame>
        <p:nvGraphicFramePr>
          <p:cNvPr id="7170" name="Object 2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5525821"/>
              </p:ext>
            </p:extLst>
          </p:nvPr>
        </p:nvGraphicFramePr>
        <p:xfrm>
          <a:off x="5437980" y="3825875"/>
          <a:ext cx="3144837" cy="120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028254" imgH="393529" progId="Equation.3">
                  <p:embed/>
                </p:oleObj>
              </mc:Choice>
              <mc:Fallback>
                <p:oleObj name="Equation" r:id="rId2" imgW="1028254" imgH="393529" progId="Equation.3">
                  <p:embed/>
                  <p:pic>
                    <p:nvPicPr>
                      <p:cNvPr id="717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7980" y="3825875"/>
                        <a:ext cx="3144837" cy="1203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603738"/>
            <a:ext cx="9144000" cy="844062"/>
          </a:xfrm>
        </p:spPr>
        <p:txBody>
          <a:bodyPr/>
          <a:lstStyle/>
          <a:p>
            <a:pPr eaLnBrk="1" hangingPunct="1"/>
            <a:r>
              <a:rPr lang="en-US" altLang="en-US" dirty="0"/>
              <a:t>Sampling </a:t>
            </a:r>
            <a:r>
              <a:rPr lang="en-US" altLang="en-US" u="sng" dirty="0"/>
              <a:t>Without</a:t>
            </a:r>
            <a:r>
              <a:rPr lang="en-US" altLang="en-US" dirty="0"/>
              <a:t> Replacement</a:t>
            </a:r>
          </a:p>
        </p:txBody>
      </p:sp>
    </p:spTree>
    <p:extLst>
      <p:ext uri="{BB962C8B-B14F-4D97-AF65-F5344CB8AC3E}">
        <p14:creationId xmlns:p14="http://schemas.microsoft.com/office/powerpoint/2010/main" val="125028984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Oval 2"/>
          <p:cNvSpPr>
            <a:spLocks noChangeAspect="1" noChangeArrowheads="1"/>
          </p:cNvSpPr>
          <p:nvPr/>
        </p:nvSpPr>
        <p:spPr bwMode="auto">
          <a:xfrm>
            <a:off x="2209800" y="47244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196" name="Oval 3"/>
          <p:cNvSpPr>
            <a:spLocks noChangeAspect="1" noChangeArrowheads="1"/>
          </p:cNvSpPr>
          <p:nvPr/>
        </p:nvSpPr>
        <p:spPr bwMode="auto">
          <a:xfrm>
            <a:off x="1371600" y="47244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198" name="Oval 5"/>
          <p:cNvSpPr>
            <a:spLocks noChangeArrowheads="1"/>
          </p:cNvSpPr>
          <p:nvPr/>
        </p:nvSpPr>
        <p:spPr bwMode="auto">
          <a:xfrm>
            <a:off x="609600" y="2743200"/>
            <a:ext cx="3505200" cy="533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199" name="Oval 6"/>
          <p:cNvSpPr>
            <a:spLocks noChangeArrowheads="1"/>
          </p:cNvSpPr>
          <p:nvPr/>
        </p:nvSpPr>
        <p:spPr bwMode="auto">
          <a:xfrm>
            <a:off x="609600" y="5715000"/>
            <a:ext cx="3505200" cy="533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200" name="Line 7"/>
          <p:cNvSpPr>
            <a:spLocks noChangeShapeType="1"/>
          </p:cNvSpPr>
          <p:nvPr/>
        </p:nvSpPr>
        <p:spPr bwMode="auto">
          <a:xfrm>
            <a:off x="609600" y="3048000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01" name="Line 8"/>
          <p:cNvSpPr>
            <a:spLocks noChangeShapeType="1"/>
          </p:cNvSpPr>
          <p:nvPr/>
        </p:nvSpPr>
        <p:spPr bwMode="auto">
          <a:xfrm>
            <a:off x="4114800" y="3048000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02" name="Oval 9"/>
          <p:cNvSpPr>
            <a:spLocks noChangeAspect="1" noChangeArrowheads="1"/>
          </p:cNvSpPr>
          <p:nvPr/>
        </p:nvSpPr>
        <p:spPr bwMode="auto">
          <a:xfrm>
            <a:off x="609600" y="5029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203" name="Oval 10"/>
          <p:cNvSpPr>
            <a:spLocks noChangeAspect="1" noChangeArrowheads="1"/>
          </p:cNvSpPr>
          <p:nvPr/>
        </p:nvSpPr>
        <p:spPr bwMode="auto">
          <a:xfrm>
            <a:off x="1295400" y="51816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204" name="Oval 11"/>
          <p:cNvSpPr>
            <a:spLocks noChangeAspect="1" noChangeArrowheads="1"/>
          </p:cNvSpPr>
          <p:nvPr/>
        </p:nvSpPr>
        <p:spPr bwMode="auto">
          <a:xfrm>
            <a:off x="2057400" y="51816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205" name="Oval 12"/>
          <p:cNvSpPr>
            <a:spLocks noChangeAspect="1" noChangeArrowheads="1"/>
          </p:cNvSpPr>
          <p:nvPr/>
        </p:nvSpPr>
        <p:spPr bwMode="auto">
          <a:xfrm>
            <a:off x="3124200" y="5029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206" name="Oval 13"/>
          <p:cNvSpPr>
            <a:spLocks noChangeAspect="1" noChangeArrowheads="1"/>
          </p:cNvSpPr>
          <p:nvPr/>
        </p:nvSpPr>
        <p:spPr bwMode="auto">
          <a:xfrm>
            <a:off x="2590800" y="51816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207" name="Oval 14"/>
          <p:cNvSpPr>
            <a:spLocks noChangeAspect="1" noChangeArrowheads="1"/>
          </p:cNvSpPr>
          <p:nvPr/>
        </p:nvSpPr>
        <p:spPr bwMode="auto">
          <a:xfrm>
            <a:off x="5257800" y="51054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208" name="Oval 15"/>
          <p:cNvSpPr>
            <a:spLocks noChangeAspect="1" noChangeArrowheads="1"/>
          </p:cNvSpPr>
          <p:nvPr/>
        </p:nvSpPr>
        <p:spPr bwMode="auto">
          <a:xfrm>
            <a:off x="685800" y="4038600"/>
            <a:ext cx="990600" cy="990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209" name="Oval 16"/>
          <p:cNvSpPr>
            <a:spLocks noChangeAspect="1" noChangeArrowheads="1"/>
          </p:cNvSpPr>
          <p:nvPr/>
        </p:nvSpPr>
        <p:spPr bwMode="auto">
          <a:xfrm>
            <a:off x="4495800" y="5105400"/>
            <a:ext cx="990600" cy="990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210" name="AutoShape 17"/>
          <p:cNvSpPr>
            <a:spLocks noChangeArrowheads="1"/>
          </p:cNvSpPr>
          <p:nvPr/>
        </p:nvSpPr>
        <p:spPr bwMode="auto">
          <a:xfrm>
            <a:off x="1828800" y="1981200"/>
            <a:ext cx="3886200" cy="22860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cubicBezTo>
                  <a:pt x="5399" y="10847"/>
                  <a:pt x="5400" y="10895"/>
                  <a:pt x="5401" y="10943"/>
                </a:cubicBezTo>
                <a:lnTo>
                  <a:pt x="3" y="11086"/>
                </a:lnTo>
                <a:cubicBezTo>
                  <a:pt x="1" y="10991"/>
                  <a:pt x="0" y="1089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11" name="Text Box 18"/>
          <p:cNvSpPr txBox="1">
            <a:spLocks noChangeArrowheads="1"/>
          </p:cNvSpPr>
          <p:nvPr/>
        </p:nvSpPr>
        <p:spPr bwMode="auto">
          <a:xfrm>
            <a:off x="152400" y="6248400"/>
            <a:ext cx="45751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/>
              <a:t>7 Green Balls, 1 Red Balls</a:t>
            </a:r>
          </a:p>
        </p:txBody>
      </p:sp>
      <p:graphicFrame>
        <p:nvGraphicFramePr>
          <p:cNvPr id="8194" name="Object 2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22079961"/>
              </p:ext>
            </p:extLst>
          </p:nvPr>
        </p:nvGraphicFramePr>
        <p:xfrm>
          <a:off x="5753100" y="3825875"/>
          <a:ext cx="2989263" cy="120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77476" imgH="393529" progId="Equation.3">
                  <p:embed/>
                </p:oleObj>
              </mc:Choice>
              <mc:Fallback>
                <p:oleObj name="Equation" r:id="rId2" imgW="977476" imgH="393529" progId="Equation.3">
                  <p:embed/>
                  <p:pic>
                    <p:nvPicPr>
                      <p:cNvPr id="8194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53100" y="3825875"/>
                        <a:ext cx="2989263" cy="1203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603738"/>
            <a:ext cx="9144000" cy="844062"/>
          </a:xfrm>
        </p:spPr>
        <p:txBody>
          <a:bodyPr/>
          <a:lstStyle/>
          <a:p>
            <a:pPr eaLnBrk="1" hangingPunct="1"/>
            <a:r>
              <a:rPr lang="en-US" altLang="en-US" dirty="0"/>
              <a:t>Sampling </a:t>
            </a:r>
            <a:r>
              <a:rPr lang="en-US" altLang="en-US" u="sng" dirty="0"/>
              <a:t>Without</a:t>
            </a:r>
            <a:r>
              <a:rPr lang="en-US" altLang="en-US" dirty="0"/>
              <a:t> Replacement</a:t>
            </a:r>
          </a:p>
        </p:txBody>
      </p:sp>
    </p:spTree>
    <p:extLst>
      <p:ext uri="{BB962C8B-B14F-4D97-AF65-F5344CB8AC3E}">
        <p14:creationId xmlns:p14="http://schemas.microsoft.com/office/powerpoint/2010/main" val="367643582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914400"/>
          </a:xfrm>
        </p:spPr>
        <p:txBody>
          <a:bodyPr/>
          <a:lstStyle/>
          <a:p>
            <a:pPr eaLnBrk="1" hangingPunct="1"/>
            <a:r>
              <a:rPr lang="en-US" altLang="en-US" dirty="0"/>
              <a:t>Finite Population Correction</a:t>
            </a:r>
          </a:p>
        </p:txBody>
      </p:sp>
      <p:sp>
        <p:nvSpPr>
          <p:cNvPr id="922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199" y="1905000"/>
            <a:ext cx="8001000" cy="1524000"/>
          </a:xfrm>
        </p:spPr>
        <p:txBody>
          <a:bodyPr>
            <a:normAutofit/>
          </a:bodyPr>
          <a:lstStyle/>
          <a:p>
            <a:pPr marL="0" indent="0" eaLnBrk="1" hangingPunct="1">
              <a:buNone/>
            </a:pPr>
            <a:r>
              <a:rPr lang="en-US" altLang="en-US" sz="2800" dirty="0"/>
              <a:t>The </a:t>
            </a:r>
            <a:r>
              <a:rPr lang="en-US" altLang="en-US" sz="2800" b="1" u="sng" dirty="0"/>
              <a:t>Finite Population Correction</a:t>
            </a:r>
            <a:r>
              <a:rPr lang="en-US" altLang="en-US" sz="2800" dirty="0"/>
              <a:t> (FPC) factor corrects for the fact that we have sampled from a finite population </a:t>
            </a:r>
            <a:r>
              <a:rPr lang="en-US" altLang="en-US" sz="2800" u="sng" dirty="0"/>
              <a:t>without</a:t>
            </a:r>
            <a:r>
              <a:rPr lang="en-US" altLang="en-US" sz="2800" dirty="0"/>
              <a:t> replacement and it is defined as:</a:t>
            </a:r>
          </a:p>
        </p:txBody>
      </p:sp>
      <p:graphicFrame>
        <p:nvGraphicFramePr>
          <p:cNvPr id="9218" name="Object 2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132186434"/>
              </p:ext>
            </p:extLst>
          </p:nvPr>
        </p:nvGraphicFramePr>
        <p:xfrm>
          <a:off x="2133600" y="3657600"/>
          <a:ext cx="4263980" cy="19599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39392" imgH="431613" progId="Equation.3">
                  <p:embed/>
                </p:oleObj>
              </mc:Choice>
              <mc:Fallback>
                <p:oleObj name="Equation" r:id="rId2" imgW="939392" imgH="431613" progId="Equation.3">
                  <p:embed/>
                  <p:pic>
                    <p:nvPicPr>
                      <p:cNvPr id="9218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3657600"/>
                        <a:ext cx="4263980" cy="195995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28600" y="6019800"/>
            <a:ext cx="53385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Where N = the number of units in the sampling frame</a:t>
            </a:r>
          </a:p>
          <a:p>
            <a:r>
              <a:rPr lang="en-US" dirty="0"/>
              <a:t>             n = the number of units in the sample</a:t>
            </a:r>
          </a:p>
        </p:txBody>
      </p:sp>
    </p:spTree>
    <p:extLst>
      <p:ext uri="{BB962C8B-B14F-4D97-AF65-F5344CB8AC3E}">
        <p14:creationId xmlns:p14="http://schemas.microsoft.com/office/powerpoint/2010/main" val="377305171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46906" y="1879600"/>
            <a:ext cx="7620000" cy="9906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sz="2800" dirty="0"/>
              <a:t>The variance of the sample mean using simple random sampling is:</a:t>
            </a:r>
          </a:p>
        </p:txBody>
      </p:sp>
      <p:graphicFrame>
        <p:nvGraphicFramePr>
          <p:cNvPr id="13314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895600" y="3124200"/>
          <a:ext cx="3402013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01800" imgH="482600" progId="Equation.3">
                  <p:embed/>
                </p:oleObj>
              </mc:Choice>
              <mc:Fallback>
                <p:oleObj name="Equation" r:id="rId2" imgW="1701800" imgH="482600" progId="Equation.3">
                  <p:embed/>
                  <p:pic>
                    <p:nvPicPr>
                      <p:cNvPr id="13314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3124200"/>
                        <a:ext cx="3402013" cy="965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5" name="Object 3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2895600" y="4343400"/>
          <a:ext cx="4113213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057400" imgH="482600" progId="Equation.3">
                  <p:embed/>
                </p:oleObj>
              </mc:Choice>
              <mc:Fallback>
                <p:oleObj name="Equation" r:id="rId4" imgW="2057400" imgH="482600" progId="Equation.3">
                  <p:embed/>
                  <p:pic>
                    <p:nvPicPr>
                      <p:cNvPr id="13315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4343400"/>
                        <a:ext cx="4113213" cy="965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6" name="Object 4"/>
          <p:cNvGraphicFramePr>
            <a:graphicFrameLocks noChangeAspect="1"/>
          </p:cNvGraphicFramePr>
          <p:nvPr/>
        </p:nvGraphicFramePr>
        <p:xfrm>
          <a:off x="2895600" y="5562600"/>
          <a:ext cx="3122613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562100" imgH="482600" progId="Equation.3">
                  <p:embed/>
                </p:oleObj>
              </mc:Choice>
              <mc:Fallback>
                <p:oleObj name="Equation" r:id="rId6" imgW="1562100" imgH="482600" progId="Equation.3">
                  <p:embed/>
                  <p:pic>
                    <p:nvPicPr>
                      <p:cNvPr id="1331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5562600"/>
                        <a:ext cx="3122613" cy="965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9" name="Line 8"/>
          <p:cNvSpPr>
            <a:spLocks noChangeShapeType="1"/>
          </p:cNvSpPr>
          <p:nvPr/>
        </p:nvSpPr>
        <p:spPr bwMode="auto">
          <a:xfrm flipV="1">
            <a:off x="5105400" y="4876800"/>
            <a:ext cx="762000" cy="304800"/>
          </a:xfrm>
          <a:prstGeom prst="line">
            <a:avLst/>
          </a:prstGeom>
          <a:noFill/>
          <a:ln w="28575" cap="rnd">
            <a:solidFill>
              <a:srgbClr val="E8211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20" name="Line 9"/>
          <p:cNvSpPr>
            <a:spLocks noChangeShapeType="1"/>
          </p:cNvSpPr>
          <p:nvPr/>
        </p:nvSpPr>
        <p:spPr bwMode="auto">
          <a:xfrm flipV="1">
            <a:off x="6096000" y="4419600"/>
            <a:ext cx="762000" cy="304800"/>
          </a:xfrm>
          <a:prstGeom prst="line">
            <a:avLst/>
          </a:prstGeom>
          <a:noFill/>
          <a:ln w="28575" cap="rnd">
            <a:solidFill>
              <a:srgbClr val="E8211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914400"/>
          </a:xfrm>
        </p:spPr>
        <p:txBody>
          <a:bodyPr/>
          <a:lstStyle/>
          <a:p>
            <a:pPr eaLnBrk="1" hangingPunct="1"/>
            <a:r>
              <a:rPr lang="en-US" altLang="en-US" dirty="0"/>
              <a:t>Finite Population Correction</a:t>
            </a:r>
          </a:p>
        </p:txBody>
      </p:sp>
    </p:spTree>
    <p:extLst>
      <p:ext uri="{BB962C8B-B14F-4D97-AF65-F5344CB8AC3E}">
        <p14:creationId xmlns:p14="http://schemas.microsoft.com/office/powerpoint/2010/main" val="264870765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pPr eaLnBrk="1" hangingPunct="1"/>
            <a:r>
              <a:rPr lang="en-US" altLang="en-US" sz="4000" dirty="0"/>
              <a:t>Finite Population Correction Factor</a:t>
            </a:r>
          </a:p>
        </p:txBody>
      </p:sp>
      <p:graphicFrame>
        <p:nvGraphicFramePr>
          <p:cNvPr id="283651" name="Group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24035904"/>
              </p:ext>
            </p:extLst>
          </p:nvPr>
        </p:nvGraphicFramePr>
        <p:xfrm>
          <a:off x="457200" y="1828800"/>
          <a:ext cx="8229600" cy="4618035"/>
        </p:xfrm>
        <a:graphic>
          <a:graphicData uri="http://schemas.openxmlformats.org/drawingml/2006/table">
            <a:tbl>
              <a:tblPr/>
              <a:tblGrid>
                <a:gridCol w="1901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1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272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494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3437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Study Population = 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100,000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26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sng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Infinite</a:t>
                      </a:r>
                      <a:endParaRPr kumimoji="0" lang="en-US" sz="2400" b="1" i="0" u="sng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sng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Finite Population</a:t>
                      </a:r>
                      <a:endParaRPr kumimoji="0" lang="en-US" sz="2400" b="1" i="0" u="sng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31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Sample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sng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Population</a:t>
                      </a:r>
                      <a:endParaRPr kumimoji="0" lang="en-US" sz="2400" b="1" i="0" u="sng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Finite Population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Standard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626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Size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Standard Error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Correction Factor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Error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626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50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0.4472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0.9995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0.4471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626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0.3162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0.9990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0.3161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626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250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0.2000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0.9975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0.1997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626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500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0.1414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0.9950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0.1411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626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1,000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0.1000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0.9900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0.0995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9626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10,000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0.0316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0.9000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0.0300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280968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pPr eaLnBrk="1" hangingPunct="1"/>
            <a:r>
              <a:rPr lang="en-US" altLang="en-US" sz="4000" dirty="0"/>
              <a:t>Finite Population Correction Factor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057400"/>
            <a:ext cx="8229600" cy="3657600"/>
          </a:xfrm>
        </p:spPr>
        <p:txBody>
          <a:bodyPr/>
          <a:lstStyle/>
          <a:p>
            <a:pPr eaLnBrk="1" hangingPunct="1"/>
            <a:r>
              <a:rPr lang="en-US" altLang="en-US" dirty="0"/>
              <a:t>Rule of Thumb:</a:t>
            </a:r>
          </a:p>
          <a:p>
            <a:pPr lvl="1" eaLnBrk="1" hangingPunct="1"/>
            <a:r>
              <a:rPr lang="en-US" altLang="en-US" dirty="0"/>
              <a:t>The finite population correction factor is not critically important unless the sample size (n) is more than 10% of the target population (N).</a:t>
            </a:r>
          </a:p>
          <a:p>
            <a:pPr lvl="1" eaLnBrk="1" hangingPunct="1"/>
            <a:endParaRPr lang="en-US" altLang="en-US" dirty="0"/>
          </a:p>
          <a:p>
            <a:pPr lvl="1" eaLnBrk="1" hangingPunct="1"/>
            <a:r>
              <a:rPr lang="en-US" altLang="en-US" dirty="0"/>
              <a:t>This can improve our statistical power for multi-stage cluster designs.</a:t>
            </a:r>
          </a:p>
        </p:txBody>
      </p:sp>
    </p:spTree>
    <p:extLst>
      <p:ext uri="{BB962C8B-B14F-4D97-AF65-F5344CB8AC3E}">
        <p14:creationId xmlns:p14="http://schemas.microsoft.com/office/powerpoint/2010/main" val="19430717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47700"/>
            <a:ext cx="9144000" cy="7239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dirty="0"/>
              <a:t>Non-Probability Sampling</a:t>
            </a:r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1600200" y="1752600"/>
            <a:ext cx="5943600" cy="3810000"/>
          </a:xfrm>
          <a:prstGeom prst="rect">
            <a:avLst/>
          </a:prstGeom>
          <a:solidFill>
            <a:srgbClr val="96969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3077" name="Rectangle 4"/>
          <p:cNvSpPr>
            <a:spLocks noChangeArrowheads="1"/>
          </p:cNvSpPr>
          <p:nvPr/>
        </p:nvSpPr>
        <p:spPr bwMode="auto">
          <a:xfrm>
            <a:off x="2971800" y="2590800"/>
            <a:ext cx="4572000" cy="29718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078" name="Text Box 5"/>
          <p:cNvSpPr txBox="1">
            <a:spLocks noChangeArrowheads="1"/>
          </p:cNvSpPr>
          <p:nvPr/>
        </p:nvSpPr>
        <p:spPr bwMode="auto">
          <a:xfrm>
            <a:off x="1600200" y="1752600"/>
            <a:ext cx="2771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Target Population</a:t>
            </a:r>
          </a:p>
        </p:txBody>
      </p:sp>
      <p:sp>
        <p:nvSpPr>
          <p:cNvPr id="3079" name="Text Box 6"/>
          <p:cNvSpPr txBox="1">
            <a:spLocks noChangeArrowheads="1"/>
          </p:cNvSpPr>
          <p:nvPr/>
        </p:nvSpPr>
        <p:spPr bwMode="auto">
          <a:xfrm>
            <a:off x="2971800" y="2590800"/>
            <a:ext cx="2578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Sampling Frame</a:t>
            </a:r>
          </a:p>
        </p:txBody>
      </p:sp>
      <p:sp>
        <p:nvSpPr>
          <p:cNvPr id="3080" name="Text Box 7"/>
          <p:cNvSpPr txBox="1">
            <a:spLocks noChangeArrowheads="1"/>
          </p:cNvSpPr>
          <p:nvPr/>
        </p:nvSpPr>
        <p:spPr bwMode="auto">
          <a:xfrm>
            <a:off x="3352800" y="3089275"/>
            <a:ext cx="933450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500">
                <a:solidFill>
                  <a:srgbClr val="FF3300"/>
                </a:solidFill>
              </a:rPr>
              <a:t>?</a:t>
            </a:r>
          </a:p>
        </p:txBody>
      </p:sp>
      <p:sp>
        <p:nvSpPr>
          <p:cNvPr id="3081" name="Rectangle 8"/>
          <p:cNvSpPr>
            <a:spLocks noChangeArrowheads="1"/>
          </p:cNvSpPr>
          <p:nvPr/>
        </p:nvSpPr>
        <p:spPr bwMode="auto">
          <a:xfrm>
            <a:off x="6248400" y="4800600"/>
            <a:ext cx="1295400" cy="7620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082" name="Text Box 9"/>
          <p:cNvSpPr txBox="1">
            <a:spLocks noChangeArrowheads="1"/>
          </p:cNvSpPr>
          <p:nvPr/>
        </p:nvSpPr>
        <p:spPr bwMode="auto">
          <a:xfrm>
            <a:off x="6248400" y="4724400"/>
            <a:ext cx="12684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Sample</a:t>
            </a:r>
          </a:p>
        </p:txBody>
      </p:sp>
      <p:sp>
        <p:nvSpPr>
          <p:cNvPr id="3083" name="Text Box 10"/>
          <p:cNvSpPr txBox="1">
            <a:spLocks noChangeArrowheads="1"/>
          </p:cNvSpPr>
          <p:nvPr/>
        </p:nvSpPr>
        <p:spPr bwMode="auto">
          <a:xfrm>
            <a:off x="6781800" y="5108575"/>
            <a:ext cx="3698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>
                <a:solidFill>
                  <a:srgbClr val="FF3300"/>
                </a:solidFill>
              </a:rPr>
              <a:t>n</a:t>
            </a:r>
          </a:p>
        </p:txBody>
      </p:sp>
      <p:graphicFrame>
        <p:nvGraphicFramePr>
          <p:cNvPr id="3074" name="Object 3"/>
          <p:cNvGraphicFramePr>
            <a:graphicFrameLocks noChangeAspect="1"/>
          </p:cNvGraphicFramePr>
          <p:nvPr/>
        </p:nvGraphicFramePr>
        <p:xfrm>
          <a:off x="2638425" y="5791200"/>
          <a:ext cx="3092450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231366" imgH="393529" progId="Equation.3">
                  <p:embed/>
                </p:oleObj>
              </mc:Choice>
              <mc:Fallback>
                <p:oleObj name="Equation" r:id="rId2" imgW="1231366" imgH="393529" progId="Equation.3">
                  <p:embed/>
                  <p:pic>
                    <p:nvPicPr>
                      <p:cNvPr id="307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8425" y="5791200"/>
                        <a:ext cx="3092450" cy="98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8018849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altLang="en-US" dirty="0"/>
              <a:t>Finite Population Correction Factor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590800"/>
            <a:ext cx="7921388" cy="2133600"/>
          </a:xfrm>
        </p:spPr>
      </p:pic>
    </p:spTree>
    <p:extLst>
      <p:ext uri="{BB962C8B-B14F-4D97-AF65-F5344CB8AC3E}">
        <p14:creationId xmlns:p14="http://schemas.microsoft.com/office/powerpoint/2010/main" val="228210860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>
            <a:normAutofit fontScale="90000"/>
          </a:bodyPr>
          <a:lstStyle/>
          <a:p>
            <a:r>
              <a:rPr lang="en-US" dirty="0"/>
              <a:t>Finite Population Correction Factor (FPC)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447800"/>
            <a:ext cx="6519216" cy="5410200"/>
          </a:xfrm>
        </p:spPr>
      </p:pic>
      <p:sp>
        <p:nvSpPr>
          <p:cNvPr id="6" name="Rectangle 5"/>
          <p:cNvSpPr/>
          <p:nvPr/>
        </p:nvSpPr>
        <p:spPr>
          <a:xfrm>
            <a:off x="4724400" y="2438400"/>
            <a:ext cx="1348154" cy="12192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49757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3826" y="1524000"/>
            <a:ext cx="8091573" cy="5181600"/>
          </a:xfrm>
        </p:spPr>
        <p:txBody>
          <a:bodyPr>
            <a:normAutofit lnSpcReduction="10000"/>
          </a:bodyPr>
          <a:lstStyle/>
          <a:p>
            <a:r>
              <a:rPr lang="en-US" sz="2600" dirty="0"/>
              <a:t>The NHANES Study and Dataset</a:t>
            </a:r>
          </a:p>
          <a:p>
            <a:r>
              <a:rPr lang="en-US" sz="2600" dirty="0"/>
              <a:t>Sampling Concepts</a:t>
            </a:r>
          </a:p>
          <a:p>
            <a:pPr lvl="1"/>
            <a:r>
              <a:rPr lang="en-US" sz="2200" dirty="0"/>
              <a:t>Sampling Designs</a:t>
            </a:r>
          </a:p>
          <a:p>
            <a:pPr lvl="1"/>
            <a:r>
              <a:rPr lang="en-US" sz="2200" dirty="0"/>
              <a:t>Stratified Samples</a:t>
            </a:r>
          </a:p>
          <a:p>
            <a:pPr lvl="1"/>
            <a:r>
              <a:rPr lang="en-US" sz="2200" dirty="0"/>
              <a:t>Finite Population Correct Factors</a:t>
            </a:r>
          </a:p>
          <a:p>
            <a:pPr lvl="1"/>
            <a:r>
              <a:rPr lang="en-US" sz="2200" b="1" dirty="0"/>
              <a:t>Sample Weights</a:t>
            </a:r>
          </a:p>
          <a:p>
            <a:pPr lvl="1"/>
            <a:r>
              <a:rPr lang="en-US" sz="2200" dirty="0"/>
              <a:t>Variance Estimation Techniques</a:t>
            </a:r>
          </a:p>
          <a:p>
            <a:r>
              <a:rPr lang="en-US" sz="2600" dirty="0"/>
              <a:t>Data Analysis Examples</a:t>
            </a:r>
          </a:p>
          <a:p>
            <a:pPr lvl="1"/>
            <a:r>
              <a:rPr lang="en-US" sz="2000" dirty="0"/>
              <a:t>Summary Statistics</a:t>
            </a:r>
          </a:p>
          <a:p>
            <a:pPr lvl="1"/>
            <a:r>
              <a:rPr lang="en-US" sz="2000" dirty="0"/>
              <a:t>Tables</a:t>
            </a:r>
          </a:p>
          <a:p>
            <a:pPr lvl="1"/>
            <a:r>
              <a:rPr lang="en-US" sz="2000" dirty="0"/>
              <a:t>Linear Regression</a:t>
            </a:r>
          </a:p>
          <a:p>
            <a:pPr lvl="1"/>
            <a:r>
              <a:rPr lang="en-US" sz="2000" dirty="0"/>
              <a:t>Logistic Regression</a:t>
            </a:r>
          </a:p>
          <a:p>
            <a:pPr lvl="1"/>
            <a:r>
              <a:rPr lang="en-US" sz="2000" dirty="0"/>
              <a:t>Ordinal Logistic Regression</a:t>
            </a:r>
          </a:p>
          <a:p>
            <a:pPr lvl="1"/>
            <a:r>
              <a:rPr lang="en-US" sz="2000" dirty="0"/>
              <a:t>Structural Equation Modeling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5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19" y="1496844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425119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791534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153156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048416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Sample Weights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447800"/>
            <a:ext cx="6519216" cy="5410200"/>
          </a:xfrm>
        </p:spPr>
      </p:pic>
      <p:sp>
        <p:nvSpPr>
          <p:cNvPr id="6" name="Rectangle 5"/>
          <p:cNvSpPr/>
          <p:nvPr/>
        </p:nvSpPr>
        <p:spPr>
          <a:xfrm>
            <a:off x="6019800" y="2444262"/>
            <a:ext cx="1348154" cy="12192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89735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33046"/>
            <a:ext cx="9144000" cy="814754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Probability Sampling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1676400" y="1752600"/>
            <a:ext cx="5943600" cy="3810000"/>
          </a:xfrm>
          <a:prstGeom prst="rect">
            <a:avLst/>
          </a:prstGeom>
          <a:solidFill>
            <a:srgbClr val="96969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3048000" y="2590800"/>
            <a:ext cx="4572000" cy="29718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4" name="Text Box 5"/>
          <p:cNvSpPr txBox="1">
            <a:spLocks noChangeArrowheads="1"/>
          </p:cNvSpPr>
          <p:nvPr/>
        </p:nvSpPr>
        <p:spPr bwMode="auto">
          <a:xfrm>
            <a:off x="1676400" y="1752600"/>
            <a:ext cx="2771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Target Population</a:t>
            </a:r>
          </a:p>
        </p:txBody>
      </p:sp>
      <p:sp>
        <p:nvSpPr>
          <p:cNvPr id="2055" name="Text Box 6"/>
          <p:cNvSpPr txBox="1">
            <a:spLocks noChangeArrowheads="1"/>
          </p:cNvSpPr>
          <p:nvPr/>
        </p:nvSpPr>
        <p:spPr bwMode="auto">
          <a:xfrm>
            <a:off x="3048000" y="2590800"/>
            <a:ext cx="2578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Sampling Frame</a:t>
            </a:r>
          </a:p>
        </p:txBody>
      </p:sp>
      <p:sp>
        <p:nvSpPr>
          <p:cNvPr id="2056" name="Text Box 7"/>
          <p:cNvSpPr txBox="1">
            <a:spLocks noChangeArrowheads="1"/>
          </p:cNvSpPr>
          <p:nvPr/>
        </p:nvSpPr>
        <p:spPr bwMode="auto">
          <a:xfrm>
            <a:off x="3429000" y="3089275"/>
            <a:ext cx="1147763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500">
                <a:solidFill>
                  <a:srgbClr val="FF3300"/>
                </a:solidFill>
              </a:rPr>
              <a:t>N</a:t>
            </a:r>
          </a:p>
        </p:txBody>
      </p:sp>
      <p:sp>
        <p:nvSpPr>
          <p:cNvPr id="2057" name="Rectangle 8"/>
          <p:cNvSpPr>
            <a:spLocks noChangeArrowheads="1"/>
          </p:cNvSpPr>
          <p:nvPr/>
        </p:nvSpPr>
        <p:spPr bwMode="auto">
          <a:xfrm>
            <a:off x="6324600" y="4800600"/>
            <a:ext cx="1295400" cy="7620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8" name="Text Box 9"/>
          <p:cNvSpPr txBox="1">
            <a:spLocks noChangeArrowheads="1"/>
          </p:cNvSpPr>
          <p:nvPr/>
        </p:nvSpPr>
        <p:spPr bwMode="auto">
          <a:xfrm>
            <a:off x="6324600" y="4724400"/>
            <a:ext cx="12684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Sample</a:t>
            </a:r>
          </a:p>
        </p:txBody>
      </p:sp>
      <p:sp>
        <p:nvSpPr>
          <p:cNvPr id="2059" name="Text Box 10"/>
          <p:cNvSpPr txBox="1">
            <a:spLocks noChangeArrowheads="1"/>
          </p:cNvSpPr>
          <p:nvPr/>
        </p:nvSpPr>
        <p:spPr bwMode="auto">
          <a:xfrm>
            <a:off x="6858000" y="5108575"/>
            <a:ext cx="3698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>
                <a:solidFill>
                  <a:srgbClr val="FF3300"/>
                </a:solidFill>
              </a:rPr>
              <a:t>n</a:t>
            </a:r>
          </a:p>
        </p:txBody>
      </p:sp>
      <p:graphicFrame>
        <p:nvGraphicFramePr>
          <p:cNvPr id="2050" name="Object 3"/>
          <p:cNvGraphicFramePr>
            <a:graphicFrameLocks noChangeAspect="1"/>
          </p:cNvGraphicFramePr>
          <p:nvPr/>
        </p:nvGraphicFramePr>
        <p:xfrm>
          <a:off x="2667000" y="5791200"/>
          <a:ext cx="3187700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269449" imgH="393529" progId="Equation.3">
                  <p:embed/>
                </p:oleObj>
              </mc:Choice>
              <mc:Fallback>
                <p:oleObj name="Equation" r:id="rId2" imgW="1269449" imgH="393529" progId="Equation.3">
                  <p:embed/>
                  <p:pic>
                    <p:nvPicPr>
                      <p:cNvPr id="205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5791200"/>
                        <a:ext cx="3187700" cy="98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1107035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0076"/>
            <a:ext cx="9144000" cy="69532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dirty="0"/>
              <a:t>Sampling Weights</a:t>
            </a:r>
          </a:p>
        </p:txBody>
      </p:sp>
      <p:sp>
        <p:nvSpPr>
          <p:cNvPr id="4199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600200"/>
            <a:ext cx="1295401" cy="35528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2000" u="sng" dirty="0"/>
              <a:t>Counties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County 1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County 2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County 3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600" b="1" dirty="0">
                <a:solidFill>
                  <a:srgbClr val="E82112"/>
                </a:solidFill>
              </a:rPr>
              <a:t>County 7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County 13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County 14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County </a:t>
            </a:r>
            <a:r>
              <a:rPr lang="en-US" altLang="en-US" sz="1400" b="1" dirty="0">
                <a:solidFill>
                  <a:srgbClr val="0000FF"/>
                </a:solidFill>
              </a:rPr>
              <a:t>15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endParaRPr lang="en-US" altLang="en-US" sz="1400" dirty="0"/>
          </a:p>
        </p:txBody>
      </p:sp>
      <p:sp>
        <p:nvSpPr>
          <p:cNvPr id="41991" name="Rectangle 5"/>
          <p:cNvSpPr>
            <a:spLocks noChangeArrowheads="1"/>
          </p:cNvSpPr>
          <p:nvPr/>
        </p:nvSpPr>
        <p:spPr bwMode="auto">
          <a:xfrm>
            <a:off x="2111484" y="1597269"/>
            <a:ext cx="1648557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Census Blocks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Census Block 1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Census Block 2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Census Block 3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25 Census Blocks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Census Block 358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Census Block 359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Census Block 360</a:t>
            </a:r>
          </a:p>
        </p:txBody>
      </p:sp>
      <p:sp>
        <p:nvSpPr>
          <p:cNvPr id="41993" name="AutoShape 7"/>
          <p:cNvSpPr>
            <a:spLocks/>
          </p:cNvSpPr>
          <p:nvPr/>
        </p:nvSpPr>
        <p:spPr bwMode="auto">
          <a:xfrm rot="10800000">
            <a:off x="1875565" y="2048607"/>
            <a:ext cx="263624" cy="2819400"/>
          </a:xfrm>
          <a:prstGeom prst="rightBrace">
            <a:avLst>
              <a:gd name="adj1" fmla="val 88889"/>
              <a:gd name="adj2" fmla="val 49149"/>
            </a:avLst>
          </a:prstGeom>
          <a:noFill/>
          <a:ln w="38100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994" name="Rectangle 8"/>
          <p:cNvSpPr>
            <a:spLocks noChangeArrowheads="1"/>
          </p:cNvSpPr>
          <p:nvPr/>
        </p:nvSpPr>
        <p:spPr bwMode="auto">
          <a:xfrm>
            <a:off x="4709654" y="1597269"/>
            <a:ext cx="1671444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Households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Household 1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Household 2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Household 3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1000 Households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Household 11,498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Household 11,499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Household 11,500</a:t>
            </a:r>
          </a:p>
        </p:txBody>
      </p:sp>
      <p:sp>
        <p:nvSpPr>
          <p:cNvPr id="41995" name="Line 9"/>
          <p:cNvSpPr>
            <a:spLocks noChangeShapeType="1"/>
          </p:cNvSpPr>
          <p:nvPr/>
        </p:nvSpPr>
        <p:spPr bwMode="auto">
          <a:xfrm>
            <a:off x="3886200" y="3426069"/>
            <a:ext cx="457200" cy="0"/>
          </a:xfrm>
          <a:prstGeom prst="line">
            <a:avLst/>
          </a:prstGeom>
          <a:noFill/>
          <a:ln w="76200">
            <a:solidFill>
              <a:schemeClr val="bg1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6" name="AutoShape 10"/>
          <p:cNvSpPr>
            <a:spLocks/>
          </p:cNvSpPr>
          <p:nvPr/>
        </p:nvSpPr>
        <p:spPr bwMode="auto">
          <a:xfrm rot="10800000">
            <a:off x="4471170" y="2054469"/>
            <a:ext cx="222973" cy="2813538"/>
          </a:xfrm>
          <a:prstGeom prst="rightBrace">
            <a:avLst>
              <a:gd name="adj1" fmla="val 88889"/>
              <a:gd name="adj2" fmla="val 50308"/>
            </a:avLst>
          </a:prstGeom>
          <a:noFill/>
          <a:ln w="38100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7315200" y="1597269"/>
            <a:ext cx="14743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Persons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Person 1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Person 2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Person 3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1 Person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Person 6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Person 7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Person 8</a:t>
            </a:r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>
            <a:off x="6406790" y="3426069"/>
            <a:ext cx="457200" cy="0"/>
          </a:xfrm>
          <a:prstGeom prst="line">
            <a:avLst/>
          </a:prstGeom>
          <a:noFill/>
          <a:ln w="76200">
            <a:solidFill>
              <a:schemeClr val="bg1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AutoShape 10"/>
          <p:cNvSpPr>
            <a:spLocks/>
          </p:cNvSpPr>
          <p:nvPr/>
        </p:nvSpPr>
        <p:spPr bwMode="auto">
          <a:xfrm rot="10800000">
            <a:off x="7099910" y="2048607"/>
            <a:ext cx="215289" cy="2825262"/>
          </a:xfrm>
          <a:prstGeom prst="rightBrace">
            <a:avLst>
              <a:gd name="adj1" fmla="val 88889"/>
              <a:gd name="adj2" fmla="val 51871"/>
            </a:avLst>
          </a:prstGeom>
          <a:noFill/>
          <a:ln w="38100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>
            <a:off x="1295401" y="3426069"/>
            <a:ext cx="457200" cy="0"/>
          </a:xfrm>
          <a:prstGeom prst="line">
            <a:avLst/>
          </a:prstGeom>
          <a:noFill/>
          <a:ln w="76200">
            <a:solidFill>
              <a:schemeClr val="bg1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228600" y="5290644"/>
                <a:ext cx="4665572" cy="52046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𝑆𝑎𝑚𝑝𝑙𝑒𝑑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𝐶𝑜𝑢𝑛𝑡𝑦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𝑐𝑜𝑢𝑛𝑡𝑦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  <m:t>15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𝑐𝑜𝑢𝑛𝑡𝑖𝑒𝑠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=0.0667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5290644"/>
                <a:ext cx="4665572" cy="52046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457200" y="6083871"/>
                <a:ext cx="4827540" cy="5695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𝑆𝑎𝑚𝑝𝑙𝑖𝑛𝑔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𝑊𝑒𝑖𝑔h𝑡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𝑆𝑎𝑚𝑝𝑙𝑒𝑑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𝐶𝑜𝑢𝑛𝑡𝑦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=15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6083871"/>
                <a:ext cx="4827540" cy="56958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4313401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0076"/>
            <a:ext cx="9144000" cy="69532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dirty="0"/>
              <a:t>Sampling Weights</a:t>
            </a:r>
          </a:p>
        </p:txBody>
      </p:sp>
      <p:sp>
        <p:nvSpPr>
          <p:cNvPr id="4199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600200"/>
            <a:ext cx="1295401" cy="35528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2000" u="sng" dirty="0">
                <a:solidFill>
                  <a:schemeClr val="bg1">
                    <a:lumMod val="75000"/>
                  </a:schemeClr>
                </a:solidFill>
              </a:rPr>
              <a:t>Counties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</a:rPr>
              <a:t>County 1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</a:rPr>
              <a:t>County 2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</a:rPr>
              <a:t>County 3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</a:rPr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</a:rPr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600" b="1" dirty="0">
                <a:solidFill>
                  <a:schemeClr val="bg1">
                    <a:lumMod val="75000"/>
                  </a:schemeClr>
                </a:solidFill>
              </a:rPr>
              <a:t>County 7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</a:rPr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</a:rPr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</a:rPr>
              <a:t>County 13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</a:rPr>
              <a:t>County 14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</a:rPr>
              <a:t>County 15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endParaRPr lang="en-US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1991" name="Rectangle 5"/>
          <p:cNvSpPr>
            <a:spLocks noChangeArrowheads="1"/>
          </p:cNvSpPr>
          <p:nvPr/>
        </p:nvSpPr>
        <p:spPr bwMode="auto">
          <a:xfrm>
            <a:off x="2111484" y="1597269"/>
            <a:ext cx="1648557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latin typeface="+mn-lt"/>
              </a:rPr>
              <a:t>Census Blocks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1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2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3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rgbClr val="FF0000"/>
                </a:solidFill>
                <a:latin typeface="+mn-lt"/>
              </a:rPr>
              <a:t>25 Census Blocks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358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359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</a:t>
            </a:r>
            <a:r>
              <a:rPr lang="en-US" altLang="en-US" sz="1400" b="1" dirty="0">
                <a:solidFill>
                  <a:srgbClr val="0000FF"/>
                </a:solidFill>
                <a:latin typeface="+mn-lt"/>
              </a:rPr>
              <a:t>360</a:t>
            </a:r>
          </a:p>
        </p:txBody>
      </p:sp>
      <p:sp>
        <p:nvSpPr>
          <p:cNvPr id="41993" name="AutoShape 7"/>
          <p:cNvSpPr>
            <a:spLocks/>
          </p:cNvSpPr>
          <p:nvPr/>
        </p:nvSpPr>
        <p:spPr bwMode="auto">
          <a:xfrm rot="10800000">
            <a:off x="1875565" y="2048607"/>
            <a:ext cx="263624" cy="2819400"/>
          </a:xfrm>
          <a:prstGeom prst="rightBrace">
            <a:avLst>
              <a:gd name="adj1" fmla="val 88889"/>
              <a:gd name="adj2" fmla="val 49149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994" name="Rectangle 8"/>
          <p:cNvSpPr>
            <a:spLocks noChangeArrowheads="1"/>
          </p:cNvSpPr>
          <p:nvPr/>
        </p:nvSpPr>
        <p:spPr bwMode="auto">
          <a:xfrm>
            <a:off x="4709654" y="1597269"/>
            <a:ext cx="1671444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Households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Household 1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Household 2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Household 3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1000 Households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Household 11,498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Household 11,499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Household 11,500</a:t>
            </a:r>
          </a:p>
        </p:txBody>
      </p:sp>
      <p:sp>
        <p:nvSpPr>
          <p:cNvPr id="41995" name="Line 9"/>
          <p:cNvSpPr>
            <a:spLocks noChangeShapeType="1"/>
          </p:cNvSpPr>
          <p:nvPr/>
        </p:nvSpPr>
        <p:spPr bwMode="auto">
          <a:xfrm>
            <a:off x="3886200" y="3426069"/>
            <a:ext cx="457200" cy="0"/>
          </a:xfrm>
          <a:prstGeom prst="line">
            <a:avLst/>
          </a:prstGeom>
          <a:noFill/>
          <a:ln w="76200">
            <a:solidFill>
              <a:schemeClr val="bg1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6" name="AutoShape 10"/>
          <p:cNvSpPr>
            <a:spLocks/>
          </p:cNvSpPr>
          <p:nvPr/>
        </p:nvSpPr>
        <p:spPr bwMode="auto">
          <a:xfrm rot="10800000">
            <a:off x="4471170" y="2054469"/>
            <a:ext cx="222973" cy="2813538"/>
          </a:xfrm>
          <a:prstGeom prst="rightBrace">
            <a:avLst>
              <a:gd name="adj1" fmla="val 88889"/>
              <a:gd name="adj2" fmla="val 50308"/>
            </a:avLst>
          </a:prstGeom>
          <a:noFill/>
          <a:ln w="38100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7315200" y="1597269"/>
            <a:ext cx="14743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Persons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Person 1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Person 2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Person 3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1 Person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Person 6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Person 7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Person 8</a:t>
            </a:r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>
            <a:off x="6406790" y="3426069"/>
            <a:ext cx="457200" cy="0"/>
          </a:xfrm>
          <a:prstGeom prst="line">
            <a:avLst/>
          </a:prstGeom>
          <a:noFill/>
          <a:ln w="76200">
            <a:solidFill>
              <a:schemeClr val="bg1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AutoShape 10"/>
          <p:cNvSpPr>
            <a:spLocks/>
          </p:cNvSpPr>
          <p:nvPr/>
        </p:nvSpPr>
        <p:spPr bwMode="auto">
          <a:xfrm rot="10800000">
            <a:off x="7099910" y="2048607"/>
            <a:ext cx="215289" cy="2825262"/>
          </a:xfrm>
          <a:prstGeom prst="rightBrace">
            <a:avLst>
              <a:gd name="adj1" fmla="val 88889"/>
              <a:gd name="adj2" fmla="val 51871"/>
            </a:avLst>
          </a:prstGeom>
          <a:noFill/>
          <a:ln w="38100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>
            <a:off x="1295401" y="3426069"/>
            <a:ext cx="457200" cy="0"/>
          </a:xfrm>
          <a:prstGeom prst="line">
            <a:avLst/>
          </a:prstGeom>
          <a:noFill/>
          <a:ln w="76200">
            <a:solidFill>
              <a:schemeClr val="bg1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228600" y="5343547"/>
                <a:ext cx="7391400" cy="443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𝑆𝑎𝑚𝑝𝑙𝑒𝑑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𝐶𝑒𝑛𝑠𝑢𝑠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𝐵𝑙𝑜𝑐𝑘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)= 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25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𝑐𝑒𝑛𝑠𝑢𝑠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𝑏𝑙𝑜𝑐𝑘𝑠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360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𝑐𝑒𝑛𝑠𝑢𝑠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𝑏𝑙𝑜𝑐𝑘𝑠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=0.06</m:t>
                    </m:r>
                  </m:oMath>
                </a14:m>
                <a:r>
                  <a:rPr lang="en-US" sz="2000" dirty="0"/>
                  <a:t>94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5343547"/>
                <a:ext cx="7391400" cy="443583"/>
              </a:xfrm>
              <a:prstGeom prst="rect">
                <a:avLst/>
              </a:prstGeom>
              <a:blipFill>
                <a:blip r:embed="rId2"/>
                <a:stretch>
                  <a:fillRect t="-1389" b="-208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066116" y="6061074"/>
                <a:ext cx="6249083" cy="63280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𝑆𝑎𝑚𝑝𝑙𝑖𝑛𝑔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𝑊𝑒𝑖𝑔h𝑡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𝑆𝑎𝑚𝑝𝑙𝑒𝑑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𝐶𝑒𝑛𝑠𝑢𝑠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𝐵𝑙𝑜𝑐𝑘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=14.4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6116" y="6061074"/>
                <a:ext cx="6249083" cy="63280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0309797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0076"/>
            <a:ext cx="9144000" cy="69532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dirty="0"/>
              <a:t>Sampling Weights</a:t>
            </a:r>
          </a:p>
        </p:txBody>
      </p:sp>
      <p:sp>
        <p:nvSpPr>
          <p:cNvPr id="4199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600200"/>
            <a:ext cx="1295401" cy="35528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2000" u="sng" dirty="0">
                <a:solidFill>
                  <a:schemeClr val="bg1">
                    <a:lumMod val="65000"/>
                  </a:schemeClr>
                </a:solidFill>
              </a:rPr>
              <a:t>Counties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County 1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County 2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County 3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600" b="1" dirty="0">
                <a:solidFill>
                  <a:schemeClr val="bg1">
                    <a:lumMod val="65000"/>
                  </a:schemeClr>
                </a:solidFill>
              </a:rPr>
              <a:t>County 7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County 13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County 14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County 15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endParaRPr lang="en-US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991" name="Rectangle 5"/>
          <p:cNvSpPr>
            <a:spLocks noChangeArrowheads="1"/>
          </p:cNvSpPr>
          <p:nvPr/>
        </p:nvSpPr>
        <p:spPr bwMode="auto">
          <a:xfrm>
            <a:off x="2111484" y="1597269"/>
            <a:ext cx="1648557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Census Blocks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Census Block 1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Census Block 2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Census Block 3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25 Census Blocks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Census Block 358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Census Block 359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Census Block 360</a:t>
            </a:r>
          </a:p>
        </p:txBody>
      </p:sp>
      <p:sp>
        <p:nvSpPr>
          <p:cNvPr id="41993" name="AutoShape 7"/>
          <p:cNvSpPr>
            <a:spLocks/>
          </p:cNvSpPr>
          <p:nvPr/>
        </p:nvSpPr>
        <p:spPr bwMode="auto">
          <a:xfrm rot="10800000">
            <a:off x="1875565" y="2048607"/>
            <a:ext cx="263624" cy="2819400"/>
          </a:xfrm>
          <a:prstGeom prst="rightBrace">
            <a:avLst>
              <a:gd name="adj1" fmla="val 88889"/>
              <a:gd name="adj2" fmla="val 49149"/>
            </a:avLst>
          </a:prstGeom>
          <a:noFill/>
          <a:ln w="38100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994" name="Rectangle 8"/>
          <p:cNvSpPr>
            <a:spLocks noChangeArrowheads="1"/>
          </p:cNvSpPr>
          <p:nvPr/>
        </p:nvSpPr>
        <p:spPr bwMode="auto">
          <a:xfrm>
            <a:off x="4709654" y="1597269"/>
            <a:ext cx="1671444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latin typeface="+mn-lt"/>
              </a:rPr>
              <a:t>Households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1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2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3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rgbClr val="FF0000"/>
                </a:solidFill>
                <a:latin typeface="+mn-lt"/>
              </a:rPr>
              <a:t>1000 Households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11,498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11,499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</a:t>
            </a:r>
            <a:r>
              <a:rPr lang="en-US" altLang="en-US" sz="1400" b="1" dirty="0">
                <a:solidFill>
                  <a:srgbClr val="0000FF"/>
                </a:solidFill>
                <a:latin typeface="+mn-lt"/>
              </a:rPr>
              <a:t>11,500</a:t>
            </a:r>
          </a:p>
        </p:txBody>
      </p:sp>
      <p:sp>
        <p:nvSpPr>
          <p:cNvPr id="41995" name="Line 9"/>
          <p:cNvSpPr>
            <a:spLocks noChangeShapeType="1"/>
          </p:cNvSpPr>
          <p:nvPr/>
        </p:nvSpPr>
        <p:spPr bwMode="auto">
          <a:xfrm>
            <a:off x="3886200" y="3426069"/>
            <a:ext cx="457200" cy="0"/>
          </a:xfrm>
          <a:prstGeom prst="line">
            <a:avLst/>
          </a:prstGeom>
          <a:noFill/>
          <a:ln w="76200">
            <a:solidFill>
              <a:schemeClr val="bg1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6" name="AutoShape 10"/>
          <p:cNvSpPr>
            <a:spLocks/>
          </p:cNvSpPr>
          <p:nvPr/>
        </p:nvSpPr>
        <p:spPr bwMode="auto">
          <a:xfrm rot="10800000">
            <a:off x="4471170" y="2054469"/>
            <a:ext cx="222973" cy="2813538"/>
          </a:xfrm>
          <a:prstGeom prst="rightBrace">
            <a:avLst>
              <a:gd name="adj1" fmla="val 88889"/>
              <a:gd name="adj2" fmla="val 50308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7315200" y="1597269"/>
            <a:ext cx="14743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Persons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Person 1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Person 2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Person 3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1 Person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Person 6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Person 7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Person 8</a:t>
            </a:r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>
            <a:off x="6406790" y="3426069"/>
            <a:ext cx="457200" cy="0"/>
          </a:xfrm>
          <a:prstGeom prst="line">
            <a:avLst/>
          </a:prstGeom>
          <a:noFill/>
          <a:ln w="76200">
            <a:solidFill>
              <a:schemeClr val="bg1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AutoShape 10"/>
          <p:cNvSpPr>
            <a:spLocks/>
          </p:cNvSpPr>
          <p:nvPr/>
        </p:nvSpPr>
        <p:spPr bwMode="auto">
          <a:xfrm rot="10800000">
            <a:off x="7099910" y="2048607"/>
            <a:ext cx="215289" cy="2825262"/>
          </a:xfrm>
          <a:prstGeom prst="rightBrace">
            <a:avLst>
              <a:gd name="adj1" fmla="val 88889"/>
              <a:gd name="adj2" fmla="val 51871"/>
            </a:avLst>
          </a:prstGeom>
          <a:noFill/>
          <a:ln w="38100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>
            <a:off x="1295401" y="3426069"/>
            <a:ext cx="457200" cy="0"/>
          </a:xfrm>
          <a:prstGeom prst="line">
            <a:avLst/>
          </a:prstGeom>
          <a:noFill/>
          <a:ln w="76200">
            <a:solidFill>
              <a:schemeClr val="bg1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228600" y="5343547"/>
                <a:ext cx="7391400" cy="46685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𝑆𝑎𝑚𝑝𝑙𝑒𝑑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𝐻𝑜𝑢𝑠𝑒h𝑜𝑙𝑑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)= 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1000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h𝑜𝑢𝑠𝑒h𝑜𝑙𝑑𝑠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11,500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h𝑜𝑢𝑠𝑒h𝑜𝑙𝑑𝑠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=0.0</m:t>
                    </m:r>
                  </m:oMath>
                </a14:m>
                <a:r>
                  <a:rPr lang="en-US" sz="2000" dirty="0"/>
                  <a:t>870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5343547"/>
                <a:ext cx="7391400" cy="466859"/>
              </a:xfrm>
              <a:prstGeom prst="rect">
                <a:avLst/>
              </a:prstGeom>
              <a:blipFill>
                <a:blip r:embed="rId2"/>
                <a:stretch>
                  <a:fillRect t="-1316" b="-144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864577" y="6108920"/>
                <a:ext cx="6152498" cy="4759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𝑆𝑎𝑚𝑝𝑙𝑖𝑛𝑔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𝑊𝑒𝑖𝑔h𝑡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𝑆𝑎𝑚𝑝𝑙𝑒𝑑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𝐻𝑜𝑢𝑠𝑒h𝑜𝑙𝑑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=11.</m:t>
                    </m:r>
                  </m:oMath>
                </a14:m>
                <a:r>
                  <a:rPr lang="en-US" sz="2000" dirty="0"/>
                  <a:t>5</a:t>
                </a: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4577" y="6108920"/>
                <a:ext cx="6152498" cy="475964"/>
              </a:xfrm>
              <a:prstGeom prst="rect">
                <a:avLst/>
              </a:prstGeom>
              <a:blipFill>
                <a:blip r:embed="rId3"/>
                <a:stretch>
                  <a:fillRect l="-1982" t="-2564" b="-192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2321211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0076"/>
            <a:ext cx="9144000" cy="69532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dirty="0"/>
              <a:t>Sampling Weights</a:t>
            </a:r>
          </a:p>
        </p:txBody>
      </p:sp>
      <p:sp>
        <p:nvSpPr>
          <p:cNvPr id="4199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600200"/>
            <a:ext cx="1295401" cy="35528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2000" u="sng" dirty="0">
                <a:solidFill>
                  <a:schemeClr val="bg1">
                    <a:lumMod val="65000"/>
                  </a:schemeClr>
                </a:solidFill>
              </a:rPr>
              <a:t>Counties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County 1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County 2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County 3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600" b="1" dirty="0">
                <a:solidFill>
                  <a:schemeClr val="bg1">
                    <a:lumMod val="65000"/>
                  </a:schemeClr>
                </a:solidFill>
              </a:rPr>
              <a:t>County 7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County 13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County 14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County 15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endParaRPr lang="en-US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991" name="Rectangle 5"/>
          <p:cNvSpPr>
            <a:spLocks noChangeArrowheads="1"/>
          </p:cNvSpPr>
          <p:nvPr/>
        </p:nvSpPr>
        <p:spPr bwMode="auto">
          <a:xfrm>
            <a:off x="2111484" y="1597269"/>
            <a:ext cx="1648557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Census Blocks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Census Block 1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Census Block 2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Census Block 3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25 Census Blocks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Census Block 358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Census Block 359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Census Block 360</a:t>
            </a:r>
          </a:p>
        </p:txBody>
      </p:sp>
      <p:sp>
        <p:nvSpPr>
          <p:cNvPr id="41993" name="AutoShape 7"/>
          <p:cNvSpPr>
            <a:spLocks/>
          </p:cNvSpPr>
          <p:nvPr/>
        </p:nvSpPr>
        <p:spPr bwMode="auto">
          <a:xfrm rot="10800000">
            <a:off x="1875565" y="2048607"/>
            <a:ext cx="263624" cy="2819400"/>
          </a:xfrm>
          <a:prstGeom prst="rightBrace">
            <a:avLst>
              <a:gd name="adj1" fmla="val 88889"/>
              <a:gd name="adj2" fmla="val 49149"/>
            </a:avLst>
          </a:prstGeom>
          <a:noFill/>
          <a:ln w="38100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994" name="Rectangle 8"/>
          <p:cNvSpPr>
            <a:spLocks noChangeArrowheads="1"/>
          </p:cNvSpPr>
          <p:nvPr/>
        </p:nvSpPr>
        <p:spPr bwMode="auto">
          <a:xfrm>
            <a:off x="4709654" y="1597269"/>
            <a:ext cx="1671444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Households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Household 1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Household 2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Household 3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1000 Households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Household 11,498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Household 11,499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Household 11,500</a:t>
            </a:r>
          </a:p>
        </p:txBody>
      </p:sp>
      <p:sp>
        <p:nvSpPr>
          <p:cNvPr id="41995" name="Line 9"/>
          <p:cNvSpPr>
            <a:spLocks noChangeShapeType="1"/>
          </p:cNvSpPr>
          <p:nvPr/>
        </p:nvSpPr>
        <p:spPr bwMode="auto">
          <a:xfrm>
            <a:off x="3886200" y="3426069"/>
            <a:ext cx="457200" cy="0"/>
          </a:xfrm>
          <a:prstGeom prst="line">
            <a:avLst/>
          </a:prstGeom>
          <a:noFill/>
          <a:ln w="76200">
            <a:solidFill>
              <a:schemeClr val="bg1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6" name="AutoShape 10"/>
          <p:cNvSpPr>
            <a:spLocks/>
          </p:cNvSpPr>
          <p:nvPr/>
        </p:nvSpPr>
        <p:spPr bwMode="auto">
          <a:xfrm rot="10800000">
            <a:off x="4471170" y="2054469"/>
            <a:ext cx="222973" cy="2813538"/>
          </a:xfrm>
          <a:prstGeom prst="rightBrace">
            <a:avLst>
              <a:gd name="adj1" fmla="val 88889"/>
              <a:gd name="adj2" fmla="val 50308"/>
            </a:avLst>
          </a:prstGeom>
          <a:noFill/>
          <a:ln w="38100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7315200" y="1597269"/>
            <a:ext cx="14743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latin typeface="+mn-lt"/>
              </a:rPr>
              <a:t>Persons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1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2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3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rgbClr val="FF0000"/>
                </a:solidFill>
                <a:latin typeface="+mn-lt"/>
              </a:rPr>
              <a:t>1 Person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6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7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</a:t>
            </a:r>
            <a:r>
              <a:rPr lang="en-US" altLang="en-US" sz="1400" b="1" dirty="0">
                <a:solidFill>
                  <a:srgbClr val="0000FF"/>
                </a:solidFill>
                <a:latin typeface="+mn-lt"/>
              </a:rPr>
              <a:t>8</a:t>
            </a:r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>
            <a:off x="6406790" y="3426069"/>
            <a:ext cx="457200" cy="0"/>
          </a:xfrm>
          <a:prstGeom prst="line">
            <a:avLst/>
          </a:prstGeom>
          <a:noFill/>
          <a:ln w="76200">
            <a:solidFill>
              <a:schemeClr val="bg1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AutoShape 10"/>
          <p:cNvSpPr>
            <a:spLocks/>
          </p:cNvSpPr>
          <p:nvPr/>
        </p:nvSpPr>
        <p:spPr bwMode="auto">
          <a:xfrm rot="10800000">
            <a:off x="7099910" y="2048607"/>
            <a:ext cx="215289" cy="2825262"/>
          </a:xfrm>
          <a:prstGeom prst="rightBrace">
            <a:avLst>
              <a:gd name="adj1" fmla="val 88889"/>
              <a:gd name="adj2" fmla="val 51871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>
            <a:off x="1295401" y="3426069"/>
            <a:ext cx="457200" cy="0"/>
          </a:xfrm>
          <a:prstGeom prst="line">
            <a:avLst/>
          </a:prstGeom>
          <a:noFill/>
          <a:ln w="76200">
            <a:solidFill>
              <a:schemeClr val="bg1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-838200" y="5371766"/>
                <a:ext cx="7391400" cy="630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𝑆𝑎𝑚𝑝𝑙𝑒𝑑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𝑃𝑒𝑟𝑠𝑜𝑛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)= 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𝑝𝑒𝑟𝑠𝑜𝑛</m:t>
                          </m:r>
                        </m:num>
                        <m:den>
                          <m:r>
                            <a:rPr lang="en-US" sz="2000" b="0" i="1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𝑝𝑒𝑜𝑝𝑙𝑒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=0.2000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838200" y="5371766"/>
                <a:ext cx="7391400" cy="63004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28600" y="6072148"/>
                <a:ext cx="6152498" cy="63280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𝑆𝑎𝑚𝑝𝑙𝑖𝑛𝑔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𝑊𝑒𝑖𝑔h𝑡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𝑆𝑎𝑚𝑝𝑙𝑒𝑑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𝑃𝑒𝑟𝑠𝑜𝑛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=8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6072148"/>
                <a:ext cx="6152498" cy="63280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8999821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472879"/>
            <a:ext cx="6477000" cy="5385121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Declare Survey Design For Dataset</a:t>
            </a:r>
          </a:p>
        </p:txBody>
      </p:sp>
      <p:sp>
        <p:nvSpPr>
          <p:cNvPr id="6" name="Rectangle 5"/>
          <p:cNvSpPr/>
          <p:nvPr/>
        </p:nvSpPr>
        <p:spPr>
          <a:xfrm>
            <a:off x="6019800" y="2463478"/>
            <a:ext cx="1447800" cy="1270321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2477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33046"/>
            <a:ext cx="9144000" cy="814754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Probability Sampling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1676400" y="1752600"/>
            <a:ext cx="5943600" cy="3810000"/>
          </a:xfrm>
          <a:prstGeom prst="rect">
            <a:avLst/>
          </a:prstGeom>
          <a:solidFill>
            <a:srgbClr val="96969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3048000" y="2590800"/>
            <a:ext cx="4572000" cy="29718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4" name="Text Box 5"/>
          <p:cNvSpPr txBox="1">
            <a:spLocks noChangeArrowheads="1"/>
          </p:cNvSpPr>
          <p:nvPr/>
        </p:nvSpPr>
        <p:spPr bwMode="auto">
          <a:xfrm>
            <a:off x="1676400" y="1752600"/>
            <a:ext cx="2771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Target Population</a:t>
            </a:r>
          </a:p>
        </p:txBody>
      </p:sp>
      <p:sp>
        <p:nvSpPr>
          <p:cNvPr id="2055" name="Text Box 6"/>
          <p:cNvSpPr txBox="1">
            <a:spLocks noChangeArrowheads="1"/>
          </p:cNvSpPr>
          <p:nvPr/>
        </p:nvSpPr>
        <p:spPr bwMode="auto">
          <a:xfrm>
            <a:off x="3048000" y="2590800"/>
            <a:ext cx="2578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Sampling Frame</a:t>
            </a:r>
          </a:p>
        </p:txBody>
      </p:sp>
      <p:sp>
        <p:nvSpPr>
          <p:cNvPr id="2056" name="Text Box 7"/>
          <p:cNvSpPr txBox="1">
            <a:spLocks noChangeArrowheads="1"/>
          </p:cNvSpPr>
          <p:nvPr/>
        </p:nvSpPr>
        <p:spPr bwMode="auto">
          <a:xfrm>
            <a:off x="3429000" y="3089275"/>
            <a:ext cx="1147763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500">
                <a:solidFill>
                  <a:srgbClr val="FF3300"/>
                </a:solidFill>
              </a:rPr>
              <a:t>N</a:t>
            </a:r>
          </a:p>
        </p:txBody>
      </p:sp>
      <p:sp>
        <p:nvSpPr>
          <p:cNvPr id="2057" name="Rectangle 8"/>
          <p:cNvSpPr>
            <a:spLocks noChangeArrowheads="1"/>
          </p:cNvSpPr>
          <p:nvPr/>
        </p:nvSpPr>
        <p:spPr bwMode="auto">
          <a:xfrm>
            <a:off x="6324600" y="4800600"/>
            <a:ext cx="1295400" cy="7620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8" name="Text Box 9"/>
          <p:cNvSpPr txBox="1">
            <a:spLocks noChangeArrowheads="1"/>
          </p:cNvSpPr>
          <p:nvPr/>
        </p:nvSpPr>
        <p:spPr bwMode="auto">
          <a:xfrm>
            <a:off x="6324600" y="4724400"/>
            <a:ext cx="12684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Sample</a:t>
            </a:r>
          </a:p>
        </p:txBody>
      </p:sp>
      <p:sp>
        <p:nvSpPr>
          <p:cNvPr id="2059" name="Text Box 10"/>
          <p:cNvSpPr txBox="1">
            <a:spLocks noChangeArrowheads="1"/>
          </p:cNvSpPr>
          <p:nvPr/>
        </p:nvSpPr>
        <p:spPr bwMode="auto">
          <a:xfrm>
            <a:off x="6858000" y="5108575"/>
            <a:ext cx="3698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>
                <a:solidFill>
                  <a:srgbClr val="FF3300"/>
                </a:solidFill>
              </a:rPr>
              <a:t>n</a:t>
            </a:r>
          </a:p>
        </p:txBody>
      </p:sp>
      <p:graphicFrame>
        <p:nvGraphicFramePr>
          <p:cNvPr id="2050" name="Object 3"/>
          <p:cNvGraphicFramePr>
            <a:graphicFrameLocks noChangeAspect="1"/>
          </p:cNvGraphicFramePr>
          <p:nvPr/>
        </p:nvGraphicFramePr>
        <p:xfrm>
          <a:off x="2667000" y="5791200"/>
          <a:ext cx="3187700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269449" imgH="393529" progId="Equation.3">
                  <p:embed/>
                </p:oleObj>
              </mc:Choice>
              <mc:Fallback>
                <p:oleObj name="Equation" r:id="rId2" imgW="1269449" imgH="393529" progId="Equation.3">
                  <p:embed/>
                  <p:pic>
                    <p:nvPicPr>
                      <p:cNvPr id="205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5791200"/>
                        <a:ext cx="3187700" cy="98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8641979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3826" y="1524000"/>
            <a:ext cx="8091573" cy="5181600"/>
          </a:xfrm>
        </p:spPr>
        <p:txBody>
          <a:bodyPr>
            <a:normAutofit lnSpcReduction="10000"/>
          </a:bodyPr>
          <a:lstStyle/>
          <a:p>
            <a:r>
              <a:rPr lang="en-US" sz="2600" dirty="0"/>
              <a:t>The NHANES Study and Dataset</a:t>
            </a:r>
          </a:p>
          <a:p>
            <a:r>
              <a:rPr lang="en-US" sz="2600" dirty="0"/>
              <a:t>Sampling Concepts</a:t>
            </a:r>
          </a:p>
          <a:p>
            <a:pPr lvl="1"/>
            <a:r>
              <a:rPr lang="en-US" sz="2200" dirty="0"/>
              <a:t>Sampling Designs</a:t>
            </a:r>
          </a:p>
          <a:p>
            <a:pPr lvl="1"/>
            <a:r>
              <a:rPr lang="en-US" sz="2200" dirty="0"/>
              <a:t>Stratified Samples</a:t>
            </a:r>
          </a:p>
          <a:p>
            <a:pPr lvl="1"/>
            <a:r>
              <a:rPr lang="en-US" sz="2200" dirty="0"/>
              <a:t>Finite Population Correct Factors</a:t>
            </a:r>
          </a:p>
          <a:p>
            <a:pPr lvl="1"/>
            <a:r>
              <a:rPr lang="en-US" sz="2200" dirty="0"/>
              <a:t>Sample Weights</a:t>
            </a:r>
          </a:p>
          <a:p>
            <a:pPr lvl="1"/>
            <a:r>
              <a:rPr lang="en-US" sz="2200" b="1" dirty="0"/>
              <a:t>Variance Estimation Techniques</a:t>
            </a:r>
          </a:p>
          <a:p>
            <a:r>
              <a:rPr lang="en-US" sz="2600" dirty="0"/>
              <a:t>Data Analysis Examples</a:t>
            </a:r>
          </a:p>
          <a:p>
            <a:pPr lvl="1"/>
            <a:r>
              <a:rPr lang="en-US" sz="2000" dirty="0"/>
              <a:t>Summary Statistics</a:t>
            </a:r>
          </a:p>
          <a:p>
            <a:pPr lvl="1"/>
            <a:r>
              <a:rPr lang="en-US" sz="2000" dirty="0"/>
              <a:t>Tables</a:t>
            </a:r>
          </a:p>
          <a:p>
            <a:pPr lvl="1"/>
            <a:r>
              <a:rPr lang="en-US" sz="2000" dirty="0"/>
              <a:t>Linear Regression</a:t>
            </a:r>
          </a:p>
          <a:p>
            <a:pPr lvl="1"/>
            <a:r>
              <a:rPr lang="en-US" sz="2000" dirty="0"/>
              <a:t>Logistic Regression</a:t>
            </a:r>
          </a:p>
          <a:p>
            <a:pPr lvl="1"/>
            <a:r>
              <a:rPr lang="en-US" sz="2000" dirty="0"/>
              <a:t>Ordinal Logistic Regression</a:t>
            </a:r>
          </a:p>
          <a:p>
            <a:pPr lvl="1"/>
            <a:r>
              <a:rPr lang="en-US" sz="2000" dirty="0"/>
              <a:t>Structural Equation Modeling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5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19" y="1496844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425119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791534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153156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514778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656147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Methods of Variance Estimation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447800"/>
            <a:ext cx="6438847" cy="5334000"/>
          </a:xfrm>
        </p:spPr>
      </p:pic>
      <p:sp>
        <p:nvSpPr>
          <p:cNvPr id="6" name="Rectangle 5"/>
          <p:cNvSpPr/>
          <p:nvPr/>
        </p:nvSpPr>
        <p:spPr>
          <a:xfrm>
            <a:off x="1676400" y="2209800"/>
            <a:ext cx="2286000" cy="10668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20629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14400"/>
          </a:xfrm>
        </p:spPr>
        <p:txBody>
          <a:bodyPr/>
          <a:lstStyle/>
          <a:p>
            <a:r>
              <a:rPr lang="en-US" dirty="0"/>
              <a:t>Methods of Variance Estimation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057400"/>
            <a:ext cx="8610600" cy="4419600"/>
          </a:xfrm>
        </p:spPr>
        <p:txBody>
          <a:bodyPr>
            <a:normAutofit/>
          </a:bodyPr>
          <a:lstStyle/>
          <a:p>
            <a:r>
              <a:rPr lang="en-US" sz="2800" dirty="0"/>
              <a:t>Linearized first-order Taylor series approximation</a:t>
            </a:r>
          </a:p>
          <a:p>
            <a:r>
              <a:rPr lang="en-US" sz="2800" dirty="0"/>
              <a:t>Bootstrap </a:t>
            </a:r>
          </a:p>
          <a:p>
            <a:r>
              <a:rPr lang="en-US" sz="2800" dirty="0"/>
              <a:t>Balanced Repeated Replication (BRR)</a:t>
            </a:r>
          </a:p>
          <a:p>
            <a:r>
              <a:rPr lang="en-US" sz="2800" dirty="0"/>
              <a:t>Jackknife</a:t>
            </a:r>
          </a:p>
          <a:p>
            <a:r>
              <a:rPr lang="en-US" sz="2800" dirty="0"/>
              <a:t>Successive Difference Replication (SDR) 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pPr marL="0" indent="0" algn="ctr">
              <a:buNone/>
            </a:pPr>
            <a:r>
              <a:rPr lang="en-US" sz="4000" dirty="0"/>
              <a:t>Which on should we use?</a:t>
            </a:r>
          </a:p>
        </p:txBody>
      </p:sp>
    </p:spTree>
    <p:extLst>
      <p:ext uri="{BB962C8B-B14F-4D97-AF65-F5344CB8AC3E}">
        <p14:creationId xmlns:p14="http://schemas.microsoft.com/office/powerpoint/2010/main" val="3195712417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14400"/>
          </a:xfrm>
        </p:spPr>
        <p:txBody>
          <a:bodyPr/>
          <a:lstStyle/>
          <a:p>
            <a:r>
              <a:rPr lang="en-US" dirty="0"/>
              <a:t>Methods of Variance Estimation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700" y="2209800"/>
            <a:ext cx="8610600" cy="4191000"/>
          </a:xfrm>
        </p:spPr>
        <p:txBody>
          <a:bodyPr>
            <a:normAutofit/>
          </a:bodyPr>
          <a:lstStyle/>
          <a:p>
            <a:r>
              <a:rPr lang="en-US" sz="2800" dirty="0"/>
              <a:t>There are many factors to consider when selecting a variance estimation method.  There is no “best” method even for particular sampling designs.  </a:t>
            </a:r>
          </a:p>
          <a:p>
            <a:endParaRPr lang="en-US" sz="2800" dirty="0"/>
          </a:p>
          <a:p>
            <a:r>
              <a:rPr lang="en-US" sz="2800" dirty="0"/>
              <a:t>The best advice I can offer is to  </a:t>
            </a:r>
          </a:p>
          <a:p>
            <a:pPr marL="0" indent="0">
              <a:buNone/>
            </a:pPr>
            <a:endParaRPr lang="en-US" sz="2800" dirty="0"/>
          </a:p>
          <a:p>
            <a:pPr marL="0" indent="0" algn="ctr">
              <a:buNone/>
            </a:pPr>
            <a:r>
              <a:rPr lang="en-US" sz="4800" dirty="0"/>
              <a:t>READ THE INSTRUCTIONS!!!</a:t>
            </a:r>
          </a:p>
        </p:txBody>
      </p:sp>
    </p:spTree>
    <p:extLst>
      <p:ext uri="{BB962C8B-B14F-4D97-AF65-F5344CB8AC3E}">
        <p14:creationId xmlns:p14="http://schemas.microsoft.com/office/powerpoint/2010/main" val="2603867497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14400"/>
          </a:xfrm>
        </p:spPr>
        <p:txBody>
          <a:bodyPr/>
          <a:lstStyle/>
          <a:p>
            <a:r>
              <a:rPr lang="en-US" dirty="0"/>
              <a:t>Methods of Variance Estimation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1676400"/>
            <a:ext cx="5257800" cy="4487908"/>
          </a:xfrm>
        </p:spPr>
      </p:pic>
      <p:sp>
        <p:nvSpPr>
          <p:cNvPr id="9" name="TextBox 8"/>
          <p:cNvSpPr txBox="1"/>
          <p:nvPr/>
        </p:nvSpPr>
        <p:spPr>
          <a:xfrm>
            <a:off x="693149" y="6400800"/>
            <a:ext cx="77577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hlinkClick r:id="rId3"/>
              </a:rPr>
              <a:t>https://wwwn.cdc.gov/nchs/data/nhanes/2011-2012/analyticguidelines/analytic_guidelines_11_16.pdf</a:t>
            </a:r>
            <a:endParaRPr lang="en-US" sz="1400" dirty="0"/>
          </a:p>
        </p:txBody>
      </p:sp>
      <p:sp>
        <p:nvSpPr>
          <p:cNvPr id="10" name="Rectangle 9"/>
          <p:cNvSpPr/>
          <p:nvPr/>
        </p:nvSpPr>
        <p:spPr>
          <a:xfrm>
            <a:off x="1905000" y="4648200"/>
            <a:ext cx="2286000" cy="3048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79665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14400"/>
          </a:xfrm>
        </p:spPr>
        <p:txBody>
          <a:bodyPr/>
          <a:lstStyle/>
          <a:p>
            <a:r>
              <a:rPr lang="en-US" dirty="0"/>
              <a:t>Methods of Variance Estimation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93149" y="6324600"/>
            <a:ext cx="759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hlinkClick r:id="rId2"/>
              </a:rPr>
              <a:t>https://www.cdc.gov/nchs/tutorials/nhanes/stata_tips.htm</a:t>
            </a:r>
            <a:endParaRPr lang="en-US" sz="2400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752600"/>
            <a:ext cx="8512082" cy="4267200"/>
          </a:xfrm>
        </p:spPr>
      </p:pic>
    </p:spTree>
    <p:extLst>
      <p:ext uri="{BB962C8B-B14F-4D97-AF65-F5344CB8AC3E}">
        <p14:creationId xmlns:p14="http://schemas.microsoft.com/office/powerpoint/2010/main" val="189643050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472879"/>
            <a:ext cx="6477000" cy="5385121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63279"/>
          </a:xfrm>
        </p:spPr>
        <p:txBody>
          <a:bodyPr/>
          <a:lstStyle/>
          <a:p>
            <a:r>
              <a:rPr lang="en-US" dirty="0"/>
              <a:t>Declare Survey Design For Dataset</a:t>
            </a:r>
          </a:p>
        </p:txBody>
      </p:sp>
    </p:spTree>
    <p:extLst>
      <p:ext uri="{BB962C8B-B14F-4D97-AF65-F5344CB8AC3E}">
        <p14:creationId xmlns:p14="http://schemas.microsoft.com/office/powerpoint/2010/main" val="2004569307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Methods of Variance Estimation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447800"/>
            <a:ext cx="6438847" cy="5334000"/>
          </a:xfrm>
        </p:spPr>
      </p:pic>
    </p:spTree>
    <p:extLst>
      <p:ext uri="{BB962C8B-B14F-4D97-AF65-F5344CB8AC3E}">
        <p14:creationId xmlns:p14="http://schemas.microsoft.com/office/powerpoint/2010/main" val="1210247981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057400"/>
            <a:ext cx="8763000" cy="40687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400" b="1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en-US" sz="1400" b="1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en-US" sz="1400" b="1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b="1" dirty="0">
                <a:latin typeface="Consolas" panose="020B0609020204030204" pitchFamily="49" charset="0"/>
              </a:rPr>
              <a:t>svyset county,    strata(county_str)       fpc(county_fpc)    weight(county_wt)    ///</a:t>
            </a:r>
          </a:p>
          <a:p>
            <a:pPr marL="0" indent="0">
              <a:buNone/>
            </a:pPr>
            <a:r>
              <a:rPr lang="en-US" sz="1400" b="1" dirty="0">
                <a:latin typeface="Consolas" panose="020B0609020204030204" pitchFamily="49" charset="0"/>
              </a:rPr>
              <a:t>       vce(linearized) singleunit(missing)                                         ///</a:t>
            </a:r>
          </a:p>
          <a:p>
            <a:pPr marL="0" indent="0">
              <a:buNone/>
            </a:pPr>
            <a:r>
              <a:rPr lang="en-US" sz="1400" b="1" dirty="0">
                <a:latin typeface="Consolas" panose="020B0609020204030204" pitchFamily="49" charset="0"/>
              </a:rPr>
              <a:t>    || census,    strata(census_str)       fpc(census_fpc)    weight(census_wt)    ///</a:t>
            </a:r>
          </a:p>
          <a:p>
            <a:pPr marL="0" indent="0">
              <a:buNone/>
            </a:pPr>
            <a:r>
              <a:rPr lang="en-US" sz="1400" b="1" dirty="0">
                <a:latin typeface="Consolas" panose="020B0609020204030204" pitchFamily="49" charset="0"/>
              </a:rPr>
              <a:t>    || household, strata(household_str)    fpc(household_fpc) weight(household_wt) ///</a:t>
            </a:r>
          </a:p>
          <a:p>
            <a:pPr marL="0" indent="0">
              <a:buNone/>
            </a:pPr>
            <a:r>
              <a:rPr lang="en-US" sz="1400" b="1" dirty="0">
                <a:latin typeface="Consolas" panose="020B0609020204030204" pitchFamily="49" charset="0"/>
              </a:rPr>
              <a:t>    || person,    strata(person_str)       fpc(person_fpc)    weight(person_wt)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63279"/>
          </a:xfrm>
        </p:spPr>
        <p:txBody>
          <a:bodyPr/>
          <a:lstStyle/>
          <a:p>
            <a:r>
              <a:rPr lang="en-US" dirty="0"/>
              <a:t>Declare Survey Design For Dataset</a:t>
            </a:r>
          </a:p>
        </p:txBody>
      </p:sp>
    </p:spTree>
    <p:extLst>
      <p:ext uri="{BB962C8B-B14F-4D97-AF65-F5344CB8AC3E}">
        <p14:creationId xmlns:p14="http://schemas.microsoft.com/office/powerpoint/2010/main" val="507600085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3826" y="1524000"/>
            <a:ext cx="8091573" cy="5181600"/>
          </a:xfrm>
        </p:spPr>
        <p:txBody>
          <a:bodyPr>
            <a:normAutofit lnSpcReduction="10000"/>
          </a:bodyPr>
          <a:lstStyle/>
          <a:p>
            <a:r>
              <a:rPr lang="en-US" sz="2600" dirty="0"/>
              <a:t>The NHANES Study and Dataset</a:t>
            </a:r>
          </a:p>
          <a:p>
            <a:r>
              <a:rPr lang="en-US" sz="2600" dirty="0"/>
              <a:t>Sampling Concepts</a:t>
            </a:r>
          </a:p>
          <a:p>
            <a:pPr lvl="1"/>
            <a:r>
              <a:rPr lang="en-US" sz="2200" dirty="0"/>
              <a:t>Sampling Designs</a:t>
            </a:r>
          </a:p>
          <a:p>
            <a:pPr lvl="1"/>
            <a:r>
              <a:rPr lang="en-US" sz="2200" dirty="0"/>
              <a:t>Stratified Samples</a:t>
            </a:r>
          </a:p>
          <a:p>
            <a:pPr lvl="1"/>
            <a:r>
              <a:rPr lang="en-US" sz="2200" dirty="0"/>
              <a:t>Finite Population Correct Factors</a:t>
            </a:r>
          </a:p>
          <a:p>
            <a:pPr lvl="1"/>
            <a:r>
              <a:rPr lang="en-US" sz="2200" dirty="0"/>
              <a:t>Sample Weights</a:t>
            </a:r>
          </a:p>
          <a:p>
            <a:pPr lvl="1"/>
            <a:r>
              <a:rPr lang="en-US" sz="2200" dirty="0"/>
              <a:t>Variance Estimation Techniques</a:t>
            </a:r>
          </a:p>
          <a:p>
            <a:r>
              <a:rPr lang="en-US" sz="2600" b="1" dirty="0"/>
              <a:t>Data Analysis Examples</a:t>
            </a:r>
          </a:p>
          <a:p>
            <a:pPr lvl="1"/>
            <a:r>
              <a:rPr lang="en-US" sz="2000" dirty="0"/>
              <a:t>Summary Statistics</a:t>
            </a:r>
          </a:p>
          <a:p>
            <a:pPr lvl="1"/>
            <a:r>
              <a:rPr lang="en-US" sz="2000" dirty="0"/>
              <a:t>Tables</a:t>
            </a:r>
          </a:p>
          <a:p>
            <a:pPr lvl="1"/>
            <a:r>
              <a:rPr lang="en-US" sz="2000" dirty="0"/>
              <a:t>Linear Regression</a:t>
            </a:r>
          </a:p>
          <a:p>
            <a:pPr lvl="1"/>
            <a:r>
              <a:rPr lang="en-US" sz="2000" dirty="0"/>
              <a:t>Logistic Regression</a:t>
            </a:r>
          </a:p>
          <a:p>
            <a:pPr lvl="1"/>
            <a:r>
              <a:rPr lang="en-US" sz="2000" dirty="0"/>
              <a:t>Ordinal Logistic Regression</a:t>
            </a:r>
          </a:p>
          <a:p>
            <a:pPr lvl="1"/>
            <a:r>
              <a:rPr lang="en-US" sz="2000" dirty="0"/>
              <a:t>Structural Equation Modeling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5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19" y="1496844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425119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791534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153156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514778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880104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1002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3826" y="1524000"/>
            <a:ext cx="8091573" cy="5181600"/>
          </a:xfrm>
        </p:spPr>
        <p:txBody>
          <a:bodyPr>
            <a:normAutofit lnSpcReduction="10000"/>
          </a:bodyPr>
          <a:lstStyle/>
          <a:p>
            <a:r>
              <a:rPr lang="en-US" sz="2600" dirty="0"/>
              <a:t>The NHANES Study and Dataset</a:t>
            </a:r>
          </a:p>
          <a:p>
            <a:r>
              <a:rPr lang="en-US" sz="2600" dirty="0"/>
              <a:t>Sampling Concepts</a:t>
            </a:r>
          </a:p>
          <a:p>
            <a:pPr lvl="1"/>
            <a:r>
              <a:rPr lang="en-US" sz="2200" dirty="0"/>
              <a:t>Sampling Designs</a:t>
            </a:r>
          </a:p>
          <a:p>
            <a:pPr lvl="1"/>
            <a:r>
              <a:rPr lang="en-US" sz="2200" dirty="0"/>
              <a:t>Stratified Samples</a:t>
            </a:r>
          </a:p>
          <a:p>
            <a:pPr lvl="1"/>
            <a:r>
              <a:rPr lang="en-US" sz="2200" dirty="0"/>
              <a:t>Finite Population Correct Factors</a:t>
            </a:r>
          </a:p>
          <a:p>
            <a:pPr lvl="1"/>
            <a:r>
              <a:rPr lang="en-US" sz="2200" dirty="0"/>
              <a:t>Sample Weights</a:t>
            </a:r>
          </a:p>
          <a:p>
            <a:pPr lvl="1"/>
            <a:r>
              <a:rPr lang="en-US" sz="2200" dirty="0"/>
              <a:t>Variance Estimation Techniques</a:t>
            </a:r>
          </a:p>
          <a:p>
            <a:r>
              <a:rPr lang="en-US" sz="2600" dirty="0"/>
              <a:t>Data Analysis Examples</a:t>
            </a:r>
          </a:p>
          <a:p>
            <a:pPr lvl="1"/>
            <a:r>
              <a:rPr lang="en-US" sz="2000" dirty="0"/>
              <a:t>Summary Statistics</a:t>
            </a:r>
          </a:p>
          <a:p>
            <a:pPr lvl="1"/>
            <a:r>
              <a:rPr lang="en-US" sz="2000" dirty="0"/>
              <a:t>Tables</a:t>
            </a:r>
          </a:p>
          <a:p>
            <a:pPr lvl="1"/>
            <a:r>
              <a:rPr lang="en-US" sz="2000" dirty="0"/>
              <a:t>Linear Regression</a:t>
            </a:r>
          </a:p>
          <a:p>
            <a:pPr lvl="1"/>
            <a:r>
              <a:rPr lang="en-US" sz="2000" dirty="0"/>
              <a:t>Logistic Regression</a:t>
            </a:r>
          </a:p>
          <a:p>
            <a:pPr lvl="1"/>
            <a:r>
              <a:rPr lang="en-US" sz="2000" dirty="0"/>
              <a:t>Ordinal Logistic Regression</a:t>
            </a:r>
          </a:p>
          <a:p>
            <a:pPr lvl="1"/>
            <a:r>
              <a:rPr lang="en-US" sz="2000" dirty="0"/>
              <a:t>Structural Equation Modeling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818663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209800"/>
            <a:ext cx="8138865" cy="2911092"/>
          </a:xfrm>
        </p:spPr>
      </p:pic>
    </p:spTree>
    <p:extLst>
      <p:ext uri="{BB962C8B-B14F-4D97-AF65-F5344CB8AC3E}">
        <p14:creationId xmlns:p14="http://schemas.microsoft.com/office/powerpoint/2010/main" val="1579088648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The Actual NHANES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svyset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803"/>
          <a:stretch/>
        </p:blipFill>
        <p:spPr>
          <a:xfrm>
            <a:off x="1524000" y="1676400"/>
            <a:ext cx="6324600" cy="2286000"/>
          </a:xfrm>
        </p:spPr>
      </p:pic>
      <p:sp>
        <p:nvSpPr>
          <p:cNvPr id="6" name="Rectangle 5"/>
          <p:cNvSpPr/>
          <p:nvPr/>
        </p:nvSpPr>
        <p:spPr>
          <a:xfrm>
            <a:off x="1828800" y="2438399"/>
            <a:ext cx="5715000" cy="8382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4358056"/>
            <a:ext cx="7864522" cy="2004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187094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99" y="2133600"/>
            <a:ext cx="8530897" cy="3581400"/>
          </a:xfrm>
        </p:spPr>
      </p:pic>
    </p:spTree>
    <p:extLst>
      <p:ext uri="{BB962C8B-B14F-4D97-AF65-F5344CB8AC3E}">
        <p14:creationId xmlns:p14="http://schemas.microsoft.com/office/powerpoint/2010/main" val="3547353504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043" y="1905000"/>
            <a:ext cx="8801580" cy="3733800"/>
          </a:xfrm>
        </p:spPr>
      </p:pic>
    </p:spTree>
    <p:extLst>
      <p:ext uri="{BB962C8B-B14F-4D97-AF65-F5344CB8AC3E}">
        <p14:creationId xmlns:p14="http://schemas.microsoft.com/office/powerpoint/2010/main" val="2845992030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133600"/>
            <a:ext cx="8618934" cy="2895600"/>
          </a:xfrm>
        </p:spPr>
      </p:pic>
    </p:spTree>
    <p:extLst>
      <p:ext uri="{BB962C8B-B14F-4D97-AF65-F5344CB8AC3E}">
        <p14:creationId xmlns:p14="http://schemas.microsoft.com/office/powerpoint/2010/main" val="20419791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057400"/>
            <a:ext cx="8732626" cy="3429000"/>
          </a:xfrm>
        </p:spPr>
      </p:pic>
    </p:spTree>
    <p:extLst>
      <p:ext uri="{BB962C8B-B14F-4D97-AF65-F5344CB8AC3E}">
        <p14:creationId xmlns:p14="http://schemas.microsoft.com/office/powerpoint/2010/main" val="3381891271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3826" y="1524000"/>
            <a:ext cx="8091573" cy="5181600"/>
          </a:xfrm>
        </p:spPr>
        <p:txBody>
          <a:bodyPr>
            <a:normAutofit lnSpcReduction="10000"/>
          </a:bodyPr>
          <a:lstStyle/>
          <a:p>
            <a:r>
              <a:rPr lang="en-US" sz="2600" dirty="0"/>
              <a:t>The NHANES Study and Dataset</a:t>
            </a:r>
          </a:p>
          <a:p>
            <a:r>
              <a:rPr lang="en-US" sz="2600" dirty="0"/>
              <a:t>Sampling Concepts</a:t>
            </a:r>
          </a:p>
          <a:p>
            <a:pPr lvl="1"/>
            <a:r>
              <a:rPr lang="en-US" sz="2200" dirty="0"/>
              <a:t>Sampling Designs</a:t>
            </a:r>
          </a:p>
          <a:p>
            <a:pPr lvl="1"/>
            <a:r>
              <a:rPr lang="en-US" sz="2200" dirty="0"/>
              <a:t>Stratified Samples</a:t>
            </a:r>
          </a:p>
          <a:p>
            <a:pPr lvl="1"/>
            <a:r>
              <a:rPr lang="en-US" sz="2200" dirty="0"/>
              <a:t>Finite Population Correct Factors</a:t>
            </a:r>
          </a:p>
          <a:p>
            <a:pPr lvl="1"/>
            <a:r>
              <a:rPr lang="en-US" sz="2200" dirty="0"/>
              <a:t>Sample Weights</a:t>
            </a:r>
          </a:p>
          <a:p>
            <a:pPr lvl="1"/>
            <a:r>
              <a:rPr lang="en-US" sz="2200" dirty="0"/>
              <a:t>Variance Estimation Techniques</a:t>
            </a:r>
          </a:p>
          <a:p>
            <a:r>
              <a:rPr lang="en-US" sz="2600" dirty="0"/>
              <a:t>Data Analysis Examples</a:t>
            </a:r>
          </a:p>
          <a:p>
            <a:pPr lvl="1"/>
            <a:r>
              <a:rPr lang="en-US" sz="2000" b="1" dirty="0"/>
              <a:t>Summary Statistics</a:t>
            </a:r>
          </a:p>
          <a:p>
            <a:pPr lvl="1"/>
            <a:r>
              <a:rPr lang="en-US" sz="2000" dirty="0"/>
              <a:t>Tables</a:t>
            </a:r>
          </a:p>
          <a:p>
            <a:pPr lvl="1"/>
            <a:r>
              <a:rPr lang="en-US" sz="2000" dirty="0"/>
              <a:t>Linear Regression</a:t>
            </a:r>
          </a:p>
          <a:p>
            <a:pPr lvl="1"/>
            <a:r>
              <a:rPr lang="en-US" sz="2000" dirty="0"/>
              <a:t>Logistic Regression</a:t>
            </a:r>
          </a:p>
          <a:p>
            <a:pPr lvl="1"/>
            <a:r>
              <a:rPr lang="en-US" sz="2000" dirty="0"/>
              <a:t>Ordinal Logistic Regression</a:t>
            </a:r>
          </a:p>
          <a:p>
            <a:pPr lvl="1"/>
            <a:r>
              <a:rPr lang="en-US" sz="2000" dirty="0"/>
              <a:t>Structural Equation Modeling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5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19" y="1496844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425119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791534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153156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514778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880104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4400616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057400"/>
            <a:ext cx="6989505" cy="3581400"/>
          </a:xfrm>
        </p:spPr>
      </p:pic>
    </p:spTree>
    <p:extLst>
      <p:ext uri="{BB962C8B-B14F-4D97-AF65-F5344CB8AC3E}">
        <p14:creationId xmlns:p14="http://schemas.microsoft.com/office/powerpoint/2010/main" val="1968865817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905000"/>
            <a:ext cx="6629400" cy="4433009"/>
          </a:xfrm>
        </p:spPr>
      </p:pic>
    </p:spTree>
    <p:extLst>
      <p:ext uri="{BB962C8B-B14F-4D97-AF65-F5344CB8AC3E}">
        <p14:creationId xmlns:p14="http://schemas.microsoft.com/office/powerpoint/2010/main" val="4156685811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676400"/>
            <a:ext cx="6781800" cy="5020196"/>
          </a:xfrm>
        </p:spPr>
      </p:pic>
    </p:spTree>
    <p:extLst>
      <p:ext uri="{BB962C8B-B14F-4D97-AF65-F5344CB8AC3E}">
        <p14:creationId xmlns:p14="http://schemas.microsoft.com/office/powerpoint/2010/main" val="37769357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25139</TotalTime>
  <Words>3233</Words>
  <Application>Microsoft Office PowerPoint</Application>
  <PresentationFormat>On-screen Show (4:3)</PresentationFormat>
  <Paragraphs>1054</Paragraphs>
  <Slides>118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118</vt:i4>
      </vt:variant>
    </vt:vector>
  </HeadingPairs>
  <TitlesOfParts>
    <vt:vector size="125" baseType="lpstr">
      <vt:lpstr>Arial</vt:lpstr>
      <vt:lpstr>Calibri</vt:lpstr>
      <vt:lpstr>Cambria Math</vt:lpstr>
      <vt:lpstr>Consolas</vt:lpstr>
      <vt:lpstr>Courier New</vt:lpstr>
      <vt:lpstr>Office Theme</vt:lpstr>
      <vt:lpstr>Equation</vt:lpstr>
      <vt:lpstr>Introduction to Survey Statistics Using Stata</vt:lpstr>
      <vt:lpstr>Download Website</vt:lpstr>
      <vt:lpstr>Everything In One Slide</vt:lpstr>
      <vt:lpstr>Survey Sampling</vt:lpstr>
      <vt:lpstr>Survey Sampling</vt:lpstr>
      <vt:lpstr>PowerPoint Presentation</vt:lpstr>
      <vt:lpstr>Non-Probability Sampling</vt:lpstr>
      <vt:lpstr>Probability Sampling</vt:lpstr>
      <vt:lpstr>Outline</vt:lpstr>
      <vt:lpstr>National Health and Nutritional Examination Survey (NHANES)</vt:lpstr>
      <vt:lpstr>NHANES</vt:lpstr>
      <vt:lpstr>NHANES</vt:lpstr>
      <vt:lpstr>NHANES</vt:lpstr>
      <vt:lpstr>NHANES</vt:lpstr>
      <vt:lpstr>NHANES</vt:lpstr>
      <vt:lpstr>Import NHANES Data</vt:lpstr>
      <vt:lpstr>Import NHANES Data</vt:lpstr>
      <vt:lpstr>Outline</vt:lpstr>
      <vt:lpstr>Declare Survey Design For Dataset</vt:lpstr>
      <vt:lpstr>Sampling Designs</vt:lpstr>
      <vt:lpstr>Major Sampling Designs</vt:lpstr>
      <vt:lpstr>Simple Random Sampling</vt:lpstr>
      <vt:lpstr>Simple Random Sampling</vt:lpstr>
      <vt:lpstr>Simple Random Sampling</vt:lpstr>
      <vt:lpstr>Simple Random Sampling</vt:lpstr>
      <vt:lpstr>Simple Random Sampling</vt:lpstr>
      <vt:lpstr>Major Sampling Designs</vt:lpstr>
      <vt:lpstr>Systematic Sampling</vt:lpstr>
      <vt:lpstr>Systematic Sampling</vt:lpstr>
      <vt:lpstr>Systematic Sampling</vt:lpstr>
      <vt:lpstr>Systematic Sampling</vt:lpstr>
      <vt:lpstr>Major Sampling Designs</vt:lpstr>
      <vt:lpstr>Cluster Sampling</vt:lpstr>
      <vt:lpstr>Cluster Sampling</vt:lpstr>
      <vt:lpstr>Cluster Sampling</vt:lpstr>
      <vt:lpstr>Major Sampling Designs</vt:lpstr>
      <vt:lpstr>Sampling Designs</vt:lpstr>
      <vt:lpstr>Multistage Cluster Sampling</vt:lpstr>
      <vt:lpstr>Sampling Designs</vt:lpstr>
      <vt:lpstr>Primary Sampling Units (PSU)</vt:lpstr>
      <vt:lpstr>Sampling Designs</vt:lpstr>
      <vt:lpstr>Stratification of Samples</vt:lpstr>
      <vt:lpstr>Outline</vt:lpstr>
      <vt:lpstr>Stratification of Samples</vt:lpstr>
      <vt:lpstr>Stratified Sampling</vt:lpstr>
      <vt:lpstr>Stratified Sampling</vt:lpstr>
      <vt:lpstr>Stratified Sampling</vt:lpstr>
      <vt:lpstr>Stratified Multistage Cluster Sampling</vt:lpstr>
      <vt:lpstr>Stratified Sampling</vt:lpstr>
      <vt:lpstr>Stratified Sampling</vt:lpstr>
      <vt:lpstr>Stratified Sampling</vt:lpstr>
      <vt:lpstr>Biased Estimators</vt:lpstr>
      <vt:lpstr>Biased Estimators</vt:lpstr>
      <vt:lpstr>Bias vs Variance</vt:lpstr>
      <vt:lpstr>Mean Squared Error</vt:lpstr>
      <vt:lpstr>Outline</vt:lpstr>
      <vt:lpstr>Finite Population Correction Factors (FPC)</vt:lpstr>
      <vt:lpstr>Non-Probability Sampling</vt:lpstr>
      <vt:lpstr>Probability Sampling</vt:lpstr>
      <vt:lpstr>Sampling With Replacement</vt:lpstr>
      <vt:lpstr>Sampling With Replacement</vt:lpstr>
      <vt:lpstr>Sampling With Replacement</vt:lpstr>
      <vt:lpstr>Sampling Without Replacement</vt:lpstr>
      <vt:lpstr>Sampling Without Replacement</vt:lpstr>
      <vt:lpstr>Sampling Without Replacement</vt:lpstr>
      <vt:lpstr>Finite Population Correction</vt:lpstr>
      <vt:lpstr>Finite Population Correction</vt:lpstr>
      <vt:lpstr>Finite Population Correction Factor</vt:lpstr>
      <vt:lpstr>Finite Population Correction Factor</vt:lpstr>
      <vt:lpstr>Finite Population Correction Factor</vt:lpstr>
      <vt:lpstr>Finite Population Correction Factor (FPC)</vt:lpstr>
      <vt:lpstr>Outline</vt:lpstr>
      <vt:lpstr>Sample Weights</vt:lpstr>
      <vt:lpstr>Probability Sampling</vt:lpstr>
      <vt:lpstr>Sampling Weights</vt:lpstr>
      <vt:lpstr>Sampling Weights</vt:lpstr>
      <vt:lpstr>Sampling Weights</vt:lpstr>
      <vt:lpstr>Sampling Weights</vt:lpstr>
      <vt:lpstr>Declare Survey Design For Dataset</vt:lpstr>
      <vt:lpstr>Outline</vt:lpstr>
      <vt:lpstr>Methods of Variance Estimation</vt:lpstr>
      <vt:lpstr>Methods of Variance Estimation</vt:lpstr>
      <vt:lpstr>Methods of Variance Estimation</vt:lpstr>
      <vt:lpstr>Methods of Variance Estimation</vt:lpstr>
      <vt:lpstr>Methods of Variance Estimation</vt:lpstr>
      <vt:lpstr>Declare Survey Design For Dataset</vt:lpstr>
      <vt:lpstr>Methods of Variance Estimation</vt:lpstr>
      <vt:lpstr>Declare Survey Design For Dataset</vt:lpstr>
      <vt:lpstr>Outline</vt:lpstr>
      <vt:lpstr>NHANES Data Analysis Example</vt:lpstr>
      <vt:lpstr>The Actual NHANES svyset</vt:lpstr>
      <vt:lpstr>NHANES Data Analysis Example</vt:lpstr>
      <vt:lpstr>NHANES Data Analysis Example</vt:lpstr>
      <vt:lpstr>NHANES Data Analysis Example</vt:lpstr>
      <vt:lpstr>NHANES Data Analysis Example</vt:lpstr>
      <vt:lpstr>Outline</vt:lpstr>
      <vt:lpstr>NHANES Data Analysis Example</vt:lpstr>
      <vt:lpstr>NHANES Data Analysis Example</vt:lpstr>
      <vt:lpstr>NHANES Data Analysis Example</vt:lpstr>
      <vt:lpstr>NHANES Data Analysis Example</vt:lpstr>
      <vt:lpstr>NHANES Data Analysis Example</vt:lpstr>
      <vt:lpstr>NHANES Data Analysis Example</vt:lpstr>
      <vt:lpstr>Outline</vt:lpstr>
      <vt:lpstr>NHANES Data Analysis Example</vt:lpstr>
      <vt:lpstr>NHANES Data Analysis Example</vt:lpstr>
      <vt:lpstr>NHANES Data Analysis Example</vt:lpstr>
      <vt:lpstr>NHANES Data Analysis Example</vt:lpstr>
      <vt:lpstr>NHANES Data Analysis Example</vt:lpstr>
      <vt:lpstr>NHANES Data Analysis Example</vt:lpstr>
      <vt:lpstr>PowerPoint Presentation</vt:lpstr>
      <vt:lpstr>NHANES Data Analysis Example</vt:lpstr>
      <vt:lpstr>Outline</vt:lpstr>
      <vt:lpstr>References</vt:lpstr>
      <vt:lpstr>References</vt:lpstr>
      <vt:lpstr>References</vt:lpstr>
      <vt:lpstr>References</vt:lpstr>
      <vt:lpstr>Learn more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Chuck Huber</dc:creator>
  <cp:lastModifiedBy>Chuck Huber</cp:lastModifiedBy>
  <cp:revision>1687</cp:revision>
  <dcterms:created xsi:type="dcterms:W3CDTF">2013-10-24T18:49:17Z</dcterms:created>
  <dcterms:modified xsi:type="dcterms:W3CDTF">2023-07-17T15:58:42Z</dcterms:modified>
</cp:coreProperties>
</file>