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notesMasterIdLst>
    <p:notesMasterId r:id="rId28"/>
  </p:notesMasterIdLst>
  <p:sldIdLst>
    <p:sldId id="257" r:id="rId6"/>
    <p:sldId id="258" r:id="rId7"/>
    <p:sldId id="259" r:id="rId8"/>
    <p:sldId id="260" r:id="rId9"/>
    <p:sldId id="261" r:id="rId10"/>
    <p:sldId id="282" r:id="rId11"/>
    <p:sldId id="288" r:id="rId12"/>
    <p:sldId id="287" r:id="rId13"/>
    <p:sldId id="286" r:id="rId14"/>
    <p:sldId id="263" r:id="rId15"/>
    <p:sldId id="280" r:id="rId16"/>
    <p:sldId id="265" r:id="rId17"/>
    <p:sldId id="266" r:id="rId18"/>
    <p:sldId id="267" r:id="rId19"/>
    <p:sldId id="268" r:id="rId20"/>
    <p:sldId id="269" r:id="rId21"/>
    <p:sldId id="270" r:id="rId22"/>
    <p:sldId id="272" r:id="rId23"/>
    <p:sldId id="273" r:id="rId24"/>
    <p:sldId id="285" r:id="rId25"/>
    <p:sldId id="278" r:id="rId26"/>
    <p:sldId id="289" r:id="rId27"/>
  </p:sldIdLst>
  <p:sldSz cx="10077450" cy="7562850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73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6374" autoAdjust="0"/>
  </p:normalViewPr>
  <p:slideViewPr>
    <p:cSldViewPr snapToGrid="0">
      <p:cViewPr varScale="1">
        <p:scale>
          <a:sx n="91" d="100"/>
          <a:sy n="91" d="100"/>
        </p:scale>
        <p:origin x="9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253B95-E591-4A0D-B534-2AE9FBA83670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6363" y="1336675"/>
            <a:ext cx="480695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B0E28-3F99-41A4-9EC4-24F3484E9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303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9640" y="625608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515448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35964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352368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668736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668736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44" name="PlaceHolder 6"/>
          <p:cNvSpPr>
            <a:spLocks noGrp="1"/>
          </p:cNvSpPr>
          <p:nvPr>
            <p:ph type="body"/>
          </p:nvPr>
        </p:nvSpPr>
        <p:spPr>
          <a:xfrm>
            <a:off x="352368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45" name="PlaceHolder 7"/>
          <p:cNvSpPr>
            <a:spLocks noGrp="1"/>
          </p:cNvSpPr>
          <p:nvPr>
            <p:ph type="body"/>
          </p:nvPr>
        </p:nvSpPr>
        <p:spPr>
          <a:xfrm>
            <a:off x="35964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359640" y="5221440"/>
            <a:ext cx="9357120" cy="1980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935712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359640" y="3781080"/>
            <a:ext cx="9357120" cy="4446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35964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359640" y="5221440"/>
            <a:ext cx="9357120" cy="1980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515448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359640" y="625608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359640" y="625608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515448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35964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352368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668736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 type="body"/>
          </p:nvPr>
        </p:nvSpPr>
        <p:spPr>
          <a:xfrm>
            <a:off x="668736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 type="body"/>
          </p:nvPr>
        </p:nvSpPr>
        <p:spPr>
          <a:xfrm>
            <a:off x="352368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 type="body"/>
          </p:nvPr>
        </p:nvSpPr>
        <p:spPr>
          <a:xfrm>
            <a:off x="35964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0BAD33-EB8D-4142-59B1-56BA4C9514C4}"/>
              </a:ext>
            </a:extLst>
          </p:cNvPr>
          <p:cNvSpPr txBox="1"/>
          <p:nvPr userDrawn="1"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‹#›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719781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subTitle"/>
          </p:nvPr>
        </p:nvSpPr>
        <p:spPr>
          <a:xfrm>
            <a:off x="359640" y="5221440"/>
            <a:ext cx="9357120" cy="1980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935712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0BAD33-EB8D-4142-59B1-56BA4C9514C4}"/>
              </a:ext>
            </a:extLst>
          </p:cNvPr>
          <p:cNvSpPr txBox="1"/>
          <p:nvPr userDrawn="1"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‹#›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subTitle"/>
          </p:nvPr>
        </p:nvSpPr>
        <p:spPr>
          <a:xfrm>
            <a:off x="359640" y="3781080"/>
            <a:ext cx="9357120" cy="4446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35964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515448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359640" y="625608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359640" y="625608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515448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22" name="PlaceHolder 5"/>
          <p:cNvSpPr>
            <a:spLocks noGrp="1"/>
          </p:cNvSpPr>
          <p:nvPr>
            <p:ph type="body"/>
          </p:nvPr>
        </p:nvSpPr>
        <p:spPr>
          <a:xfrm>
            <a:off x="35964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352368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668736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body"/>
          </p:nvPr>
        </p:nvSpPr>
        <p:spPr>
          <a:xfrm>
            <a:off x="668736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28" name="PlaceHolder 6"/>
          <p:cNvSpPr>
            <a:spLocks noGrp="1"/>
          </p:cNvSpPr>
          <p:nvPr>
            <p:ph type="body"/>
          </p:nvPr>
        </p:nvSpPr>
        <p:spPr>
          <a:xfrm>
            <a:off x="352368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29" name="PlaceHolder 7"/>
          <p:cNvSpPr>
            <a:spLocks noGrp="1"/>
          </p:cNvSpPr>
          <p:nvPr>
            <p:ph type="body"/>
          </p:nvPr>
        </p:nvSpPr>
        <p:spPr>
          <a:xfrm>
            <a:off x="35964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>
            <a:lvl1pPr>
              <a:defRPr b="0"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defRPr>
            </a:lvl1pPr>
          </a:lstStyle>
          <a:p>
            <a:pPr algn="ctr"/>
            <a:endParaRPr lang="en-US" sz="3600" b="1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subTitle"/>
          </p:nvPr>
        </p:nvSpPr>
        <p:spPr>
          <a:xfrm>
            <a:off x="359640" y="5221440"/>
            <a:ext cx="9357120" cy="1980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2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935712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subTitle"/>
          </p:nvPr>
        </p:nvSpPr>
        <p:spPr>
          <a:xfrm>
            <a:off x="359640" y="3781080"/>
            <a:ext cx="9357120" cy="4446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35964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515448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 type="body"/>
          </p:nvPr>
        </p:nvSpPr>
        <p:spPr>
          <a:xfrm>
            <a:off x="359640" y="625608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359640" y="625608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59" name="PlaceHolder 4"/>
          <p:cNvSpPr>
            <a:spLocks noGrp="1"/>
          </p:cNvSpPr>
          <p:nvPr>
            <p:ph type="body"/>
          </p:nvPr>
        </p:nvSpPr>
        <p:spPr>
          <a:xfrm>
            <a:off x="515448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60" name="PlaceHolder 5"/>
          <p:cNvSpPr>
            <a:spLocks noGrp="1"/>
          </p:cNvSpPr>
          <p:nvPr>
            <p:ph type="body"/>
          </p:nvPr>
        </p:nvSpPr>
        <p:spPr>
          <a:xfrm>
            <a:off x="35964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63" name="PlaceHolder 3"/>
          <p:cNvSpPr>
            <a:spLocks noGrp="1"/>
          </p:cNvSpPr>
          <p:nvPr>
            <p:ph type="body"/>
          </p:nvPr>
        </p:nvSpPr>
        <p:spPr>
          <a:xfrm>
            <a:off x="352368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64" name="PlaceHolder 4"/>
          <p:cNvSpPr>
            <a:spLocks noGrp="1"/>
          </p:cNvSpPr>
          <p:nvPr>
            <p:ph type="body"/>
          </p:nvPr>
        </p:nvSpPr>
        <p:spPr>
          <a:xfrm>
            <a:off x="668736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65" name="PlaceHolder 5"/>
          <p:cNvSpPr>
            <a:spLocks noGrp="1"/>
          </p:cNvSpPr>
          <p:nvPr>
            <p:ph type="body"/>
          </p:nvPr>
        </p:nvSpPr>
        <p:spPr>
          <a:xfrm>
            <a:off x="668736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66" name="PlaceHolder 6"/>
          <p:cNvSpPr>
            <a:spLocks noGrp="1"/>
          </p:cNvSpPr>
          <p:nvPr>
            <p:ph type="body"/>
          </p:nvPr>
        </p:nvSpPr>
        <p:spPr>
          <a:xfrm>
            <a:off x="352368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67" name="PlaceHolder 7"/>
          <p:cNvSpPr>
            <a:spLocks noGrp="1"/>
          </p:cNvSpPr>
          <p:nvPr>
            <p:ph type="body"/>
          </p:nvPr>
        </p:nvSpPr>
        <p:spPr>
          <a:xfrm>
            <a:off x="35964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subTitle"/>
          </p:nvPr>
        </p:nvSpPr>
        <p:spPr>
          <a:xfrm>
            <a:off x="359640" y="5221440"/>
            <a:ext cx="9357120" cy="1980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935712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subTitle"/>
          </p:nvPr>
        </p:nvSpPr>
        <p:spPr>
          <a:xfrm>
            <a:off x="359640" y="3781080"/>
            <a:ext cx="9357120" cy="4446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 type="body"/>
          </p:nvPr>
        </p:nvSpPr>
        <p:spPr>
          <a:xfrm>
            <a:off x="35964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82" name="PlaceHolder 4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 type="body"/>
          </p:nvPr>
        </p:nvSpPr>
        <p:spPr>
          <a:xfrm>
            <a:off x="515448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 type="body"/>
          </p:nvPr>
        </p:nvSpPr>
        <p:spPr>
          <a:xfrm>
            <a:off x="359640" y="625608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359640" y="625608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subTitle"/>
          </p:nvPr>
        </p:nvSpPr>
        <p:spPr>
          <a:xfrm>
            <a:off x="359640" y="3781080"/>
            <a:ext cx="9357120" cy="4446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 type="body"/>
          </p:nvPr>
        </p:nvSpPr>
        <p:spPr>
          <a:xfrm>
            <a:off x="515448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198" name="PlaceHolder 5"/>
          <p:cNvSpPr>
            <a:spLocks noGrp="1"/>
          </p:cNvSpPr>
          <p:nvPr>
            <p:ph type="body"/>
          </p:nvPr>
        </p:nvSpPr>
        <p:spPr>
          <a:xfrm>
            <a:off x="35964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201" name="PlaceHolder 3"/>
          <p:cNvSpPr>
            <a:spLocks noGrp="1"/>
          </p:cNvSpPr>
          <p:nvPr>
            <p:ph type="body"/>
          </p:nvPr>
        </p:nvSpPr>
        <p:spPr>
          <a:xfrm>
            <a:off x="352368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202" name="PlaceHolder 4"/>
          <p:cNvSpPr>
            <a:spLocks noGrp="1"/>
          </p:cNvSpPr>
          <p:nvPr>
            <p:ph type="body"/>
          </p:nvPr>
        </p:nvSpPr>
        <p:spPr>
          <a:xfrm>
            <a:off x="6687360" y="522144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203" name="PlaceHolder 5"/>
          <p:cNvSpPr>
            <a:spLocks noGrp="1"/>
          </p:cNvSpPr>
          <p:nvPr>
            <p:ph type="body"/>
          </p:nvPr>
        </p:nvSpPr>
        <p:spPr>
          <a:xfrm>
            <a:off x="668736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204" name="PlaceHolder 6"/>
          <p:cNvSpPr>
            <a:spLocks noGrp="1"/>
          </p:cNvSpPr>
          <p:nvPr>
            <p:ph type="body"/>
          </p:nvPr>
        </p:nvSpPr>
        <p:spPr>
          <a:xfrm>
            <a:off x="352368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205" name="PlaceHolder 7"/>
          <p:cNvSpPr>
            <a:spLocks noGrp="1"/>
          </p:cNvSpPr>
          <p:nvPr>
            <p:ph type="body"/>
          </p:nvPr>
        </p:nvSpPr>
        <p:spPr>
          <a:xfrm>
            <a:off x="359640" y="6256080"/>
            <a:ext cx="30128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35964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5154480" y="625608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endParaRPr lang="en-US" sz="36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35964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5154480" y="5221440"/>
            <a:ext cx="456624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359640" y="6256080"/>
            <a:ext cx="9357120" cy="944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jp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stomShape 2"/>
          <p:cNvSpPr/>
          <p:nvPr/>
        </p:nvSpPr>
        <p:spPr>
          <a:xfrm>
            <a:off x="-21240" y="0"/>
            <a:ext cx="10076760" cy="1260360"/>
          </a:xfrm>
          <a:prstGeom prst="rect">
            <a:avLst/>
          </a:prstGeom>
          <a:solidFill>
            <a:srgbClr val="FFFFFF"/>
          </a:solidFill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PlaceHolder 3"/>
          <p:cNvSpPr>
            <a:spLocks noGrp="1"/>
          </p:cNvSpPr>
          <p:nvPr>
            <p:ph type="title"/>
          </p:nvPr>
        </p:nvSpPr>
        <p:spPr>
          <a:xfrm>
            <a:off x="332280" y="138600"/>
            <a:ext cx="9357120" cy="77616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3600" b="0" strike="noStrike" spc="-1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Click to edit the title text format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body"/>
          </p:nvPr>
        </p:nvSpPr>
        <p:spPr>
          <a:xfrm>
            <a:off x="359640" y="1371960"/>
            <a:ext cx="9357120" cy="5649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spcAft>
                <a:spcPts val="1134"/>
              </a:spcAft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spcAft>
                <a:spcPts val="850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spcAft>
                <a:spcPts val="567"/>
              </a:spcAft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spcAft>
                <a:spcPts val="283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spcAft>
                <a:spcPts val="283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spcAft>
                <a:spcPts val="283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  <p:sp>
        <p:nvSpPr>
          <p:cNvPr id="8" name="Line 9"/>
          <p:cNvSpPr/>
          <p:nvPr/>
        </p:nvSpPr>
        <p:spPr>
          <a:xfrm flipV="1">
            <a:off x="0" y="1097280"/>
            <a:ext cx="10146600" cy="91440"/>
          </a:xfrm>
          <a:prstGeom prst="line">
            <a:avLst/>
          </a:prstGeom>
          <a:ln w="720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Line 10"/>
          <p:cNvSpPr/>
          <p:nvPr/>
        </p:nvSpPr>
        <p:spPr>
          <a:xfrm>
            <a:off x="0" y="1260000"/>
            <a:ext cx="10055160" cy="0"/>
          </a:xfrm>
          <a:prstGeom prst="line">
            <a:avLst/>
          </a:prstGeom>
          <a:ln w="90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4F4580-4F34-DF8A-E6A6-6546964EC435}"/>
              </a:ext>
            </a:extLst>
          </p:cNvPr>
          <p:cNvSpPr txBox="1"/>
          <p:nvPr userDrawn="1"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‹#›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ustomShape 1"/>
          <p:cNvSpPr/>
          <p:nvPr/>
        </p:nvSpPr>
        <p:spPr>
          <a:xfrm>
            <a:off x="0" y="0"/>
            <a:ext cx="10076760" cy="504144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" name="PlaceHolder 2"/>
          <p:cNvSpPr>
            <a:spLocks noGrp="1"/>
          </p:cNvSpPr>
          <p:nvPr>
            <p:ph type="title"/>
          </p:nvPr>
        </p:nvSpPr>
        <p:spPr>
          <a:xfrm>
            <a:off x="359640" y="3781080"/>
            <a:ext cx="9357120" cy="9590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r>
              <a:rPr lang="en-US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 Black"/>
              </a:rPr>
              <a:t>Click to edit the title text format</a:t>
            </a: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359640" y="5221440"/>
            <a:ext cx="9357120" cy="198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876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Click to edit the outline text format</a:t>
            </a:r>
          </a:p>
          <a:p>
            <a:pPr marL="864000" lvl="1" indent="-324000">
              <a:spcAft>
                <a:spcPts val="1134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Second Outline Level</a:t>
            </a:r>
          </a:p>
          <a:p>
            <a:pPr marL="1296000" lvl="2" indent="-288000">
              <a:spcAft>
                <a:spcPts val="850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Third Outline Level</a:t>
            </a:r>
          </a:p>
          <a:p>
            <a:pPr marL="1728000" lvl="3" indent="-216000">
              <a:spcAft>
                <a:spcPts val="567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Fourth Outline Level</a:t>
            </a:r>
          </a:p>
          <a:p>
            <a:pPr marL="2160000" lvl="4" indent="-216000">
              <a:spcAft>
                <a:spcPts val="283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Fifth Outline Level</a:t>
            </a:r>
          </a:p>
          <a:p>
            <a:pPr marL="2592000" lvl="5" indent="-216000">
              <a:spcAft>
                <a:spcPts val="283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Sixth Outline Level</a:t>
            </a:r>
          </a:p>
          <a:p>
            <a:pPr marL="3024000" lvl="6" indent="-216000">
              <a:spcAft>
                <a:spcPts val="283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Seventh Outline Level</a:t>
            </a:r>
          </a:p>
        </p:txBody>
      </p:sp>
      <p:sp>
        <p:nvSpPr>
          <p:cNvPr id="49" name="PlaceHolder 4"/>
          <p:cNvSpPr>
            <a:spLocks noGrp="1"/>
          </p:cNvSpPr>
          <p:nvPr>
            <p:ph type="dt"/>
          </p:nvPr>
        </p:nvSpPr>
        <p:spPr>
          <a:xfrm>
            <a:off x="359640" y="7201800"/>
            <a:ext cx="2878920" cy="36000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 Black"/>
              </a:rPr>
              <a:t>&lt;date/time&gt;</a:t>
            </a:r>
          </a:p>
        </p:txBody>
      </p:sp>
      <p:sp>
        <p:nvSpPr>
          <p:cNvPr id="50" name="PlaceHolder 5"/>
          <p:cNvSpPr>
            <a:spLocks noGrp="1"/>
          </p:cNvSpPr>
          <p:nvPr>
            <p:ph type="ftr"/>
          </p:nvPr>
        </p:nvSpPr>
        <p:spPr>
          <a:xfrm>
            <a:off x="3418560" y="7201800"/>
            <a:ext cx="3238920" cy="360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 Black"/>
              </a:rPr>
              <a:t>&lt;footer&gt;</a:t>
            </a:r>
          </a:p>
        </p:txBody>
      </p:sp>
      <p:sp>
        <p:nvSpPr>
          <p:cNvPr id="51" name="PlaceHolder 6"/>
          <p:cNvSpPr>
            <a:spLocks noGrp="1"/>
          </p:cNvSpPr>
          <p:nvPr>
            <p:ph type="sldNum"/>
          </p:nvPr>
        </p:nvSpPr>
        <p:spPr>
          <a:xfrm>
            <a:off x="9176760" y="6805800"/>
            <a:ext cx="719640" cy="720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fld id="{D9FDDD65-93ED-4BBB-B7E5-78D744B1B605}" type="slidenum">
              <a:rPr lang="en-US" sz="1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 Black"/>
              </a:rPr>
              <a:t>‹#›</a:t>
            </a:fld>
            <a:endParaRPr lang="en-US" sz="18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71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2518920" y="2520720"/>
            <a:ext cx="5038560" cy="2520720"/>
          </a:xfrm>
          <a:prstGeom prst="wedgeRectCallout">
            <a:avLst>
              <a:gd name="adj1" fmla="val -42745"/>
              <a:gd name="adj2" fmla="val 114129"/>
            </a:avLst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" name="PlaceHolder 2"/>
          <p:cNvSpPr>
            <a:spLocks noGrp="1"/>
          </p:cNvSpPr>
          <p:nvPr>
            <p:ph type="title"/>
          </p:nvPr>
        </p:nvSpPr>
        <p:spPr>
          <a:xfrm>
            <a:off x="2698920" y="2700720"/>
            <a:ext cx="4678560" cy="216072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 algn="ctr"/>
            <a:r>
              <a:rPr lang="en-US" sz="3600" b="1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Source Sans Pro Black"/>
              </a:rPr>
              <a:t>Click to edit the title text format</a:t>
            </a: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3418560" y="5041440"/>
            <a:ext cx="6297840" cy="2160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876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Click to edit the outline text format</a:t>
            </a:r>
          </a:p>
          <a:p>
            <a:pPr marL="864000" lvl="1" indent="-324000">
              <a:spcAft>
                <a:spcPts val="1134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Second Outline Level</a:t>
            </a:r>
          </a:p>
          <a:p>
            <a:pPr marL="1296000" lvl="2" indent="-288000">
              <a:spcAft>
                <a:spcPts val="850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Third Outline Level</a:t>
            </a:r>
          </a:p>
          <a:p>
            <a:pPr marL="1728000" lvl="3" indent="-216000">
              <a:spcAft>
                <a:spcPts val="567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Fourth Outline Level</a:t>
            </a:r>
          </a:p>
          <a:p>
            <a:pPr marL="2160000" lvl="4" indent="-216000">
              <a:spcAft>
                <a:spcPts val="283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Fifth Outline Level</a:t>
            </a:r>
          </a:p>
          <a:p>
            <a:pPr marL="2592000" lvl="5" indent="-216000">
              <a:spcAft>
                <a:spcPts val="283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Sixth Outline Level</a:t>
            </a:r>
          </a:p>
          <a:p>
            <a:pPr marL="3024000" lvl="6" indent="-216000">
              <a:spcAft>
                <a:spcPts val="283"/>
              </a:spcAft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</a:rPr>
              <a:t>Seventh Outline Level</a:t>
            </a:r>
          </a:p>
        </p:txBody>
      </p:sp>
      <p:sp>
        <p:nvSpPr>
          <p:cNvPr id="91" name="PlaceHolder 4"/>
          <p:cNvSpPr>
            <a:spLocks noGrp="1"/>
          </p:cNvSpPr>
          <p:nvPr>
            <p:ph type="dt"/>
          </p:nvPr>
        </p:nvSpPr>
        <p:spPr>
          <a:xfrm>
            <a:off x="359640" y="7201800"/>
            <a:ext cx="2878920" cy="36000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 Black"/>
              </a:rPr>
              <a:t>&lt;date/time&gt;</a:t>
            </a:r>
          </a:p>
        </p:txBody>
      </p:sp>
      <p:sp>
        <p:nvSpPr>
          <p:cNvPr id="92" name="PlaceHolder 5"/>
          <p:cNvSpPr>
            <a:spLocks noGrp="1"/>
          </p:cNvSpPr>
          <p:nvPr>
            <p:ph type="ftr"/>
          </p:nvPr>
        </p:nvSpPr>
        <p:spPr>
          <a:xfrm>
            <a:off x="3418560" y="7201800"/>
            <a:ext cx="3238920" cy="360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 Black"/>
              </a:rPr>
              <a:t>&lt;footer&gt;</a:t>
            </a:r>
          </a:p>
        </p:txBody>
      </p:sp>
      <p:sp>
        <p:nvSpPr>
          <p:cNvPr id="93" name="PlaceHolder 6"/>
          <p:cNvSpPr>
            <a:spLocks noGrp="1"/>
          </p:cNvSpPr>
          <p:nvPr>
            <p:ph type="sldNum"/>
          </p:nvPr>
        </p:nvSpPr>
        <p:spPr>
          <a:xfrm>
            <a:off x="9176760" y="6805800"/>
            <a:ext cx="719640" cy="720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fld id="{3430730D-7888-4F0C-AA0D-D746211D40B2}" type="slidenum">
              <a:rPr lang="en-US" sz="1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 Black"/>
              </a:rPr>
              <a:t>‹#›</a:t>
            </a:fld>
            <a:endParaRPr lang="en-US" sz="18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Source Sans Pro Black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1258920" y="1237320"/>
            <a:ext cx="7557120" cy="263232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Inter Medium"/>
                <a:ea typeface="Inter Medium"/>
              </a:rPr>
              <a:t>Click to edit Master title style</a:t>
            </a:r>
            <a:endParaRPr lang="en-US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503280" y="1769040"/>
            <a:ext cx="9068760" cy="4385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56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24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21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935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9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62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9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3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21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3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21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3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21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692280" y="402120"/>
            <a:ext cx="8690760" cy="146124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"/>
                <a:ea typeface="Inter"/>
              </a:rPr>
              <a:t>Click to edit Master title style</a:t>
            </a:r>
            <a:endParaRPr lang="en-US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692280" y="2012760"/>
            <a:ext cx="8690760" cy="4797720"/>
          </a:xfrm>
          <a:prstGeom prst="rect">
            <a:avLst/>
          </a:prstGeom>
        </p:spPr>
        <p:txBody>
          <a:bodyPr/>
          <a:lstStyle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/>
                <a:ea typeface="Inter Light"/>
              </a:rPr>
              <a:t>Click to edit Master text styles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85800" lvl="1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/>
                <a:ea typeface="Inter Light"/>
              </a:rPr>
              <a:t>Second level</a:t>
            </a:r>
            <a:endParaRPr lang="en-US" sz="2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/>
                <a:ea typeface="Inter Light"/>
              </a:rPr>
              <a:t>Third level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/>
                <a:ea typeface="Inter Light"/>
              </a:rPr>
              <a:t>Fourth level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/>
                <a:ea typeface="Inter Light"/>
              </a:rPr>
              <a:t>Fifth level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hO2qW1NLrMk?si=zu1-02rrzzkOw41E" TargetMode="External"/><Relationship Id="rId2" Type="http://schemas.openxmlformats.org/officeDocument/2006/relationships/hyperlink" Target="https://www.stata.com/new-in-stata/group-sequential-designs/" TargetMode="External"/><Relationship Id="rId1" Type="http://schemas.openxmlformats.org/officeDocument/2006/relationships/slideLayout" Target="../slideLayouts/slideLayout25.xml"/><Relationship Id="rId5" Type="http://schemas.openxmlformats.org/officeDocument/2006/relationships/hyperlink" Target="https://www.stata.com/features/power-and-sample-size/" TargetMode="External"/><Relationship Id="rId4" Type="http://schemas.openxmlformats.org/officeDocument/2006/relationships/hyperlink" Target="https://www.stata.com/manuals/adapt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extShape 1"/>
          <p:cNvSpPr txBox="1"/>
          <p:nvPr/>
        </p:nvSpPr>
        <p:spPr>
          <a:xfrm>
            <a:off x="1258920" y="1237320"/>
            <a:ext cx="7557120" cy="263232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Inter"/>
                <a:ea typeface="Inter"/>
              </a:rPr>
              <a:t>Group sequential designs</a:t>
            </a:r>
            <a:br>
              <a:rPr dirty="0"/>
            </a:br>
            <a:r>
              <a:rPr lang="en-US" sz="4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Inter"/>
                <a:ea typeface="Inter"/>
              </a:rPr>
              <a:t>for clinical trials</a:t>
            </a:r>
            <a:endParaRPr lang="en-US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8FF0EE-DAB7-CD71-3827-58D60D7FDB4E}"/>
              </a:ext>
            </a:extLst>
          </p:cNvPr>
          <p:cNvSpPr txBox="1"/>
          <p:nvPr/>
        </p:nvSpPr>
        <p:spPr>
          <a:xfrm>
            <a:off x="2518834" y="4210819"/>
            <a:ext cx="50372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Alex Asher</a:t>
            </a:r>
            <a:br>
              <a:rPr lang="en-US" sz="2000" dirty="0"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</a:br>
            <a:r>
              <a:rPr lang="en-US" sz="2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5 December, 2023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extShape 1"/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Intro: GSD jargon</a:t>
            </a:r>
          </a:p>
        </p:txBody>
      </p:sp>
      <p:sp>
        <p:nvSpPr>
          <p:cNvPr id="225" name="TextShape 2"/>
          <p:cNvSpPr txBox="1"/>
          <p:nvPr/>
        </p:nvSpPr>
        <p:spPr>
          <a:xfrm>
            <a:off x="359640" y="1463400"/>
            <a:ext cx="9357120" cy="555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432000" indent="-324000">
              <a:spcBef>
                <a:spcPts val="1800"/>
              </a:spcBef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Look</a:t>
            </a:r>
          </a:p>
          <a:p>
            <a:pPr marL="864000" lvl="1" indent="-324000">
              <a:spcBef>
                <a:spcPts val="600"/>
              </a:spcBef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analysis of the data to-date</a:t>
            </a:r>
          </a:p>
          <a:p>
            <a:pPr marL="432000" indent="-324000">
              <a:spcBef>
                <a:spcPts val="1800"/>
              </a:spcBef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Expected sample size (ESS)</a:t>
            </a:r>
          </a:p>
          <a:p>
            <a:pPr marL="864000" lvl="1" indent="-324000">
              <a:spcBef>
                <a:spcPts val="600"/>
              </a:spcBef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average sample size if the trial were to be repeated</a:t>
            </a:r>
          </a:p>
          <a:p>
            <a:pPr marL="432000" indent="-324000">
              <a:spcBef>
                <a:spcPts val="1800"/>
              </a:spcBef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Maximum information</a:t>
            </a:r>
          </a:p>
          <a:p>
            <a:pPr marL="864000" lvl="1" indent="-324000">
              <a:spcBef>
                <a:spcPts val="600"/>
              </a:spcBef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Fisher information of the parameter estimated for the test, calculated at the maximum sample size</a:t>
            </a:r>
          </a:p>
          <a:p>
            <a:pPr marL="432000" indent="-324000">
              <a:spcBef>
                <a:spcPts val="1800"/>
              </a:spcBef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Information fraction</a:t>
            </a:r>
          </a:p>
          <a:p>
            <a:pPr marL="864000" lvl="1" indent="-324000">
              <a:spcBef>
                <a:spcPts val="600"/>
              </a:spcBef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fraction of the maximum information that has been collected when a look is performed; proportional to sample size</a:t>
            </a:r>
          </a:p>
          <a:p>
            <a:pPr marL="432000" indent="-324000">
              <a:spcBef>
                <a:spcPts val="1800"/>
              </a:spcBef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Information ratio</a:t>
            </a:r>
          </a:p>
          <a:p>
            <a:pPr marL="864000" lvl="1" indent="-324000">
              <a:spcBef>
                <a:spcPts val="600"/>
              </a:spcBef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ratio of the maximum information (sample size) of a GSD</a:t>
            </a:r>
            <a:br>
              <a:rPr sz="2000" dirty="0"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</a:b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to the information (sample size) of an equivalent FSD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D3AE22-F7DE-A798-CCE4-F3F0B5C6994C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10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raphic 40" descr="Medicine with solid fill">
            <a:extLst>
              <a:ext uri="{FF2B5EF4-FFF2-40B4-BE49-F238E27FC236}">
                <a16:creationId xmlns:a16="http://schemas.microsoft.com/office/drawing/2014/main" id="{BBCCE401-B523-689A-47E9-C389D5ADB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23274" y="4507090"/>
            <a:ext cx="914400" cy="914400"/>
          </a:xfrm>
          <a:prstGeom prst="rect">
            <a:avLst/>
          </a:prstGeom>
        </p:spPr>
      </p:pic>
      <p:pic>
        <p:nvPicPr>
          <p:cNvPr id="42" name="Graphic 41" descr="Medicine with solid fill">
            <a:extLst>
              <a:ext uri="{FF2B5EF4-FFF2-40B4-BE49-F238E27FC236}">
                <a16:creationId xmlns:a16="http://schemas.microsoft.com/office/drawing/2014/main" id="{BE7EB6D8-C78A-2444-EF35-F3B7F80F00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3274" y="2074512"/>
            <a:ext cx="914400" cy="914400"/>
          </a:xfrm>
          <a:prstGeom prst="rect">
            <a:avLst/>
          </a:prstGeom>
        </p:spPr>
      </p:pic>
      <p:pic>
        <p:nvPicPr>
          <p:cNvPr id="43" name="Graphic 42" descr="Man with solid fill">
            <a:extLst>
              <a:ext uri="{FF2B5EF4-FFF2-40B4-BE49-F238E27FC236}">
                <a16:creationId xmlns:a16="http://schemas.microsoft.com/office/drawing/2014/main" id="{AF86EB16-6DC7-FC3E-9551-758EF08D17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4006" y="2319373"/>
            <a:ext cx="365760" cy="365760"/>
          </a:xfrm>
          <a:prstGeom prst="rect">
            <a:avLst/>
          </a:prstGeom>
        </p:spPr>
      </p:pic>
      <p:pic>
        <p:nvPicPr>
          <p:cNvPr id="44" name="Graphic 43" descr="Woman with solid fill">
            <a:extLst>
              <a:ext uri="{FF2B5EF4-FFF2-40B4-BE49-F238E27FC236}">
                <a16:creationId xmlns:a16="http://schemas.microsoft.com/office/drawing/2014/main" id="{B0E5D04F-E811-F317-E545-2A854F6BBB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1126" y="2319373"/>
            <a:ext cx="365760" cy="36576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BE09D28-8E49-8DD6-94C8-31248794BFD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96973" y="1876425"/>
            <a:ext cx="6350000" cy="3810000"/>
          </a:xfrm>
          <a:prstGeom prst="rect">
            <a:avLst/>
          </a:prstGeom>
        </p:spPr>
      </p:pic>
      <p:pic>
        <p:nvPicPr>
          <p:cNvPr id="46" name="Graphic 45" descr="Man with solid fill">
            <a:extLst>
              <a:ext uri="{FF2B5EF4-FFF2-40B4-BE49-F238E27FC236}">
                <a16:creationId xmlns:a16="http://schemas.microsoft.com/office/drawing/2014/main" id="{6D04A19E-4442-B17D-5CDC-2A33740BF3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32993" y="2319373"/>
            <a:ext cx="365760" cy="365760"/>
          </a:xfrm>
          <a:prstGeom prst="rect">
            <a:avLst/>
          </a:prstGeom>
        </p:spPr>
      </p:pic>
      <p:pic>
        <p:nvPicPr>
          <p:cNvPr id="47" name="Graphic 46" descr="Woman with solid fill">
            <a:extLst>
              <a:ext uri="{FF2B5EF4-FFF2-40B4-BE49-F238E27FC236}">
                <a16:creationId xmlns:a16="http://schemas.microsoft.com/office/drawing/2014/main" id="{CCD3FD85-2FDD-CF9B-5B57-742389401F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50113" y="2319373"/>
            <a:ext cx="365760" cy="365760"/>
          </a:xfrm>
          <a:prstGeom prst="rect">
            <a:avLst/>
          </a:prstGeom>
        </p:spPr>
      </p:pic>
      <p:pic>
        <p:nvPicPr>
          <p:cNvPr id="48" name="Graphic 47" descr="Man with solid fill">
            <a:extLst>
              <a:ext uri="{FF2B5EF4-FFF2-40B4-BE49-F238E27FC236}">
                <a16:creationId xmlns:a16="http://schemas.microsoft.com/office/drawing/2014/main" id="{9C8A7C42-DFD5-B1F3-4499-49EC3E1DE4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88593" y="2319373"/>
            <a:ext cx="365760" cy="365760"/>
          </a:xfrm>
          <a:prstGeom prst="rect">
            <a:avLst/>
          </a:prstGeom>
        </p:spPr>
      </p:pic>
      <p:pic>
        <p:nvPicPr>
          <p:cNvPr id="49" name="Graphic 48" descr="Woman with solid fill">
            <a:extLst>
              <a:ext uri="{FF2B5EF4-FFF2-40B4-BE49-F238E27FC236}">
                <a16:creationId xmlns:a16="http://schemas.microsoft.com/office/drawing/2014/main" id="{C5E8E757-D48C-611B-3CE0-728732709B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05713" y="2319373"/>
            <a:ext cx="365760" cy="365760"/>
          </a:xfrm>
          <a:prstGeom prst="rect">
            <a:avLst/>
          </a:prstGeom>
        </p:spPr>
      </p:pic>
      <p:pic>
        <p:nvPicPr>
          <p:cNvPr id="50" name="Graphic 49" descr="Man with solid fill">
            <a:extLst>
              <a:ext uri="{FF2B5EF4-FFF2-40B4-BE49-F238E27FC236}">
                <a16:creationId xmlns:a16="http://schemas.microsoft.com/office/drawing/2014/main" id="{1A1AC42B-F98B-0060-CE57-DAE3E5A8E8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47579" y="2319373"/>
            <a:ext cx="365760" cy="365760"/>
          </a:xfrm>
          <a:prstGeom prst="rect">
            <a:avLst/>
          </a:prstGeom>
        </p:spPr>
      </p:pic>
      <p:pic>
        <p:nvPicPr>
          <p:cNvPr id="51" name="Graphic 50" descr="Woman with solid fill">
            <a:extLst>
              <a:ext uri="{FF2B5EF4-FFF2-40B4-BE49-F238E27FC236}">
                <a16:creationId xmlns:a16="http://schemas.microsoft.com/office/drawing/2014/main" id="{25ED6553-FB6C-46E5-EBB1-B7DBA0B0A1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64699" y="2319373"/>
            <a:ext cx="365760" cy="365760"/>
          </a:xfrm>
          <a:prstGeom prst="rect">
            <a:avLst/>
          </a:prstGeom>
        </p:spPr>
      </p:pic>
      <p:pic>
        <p:nvPicPr>
          <p:cNvPr id="52" name="Graphic 51" descr="Man with solid fill">
            <a:extLst>
              <a:ext uri="{FF2B5EF4-FFF2-40B4-BE49-F238E27FC236}">
                <a16:creationId xmlns:a16="http://schemas.microsoft.com/office/drawing/2014/main" id="{533EC518-7F9C-AB97-8ABB-1CB7B0B25A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13339" y="2319373"/>
            <a:ext cx="365760" cy="365760"/>
          </a:xfrm>
          <a:prstGeom prst="rect">
            <a:avLst/>
          </a:prstGeom>
        </p:spPr>
      </p:pic>
      <p:pic>
        <p:nvPicPr>
          <p:cNvPr id="53" name="Graphic 52" descr="Woman with solid fill">
            <a:extLst>
              <a:ext uri="{FF2B5EF4-FFF2-40B4-BE49-F238E27FC236}">
                <a16:creationId xmlns:a16="http://schemas.microsoft.com/office/drawing/2014/main" id="{D2C76478-2784-F5AA-AE41-3CA6C4159B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30459" y="2319373"/>
            <a:ext cx="365760" cy="365760"/>
          </a:xfrm>
          <a:prstGeom prst="rect">
            <a:avLst/>
          </a:prstGeom>
        </p:spPr>
      </p:pic>
      <p:pic>
        <p:nvPicPr>
          <p:cNvPr id="54" name="Graphic 53" descr="Man with solid fill">
            <a:extLst>
              <a:ext uri="{FF2B5EF4-FFF2-40B4-BE49-F238E27FC236}">
                <a16:creationId xmlns:a16="http://schemas.microsoft.com/office/drawing/2014/main" id="{DB2AAFAC-E86E-C15E-321A-935292E0F4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72326" y="2319373"/>
            <a:ext cx="365760" cy="365760"/>
          </a:xfrm>
          <a:prstGeom prst="rect">
            <a:avLst/>
          </a:prstGeom>
        </p:spPr>
      </p:pic>
      <p:pic>
        <p:nvPicPr>
          <p:cNvPr id="55" name="Graphic 54" descr="Woman with solid fill">
            <a:extLst>
              <a:ext uri="{FF2B5EF4-FFF2-40B4-BE49-F238E27FC236}">
                <a16:creationId xmlns:a16="http://schemas.microsoft.com/office/drawing/2014/main" id="{DA517C38-177F-A568-D080-8DA7559E12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89446" y="2319373"/>
            <a:ext cx="365760" cy="365760"/>
          </a:xfrm>
          <a:prstGeom prst="rect">
            <a:avLst/>
          </a:prstGeom>
        </p:spPr>
      </p:pic>
      <p:pic>
        <p:nvPicPr>
          <p:cNvPr id="56" name="Graphic 55" descr="Man with solid fill">
            <a:extLst>
              <a:ext uri="{FF2B5EF4-FFF2-40B4-BE49-F238E27FC236}">
                <a16:creationId xmlns:a16="http://schemas.microsoft.com/office/drawing/2014/main" id="{DA74FF42-752B-D4C7-C0E9-32A27C88C9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4006" y="4780264"/>
            <a:ext cx="365760" cy="365760"/>
          </a:xfrm>
          <a:prstGeom prst="rect">
            <a:avLst/>
          </a:prstGeom>
        </p:spPr>
      </p:pic>
      <p:pic>
        <p:nvPicPr>
          <p:cNvPr id="57" name="Graphic 56" descr="Woman with solid fill">
            <a:extLst>
              <a:ext uri="{FF2B5EF4-FFF2-40B4-BE49-F238E27FC236}">
                <a16:creationId xmlns:a16="http://schemas.microsoft.com/office/drawing/2014/main" id="{E9A81FC6-DF53-FEDF-3DFC-45F854547C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1126" y="4780264"/>
            <a:ext cx="365760" cy="365760"/>
          </a:xfrm>
          <a:prstGeom prst="rect">
            <a:avLst/>
          </a:prstGeom>
        </p:spPr>
      </p:pic>
      <p:pic>
        <p:nvPicPr>
          <p:cNvPr id="58" name="Graphic 57" descr="Man with solid fill">
            <a:extLst>
              <a:ext uri="{FF2B5EF4-FFF2-40B4-BE49-F238E27FC236}">
                <a16:creationId xmlns:a16="http://schemas.microsoft.com/office/drawing/2014/main" id="{A2BF9B81-F256-ECAE-D652-E34A6E8CB0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32993" y="4780264"/>
            <a:ext cx="365760" cy="365760"/>
          </a:xfrm>
          <a:prstGeom prst="rect">
            <a:avLst/>
          </a:prstGeom>
        </p:spPr>
      </p:pic>
      <p:pic>
        <p:nvPicPr>
          <p:cNvPr id="59" name="Graphic 58" descr="Woman with solid fill">
            <a:extLst>
              <a:ext uri="{FF2B5EF4-FFF2-40B4-BE49-F238E27FC236}">
                <a16:creationId xmlns:a16="http://schemas.microsoft.com/office/drawing/2014/main" id="{65325714-8BF4-0977-C938-78E8BFD227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50113" y="4780264"/>
            <a:ext cx="365760" cy="365760"/>
          </a:xfrm>
          <a:prstGeom prst="rect">
            <a:avLst/>
          </a:prstGeom>
        </p:spPr>
      </p:pic>
      <p:pic>
        <p:nvPicPr>
          <p:cNvPr id="60" name="Graphic 59" descr="Man with solid fill">
            <a:extLst>
              <a:ext uri="{FF2B5EF4-FFF2-40B4-BE49-F238E27FC236}">
                <a16:creationId xmlns:a16="http://schemas.microsoft.com/office/drawing/2014/main" id="{B2EE98A8-8089-96DF-70A6-769227E58F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88593" y="4780264"/>
            <a:ext cx="365760" cy="365760"/>
          </a:xfrm>
          <a:prstGeom prst="rect">
            <a:avLst/>
          </a:prstGeom>
        </p:spPr>
      </p:pic>
      <p:pic>
        <p:nvPicPr>
          <p:cNvPr id="61" name="Graphic 60" descr="Woman with solid fill">
            <a:extLst>
              <a:ext uri="{FF2B5EF4-FFF2-40B4-BE49-F238E27FC236}">
                <a16:creationId xmlns:a16="http://schemas.microsoft.com/office/drawing/2014/main" id="{977B95C1-4BCC-ECAF-CCC3-9FC9264DCD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05713" y="4780264"/>
            <a:ext cx="365760" cy="365760"/>
          </a:xfrm>
          <a:prstGeom prst="rect">
            <a:avLst/>
          </a:prstGeom>
        </p:spPr>
      </p:pic>
      <p:pic>
        <p:nvPicPr>
          <p:cNvPr id="62" name="Graphic 61" descr="Man with solid fill">
            <a:extLst>
              <a:ext uri="{FF2B5EF4-FFF2-40B4-BE49-F238E27FC236}">
                <a16:creationId xmlns:a16="http://schemas.microsoft.com/office/drawing/2014/main" id="{AEC9E869-4776-82FF-4001-E2B37DA392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47579" y="4780264"/>
            <a:ext cx="365760" cy="365760"/>
          </a:xfrm>
          <a:prstGeom prst="rect">
            <a:avLst/>
          </a:prstGeom>
        </p:spPr>
      </p:pic>
      <p:pic>
        <p:nvPicPr>
          <p:cNvPr id="63" name="Graphic 62" descr="Woman with solid fill">
            <a:extLst>
              <a:ext uri="{FF2B5EF4-FFF2-40B4-BE49-F238E27FC236}">
                <a16:creationId xmlns:a16="http://schemas.microsoft.com/office/drawing/2014/main" id="{5A7C32A5-80DE-7DE0-BC09-209245AF57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64699" y="4780264"/>
            <a:ext cx="365760" cy="365760"/>
          </a:xfrm>
          <a:prstGeom prst="rect">
            <a:avLst/>
          </a:prstGeom>
        </p:spPr>
      </p:pic>
      <p:pic>
        <p:nvPicPr>
          <p:cNvPr id="64" name="Graphic 63" descr="Man with solid fill">
            <a:extLst>
              <a:ext uri="{FF2B5EF4-FFF2-40B4-BE49-F238E27FC236}">
                <a16:creationId xmlns:a16="http://schemas.microsoft.com/office/drawing/2014/main" id="{1ABB6227-9994-D7A9-6E29-01B87515F3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13339" y="4780264"/>
            <a:ext cx="365760" cy="365760"/>
          </a:xfrm>
          <a:prstGeom prst="rect">
            <a:avLst/>
          </a:prstGeom>
        </p:spPr>
      </p:pic>
      <p:pic>
        <p:nvPicPr>
          <p:cNvPr id="65" name="Graphic 64" descr="Woman with solid fill">
            <a:extLst>
              <a:ext uri="{FF2B5EF4-FFF2-40B4-BE49-F238E27FC236}">
                <a16:creationId xmlns:a16="http://schemas.microsoft.com/office/drawing/2014/main" id="{F1A72287-C375-0285-002F-58C78BD1AD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30459" y="4780264"/>
            <a:ext cx="365760" cy="365760"/>
          </a:xfrm>
          <a:prstGeom prst="rect">
            <a:avLst/>
          </a:prstGeom>
        </p:spPr>
      </p:pic>
      <p:pic>
        <p:nvPicPr>
          <p:cNvPr id="66" name="Graphic 65" descr="Man with solid fill">
            <a:extLst>
              <a:ext uri="{FF2B5EF4-FFF2-40B4-BE49-F238E27FC236}">
                <a16:creationId xmlns:a16="http://schemas.microsoft.com/office/drawing/2014/main" id="{1B524087-D140-4155-5251-25EE6FFEBC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72326" y="4780264"/>
            <a:ext cx="365760" cy="365760"/>
          </a:xfrm>
          <a:prstGeom prst="rect">
            <a:avLst/>
          </a:prstGeom>
        </p:spPr>
      </p:pic>
      <p:pic>
        <p:nvPicPr>
          <p:cNvPr id="67" name="Graphic 66" descr="Woman with solid fill">
            <a:extLst>
              <a:ext uri="{FF2B5EF4-FFF2-40B4-BE49-F238E27FC236}">
                <a16:creationId xmlns:a16="http://schemas.microsoft.com/office/drawing/2014/main" id="{7082A2FC-9B92-8FC9-AB7B-5E06EBA807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89446" y="4780264"/>
            <a:ext cx="365760" cy="365760"/>
          </a:xfrm>
          <a:prstGeom prst="rect">
            <a:avLst/>
          </a:prstGeom>
        </p:spPr>
      </p:pic>
      <p:pic>
        <p:nvPicPr>
          <p:cNvPr id="68" name="Graphic 67" descr="Eye with solid fill">
            <a:extLst>
              <a:ext uri="{FF2B5EF4-FFF2-40B4-BE49-F238E27FC236}">
                <a16:creationId xmlns:a16="http://schemas.microsoft.com/office/drawing/2014/main" id="{45E64DB3-6309-2551-B16C-00EC0BA558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82566" y="3275498"/>
            <a:ext cx="914400" cy="914400"/>
          </a:xfrm>
          <a:prstGeom prst="rect">
            <a:avLst/>
          </a:prstGeom>
        </p:spPr>
      </p:pic>
      <p:pic>
        <p:nvPicPr>
          <p:cNvPr id="69" name="Graphic 68" descr="Eye with solid fill">
            <a:extLst>
              <a:ext uri="{FF2B5EF4-FFF2-40B4-BE49-F238E27FC236}">
                <a16:creationId xmlns:a16="http://schemas.microsoft.com/office/drawing/2014/main" id="{DBD6093B-4E7D-0EAA-2624-B0614C8C502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07499" y="3275498"/>
            <a:ext cx="914400" cy="914400"/>
          </a:xfrm>
          <a:prstGeom prst="rect">
            <a:avLst/>
          </a:prstGeom>
        </p:spPr>
      </p:pic>
      <p:pic>
        <p:nvPicPr>
          <p:cNvPr id="70" name="Graphic 69" descr="Eye with solid fill">
            <a:extLst>
              <a:ext uri="{FF2B5EF4-FFF2-40B4-BE49-F238E27FC236}">
                <a16:creationId xmlns:a16="http://schemas.microsoft.com/office/drawing/2014/main" id="{CB22D088-A817-2219-CFB2-B7BB773E558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052753" y="3275498"/>
            <a:ext cx="914400" cy="914400"/>
          </a:xfrm>
          <a:prstGeom prst="rect">
            <a:avLst/>
          </a:prstGeom>
        </p:spPr>
      </p:pic>
      <p:pic>
        <p:nvPicPr>
          <p:cNvPr id="71" name="Graphic 70" descr="Eye with solid fill">
            <a:extLst>
              <a:ext uri="{FF2B5EF4-FFF2-40B4-BE49-F238E27FC236}">
                <a16:creationId xmlns:a16="http://schemas.microsoft.com/office/drawing/2014/main" id="{FBAD59B8-B66C-10B1-F49E-3034353BFBF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584459" y="3288477"/>
            <a:ext cx="914400" cy="914400"/>
          </a:xfrm>
          <a:prstGeom prst="rect">
            <a:avLst/>
          </a:prstGeom>
        </p:spPr>
      </p:pic>
      <p:sp>
        <p:nvSpPr>
          <p:cNvPr id="72" name="Oval 71">
            <a:extLst>
              <a:ext uri="{FF2B5EF4-FFF2-40B4-BE49-F238E27FC236}">
                <a16:creationId xmlns:a16="http://schemas.microsoft.com/office/drawing/2014/main" id="{9E148C30-C4A0-9F02-8076-82AD75964EFA}"/>
              </a:ext>
            </a:extLst>
          </p:cNvPr>
          <p:cNvSpPr/>
          <p:nvPr/>
        </p:nvSpPr>
        <p:spPr>
          <a:xfrm>
            <a:off x="4914483" y="3535893"/>
            <a:ext cx="118535" cy="11853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014C604C-2D2A-6E76-81B8-8AAF13454949}"/>
              </a:ext>
            </a:extLst>
          </p:cNvPr>
          <p:cNvSpPr/>
          <p:nvPr/>
        </p:nvSpPr>
        <p:spPr>
          <a:xfrm>
            <a:off x="5625681" y="3315761"/>
            <a:ext cx="118535" cy="11853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861C95EB-6DA7-C792-B68F-A268D67D69A6}"/>
              </a:ext>
            </a:extLst>
          </p:cNvPr>
          <p:cNvSpPr/>
          <p:nvPr/>
        </p:nvSpPr>
        <p:spPr>
          <a:xfrm>
            <a:off x="6303010" y="3451228"/>
            <a:ext cx="118535" cy="11853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E80E7379-54CF-8059-71E7-DDCBB56776B9}"/>
              </a:ext>
            </a:extLst>
          </p:cNvPr>
          <p:cNvSpPr/>
          <p:nvPr/>
        </p:nvSpPr>
        <p:spPr>
          <a:xfrm>
            <a:off x="6997274" y="3281897"/>
            <a:ext cx="118535" cy="11853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Hexagon 75">
            <a:extLst>
              <a:ext uri="{FF2B5EF4-FFF2-40B4-BE49-F238E27FC236}">
                <a16:creationId xmlns:a16="http://schemas.microsoft.com/office/drawing/2014/main" id="{8BD583EC-4825-720F-DE53-6702862374F0}"/>
              </a:ext>
            </a:extLst>
          </p:cNvPr>
          <p:cNvSpPr/>
          <p:nvPr/>
        </p:nvSpPr>
        <p:spPr>
          <a:xfrm>
            <a:off x="656160" y="5805311"/>
            <a:ext cx="1023620" cy="914400"/>
          </a:xfrm>
          <a:prstGeom prst="hexagon">
            <a:avLst/>
          </a:prstGeom>
          <a:solidFill>
            <a:srgbClr val="B7D8FF"/>
          </a:solidFill>
          <a:ln>
            <a:solidFill>
              <a:srgbClr val="198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A93AC83-4CBE-B997-99A1-4E1E11176680}"/>
              </a:ext>
            </a:extLst>
          </p:cNvPr>
          <p:cNvSpPr txBox="1"/>
          <p:nvPr/>
        </p:nvSpPr>
        <p:spPr>
          <a:xfrm>
            <a:off x="1694176" y="6077844"/>
            <a:ext cx="3844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370AB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Treatment is effective</a:t>
            </a:r>
          </a:p>
        </p:txBody>
      </p:sp>
      <p:sp>
        <p:nvSpPr>
          <p:cNvPr id="2" name="TextShape 1">
            <a:extLst>
              <a:ext uri="{FF2B5EF4-FFF2-40B4-BE49-F238E27FC236}">
                <a16:creationId xmlns:a16="http://schemas.microsoft.com/office/drawing/2014/main" id="{40524B83-6575-6CD0-011E-72E488F9327E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Intro: GSD in action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F5692E-4E44-AFD2-AD33-8F76E8E0DEEE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11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74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500" fill="hold"/>
                                        <p:tgtEl>
                                          <p:spTgt spid="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73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500" fill="hold"/>
                                        <p:tgtEl>
                                          <p:spTgt spid="74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500" fill="hold"/>
                                        <p:tgtEl>
                                          <p:spTgt spid="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9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500" fill="hold"/>
                                        <p:tgtEl>
                                          <p:spTgt spid="75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>
            <a:extLst>
              <a:ext uri="{FF2B5EF4-FFF2-40B4-BE49-F238E27FC236}">
                <a16:creationId xmlns:a16="http://schemas.microsoft.com/office/drawing/2014/main" id="{46C21B57-FE77-2594-D189-C575BFA992F2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Intro: GSD theory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9C3B23D-E667-C05A-515F-FD6DA0E24A84}"/>
                  </a:ext>
                </a:extLst>
              </p:cNvPr>
              <p:cNvSpPr txBox="1"/>
              <p:nvPr/>
            </p:nvSpPr>
            <p:spPr>
              <a:xfrm>
                <a:off x="504825" y="1552575"/>
                <a:ext cx="8534400" cy="3785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Inter Light" panose="02000403000000020004" pitchFamily="50" charset="0"/>
                    <a:ea typeface="Inter Light" panose="02000403000000020004" pitchFamily="50" charset="0"/>
                    <a:cs typeface="Inter Light" panose="02000403000000020004" pitchFamily="50" charset="0"/>
                  </a:rPr>
                  <a:t>Test statistic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2400" dirty="0">
                    <a:latin typeface="Inter Light" panose="02000403000000020004" pitchFamily="50" charset="0"/>
                    <a:ea typeface="Inter Light" panose="02000403000000020004" pitchFamily="50" charset="0"/>
                    <a:cs typeface="Inter Light" panose="02000403000000020004" pitchFamily="50" charset="0"/>
                  </a:rPr>
                  <a:t> is calculated using all observations through look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400" b="0" i="1" dirty="0">
                  <a:latin typeface="Cambria Math" panose="02040503050406030204" pitchFamily="18" charset="0"/>
                </a:endParaRPr>
              </a:p>
              <a:p>
                <a:endParaRPr lang="en-US" sz="2400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>
                    <a:latin typeface="Inter Light" panose="02000403000000020004" pitchFamily="50" charset="0"/>
                    <a:ea typeface="Inter Light" panose="02000403000000020004" pitchFamily="50" charset="0"/>
                    <a:cs typeface="Inter Light" panose="02000403000000020004" pitchFamily="50" charset="0"/>
                  </a:rPr>
                  <a:t> is multivariate normal with</a:t>
                </a:r>
              </a:p>
              <a:p>
                <a:endParaRPr lang="en-US" sz="2400" dirty="0">
                  <a:latin typeface="Inter Light" panose="02000403000000020004" pitchFamily="50" charset="0"/>
                  <a:ea typeface="Inter Light" panose="02000403000000020004" pitchFamily="50" charset="0"/>
                  <a:cs typeface="Inter Light" panose="02000403000000020004" pitchFamily="50" charset="0"/>
                </a:endParaRPr>
              </a:p>
              <a:p>
                <a:endParaRPr lang="en-US" sz="2400" dirty="0">
                  <a:latin typeface="Inter Light" panose="02000403000000020004" pitchFamily="50" charset="0"/>
                  <a:ea typeface="Inter Light" panose="02000403000000020004" pitchFamily="50" charset="0"/>
                  <a:cs typeface="Inter Light" panose="02000403000000020004" pitchFamily="50" charset="0"/>
                </a:endParaRPr>
              </a:p>
              <a:p>
                <a:endParaRPr lang="en-US" sz="2400" dirty="0">
                  <a:latin typeface="Inter Light" panose="02000403000000020004" pitchFamily="50" charset="0"/>
                  <a:ea typeface="Inter Light" panose="02000403000000020004" pitchFamily="50" charset="0"/>
                  <a:cs typeface="Inter Light" panose="02000403000000020004" pitchFamily="50" charset="0"/>
                </a:endParaRPr>
              </a:p>
              <a:p>
                <a:endParaRPr lang="en-US" sz="2400" dirty="0">
                  <a:latin typeface="Inter Light" panose="02000403000000020004" pitchFamily="50" charset="0"/>
                  <a:ea typeface="Inter Light" panose="02000403000000020004" pitchFamily="50" charset="0"/>
                  <a:cs typeface="Inter Light" panose="02000403000000020004" pitchFamily="50" charset="0"/>
                </a:endParaRPr>
              </a:p>
              <a:p>
                <a:endParaRPr lang="en-US" sz="2400" dirty="0">
                  <a:latin typeface="Inter Light" panose="02000403000000020004" pitchFamily="50" charset="0"/>
                  <a:ea typeface="Inter Light" panose="02000403000000020004" pitchFamily="50" charset="0"/>
                  <a:cs typeface="Inter Light" panose="02000403000000020004" pitchFamily="50" charset="0"/>
                </a:endParaRPr>
              </a:p>
              <a:p>
                <a:r>
                  <a:rPr lang="en-US" sz="2400" dirty="0">
                    <a:latin typeface="Inter Light" panose="02000403000000020004" pitchFamily="50" charset="0"/>
                    <a:ea typeface="Inter Light" panose="02000403000000020004" pitchFamily="50" charset="0"/>
                    <a:cs typeface="Inter Light" panose="02000403000000020004" pitchFamily="50" charset="0"/>
                  </a:rPr>
                  <a:t>where information fraction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sub>
                    </m:sSub>
                  </m:oMath>
                </a14:m>
                <a:endParaRPr lang="en-US" sz="2400" dirty="0">
                  <a:latin typeface="Inter Light" panose="02000403000000020004" pitchFamily="50" charset="0"/>
                  <a:ea typeface="Inter Light" panose="02000403000000020004" pitchFamily="50" charset="0"/>
                  <a:cs typeface="Inter Light" panose="02000403000000020004" pitchFamily="50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9C3B23D-E667-C05A-515F-FD6DA0E24A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825" y="1552575"/>
                <a:ext cx="8534400" cy="3785652"/>
              </a:xfrm>
              <a:prstGeom prst="rect">
                <a:avLst/>
              </a:prstGeom>
              <a:blipFill>
                <a:blip r:embed="rId2"/>
                <a:stretch>
                  <a:fillRect l="-1143" t="-1288" b="-27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D31CFF0-0137-7A09-8EC0-8E0BB396A8EB}"/>
                  </a:ext>
                </a:extLst>
              </p:cNvPr>
              <p:cNvSpPr txBox="1"/>
              <p:nvPr/>
            </p:nvSpPr>
            <p:spPr>
              <a:xfrm>
                <a:off x="3718844" y="3445401"/>
                <a:ext cx="2638712" cy="10911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Cov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D31CFF0-0137-7A09-8EC0-8E0BB396A8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8844" y="3445401"/>
                <a:ext cx="2638712" cy="10911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C3565BB6-7833-CDDF-D3D3-710761D589E1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12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TextShape 2"/>
          <p:cNvSpPr txBox="1"/>
          <p:nvPr/>
        </p:nvSpPr>
        <p:spPr>
          <a:xfrm>
            <a:off x="359640" y="2012040"/>
            <a:ext cx="9357120" cy="50097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800"/>
              </a:spcBef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gsbounds</a:t>
            </a:r>
            <a:endParaRPr lang="en-US" sz="28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MU Typewriter Text" panose="02000609000000000000" pitchFamily="50" charset="0"/>
              <a:ea typeface="CMU Typewriter Text" panose="02000609000000000000" pitchFamily="50" charset="0"/>
              <a:cs typeface="CMU Typewriter Text" panose="02000609000000000000" pitchFamily="50" charset="0"/>
            </a:endParaRPr>
          </a:p>
          <a:p>
            <a:pPr marL="864000" lvl="1" indent="-324000">
              <a:spcAft>
                <a:spcPts val="1134"/>
              </a:spcAft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calculate stopping boundaries &amp; information ratio</a:t>
            </a:r>
          </a:p>
          <a:p>
            <a:pPr marL="432000" indent="-324000">
              <a:spcBef>
                <a:spcPts val="1800"/>
              </a:spcBef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gsdesign</a:t>
            </a:r>
            <a:endParaRPr lang="en-US" sz="28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MU Typewriter Text" panose="02000609000000000000" pitchFamily="50" charset="0"/>
              <a:ea typeface="CMU Typewriter Text" panose="02000609000000000000" pitchFamily="50" charset="0"/>
              <a:cs typeface="CMU Typewriter Text" panose="02000609000000000000" pitchFamily="50" charset="0"/>
            </a:endParaRPr>
          </a:p>
          <a:p>
            <a:pPr marL="864000" lvl="1" indent="-324000">
              <a:spcAft>
                <a:spcPts val="1134"/>
              </a:spcAft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calculate stopping boundaries &amp; sample sizes</a:t>
            </a:r>
          </a:p>
          <a:p>
            <a:pPr marL="864000" lvl="1" indent="-324000">
              <a:spcAft>
                <a:spcPts val="1134"/>
              </a:spcAft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calls </a:t>
            </a:r>
            <a:r>
              <a:rPr lang="en-US" sz="24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power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 and </a:t>
            </a:r>
            <a:r>
              <a:rPr lang="en-US" sz="24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gsbounds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 under the hood</a:t>
            </a:r>
          </a:p>
        </p:txBody>
      </p:sp>
      <p:sp>
        <p:nvSpPr>
          <p:cNvPr id="2" name="TextShape 1">
            <a:extLst>
              <a:ext uri="{FF2B5EF4-FFF2-40B4-BE49-F238E27FC236}">
                <a16:creationId xmlns:a16="http://schemas.microsoft.com/office/drawing/2014/main" id="{8B911039-C7BD-8B32-BBCE-1CC458329F3A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1" strike="noStrike" spc="-1" dirty="0" err="1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</a:t>
            </a:r>
            <a:r>
              <a:rPr lang="en-US" sz="36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 commands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78FF99-5F81-78BA-E0DF-C528C480D28A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13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Picture 268"/>
          <p:cNvPicPr/>
          <p:nvPr/>
        </p:nvPicPr>
        <p:blipFill>
          <a:blip r:embed="rId2"/>
          <a:stretch/>
        </p:blipFill>
        <p:spPr>
          <a:xfrm>
            <a:off x="447315" y="1229715"/>
            <a:ext cx="8501040" cy="5910480"/>
          </a:xfrm>
          <a:prstGeom prst="rect">
            <a:avLst/>
          </a:prstGeom>
          <a:ln>
            <a:noFill/>
          </a:ln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97B66992-0A7C-AEF8-BE49-207C5CC4AAD4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1" strike="noStrike" spc="-1" dirty="0" err="1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gsbounds</a:t>
            </a:r>
            <a:r>
              <a:rPr lang="en-US" sz="360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: syntax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1C4558-3E88-FED0-1C86-16C344BA16C9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14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270"/>
          <p:cNvPicPr/>
          <p:nvPr/>
        </p:nvPicPr>
        <p:blipFill>
          <a:blip r:embed="rId2"/>
          <a:stretch/>
        </p:blipFill>
        <p:spPr>
          <a:xfrm>
            <a:off x="359640" y="1272900"/>
            <a:ext cx="8342640" cy="5865840"/>
          </a:xfrm>
          <a:prstGeom prst="rect">
            <a:avLst/>
          </a:prstGeom>
          <a:ln>
            <a:noFill/>
          </a:ln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EFFB9636-CB0C-F695-F5C8-71B4EA301B5A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1" strike="noStrike" spc="-1" dirty="0" err="1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gsbounds</a:t>
            </a:r>
            <a:r>
              <a:rPr lang="en-US" sz="360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: syntax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8B164E-50CD-8DCA-F8D9-938C1EE38F8F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15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2E41FB4-B2B5-786D-F0D9-B9882F1CC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14" y="1285874"/>
            <a:ext cx="5488261" cy="5767799"/>
          </a:xfrm>
          <a:prstGeom prst="rect">
            <a:avLst/>
          </a:prstGeom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BB20C60C-9953-7998-6A0B-A7B81463625A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1" strike="noStrike" spc="-1" dirty="0" err="1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gsbounds</a:t>
            </a:r>
            <a:r>
              <a:rPr lang="en-US" sz="360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: output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BD5EBC-C1A3-0C3A-4F6B-E65E01023E9C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16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Picture 27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9720" y="1785967"/>
            <a:ext cx="8438040" cy="5077065"/>
          </a:xfrm>
          <a:prstGeom prst="rect">
            <a:avLst/>
          </a:prstGeom>
          <a:ln>
            <a:noFill/>
          </a:ln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BE78A1CA-A01D-5803-556D-44FBBE97EDD3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1" strike="noStrike" spc="-1" dirty="0" err="1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gsbounds</a:t>
            </a:r>
            <a:r>
              <a:rPr lang="en-US" sz="360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: graph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9E6C7A-BCF7-F96D-60F5-A6D7EC4C8288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17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Picture 278"/>
          <p:cNvPicPr/>
          <p:nvPr/>
        </p:nvPicPr>
        <p:blipFill>
          <a:blip r:embed="rId2"/>
          <a:stretch/>
        </p:blipFill>
        <p:spPr>
          <a:xfrm>
            <a:off x="182520" y="1517760"/>
            <a:ext cx="9780840" cy="4679280"/>
          </a:xfrm>
          <a:prstGeom prst="rect">
            <a:avLst/>
          </a:prstGeom>
          <a:ln>
            <a:noFill/>
          </a:ln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3D4CCB25-577B-F1DA-445D-DB803DF92EAB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1" strike="noStrike" spc="-1" dirty="0" err="1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gsdesign</a:t>
            </a:r>
            <a:r>
              <a:rPr lang="en-US" sz="360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: syntax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A5C648-BBF1-B005-908B-78DE9C2DAC6C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18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280"/>
          <p:cNvPicPr/>
          <p:nvPr/>
        </p:nvPicPr>
        <p:blipFill>
          <a:blip r:embed="rId2"/>
          <a:stretch/>
        </p:blipFill>
        <p:spPr>
          <a:xfrm>
            <a:off x="20880" y="1838160"/>
            <a:ext cx="10055520" cy="4284000"/>
          </a:xfrm>
          <a:prstGeom prst="rect">
            <a:avLst/>
          </a:prstGeom>
          <a:ln>
            <a:noFill/>
          </a:ln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8C82D8CB-DA98-9E46-D4A7-47C0380558E5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1" strike="noStrike" spc="-1" dirty="0" err="1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gsdesign</a:t>
            </a:r>
            <a:r>
              <a:rPr lang="en-US" sz="360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: syntax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7F416D-42AC-81B7-1131-11C19ED0AC34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19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Shape 1"/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Intro: clinical trials</a:t>
            </a:r>
          </a:p>
        </p:txBody>
      </p:sp>
      <p:sp>
        <p:nvSpPr>
          <p:cNvPr id="212" name="TextShape 2"/>
          <p:cNvSpPr txBox="1"/>
          <p:nvPr/>
        </p:nvSpPr>
        <p:spPr>
          <a:xfrm>
            <a:off x="359640" y="1463400"/>
            <a:ext cx="9357120" cy="27120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600"/>
              </a:spcBef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Clinical trials </a:t>
            </a:r>
          </a:p>
          <a:p>
            <a:pPr marL="864000" lvl="1" indent="-324000">
              <a:spcBef>
                <a:spcPts val="600"/>
              </a:spcBef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studies examining the effects of medical treatments on living beings (usually humans)</a:t>
            </a:r>
          </a:p>
          <a:p>
            <a:pPr marL="864000" lvl="1" indent="-324000">
              <a:spcBef>
                <a:spcPts val="600"/>
              </a:spcBef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participants are usually accrued over time</a:t>
            </a:r>
          </a:p>
          <a:p>
            <a:pPr marL="864000" lvl="1" indent="-324000">
              <a:spcBef>
                <a:spcPts val="600"/>
              </a:spcBef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ethical considerations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A302EA-DC6B-FF4E-1627-9E777A646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6" y="4253223"/>
            <a:ext cx="10077450" cy="23619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9D070C-2E6A-C5A9-A966-56150EE024B0}"/>
              </a:ext>
            </a:extLst>
          </p:cNvPr>
          <p:cNvSpPr txBox="1"/>
          <p:nvPr/>
        </p:nvSpPr>
        <p:spPr>
          <a:xfrm>
            <a:off x="2655095" y="6615125"/>
            <a:ext cx="47662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image: Journal of Pharmacology &amp; Clinical Research, licensed under CC BY 4.0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1DDE0E-A5CF-9215-D824-FF142B641E1B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2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DEEF4A-0CC5-3342-2A47-27489862B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40" y="1232355"/>
            <a:ext cx="5683043" cy="5925001"/>
          </a:xfrm>
          <a:prstGeom prst="rect">
            <a:avLst/>
          </a:prstGeom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02E397AC-8927-48E4-69A4-C860BE40B772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1" strike="noStrike" spc="-1" dirty="0" err="1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gsdesign</a:t>
            </a:r>
            <a:r>
              <a:rPr lang="en-US" sz="360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: output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250398-D9CF-E39F-8D18-E426B772D711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20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0576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TextShape 1"/>
          <p:cNvSpPr txBox="1"/>
          <p:nvPr/>
        </p:nvSpPr>
        <p:spPr>
          <a:xfrm>
            <a:off x="240840" y="5304960"/>
            <a:ext cx="9357120" cy="1772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1"/>
          <a:lstStyle/>
          <a:p>
            <a:pPr algn="ctr"/>
            <a:r>
              <a:rPr lang="en-US" sz="4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 Black"/>
              </a:rPr>
              <a:t>Thank You!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TextShape 2"/>
          <p:cNvSpPr txBox="1"/>
          <p:nvPr/>
        </p:nvSpPr>
        <p:spPr>
          <a:xfrm>
            <a:off x="359640" y="1717750"/>
            <a:ext cx="9357120" cy="50097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800"/>
              </a:spcBef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Overview of features</a:t>
            </a:r>
          </a:p>
          <a:p>
            <a:pPr marL="864000" lvl="1" indent="-324000">
              <a:spcAft>
                <a:spcPts val="1134"/>
              </a:spcAft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  <a:hlinkClick r:id="rId2"/>
              </a:rPr>
              <a:t>https://www.stata.com/new-in-stata/group-sequential-designs/</a:t>
            </a:r>
            <a:endParaRPr lang="en-US" sz="2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Inter Light" panose="02000403000000020004" pitchFamily="50" charset="0"/>
              <a:ea typeface="Inter Light" panose="02000403000000020004" pitchFamily="50" charset="0"/>
              <a:cs typeface="Inter Light" panose="02000403000000020004" pitchFamily="50" charset="0"/>
            </a:endParaRPr>
          </a:p>
          <a:p>
            <a:pPr marL="432000" indent="-324000">
              <a:spcBef>
                <a:spcPts val="1800"/>
              </a:spcBef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Video overview</a:t>
            </a:r>
          </a:p>
          <a:p>
            <a:pPr marL="864000" lvl="1" indent="-324000">
              <a:spcAft>
                <a:spcPts val="1134"/>
              </a:spcAft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  <a:hlinkClick r:id="rId3"/>
              </a:rPr>
              <a:t>https://youtu.be/hO2qW1NLrMk?si=zu1-02rrzzkOw41E</a:t>
            </a:r>
            <a:endParaRPr lang="en-US" sz="2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Inter Light" panose="02000403000000020004" pitchFamily="50" charset="0"/>
              <a:ea typeface="Inter Light" panose="02000403000000020004" pitchFamily="50" charset="0"/>
              <a:cs typeface="Inter Light" panose="02000403000000020004" pitchFamily="50" charset="0"/>
            </a:endParaRPr>
          </a:p>
          <a:p>
            <a:pPr marL="432000" indent="-324000">
              <a:spcBef>
                <a:spcPts val="1800"/>
              </a:spcBef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Documentation</a:t>
            </a:r>
          </a:p>
          <a:p>
            <a:pPr marL="864000" lvl="1" indent="-324000">
              <a:spcAft>
                <a:spcPts val="1134"/>
              </a:spcAft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  <a:hlinkClick r:id="rId4"/>
              </a:rPr>
              <a:t>https://www.stata.com/manuals/adapt.pdf</a:t>
            </a:r>
            <a:endParaRPr lang="en-US" sz="2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Inter Light" panose="02000403000000020004" pitchFamily="50" charset="0"/>
              <a:ea typeface="Inter Light" panose="02000403000000020004" pitchFamily="50" charset="0"/>
              <a:cs typeface="Inter Light" panose="02000403000000020004" pitchFamily="50" charset="0"/>
            </a:endParaRPr>
          </a:p>
          <a:p>
            <a:pPr marL="432000" indent="-324000">
              <a:spcBef>
                <a:spcPts val="1800"/>
              </a:spcBef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Power and sample size calculations</a:t>
            </a:r>
          </a:p>
          <a:p>
            <a:pPr marL="864000" lvl="1" indent="-324000">
              <a:spcAft>
                <a:spcPts val="1134"/>
              </a:spcAft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  <a:hlinkClick r:id="rId5"/>
              </a:rPr>
              <a:t>https://www.stata.com/features/power-and-sample-size/</a:t>
            </a:r>
            <a:endParaRPr lang="en-US" sz="2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Inter Light" panose="02000403000000020004" pitchFamily="50" charset="0"/>
              <a:ea typeface="Inter Light" panose="02000403000000020004" pitchFamily="50" charset="0"/>
              <a:cs typeface="Inter Light" panose="02000403000000020004" pitchFamily="50" charset="0"/>
            </a:endParaRPr>
          </a:p>
        </p:txBody>
      </p:sp>
      <p:sp>
        <p:nvSpPr>
          <p:cNvPr id="2" name="TextShape 1">
            <a:extLst>
              <a:ext uri="{FF2B5EF4-FFF2-40B4-BE49-F238E27FC236}">
                <a16:creationId xmlns:a16="http://schemas.microsoft.com/office/drawing/2014/main" id="{8B911039-C7BD-8B32-BBCE-1CC458329F3A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1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Resources</a:t>
            </a:r>
            <a:endParaRPr lang="en-US" sz="3600" b="0" strike="noStrike" spc="-1" dirty="0">
              <a:solidFill>
                <a:srgbClr val="002040"/>
              </a:solidFill>
              <a:uFill>
                <a:solidFill>
                  <a:srgbClr val="FFFFFF"/>
                </a:solidFill>
              </a:uFill>
              <a:latin typeface="Inter" panose="020B0502030000000004" pitchFamily="34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78FF99-5F81-78BA-E0DF-C528C480D28A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22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82032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2"/>
          <p:cNvSpPr txBox="1"/>
          <p:nvPr/>
        </p:nvSpPr>
        <p:spPr>
          <a:xfrm>
            <a:off x="359640" y="1463400"/>
            <a:ext cx="9357120" cy="555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2400"/>
              </a:spcBef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Endpoint</a:t>
            </a:r>
          </a:p>
          <a:p>
            <a:pPr marL="864000" lvl="1" indent="-324000">
              <a:spcBef>
                <a:spcPts val="600"/>
              </a:spcBef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the outcome variable</a:t>
            </a:r>
          </a:p>
          <a:p>
            <a:pPr marL="432000" indent="-324000">
              <a:spcBef>
                <a:spcPts val="2400"/>
              </a:spcBef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Arm</a:t>
            </a:r>
          </a:p>
          <a:p>
            <a:pPr marL="864000" lvl="1" indent="-324000">
              <a:spcBef>
                <a:spcPts val="600"/>
              </a:spcBef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treatment group</a:t>
            </a:r>
          </a:p>
          <a:p>
            <a:pPr marL="432000" indent="-324000">
              <a:spcBef>
                <a:spcPts val="2400"/>
              </a:spcBef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Randomization</a:t>
            </a:r>
          </a:p>
          <a:p>
            <a:pPr marL="864000" lvl="1" indent="-324000">
              <a:spcBef>
                <a:spcPts val="600"/>
              </a:spcBef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random allocation of participants to arms</a:t>
            </a:r>
          </a:p>
          <a:p>
            <a:pPr marL="432000" indent="-324000">
              <a:spcBef>
                <a:spcPts val="2400"/>
              </a:spcBef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RCT</a:t>
            </a:r>
          </a:p>
          <a:p>
            <a:pPr marL="864000" lvl="1" indent="-324000">
              <a:spcBef>
                <a:spcPts val="600"/>
              </a:spcBef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randomized controlled trial</a:t>
            </a:r>
          </a:p>
        </p:txBody>
      </p:sp>
      <p:sp>
        <p:nvSpPr>
          <p:cNvPr id="2" name="TextShape 1">
            <a:extLst>
              <a:ext uri="{FF2B5EF4-FFF2-40B4-BE49-F238E27FC236}">
                <a16:creationId xmlns:a16="http://schemas.microsoft.com/office/drawing/2014/main" id="{0E6F2975-D928-BE39-6B94-A5199390BDCC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Intro: clinical trial jargon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DF4E95-AA1D-73F1-205F-D73B3CDC49F3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3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extShape 2"/>
          <p:cNvSpPr txBox="1"/>
          <p:nvPr/>
        </p:nvSpPr>
        <p:spPr>
          <a:xfrm>
            <a:off x="359640" y="1463400"/>
            <a:ext cx="9357120" cy="555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Predetermined sample size</a:t>
            </a:r>
          </a:p>
          <a:p>
            <a:pPr marL="432000" indent="-324000"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No analysis until all data collected</a:t>
            </a:r>
          </a:p>
        </p:txBody>
      </p:sp>
      <p:pic>
        <p:nvPicPr>
          <p:cNvPr id="217" name="Picture 216"/>
          <p:cNvPicPr/>
          <p:nvPr/>
        </p:nvPicPr>
        <p:blipFill>
          <a:blip r:embed="rId2"/>
          <a:stretch/>
        </p:blipFill>
        <p:spPr>
          <a:xfrm>
            <a:off x="755925" y="2490840"/>
            <a:ext cx="7157160" cy="4609080"/>
          </a:xfrm>
          <a:prstGeom prst="rect">
            <a:avLst/>
          </a:prstGeom>
          <a:ln>
            <a:noFill/>
          </a:ln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50705DAF-FC65-3BE4-2CEB-55A29EDDA0E8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Intro: fixed-sample designs (FSD)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96E072-1654-2C61-2EA3-7BB758B52478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4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extShape 2"/>
          <p:cNvSpPr txBox="1"/>
          <p:nvPr/>
        </p:nvSpPr>
        <p:spPr>
          <a:xfrm>
            <a:off x="359640" y="1594779"/>
            <a:ext cx="4514633" cy="513038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200"/>
              </a:spcBef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Analyze data from an ongoing trial</a:t>
            </a:r>
          </a:p>
          <a:p>
            <a:pPr marL="432000" indent="-324000">
              <a:spcBef>
                <a:spcPts val="1200"/>
              </a:spcBef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Early stopping for </a:t>
            </a:r>
            <a:b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</a:b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efficacy or futility</a:t>
            </a:r>
          </a:p>
          <a:p>
            <a:pPr marL="432000" indent="-324000">
              <a:spcBef>
                <a:spcPts val="1200"/>
              </a:spcBef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Sample size depends </a:t>
            </a:r>
            <a:b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</a:b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on the data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Inter Light" panose="02000403000000020004" pitchFamily="50" charset="0"/>
              <a:ea typeface="Inter Light" panose="02000403000000020004" pitchFamily="50" charset="0"/>
              <a:cs typeface="Inter Light" panose="02000403000000020004" pitchFamily="50" charset="0"/>
            </a:endParaRPr>
          </a:p>
          <a:p>
            <a:pPr marL="432000" indent="-324000">
              <a:spcAft>
                <a:spcPts val="1414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Inter Light" panose="02000403000000020004" pitchFamily="50" charset="0"/>
              <a:ea typeface="Inter Light" panose="02000403000000020004" pitchFamily="50" charset="0"/>
              <a:cs typeface="Inter Light" panose="02000403000000020004" pitchFamily="50" charset="0"/>
            </a:endParaRPr>
          </a:p>
        </p:txBody>
      </p:sp>
      <p:pic>
        <p:nvPicPr>
          <p:cNvPr id="220" name="Picture 219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5203178" y="1594779"/>
            <a:ext cx="3685829" cy="5130385"/>
          </a:xfrm>
          <a:prstGeom prst="rect">
            <a:avLst/>
          </a:prstGeom>
          <a:ln>
            <a:noFill/>
          </a:ln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478790CB-95E7-0663-14BA-7D8FE3E646EB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Intro: group sequential designs (GSD)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080314-8FD8-839C-DC14-14E2A9355BE9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5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221"/>
          <p:cNvPicPr/>
          <p:nvPr/>
        </p:nvPicPr>
        <p:blipFill>
          <a:blip r:embed="rId2"/>
          <a:stretch/>
        </p:blipFill>
        <p:spPr>
          <a:xfrm>
            <a:off x="1541370" y="1439892"/>
            <a:ext cx="6993660" cy="1805059"/>
          </a:xfrm>
          <a:prstGeom prst="rect">
            <a:avLst/>
          </a:prstGeom>
          <a:ln>
            <a:noFill/>
          </a:ln>
        </p:spPr>
      </p:pic>
      <p:pic>
        <p:nvPicPr>
          <p:cNvPr id="223" name="Picture 222"/>
          <p:cNvPicPr/>
          <p:nvPr/>
        </p:nvPicPr>
        <p:blipFill>
          <a:blip r:embed="rId3"/>
          <a:stretch/>
        </p:blipFill>
        <p:spPr>
          <a:xfrm>
            <a:off x="870855" y="3359251"/>
            <a:ext cx="7664175" cy="3556674"/>
          </a:xfrm>
          <a:prstGeom prst="rect">
            <a:avLst/>
          </a:prstGeom>
          <a:ln>
            <a:noFill/>
          </a:ln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3882D30B-3EFE-AF31-40E4-E04EF72B3E62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Intro: FSD vs GSD </a:t>
            </a:r>
          </a:p>
          <a:p>
            <a:r>
              <a:rPr lang="en-US" sz="20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or: how I learned to stop worrying and accept the null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D4CD1B-C67D-963F-19C1-D45E224143BC}"/>
              </a:ext>
            </a:extLst>
          </p:cNvPr>
          <p:cNvSpPr/>
          <p:nvPr/>
        </p:nvSpPr>
        <p:spPr>
          <a:xfrm>
            <a:off x="870855" y="3359251"/>
            <a:ext cx="8073120" cy="3556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E9D9F6-79CC-6677-B1F5-549993F565BE}"/>
              </a:ext>
            </a:extLst>
          </p:cNvPr>
          <p:cNvSpPr/>
          <p:nvPr/>
        </p:nvSpPr>
        <p:spPr>
          <a:xfrm>
            <a:off x="3209925" y="3895725"/>
            <a:ext cx="4781550" cy="942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59EB2B-8805-ED60-B9C7-66D45F389559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6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83682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221"/>
          <p:cNvPicPr/>
          <p:nvPr/>
        </p:nvPicPr>
        <p:blipFill>
          <a:blip r:embed="rId2"/>
          <a:stretch/>
        </p:blipFill>
        <p:spPr>
          <a:xfrm>
            <a:off x="1541370" y="1439892"/>
            <a:ext cx="6993660" cy="1805059"/>
          </a:xfrm>
          <a:prstGeom prst="rect">
            <a:avLst/>
          </a:prstGeom>
          <a:ln>
            <a:noFill/>
          </a:ln>
        </p:spPr>
      </p:pic>
      <p:pic>
        <p:nvPicPr>
          <p:cNvPr id="223" name="Picture 222"/>
          <p:cNvPicPr/>
          <p:nvPr/>
        </p:nvPicPr>
        <p:blipFill>
          <a:blip r:embed="rId3"/>
          <a:stretch/>
        </p:blipFill>
        <p:spPr>
          <a:xfrm>
            <a:off x="870855" y="3359251"/>
            <a:ext cx="7664175" cy="3556674"/>
          </a:xfrm>
          <a:prstGeom prst="rect">
            <a:avLst/>
          </a:prstGeom>
          <a:ln>
            <a:noFill/>
          </a:ln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3882D30B-3EFE-AF31-40E4-E04EF72B3E62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Intro: FSD vs GSD </a:t>
            </a:r>
          </a:p>
          <a:p>
            <a:r>
              <a:rPr lang="en-US" sz="20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or: how I learned to stop worrying and accept the null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D4CD1B-C67D-963F-19C1-D45E224143BC}"/>
              </a:ext>
            </a:extLst>
          </p:cNvPr>
          <p:cNvSpPr/>
          <p:nvPr/>
        </p:nvSpPr>
        <p:spPr>
          <a:xfrm>
            <a:off x="4162425" y="3667125"/>
            <a:ext cx="4781550" cy="324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E9D9F6-79CC-6677-B1F5-549993F565BE}"/>
              </a:ext>
            </a:extLst>
          </p:cNvPr>
          <p:cNvSpPr/>
          <p:nvPr/>
        </p:nvSpPr>
        <p:spPr>
          <a:xfrm>
            <a:off x="3209925" y="3895725"/>
            <a:ext cx="4781550" cy="942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91E5B0-ED90-236F-79AF-4FB351132B22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7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73854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221"/>
          <p:cNvPicPr/>
          <p:nvPr/>
        </p:nvPicPr>
        <p:blipFill>
          <a:blip r:embed="rId2"/>
          <a:stretch/>
        </p:blipFill>
        <p:spPr>
          <a:xfrm>
            <a:off x="1541370" y="1439892"/>
            <a:ext cx="6993660" cy="1805059"/>
          </a:xfrm>
          <a:prstGeom prst="rect">
            <a:avLst/>
          </a:prstGeom>
          <a:ln>
            <a:noFill/>
          </a:ln>
        </p:spPr>
      </p:pic>
      <p:pic>
        <p:nvPicPr>
          <p:cNvPr id="223" name="Picture 222"/>
          <p:cNvPicPr/>
          <p:nvPr/>
        </p:nvPicPr>
        <p:blipFill>
          <a:blip r:embed="rId3"/>
          <a:stretch/>
        </p:blipFill>
        <p:spPr>
          <a:xfrm>
            <a:off x="870855" y="3359251"/>
            <a:ext cx="7664175" cy="3556674"/>
          </a:xfrm>
          <a:prstGeom prst="rect">
            <a:avLst/>
          </a:prstGeom>
          <a:ln>
            <a:noFill/>
          </a:ln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3882D30B-3EFE-AF31-40E4-E04EF72B3E62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Intro: FSD vs GSD </a:t>
            </a:r>
          </a:p>
          <a:p>
            <a:r>
              <a:rPr lang="en-US" sz="20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or: how I learned to stop worrying and accept the null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D4CD1B-C67D-963F-19C1-D45E224143BC}"/>
              </a:ext>
            </a:extLst>
          </p:cNvPr>
          <p:cNvSpPr/>
          <p:nvPr/>
        </p:nvSpPr>
        <p:spPr>
          <a:xfrm>
            <a:off x="4162425" y="5286375"/>
            <a:ext cx="4781550" cy="162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0C6EAC-A5DB-45F4-9537-3487C1FD2FB4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8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46573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221"/>
          <p:cNvPicPr/>
          <p:nvPr/>
        </p:nvPicPr>
        <p:blipFill>
          <a:blip r:embed="rId2"/>
          <a:stretch/>
        </p:blipFill>
        <p:spPr>
          <a:xfrm>
            <a:off x="1541370" y="1439892"/>
            <a:ext cx="6993660" cy="1805059"/>
          </a:xfrm>
          <a:prstGeom prst="rect">
            <a:avLst/>
          </a:prstGeom>
          <a:ln>
            <a:noFill/>
          </a:ln>
        </p:spPr>
      </p:pic>
      <p:pic>
        <p:nvPicPr>
          <p:cNvPr id="223" name="Picture 222"/>
          <p:cNvPicPr/>
          <p:nvPr/>
        </p:nvPicPr>
        <p:blipFill>
          <a:blip r:embed="rId3"/>
          <a:stretch/>
        </p:blipFill>
        <p:spPr>
          <a:xfrm>
            <a:off x="870855" y="3359251"/>
            <a:ext cx="7664175" cy="3556674"/>
          </a:xfrm>
          <a:prstGeom prst="rect">
            <a:avLst/>
          </a:prstGeom>
          <a:ln>
            <a:noFill/>
          </a:ln>
        </p:spPr>
      </p:pic>
      <p:sp>
        <p:nvSpPr>
          <p:cNvPr id="2" name="TextShape 1">
            <a:extLst>
              <a:ext uri="{FF2B5EF4-FFF2-40B4-BE49-F238E27FC236}">
                <a16:creationId xmlns:a16="http://schemas.microsoft.com/office/drawing/2014/main" id="{3882D30B-3EFE-AF31-40E4-E04EF72B3E62}"/>
              </a:ext>
            </a:extLst>
          </p:cNvPr>
          <p:cNvSpPr txBox="1"/>
          <p:nvPr/>
        </p:nvSpPr>
        <p:spPr>
          <a:xfrm>
            <a:off x="359640" y="294480"/>
            <a:ext cx="9357120" cy="1168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36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Intro: FSD vs GSD </a:t>
            </a:r>
          </a:p>
          <a:p>
            <a:r>
              <a:rPr lang="en-US" sz="2000" b="0" strike="noStrike" spc="-1" dirty="0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or: how I learned to stop worrying and accept the null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3CF5C3-3420-BA01-7191-368429106408}"/>
              </a:ext>
            </a:extLst>
          </p:cNvPr>
          <p:cNvSpPr txBox="1"/>
          <p:nvPr/>
        </p:nvSpPr>
        <p:spPr>
          <a:xfrm>
            <a:off x="0" y="717804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FDE041-1B8D-4AFB-8B33-2DD11F2DF575}" type="slidenum">
              <a:rPr lang="en-US" smtClean="0">
                <a:solidFill>
                  <a:srgbClr val="0473AB"/>
                </a:solidFill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9</a:t>
            </a:fld>
            <a:endParaRPr lang="en-US" dirty="0">
              <a:solidFill>
                <a:srgbClr val="0473AB"/>
              </a:solidFill>
              <a:latin typeface="Inter Medium" panose="02000603000000020004" pitchFamily="50" charset="0"/>
              <a:ea typeface="Inter Medium" panose="02000603000000020004" pitchFamily="50" charset="0"/>
              <a:cs typeface="Inter Medium" panose="020006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81529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1145</TotalTime>
  <Words>455</Words>
  <Application>Microsoft Office PowerPoint</Application>
  <PresentationFormat>Custom</PresentationFormat>
  <Paragraphs>99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22</vt:i4>
      </vt:variant>
    </vt:vector>
  </HeadingPairs>
  <TitlesOfParts>
    <vt:vector size="39" baseType="lpstr">
      <vt:lpstr>Arial</vt:lpstr>
      <vt:lpstr>Calibri</vt:lpstr>
      <vt:lpstr>Cambria Math</vt:lpstr>
      <vt:lpstr>CMU Typewriter Text</vt:lpstr>
      <vt:lpstr>Inter</vt:lpstr>
      <vt:lpstr>Inter Light</vt:lpstr>
      <vt:lpstr>Inter Medium</vt:lpstr>
      <vt:lpstr>Source Sans Pro</vt:lpstr>
      <vt:lpstr>Source Sans Pro Black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Training</dc:creator>
  <dc:description/>
  <cp:lastModifiedBy>Training</cp:lastModifiedBy>
  <cp:revision>103</cp:revision>
  <dcterms:created xsi:type="dcterms:W3CDTF">2023-08-14T12:09:17Z</dcterms:created>
  <dcterms:modified xsi:type="dcterms:W3CDTF">2023-12-04T17:37:09Z</dcterms:modified>
  <dc:language>en-US</dc:language>
</cp:coreProperties>
</file>