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613" r:id="rId2"/>
    <p:sldId id="695" r:id="rId3"/>
    <p:sldId id="727" r:id="rId4"/>
    <p:sldId id="615" r:id="rId5"/>
    <p:sldId id="616" r:id="rId6"/>
    <p:sldId id="617" r:id="rId7"/>
    <p:sldId id="618" r:id="rId8"/>
    <p:sldId id="614" r:id="rId9"/>
    <p:sldId id="728" r:id="rId10"/>
    <p:sldId id="636" r:id="rId11"/>
    <p:sldId id="637" r:id="rId12"/>
    <p:sldId id="638" r:id="rId13"/>
    <p:sldId id="639" r:id="rId14"/>
    <p:sldId id="640" r:id="rId15"/>
    <p:sldId id="641" r:id="rId16"/>
    <p:sldId id="643" r:id="rId17"/>
    <p:sldId id="729" r:id="rId18"/>
    <p:sldId id="619" r:id="rId19"/>
    <p:sldId id="620" r:id="rId20"/>
    <p:sldId id="621" r:id="rId21"/>
    <p:sldId id="622" r:id="rId22"/>
    <p:sldId id="623" r:id="rId23"/>
    <p:sldId id="624" r:id="rId24"/>
    <p:sldId id="642" r:id="rId25"/>
    <p:sldId id="730" r:id="rId26"/>
    <p:sldId id="644" r:id="rId27"/>
    <p:sldId id="645" r:id="rId28"/>
    <p:sldId id="646" r:id="rId29"/>
    <p:sldId id="647" r:id="rId30"/>
    <p:sldId id="648" r:id="rId31"/>
    <p:sldId id="649" r:id="rId32"/>
    <p:sldId id="731" r:id="rId33"/>
    <p:sldId id="699" r:id="rId34"/>
    <p:sldId id="700" r:id="rId35"/>
    <p:sldId id="701" r:id="rId36"/>
    <p:sldId id="702" r:id="rId37"/>
    <p:sldId id="703" r:id="rId38"/>
    <p:sldId id="704" r:id="rId39"/>
    <p:sldId id="732" r:id="rId40"/>
    <p:sldId id="735" r:id="rId41"/>
    <p:sldId id="737" r:id="rId42"/>
    <p:sldId id="738" r:id="rId43"/>
    <p:sldId id="739" r:id="rId44"/>
    <p:sldId id="740" r:id="rId45"/>
    <p:sldId id="741" r:id="rId46"/>
    <p:sldId id="743" r:id="rId47"/>
    <p:sldId id="742" r:id="rId48"/>
    <p:sldId id="744" r:id="rId49"/>
    <p:sldId id="745" r:id="rId50"/>
    <p:sldId id="736" r:id="rId51"/>
    <p:sldId id="706" r:id="rId52"/>
    <p:sldId id="707" r:id="rId53"/>
    <p:sldId id="708" r:id="rId54"/>
    <p:sldId id="709" r:id="rId55"/>
    <p:sldId id="733" r:id="rId56"/>
    <p:sldId id="669" r:id="rId57"/>
    <p:sldId id="670" r:id="rId58"/>
    <p:sldId id="734" r:id="rId59"/>
    <p:sldId id="696" r:id="rId60"/>
    <p:sldId id="697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98" autoAdjust="0"/>
    <p:restoredTop sz="94595" autoAdjust="0"/>
  </p:normalViewPr>
  <p:slideViewPr>
    <p:cSldViewPr>
      <p:cViewPr varScale="1">
        <p:scale>
          <a:sx n="111" d="100"/>
          <a:sy n="111" d="100"/>
        </p:scale>
        <p:origin x="168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7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10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308A2-9EEE-41A2-920B-CAEDE4E80018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1AE5D-2A48-41E7-9FFF-202990A0E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39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C1AE5D-2A48-41E7-9FFF-202990A0EC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0519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47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2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6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9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52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2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7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3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94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6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n.cdc.gov/nchs/nhanes/Search/DataPage.aspx?Component=Demographics&amp;CycleBeginYear=2013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n.cdc.gov/nchs/nhanes/search/datapage.aspx?Component=Questionnaire&amp;CycleBeginYear=2015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url.com/StataDataManagement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n.cdc.gov/nchs/nhanes/ContinuousNhanes/Default.aspx?BeginYear=2015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n.cdc.gov/nchs/nhanes/search/datapage.aspx?Component=Questionnaire&amp;CycleBeginYear=2015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playlist?list=PLN5IskQdgXWmih67kPngkd0P022h1j82j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n.cdc.gov/nchs/nhanes/search/datapage.aspx?Component=Questionnaire&amp;CycleBeginYear=2015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chuber@stata.com" TargetMode="External"/><Relationship Id="rId4" Type="http://schemas.openxmlformats.org/officeDocument/2006/relationships/hyperlink" Target="https://tinyurl.com/StataDataManagement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sz="5300" dirty="0"/>
              <a:t>More Data Management</a:t>
            </a:r>
            <a:br>
              <a:rPr lang="en-US" sz="5300" dirty="0"/>
            </a:br>
            <a:r>
              <a:rPr lang="en-US" sz="5300" dirty="0"/>
              <a:t> Using Stata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219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StataCorp</a:t>
            </a:r>
          </a:p>
          <a:p>
            <a:pPr>
              <a:spcBef>
                <a:spcPts val="0"/>
              </a:spcBef>
            </a:pPr>
            <a:r>
              <a:rPr lang="en-US" sz="3000" dirty="0">
                <a:solidFill>
                  <a:schemeClr val="tx1"/>
                </a:solidFill>
              </a:rPr>
              <a:t>chuber@stata.com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45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481" b="6886"/>
          <a:stretch/>
        </p:blipFill>
        <p:spPr>
          <a:xfrm>
            <a:off x="448171" y="1600200"/>
            <a:ext cx="8247657" cy="45224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Autofit/>
          </a:bodyPr>
          <a:lstStyle/>
          <a:p>
            <a:r>
              <a:rPr lang="en-US" sz="4000" dirty="0"/>
              <a:t>2013-2014 Demographic Data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0421" y="6400800"/>
            <a:ext cx="8275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https://wwwn.cdc.gov/nchs/nhanes/Search/DataPage.aspx?Component=Demographics&amp;CycleBeginYear=2013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191371" y="5375564"/>
            <a:ext cx="493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We want to import this dataset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239371" y="4613564"/>
            <a:ext cx="27595" cy="84838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086971" y="3851564"/>
            <a:ext cx="1447800" cy="76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76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3778" b="5820"/>
          <a:stretch/>
        </p:blipFill>
        <p:spPr>
          <a:xfrm>
            <a:off x="609600" y="1524000"/>
            <a:ext cx="8096639" cy="4457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Autofit/>
          </a:bodyPr>
          <a:lstStyle/>
          <a:p>
            <a:r>
              <a:rPr lang="en-US" sz="4000" dirty="0"/>
              <a:t>2013-2014 Demographic Data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200" y="5638800"/>
            <a:ext cx="48299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“Right Click” the hyperlink and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select “Copy Link Location”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791200" y="5002084"/>
            <a:ext cx="533400" cy="2711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477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Import 2013-2014 Demographic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2362200" y="1600200"/>
            <a:ext cx="57912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26424"/>
          <a:stretch/>
        </p:blipFill>
        <p:spPr>
          <a:xfrm>
            <a:off x="380999" y="1752600"/>
            <a:ext cx="794363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8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8548" t="10169" r="35223" b="37288"/>
          <a:stretch/>
        </p:blipFill>
        <p:spPr>
          <a:xfrm>
            <a:off x="4460629" y="4267200"/>
            <a:ext cx="3175818" cy="2590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29664" t="11066" r="35921" b="37486"/>
          <a:stretch/>
        </p:blipFill>
        <p:spPr>
          <a:xfrm>
            <a:off x="4543756" y="1524000"/>
            <a:ext cx="2999285" cy="25221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3600" dirty="0"/>
              <a:t>Append 2015-2016 Data to 2013-2014 Data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30233" y="4437615"/>
            <a:ext cx="2837365" cy="235171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24873" y="2433934"/>
            <a:ext cx="3959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2013-2014 Demographic Data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5181600"/>
            <a:ext cx="3959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2015-2016 Demographic Data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334000" y="3657600"/>
            <a:ext cx="0" cy="13716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867400" y="3657600"/>
            <a:ext cx="0" cy="13716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324600" y="3657600"/>
            <a:ext cx="0" cy="13716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858000" y="3657600"/>
            <a:ext cx="0" cy="13716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630234" y="1640511"/>
            <a:ext cx="2837365" cy="23218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40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3600" dirty="0"/>
              <a:t>Append 2015-2016 Data to 2013-2014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-3561" r="65267" b="-1"/>
          <a:stretch/>
        </p:blipFill>
        <p:spPr>
          <a:xfrm>
            <a:off x="533400" y="2590800"/>
            <a:ext cx="6019800" cy="118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2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3600" dirty="0"/>
              <a:t>Append 2015-2016 Data to 2013-2014 Data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8727" y="3276600"/>
            <a:ext cx="3959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2013-2014 Demographic Data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8727" y="4953000"/>
            <a:ext cx="3959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2015-2016 Demographic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3239" t="6061" r="32670" b="16667"/>
          <a:stretch/>
        </p:blipFill>
        <p:spPr>
          <a:xfrm>
            <a:off x="4495800" y="1507836"/>
            <a:ext cx="4114961" cy="524657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105400" y="2895600"/>
            <a:ext cx="2743200" cy="15868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05400" y="4495800"/>
            <a:ext cx="2743200" cy="159327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083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Summary of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828800"/>
            <a:ext cx="8610600" cy="4419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clear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import sasxport5 "https://wwwn.cdc.gov/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Nchs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/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Nhanes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/2013-2014/DEMO_H.XPT"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sort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save DEMO_2013_2014.dta, replace</a:t>
            </a:r>
          </a:p>
          <a:p>
            <a:pPr marL="0" indent="0">
              <a:buNone/>
            </a:pP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clear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import sasxport5 "https://wwwn.cdc.gov/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Nchs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/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Nhanes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/2015-2016/DEMO_I.XPT"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sort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save DEMO_2015_2016.dta, replace</a:t>
            </a:r>
          </a:p>
          <a:p>
            <a:pPr marL="0" indent="0">
              <a:buNone/>
            </a:pP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clear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use DEMO_2013_2014.dta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append using DEMO_2015_2016.dta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sort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save DEMO_2013_2016.dta, replace</a:t>
            </a:r>
          </a:p>
        </p:txBody>
      </p:sp>
    </p:spTree>
    <p:extLst>
      <p:ext uri="{BB962C8B-B14F-4D97-AF65-F5344CB8AC3E}">
        <p14:creationId xmlns:p14="http://schemas.microsoft.com/office/powerpoint/2010/main" val="2092675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03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dirty="0"/>
              <a:t> data from websites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two datasets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  <a:r>
              <a:rPr lang="en-US" dirty="0"/>
              <a:t> two datasets</a:t>
            </a:r>
          </a:p>
          <a:p>
            <a:r>
              <a:rPr lang="en-US" dirty="0"/>
              <a:t>Frames</a:t>
            </a:r>
          </a:p>
          <a:p>
            <a:pPr lvl="1"/>
            <a:r>
              <a:rPr lang="en-US" dirty="0"/>
              <a:t>Using two datasets simultaneously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  <a:p>
            <a:pPr lvl="1"/>
            <a:r>
              <a:rPr lang="en-US" dirty="0"/>
              <a:t>Linking two datasets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frlink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dirty="0"/>
              <a:t> to convert long or wide data</a:t>
            </a:r>
          </a:p>
          <a:p>
            <a:r>
              <a:rPr lang="en-US" dirty="0"/>
              <a:t>Using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dirty="0"/>
              <a:t> and string functions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en-US" dirty="0"/>
              <a:t>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dirty="0"/>
              <a:t> to create summary data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3282853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396" b="5600"/>
          <a:stretch/>
        </p:blipFill>
        <p:spPr>
          <a:xfrm>
            <a:off x="533400" y="1585912"/>
            <a:ext cx="8257408" cy="4586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Autofit/>
          </a:bodyPr>
          <a:lstStyle/>
          <a:p>
            <a:r>
              <a:rPr lang="en-US" sz="4000" dirty="0"/>
              <a:t>2015-2016 Body Measures Data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6477000"/>
            <a:ext cx="8243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https://wwwn.cdc.gov/nchs/nhanes/search/datapage.aspx?Component=Questionnaire&amp;CycleBeginYear=2015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5863292"/>
            <a:ext cx="493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We want to import this dataset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943600" y="4648200"/>
            <a:ext cx="152400" cy="125221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096000" y="4327747"/>
            <a:ext cx="1447800" cy="3204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8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902" b="5625"/>
          <a:stretch/>
        </p:blipFill>
        <p:spPr>
          <a:xfrm>
            <a:off x="570345" y="1524000"/>
            <a:ext cx="819029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Autofit/>
          </a:bodyPr>
          <a:lstStyle/>
          <a:p>
            <a:r>
              <a:rPr lang="en-US" sz="4000" dirty="0"/>
              <a:t>2015-2016 Body Measures Data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0" y="5771346"/>
            <a:ext cx="48299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“Right Click” the hyperlink and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select “Copy Link Location”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791200" y="5114777"/>
            <a:ext cx="533400" cy="2711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781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Website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74B890-F176-43AF-A79A-E7B9A2A88105}"/>
              </a:ext>
            </a:extLst>
          </p:cNvPr>
          <p:cNvSpPr txBox="1"/>
          <p:nvPr/>
        </p:nvSpPr>
        <p:spPr>
          <a:xfrm>
            <a:off x="360" y="3124200"/>
            <a:ext cx="9143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You can download the slides, datasets, and do-files here: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hlinkClick r:id="rId2"/>
              </a:rPr>
              <a:t>https://tinyurl.com/StataDataManagement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527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Import 2015-2016 Body Measures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2514600" y="1600200"/>
            <a:ext cx="57912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27298"/>
          <a:stretch/>
        </p:blipFill>
        <p:spPr>
          <a:xfrm>
            <a:off x="533400" y="1752600"/>
            <a:ext cx="7849358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82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Merge Demographic &amp; Body Measures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0659" t="12631" r="56776" b="16842"/>
          <a:stretch/>
        </p:blipFill>
        <p:spPr>
          <a:xfrm>
            <a:off x="457200" y="2414845"/>
            <a:ext cx="3429000" cy="41771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9800" t="11298" r="55516" b="15134"/>
          <a:stretch/>
        </p:blipFill>
        <p:spPr>
          <a:xfrm>
            <a:off x="4800600" y="2321326"/>
            <a:ext cx="3657600" cy="4364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2014735"/>
            <a:ext cx="2158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Demographic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15398" y="2014735"/>
            <a:ext cx="2382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Body Measures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19400" y="3305690"/>
            <a:ext cx="609600" cy="28665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85463" y="3305690"/>
            <a:ext cx="645881" cy="286651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352800" y="3581400"/>
            <a:ext cx="2209800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8206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Merge Demographic &amp; Body Measures Data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2065"/>
          <a:stretch/>
        </p:blipFill>
        <p:spPr>
          <a:xfrm>
            <a:off x="457200" y="2133600"/>
            <a:ext cx="760790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5816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8110" t="9361" r="18597" b="18678"/>
          <a:stretch/>
        </p:blipFill>
        <p:spPr>
          <a:xfrm>
            <a:off x="1066800" y="1752600"/>
            <a:ext cx="7029796" cy="4495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Merge Demographic &amp; Body Measures Data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3886" y="2316983"/>
            <a:ext cx="1764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Demographic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53923" y="2300609"/>
            <a:ext cx="1941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Body Measures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46213" y="2800506"/>
            <a:ext cx="1977072" cy="31242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72298" y="2800507"/>
            <a:ext cx="1905000" cy="311727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2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Summary of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828800"/>
            <a:ext cx="86106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clear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import sasxport5 "https://wwwn.cdc.gov/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Nchs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/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Nhanes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/2015-2016/BMX_I.XPT"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sort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save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BMX_I.dta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, replace</a:t>
            </a:r>
          </a:p>
          <a:p>
            <a:pPr marL="0" indent="0">
              <a:buNone/>
            </a:pP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clear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import sasxport5 "https://wwwn.cdc.gov/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Nchs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/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Nhanes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/2015-2016/DEMO_I.XPT"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sort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save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DEMO_I.dta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, replace</a:t>
            </a:r>
          </a:p>
          <a:p>
            <a:pPr marL="0" indent="0">
              <a:buNone/>
            </a:pP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clear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use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DEMO_I.dta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merge 1:1 </a:t>
            </a:r>
            <a:r>
              <a:rPr lang="en-US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 using </a:t>
            </a:r>
            <a:r>
              <a:rPr lang="en-US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BMX_I.dta</a:t>
            </a:r>
            <a:endParaRPr lang="en-US" sz="1600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919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03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dirty="0"/>
              <a:t> data from websites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two datasets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  <a:r>
              <a:rPr lang="en-US" dirty="0"/>
              <a:t> two datasets</a:t>
            </a:r>
          </a:p>
          <a:p>
            <a:r>
              <a:rPr lang="en-US" dirty="0"/>
              <a:t>Frames</a:t>
            </a:r>
          </a:p>
          <a:p>
            <a:pPr lvl="1"/>
            <a:r>
              <a:rPr lang="en-US" dirty="0"/>
              <a:t>Using two datasets simultaneously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  <a:p>
            <a:pPr lvl="1"/>
            <a:r>
              <a:rPr lang="en-US" dirty="0"/>
              <a:t>Linking two datasets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frlink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dirty="0"/>
              <a:t> to convert long or wide data</a:t>
            </a:r>
          </a:p>
          <a:p>
            <a:r>
              <a:rPr lang="en-US" dirty="0"/>
              <a:t>Using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dirty="0"/>
              <a:t> and string functions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en-US" dirty="0"/>
              <a:t>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dirty="0"/>
              <a:t> to create summary data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3362566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Data Frames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29044"/>
          <a:stretch/>
        </p:blipFill>
        <p:spPr>
          <a:xfrm>
            <a:off x="471839" y="1981200"/>
            <a:ext cx="8200321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1744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Data Frames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8171"/>
          <a:stretch/>
        </p:blipFill>
        <p:spPr>
          <a:xfrm>
            <a:off x="457200" y="1981200"/>
            <a:ext cx="8301232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636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Data Frames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57935"/>
          <a:stretch/>
        </p:blipFill>
        <p:spPr>
          <a:xfrm>
            <a:off x="609601" y="2057400"/>
            <a:ext cx="6019800" cy="218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730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Linking Data Frames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48237"/>
          <a:stretch/>
        </p:blipFill>
        <p:spPr>
          <a:xfrm>
            <a:off x="533400" y="2133600"/>
            <a:ext cx="742765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3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03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dirty="0"/>
              <a:t> data from websites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two datasets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  <a:r>
              <a:rPr lang="en-US" dirty="0"/>
              <a:t> two datasets</a:t>
            </a:r>
          </a:p>
          <a:p>
            <a:r>
              <a:rPr lang="en-US" dirty="0"/>
              <a:t>Frames</a:t>
            </a:r>
          </a:p>
          <a:p>
            <a:pPr lvl="1"/>
            <a:r>
              <a:rPr lang="en-US" dirty="0"/>
              <a:t>Using two datasets simultaneously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  <a:p>
            <a:pPr lvl="1"/>
            <a:r>
              <a:rPr lang="en-US" dirty="0"/>
              <a:t>Linking two datasets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frlink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dirty="0"/>
              <a:t> to convert long or wide data</a:t>
            </a:r>
          </a:p>
          <a:p>
            <a:r>
              <a:rPr lang="en-US" dirty="0"/>
              <a:t>Using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dirty="0"/>
              <a:t> and string functions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en-US" dirty="0"/>
              <a:t>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dirty="0"/>
              <a:t> to create summary data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28525133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Linking Data Frames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29044"/>
          <a:stretch/>
        </p:blipFill>
        <p:spPr>
          <a:xfrm>
            <a:off x="533399" y="2133600"/>
            <a:ext cx="8107347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6050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Summary of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828800"/>
            <a:ext cx="8115300" cy="4419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frame reset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frame create demographic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frame change demographic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use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DEMO_I.dta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describe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ridageyr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riagendr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ridreth1</a:t>
            </a:r>
          </a:p>
          <a:p>
            <a:pPr marL="0" indent="0">
              <a:buNone/>
            </a:pP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frame create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anthro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frame change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anthro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use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BMX_I.dta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describe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bmxht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bmxwt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bmxbmi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frames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dir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frames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pwf</a:t>
            </a: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b="1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frame change demographic</a:t>
            </a:r>
          </a:p>
          <a:p>
            <a:pPr marL="0" indent="0">
              <a:buNone/>
            </a:pP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frlink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1:1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, frame(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anthro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frget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bmxht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bmxwt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bmxbmi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, from(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anthro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describe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seqn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ridageyr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riagendr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ridreth1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bmxht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bmxwt</a:t>
            </a:r>
            <a:r>
              <a:rPr lang="en-US" sz="1600" b="1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  <a:cs typeface="Courier New" panose="02070309020205020404" pitchFamily="49" charset="0"/>
              </a:rPr>
              <a:t>bmxbmi</a:t>
            </a:r>
            <a:endParaRPr lang="en-US" sz="1600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4494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03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dirty="0"/>
              <a:t> data from websites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two datasets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  <a:r>
              <a:rPr lang="en-US" dirty="0"/>
              <a:t> two datasets</a:t>
            </a:r>
          </a:p>
          <a:p>
            <a:r>
              <a:rPr lang="en-US" dirty="0"/>
              <a:t>Frames</a:t>
            </a:r>
          </a:p>
          <a:p>
            <a:pPr lvl="1"/>
            <a:r>
              <a:rPr lang="en-US" dirty="0"/>
              <a:t>Using two datasets simultaneously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  <a:p>
            <a:pPr lvl="1"/>
            <a:r>
              <a:rPr lang="en-US" dirty="0"/>
              <a:t>Linking two datasets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frlink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dirty="0"/>
              <a:t> to convert long or wide data</a:t>
            </a:r>
          </a:p>
          <a:p>
            <a:r>
              <a:rPr lang="en-US" dirty="0"/>
              <a:t>Using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dirty="0"/>
              <a:t> and string functions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en-US" dirty="0"/>
              <a:t>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dirty="0"/>
              <a:t> to create summary data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27795628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6775"/>
          <a:stretch/>
        </p:blipFill>
        <p:spPr>
          <a:xfrm>
            <a:off x="381000" y="1600200"/>
            <a:ext cx="6019800" cy="49652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Using reshape To Convert Wide Data to Long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962400"/>
            <a:ext cx="35814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6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sz="4000" dirty="0"/>
              <a:t> To Convert Wide Data to Long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62343"/>
          <a:stretch/>
        </p:blipFill>
        <p:spPr>
          <a:xfrm>
            <a:off x="762000" y="1828800"/>
            <a:ext cx="434757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92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sz="4000" dirty="0"/>
              <a:t> To Convert Wide Data to Long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5012"/>
          <a:stretch/>
        </p:blipFill>
        <p:spPr>
          <a:xfrm>
            <a:off x="609600" y="1676400"/>
            <a:ext cx="6525456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860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sz="4000" dirty="0"/>
              <a:t> To Convert Long Data to Wide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62343"/>
          <a:stretch/>
        </p:blipFill>
        <p:spPr>
          <a:xfrm>
            <a:off x="609600" y="1752600"/>
            <a:ext cx="4114800" cy="45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5784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sz="4000" dirty="0"/>
              <a:t> To Convert Long Data to Wide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3877"/>
          <a:stretch/>
        </p:blipFill>
        <p:spPr>
          <a:xfrm>
            <a:off x="609600" y="1676400"/>
            <a:ext cx="6534035" cy="4724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1600200"/>
            <a:ext cx="37338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0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sz="4000" dirty="0"/>
              <a:t> To Convert Long Data to Wide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4710"/>
          <a:stretch/>
        </p:blipFill>
        <p:spPr>
          <a:xfrm>
            <a:off x="762000" y="1600199"/>
            <a:ext cx="4267200" cy="502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4057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03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dirty="0"/>
              <a:t> data from websites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two datasets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  <a:r>
              <a:rPr lang="en-US" dirty="0"/>
              <a:t> two datasets</a:t>
            </a:r>
          </a:p>
          <a:p>
            <a:r>
              <a:rPr lang="en-US" dirty="0"/>
              <a:t>Frames</a:t>
            </a:r>
          </a:p>
          <a:p>
            <a:pPr lvl="1"/>
            <a:r>
              <a:rPr lang="en-US" dirty="0"/>
              <a:t>Using two datasets simultaneously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  <a:p>
            <a:pPr lvl="1"/>
            <a:r>
              <a:rPr lang="en-US" dirty="0"/>
              <a:t>Linking two datasets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frlink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dirty="0"/>
              <a:t> to convert long or wide data</a:t>
            </a:r>
          </a:p>
          <a:p>
            <a:r>
              <a:rPr lang="en-US" dirty="0"/>
              <a:t>Using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dirty="0"/>
              <a:t> and string functions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en-US" dirty="0"/>
              <a:t>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dirty="0"/>
              <a:t> to create summary data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2312711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Autofit/>
          </a:bodyPr>
          <a:lstStyle/>
          <a:p>
            <a:r>
              <a:rPr lang="en-US" sz="4000" dirty="0"/>
              <a:t>NHANES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0" y="1400908"/>
            <a:ext cx="9037259" cy="4838700"/>
          </a:xfrm>
        </p:spPr>
      </p:pic>
      <p:sp>
        <p:nvSpPr>
          <p:cNvPr id="6" name="TextBox 5"/>
          <p:cNvSpPr txBox="1"/>
          <p:nvPr/>
        </p:nvSpPr>
        <p:spPr>
          <a:xfrm>
            <a:off x="381000" y="6465222"/>
            <a:ext cx="8322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https://wwwn.cdc.gov/nchs/nhanes/ContinuousNhanes/Default.aspx?BeginYear=2015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6534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4000" dirty="0"/>
              <a:t>Using </a:t>
            </a:r>
            <a:r>
              <a:rPr lang="en-US" sz="4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sz="4000" dirty="0"/>
              <a:t> To Create Row Statistics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653663-A966-49D9-AFC6-084AA43538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667"/>
          <a:stretch/>
        </p:blipFill>
        <p:spPr>
          <a:xfrm>
            <a:off x="838200" y="1524000"/>
            <a:ext cx="5264154" cy="5039860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FC21A005-9665-4299-9442-680ACB531EF0}"/>
              </a:ext>
            </a:extLst>
          </p:cNvPr>
          <p:cNvSpPr/>
          <p:nvPr/>
        </p:nvSpPr>
        <p:spPr>
          <a:xfrm>
            <a:off x="609600" y="3733800"/>
            <a:ext cx="152400" cy="11430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386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Using </a:t>
            </a:r>
            <a:r>
              <a:rPr lang="en-US" sz="4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sz="4000" dirty="0"/>
              <a:t> To Combine Categorical Variables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C8DFA8-013A-48DD-A826-D6A174AE50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0000"/>
          <a:stretch/>
        </p:blipFill>
        <p:spPr>
          <a:xfrm>
            <a:off x="1066800" y="1676400"/>
            <a:ext cx="3657600" cy="4889822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2DC08A65-B9C2-47C9-96BA-1E569CB316FD}"/>
              </a:ext>
            </a:extLst>
          </p:cNvPr>
          <p:cNvSpPr/>
          <p:nvPr/>
        </p:nvSpPr>
        <p:spPr>
          <a:xfrm>
            <a:off x="914400" y="4007011"/>
            <a:ext cx="152400" cy="2286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385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sz="3200" dirty="0"/>
              <a:t> To Categorize a Continuous Variable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DC08A65-B9C2-47C9-96BA-1E569CB316FD}"/>
              </a:ext>
            </a:extLst>
          </p:cNvPr>
          <p:cNvSpPr/>
          <p:nvPr/>
        </p:nvSpPr>
        <p:spPr>
          <a:xfrm>
            <a:off x="1216137" y="2105706"/>
            <a:ext cx="152400" cy="2286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3BB261-801A-4652-BC50-317CBE8852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7500"/>
          <a:stretch/>
        </p:blipFill>
        <p:spPr>
          <a:xfrm>
            <a:off x="1401190" y="2092389"/>
            <a:ext cx="6450473" cy="385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550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proper()</a:t>
            </a:r>
            <a:r>
              <a:rPr lang="en-US" sz="3200" dirty="0"/>
              <a:t> To Capitalize First Letters of Names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DC08A65-B9C2-47C9-96BA-1E569CB316FD}"/>
              </a:ext>
            </a:extLst>
          </p:cNvPr>
          <p:cNvSpPr/>
          <p:nvPr/>
        </p:nvSpPr>
        <p:spPr>
          <a:xfrm>
            <a:off x="753862" y="4267200"/>
            <a:ext cx="152400" cy="2286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755C4-9848-47F2-97FA-C63BB07E49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333"/>
          <a:stretch/>
        </p:blipFill>
        <p:spPr>
          <a:xfrm>
            <a:off x="914400" y="1600199"/>
            <a:ext cx="4724400" cy="4811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4301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upper()</a:t>
            </a:r>
            <a:r>
              <a:rPr lang="en-US" sz="3200" dirty="0"/>
              <a:t> To Capitalize Names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DC08A65-B9C2-47C9-96BA-1E569CB316FD}"/>
              </a:ext>
            </a:extLst>
          </p:cNvPr>
          <p:cNvSpPr/>
          <p:nvPr/>
        </p:nvSpPr>
        <p:spPr>
          <a:xfrm>
            <a:off x="1447800" y="1981200"/>
            <a:ext cx="152400" cy="10668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C76522-34F5-4992-BCCF-F04A5F5208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1667"/>
          <a:stretch/>
        </p:blipFill>
        <p:spPr>
          <a:xfrm>
            <a:off x="1676400" y="1905001"/>
            <a:ext cx="3151467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4622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strpos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DC08A65-B9C2-47C9-96BA-1E569CB316FD}"/>
              </a:ext>
            </a:extLst>
          </p:cNvPr>
          <p:cNvSpPr/>
          <p:nvPr/>
        </p:nvSpPr>
        <p:spPr>
          <a:xfrm>
            <a:off x="761999" y="2342225"/>
            <a:ext cx="249779" cy="248575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F74E0D-6523-406D-918F-BB61909EAA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500"/>
          <a:stretch/>
        </p:blipFill>
        <p:spPr>
          <a:xfrm>
            <a:off x="1011779" y="2147756"/>
            <a:ext cx="7120442" cy="301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709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substr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DC08A65-B9C2-47C9-96BA-1E569CB316FD}"/>
              </a:ext>
            </a:extLst>
          </p:cNvPr>
          <p:cNvSpPr/>
          <p:nvPr/>
        </p:nvSpPr>
        <p:spPr>
          <a:xfrm>
            <a:off x="1274221" y="2126840"/>
            <a:ext cx="249779" cy="248575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9370BC-0961-4B84-A505-C93D21EB3A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0000"/>
          <a:stretch/>
        </p:blipFill>
        <p:spPr>
          <a:xfrm>
            <a:off x="1524000" y="2126840"/>
            <a:ext cx="4666111" cy="258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2851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substr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DC08A65-B9C2-47C9-96BA-1E569CB316FD}"/>
              </a:ext>
            </a:extLst>
          </p:cNvPr>
          <p:cNvSpPr/>
          <p:nvPr/>
        </p:nvSpPr>
        <p:spPr>
          <a:xfrm>
            <a:off x="1149330" y="2362200"/>
            <a:ext cx="249779" cy="248575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30148F-D378-4A34-80E5-1C67834D9B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333"/>
          <a:stretch/>
        </p:blipFill>
        <p:spPr>
          <a:xfrm>
            <a:off x="1399109" y="2251127"/>
            <a:ext cx="5893798" cy="25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688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substr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sz="3200" dirty="0"/>
              <a:t>and 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strpos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DC08A65-B9C2-47C9-96BA-1E569CB316FD}"/>
              </a:ext>
            </a:extLst>
          </p:cNvPr>
          <p:cNvSpPr/>
          <p:nvPr/>
        </p:nvSpPr>
        <p:spPr>
          <a:xfrm>
            <a:off x="1274221" y="2286000"/>
            <a:ext cx="249779" cy="248575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B0F0F8-D98A-4B6C-A862-CB9EB2EAB1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333"/>
          <a:stretch/>
        </p:blipFill>
        <p:spPr>
          <a:xfrm>
            <a:off x="1524000" y="2126840"/>
            <a:ext cx="5284368" cy="259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371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rmAutofit/>
          </a:bodyPr>
          <a:lstStyle/>
          <a:p>
            <a:r>
              <a:rPr lang="en-US" sz="3200" dirty="0"/>
              <a:t>Using 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substr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sz="3200" dirty="0"/>
              <a:t>and 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strpos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2DC08A65-B9C2-47C9-96BA-1E569CB316FD}"/>
              </a:ext>
            </a:extLst>
          </p:cNvPr>
          <p:cNvSpPr/>
          <p:nvPr/>
        </p:nvSpPr>
        <p:spPr>
          <a:xfrm>
            <a:off x="1364202" y="1828800"/>
            <a:ext cx="249779" cy="248575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5FF579-3880-497B-AB39-5D6EF27CDD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000"/>
          <a:stretch/>
        </p:blipFill>
        <p:spPr>
          <a:xfrm>
            <a:off x="1613981" y="1676400"/>
            <a:ext cx="485806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661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Autofit/>
          </a:bodyPr>
          <a:lstStyle/>
          <a:p>
            <a:r>
              <a:rPr lang="en-US" sz="4000" dirty="0"/>
              <a:t>NHANES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" y="1499088"/>
            <a:ext cx="8949679" cy="4791808"/>
          </a:xfrm>
        </p:spPr>
      </p:pic>
      <p:sp>
        <p:nvSpPr>
          <p:cNvPr id="6" name="TextBox 5"/>
          <p:cNvSpPr txBox="1"/>
          <p:nvPr/>
        </p:nvSpPr>
        <p:spPr>
          <a:xfrm>
            <a:off x="609600" y="6477000"/>
            <a:ext cx="8243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https://wwwn.cdc.gov/nchs/nhanes/search/datapage.aspx?Component=Questionnaire&amp;CycleBeginYear=2015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254252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03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dirty="0"/>
              <a:t> data from websites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two datasets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  <a:r>
              <a:rPr lang="en-US" dirty="0"/>
              <a:t> two datasets</a:t>
            </a:r>
          </a:p>
          <a:p>
            <a:r>
              <a:rPr lang="en-US" dirty="0"/>
              <a:t>Frames</a:t>
            </a:r>
          </a:p>
          <a:p>
            <a:pPr lvl="1"/>
            <a:r>
              <a:rPr lang="en-US" dirty="0"/>
              <a:t>Using two datasets simultaneously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  <a:p>
            <a:pPr lvl="1"/>
            <a:r>
              <a:rPr lang="en-US" dirty="0"/>
              <a:t>Linking two datasets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frlink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dirty="0"/>
              <a:t> to convert long or wide data</a:t>
            </a:r>
          </a:p>
          <a:p>
            <a:r>
              <a:rPr lang="en-US" dirty="0"/>
              <a:t>Using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dirty="0"/>
              <a:t> and string functions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en-US" dirty="0"/>
              <a:t>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dirty="0"/>
              <a:t> to create summary data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8740883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</a:t>
            </a:r>
            <a:r>
              <a:rPr lang="en-US" sz="4000" dirty="0"/>
              <a:t> To Create Summary Data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2947"/>
          <a:stretch/>
        </p:blipFill>
        <p:spPr>
          <a:xfrm>
            <a:off x="609600" y="1981200"/>
            <a:ext cx="7071058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1608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</a:t>
            </a:r>
            <a:r>
              <a:rPr lang="en-US" sz="4000" dirty="0"/>
              <a:t> To Create Summary Data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31485"/>
          <a:stretch/>
        </p:blipFill>
        <p:spPr>
          <a:xfrm>
            <a:off x="381000" y="1981200"/>
            <a:ext cx="7602074" cy="361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0165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sz="4000" dirty="0"/>
              <a:t> To Create Summary Data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8841"/>
          <a:stretch/>
        </p:blipFill>
        <p:spPr>
          <a:xfrm>
            <a:off x="457200" y="1905000"/>
            <a:ext cx="809860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6340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sz="4000" dirty="0"/>
              <a:t> To Create Summary Data</a:t>
            </a:r>
            <a:endParaRPr lang="en-US" sz="4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3249"/>
          <a:stretch/>
        </p:blipFill>
        <p:spPr>
          <a:xfrm>
            <a:off x="533400" y="1905000"/>
            <a:ext cx="7796167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7598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03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dirty="0"/>
              <a:t> data from websites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two datasets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  <a:r>
              <a:rPr lang="en-US" dirty="0"/>
              <a:t> two datasets</a:t>
            </a:r>
          </a:p>
          <a:p>
            <a:r>
              <a:rPr lang="en-US" dirty="0"/>
              <a:t>Frames</a:t>
            </a:r>
          </a:p>
          <a:p>
            <a:pPr lvl="1"/>
            <a:r>
              <a:rPr lang="en-US" dirty="0"/>
              <a:t>Using two datasets simultaneously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  <a:p>
            <a:pPr lvl="1"/>
            <a:r>
              <a:rPr lang="en-US" dirty="0"/>
              <a:t>Linking two datasets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frlink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dirty="0"/>
              <a:t> to convert long or wide data</a:t>
            </a:r>
          </a:p>
          <a:p>
            <a:r>
              <a:rPr lang="en-US" dirty="0"/>
              <a:t>Using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dirty="0"/>
              <a:t> and string functions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en-US" dirty="0"/>
              <a:t>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dirty="0"/>
              <a:t> to create summary data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56704674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2059"/>
          <a:stretch/>
        </p:blipFill>
        <p:spPr>
          <a:xfrm>
            <a:off x="381000" y="1676400"/>
            <a:ext cx="8276289" cy="4343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1524000"/>
            <a:ext cx="12192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4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Using </a:t>
            </a:r>
            <a:r>
              <a:rPr lang="en-US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21787"/>
          <a:stretch/>
        </p:blipFill>
        <p:spPr>
          <a:xfrm>
            <a:off x="461347" y="2209800"/>
            <a:ext cx="8221306" cy="3429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0" y="2133600"/>
            <a:ext cx="10668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0" y="3924300"/>
            <a:ext cx="10668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4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03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dirty="0"/>
              <a:t> data from websites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two datasets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  <a:r>
              <a:rPr lang="en-US" dirty="0"/>
              <a:t> two datasets</a:t>
            </a:r>
          </a:p>
          <a:p>
            <a:r>
              <a:rPr lang="en-US" dirty="0"/>
              <a:t>Frames</a:t>
            </a:r>
          </a:p>
          <a:p>
            <a:pPr lvl="1"/>
            <a:r>
              <a:rPr lang="en-US" dirty="0"/>
              <a:t>Using two datasets simultaneously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  <a:p>
            <a:pPr lvl="1"/>
            <a:r>
              <a:rPr lang="en-US" dirty="0"/>
              <a:t>Linking two datasets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frlink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dirty="0"/>
              <a:t> to convert long or wide data</a:t>
            </a:r>
          </a:p>
          <a:p>
            <a:r>
              <a:rPr lang="en-US" dirty="0"/>
              <a:t>Using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dirty="0"/>
              <a:t> and string functions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en-US" dirty="0"/>
              <a:t>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dirty="0"/>
              <a:t> to create summary data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18633395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/>
          <a:lstStyle/>
          <a:p>
            <a:r>
              <a:rPr lang="en-US" dirty="0"/>
              <a:t>Stata </a:t>
            </a:r>
            <a:r>
              <a:rPr lang="en-US" dirty="0" err="1"/>
              <a:t>Youtube</a:t>
            </a:r>
            <a:r>
              <a:rPr lang="en-US" dirty="0"/>
              <a:t> Channel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2667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Some of these topics and more can be found in the data management playlist on the Stata </a:t>
            </a:r>
            <a:r>
              <a:rPr lang="en-US" dirty="0" err="1"/>
              <a:t>Youtube</a:t>
            </a:r>
            <a:r>
              <a:rPr lang="en-US" dirty="0"/>
              <a:t> Channel: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>
                <a:hlinkClick r:id="rId2"/>
              </a:rPr>
              <a:t>https://www.youtube.com/playlist?list=PLN5IskQdgXWmih67kPngkd0P022h1j82j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30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Autofit/>
          </a:bodyPr>
          <a:lstStyle/>
          <a:p>
            <a:r>
              <a:rPr lang="en-US" sz="4000" dirty="0"/>
              <a:t>2015-2016 Demographic Data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6477000"/>
            <a:ext cx="8243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2"/>
              </a:rPr>
              <a:t>https://wwwn.cdc.gov/nchs/nhanes/search/datapage.aspx?Component=Questionnaire&amp;CycleBeginYear=2015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4136" b="5764"/>
          <a:stretch/>
        </p:blipFill>
        <p:spPr>
          <a:xfrm>
            <a:off x="457199" y="1524000"/>
            <a:ext cx="8406319" cy="4648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6600" y="5181600"/>
            <a:ext cx="493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We want to import this dataset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324600" y="4419600"/>
            <a:ext cx="27595" cy="84838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172200" y="3657600"/>
            <a:ext cx="1447800" cy="76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577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" y="1072515"/>
            <a:ext cx="91436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Thanks for coming!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Questions?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1" y="3962400"/>
            <a:ext cx="9143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You can download the slides, datasets, and do-files here: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hlinkClick r:id="rId4"/>
              </a:rPr>
              <a:t>https://tinyurl.com/StataDataManagement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" y="5867400"/>
            <a:ext cx="9143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You can contact me here:</a:t>
            </a:r>
          </a:p>
          <a:p>
            <a:pPr algn="ctr"/>
            <a:r>
              <a:rPr lang="en-US" sz="2400" dirty="0">
                <a:hlinkClick r:id="rId5"/>
              </a:rPr>
              <a:t>chuber@stata.com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0901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62000"/>
          </a:xfrm>
        </p:spPr>
        <p:txBody>
          <a:bodyPr>
            <a:noAutofit/>
          </a:bodyPr>
          <a:lstStyle/>
          <a:p>
            <a:r>
              <a:rPr lang="en-US" sz="4000" dirty="0"/>
              <a:t>2015-2016 Demographic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642" b="5423"/>
          <a:stretch/>
        </p:blipFill>
        <p:spPr>
          <a:xfrm>
            <a:off x="457200" y="1524000"/>
            <a:ext cx="8331679" cy="4648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24200" y="5638800"/>
            <a:ext cx="48299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“Right Click” the hyperlink and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select “Copy Link Location”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791200" y="5002084"/>
            <a:ext cx="533400" cy="2711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170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sz="4000" dirty="0"/>
              <a:t>Import 2015-2016 Demographic Data</a:t>
            </a:r>
          </a:p>
        </p:txBody>
      </p:sp>
      <p:sp>
        <p:nvSpPr>
          <p:cNvPr id="7" name="Rectangle 6"/>
          <p:cNvSpPr/>
          <p:nvPr/>
        </p:nvSpPr>
        <p:spPr>
          <a:xfrm>
            <a:off x="2514600" y="1600200"/>
            <a:ext cx="57912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27298"/>
          <a:stretch/>
        </p:blipFill>
        <p:spPr>
          <a:xfrm>
            <a:off x="533400" y="1752600"/>
            <a:ext cx="7849358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8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03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dirty="0"/>
              <a:t> data from websites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two datasets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</a:t>
            </a:r>
            <a:r>
              <a:rPr lang="en-US" dirty="0"/>
              <a:t> two datasets</a:t>
            </a:r>
          </a:p>
          <a:p>
            <a:r>
              <a:rPr lang="en-US" dirty="0"/>
              <a:t>Frames</a:t>
            </a:r>
          </a:p>
          <a:p>
            <a:pPr lvl="1"/>
            <a:r>
              <a:rPr lang="en-US" dirty="0"/>
              <a:t>Using two datasets simultaneously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frames</a:t>
            </a:r>
          </a:p>
          <a:p>
            <a:pPr lvl="1"/>
            <a:r>
              <a:rPr lang="en-US" dirty="0"/>
              <a:t>Linking two datasets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frlink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reshape</a:t>
            </a:r>
            <a:r>
              <a:rPr lang="en-US" dirty="0"/>
              <a:t> to convert long or wide data</a:t>
            </a:r>
          </a:p>
          <a:p>
            <a:r>
              <a:rPr lang="en-US" dirty="0"/>
              <a:t>Using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egen</a:t>
            </a:r>
            <a:r>
              <a:rPr lang="en-US" dirty="0"/>
              <a:t> and string functions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en-US" dirty="0"/>
              <a:t>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collapse</a:t>
            </a:r>
            <a:r>
              <a:rPr lang="en-US" dirty="0"/>
              <a:t> to create summary data</a:t>
            </a:r>
          </a:p>
          <a:p>
            <a:r>
              <a:rPr lang="en-US" dirty="0"/>
              <a:t>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by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638564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9501</TotalTime>
  <Words>1208</Words>
  <Application>Microsoft Office PowerPoint</Application>
  <PresentationFormat>On-screen Show (4:3)</PresentationFormat>
  <Paragraphs>234</Paragraphs>
  <Slides>60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5" baseType="lpstr">
      <vt:lpstr>Arial</vt:lpstr>
      <vt:lpstr>Calibri</vt:lpstr>
      <vt:lpstr>Consolas</vt:lpstr>
      <vt:lpstr>Courier New</vt:lpstr>
      <vt:lpstr>Office Theme</vt:lpstr>
      <vt:lpstr>More Data Management  Using Stata</vt:lpstr>
      <vt:lpstr>Download Website</vt:lpstr>
      <vt:lpstr>Outline</vt:lpstr>
      <vt:lpstr>NHANES</vt:lpstr>
      <vt:lpstr>NHANES</vt:lpstr>
      <vt:lpstr>2015-2016 Demographic Data</vt:lpstr>
      <vt:lpstr>2015-2016 Demographic Data</vt:lpstr>
      <vt:lpstr>Import 2015-2016 Demographic Data</vt:lpstr>
      <vt:lpstr>Outline</vt:lpstr>
      <vt:lpstr>2013-2014 Demographic Data</vt:lpstr>
      <vt:lpstr>2013-2014 Demographic Data</vt:lpstr>
      <vt:lpstr>Import 2013-2014 Demographic Data</vt:lpstr>
      <vt:lpstr>Append 2015-2016 Data to 2013-2014 Data</vt:lpstr>
      <vt:lpstr>Append 2015-2016 Data to 2013-2014 Data</vt:lpstr>
      <vt:lpstr>Append 2015-2016 Data to 2013-2014 Data</vt:lpstr>
      <vt:lpstr>Summary of append</vt:lpstr>
      <vt:lpstr>Outline</vt:lpstr>
      <vt:lpstr>2015-2016 Body Measures Data</vt:lpstr>
      <vt:lpstr>2015-2016 Body Measures Data</vt:lpstr>
      <vt:lpstr>Import 2015-2016 Body Measures Data</vt:lpstr>
      <vt:lpstr>Merge Demographic &amp; Body Measures Data</vt:lpstr>
      <vt:lpstr>Merge Demographic &amp; Body Measures Data</vt:lpstr>
      <vt:lpstr>Merge Demographic &amp; Body Measures Data</vt:lpstr>
      <vt:lpstr>Summary of merge</vt:lpstr>
      <vt:lpstr>Outline</vt:lpstr>
      <vt:lpstr>Data Frames</vt:lpstr>
      <vt:lpstr>Data Frames</vt:lpstr>
      <vt:lpstr>Data Frames</vt:lpstr>
      <vt:lpstr>Linking Data Frames</vt:lpstr>
      <vt:lpstr>Linking Data Frames</vt:lpstr>
      <vt:lpstr>Summary of frames</vt:lpstr>
      <vt:lpstr>Outline</vt:lpstr>
      <vt:lpstr>Using reshape To Convert Wide Data to Long</vt:lpstr>
      <vt:lpstr>Using reshape To Convert Wide Data to Long</vt:lpstr>
      <vt:lpstr>Using reshape To Convert Wide Data to Long</vt:lpstr>
      <vt:lpstr>Using reshape To Convert Long Data to Wide</vt:lpstr>
      <vt:lpstr>Using reshape To Convert Long Data to Wide</vt:lpstr>
      <vt:lpstr>Using reshape To Convert Long Data to Wide</vt:lpstr>
      <vt:lpstr>Outline</vt:lpstr>
      <vt:lpstr>Using egen To Create Row Statistics</vt:lpstr>
      <vt:lpstr>Using egen To Combine Categorical Variables</vt:lpstr>
      <vt:lpstr>Using egen To Categorize a Continuous Variable</vt:lpstr>
      <vt:lpstr>Using proper() To Capitalize First Letters of Names</vt:lpstr>
      <vt:lpstr>Using upper() To Capitalize Names</vt:lpstr>
      <vt:lpstr>Using strpos()</vt:lpstr>
      <vt:lpstr>Using substr()</vt:lpstr>
      <vt:lpstr>Using substr()</vt:lpstr>
      <vt:lpstr>Using substr()and strpos()</vt:lpstr>
      <vt:lpstr>Using substr()and strpos()</vt:lpstr>
      <vt:lpstr>Outline</vt:lpstr>
      <vt:lpstr>Using contract To Create Summary Data</vt:lpstr>
      <vt:lpstr>Using contract To Create Summary Data</vt:lpstr>
      <vt:lpstr>Using collapse To Create Summary Data</vt:lpstr>
      <vt:lpstr>Using collapse To Create Summary Data</vt:lpstr>
      <vt:lpstr>Outline</vt:lpstr>
      <vt:lpstr>Using by</vt:lpstr>
      <vt:lpstr>Using if</vt:lpstr>
      <vt:lpstr>Outline</vt:lpstr>
      <vt:lpstr>Stata Youtube Channel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Chuck Huber</dc:creator>
  <cp:lastModifiedBy>Chuck Huber</cp:lastModifiedBy>
  <cp:revision>1161</cp:revision>
  <dcterms:created xsi:type="dcterms:W3CDTF">2013-10-24T18:49:17Z</dcterms:created>
  <dcterms:modified xsi:type="dcterms:W3CDTF">2026-01-20T16:47:10Z</dcterms:modified>
</cp:coreProperties>
</file>