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1" r:id="rId2"/>
    <p:sldMasterId id="2147483673" r:id="rId3"/>
  </p:sldMasterIdLst>
  <p:notesMasterIdLst>
    <p:notesMasterId r:id="rId82"/>
  </p:notesMasterIdLst>
  <p:sldIdLst>
    <p:sldId id="560" r:id="rId4"/>
    <p:sldId id="463" r:id="rId5"/>
    <p:sldId id="657" r:id="rId6"/>
    <p:sldId id="658" r:id="rId7"/>
    <p:sldId id="659" r:id="rId8"/>
    <p:sldId id="660" r:id="rId9"/>
    <p:sldId id="887" r:id="rId10"/>
    <p:sldId id="888" r:id="rId11"/>
    <p:sldId id="794" r:id="rId12"/>
    <p:sldId id="781" r:id="rId13"/>
    <p:sldId id="800" r:id="rId14"/>
    <p:sldId id="801" r:id="rId15"/>
    <p:sldId id="802" r:id="rId16"/>
    <p:sldId id="803" r:id="rId17"/>
    <p:sldId id="808" r:id="rId18"/>
    <p:sldId id="809" r:id="rId19"/>
    <p:sldId id="810" r:id="rId20"/>
    <p:sldId id="811" r:id="rId21"/>
    <p:sldId id="812" r:id="rId22"/>
    <p:sldId id="813" r:id="rId23"/>
    <p:sldId id="814" r:id="rId24"/>
    <p:sldId id="815" r:id="rId25"/>
    <p:sldId id="831" r:id="rId26"/>
    <p:sldId id="816" r:id="rId27"/>
    <p:sldId id="824" r:id="rId28"/>
    <p:sldId id="817" r:id="rId29"/>
    <p:sldId id="818" r:id="rId30"/>
    <p:sldId id="819" r:id="rId31"/>
    <p:sldId id="820" r:id="rId32"/>
    <p:sldId id="821" r:id="rId33"/>
    <p:sldId id="827" r:id="rId34"/>
    <p:sldId id="826" r:id="rId35"/>
    <p:sldId id="822" r:id="rId36"/>
    <p:sldId id="825" r:id="rId37"/>
    <p:sldId id="828" r:id="rId38"/>
    <p:sldId id="846" r:id="rId39"/>
    <p:sldId id="847" r:id="rId40"/>
    <p:sldId id="848" r:id="rId41"/>
    <p:sldId id="834" r:id="rId42"/>
    <p:sldId id="838" r:id="rId43"/>
    <p:sldId id="842" r:id="rId44"/>
    <p:sldId id="843" r:id="rId45"/>
    <p:sldId id="844" r:id="rId46"/>
    <p:sldId id="845" r:id="rId47"/>
    <p:sldId id="849" r:id="rId48"/>
    <p:sldId id="851" r:id="rId49"/>
    <p:sldId id="853" r:id="rId50"/>
    <p:sldId id="855" r:id="rId51"/>
    <p:sldId id="857" r:id="rId52"/>
    <p:sldId id="859" r:id="rId53"/>
    <p:sldId id="861" r:id="rId54"/>
    <p:sldId id="863" r:id="rId55"/>
    <p:sldId id="835" r:id="rId56"/>
    <p:sldId id="839" r:id="rId57"/>
    <p:sldId id="864" r:id="rId58"/>
    <p:sldId id="865" r:id="rId59"/>
    <p:sldId id="866" r:id="rId60"/>
    <p:sldId id="836" r:id="rId61"/>
    <p:sldId id="840" r:id="rId62"/>
    <p:sldId id="867" r:id="rId63"/>
    <p:sldId id="868" r:id="rId64"/>
    <p:sldId id="837" r:id="rId65"/>
    <p:sldId id="841" r:id="rId66"/>
    <p:sldId id="869" r:id="rId67"/>
    <p:sldId id="870" r:id="rId68"/>
    <p:sldId id="871" r:id="rId69"/>
    <p:sldId id="872" r:id="rId70"/>
    <p:sldId id="884" r:id="rId71"/>
    <p:sldId id="873" r:id="rId72"/>
    <p:sldId id="875" r:id="rId73"/>
    <p:sldId id="874" r:id="rId74"/>
    <p:sldId id="886" r:id="rId75"/>
    <p:sldId id="876" r:id="rId76"/>
    <p:sldId id="767" r:id="rId77"/>
    <p:sldId id="885" r:id="rId78"/>
    <p:sldId id="799" r:id="rId79"/>
    <p:sldId id="636" r:id="rId80"/>
    <p:sldId id="635" r:id="rId81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00"/>
    <a:srgbClr val="0066FF"/>
    <a:srgbClr val="33CC33"/>
    <a:srgbClr val="0070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052" autoAdjust="0"/>
    <p:restoredTop sz="94660"/>
  </p:normalViewPr>
  <p:slideViewPr>
    <p:cSldViewPr>
      <p:cViewPr varScale="1">
        <p:scale>
          <a:sx n="83" d="100"/>
          <a:sy n="83" d="100"/>
        </p:scale>
        <p:origin x="1404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-324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3.xml"/><Relationship Id="rId21" Type="http://schemas.openxmlformats.org/officeDocument/2006/relationships/slide" Target="slides/slide18.xml"/><Relationship Id="rId42" Type="http://schemas.openxmlformats.org/officeDocument/2006/relationships/slide" Target="slides/slide39.xml"/><Relationship Id="rId47" Type="http://schemas.openxmlformats.org/officeDocument/2006/relationships/slide" Target="slides/slide44.xml"/><Relationship Id="rId63" Type="http://schemas.openxmlformats.org/officeDocument/2006/relationships/slide" Target="slides/slide60.xml"/><Relationship Id="rId68" Type="http://schemas.openxmlformats.org/officeDocument/2006/relationships/slide" Target="slides/slide65.xml"/><Relationship Id="rId84" Type="http://schemas.openxmlformats.org/officeDocument/2006/relationships/viewProps" Target="viewProps.xml"/><Relationship Id="rId16" Type="http://schemas.openxmlformats.org/officeDocument/2006/relationships/slide" Target="slides/slide13.xml"/><Relationship Id="rId11" Type="http://schemas.openxmlformats.org/officeDocument/2006/relationships/slide" Target="slides/slide8.xml"/><Relationship Id="rId32" Type="http://schemas.openxmlformats.org/officeDocument/2006/relationships/slide" Target="slides/slide29.xml"/><Relationship Id="rId37" Type="http://schemas.openxmlformats.org/officeDocument/2006/relationships/slide" Target="slides/slide34.xml"/><Relationship Id="rId53" Type="http://schemas.openxmlformats.org/officeDocument/2006/relationships/slide" Target="slides/slide50.xml"/><Relationship Id="rId58" Type="http://schemas.openxmlformats.org/officeDocument/2006/relationships/slide" Target="slides/slide55.xml"/><Relationship Id="rId74" Type="http://schemas.openxmlformats.org/officeDocument/2006/relationships/slide" Target="slides/slide71.xml"/><Relationship Id="rId79" Type="http://schemas.openxmlformats.org/officeDocument/2006/relationships/slide" Target="slides/slide76.xml"/><Relationship Id="rId5" Type="http://schemas.openxmlformats.org/officeDocument/2006/relationships/slide" Target="slides/slide2.xml"/><Relationship Id="rId19" Type="http://schemas.openxmlformats.org/officeDocument/2006/relationships/slide" Target="slides/slide1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slide" Target="slides/slide32.xml"/><Relationship Id="rId43" Type="http://schemas.openxmlformats.org/officeDocument/2006/relationships/slide" Target="slides/slide40.xml"/><Relationship Id="rId48" Type="http://schemas.openxmlformats.org/officeDocument/2006/relationships/slide" Target="slides/slide45.xml"/><Relationship Id="rId56" Type="http://schemas.openxmlformats.org/officeDocument/2006/relationships/slide" Target="slides/slide53.xml"/><Relationship Id="rId64" Type="http://schemas.openxmlformats.org/officeDocument/2006/relationships/slide" Target="slides/slide61.xml"/><Relationship Id="rId69" Type="http://schemas.openxmlformats.org/officeDocument/2006/relationships/slide" Target="slides/slide66.xml"/><Relationship Id="rId77" Type="http://schemas.openxmlformats.org/officeDocument/2006/relationships/slide" Target="slides/slide74.xml"/><Relationship Id="rId8" Type="http://schemas.openxmlformats.org/officeDocument/2006/relationships/slide" Target="slides/slide5.xml"/><Relationship Id="rId51" Type="http://schemas.openxmlformats.org/officeDocument/2006/relationships/slide" Target="slides/slide48.xml"/><Relationship Id="rId72" Type="http://schemas.openxmlformats.org/officeDocument/2006/relationships/slide" Target="slides/slide69.xml"/><Relationship Id="rId80" Type="http://schemas.openxmlformats.org/officeDocument/2006/relationships/slide" Target="slides/slide77.xml"/><Relationship Id="rId85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slide" Target="slides/slide35.xml"/><Relationship Id="rId46" Type="http://schemas.openxmlformats.org/officeDocument/2006/relationships/slide" Target="slides/slide43.xml"/><Relationship Id="rId59" Type="http://schemas.openxmlformats.org/officeDocument/2006/relationships/slide" Target="slides/slide56.xml"/><Relationship Id="rId67" Type="http://schemas.openxmlformats.org/officeDocument/2006/relationships/slide" Target="slides/slide64.xml"/><Relationship Id="rId20" Type="http://schemas.openxmlformats.org/officeDocument/2006/relationships/slide" Target="slides/slide17.xml"/><Relationship Id="rId41" Type="http://schemas.openxmlformats.org/officeDocument/2006/relationships/slide" Target="slides/slide38.xml"/><Relationship Id="rId54" Type="http://schemas.openxmlformats.org/officeDocument/2006/relationships/slide" Target="slides/slide51.xml"/><Relationship Id="rId62" Type="http://schemas.openxmlformats.org/officeDocument/2006/relationships/slide" Target="slides/slide59.xml"/><Relationship Id="rId70" Type="http://schemas.openxmlformats.org/officeDocument/2006/relationships/slide" Target="slides/slide67.xml"/><Relationship Id="rId75" Type="http://schemas.openxmlformats.org/officeDocument/2006/relationships/slide" Target="slides/slide72.xml"/><Relationship Id="rId83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slide" Target="slides/slide33.xml"/><Relationship Id="rId49" Type="http://schemas.openxmlformats.org/officeDocument/2006/relationships/slide" Target="slides/slide46.xml"/><Relationship Id="rId57" Type="http://schemas.openxmlformats.org/officeDocument/2006/relationships/slide" Target="slides/slide54.xml"/><Relationship Id="rId10" Type="http://schemas.openxmlformats.org/officeDocument/2006/relationships/slide" Target="slides/slide7.xml"/><Relationship Id="rId31" Type="http://schemas.openxmlformats.org/officeDocument/2006/relationships/slide" Target="slides/slide28.xml"/><Relationship Id="rId44" Type="http://schemas.openxmlformats.org/officeDocument/2006/relationships/slide" Target="slides/slide41.xml"/><Relationship Id="rId52" Type="http://schemas.openxmlformats.org/officeDocument/2006/relationships/slide" Target="slides/slide49.xml"/><Relationship Id="rId60" Type="http://schemas.openxmlformats.org/officeDocument/2006/relationships/slide" Target="slides/slide57.xml"/><Relationship Id="rId65" Type="http://schemas.openxmlformats.org/officeDocument/2006/relationships/slide" Target="slides/slide62.xml"/><Relationship Id="rId73" Type="http://schemas.openxmlformats.org/officeDocument/2006/relationships/slide" Target="slides/slide70.xml"/><Relationship Id="rId78" Type="http://schemas.openxmlformats.org/officeDocument/2006/relationships/slide" Target="slides/slide75.xml"/><Relationship Id="rId81" Type="http://schemas.openxmlformats.org/officeDocument/2006/relationships/slide" Target="slides/slide78.xml"/><Relationship Id="rId86" Type="http://schemas.openxmlformats.org/officeDocument/2006/relationships/tableStyles" Target="tableStyle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39" Type="http://schemas.openxmlformats.org/officeDocument/2006/relationships/slide" Target="slides/slide36.xml"/><Relationship Id="rId34" Type="http://schemas.openxmlformats.org/officeDocument/2006/relationships/slide" Target="slides/slide31.xml"/><Relationship Id="rId50" Type="http://schemas.openxmlformats.org/officeDocument/2006/relationships/slide" Target="slides/slide47.xml"/><Relationship Id="rId55" Type="http://schemas.openxmlformats.org/officeDocument/2006/relationships/slide" Target="slides/slide52.xml"/><Relationship Id="rId76" Type="http://schemas.openxmlformats.org/officeDocument/2006/relationships/slide" Target="slides/slide73.xml"/><Relationship Id="rId7" Type="http://schemas.openxmlformats.org/officeDocument/2006/relationships/slide" Target="slides/slide4.xml"/><Relationship Id="rId71" Type="http://schemas.openxmlformats.org/officeDocument/2006/relationships/slide" Target="slides/slide68.xml"/><Relationship Id="rId2" Type="http://schemas.openxmlformats.org/officeDocument/2006/relationships/slideMaster" Target="slideMasters/slideMaster2.xml"/><Relationship Id="rId29" Type="http://schemas.openxmlformats.org/officeDocument/2006/relationships/slide" Target="slides/slide26.xml"/><Relationship Id="rId24" Type="http://schemas.openxmlformats.org/officeDocument/2006/relationships/slide" Target="slides/slide21.xml"/><Relationship Id="rId40" Type="http://schemas.openxmlformats.org/officeDocument/2006/relationships/slide" Target="slides/slide37.xml"/><Relationship Id="rId45" Type="http://schemas.openxmlformats.org/officeDocument/2006/relationships/slide" Target="slides/slide42.xml"/><Relationship Id="rId66" Type="http://schemas.openxmlformats.org/officeDocument/2006/relationships/slide" Target="slides/slide63.xml"/><Relationship Id="rId61" Type="http://schemas.openxmlformats.org/officeDocument/2006/relationships/slide" Target="slides/slide58.xml"/><Relationship Id="rId8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A9B12BA-7CC3-4819-AC93-ADEF752060E6}" type="datetimeFigureOut">
              <a:rPr lang="en-US" smtClean="0"/>
              <a:t>3/8/2022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41CD1DB-BD97-4933-B472-19EBF0A481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52551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1CD1DB-BD97-4933-B472-19EBF0A481AC}" type="slidenum">
              <a:rPr lang="en-US" smtClean="0"/>
              <a:t>74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280297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141CD1DB-BD97-4933-B472-19EBF0A481AC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76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6499725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1CD1DB-BD97-4933-B472-19EBF0A481AC}" type="slidenum">
              <a:rPr lang="en-US" smtClean="0"/>
              <a:t>77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51716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F5B0CD4-6AAD-4E72-B568-1DA4F350B59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797257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5D6782F-EC4C-4BD3-9FBB-7D396998F9A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733376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3548AC4-5ABB-413C-8562-8F05B75C639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185112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977EA67-CF8D-43E4-9B75-777B45C2996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9476097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59207-F20E-475B-BB9F-802C285ABDE1}" type="datetimeFigureOut">
              <a:rPr lang="en-US" smtClean="0"/>
              <a:t>3/8/2022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462E80-6E97-45ED-9957-616F64E723C7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15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71176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59207-F20E-475B-BB9F-802C285ABDE1}" type="datetimeFigureOut">
              <a:rPr lang="en-US" smtClean="0"/>
              <a:t>3/8/2022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462E80-6E97-45ED-9957-616F64E723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989234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59207-F20E-475B-BB9F-802C285ABDE1}" type="datetimeFigureOut">
              <a:rPr lang="en-US" smtClean="0"/>
              <a:t>3/8/2022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462E80-6E97-45ED-9957-616F64E723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664813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59207-F20E-475B-BB9F-802C285ABDE1}" type="datetimeFigureOut">
              <a:rPr lang="en-US" smtClean="0"/>
              <a:t>3/8/2022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462E80-6E97-45ED-9957-616F64E723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875695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59207-F20E-475B-BB9F-802C285ABDE1}" type="datetimeFigureOut">
              <a:rPr lang="en-US" smtClean="0"/>
              <a:t>3/8/2022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462E80-6E97-45ED-9957-616F64E723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26032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59207-F20E-475B-BB9F-802C285ABDE1}" type="datetimeFigureOut">
              <a:rPr lang="en-US" smtClean="0"/>
              <a:t>3/8/2022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462E80-6E97-45ED-9957-616F64E723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94197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59207-F20E-475B-BB9F-802C285ABDE1}" type="datetimeFigureOut">
              <a:rPr lang="en-US" smtClean="0"/>
              <a:t>3/8/2022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462E80-6E97-45ED-9957-616F64E723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13330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51F2876-A551-4CA5-9C86-DAF71048A31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7382800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59207-F20E-475B-BB9F-802C285ABDE1}" type="datetimeFigureOut">
              <a:rPr lang="en-US" smtClean="0"/>
              <a:t>3/8/2022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462E80-6E97-45ED-9957-616F64E723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80864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59207-F20E-475B-BB9F-802C285ABDE1}" type="datetimeFigureOut">
              <a:rPr lang="en-US" smtClean="0"/>
              <a:t>3/8/2022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462E80-6E97-45ED-9957-616F64E723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446462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59207-F20E-475B-BB9F-802C285ABDE1}" type="datetimeFigureOut">
              <a:rPr lang="en-US" smtClean="0"/>
              <a:t>3/8/2022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462E80-6E97-45ED-9957-616F64E723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84129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59207-F20E-475B-BB9F-802C285ABDE1}" type="datetimeFigureOut">
              <a:rPr lang="en-US" smtClean="0"/>
              <a:t>3/8/2022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462E80-6E97-45ED-9957-616F64E723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822375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59207-F20E-475B-BB9F-802C285ABDE1}" type="datetimeFigureOut">
              <a:rPr lang="en-US" smtClean="0"/>
              <a:t>3/8/2022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462E80-6E97-45ED-9957-616F64E723C7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15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309024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59207-F20E-475B-BB9F-802C285ABDE1}" type="datetimeFigureOut">
              <a:rPr lang="en-US" smtClean="0"/>
              <a:t>3/8/2022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462E80-6E97-45ED-9957-616F64E723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314255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59207-F20E-475B-BB9F-802C285ABDE1}" type="datetimeFigureOut">
              <a:rPr lang="en-US" smtClean="0"/>
              <a:t>3/8/2022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462E80-6E97-45ED-9957-616F64E723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026414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59207-F20E-475B-BB9F-802C285ABDE1}" type="datetimeFigureOut">
              <a:rPr lang="en-US" smtClean="0"/>
              <a:t>3/8/2022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462E80-6E97-45ED-9957-616F64E723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41351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59207-F20E-475B-BB9F-802C285ABDE1}" type="datetimeFigureOut">
              <a:rPr lang="en-US" smtClean="0"/>
              <a:t>3/8/2022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462E80-6E97-45ED-9957-616F64E723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743918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59207-F20E-475B-BB9F-802C285ABDE1}" type="datetimeFigureOut">
              <a:rPr lang="en-US" smtClean="0"/>
              <a:t>3/8/2022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462E80-6E97-45ED-9957-616F64E723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46610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326B9D3-47DF-4AC2-9BE6-79E0F4DD8E7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7243515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59207-F20E-475B-BB9F-802C285ABDE1}" type="datetimeFigureOut">
              <a:rPr lang="en-US" smtClean="0"/>
              <a:t>3/8/2022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462E80-6E97-45ED-9957-616F64E723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530693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59207-F20E-475B-BB9F-802C285ABDE1}" type="datetimeFigureOut">
              <a:rPr lang="en-US" smtClean="0"/>
              <a:t>3/8/2022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462E80-6E97-45ED-9957-616F64E723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643729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59207-F20E-475B-BB9F-802C285ABDE1}" type="datetimeFigureOut">
              <a:rPr lang="en-US" smtClean="0"/>
              <a:t>3/8/2022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462E80-6E97-45ED-9957-616F64E723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3514413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59207-F20E-475B-BB9F-802C285ABDE1}" type="datetimeFigureOut">
              <a:rPr lang="en-US" smtClean="0"/>
              <a:t>3/8/2022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462E80-6E97-45ED-9957-616F64E723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6184236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59207-F20E-475B-BB9F-802C285ABDE1}" type="datetimeFigureOut">
              <a:rPr lang="en-US" smtClean="0"/>
              <a:t>3/8/2022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462E80-6E97-45ED-9957-616F64E723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42836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9647958-B8CB-4B8B-9617-C1B57329A33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793119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825EC59-33E0-44B7-9814-B4DBB647CA3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725596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AED6253-40FB-4D67-95A0-3633709F3BC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53743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1F387C7-2D69-4E89-972E-D5F27400C86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386332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16AA519-00E2-456A-9D8D-F8EA367C751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499169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66945CB-359E-4CFE-B69F-3AA9CB1E896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293068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20163416-F59B-44FB-8694-0330012B1AAC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7620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057400"/>
            <a:ext cx="8229600" cy="40687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D59207-F20E-475B-BB9F-802C285ABDE1}" type="datetimeFigureOut">
              <a:rPr lang="en-US" smtClean="0"/>
              <a:t>3/8/2022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462E80-6E97-45ED-9957-616F64E723C7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15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74577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7620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057400"/>
            <a:ext cx="8229600" cy="40687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D59207-F20E-475B-BB9F-802C285ABDE1}" type="datetimeFigureOut">
              <a:rPr lang="en-US" smtClean="0"/>
              <a:t>3/8/2022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462E80-6E97-45ED-9957-616F64E723C7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15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86661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hyperlink" Target="https://tinyurl.com/StataEtable" TargetMode="Externa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em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em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em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em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em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31.emf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em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em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em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gi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em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em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em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em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em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em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em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em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em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em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em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em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em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gi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em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em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em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em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gi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em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em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em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gi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57.emf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em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59.emf"/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em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em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61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em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em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4.xml"/><Relationship Id="rId6" Type="http://schemas.openxmlformats.org/officeDocument/2006/relationships/hyperlink" Target="https://www.stata.com/manuals/tablesintro.pdf" TargetMode="External"/><Relationship Id="rId5" Type="http://schemas.openxmlformats.org/officeDocument/2006/relationships/image" Target="../media/image67.png"/><Relationship Id="rId4" Type="http://schemas.openxmlformats.org/officeDocument/2006/relationships/hyperlink" Target="https://www.stata.com/manuals/retable.pdf" TargetMode="Externa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8" Type="http://schemas.openxmlformats.org/officeDocument/2006/relationships/hyperlink" Target="https://blog.stata.com/2021/09/02/customizable-tables-in-stata-17-part-6-tables-for-multiple-regression-models/" TargetMode="External"/><Relationship Id="rId3" Type="http://schemas.openxmlformats.org/officeDocument/2006/relationships/hyperlink" Target="https://blog.stata.com/2021/06/07/customizable-tables-in-stata-17-part-1-the-new-table-command/" TargetMode="External"/><Relationship Id="rId7" Type="http://schemas.openxmlformats.org/officeDocument/2006/relationships/hyperlink" Target="https://blog.stata.com/2021/08/26/customizable-tables-in-stata-17-part-5-tables-for-one-regression-model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5.xml"/><Relationship Id="rId6" Type="http://schemas.openxmlformats.org/officeDocument/2006/relationships/hyperlink" Target="https://blog.stata.com/2021/08/24/customizable-tables-in-stata-17-part-4-table-of-statistical-tests/" TargetMode="External"/><Relationship Id="rId5" Type="http://schemas.openxmlformats.org/officeDocument/2006/relationships/hyperlink" Target="https://blog.stata.com/2021/06/24/customizable-tables-in-stata-17-part-3-the-classic-table-1/" TargetMode="External"/><Relationship Id="rId10" Type="http://schemas.openxmlformats.org/officeDocument/2006/relationships/hyperlink" Target="https://www.stata.com/stata-news/news36-3/customizable-tables/" TargetMode="External"/><Relationship Id="rId4" Type="http://schemas.openxmlformats.org/officeDocument/2006/relationships/hyperlink" Target="https://blog.stata.com/2021/06/07/customizable-tables-in-stata-17-part-2-the-new-collect-command/" TargetMode="External"/><Relationship Id="rId9" Type="http://schemas.openxmlformats.org/officeDocument/2006/relationships/hyperlink" Target="https://blog.stata.com/2021/09/08/customizable-tables-in-stata-17-part-7-saving-and-using-custom-styles-and-labels/" TargetMode="External"/></Relationships>
</file>

<file path=ppt/slides/_rels/slide7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4eg0hCAI304" TargetMode="External"/><Relationship Id="rId7" Type="http://schemas.openxmlformats.org/officeDocument/2006/relationships/hyperlink" Target="https://www.youtube.com/watch?v=sHs_sk8JkL0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5.xml"/><Relationship Id="rId6" Type="http://schemas.openxmlformats.org/officeDocument/2006/relationships/hyperlink" Target="https://www.youtube.com/watch?v=TFFdTIHHtUg" TargetMode="External"/><Relationship Id="rId5" Type="http://schemas.openxmlformats.org/officeDocument/2006/relationships/hyperlink" Target="https://www.youtube.com/watch?v=u_Efw1oWxWk" TargetMode="External"/><Relationship Id="rId4" Type="http://schemas.openxmlformats.org/officeDocument/2006/relationships/hyperlink" Target="https://www.youtube.com/watch?v=ug0LihyIzvM" TargetMode="External"/></Relationships>
</file>

<file path=ppt/slides/_rels/slide78.xml.rels><?xml version="1.0" encoding="UTF-8" standalone="yes"?>
<Relationships xmlns="http://schemas.openxmlformats.org/package/2006/relationships"><Relationship Id="rId3" Type="http://schemas.openxmlformats.org/officeDocument/2006/relationships/hyperlink" Target="https://tinyurl.com/StataEtable" TargetMode="Externa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1143000"/>
            <a:ext cx="9144000" cy="1470025"/>
          </a:xfrm>
        </p:spPr>
        <p:txBody>
          <a:bodyPr>
            <a:noAutofit/>
          </a:bodyPr>
          <a:lstStyle/>
          <a:p>
            <a:r>
              <a:rPr lang="en-US" dirty="0"/>
              <a:t>Tables of Estimation Results</a:t>
            </a:r>
            <a:br>
              <a:rPr lang="en-US" dirty="0"/>
            </a:br>
            <a:r>
              <a:rPr lang="en-US" dirty="0"/>
              <a:t>With Stata 17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276600"/>
            <a:ext cx="6400800" cy="1219200"/>
          </a:xfrm>
        </p:spPr>
        <p:txBody>
          <a:bodyPr>
            <a:norm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US" dirty="0">
                <a:solidFill>
                  <a:schemeClr val="tx1"/>
                </a:solidFill>
              </a:rPr>
              <a:t>Chuck Huber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US" dirty="0" err="1">
                <a:solidFill>
                  <a:schemeClr val="tx1"/>
                </a:solidFill>
              </a:rPr>
              <a:t>StataCorp</a:t>
            </a: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1569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0" y="4953000"/>
            <a:ext cx="914399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/>
              <a:t>Stata Webinar</a:t>
            </a:r>
          </a:p>
          <a:p>
            <a:pPr algn="ctr"/>
            <a:r>
              <a:rPr lang="en-US" sz="2800" dirty="0"/>
              <a:t>March 9, 2022</a:t>
            </a:r>
          </a:p>
        </p:txBody>
      </p:sp>
    </p:spTree>
    <p:extLst>
      <p:ext uri="{BB962C8B-B14F-4D97-AF65-F5344CB8AC3E}">
        <p14:creationId xmlns:p14="http://schemas.microsoft.com/office/powerpoint/2010/main" val="272405488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15696"/>
          </a:xfrm>
          <a:prstGeom prst="rect">
            <a:avLst/>
          </a:prstGeom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0" y="615696"/>
            <a:ext cx="9144000" cy="832104"/>
          </a:xfrm>
        </p:spPr>
        <p:txBody>
          <a:bodyPr/>
          <a:lstStyle/>
          <a:p>
            <a:r>
              <a:rPr lang="en-US" dirty="0"/>
              <a:t>The Dataset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A701CDF-3831-41A7-BF58-360A2E8DC61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43333"/>
          <a:stretch/>
        </p:blipFill>
        <p:spPr>
          <a:xfrm>
            <a:off x="476731" y="2063496"/>
            <a:ext cx="8190537" cy="3429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106566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15696"/>
          </a:xfrm>
          <a:prstGeom prst="rect">
            <a:avLst/>
          </a:prstGeom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0" y="615696"/>
            <a:ext cx="9144000" cy="832104"/>
          </a:xfrm>
        </p:spPr>
        <p:txBody>
          <a:bodyPr/>
          <a:lstStyle/>
          <a:p>
            <a:r>
              <a:rPr lang="en-US" dirty="0"/>
              <a:t>Tables for One Model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10F57E8-4462-4904-B490-3D26210CE76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46667"/>
          <a:stretch/>
        </p:blipFill>
        <p:spPr>
          <a:xfrm>
            <a:off x="1219200" y="2047099"/>
            <a:ext cx="6564146" cy="41788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809613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15696"/>
          </a:xfrm>
          <a:prstGeom prst="rect">
            <a:avLst/>
          </a:prstGeom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0" y="615696"/>
            <a:ext cx="9144000" cy="832104"/>
          </a:xfrm>
        </p:spPr>
        <p:txBody>
          <a:bodyPr/>
          <a:lstStyle/>
          <a:p>
            <a:r>
              <a:rPr lang="en-US" dirty="0"/>
              <a:t>Tables for One Model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BC46E2C-111C-4F20-8C97-902FD35DF1C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6667" t="15926" r="30833" b="29259"/>
          <a:stretch/>
        </p:blipFill>
        <p:spPr>
          <a:xfrm>
            <a:off x="1219200" y="1377457"/>
            <a:ext cx="6705600" cy="4864847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34855471-8CBE-491C-ACDD-9C0DE1DC8801}"/>
              </a:ext>
            </a:extLst>
          </p:cNvPr>
          <p:cNvSpPr txBox="1"/>
          <p:nvPr/>
        </p:nvSpPr>
        <p:spPr>
          <a:xfrm>
            <a:off x="0" y="6423212"/>
            <a:ext cx="914400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000" dirty="0"/>
              <a:t>Statistics &gt; Summaries, tables, and tests &gt; Table of estimation results</a:t>
            </a:r>
          </a:p>
        </p:txBody>
      </p:sp>
    </p:spTree>
    <p:extLst>
      <p:ext uri="{BB962C8B-B14F-4D97-AF65-F5344CB8AC3E}">
        <p14:creationId xmlns:p14="http://schemas.microsoft.com/office/powerpoint/2010/main" val="54153431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15696"/>
          </a:xfrm>
          <a:prstGeom prst="rect">
            <a:avLst/>
          </a:prstGeom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0" y="615696"/>
            <a:ext cx="9144000" cy="832104"/>
          </a:xfrm>
        </p:spPr>
        <p:txBody>
          <a:bodyPr/>
          <a:lstStyle/>
          <a:p>
            <a:r>
              <a:rPr lang="en-US" dirty="0"/>
              <a:t>Tables for One Model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588EC80-43C0-4965-9AFA-FA9DAB6AC9C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76667"/>
          <a:stretch/>
        </p:blipFill>
        <p:spPr>
          <a:xfrm>
            <a:off x="1143000" y="1676400"/>
            <a:ext cx="3581400" cy="47590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69246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15696"/>
          </a:xfrm>
          <a:prstGeom prst="rect">
            <a:avLst/>
          </a:prstGeom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0" y="615696"/>
            <a:ext cx="9144000" cy="679704"/>
          </a:xfrm>
        </p:spPr>
        <p:txBody>
          <a:bodyPr/>
          <a:lstStyle/>
          <a:p>
            <a:r>
              <a:rPr lang="en-US" dirty="0"/>
              <a:t>Tables for One Model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7F9A95D-518C-4C69-A3C3-C5286A8BDF9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77500"/>
          <a:stretch/>
        </p:blipFill>
        <p:spPr>
          <a:xfrm>
            <a:off x="1219200" y="1600200"/>
            <a:ext cx="3538955" cy="4876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48773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15696"/>
          </a:xfrm>
          <a:prstGeom prst="rect">
            <a:avLst/>
          </a:prstGeom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0" y="615696"/>
            <a:ext cx="9144000" cy="679704"/>
          </a:xfrm>
        </p:spPr>
        <p:txBody>
          <a:bodyPr/>
          <a:lstStyle/>
          <a:p>
            <a:r>
              <a:rPr lang="en-US" dirty="0"/>
              <a:t>Tables for One Model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72C91F3-9217-43F7-B9E5-0F26086D2C9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73333"/>
          <a:stretch/>
        </p:blipFill>
        <p:spPr>
          <a:xfrm>
            <a:off x="838200" y="1904344"/>
            <a:ext cx="4257870" cy="4480173"/>
          </a:xfrm>
          <a:prstGeom prst="rect">
            <a:avLst/>
          </a:prstGeom>
        </p:spPr>
      </p:pic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CAC5581-21F1-4D60-AE50-6B956AA70879}"/>
              </a:ext>
            </a:extLst>
          </p:cNvPr>
          <p:cNvCxnSpPr/>
          <p:nvPr/>
        </p:nvCxnSpPr>
        <p:spPr>
          <a:xfrm>
            <a:off x="2667000" y="2209800"/>
            <a:ext cx="2209800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1817542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15696"/>
          </a:xfrm>
          <a:prstGeom prst="rect">
            <a:avLst/>
          </a:prstGeom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0" y="615696"/>
            <a:ext cx="9144000" cy="679704"/>
          </a:xfrm>
        </p:spPr>
        <p:txBody>
          <a:bodyPr/>
          <a:lstStyle/>
          <a:p>
            <a:r>
              <a:rPr lang="en-US" dirty="0"/>
              <a:t>Tables for One Model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EB4B69A-1508-4B54-ACF6-6D6EEF3E854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72500"/>
          <a:stretch/>
        </p:blipFill>
        <p:spPr>
          <a:xfrm>
            <a:off x="914400" y="1828800"/>
            <a:ext cx="4630289" cy="4724400"/>
          </a:xfrm>
          <a:prstGeom prst="rect">
            <a:avLst/>
          </a:prstGeom>
        </p:spPr>
      </p:pic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E273BB7B-3176-4313-9D62-12B8F55D36AB}"/>
              </a:ext>
            </a:extLst>
          </p:cNvPr>
          <p:cNvCxnSpPr>
            <a:cxnSpLocks/>
          </p:cNvCxnSpPr>
          <p:nvPr/>
        </p:nvCxnSpPr>
        <p:spPr>
          <a:xfrm>
            <a:off x="2840620" y="2133600"/>
            <a:ext cx="2493380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6121462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15696"/>
          </a:xfrm>
          <a:prstGeom prst="rect">
            <a:avLst/>
          </a:prstGeom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0" y="615696"/>
            <a:ext cx="9144000" cy="679704"/>
          </a:xfrm>
        </p:spPr>
        <p:txBody>
          <a:bodyPr/>
          <a:lstStyle/>
          <a:p>
            <a:r>
              <a:rPr lang="en-US" dirty="0"/>
              <a:t>Tables for One Model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0D9758D-C3F0-48F9-B4CF-BB0A77153BF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833" r="48333"/>
          <a:stretch/>
        </p:blipFill>
        <p:spPr>
          <a:xfrm>
            <a:off x="305744" y="2105319"/>
            <a:ext cx="8532512" cy="4126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413902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15696"/>
          </a:xfrm>
          <a:prstGeom prst="rect">
            <a:avLst/>
          </a:prstGeom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0" y="615696"/>
            <a:ext cx="9144000" cy="679704"/>
          </a:xfrm>
        </p:spPr>
        <p:txBody>
          <a:bodyPr/>
          <a:lstStyle/>
          <a:p>
            <a:r>
              <a:rPr lang="en-US" dirty="0"/>
              <a:t>Tables for One Model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E0DA991-E7A2-4ECC-80C5-172A55E4CE8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66667"/>
          <a:stretch/>
        </p:blipFill>
        <p:spPr>
          <a:xfrm>
            <a:off x="990600" y="1752600"/>
            <a:ext cx="5334000" cy="4725766"/>
          </a:xfrm>
          <a:prstGeom prst="rect">
            <a:avLst/>
          </a:prstGeom>
        </p:spPr>
      </p:pic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B3015A8C-ED9F-4CE7-A766-AC7AEC18A614}"/>
              </a:ext>
            </a:extLst>
          </p:cNvPr>
          <p:cNvCxnSpPr>
            <a:cxnSpLocks/>
          </p:cNvCxnSpPr>
          <p:nvPr/>
        </p:nvCxnSpPr>
        <p:spPr>
          <a:xfrm>
            <a:off x="2794321" y="2286000"/>
            <a:ext cx="2768279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2598937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15696"/>
          </a:xfrm>
          <a:prstGeom prst="rect">
            <a:avLst/>
          </a:prstGeom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0" y="615696"/>
            <a:ext cx="9144000" cy="679704"/>
          </a:xfrm>
        </p:spPr>
        <p:txBody>
          <a:bodyPr/>
          <a:lstStyle/>
          <a:p>
            <a:r>
              <a:rPr lang="en-US" dirty="0"/>
              <a:t>Tables for One Model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BC3A9FE-100F-45DE-B907-4E200AF7469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55834"/>
          <a:stretch/>
        </p:blipFill>
        <p:spPr>
          <a:xfrm>
            <a:off x="1066800" y="1911096"/>
            <a:ext cx="6714510" cy="4489704"/>
          </a:xfrm>
          <a:prstGeom prst="rect">
            <a:avLst/>
          </a:prstGeom>
        </p:spPr>
      </p:pic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B4CE6944-CD94-4BB0-A5B4-B149B42127EC}"/>
              </a:ext>
            </a:extLst>
          </p:cNvPr>
          <p:cNvCxnSpPr>
            <a:cxnSpLocks/>
          </p:cNvCxnSpPr>
          <p:nvPr/>
        </p:nvCxnSpPr>
        <p:spPr>
          <a:xfrm>
            <a:off x="2819400" y="2438400"/>
            <a:ext cx="4191000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078049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676400"/>
            <a:ext cx="8610600" cy="4800600"/>
          </a:xfrm>
        </p:spPr>
        <p:txBody>
          <a:bodyPr/>
          <a:lstStyle/>
          <a:p>
            <a:pPr marL="0" indent="0" algn="ctr" eaLnBrk="1" hangingPunct="1">
              <a:buNone/>
            </a:pPr>
            <a:r>
              <a:rPr lang="en-US" altLang="en-US" sz="4000" dirty="0"/>
              <a:t>You can download all of the </a:t>
            </a:r>
          </a:p>
          <a:p>
            <a:pPr marL="0" indent="0" algn="ctr" eaLnBrk="1" hangingPunct="1">
              <a:buNone/>
            </a:pPr>
            <a:r>
              <a:rPr lang="en-US" altLang="en-US" sz="4000" dirty="0"/>
              <a:t>slides, do-files and datasets here:</a:t>
            </a:r>
          </a:p>
          <a:p>
            <a:pPr marL="0" indent="0" algn="ctr" eaLnBrk="1" hangingPunct="1">
              <a:buNone/>
            </a:pPr>
            <a:endParaRPr lang="en-US" altLang="en-US" sz="2800" dirty="0"/>
          </a:p>
          <a:p>
            <a:pPr marL="0" indent="0" algn="ctr" eaLnBrk="1" hangingPunct="1">
              <a:buNone/>
            </a:pPr>
            <a:r>
              <a:rPr lang="en-US" sz="3600" b="1" i="0" dirty="0">
                <a:solidFill>
                  <a:srgbClr val="212529"/>
                </a:solidFill>
                <a:effectLst/>
                <a:latin typeface="Montserrat" panose="02000505000000020004" pitchFamily="2" charset="0"/>
                <a:hlinkClick r:id="rId2"/>
              </a:rPr>
              <a:t>https://tinyurl.com/StataEtable</a:t>
            </a:r>
            <a:endParaRPr lang="en-US" altLang="en-US" sz="36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15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329334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15696"/>
          </a:xfrm>
          <a:prstGeom prst="rect">
            <a:avLst/>
          </a:prstGeom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0" y="615696"/>
            <a:ext cx="9144000" cy="679704"/>
          </a:xfrm>
        </p:spPr>
        <p:txBody>
          <a:bodyPr/>
          <a:lstStyle/>
          <a:p>
            <a:r>
              <a:rPr lang="en-US" dirty="0"/>
              <a:t>Tables for One Model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A21F2D2-E0DB-4683-B962-CFF0A6F4C55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71667"/>
          <a:stretch/>
        </p:blipFill>
        <p:spPr>
          <a:xfrm>
            <a:off x="1295400" y="1752600"/>
            <a:ext cx="4532589" cy="4724400"/>
          </a:xfrm>
          <a:prstGeom prst="rect">
            <a:avLst/>
          </a:prstGeom>
        </p:spPr>
      </p:pic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3679F77C-D7B8-4523-A5F5-A902968C424B}"/>
              </a:ext>
            </a:extLst>
          </p:cNvPr>
          <p:cNvCxnSpPr>
            <a:cxnSpLocks/>
          </p:cNvCxnSpPr>
          <p:nvPr/>
        </p:nvCxnSpPr>
        <p:spPr>
          <a:xfrm>
            <a:off x="3124200" y="2057400"/>
            <a:ext cx="2362200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0715792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15696"/>
          </a:xfrm>
          <a:prstGeom prst="rect">
            <a:avLst/>
          </a:prstGeom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0" y="615696"/>
            <a:ext cx="9144000" cy="679704"/>
          </a:xfrm>
        </p:spPr>
        <p:txBody>
          <a:bodyPr/>
          <a:lstStyle/>
          <a:p>
            <a:r>
              <a:rPr lang="en-US" dirty="0"/>
              <a:t>Tables for One Model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2EB252D-15B7-4AF6-83A3-F9A7A8A4197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58333"/>
          <a:stretch/>
        </p:blipFill>
        <p:spPr>
          <a:xfrm>
            <a:off x="914400" y="1752600"/>
            <a:ext cx="5963052" cy="4648200"/>
          </a:xfrm>
          <a:prstGeom prst="rect">
            <a:avLst/>
          </a:prstGeom>
        </p:spPr>
      </p:pic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25119ED3-427E-4095-A5AE-AE80EF07BC82}"/>
              </a:ext>
            </a:extLst>
          </p:cNvPr>
          <p:cNvCxnSpPr>
            <a:cxnSpLocks/>
          </p:cNvCxnSpPr>
          <p:nvPr/>
        </p:nvCxnSpPr>
        <p:spPr>
          <a:xfrm>
            <a:off x="1905000" y="2438400"/>
            <a:ext cx="4343400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3726540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15696"/>
          </a:xfrm>
          <a:prstGeom prst="rect">
            <a:avLst/>
          </a:prstGeom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0" y="615696"/>
            <a:ext cx="9144000" cy="679704"/>
          </a:xfrm>
        </p:spPr>
        <p:txBody>
          <a:bodyPr/>
          <a:lstStyle/>
          <a:p>
            <a:r>
              <a:rPr lang="en-US" dirty="0"/>
              <a:t>Tables for One Model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F4A5796-9AE5-4D2D-A9FB-43A8B3F67DF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67500"/>
          <a:stretch/>
        </p:blipFill>
        <p:spPr>
          <a:xfrm>
            <a:off x="1143000" y="1676400"/>
            <a:ext cx="4879926" cy="4876800"/>
          </a:xfrm>
          <a:prstGeom prst="rect">
            <a:avLst/>
          </a:prstGeom>
        </p:spPr>
      </p:pic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6DD51786-4C8D-4710-A13F-D5D1B6A2B40B}"/>
              </a:ext>
            </a:extLst>
          </p:cNvPr>
          <p:cNvCxnSpPr>
            <a:cxnSpLocks/>
          </p:cNvCxnSpPr>
          <p:nvPr/>
        </p:nvCxnSpPr>
        <p:spPr>
          <a:xfrm>
            <a:off x="2819400" y="1981200"/>
            <a:ext cx="2971800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Left Brace 7">
            <a:extLst>
              <a:ext uri="{FF2B5EF4-FFF2-40B4-BE49-F238E27FC236}">
                <a16:creationId xmlns:a16="http://schemas.microsoft.com/office/drawing/2014/main" id="{EC613277-E4AD-42E7-8826-5C5A5854EA74}"/>
              </a:ext>
            </a:extLst>
          </p:cNvPr>
          <p:cNvSpPr/>
          <p:nvPr/>
        </p:nvSpPr>
        <p:spPr>
          <a:xfrm>
            <a:off x="762000" y="5486400"/>
            <a:ext cx="274319" cy="679704"/>
          </a:xfrm>
          <a:prstGeom prst="leftBrac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5742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15696"/>
          </a:xfrm>
          <a:prstGeom prst="rect">
            <a:avLst/>
          </a:prstGeom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0" y="615696"/>
            <a:ext cx="9144000" cy="679704"/>
          </a:xfrm>
        </p:spPr>
        <p:txBody>
          <a:bodyPr/>
          <a:lstStyle/>
          <a:p>
            <a:r>
              <a:rPr lang="en-US" dirty="0"/>
              <a:t>Tables for One Model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0F63673-DC38-420D-8013-0127EE1D5D3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8333" r="55834"/>
          <a:stretch/>
        </p:blipFill>
        <p:spPr>
          <a:xfrm>
            <a:off x="685800" y="1828800"/>
            <a:ext cx="7643128" cy="44135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346631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15696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D55C2B69-7B28-405C-B681-61F55BE7D9E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58333"/>
          <a:stretch/>
        </p:blipFill>
        <p:spPr>
          <a:xfrm>
            <a:off x="762000" y="876300"/>
            <a:ext cx="5240774" cy="5753100"/>
          </a:xfrm>
          <a:prstGeom prst="rect">
            <a:avLst/>
          </a:prstGeom>
        </p:spPr>
      </p:pic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F7246CBA-E30D-4D4A-9757-08E400717022}"/>
              </a:ext>
            </a:extLst>
          </p:cNvPr>
          <p:cNvCxnSpPr>
            <a:cxnSpLocks/>
          </p:cNvCxnSpPr>
          <p:nvPr/>
        </p:nvCxnSpPr>
        <p:spPr>
          <a:xfrm>
            <a:off x="1600200" y="2590800"/>
            <a:ext cx="2133600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3AE68AE5-B2F8-41D2-B5ED-51032642EFDE}"/>
              </a:ext>
            </a:extLst>
          </p:cNvPr>
          <p:cNvCxnSpPr/>
          <p:nvPr/>
        </p:nvCxnSpPr>
        <p:spPr>
          <a:xfrm>
            <a:off x="152400" y="6172200"/>
            <a:ext cx="609600" cy="0"/>
          </a:xfrm>
          <a:prstGeom prst="straightConnector1">
            <a:avLst/>
          </a:prstGeom>
          <a:ln w="635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4728562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15696"/>
          </a:xfrm>
          <a:prstGeom prst="rect">
            <a:avLst/>
          </a:prstGeom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0" y="615696"/>
            <a:ext cx="9144000" cy="679704"/>
          </a:xfrm>
        </p:spPr>
        <p:txBody>
          <a:bodyPr/>
          <a:lstStyle/>
          <a:p>
            <a:r>
              <a:rPr lang="en-US" dirty="0"/>
              <a:t>Tables for One Model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B5779DB-245C-4B75-9B61-EA25F218FC1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50833"/>
          <a:stretch/>
        </p:blipFill>
        <p:spPr>
          <a:xfrm>
            <a:off x="1371600" y="1752600"/>
            <a:ext cx="5638800" cy="4728432"/>
          </a:xfrm>
          <a:prstGeom prst="rect">
            <a:avLst/>
          </a:prstGeom>
        </p:spPr>
      </p:pic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57CEE96D-A1C2-4E75-A964-01ED5197E6E4}"/>
              </a:ext>
            </a:extLst>
          </p:cNvPr>
          <p:cNvCxnSpPr/>
          <p:nvPr/>
        </p:nvCxnSpPr>
        <p:spPr>
          <a:xfrm>
            <a:off x="2286000" y="6324600"/>
            <a:ext cx="609600" cy="0"/>
          </a:xfrm>
          <a:prstGeom prst="straightConnector1">
            <a:avLst/>
          </a:prstGeom>
          <a:ln w="635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3D631700-9451-45C2-9DB8-B22A10460318}"/>
              </a:ext>
            </a:extLst>
          </p:cNvPr>
          <p:cNvCxnSpPr>
            <a:cxnSpLocks/>
          </p:cNvCxnSpPr>
          <p:nvPr/>
        </p:nvCxnSpPr>
        <p:spPr>
          <a:xfrm>
            <a:off x="1600200" y="2438400"/>
            <a:ext cx="1371600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7536312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15696"/>
          </a:xfrm>
          <a:prstGeom prst="rect">
            <a:avLst/>
          </a:prstGeom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0" y="615696"/>
            <a:ext cx="9144000" cy="679704"/>
          </a:xfrm>
        </p:spPr>
        <p:txBody>
          <a:bodyPr/>
          <a:lstStyle/>
          <a:p>
            <a:r>
              <a:rPr lang="en-US" dirty="0"/>
              <a:t>Tables for One Model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CEBC6C4-E30F-41CC-93A6-4DEB5A1BD47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50000"/>
          <a:stretch/>
        </p:blipFill>
        <p:spPr>
          <a:xfrm>
            <a:off x="1143000" y="1600200"/>
            <a:ext cx="6206319" cy="4945971"/>
          </a:xfrm>
          <a:prstGeom prst="rect">
            <a:avLst/>
          </a:prstGeom>
        </p:spPr>
      </p:pic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29CB9FEA-DDD1-45E2-BFE1-62DF2AC22D3E}"/>
              </a:ext>
            </a:extLst>
          </p:cNvPr>
          <p:cNvCxnSpPr>
            <a:cxnSpLocks/>
          </p:cNvCxnSpPr>
          <p:nvPr/>
        </p:nvCxnSpPr>
        <p:spPr>
          <a:xfrm>
            <a:off x="4114800" y="2590800"/>
            <a:ext cx="2590800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B24BE189-F6C3-4A28-874A-4401A3F35CA2}"/>
              </a:ext>
            </a:extLst>
          </p:cNvPr>
          <p:cNvCxnSpPr/>
          <p:nvPr/>
        </p:nvCxnSpPr>
        <p:spPr>
          <a:xfrm>
            <a:off x="533400" y="6096000"/>
            <a:ext cx="609600" cy="0"/>
          </a:xfrm>
          <a:prstGeom prst="straightConnector1">
            <a:avLst/>
          </a:prstGeom>
          <a:ln w="635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5649194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15696"/>
          </a:xfrm>
          <a:prstGeom prst="rect">
            <a:avLst/>
          </a:prstGeom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0" y="615696"/>
            <a:ext cx="9144000" cy="679704"/>
          </a:xfrm>
        </p:spPr>
        <p:txBody>
          <a:bodyPr/>
          <a:lstStyle/>
          <a:p>
            <a:r>
              <a:rPr lang="en-US" dirty="0"/>
              <a:t>Tables for One Model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E2AE73E-9272-4BB1-8D82-B5B5BD7BCF8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55000"/>
          <a:stretch/>
        </p:blipFill>
        <p:spPr>
          <a:xfrm>
            <a:off x="1295399" y="1676400"/>
            <a:ext cx="6040339" cy="4953000"/>
          </a:xfrm>
          <a:prstGeom prst="rect">
            <a:avLst/>
          </a:prstGeom>
        </p:spPr>
      </p:pic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FBE3C4B3-0200-492E-85B4-A2EB2AEA6412}"/>
              </a:ext>
            </a:extLst>
          </p:cNvPr>
          <p:cNvCxnSpPr>
            <a:cxnSpLocks/>
          </p:cNvCxnSpPr>
          <p:nvPr/>
        </p:nvCxnSpPr>
        <p:spPr>
          <a:xfrm>
            <a:off x="2209800" y="2133600"/>
            <a:ext cx="4800600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EA2A8063-E9EB-4960-A307-88288F43C43F}"/>
              </a:ext>
            </a:extLst>
          </p:cNvPr>
          <p:cNvCxnSpPr/>
          <p:nvPr/>
        </p:nvCxnSpPr>
        <p:spPr>
          <a:xfrm>
            <a:off x="685799" y="2362200"/>
            <a:ext cx="609600" cy="0"/>
          </a:xfrm>
          <a:prstGeom prst="straightConnector1">
            <a:avLst/>
          </a:prstGeom>
          <a:ln w="635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5558300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15696"/>
          </a:xfrm>
          <a:prstGeom prst="rect">
            <a:avLst/>
          </a:prstGeom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0" y="615696"/>
            <a:ext cx="9144000" cy="679704"/>
          </a:xfrm>
        </p:spPr>
        <p:txBody>
          <a:bodyPr/>
          <a:lstStyle/>
          <a:p>
            <a:r>
              <a:rPr lang="en-US" dirty="0"/>
              <a:t>Tables for One Model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457D7A3-6D3D-42B7-866B-31523BA6269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50000"/>
          <a:stretch/>
        </p:blipFill>
        <p:spPr>
          <a:xfrm>
            <a:off x="1295399" y="1524000"/>
            <a:ext cx="6553073" cy="5029200"/>
          </a:xfrm>
          <a:prstGeom prst="rect">
            <a:avLst/>
          </a:prstGeom>
        </p:spPr>
      </p:pic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E1599967-97E1-47BA-B3CB-B89B1E4282B5}"/>
              </a:ext>
            </a:extLst>
          </p:cNvPr>
          <p:cNvCxnSpPr>
            <a:cxnSpLocks/>
          </p:cNvCxnSpPr>
          <p:nvPr/>
        </p:nvCxnSpPr>
        <p:spPr>
          <a:xfrm>
            <a:off x="2209800" y="2133600"/>
            <a:ext cx="4038600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974A17ED-A66C-4526-8F05-349A65D8B42C}"/>
              </a:ext>
            </a:extLst>
          </p:cNvPr>
          <p:cNvCxnSpPr/>
          <p:nvPr/>
        </p:nvCxnSpPr>
        <p:spPr>
          <a:xfrm>
            <a:off x="685799" y="2362200"/>
            <a:ext cx="609600" cy="0"/>
          </a:xfrm>
          <a:prstGeom prst="straightConnector1">
            <a:avLst/>
          </a:prstGeom>
          <a:ln w="635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4634542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15696"/>
          </a:xfrm>
          <a:prstGeom prst="rect">
            <a:avLst/>
          </a:prstGeom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0" y="615696"/>
            <a:ext cx="9144000" cy="679704"/>
          </a:xfrm>
        </p:spPr>
        <p:txBody>
          <a:bodyPr/>
          <a:lstStyle/>
          <a:p>
            <a:r>
              <a:rPr lang="en-US" dirty="0"/>
              <a:t>Tables for One Model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20CB95E-DC64-424B-B112-2B78189A79A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67500"/>
          <a:stretch/>
        </p:blipFill>
        <p:spPr>
          <a:xfrm>
            <a:off x="1524000" y="1524000"/>
            <a:ext cx="4324034" cy="5105398"/>
          </a:xfrm>
          <a:prstGeom prst="rect">
            <a:avLst/>
          </a:prstGeom>
        </p:spPr>
      </p:pic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7F35A684-28D5-4AFF-B82E-F68EE5E8C69F}"/>
              </a:ext>
            </a:extLst>
          </p:cNvPr>
          <p:cNvCxnSpPr>
            <a:cxnSpLocks/>
          </p:cNvCxnSpPr>
          <p:nvPr/>
        </p:nvCxnSpPr>
        <p:spPr>
          <a:xfrm>
            <a:off x="2438400" y="1981200"/>
            <a:ext cx="2819400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0449DA47-70C7-4543-AE03-4D5E456C21CB}"/>
              </a:ext>
            </a:extLst>
          </p:cNvPr>
          <p:cNvCxnSpPr/>
          <p:nvPr/>
        </p:nvCxnSpPr>
        <p:spPr>
          <a:xfrm>
            <a:off x="914400" y="6553200"/>
            <a:ext cx="609600" cy="0"/>
          </a:xfrm>
          <a:prstGeom prst="straightConnector1">
            <a:avLst/>
          </a:prstGeom>
          <a:ln w="635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168817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15696"/>
          </a:xfrm>
          <a:prstGeom prst="rect">
            <a:avLst/>
          </a:prstGeom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0" y="615696"/>
            <a:ext cx="9144000" cy="832104"/>
          </a:xfrm>
        </p:spPr>
        <p:txBody>
          <a:bodyPr/>
          <a:lstStyle/>
          <a:p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table</a:t>
            </a:r>
            <a:r>
              <a:rPr lang="en-US" dirty="0"/>
              <a:t>/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collect</a:t>
            </a:r>
            <a:r>
              <a:rPr lang="en-US" dirty="0"/>
              <a:t> Examples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9A1E0CF-C064-4067-8664-4AC23B34016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38333"/>
          <a:stretch/>
        </p:blipFill>
        <p:spPr>
          <a:xfrm>
            <a:off x="1181100" y="2209800"/>
            <a:ext cx="6781800" cy="4410277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4A6F701E-1C52-4FDC-A4E3-FAD40136D080}"/>
              </a:ext>
            </a:extLst>
          </p:cNvPr>
          <p:cNvSpPr txBox="1"/>
          <p:nvPr/>
        </p:nvSpPr>
        <p:spPr>
          <a:xfrm>
            <a:off x="1152878" y="1878830"/>
            <a:ext cx="55195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Table 1: Descriptive statistics by hypertension status</a:t>
            </a:r>
          </a:p>
        </p:txBody>
      </p:sp>
    </p:spTree>
    <p:extLst>
      <p:ext uri="{BB962C8B-B14F-4D97-AF65-F5344CB8AC3E}">
        <p14:creationId xmlns:p14="http://schemas.microsoft.com/office/powerpoint/2010/main" val="211400220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15696"/>
          </a:xfrm>
          <a:prstGeom prst="rect">
            <a:avLst/>
          </a:prstGeom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0" y="615696"/>
            <a:ext cx="9144000" cy="679704"/>
          </a:xfrm>
        </p:spPr>
        <p:txBody>
          <a:bodyPr/>
          <a:lstStyle/>
          <a:p>
            <a:r>
              <a:rPr lang="en-US" dirty="0"/>
              <a:t>Tables for One Model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A7EF8D2-8B91-41FB-A4B0-06B8A8D48B9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56667"/>
          <a:stretch/>
        </p:blipFill>
        <p:spPr>
          <a:xfrm>
            <a:off x="1371600" y="1600200"/>
            <a:ext cx="5679330" cy="5029200"/>
          </a:xfrm>
          <a:prstGeom prst="rect">
            <a:avLst/>
          </a:prstGeom>
        </p:spPr>
      </p:pic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5A31993F-B400-4F8D-8A74-FC80259CAE6D}"/>
              </a:ext>
            </a:extLst>
          </p:cNvPr>
          <p:cNvCxnSpPr>
            <a:cxnSpLocks/>
          </p:cNvCxnSpPr>
          <p:nvPr/>
        </p:nvCxnSpPr>
        <p:spPr>
          <a:xfrm>
            <a:off x="2286000" y="2057400"/>
            <a:ext cx="4114800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BD95EAA7-87F0-4C0A-BA82-D8FF874AE6F9}"/>
              </a:ext>
            </a:extLst>
          </p:cNvPr>
          <p:cNvCxnSpPr/>
          <p:nvPr/>
        </p:nvCxnSpPr>
        <p:spPr>
          <a:xfrm>
            <a:off x="762000" y="6477000"/>
            <a:ext cx="609600" cy="0"/>
          </a:xfrm>
          <a:prstGeom prst="straightConnector1">
            <a:avLst/>
          </a:prstGeom>
          <a:ln w="635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9494035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15696"/>
          </a:xfrm>
          <a:prstGeom prst="rect">
            <a:avLst/>
          </a:prstGeom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0" y="615696"/>
            <a:ext cx="9144000" cy="679704"/>
          </a:xfrm>
        </p:spPr>
        <p:txBody>
          <a:bodyPr/>
          <a:lstStyle/>
          <a:p>
            <a:r>
              <a:rPr lang="en-US" dirty="0"/>
              <a:t>Tables for One Model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224C895-B250-4E16-9A9B-D08A501C6F5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68333"/>
          <a:stretch/>
        </p:blipFill>
        <p:spPr>
          <a:xfrm>
            <a:off x="1600200" y="1447800"/>
            <a:ext cx="4419600" cy="5149916"/>
          </a:xfrm>
          <a:prstGeom prst="rect">
            <a:avLst/>
          </a:prstGeom>
        </p:spPr>
      </p:pic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86ABC4A4-0345-4945-8130-33FBED1A83FE}"/>
              </a:ext>
            </a:extLst>
          </p:cNvPr>
          <p:cNvCxnSpPr/>
          <p:nvPr/>
        </p:nvCxnSpPr>
        <p:spPr>
          <a:xfrm>
            <a:off x="2997843" y="2362200"/>
            <a:ext cx="609600" cy="0"/>
          </a:xfrm>
          <a:prstGeom prst="straightConnector1">
            <a:avLst/>
          </a:prstGeom>
          <a:ln w="635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A2AE8343-2F70-4695-8DEC-61D3A22818A8}"/>
              </a:ext>
            </a:extLst>
          </p:cNvPr>
          <p:cNvCxnSpPr>
            <a:cxnSpLocks/>
          </p:cNvCxnSpPr>
          <p:nvPr/>
        </p:nvCxnSpPr>
        <p:spPr>
          <a:xfrm>
            <a:off x="3200400" y="1676400"/>
            <a:ext cx="1371600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0922862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15696"/>
          </a:xfrm>
          <a:prstGeom prst="rect">
            <a:avLst/>
          </a:prstGeom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0" y="615696"/>
            <a:ext cx="9144000" cy="679704"/>
          </a:xfrm>
        </p:spPr>
        <p:txBody>
          <a:bodyPr/>
          <a:lstStyle/>
          <a:p>
            <a:r>
              <a:rPr lang="en-US" dirty="0"/>
              <a:t>Tables for One Model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A7193B6-51F0-41DE-966C-E3C697C5084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500" r="29166"/>
          <a:stretch/>
        </p:blipFill>
        <p:spPr>
          <a:xfrm>
            <a:off x="310397" y="2400300"/>
            <a:ext cx="8523206" cy="2057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2692593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EED9D1B9-6C37-4461-827E-08EFCF3E75E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65833"/>
          <a:stretch/>
        </p:blipFill>
        <p:spPr>
          <a:xfrm>
            <a:off x="1981199" y="1607229"/>
            <a:ext cx="4371661" cy="5098369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15696"/>
          </a:xfrm>
          <a:prstGeom prst="rect">
            <a:avLst/>
          </a:prstGeom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0" y="615696"/>
            <a:ext cx="9144000" cy="679704"/>
          </a:xfrm>
        </p:spPr>
        <p:txBody>
          <a:bodyPr/>
          <a:lstStyle/>
          <a:p>
            <a:r>
              <a:rPr lang="en-US" dirty="0"/>
              <a:t>Tables for One Model</a:t>
            </a: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CB185291-9BFA-4BC2-B7D6-85797BC6277A}"/>
              </a:ext>
            </a:extLst>
          </p:cNvPr>
          <p:cNvCxnSpPr>
            <a:cxnSpLocks/>
          </p:cNvCxnSpPr>
          <p:nvPr/>
        </p:nvCxnSpPr>
        <p:spPr>
          <a:xfrm>
            <a:off x="2895600" y="2057400"/>
            <a:ext cx="2438400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92D30E3B-45BA-40C9-B659-A520D3854CA7}"/>
              </a:ext>
            </a:extLst>
          </p:cNvPr>
          <p:cNvCxnSpPr/>
          <p:nvPr/>
        </p:nvCxnSpPr>
        <p:spPr>
          <a:xfrm>
            <a:off x="1371599" y="6629400"/>
            <a:ext cx="609600" cy="0"/>
          </a:xfrm>
          <a:prstGeom prst="straightConnector1">
            <a:avLst/>
          </a:prstGeom>
          <a:ln w="635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41677460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15696"/>
          </a:xfrm>
          <a:prstGeom prst="rect">
            <a:avLst/>
          </a:prstGeom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0" y="615696"/>
            <a:ext cx="9144000" cy="679704"/>
          </a:xfrm>
        </p:spPr>
        <p:txBody>
          <a:bodyPr/>
          <a:lstStyle/>
          <a:p>
            <a:r>
              <a:rPr lang="en-US" dirty="0"/>
              <a:t>Tables for One Model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1792140-765E-4D54-B6BE-A53F456D8C1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1667" t="12253" r="26667" b="22562"/>
          <a:stretch/>
        </p:blipFill>
        <p:spPr>
          <a:xfrm>
            <a:off x="1066800" y="1447800"/>
            <a:ext cx="7408718" cy="5257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0891614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15696"/>
          </a:xfrm>
          <a:prstGeom prst="rect">
            <a:avLst/>
          </a:prstGeom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0" y="615696"/>
            <a:ext cx="9144000" cy="679704"/>
          </a:xfrm>
        </p:spPr>
        <p:txBody>
          <a:bodyPr/>
          <a:lstStyle/>
          <a:p>
            <a:r>
              <a:rPr lang="en-US" dirty="0"/>
              <a:t>Tables for One Model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2BB1CF9-49FF-4507-B189-C415C5BECF42}"/>
              </a:ext>
            </a:extLst>
          </p:cNvPr>
          <p:cNvSpPr txBox="1"/>
          <p:nvPr/>
        </p:nvSpPr>
        <p:spPr>
          <a:xfrm>
            <a:off x="304800" y="2133600"/>
            <a:ext cx="8534400" cy="35394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quietly logistic diabetes age </a:t>
            </a:r>
            <a:r>
              <a:rPr lang="en-US" sz="14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i.sex</a:t>
            </a:r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4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i.race</a:t>
            </a:r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4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bmi</a:t>
            </a:r>
            <a:endParaRPr lang="en-US" sz="14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en-US" sz="14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4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etable</a:t>
            </a:r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, keep(age sex race </a:t>
            </a:r>
            <a:r>
              <a:rPr lang="en-US" sz="14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bmi</a:t>
            </a:r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) column(</a:t>
            </a:r>
            <a:r>
              <a:rPr lang="en-US" sz="14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dvlabel</a:t>
            </a:r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)                        </a:t>
            </a:r>
            <a:r>
              <a:rPr lang="en-US" sz="1400" b="1" dirty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///</a:t>
            </a:r>
          </a:p>
          <a:p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  </a:t>
            </a:r>
            <a:r>
              <a:rPr lang="en-US" sz="14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cstat</a:t>
            </a:r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(_</a:t>
            </a:r>
            <a:r>
              <a:rPr lang="en-US" sz="14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r_b</a:t>
            </a:r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sz="14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nformat</a:t>
            </a:r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(%4.2f))                                   </a:t>
            </a:r>
            <a:r>
              <a:rPr lang="en-US" sz="1400" b="1" dirty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///</a:t>
            </a:r>
          </a:p>
          <a:p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  </a:t>
            </a:r>
            <a:r>
              <a:rPr lang="en-US" sz="14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cstat</a:t>
            </a:r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(_</a:t>
            </a:r>
            <a:r>
              <a:rPr lang="en-US" sz="14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r_ci</a:t>
            </a:r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sz="14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cidelimiter</a:t>
            </a:r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(,) </a:t>
            </a:r>
            <a:r>
              <a:rPr lang="en-US" sz="14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nformat</a:t>
            </a:r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(%6.2f))                   </a:t>
            </a:r>
            <a:r>
              <a:rPr lang="en-US" sz="1400" b="1" dirty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///</a:t>
            </a:r>
          </a:p>
          <a:p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  </a:t>
            </a:r>
            <a:r>
              <a:rPr lang="en-US" sz="14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showstars</a:t>
            </a:r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4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showstarsnote</a:t>
            </a:r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                          </a:t>
            </a:r>
            <a:r>
              <a:rPr lang="en-US" sz="1400" b="1" dirty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///</a:t>
            </a:r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</a:p>
          <a:p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  stars(.05 "*" .01 "**" .001 "***", attach(_</a:t>
            </a:r>
            <a:r>
              <a:rPr lang="en-US" sz="14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r_b</a:t>
            </a:r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))              </a:t>
            </a:r>
            <a:r>
              <a:rPr lang="en-US" sz="1400" b="1" dirty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///</a:t>
            </a:r>
          </a:p>
          <a:p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  </a:t>
            </a:r>
            <a:r>
              <a:rPr lang="en-US" sz="14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mstat</a:t>
            </a:r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(N,   </a:t>
            </a:r>
            <a:r>
              <a:rPr lang="en-US" sz="14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nformat</a:t>
            </a:r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(%8.0fc) label("Observations"))             </a:t>
            </a:r>
            <a:r>
              <a:rPr lang="en-US" sz="1400" b="1" dirty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///</a:t>
            </a:r>
          </a:p>
          <a:p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  </a:t>
            </a:r>
            <a:r>
              <a:rPr lang="en-US" sz="14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mstat</a:t>
            </a:r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sz="14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aic</a:t>
            </a:r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sz="14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nformat</a:t>
            </a:r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(%5.0f))                                    </a:t>
            </a:r>
            <a:r>
              <a:rPr lang="en-US" sz="1400" b="1" dirty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///</a:t>
            </a:r>
          </a:p>
          <a:p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  </a:t>
            </a:r>
            <a:r>
              <a:rPr lang="en-US" sz="14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mstat</a:t>
            </a:r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sz="14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bic</a:t>
            </a:r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sz="14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nformat</a:t>
            </a:r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(%5.0f))                                    </a:t>
            </a:r>
            <a:r>
              <a:rPr lang="en-US" sz="1400" b="1" dirty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///</a:t>
            </a:r>
          </a:p>
          <a:p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  </a:t>
            </a:r>
            <a:r>
              <a:rPr lang="en-US" sz="14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mstat</a:t>
            </a:r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(pseudo_r2 = e(r2_p), </a:t>
            </a:r>
            <a:r>
              <a:rPr lang="en-US" sz="14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nformat</a:t>
            </a:r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(%5.4f) label("Pseudo R2")) </a:t>
            </a:r>
            <a:r>
              <a:rPr lang="en-US" sz="1400" b="1" dirty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///</a:t>
            </a:r>
          </a:p>
          <a:p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  title("Table 5: Logistic Regression Model For Diabetes")      </a:t>
            </a:r>
            <a:r>
              <a:rPr lang="en-US" sz="1400" b="1" dirty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///</a:t>
            </a:r>
          </a:p>
          <a:p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  </a:t>
            </a:r>
            <a:r>
              <a:rPr lang="en-US" sz="14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titlestyles</a:t>
            </a:r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(font(Lucida Console, size(14) bold))              </a:t>
            </a:r>
            <a:r>
              <a:rPr lang="en-US" sz="1400" b="1" dirty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///</a:t>
            </a:r>
          </a:p>
          <a:p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  note("Data Source: NHANES, 1981")                             </a:t>
            </a:r>
            <a:r>
              <a:rPr lang="en-US" sz="1400" b="1" dirty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///</a:t>
            </a:r>
          </a:p>
          <a:p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  </a:t>
            </a:r>
            <a:r>
              <a:rPr lang="en-US" sz="14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notestyles</a:t>
            </a:r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(font(Lucida Console, size(10) italic))             </a:t>
            </a:r>
            <a:r>
              <a:rPr lang="en-US" sz="1400" b="1" dirty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///</a:t>
            </a:r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</a:p>
          <a:p>
            <a:r>
              <a:rPr lang="en-US" sz="14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  export(Diabetes.docx, replace) </a:t>
            </a:r>
          </a:p>
        </p:txBody>
      </p:sp>
    </p:spTree>
    <p:extLst>
      <p:ext uri="{BB962C8B-B14F-4D97-AF65-F5344CB8AC3E}">
        <p14:creationId xmlns:p14="http://schemas.microsoft.com/office/powerpoint/2010/main" val="2349848225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15696"/>
          </a:xfrm>
          <a:prstGeom prst="rect">
            <a:avLst/>
          </a:prstGeom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0" y="615696"/>
            <a:ext cx="9144000" cy="679704"/>
          </a:xfrm>
        </p:spPr>
        <p:txBody>
          <a:bodyPr/>
          <a:lstStyle/>
          <a:p>
            <a:r>
              <a:rPr lang="en-US" dirty="0"/>
              <a:t>Tables for Multilevel Models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42ED3E3-3BCB-4274-B7A8-630507DDC7D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20833"/>
          <a:stretch/>
        </p:blipFill>
        <p:spPr>
          <a:xfrm>
            <a:off x="1676400" y="1676400"/>
            <a:ext cx="6705600" cy="4759320"/>
          </a:xfrm>
          <a:prstGeom prst="rect">
            <a:avLst/>
          </a:prstGeom>
        </p:spPr>
      </p:pic>
      <p:sp>
        <p:nvSpPr>
          <p:cNvPr id="7" name="Left Brace 6">
            <a:extLst>
              <a:ext uri="{FF2B5EF4-FFF2-40B4-BE49-F238E27FC236}">
                <a16:creationId xmlns:a16="http://schemas.microsoft.com/office/drawing/2014/main" id="{AB879BB2-06AA-4D44-B195-B6D0BD1C6731}"/>
              </a:ext>
            </a:extLst>
          </p:cNvPr>
          <p:cNvSpPr/>
          <p:nvPr/>
        </p:nvSpPr>
        <p:spPr>
          <a:xfrm>
            <a:off x="1295400" y="3505200"/>
            <a:ext cx="304800" cy="1260676"/>
          </a:xfrm>
          <a:prstGeom prst="leftBrac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Left Brace 7">
            <a:extLst>
              <a:ext uri="{FF2B5EF4-FFF2-40B4-BE49-F238E27FC236}">
                <a16:creationId xmlns:a16="http://schemas.microsoft.com/office/drawing/2014/main" id="{D035D8B2-D951-42AF-A504-4DBCA400EF53}"/>
              </a:ext>
            </a:extLst>
          </p:cNvPr>
          <p:cNvSpPr/>
          <p:nvPr/>
        </p:nvSpPr>
        <p:spPr>
          <a:xfrm>
            <a:off x="1284790" y="5105400"/>
            <a:ext cx="304800" cy="1084162"/>
          </a:xfrm>
          <a:prstGeom prst="leftBrac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28E0B91-7DEF-420A-A330-A48FB8211AFA}"/>
              </a:ext>
            </a:extLst>
          </p:cNvPr>
          <p:cNvSpPr txBox="1"/>
          <p:nvPr/>
        </p:nvSpPr>
        <p:spPr>
          <a:xfrm>
            <a:off x="228600" y="3904705"/>
            <a:ext cx="83548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FF0000"/>
                </a:solidFill>
              </a:rPr>
              <a:t>fixed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A6D28EB-C7DD-4BC2-AB52-11B09862DFAC}"/>
              </a:ext>
            </a:extLst>
          </p:cNvPr>
          <p:cNvSpPr txBox="1"/>
          <p:nvPr/>
        </p:nvSpPr>
        <p:spPr>
          <a:xfrm>
            <a:off x="65576" y="5334000"/>
            <a:ext cx="122982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FF0000"/>
                </a:solidFill>
              </a:rPr>
              <a:t>random</a:t>
            </a:r>
          </a:p>
        </p:txBody>
      </p:sp>
    </p:spTree>
    <p:extLst>
      <p:ext uri="{BB962C8B-B14F-4D97-AF65-F5344CB8AC3E}">
        <p14:creationId xmlns:p14="http://schemas.microsoft.com/office/powerpoint/2010/main" val="4142989451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15696"/>
          </a:xfrm>
          <a:prstGeom prst="rect">
            <a:avLst/>
          </a:prstGeom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0" y="615696"/>
            <a:ext cx="9144000" cy="679704"/>
          </a:xfrm>
        </p:spPr>
        <p:txBody>
          <a:bodyPr/>
          <a:lstStyle/>
          <a:p>
            <a:r>
              <a:rPr lang="en-US" dirty="0"/>
              <a:t>Tables for Multilevel Models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F595063-51C8-4240-B5C6-0C9660D958A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20000"/>
          <a:stretch/>
        </p:blipFill>
        <p:spPr>
          <a:xfrm>
            <a:off x="609600" y="1916883"/>
            <a:ext cx="8214970" cy="3657600"/>
          </a:xfrm>
          <a:prstGeom prst="rect">
            <a:avLst/>
          </a:prstGeom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72414882-EDF6-44DB-83C4-5C6A82AA76D9}"/>
              </a:ext>
            </a:extLst>
          </p:cNvPr>
          <p:cNvCxnSpPr>
            <a:cxnSpLocks/>
          </p:cNvCxnSpPr>
          <p:nvPr/>
        </p:nvCxnSpPr>
        <p:spPr>
          <a:xfrm>
            <a:off x="762000" y="2133600"/>
            <a:ext cx="1981200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49408333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15696"/>
          </a:xfrm>
          <a:prstGeom prst="rect">
            <a:avLst/>
          </a:prstGeom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0" y="615696"/>
            <a:ext cx="9144000" cy="679704"/>
          </a:xfrm>
        </p:spPr>
        <p:txBody>
          <a:bodyPr/>
          <a:lstStyle/>
          <a:p>
            <a:r>
              <a:rPr lang="en-US" dirty="0"/>
              <a:t>Tables for Multilevel Models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9FCBC13-9EA5-4128-959F-C52274A126B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75833"/>
          <a:stretch/>
        </p:blipFill>
        <p:spPr>
          <a:xfrm>
            <a:off x="1447800" y="1670304"/>
            <a:ext cx="3465930" cy="457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6432058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615696"/>
            <a:ext cx="9144000" cy="832104"/>
          </a:xfrm>
        </p:spPr>
        <p:txBody>
          <a:bodyPr/>
          <a:lstStyle/>
          <a:p>
            <a:r>
              <a:rPr lang="en-US" dirty="0"/>
              <a:t>Outline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7700" y="1905000"/>
            <a:ext cx="7848600" cy="4642104"/>
          </a:xfrm>
        </p:spPr>
        <p:txBody>
          <a:bodyPr>
            <a:normAutofit/>
          </a:bodyPr>
          <a:lstStyle/>
          <a:p>
            <a:r>
              <a:rPr lang="en-US" sz="3600" dirty="0"/>
              <a:t>Tables for one model</a:t>
            </a:r>
          </a:p>
          <a:p>
            <a:r>
              <a:rPr lang="en-US" sz="3600" b="1" dirty="0"/>
              <a:t>Tables for multiple models</a:t>
            </a:r>
          </a:p>
          <a:p>
            <a:r>
              <a:rPr lang="en-US" sz="3600" dirty="0"/>
              <a:t>Tables for </a:t>
            </a:r>
            <a:r>
              <a:rPr lang="en-US" sz="3600" b="1" dirty="0">
                <a:latin typeface="Courier New" panose="02070309020205020404" pitchFamily="49" charset="0"/>
                <a:cs typeface="Courier New" panose="02070309020205020404" pitchFamily="49" charset="0"/>
              </a:rPr>
              <a:t>margins</a:t>
            </a:r>
          </a:p>
          <a:p>
            <a:r>
              <a:rPr lang="en-US" sz="3600" dirty="0"/>
              <a:t>Tables for models and </a:t>
            </a:r>
            <a:r>
              <a:rPr lang="en-US" sz="3600" b="1" dirty="0">
                <a:latin typeface="Courier New" panose="02070309020205020404" pitchFamily="49" charset="0"/>
                <a:cs typeface="Courier New" panose="02070309020205020404" pitchFamily="49" charset="0"/>
              </a:rPr>
              <a:t>margins</a:t>
            </a:r>
          </a:p>
          <a:p>
            <a:r>
              <a:rPr lang="en-US" sz="3600" dirty="0"/>
              <a:t>Customization using </a:t>
            </a:r>
            <a:r>
              <a:rPr lang="en-US" sz="3600" b="1" dirty="0">
                <a:latin typeface="Courier New" panose="02070309020205020404" pitchFamily="49" charset="0"/>
                <a:cs typeface="Courier New" panose="02070309020205020404" pitchFamily="49" charset="0"/>
              </a:rPr>
              <a:t>collect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15696"/>
          </a:xfrm>
          <a:prstGeom prst="rect">
            <a:avLst/>
          </a:prstGeom>
        </p:spPr>
      </p:pic>
      <p:pic>
        <p:nvPicPr>
          <p:cNvPr id="5" name="Picture 2" descr="C:\Users\jch\AppData\Local\Microsoft\Windows\Temporary Internet Files\Content.IE5\2DNZ2GGT\green-check[1].gif">
            <a:extLst>
              <a:ext uri="{FF2B5EF4-FFF2-40B4-BE49-F238E27FC236}">
                <a16:creationId xmlns:a16="http://schemas.microsoft.com/office/drawing/2014/main" id="{8C551AC4-F36A-4C62-89EF-865B52A1DD1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885" y="2033595"/>
            <a:ext cx="385496" cy="3634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925779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15696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B64D39CE-38D8-433F-91D6-6189B0256BD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24167"/>
          <a:stretch/>
        </p:blipFill>
        <p:spPr>
          <a:xfrm>
            <a:off x="607215" y="2444117"/>
            <a:ext cx="7926608" cy="373380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57C8CDBD-5A0A-48B4-AACF-EA3DA958246B}"/>
              </a:ext>
            </a:extLst>
          </p:cNvPr>
          <p:cNvSpPr txBox="1"/>
          <p:nvPr/>
        </p:nvSpPr>
        <p:spPr>
          <a:xfrm>
            <a:off x="531919" y="2091718"/>
            <a:ext cx="80801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Table 2: Differences in anthropometric and lab results by hypertension status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153A8D10-6D11-4127-99CE-FEBD799BAE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615696"/>
            <a:ext cx="9144000" cy="832104"/>
          </a:xfrm>
        </p:spPr>
        <p:txBody>
          <a:bodyPr/>
          <a:lstStyle/>
          <a:p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table</a:t>
            </a:r>
            <a:r>
              <a:rPr lang="en-US" dirty="0"/>
              <a:t>/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collect</a:t>
            </a:r>
            <a:r>
              <a:rPr lang="en-US" dirty="0"/>
              <a:t> Examples</a:t>
            </a:r>
          </a:p>
        </p:txBody>
      </p:sp>
    </p:spTree>
    <p:extLst>
      <p:ext uri="{BB962C8B-B14F-4D97-AF65-F5344CB8AC3E}">
        <p14:creationId xmlns:p14="http://schemas.microsoft.com/office/powerpoint/2010/main" val="324730145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15696"/>
          </a:xfrm>
          <a:prstGeom prst="rect">
            <a:avLst/>
          </a:prstGeom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0" y="615696"/>
            <a:ext cx="9144000" cy="679704"/>
          </a:xfrm>
        </p:spPr>
        <p:txBody>
          <a:bodyPr/>
          <a:lstStyle/>
          <a:p>
            <a:r>
              <a:rPr lang="en-US" dirty="0"/>
              <a:t>Tables for Multiple Models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F25EE31-D82C-4BD2-A2AE-437ED155ADE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51667"/>
          <a:stretch/>
        </p:blipFill>
        <p:spPr>
          <a:xfrm>
            <a:off x="1295400" y="1752600"/>
            <a:ext cx="5212739" cy="4648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8449897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15696"/>
          </a:xfrm>
          <a:prstGeom prst="rect">
            <a:avLst/>
          </a:prstGeom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0" y="615696"/>
            <a:ext cx="9144000" cy="679704"/>
          </a:xfrm>
        </p:spPr>
        <p:txBody>
          <a:bodyPr/>
          <a:lstStyle/>
          <a:p>
            <a:r>
              <a:rPr lang="en-US" dirty="0"/>
              <a:t>Tables for Multiple Models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60D70D3-DD5A-437A-A440-21B1A40FE4A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58333"/>
          <a:stretch/>
        </p:blipFill>
        <p:spPr>
          <a:xfrm>
            <a:off x="990600" y="1524000"/>
            <a:ext cx="4724400" cy="48867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0965679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15696"/>
          </a:xfrm>
          <a:prstGeom prst="rect">
            <a:avLst/>
          </a:prstGeom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0" y="615696"/>
            <a:ext cx="9144000" cy="679704"/>
          </a:xfrm>
        </p:spPr>
        <p:txBody>
          <a:bodyPr/>
          <a:lstStyle/>
          <a:p>
            <a:r>
              <a:rPr lang="en-US" dirty="0"/>
              <a:t>Tables for Multiple Models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A5B9209-E5ED-410D-B5CB-FF605D7997C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49167"/>
          <a:stretch/>
        </p:blipFill>
        <p:spPr>
          <a:xfrm>
            <a:off x="1143000" y="1524000"/>
            <a:ext cx="5715000" cy="48454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902340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15696"/>
          </a:xfrm>
          <a:prstGeom prst="rect">
            <a:avLst/>
          </a:prstGeom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0" y="615696"/>
            <a:ext cx="9144000" cy="679704"/>
          </a:xfrm>
        </p:spPr>
        <p:txBody>
          <a:bodyPr/>
          <a:lstStyle/>
          <a:p>
            <a:r>
              <a:rPr lang="en-US" dirty="0"/>
              <a:t>Tables for Multiple Models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0AAD5A9-8A51-4AF0-94AF-931BD9184AF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41667"/>
          <a:stretch/>
        </p:blipFill>
        <p:spPr>
          <a:xfrm>
            <a:off x="1295400" y="1752600"/>
            <a:ext cx="6248400" cy="46165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1761574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15696"/>
          </a:xfrm>
          <a:prstGeom prst="rect">
            <a:avLst/>
          </a:prstGeom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0" y="615696"/>
            <a:ext cx="9144000" cy="679704"/>
          </a:xfrm>
        </p:spPr>
        <p:txBody>
          <a:bodyPr/>
          <a:lstStyle/>
          <a:p>
            <a:r>
              <a:rPr lang="en-US" dirty="0"/>
              <a:t>Tables for Multiple Models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FD26CDD-0BB7-417E-B561-64F32105599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32500"/>
          <a:stretch/>
        </p:blipFill>
        <p:spPr>
          <a:xfrm>
            <a:off x="1143000" y="1676400"/>
            <a:ext cx="7270312" cy="46421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2324676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15696"/>
          </a:xfrm>
          <a:prstGeom prst="rect">
            <a:avLst/>
          </a:prstGeom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0" y="615696"/>
            <a:ext cx="9144000" cy="679704"/>
          </a:xfrm>
        </p:spPr>
        <p:txBody>
          <a:bodyPr/>
          <a:lstStyle/>
          <a:p>
            <a:r>
              <a:rPr lang="en-US" dirty="0"/>
              <a:t>Tables for Multiple Models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B33372A-EEBA-42EC-A256-2B0FCC18599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35833"/>
          <a:stretch/>
        </p:blipFill>
        <p:spPr>
          <a:xfrm>
            <a:off x="993262" y="1752600"/>
            <a:ext cx="7157476" cy="4390287"/>
          </a:xfrm>
          <a:prstGeom prst="rect">
            <a:avLst/>
          </a:prstGeom>
        </p:spPr>
      </p:pic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B5DB1145-D03B-4BBF-8272-0EEA13BA7E51}"/>
              </a:ext>
            </a:extLst>
          </p:cNvPr>
          <p:cNvCxnSpPr>
            <a:cxnSpLocks/>
          </p:cNvCxnSpPr>
          <p:nvPr/>
        </p:nvCxnSpPr>
        <p:spPr>
          <a:xfrm>
            <a:off x="2895600" y="1981200"/>
            <a:ext cx="1371600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FE8C4723-5F6F-4431-B6EE-A9214D6100EE}"/>
              </a:ext>
            </a:extLst>
          </p:cNvPr>
          <p:cNvCxnSpPr/>
          <p:nvPr/>
        </p:nvCxnSpPr>
        <p:spPr>
          <a:xfrm>
            <a:off x="2971800" y="2438400"/>
            <a:ext cx="609600" cy="0"/>
          </a:xfrm>
          <a:prstGeom prst="straightConnector1">
            <a:avLst/>
          </a:prstGeom>
          <a:ln w="635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15699959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15696"/>
          </a:xfrm>
          <a:prstGeom prst="rect">
            <a:avLst/>
          </a:prstGeom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0" y="615696"/>
            <a:ext cx="9144000" cy="679704"/>
          </a:xfrm>
        </p:spPr>
        <p:txBody>
          <a:bodyPr/>
          <a:lstStyle/>
          <a:p>
            <a:r>
              <a:rPr lang="en-US" dirty="0"/>
              <a:t>Tables for Multiple Models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695398F-C14C-40F5-A348-D7982C9E58B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32500"/>
          <a:stretch/>
        </p:blipFill>
        <p:spPr>
          <a:xfrm>
            <a:off x="991741" y="1752600"/>
            <a:ext cx="7160517" cy="4572000"/>
          </a:xfrm>
          <a:prstGeom prst="rect">
            <a:avLst/>
          </a:prstGeom>
        </p:spPr>
      </p:pic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9216B4DC-AC39-4A77-A6D0-C14909CB73B5}"/>
              </a:ext>
            </a:extLst>
          </p:cNvPr>
          <p:cNvCxnSpPr>
            <a:cxnSpLocks/>
          </p:cNvCxnSpPr>
          <p:nvPr/>
        </p:nvCxnSpPr>
        <p:spPr>
          <a:xfrm>
            <a:off x="2047754" y="2209800"/>
            <a:ext cx="5877046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1DC5722F-E50A-4172-9FB9-8BA3C3663604}"/>
              </a:ext>
            </a:extLst>
          </p:cNvPr>
          <p:cNvCxnSpPr/>
          <p:nvPr/>
        </p:nvCxnSpPr>
        <p:spPr>
          <a:xfrm>
            <a:off x="228600" y="2438400"/>
            <a:ext cx="609600" cy="0"/>
          </a:xfrm>
          <a:prstGeom prst="straightConnector1">
            <a:avLst/>
          </a:prstGeom>
          <a:ln w="635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93483047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15696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311D96AF-9F5A-45D9-ADE2-06729B077D1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56667"/>
          <a:stretch/>
        </p:blipFill>
        <p:spPr>
          <a:xfrm>
            <a:off x="1143000" y="838200"/>
            <a:ext cx="4379252" cy="5867400"/>
          </a:xfrm>
          <a:prstGeom prst="rect">
            <a:avLst/>
          </a:prstGeom>
        </p:spPr>
      </p:pic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E73D71B4-89D1-4759-8517-26392EC0B64A}"/>
              </a:ext>
            </a:extLst>
          </p:cNvPr>
          <p:cNvCxnSpPr>
            <a:cxnSpLocks/>
          </p:cNvCxnSpPr>
          <p:nvPr/>
        </p:nvCxnSpPr>
        <p:spPr>
          <a:xfrm>
            <a:off x="1371600" y="1447800"/>
            <a:ext cx="2362200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90215CAD-A99C-407A-A8B5-1A11FC95C9C2}"/>
              </a:ext>
            </a:extLst>
          </p:cNvPr>
          <p:cNvCxnSpPr>
            <a:cxnSpLocks/>
          </p:cNvCxnSpPr>
          <p:nvPr/>
        </p:nvCxnSpPr>
        <p:spPr>
          <a:xfrm>
            <a:off x="1371600" y="2362200"/>
            <a:ext cx="2743200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434F1C78-53E5-481E-A8CC-A03B3D9E4624}"/>
              </a:ext>
            </a:extLst>
          </p:cNvPr>
          <p:cNvCxnSpPr>
            <a:cxnSpLocks/>
          </p:cNvCxnSpPr>
          <p:nvPr/>
        </p:nvCxnSpPr>
        <p:spPr>
          <a:xfrm>
            <a:off x="2133600" y="2971800"/>
            <a:ext cx="3124200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30328040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15696"/>
          </a:xfrm>
          <a:prstGeom prst="rect">
            <a:avLst/>
          </a:prstGeom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0" y="615696"/>
            <a:ext cx="9144000" cy="679704"/>
          </a:xfrm>
        </p:spPr>
        <p:txBody>
          <a:bodyPr/>
          <a:lstStyle/>
          <a:p>
            <a:r>
              <a:rPr lang="en-US" dirty="0"/>
              <a:t>Tables for Multiple Models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5483553-2325-43AA-939B-5EC13607769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58333"/>
          <a:stretch/>
        </p:blipFill>
        <p:spPr>
          <a:xfrm>
            <a:off x="1752600" y="1676400"/>
            <a:ext cx="4800600" cy="4965607"/>
          </a:xfrm>
          <a:prstGeom prst="rect">
            <a:avLst/>
          </a:prstGeom>
        </p:spPr>
      </p:pic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A8C8EF7E-8E4B-4557-85F6-13EB5E2D0F90}"/>
              </a:ext>
            </a:extLst>
          </p:cNvPr>
          <p:cNvCxnSpPr>
            <a:cxnSpLocks/>
          </p:cNvCxnSpPr>
          <p:nvPr/>
        </p:nvCxnSpPr>
        <p:spPr>
          <a:xfrm>
            <a:off x="3657600" y="1905000"/>
            <a:ext cx="685800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5E498DAF-2ADF-4359-8A16-2C4C92B882F0}"/>
              </a:ext>
            </a:extLst>
          </p:cNvPr>
          <p:cNvCxnSpPr/>
          <p:nvPr/>
        </p:nvCxnSpPr>
        <p:spPr>
          <a:xfrm>
            <a:off x="990600" y="2819400"/>
            <a:ext cx="609600" cy="0"/>
          </a:xfrm>
          <a:prstGeom prst="straightConnector1">
            <a:avLst/>
          </a:prstGeom>
          <a:ln w="635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B45807B2-9FDA-4CB6-9B57-786441A55076}"/>
              </a:ext>
            </a:extLst>
          </p:cNvPr>
          <p:cNvCxnSpPr/>
          <p:nvPr/>
        </p:nvCxnSpPr>
        <p:spPr>
          <a:xfrm>
            <a:off x="990600" y="4572000"/>
            <a:ext cx="609600" cy="0"/>
          </a:xfrm>
          <a:prstGeom prst="straightConnector1">
            <a:avLst/>
          </a:prstGeom>
          <a:ln w="635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70052645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15696"/>
          </a:xfrm>
          <a:prstGeom prst="rect">
            <a:avLst/>
          </a:prstGeom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0" y="615696"/>
            <a:ext cx="9144000" cy="679704"/>
          </a:xfrm>
        </p:spPr>
        <p:txBody>
          <a:bodyPr/>
          <a:lstStyle/>
          <a:p>
            <a:r>
              <a:rPr lang="en-US" dirty="0"/>
              <a:t>Tables for Multiple Models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369C822-7C91-4D78-A203-EAFEDF9E528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48333"/>
          <a:stretch/>
        </p:blipFill>
        <p:spPr>
          <a:xfrm>
            <a:off x="1066800" y="1981200"/>
            <a:ext cx="7010400" cy="4071763"/>
          </a:xfrm>
          <a:prstGeom prst="rect">
            <a:avLst/>
          </a:prstGeom>
        </p:spPr>
      </p:pic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CF4B8D73-3BD3-47F9-B63F-BF9843039796}"/>
              </a:ext>
            </a:extLst>
          </p:cNvPr>
          <p:cNvCxnSpPr>
            <a:cxnSpLocks/>
          </p:cNvCxnSpPr>
          <p:nvPr/>
        </p:nvCxnSpPr>
        <p:spPr>
          <a:xfrm>
            <a:off x="3352800" y="2286000"/>
            <a:ext cx="3505200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148492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15696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B5C4DABA-8454-4B2F-A428-194D8B2ACF29}"/>
              </a:ext>
            </a:extLst>
          </p:cNvPr>
          <p:cNvSpPr txBox="1"/>
          <p:nvPr/>
        </p:nvSpPr>
        <p:spPr>
          <a:xfrm>
            <a:off x="533400" y="2314601"/>
            <a:ext cx="60709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Table 3: Logistic regression model for hypertension status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7CD0284-5C62-4D0C-AE44-FC73F332DBE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37500"/>
          <a:stretch/>
        </p:blipFill>
        <p:spPr>
          <a:xfrm>
            <a:off x="533399" y="2743200"/>
            <a:ext cx="8209617" cy="2743200"/>
          </a:xfrm>
          <a:prstGeom prst="rect">
            <a:avLst/>
          </a:prstGeom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49F4F13A-313B-4487-86C5-4D45D985E3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615696"/>
            <a:ext cx="9144000" cy="832104"/>
          </a:xfrm>
        </p:spPr>
        <p:txBody>
          <a:bodyPr/>
          <a:lstStyle/>
          <a:p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table</a:t>
            </a:r>
            <a:r>
              <a:rPr lang="en-US" dirty="0"/>
              <a:t>/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collect</a:t>
            </a:r>
            <a:r>
              <a:rPr lang="en-US" dirty="0"/>
              <a:t> Examples</a:t>
            </a:r>
          </a:p>
        </p:txBody>
      </p:sp>
    </p:spTree>
    <p:extLst>
      <p:ext uri="{BB962C8B-B14F-4D97-AF65-F5344CB8AC3E}">
        <p14:creationId xmlns:p14="http://schemas.microsoft.com/office/powerpoint/2010/main" val="4197025054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15696"/>
          </a:xfrm>
          <a:prstGeom prst="rect">
            <a:avLst/>
          </a:prstGeom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0" y="615696"/>
            <a:ext cx="9144000" cy="679704"/>
          </a:xfrm>
        </p:spPr>
        <p:txBody>
          <a:bodyPr/>
          <a:lstStyle/>
          <a:p>
            <a:r>
              <a:rPr lang="en-US" dirty="0"/>
              <a:t>Tables for Multiple Models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064E84B-4A60-42EA-800E-32C12729B4D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54167"/>
          <a:stretch/>
        </p:blipFill>
        <p:spPr>
          <a:xfrm>
            <a:off x="1219200" y="1911096"/>
            <a:ext cx="6315457" cy="3877311"/>
          </a:xfrm>
          <a:prstGeom prst="rect">
            <a:avLst/>
          </a:prstGeom>
        </p:spPr>
      </p:pic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F14EBCF9-B757-4745-9974-19BA331194BC}"/>
              </a:ext>
            </a:extLst>
          </p:cNvPr>
          <p:cNvCxnSpPr>
            <a:cxnSpLocks/>
          </p:cNvCxnSpPr>
          <p:nvPr/>
        </p:nvCxnSpPr>
        <p:spPr>
          <a:xfrm>
            <a:off x="3581400" y="2209800"/>
            <a:ext cx="2209800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1CA34569-60A3-415B-A27E-D580BD267808}"/>
              </a:ext>
            </a:extLst>
          </p:cNvPr>
          <p:cNvCxnSpPr/>
          <p:nvPr/>
        </p:nvCxnSpPr>
        <p:spPr>
          <a:xfrm>
            <a:off x="3581400" y="2743200"/>
            <a:ext cx="609600" cy="0"/>
          </a:xfrm>
          <a:prstGeom prst="straightConnector1">
            <a:avLst/>
          </a:prstGeom>
          <a:ln w="635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63896827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15696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D0A1C04E-5570-4AEE-B3AC-AAAECE47E80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20000"/>
          <a:stretch/>
        </p:blipFill>
        <p:spPr>
          <a:xfrm>
            <a:off x="1257299" y="1066799"/>
            <a:ext cx="7323895" cy="5486399"/>
          </a:xfrm>
          <a:prstGeom prst="rect">
            <a:avLst/>
          </a:prstGeom>
        </p:spPr>
      </p:pic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1E77837C-7744-4CEA-B9BE-FB171F23B109}"/>
              </a:ext>
            </a:extLst>
          </p:cNvPr>
          <p:cNvCxnSpPr/>
          <p:nvPr/>
        </p:nvCxnSpPr>
        <p:spPr>
          <a:xfrm>
            <a:off x="533400" y="4191000"/>
            <a:ext cx="609600" cy="0"/>
          </a:xfrm>
          <a:prstGeom prst="straightConnector1">
            <a:avLst/>
          </a:prstGeom>
          <a:ln w="635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0E03BD5F-B650-4AD0-BE51-D2CA02431FF8}"/>
              </a:ext>
            </a:extLst>
          </p:cNvPr>
          <p:cNvCxnSpPr/>
          <p:nvPr/>
        </p:nvCxnSpPr>
        <p:spPr>
          <a:xfrm>
            <a:off x="533400" y="5410200"/>
            <a:ext cx="609600" cy="0"/>
          </a:xfrm>
          <a:prstGeom prst="straightConnector1">
            <a:avLst/>
          </a:prstGeom>
          <a:ln w="635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F932D6AC-8239-49A5-9946-F63741C531B2}"/>
              </a:ext>
            </a:extLst>
          </p:cNvPr>
          <p:cNvCxnSpPr>
            <a:cxnSpLocks/>
          </p:cNvCxnSpPr>
          <p:nvPr/>
        </p:nvCxnSpPr>
        <p:spPr>
          <a:xfrm>
            <a:off x="1981200" y="1447800"/>
            <a:ext cx="2514600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68017553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15696"/>
          </a:xfrm>
          <a:prstGeom prst="rect">
            <a:avLst/>
          </a:prstGeom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0" y="615696"/>
            <a:ext cx="9144000" cy="679704"/>
          </a:xfrm>
        </p:spPr>
        <p:txBody>
          <a:bodyPr/>
          <a:lstStyle/>
          <a:p>
            <a:r>
              <a:rPr lang="en-US" dirty="0"/>
              <a:t>Tables for Multiple Models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91DFB50-3745-4E6C-BBE9-D6D3A9FB172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58333"/>
          <a:stretch/>
        </p:blipFill>
        <p:spPr>
          <a:xfrm>
            <a:off x="1981200" y="1752600"/>
            <a:ext cx="4567408" cy="4724400"/>
          </a:xfrm>
          <a:prstGeom prst="rect">
            <a:avLst/>
          </a:prstGeom>
        </p:spPr>
      </p:pic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29EC75FE-F65B-40D7-A9DD-5E2CBAED23F0}"/>
              </a:ext>
            </a:extLst>
          </p:cNvPr>
          <p:cNvCxnSpPr/>
          <p:nvPr/>
        </p:nvCxnSpPr>
        <p:spPr>
          <a:xfrm>
            <a:off x="1295400" y="2895600"/>
            <a:ext cx="609600" cy="0"/>
          </a:xfrm>
          <a:prstGeom prst="straightConnector1">
            <a:avLst/>
          </a:prstGeom>
          <a:ln w="635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4772E1BE-E8CE-40CE-8D72-B4ABBA7205DE}"/>
              </a:ext>
            </a:extLst>
          </p:cNvPr>
          <p:cNvCxnSpPr/>
          <p:nvPr/>
        </p:nvCxnSpPr>
        <p:spPr>
          <a:xfrm>
            <a:off x="1295400" y="4495800"/>
            <a:ext cx="609600" cy="0"/>
          </a:xfrm>
          <a:prstGeom prst="straightConnector1">
            <a:avLst/>
          </a:prstGeom>
          <a:ln w="635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16F2409B-07AE-410B-AD20-223EE0B95B5F}"/>
              </a:ext>
            </a:extLst>
          </p:cNvPr>
          <p:cNvCxnSpPr>
            <a:cxnSpLocks/>
          </p:cNvCxnSpPr>
          <p:nvPr/>
        </p:nvCxnSpPr>
        <p:spPr>
          <a:xfrm>
            <a:off x="3048000" y="1981200"/>
            <a:ext cx="685800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40433007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615696"/>
            <a:ext cx="9144000" cy="832104"/>
          </a:xfrm>
        </p:spPr>
        <p:txBody>
          <a:bodyPr/>
          <a:lstStyle/>
          <a:p>
            <a:r>
              <a:rPr lang="en-US" dirty="0"/>
              <a:t>Outline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7700" y="1905000"/>
            <a:ext cx="7848600" cy="4642104"/>
          </a:xfrm>
        </p:spPr>
        <p:txBody>
          <a:bodyPr>
            <a:normAutofit/>
          </a:bodyPr>
          <a:lstStyle/>
          <a:p>
            <a:r>
              <a:rPr lang="en-US" sz="3600" dirty="0"/>
              <a:t>Tables for one model</a:t>
            </a:r>
          </a:p>
          <a:p>
            <a:r>
              <a:rPr lang="en-US" sz="3600" dirty="0"/>
              <a:t>Tables for multiple models</a:t>
            </a:r>
          </a:p>
          <a:p>
            <a:r>
              <a:rPr lang="en-US" sz="3600" b="1" dirty="0"/>
              <a:t>Tables for </a:t>
            </a:r>
            <a:r>
              <a:rPr lang="en-US" sz="3600" b="1" dirty="0">
                <a:latin typeface="Courier New" panose="02070309020205020404" pitchFamily="49" charset="0"/>
                <a:cs typeface="Courier New" panose="02070309020205020404" pitchFamily="49" charset="0"/>
              </a:rPr>
              <a:t>margins</a:t>
            </a:r>
          </a:p>
          <a:p>
            <a:r>
              <a:rPr lang="en-US" sz="3600" dirty="0"/>
              <a:t>Tables for models and </a:t>
            </a:r>
            <a:r>
              <a:rPr lang="en-US" sz="3600" b="1" dirty="0">
                <a:latin typeface="Courier New" panose="02070309020205020404" pitchFamily="49" charset="0"/>
                <a:cs typeface="Courier New" panose="02070309020205020404" pitchFamily="49" charset="0"/>
              </a:rPr>
              <a:t>margins</a:t>
            </a:r>
          </a:p>
          <a:p>
            <a:r>
              <a:rPr lang="en-US" sz="3600" dirty="0"/>
              <a:t>Customization using </a:t>
            </a:r>
            <a:r>
              <a:rPr lang="en-US" sz="3600" b="1" dirty="0">
                <a:latin typeface="Courier New" panose="02070309020205020404" pitchFamily="49" charset="0"/>
                <a:cs typeface="Courier New" panose="02070309020205020404" pitchFamily="49" charset="0"/>
              </a:rPr>
              <a:t>collect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15696"/>
          </a:xfrm>
          <a:prstGeom prst="rect">
            <a:avLst/>
          </a:prstGeom>
        </p:spPr>
      </p:pic>
      <p:pic>
        <p:nvPicPr>
          <p:cNvPr id="5" name="Picture 2" descr="C:\Users\jch\AppData\Local\Microsoft\Windows\Temporary Internet Files\Content.IE5\2DNZ2GGT\green-check[1].gif">
            <a:extLst>
              <a:ext uri="{FF2B5EF4-FFF2-40B4-BE49-F238E27FC236}">
                <a16:creationId xmlns:a16="http://schemas.microsoft.com/office/drawing/2014/main" id="{8C551AC4-F36A-4C62-89EF-865B52A1DD1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885" y="2033595"/>
            <a:ext cx="385496" cy="3634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C:\Users\jch\AppData\Local\Microsoft\Windows\Temporary Internet Files\Content.IE5\2DNZ2GGT\green-check[1].gif">
            <a:extLst>
              <a:ext uri="{FF2B5EF4-FFF2-40B4-BE49-F238E27FC236}">
                <a16:creationId xmlns:a16="http://schemas.microsoft.com/office/drawing/2014/main" id="{DF0947AD-54B7-4640-AFAB-4EFE4446080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204" y="2655218"/>
            <a:ext cx="385496" cy="3634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41361514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15696"/>
          </a:xfrm>
          <a:prstGeom prst="rect">
            <a:avLst/>
          </a:prstGeom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0" y="615696"/>
            <a:ext cx="9144000" cy="679704"/>
          </a:xfrm>
        </p:spPr>
        <p:txBody>
          <a:bodyPr/>
          <a:lstStyle/>
          <a:p>
            <a:r>
              <a:rPr lang="en-US" dirty="0"/>
              <a:t>Tables for 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margins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8A19230-6D6A-404E-B244-81DA2374E9B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20833"/>
          <a:stretch/>
        </p:blipFill>
        <p:spPr>
          <a:xfrm>
            <a:off x="609600" y="1945203"/>
            <a:ext cx="8193777" cy="4267200"/>
          </a:xfrm>
          <a:prstGeom prst="rect">
            <a:avLst/>
          </a:prstGeom>
        </p:spPr>
      </p:pic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D7444E80-1B08-4647-99AF-B0C17EB24DEE}"/>
              </a:ext>
            </a:extLst>
          </p:cNvPr>
          <p:cNvCxnSpPr>
            <a:cxnSpLocks/>
          </p:cNvCxnSpPr>
          <p:nvPr/>
        </p:nvCxnSpPr>
        <p:spPr>
          <a:xfrm>
            <a:off x="838200" y="2590800"/>
            <a:ext cx="1600200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54791177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15696"/>
          </a:xfrm>
          <a:prstGeom prst="rect">
            <a:avLst/>
          </a:prstGeom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0" y="615696"/>
            <a:ext cx="9144000" cy="679704"/>
          </a:xfrm>
        </p:spPr>
        <p:txBody>
          <a:bodyPr/>
          <a:lstStyle/>
          <a:p>
            <a:r>
              <a:rPr lang="en-US" dirty="0"/>
              <a:t>Tables for 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margins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B1A2368-AD05-4CCB-9FB8-DEC313AE3EC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50833"/>
          <a:stretch/>
        </p:blipFill>
        <p:spPr>
          <a:xfrm>
            <a:off x="1676400" y="1600200"/>
            <a:ext cx="5791200" cy="5076488"/>
          </a:xfrm>
          <a:prstGeom prst="rect">
            <a:avLst/>
          </a:prstGeom>
        </p:spPr>
      </p:pic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7A309CE8-3A7F-4B17-BCE1-0344C5DE368E}"/>
              </a:ext>
            </a:extLst>
          </p:cNvPr>
          <p:cNvCxnSpPr>
            <a:cxnSpLocks/>
          </p:cNvCxnSpPr>
          <p:nvPr/>
        </p:nvCxnSpPr>
        <p:spPr>
          <a:xfrm>
            <a:off x="1905000" y="2743200"/>
            <a:ext cx="1752600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15386947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15696"/>
          </a:xfrm>
          <a:prstGeom prst="rect">
            <a:avLst/>
          </a:prstGeom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0" y="615696"/>
            <a:ext cx="9144000" cy="679704"/>
          </a:xfrm>
        </p:spPr>
        <p:txBody>
          <a:bodyPr/>
          <a:lstStyle/>
          <a:p>
            <a:r>
              <a:rPr lang="en-US" dirty="0"/>
              <a:t>Tables for 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margins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D127CFE-AC2B-48E6-BB44-7474F79EB29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21667"/>
          <a:stretch/>
        </p:blipFill>
        <p:spPr>
          <a:xfrm>
            <a:off x="762000" y="1676400"/>
            <a:ext cx="7911290" cy="4730496"/>
          </a:xfrm>
          <a:prstGeom prst="rect">
            <a:avLst/>
          </a:prstGeom>
        </p:spPr>
      </p:pic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3A1CC568-E5DA-4009-A0BC-7E9F1FFD749E}"/>
              </a:ext>
            </a:extLst>
          </p:cNvPr>
          <p:cNvCxnSpPr>
            <a:cxnSpLocks/>
          </p:cNvCxnSpPr>
          <p:nvPr/>
        </p:nvCxnSpPr>
        <p:spPr>
          <a:xfrm>
            <a:off x="1828800" y="2286000"/>
            <a:ext cx="1828800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92705336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15696"/>
          </a:xfrm>
          <a:prstGeom prst="rect">
            <a:avLst/>
          </a:prstGeom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0" y="615696"/>
            <a:ext cx="9144000" cy="679704"/>
          </a:xfrm>
        </p:spPr>
        <p:txBody>
          <a:bodyPr/>
          <a:lstStyle/>
          <a:p>
            <a:r>
              <a:rPr lang="en-US" dirty="0"/>
              <a:t>Tables for 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margins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807527A-B31D-4AC7-9F1C-2BC47BCBBBA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51667"/>
          <a:stretch/>
        </p:blipFill>
        <p:spPr>
          <a:xfrm>
            <a:off x="1524000" y="1600200"/>
            <a:ext cx="5895823" cy="5029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4010176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615696"/>
            <a:ext cx="9144000" cy="832104"/>
          </a:xfrm>
        </p:spPr>
        <p:txBody>
          <a:bodyPr/>
          <a:lstStyle/>
          <a:p>
            <a:r>
              <a:rPr lang="en-US" dirty="0"/>
              <a:t>Outline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7700" y="1905000"/>
            <a:ext cx="7848600" cy="4642104"/>
          </a:xfrm>
        </p:spPr>
        <p:txBody>
          <a:bodyPr>
            <a:normAutofit/>
          </a:bodyPr>
          <a:lstStyle/>
          <a:p>
            <a:r>
              <a:rPr lang="en-US" sz="3600" dirty="0"/>
              <a:t>Tables for one model</a:t>
            </a:r>
          </a:p>
          <a:p>
            <a:r>
              <a:rPr lang="en-US" sz="3600" dirty="0"/>
              <a:t>Tables for multiple models</a:t>
            </a:r>
          </a:p>
          <a:p>
            <a:r>
              <a:rPr lang="en-US" sz="3600" dirty="0"/>
              <a:t>Tables for </a:t>
            </a:r>
            <a:r>
              <a:rPr lang="en-US" sz="3600" b="1" dirty="0">
                <a:latin typeface="Courier New" panose="02070309020205020404" pitchFamily="49" charset="0"/>
                <a:cs typeface="Courier New" panose="02070309020205020404" pitchFamily="49" charset="0"/>
              </a:rPr>
              <a:t>margins</a:t>
            </a:r>
          </a:p>
          <a:p>
            <a:r>
              <a:rPr lang="en-US" sz="3600" b="1" dirty="0"/>
              <a:t>Tables for models and </a:t>
            </a:r>
            <a:r>
              <a:rPr lang="en-US" sz="3600" b="1" dirty="0">
                <a:latin typeface="Courier New" panose="02070309020205020404" pitchFamily="49" charset="0"/>
                <a:cs typeface="Courier New" panose="02070309020205020404" pitchFamily="49" charset="0"/>
              </a:rPr>
              <a:t>margins</a:t>
            </a:r>
          </a:p>
          <a:p>
            <a:r>
              <a:rPr lang="en-US" sz="3600" dirty="0"/>
              <a:t>Customization using </a:t>
            </a:r>
            <a:r>
              <a:rPr lang="en-US" sz="3600" b="1" dirty="0">
                <a:latin typeface="Courier New" panose="02070309020205020404" pitchFamily="49" charset="0"/>
                <a:cs typeface="Courier New" panose="02070309020205020404" pitchFamily="49" charset="0"/>
              </a:rPr>
              <a:t>collect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15696"/>
          </a:xfrm>
          <a:prstGeom prst="rect">
            <a:avLst/>
          </a:prstGeom>
        </p:spPr>
      </p:pic>
      <p:pic>
        <p:nvPicPr>
          <p:cNvPr id="5" name="Picture 2" descr="C:\Users\jch\AppData\Local\Microsoft\Windows\Temporary Internet Files\Content.IE5\2DNZ2GGT\green-check[1].gif">
            <a:extLst>
              <a:ext uri="{FF2B5EF4-FFF2-40B4-BE49-F238E27FC236}">
                <a16:creationId xmlns:a16="http://schemas.microsoft.com/office/drawing/2014/main" id="{8C551AC4-F36A-4C62-89EF-865B52A1DD1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885" y="2033595"/>
            <a:ext cx="385496" cy="3634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C:\Users\jch\AppData\Local\Microsoft\Windows\Temporary Internet Files\Content.IE5\2DNZ2GGT\green-check[1].gif">
            <a:extLst>
              <a:ext uri="{FF2B5EF4-FFF2-40B4-BE49-F238E27FC236}">
                <a16:creationId xmlns:a16="http://schemas.microsoft.com/office/drawing/2014/main" id="{DF0947AD-54B7-4640-AFAB-4EFE4446080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204" y="2655218"/>
            <a:ext cx="385496" cy="3634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C:\Users\jch\AppData\Local\Microsoft\Windows\Temporary Internet Files\Content.IE5\2DNZ2GGT\green-check[1].gif">
            <a:extLst>
              <a:ext uri="{FF2B5EF4-FFF2-40B4-BE49-F238E27FC236}">
                <a16:creationId xmlns:a16="http://schemas.microsoft.com/office/drawing/2014/main" id="{076DDAF6-EB4A-4F71-BC88-AF67EDC0569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204" y="3341086"/>
            <a:ext cx="385496" cy="3634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5459168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15696"/>
          </a:xfrm>
          <a:prstGeom prst="rect">
            <a:avLst/>
          </a:prstGeom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0" y="615696"/>
            <a:ext cx="9144000" cy="679704"/>
          </a:xfrm>
        </p:spPr>
        <p:txBody>
          <a:bodyPr/>
          <a:lstStyle/>
          <a:p>
            <a:r>
              <a:rPr lang="en-US" dirty="0"/>
              <a:t>Tables for models and 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margins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1BF72AD-D667-4648-B81B-3A6F3E2FEF0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60000"/>
          <a:stretch/>
        </p:blipFill>
        <p:spPr>
          <a:xfrm>
            <a:off x="1676400" y="1752600"/>
            <a:ext cx="5127511" cy="45659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36959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15696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32F8C7A1-9146-41B1-9DA2-7B956F33A4D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64167"/>
          <a:stretch/>
        </p:blipFill>
        <p:spPr>
          <a:xfrm>
            <a:off x="2514600" y="2139696"/>
            <a:ext cx="4114800" cy="4605035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874585FC-6C19-4344-A721-AEDB566D3544}"/>
              </a:ext>
            </a:extLst>
          </p:cNvPr>
          <p:cNvSpPr txBox="1"/>
          <p:nvPr/>
        </p:nvSpPr>
        <p:spPr>
          <a:xfrm>
            <a:off x="2514600" y="1632490"/>
            <a:ext cx="36302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Table 4: Three logistic regression </a:t>
            </a:r>
          </a:p>
          <a:p>
            <a:r>
              <a:rPr lang="en-US" dirty="0"/>
              <a:t>              models for hypertension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09A2BD07-9B90-4860-991A-F4F37696BC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615696"/>
            <a:ext cx="9144000" cy="832104"/>
          </a:xfrm>
        </p:spPr>
        <p:txBody>
          <a:bodyPr/>
          <a:lstStyle/>
          <a:p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table</a:t>
            </a:r>
            <a:r>
              <a:rPr lang="en-US" dirty="0"/>
              <a:t>/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collect</a:t>
            </a:r>
            <a:r>
              <a:rPr lang="en-US" dirty="0"/>
              <a:t> Examples</a:t>
            </a:r>
          </a:p>
        </p:txBody>
      </p:sp>
    </p:spTree>
    <p:extLst>
      <p:ext uri="{BB962C8B-B14F-4D97-AF65-F5344CB8AC3E}">
        <p14:creationId xmlns:p14="http://schemas.microsoft.com/office/powerpoint/2010/main" val="2184082978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15696"/>
          </a:xfrm>
          <a:prstGeom prst="rect">
            <a:avLst/>
          </a:prstGeom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0" y="615696"/>
            <a:ext cx="9144000" cy="679704"/>
          </a:xfrm>
        </p:spPr>
        <p:txBody>
          <a:bodyPr/>
          <a:lstStyle/>
          <a:p>
            <a:r>
              <a:rPr lang="en-US" dirty="0"/>
              <a:t>Tables for models and 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margins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4662354-BD03-4BDF-9C34-EE566F358F9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56667"/>
          <a:stretch/>
        </p:blipFill>
        <p:spPr>
          <a:xfrm>
            <a:off x="1752600" y="1619257"/>
            <a:ext cx="4724400" cy="4698835"/>
          </a:xfrm>
          <a:prstGeom prst="rect">
            <a:avLst/>
          </a:prstGeom>
        </p:spPr>
      </p:pic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3061F73A-AB9D-4351-AEDC-3BD08F398FFA}"/>
              </a:ext>
            </a:extLst>
          </p:cNvPr>
          <p:cNvCxnSpPr>
            <a:cxnSpLocks/>
          </p:cNvCxnSpPr>
          <p:nvPr/>
        </p:nvCxnSpPr>
        <p:spPr>
          <a:xfrm>
            <a:off x="2819400" y="2286000"/>
            <a:ext cx="1524000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14487652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15696"/>
          </a:xfrm>
          <a:prstGeom prst="rect">
            <a:avLst/>
          </a:prstGeom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0" y="615696"/>
            <a:ext cx="9144000" cy="679704"/>
          </a:xfrm>
        </p:spPr>
        <p:txBody>
          <a:bodyPr/>
          <a:lstStyle/>
          <a:p>
            <a:r>
              <a:rPr lang="en-US" dirty="0"/>
              <a:t>Tables for models and 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margins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7A09EFA-1CAE-411E-AA3C-53BB84E367E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39167"/>
          <a:stretch/>
        </p:blipFill>
        <p:spPr>
          <a:xfrm>
            <a:off x="1219200" y="1600200"/>
            <a:ext cx="5936528" cy="49358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6764533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615696"/>
            <a:ext cx="9144000" cy="832104"/>
          </a:xfrm>
        </p:spPr>
        <p:txBody>
          <a:bodyPr/>
          <a:lstStyle/>
          <a:p>
            <a:r>
              <a:rPr lang="en-US" dirty="0"/>
              <a:t>Outline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7700" y="1905000"/>
            <a:ext cx="7848600" cy="4642104"/>
          </a:xfrm>
        </p:spPr>
        <p:txBody>
          <a:bodyPr>
            <a:normAutofit/>
          </a:bodyPr>
          <a:lstStyle/>
          <a:p>
            <a:r>
              <a:rPr lang="en-US" sz="3600" dirty="0"/>
              <a:t>Tables for one model</a:t>
            </a:r>
          </a:p>
          <a:p>
            <a:r>
              <a:rPr lang="en-US" sz="3600" dirty="0"/>
              <a:t>Tables for multiple models</a:t>
            </a:r>
          </a:p>
          <a:p>
            <a:r>
              <a:rPr lang="en-US" sz="3600" dirty="0"/>
              <a:t>Tables for </a:t>
            </a:r>
            <a:r>
              <a:rPr lang="en-US" sz="3600" b="1" dirty="0">
                <a:latin typeface="Courier New" panose="02070309020205020404" pitchFamily="49" charset="0"/>
                <a:cs typeface="Courier New" panose="02070309020205020404" pitchFamily="49" charset="0"/>
              </a:rPr>
              <a:t>margins</a:t>
            </a:r>
          </a:p>
          <a:p>
            <a:r>
              <a:rPr lang="en-US" sz="3600" dirty="0"/>
              <a:t>Tables for models and </a:t>
            </a:r>
            <a:r>
              <a:rPr lang="en-US" sz="3600" b="1" dirty="0">
                <a:latin typeface="Courier New" panose="02070309020205020404" pitchFamily="49" charset="0"/>
                <a:cs typeface="Courier New" panose="02070309020205020404" pitchFamily="49" charset="0"/>
              </a:rPr>
              <a:t>margins</a:t>
            </a:r>
          </a:p>
          <a:p>
            <a:r>
              <a:rPr lang="en-US" sz="3600" b="1" dirty="0"/>
              <a:t>Customization using </a:t>
            </a:r>
            <a:r>
              <a:rPr lang="en-US" sz="3600" b="1" dirty="0">
                <a:latin typeface="Courier New" panose="02070309020205020404" pitchFamily="49" charset="0"/>
                <a:cs typeface="Courier New" panose="02070309020205020404" pitchFamily="49" charset="0"/>
              </a:rPr>
              <a:t>collect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15696"/>
          </a:xfrm>
          <a:prstGeom prst="rect">
            <a:avLst/>
          </a:prstGeom>
        </p:spPr>
      </p:pic>
      <p:pic>
        <p:nvPicPr>
          <p:cNvPr id="5" name="Picture 2" descr="C:\Users\jch\AppData\Local\Microsoft\Windows\Temporary Internet Files\Content.IE5\2DNZ2GGT\green-check[1].gif">
            <a:extLst>
              <a:ext uri="{FF2B5EF4-FFF2-40B4-BE49-F238E27FC236}">
                <a16:creationId xmlns:a16="http://schemas.microsoft.com/office/drawing/2014/main" id="{8C551AC4-F36A-4C62-89EF-865B52A1DD1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885" y="2033595"/>
            <a:ext cx="385496" cy="3634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C:\Users\jch\AppData\Local\Microsoft\Windows\Temporary Internet Files\Content.IE5\2DNZ2GGT\green-check[1].gif">
            <a:extLst>
              <a:ext uri="{FF2B5EF4-FFF2-40B4-BE49-F238E27FC236}">
                <a16:creationId xmlns:a16="http://schemas.microsoft.com/office/drawing/2014/main" id="{DF0947AD-54B7-4640-AFAB-4EFE4446080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204" y="2655218"/>
            <a:ext cx="385496" cy="3634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C:\Users\jch\AppData\Local\Microsoft\Windows\Temporary Internet Files\Content.IE5\2DNZ2GGT\green-check[1].gif">
            <a:extLst>
              <a:ext uri="{FF2B5EF4-FFF2-40B4-BE49-F238E27FC236}">
                <a16:creationId xmlns:a16="http://schemas.microsoft.com/office/drawing/2014/main" id="{076DDAF6-EB4A-4F71-BC88-AF67EDC0569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204" y="3341086"/>
            <a:ext cx="385496" cy="3634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C:\Users\jch\AppData\Local\Microsoft\Windows\Temporary Internet Files\Content.IE5\2DNZ2GGT\green-check[1].gif">
            <a:extLst>
              <a:ext uri="{FF2B5EF4-FFF2-40B4-BE49-F238E27FC236}">
                <a16:creationId xmlns:a16="http://schemas.microsoft.com/office/drawing/2014/main" id="{0A97B5A0-05E9-42C6-9C50-3FC89CE8EE8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204" y="3980020"/>
            <a:ext cx="385496" cy="3634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01563157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E35EC391-ECCB-4F76-B693-D85F23EA09F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43333"/>
          <a:stretch/>
        </p:blipFill>
        <p:spPr>
          <a:xfrm>
            <a:off x="1524000" y="1676400"/>
            <a:ext cx="6211671" cy="4724397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15696"/>
          </a:xfrm>
          <a:prstGeom prst="rect">
            <a:avLst/>
          </a:prstGeom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0" y="615696"/>
            <a:ext cx="9144000" cy="679704"/>
          </a:xfrm>
        </p:spPr>
        <p:txBody>
          <a:bodyPr/>
          <a:lstStyle/>
          <a:p>
            <a:r>
              <a:rPr lang="en-US" dirty="0"/>
              <a:t>Customization Using 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collect</a:t>
            </a: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2D2EA13B-95B5-4177-8CFB-561436E374C4}"/>
              </a:ext>
            </a:extLst>
          </p:cNvPr>
          <p:cNvCxnSpPr/>
          <p:nvPr/>
        </p:nvCxnSpPr>
        <p:spPr>
          <a:xfrm>
            <a:off x="762000" y="2971800"/>
            <a:ext cx="609600" cy="0"/>
          </a:xfrm>
          <a:prstGeom prst="straightConnector1">
            <a:avLst/>
          </a:prstGeom>
          <a:ln w="635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3E0C884C-6D4E-4E0A-BBBF-F692653365BB}"/>
              </a:ext>
            </a:extLst>
          </p:cNvPr>
          <p:cNvCxnSpPr>
            <a:cxnSpLocks/>
          </p:cNvCxnSpPr>
          <p:nvPr/>
        </p:nvCxnSpPr>
        <p:spPr>
          <a:xfrm>
            <a:off x="1752600" y="2743200"/>
            <a:ext cx="1524000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06520960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15696"/>
          </a:xfrm>
          <a:prstGeom prst="rect">
            <a:avLst/>
          </a:prstGeom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0" y="615696"/>
            <a:ext cx="9144000" cy="679704"/>
          </a:xfrm>
        </p:spPr>
        <p:txBody>
          <a:bodyPr/>
          <a:lstStyle/>
          <a:p>
            <a:r>
              <a:rPr lang="en-US" dirty="0"/>
              <a:t>Customization Using 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collect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E919434-0C0A-4C50-936D-9F1F0CCA0E8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56667"/>
          <a:stretch/>
        </p:blipFill>
        <p:spPr>
          <a:xfrm>
            <a:off x="1905000" y="1676400"/>
            <a:ext cx="4343400" cy="5069630"/>
          </a:xfrm>
          <a:prstGeom prst="rect">
            <a:avLst/>
          </a:prstGeom>
        </p:spPr>
      </p:pic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304EC1D2-F363-4488-B61F-F96D4E9A4215}"/>
              </a:ext>
            </a:extLst>
          </p:cNvPr>
          <p:cNvCxnSpPr>
            <a:cxnSpLocks/>
          </p:cNvCxnSpPr>
          <p:nvPr/>
        </p:nvCxnSpPr>
        <p:spPr>
          <a:xfrm>
            <a:off x="2133600" y="1905000"/>
            <a:ext cx="1219200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62AD84DD-4F23-45E2-AC8F-C085F3134437}"/>
              </a:ext>
            </a:extLst>
          </p:cNvPr>
          <p:cNvCxnSpPr>
            <a:cxnSpLocks/>
          </p:cNvCxnSpPr>
          <p:nvPr/>
        </p:nvCxnSpPr>
        <p:spPr>
          <a:xfrm flipH="1">
            <a:off x="5105400" y="4724400"/>
            <a:ext cx="685800" cy="0"/>
          </a:xfrm>
          <a:prstGeom prst="straightConnector1">
            <a:avLst/>
          </a:prstGeom>
          <a:ln w="635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98287950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15696"/>
          </a:xfrm>
          <a:prstGeom prst="rect">
            <a:avLst/>
          </a:prstGeom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0" y="615696"/>
            <a:ext cx="9144000" cy="679704"/>
          </a:xfrm>
        </p:spPr>
        <p:txBody>
          <a:bodyPr/>
          <a:lstStyle/>
          <a:p>
            <a:r>
              <a:rPr lang="en-US" dirty="0"/>
              <a:t>Customization Using 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collect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481AE642-42A4-4979-8A89-EEEDC5E6AFDD}"/>
              </a:ext>
            </a:extLst>
          </p:cNvPr>
          <p:cNvSpPr txBox="1"/>
          <p:nvPr/>
        </p:nvSpPr>
        <p:spPr>
          <a:xfrm>
            <a:off x="255049" y="2286000"/>
            <a:ext cx="8633902" cy="2554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/>
              <a:t>A </a:t>
            </a:r>
            <a:r>
              <a:rPr lang="en-US" sz="3200" u="sng" dirty="0"/>
              <a:t>collection</a:t>
            </a:r>
            <a:r>
              <a:rPr lang="en-US" sz="3200" dirty="0"/>
              <a:t> is analogous to a </a:t>
            </a:r>
            <a:r>
              <a:rPr lang="en-US" sz="3200" u="sng" dirty="0"/>
              <a:t>dataset</a:t>
            </a:r>
          </a:p>
          <a:p>
            <a:endParaRPr lang="en-US" sz="3200" dirty="0"/>
          </a:p>
          <a:p>
            <a:r>
              <a:rPr lang="en-US" sz="3200" dirty="0"/>
              <a:t>A </a:t>
            </a:r>
            <a:r>
              <a:rPr lang="en-US" sz="3200" u="sng" dirty="0"/>
              <a:t>dimension</a:t>
            </a:r>
            <a:r>
              <a:rPr lang="en-US" sz="3200" dirty="0"/>
              <a:t> is analogous to a </a:t>
            </a:r>
            <a:r>
              <a:rPr lang="en-US" sz="3200" u="sng" dirty="0"/>
              <a:t>variable</a:t>
            </a:r>
          </a:p>
          <a:p>
            <a:endParaRPr lang="en-US" sz="3200" dirty="0"/>
          </a:p>
          <a:p>
            <a:r>
              <a:rPr lang="en-US" sz="3200" dirty="0"/>
              <a:t>A </a:t>
            </a:r>
            <a:r>
              <a:rPr lang="en-US" sz="3200" u="sng" dirty="0"/>
              <a:t>level</a:t>
            </a:r>
            <a:r>
              <a:rPr lang="en-US" sz="3200" dirty="0"/>
              <a:t> is analogous to a </a:t>
            </a:r>
            <a:r>
              <a:rPr lang="en-US" sz="3200" u="sng" dirty="0"/>
              <a:t>category</a:t>
            </a:r>
            <a:r>
              <a:rPr lang="en-US" sz="3200" dirty="0"/>
              <a:t> of a variable</a:t>
            </a:r>
          </a:p>
        </p:txBody>
      </p:sp>
    </p:spTree>
    <p:extLst>
      <p:ext uri="{BB962C8B-B14F-4D97-AF65-F5344CB8AC3E}">
        <p14:creationId xmlns:p14="http://schemas.microsoft.com/office/powerpoint/2010/main" val="1764761488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5D718040-FB41-4C34-B2CF-C78A91512C9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66667"/>
          <a:stretch/>
        </p:blipFill>
        <p:spPr>
          <a:xfrm>
            <a:off x="1504563" y="1911096"/>
            <a:ext cx="5658237" cy="3824222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15696"/>
          </a:xfrm>
          <a:prstGeom prst="rect">
            <a:avLst/>
          </a:prstGeom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0" y="615696"/>
            <a:ext cx="9144000" cy="679704"/>
          </a:xfrm>
        </p:spPr>
        <p:txBody>
          <a:bodyPr/>
          <a:lstStyle/>
          <a:p>
            <a:r>
              <a:rPr lang="en-US" dirty="0"/>
              <a:t>Customization Using 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collect</a:t>
            </a: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51C94933-FE97-4008-8599-5550593D556E}"/>
              </a:ext>
            </a:extLst>
          </p:cNvPr>
          <p:cNvCxnSpPr>
            <a:cxnSpLocks/>
          </p:cNvCxnSpPr>
          <p:nvPr/>
        </p:nvCxnSpPr>
        <p:spPr>
          <a:xfrm>
            <a:off x="1905000" y="2286000"/>
            <a:ext cx="3733800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E071A9B4-6D7C-4915-8998-99221EB9FEAD}"/>
              </a:ext>
            </a:extLst>
          </p:cNvPr>
          <p:cNvCxnSpPr>
            <a:cxnSpLocks/>
          </p:cNvCxnSpPr>
          <p:nvPr/>
        </p:nvCxnSpPr>
        <p:spPr>
          <a:xfrm>
            <a:off x="1905000" y="4495800"/>
            <a:ext cx="4114800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48413115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15696"/>
          </a:xfrm>
          <a:prstGeom prst="rect">
            <a:avLst/>
          </a:prstGeom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0" y="615696"/>
            <a:ext cx="9144000" cy="679704"/>
          </a:xfrm>
        </p:spPr>
        <p:txBody>
          <a:bodyPr/>
          <a:lstStyle/>
          <a:p>
            <a:r>
              <a:rPr lang="en-US" dirty="0"/>
              <a:t>Customization Using 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collect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13630E8-6A07-4557-B4E0-54494B601D5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55834"/>
          <a:stretch/>
        </p:blipFill>
        <p:spPr>
          <a:xfrm>
            <a:off x="825124" y="2133600"/>
            <a:ext cx="7493752" cy="3505200"/>
          </a:xfrm>
          <a:prstGeom prst="rect">
            <a:avLst/>
          </a:prstGeom>
        </p:spPr>
      </p:pic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CCEBF52C-12CF-4282-B98E-D5BDBFD49C74}"/>
              </a:ext>
            </a:extLst>
          </p:cNvPr>
          <p:cNvCxnSpPr>
            <a:cxnSpLocks/>
          </p:cNvCxnSpPr>
          <p:nvPr/>
        </p:nvCxnSpPr>
        <p:spPr>
          <a:xfrm>
            <a:off x="1219200" y="2514600"/>
            <a:ext cx="6934200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75485554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15696"/>
          </a:xfrm>
          <a:prstGeom prst="rect">
            <a:avLst/>
          </a:prstGeom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0" y="615696"/>
            <a:ext cx="9144000" cy="679704"/>
          </a:xfrm>
        </p:spPr>
        <p:txBody>
          <a:bodyPr/>
          <a:lstStyle/>
          <a:p>
            <a:r>
              <a:rPr lang="en-US" dirty="0"/>
              <a:t>Customization Using 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collect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E919434-0C0A-4C50-936D-9F1F0CCA0E8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56667"/>
          <a:stretch/>
        </p:blipFill>
        <p:spPr>
          <a:xfrm>
            <a:off x="1905000" y="1676400"/>
            <a:ext cx="4343400" cy="5069630"/>
          </a:xfrm>
          <a:prstGeom prst="rect">
            <a:avLst/>
          </a:prstGeom>
        </p:spPr>
      </p:pic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304EC1D2-F363-4488-B61F-F96D4E9A4215}"/>
              </a:ext>
            </a:extLst>
          </p:cNvPr>
          <p:cNvCxnSpPr>
            <a:cxnSpLocks/>
          </p:cNvCxnSpPr>
          <p:nvPr/>
        </p:nvCxnSpPr>
        <p:spPr>
          <a:xfrm>
            <a:off x="2133600" y="1905000"/>
            <a:ext cx="1219200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62AD84DD-4F23-45E2-AC8F-C085F3134437}"/>
              </a:ext>
            </a:extLst>
          </p:cNvPr>
          <p:cNvCxnSpPr>
            <a:cxnSpLocks/>
          </p:cNvCxnSpPr>
          <p:nvPr/>
        </p:nvCxnSpPr>
        <p:spPr>
          <a:xfrm flipH="1">
            <a:off x="5181600" y="3657600"/>
            <a:ext cx="685800" cy="0"/>
          </a:xfrm>
          <a:prstGeom prst="straightConnector1">
            <a:avLst/>
          </a:prstGeom>
          <a:ln w="635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19724509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11A813C6-214E-4FF0-8A0E-BC99DDF602E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52500"/>
          <a:stretch/>
        </p:blipFill>
        <p:spPr>
          <a:xfrm>
            <a:off x="828198" y="2362200"/>
            <a:ext cx="7701536" cy="27432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15696"/>
          </a:xfrm>
          <a:prstGeom prst="rect">
            <a:avLst/>
          </a:prstGeom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0" y="615696"/>
            <a:ext cx="9144000" cy="679704"/>
          </a:xfrm>
        </p:spPr>
        <p:txBody>
          <a:bodyPr/>
          <a:lstStyle/>
          <a:p>
            <a:r>
              <a:rPr lang="en-US" dirty="0"/>
              <a:t>Customization Using 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collect</a:t>
            </a: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AECAC1C1-0AD2-429F-91AD-E34590EA48C1}"/>
              </a:ext>
            </a:extLst>
          </p:cNvPr>
          <p:cNvCxnSpPr>
            <a:cxnSpLocks/>
          </p:cNvCxnSpPr>
          <p:nvPr/>
        </p:nvCxnSpPr>
        <p:spPr>
          <a:xfrm>
            <a:off x="990600" y="2667000"/>
            <a:ext cx="4343400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B962F73C-5142-484B-A9E5-5D357859E616}"/>
              </a:ext>
            </a:extLst>
          </p:cNvPr>
          <p:cNvCxnSpPr>
            <a:cxnSpLocks/>
          </p:cNvCxnSpPr>
          <p:nvPr/>
        </p:nvCxnSpPr>
        <p:spPr>
          <a:xfrm flipH="1">
            <a:off x="6248400" y="4953000"/>
            <a:ext cx="609600" cy="0"/>
          </a:xfrm>
          <a:prstGeom prst="straightConnector1">
            <a:avLst/>
          </a:prstGeom>
          <a:ln w="635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700298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15696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B9E86A9E-D6B8-441E-B897-5D32B9CBC10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37500"/>
          <a:stretch/>
        </p:blipFill>
        <p:spPr>
          <a:xfrm>
            <a:off x="1316616" y="1828800"/>
            <a:ext cx="6510767" cy="4489704"/>
          </a:xfrm>
          <a:prstGeom prst="rect">
            <a:avLst/>
          </a:prstGeom>
        </p:spPr>
      </p:pic>
      <p:sp>
        <p:nvSpPr>
          <p:cNvPr id="9" name="Title 1">
            <a:extLst>
              <a:ext uri="{FF2B5EF4-FFF2-40B4-BE49-F238E27FC236}">
                <a16:creationId xmlns:a16="http://schemas.microsoft.com/office/drawing/2014/main" id="{B88D8ECD-E454-4A4B-8738-4050B6E32F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615696"/>
            <a:ext cx="9144000" cy="832104"/>
          </a:xfrm>
        </p:spPr>
        <p:txBody>
          <a:bodyPr/>
          <a:lstStyle/>
          <a:p>
            <a:r>
              <a:rPr lang="en-US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etable</a:t>
            </a:r>
            <a:r>
              <a:rPr lang="en-US" dirty="0"/>
              <a:t>/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collect</a:t>
            </a:r>
            <a:r>
              <a:rPr lang="en-US" dirty="0"/>
              <a:t> Examples</a:t>
            </a:r>
          </a:p>
        </p:txBody>
      </p:sp>
    </p:spTree>
    <p:extLst>
      <p:ext uri="{BB962C8B-B14F-4D97-AF65-F5344CB8AC3E}">
        <p14:creationId xmlns:p14="http://schemas.microsoft.com/office/powerpoint/2010/main" val="1904998090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15696"/>
          </a:xfrm>
          <a:prstGeom prst="rect">
            <a:avLst/>
          </a:prstGeom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0" y="615696"/>
            <a:ext cx="9144000" cy="679704"/>
          </a:xfrm>
        </p:spPr>
        <p:txBody>
          <a:bodyPr/>
          <a:lstStyle/>
          <a:p>
            <a:r>
              <a:rPr lang="en-US" dirty="0"/>
              <a:t>Customization Using 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collect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60C0BBBB-817B-4015-BF6A-226718BB8AB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39167"/>
          <a:stretch/>
        </p:blipFill>
        <p:spPr>
          <a:xfrm>
            <a:off x="582255" y="2209800"/>
            <a:ext cx="7979490" cy="3200400"/>
          </a:xfrm>
          <a:prstGeom prst="rect">
            <a:avLst/>
          </a:prstGeom>
        </p:spPr>
      </p:pic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99A15C66-8770-41F5-8752-A857BA42BF41}"/>
              </a:ext>
            </a:extLst>
          </p:cNvPr>
          <p:cNvCxnSpPr>
            <a:cxnSpLocks/>
          </p:cNvCxnSpPr>
          <p:nvPr/>
        </p:nvCxnSpPr>
        <p:spPr>
          <a:xfrm>
            <a:off x="838200" y="2514600"/>
            <a:ext cx="7467600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0469AC81-E61D-4051-A668-D704F6B8B499}"/>
              </a:ext>
            </a:extLst>
          </p:cNvPr>
          <p:cNvCxnSpPr>
            <a:cxnSpLocks/>
          </p:cNvCxnSpPr>
          <p:nvPr/>
        </p:nvCxnSpPr>
        <p:spPr>
          <a:xfrm flipH="1">
            <a:off x="4114800" y="5029200"/>
            <a:ext cx="609600" cy="0"/>
          </a:xfrm>
          <a:prstGeom prst="straightConnector1">
            <a:avLst/>
          </a:prstGeom>
          <a:ln w="635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76781750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15696"/>
          </a:xfrm>
          <a:prstGeom prst="rect">
            <a:avLst/>
          </a:prstGeom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0" y="615696"/>
            <a:ext cx="9144000" cy="679704"/>
          </a:xfrm>
        </p:spPr>
        <p:txBody>
          <a:bodyPr/>
          <a:lstStyle/>
          <a:p>
            <a:r>
              <a:rPr lang="en-US" dirty="0"/>
              <a:t>Customization Using 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collect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3637D6F-C2A2-4E56-AEA4-53E398E6FF4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40000"/>
          <a:stretch/>
        </p:blipFill>
        <p:spPr>
          <a:xfrm>
            <a:off x="1219200" y="1752600"/>
            <a:ext cx="6986273" cy="4800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4392257"/>
      </p:ext>
    </p:extLst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15696"/>
          </a:xfrm>
          <a:prstGeom prst="rect">
            <a:avLst/>
          </a:prstGeom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0" y="615696"/>
            <a:ext cx="9144000" cy="679704"/>
          </a:xfrm>
        </p:spPr>
        <p:txBody>
          <a:bodyPr/>
          <a:lstStyle/>
          <a:p>
            <a:r>
              <a:rPr lang="en-US" dirty="0"/>
              <a:t>Customization Using 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collect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5EC6D75-6D35-4E01-AA1F-F66418D3E44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3333" t="26667" r="40834" b="11111"/>
          <a:stretch/>
        </p:blipFill>
        <p:spPr>
          <a:xfrm>
            <a:off x="1371600" y="1524000"/>
            <a:ext cx="6685643" cy="5105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7908634"/>
      </p:ext>
    </p:extLst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15696"/>
          </a:xfrm>
          <a:prstGeom prst="rect">
            <a:avLst/>
          </a:prstGeom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0" y="615696"/>
            <a:ext cx="9144000" cy="679704"/>
          </a:xfrm>
        </p:spPr>
        <p:txBody>
          <a:bodyPr/>
          <a:lstStyle/>
          <a:p>
            <a:r>
              <a:rPr lang="en-US" dirty="0"/>
              <a:t>Customization Using 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collect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3B4B91B-600E-4235-8EC8-227203B3EC7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3333" t="19259" r="32500" b="19837"/>
          <a:stretch/>
        </p:blipFill>
        <p:spPr>
          <a:xfrm>
            <a:off x="914400" y="1507603"/>
            <a:ext cx="7590230" cy="4800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1811529"/>
      </p:ext>
    </p:extLst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0" y="615696"/>
            <a:ext cx="9144000" cy="832104"/>
          </a:xfrm>
        </p:spPr>
        <p:txBody>
          <a:bodyPr>
            <a:normAutofit/>
          </a:bodyPr>
          <a:lstStyle/>
          <a:p>
            <a:r>
              <a:rPr lang="en-US" dirty="0">
                <a:latin typeface="+mn-lt"/>
                <a:cs typeface="Courier New" panose="02070309020205020404" pitchFamily="49" charset="0"/>
              </a:rPr>
              <a:t>Read The Fine Manuals!</a:t>
            </a:r>
            <a:endParaRPr lang="en-US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pic>
        <p:nvPicPr>
          <p:cNvPr id="3" name="Picture 2" descr="Chart, histogram&#10;&#10;Description automatically generated">
            <a:extLst>
              <a:ext uri="{FF2B5EF4-FFF2-40B4-BE49-F238E27FC236}">
                <a16:creationId xmlns:a16="http://schemas.microsoft.com/office/drawing/2014/main" id="{2BB5608A-D60D-4375-A38D-28478EB2D72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0600" y="1676400"/>
            <a:ext cx="3045941" cy="388620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8705A343-B176-41DA-98FB-CAF56AFF8B57}"/>
              </a:ext>
            </a:extLst>
          </p:cNvPr>
          <p:cNvSpPr txBox="1"/>
          <p:nvPr/>
        </p:nvSpPr>
        <p:spPr>
          <a:xfrm>
            <a:off x="2364376" y="5817661"/>
            <a:ext cx="640080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dirty="0">
                <a:hlinkClick r:id="rId4"/>
              </a:rPr>
              <a:t>https://www.stata.com/manuals/retable.pdf</a:t>
            </a:r>
            <a:endParaRPr lang="en-US" sz="2000" dirty="0"/>
          </a:p>
        </p:txBody>
      </p:sp>
      <p:pic>
        <p:nvPicPr>
          <p:cNvPr id="8" name="Picture 7" descr="Chart, histogram&#10;&#10;Description automatically generated">
            <a:extLst>
              <a:ext uri="{FF2B5EF4-FFF2-40B4-BE49-F238E27FC236}">
                <a16:creationId xmlns:a16="http://schemas.microsoft.com/office/drawing/2014/main" id="{E0452CAA-110E-4E24-8AA0-FBED449D54D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0600" y="1676400"/>
            <a:ext cx="3045941" cy="3886201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0052191A-8CB3-451E-895A-901F2D40C8E9}"/>
              </a:ext>
            </a:extLst>
          </p:cNvPr>
          <p:cNvSpPr txBox="1"/>
          <p:nvPr/>
        </p:nvSpPr>
        <p:spPr>
          <a:xfrm>
            <a:off x="2364376" y="6315554"/>
            <a:ext cx="5839532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dirty="0">
                <a:hlinkClick r:id="rId6"/>
              </a:rPr>
              <a:t>https://www.stata.com/manuals/tablesintro.pdf</a:t>
            </a:r>
            <a:endParaRPr lang="en-US" sz="2000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6799EA5-D605-4A7A-9E76-F54A09E39DD4}"/>
              </a:ext>
            </a:extLst>
          </p:cNvPr>
          <p:cNvSpPr txBox="1"/>
          <p:nvPr/>
        </p:nvSpPr>
        <p:spPr>
          <a:xfrm>
            <a:off x="1136042" y="5809636"/>
            <a:ext cx="12907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etable</a:t>
            </a:r>
            <a:endParaRPr lang="en-US" sz="24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7B7EDF4-6ABC-45CA-B1E7-B91A13909FBB}"/>
              </a:ext>
            </a:extLst>
          </p:cNvPr>
          <p:cNvSpPr txBox="1"/>
          <p:nvPr/>
        </p:nvSpPr>
        <p:spPr>
          <a:xfrm>
            <a:off x="965200" y="6310835"/>
            <a:ext cx="14750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latin typeface="Courier New" panose="02070309020205020404" pitchFamily="49" charset="0"/>
                <a:cs typeface="Courier New" panose="02070309020205020404" pitchFamily="49" charset="0"/>
              </a:rPr>
              <a:t>collect</a:t>
            </a:r>
          </a:p>
        </p:txBody>
      </p:sp>
    </p:spTree>
    <p:extLst>
      <p:ext uri="{BB962C8B-B14F-4D97-AF65-F5344CB8AC3E}">
        <p14:creationId xmlns:p14="http://schemas.microsoft.com/office/powerpoint/2010/main" val="3284498971"/>
      </p:ext>
    </p:extLst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615696"/>
            <a:ext cx="9144000" cy="832104"/>
          </a:xfrm>
        </p:spPr>
        <p:txBody>
          <a:bodyPr/>
          <a:lstStyle/>
          <a:p>
            <a:r>
              <a:rPr lang="en-US" dirty="0"/>
              <a:t>Outline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7700" y="1905000"/>
            <a:ext cx="7848600" cy="4642104"/>
          </a:xfrm>
        </p:spPr>
        <p:txBody>
          <a:bodyPr>
            <a:normAutofit/>
          </a:bodyPr>
          <a:lstStyle/>
          <a:p>
            <a:r>
              <a:rPr lang="en-US" sz="3600" dirty="0"/>
              <a:t>Tables for one model</a:t>
            </a:r>
          </a:p>
          <a:p>
            <a:r>
              <a:rPr lang="en-US" sz="3600" dirty="0"/>
              <a:t>Tables for multiple models</a:t>
            </a:r>
          </a:p>
          <a:p>
            <a:r>
              <a:rPr lang="en-US" sz="3600" dirty="0"/>
              <a:t>Tables for </a:t>
            </a:r>
            <a:r>
              <a:rPr lang="en-US" sz="3600" b="1" dirty="0">
                <a:latin typeface="Courier New" panose="02070309020205020404" pitchFamily="49" charset="0"/>
                <a:cs typeface="Courier New" panose="02070309020205020404" pitchFamily="49" charset="0"/>
              </a:rPr>
              <a:t>margins</a:t>
            </a:r>
          </a:p>
          <a:p>
            <a:r>
              <a:rPr lang="en-US" sz="3600" dirty="0"/>
              <a:t>Tables for models and </a:t>
            </a:r>
            <a:r>
              <a:rPr lang="en-US" sz="3600" b="1" dirty="0">
                <a:latin typeface="Courier New" panose="02070309020205020404" pitchFamily="49" charset="0"/>
                <a:cs typeface="Courier New" panose="02070309020205020404" pitchFamily="49" charset="0"/>
              </a:rPr>
              <a:t>margins</a:t>
            </a:r>
          </a:p>
          <a:p>
            <a:r>
              <a:rPr lang="en-US" sz="3600" dirty="0"/>
              <a:t>Customization using </a:t>
            </a:r>
            <a:r>
              <a:rPr lang="en-US" sz="3600" b="1" dirty="0">
                <a:latin typeface="Courier New" panose="02070309020205020404" pitchFamily="49" charset="0"/>
                <a:cs typeface="Courier New" panose="02070309020205020404" pitchFamily="49" charset="0"/>
              </a:rPr>
              <a:t>collect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15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3230682"/>
      </p:ext>
    </p:extLst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0" y="2159816"/>
            <a:ext cx="9144000" cy="832104"/>
          </a:xfrm>
        </p:spPr>
        <p:txBody>
          <a:bodyPr>
            <a:normAutofit/>
          </a:bodyPr>
          <a:lstStyle/>
          <a:p>
            <a:r>
              <a:rPr lang="en-US" dirty="0">
                <a:latin typeface="+mn-lt"/>
                <a:cs typeface="Courier New" panose="02070309020205020404" pitchFamily="49" charset="0"/>
              </a:rPr>
              <a:t>Stata Blog</a:t>
            </a:r>
            <a:endParaRPr lang="en-US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DA13356-BB53-49C7-A5A6-D7F2B6A13738}"/>
              </a:ext>
            </a:extLst>
          </p:cNvPr>
          <p:cNvSpPr txBox="1"/>
          <p:nvPr/>
        </p:nvSpPr>
        <p:spPr>
          <a:xfrm>
            <a:off x="431800" y="2943108"/>
            <a:ext cx="777240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  <a:hlinkClick r:id="rId3"/>
              </a:rPr>
              <a:t>Customizable tables in Stata 17, part 1: The new table command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DD30C7B-E00E-494B-A287-E4BCE8909D8C}"/>
              </a:ext>
            </a:extLst>
          </p:cNvPr>
          <p:cNvSpPr txBox="1"/>
          <p:nvPr/>
        </p:nvSpPr>
        <p:spPr>
          <a:xfrm>
            <a:off x="431800" y="3404594"/>
            <a:ext cx="822960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  <a:hlinkClick r:id="rId4"/>
              </a:rPr>
              <a:t>Customizable tables in Stata 17, part 2: The new collect command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69E7208-7F05-432D-85FE-20DC638F0681}"/>
              </a:ext>
            </a:extLst>
          </p:cNvPr>
          <p:cNvSpPr txBox="1"/>
          <p:nvPr/>
        </p:nvSpPr>
        <p:spPr>
          <a:xfrm>
            <a:off x="431800" y="3866080"/>
            <a:ext cx="822960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  <a:hlinkClick r:id="rId5"/>
              </a:rPr>
              <a:t>Customizable tables in Stata 17, part 3: The classic table 1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C7B2C09-F819-4943-AACD-0759273DC1BD}"/>
              </a:ext>
            </a:extLst>
          </p:cNvPr>
          <p:cNvSpPr txBox="1"/>
          <p:nvPr/>
        </p:nvSpPr>
        <p:spPr>
          <a:xfrm>
            <a:off x="431800" y="4327566"/>
            <a:ext cx="822960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  <a:hlinkClick r:id="rId6"/>
              </a:rPr>
              <a:t>Customizable tables in Stata 17, part 4: Table of statistical tests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3DED0B5-F258-436B-AE66-E86F71830233}"/>
              </a:ext>
            </a:extLst>
          </p:cNvPr>
          <p:cNvSpPr txBox="1"/>
          <p:nvPr/>
        </p:nvSpPr>
        <p:spPr>
          <a:xfrm>
            <a:off x="431800" y="4789052"/>
            <a:ext cx="845820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  <a:hlinkClick r:id="rId7"/>
              </a:rPr>
              <a:t>Customizable tables in Stata 17, part 5: Tables for one regression model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E1C0158-0671-4E15-A1DE-40507F555C5A}"/>
              </a:ext>
            </a:extLst>
          </p:cNvPr>
          <p:cNvSpPr txBox="1"/>
          <p:nvPr/>
        </p:nvSpPr>
        <p:spPr>
          <a:xfrm>
            <a:off x="431800" y="5250538"/>
            <a:ext cx="8509000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  <a:hlinkClick r:id="rId8"/>
              </a:rPr>
              <a:t>Customizable tables in Stata 17, part 6: Tables for multiple regression models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33FA2A6-1CB4-4197-A9AA-618EB7918FA3}"/>
              </a:ext>
            </a:extLst>
          </p:cNvPr>
          <p:cNvSpPr txBox="1"/>
          <p:nvPr/>
        </p:nvSpPr>
        <p:spPr>
          <a:xfrm>
            <a:off x="431800" y="6019800"/>
            <a:ext cx="8229600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  <a:hlinkClick r:id="rId9"/>
              </a:rPr>
              <a:t>Customizable tables in Stata 17, part 7: Saving and using custom styles and labels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4EB4E35-F7D2-4F8C-ABC5-31E683096CB3}"/>
              </a:ext>
            </a:extLst>
          </p:cNvPr>
          <p:cNvSpPr txBox="1"/>
          <p:nvPr/>
        </p:nvSpPr>
        <p:spPr>
          <a:xfrm>
            <a:off x="431800" y="1519303"/>
            <a:ext cx="777240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  <a:hlinkClick r:id="rId10"/>
              </a:rPr>
              <a:t>In the spotlight: Customizable tables in Stata 17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16" name="Title 1">
            <a:extLst>
              <a:ext uri="{FF2B5EF4-FFF2-40B4-BE49-F238E27FC236}">
                <a16:creationId xmlns:a16="http://schemas.microsoft.com/office/drawing/2014/main" id="{199F098E-99EA-46E4-90DC-442CD0D50605}"/>
              </a:ext>
            </a:extLst>
          </p:cNvPr>
          <p:cNvSpPr txBox="1">
            <a:spLocks/>
          </p:cNvSpPr>
          <p:nvPr/>
        </p:nvSpPr>
        <p:spPr>
          <a:xfrm>
            <a:off x="0" y="650229"/>
            <a:ext cx="9144000" cy="83210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j-ea"/>
                <a:cs typeface="Courier New" panose="02070309020205020404" pitchFamily="49" charset="0"/>
              </a:rPr>
              <a:t>Stata News</a:t>
            </a:r>
            <a:endParaRPr kumimoji="0" lang="en-US" sz="4400" b="1" i="0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urier New" panose="02070309020205020404" pitchFamily="49" charset="0"/>
              <a:ea typeface="+mj-ea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46984957"/>
      </p:ext>
    </p:extLst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0" y="615696"/>
            <a:ext cx="9144000" cy="832104"/>
          </a:xfrm>
        </p:spPr>
        <p:txBody>
          <a:bodyPr>
            <a:normAutofit/>
          </a:bodyPr>
          <a:lstStyle/>
          <a:p>
            <a:r>
              <a:rPr lang="en-US" dirty="0">
                <a:latin typeface="+mn-lt"/>
                <a:cs typeface="Courier New" panose="02070309020205020404" pitchFamily="49" charset="0"/>
              </a:rPr>
              <a:t>YouTube Videos</a:t>
            </a:r>
            <a:endParaRPr lang="en-US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DA13356-BB53-49C7-A5A6-D7F2B6A13738}"/>
              </a:ext>
            </a:extLst>
          </p:cNvPr>
          <p:cNvSpPr txBox="1"/>
          <p:nvPr/>
        </p:nvSpPr>
        <p:spPr>
          <a:xfrm>
            <a:off x="152400" y="2057400"/>
            <a:ext cx="777240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dirty="0">
                <a:hlinkClick r:id="rId3"/>
              </a:rPr>
              <a:t>Customizable tables in Stata 17: Crosstabulations</a:t>
            </a:r>
            <a:endParaRPr lang="en-US" sz="20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DD30C7B-E00E-494B-A287-E4BCE8909D8C}"/>
              </a:ext>
            </a:extLst>
          </p:cNvPr>
          <p:cNvSpPr txBox="1"/>
          <p:nvPr/>
        </p:nvSpPr>
        <p:spPr>
          <a:xfrm>
            <a:off x="152400" y="2666596"/>
            <a:ext cx="822960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dirty="0">
                <a:hlinkClick r:id="rId4"/>
              </a:rPr>
              <a:t>Customizable tables in Stata 17: One-way tables of summary statistics</a:t>
            </a:r>
            <a:endParaRPr lang="en-US" sz="20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69E7208-7F05-432D-85FE-20DC638F0681}"/>
              </a:ext>
            </a:extLst>
          </p:cNvPr>
          <p:cNvSpPr txBox="1"/>
          <p:nvPr/>
        </p:nvSpPr>
        <p:spPr>
          <a:xfrm>
            <a:off x="155222" y="3351630"/>
            <a:ext cx="822960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dirty="0">
                <a:hlinkClick r:id="rId5"/>
              </a:rPr>
              <a:t>Customizable tables in Stata 17: Two-way tables of summary statistics</a:t>
            </a:r>
            <a:endParaRPr lang="en-US" sz="20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D7DBB81-4717-4CD6-8C7C-CA93AE87220A}"/>
              </a:ext>
            </a:extLst>
          </p:cNvPr>
          <p:cNvSpPr txBox="1"/>
          <p:nvPr/>
        </p:nvSpPr>
        <p:spPr>
          <a:xfrm>
            <a:off x="152400" y="4009853"/>
            <a:ext cx="883920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dirty="0">
                <a:hlinkClick r:id="rId6"/>
              </a:rPr>
              <a:t>Customizable tables in Stata 17: How to create tables for a regression model</a:t>
            </a:r>
            <a:endParaRPr lang="en-US" sz="200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5293F62-39F4-459E-907D-5D8D98C2BF32}"/>
              </a:ext>
            </a:extLst>
          </p:cNvPr>
          <p:cNvSpPr txBox="1"/>
          <p:nvPr/>
        </p:nvSpPr>
        <p:spPr>
          <a:xfrm>
            <a:off x="152400" y="4736816"/>
            <a:ext cx="8839200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dirty="0">
                <a:hlinkClick r:id="rId7"/>
              </a:rPr>
              <a:t>Customizable tables in Stata 17: How to create tables for multiple regression models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900620465"/>
      </p:ext>
    </p:extLst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295401"/>
            <a:ext cx="9132454" cy="25146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4400" dirty="0"/>
              <a:t>Thank you!</a:t>
            </a:r>
          </a:p>
          <a:p>
            <a:pPr marL="0" indent="0" algn="ctr">
              <a:buNone/>
            </a:pPr>
            <a:endParaRPr lang="en-US" sz="2000" dirty="0"/>
          </a:p>
          <a:p>
            <a:pPr marL="0" indent="0" algn="ctr">
              <a:buNone/>
            </a:pPr>
            <a:r>
              <a:rPr lang="en-US" sz="4400" dirty="0"/>
              <a:t>Questions?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15696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1546" y="4648200"/>
            <a:ext cx="9144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You can download the slides, datasets, and do-files here:</a:t>
            </a:r>
          </a:p>
          <a:p>
            <a:pPr marL="0" indent="0" algn="ctr" eaLnBrk="1" hangingPunct="1">
              <a:buNone/>
            </a:pPr>
            <a:r>
              <a:rPr lang="en-US" sz="2400" b="1" i="0" dirty="0">
                <a:solidFill>
                  <a:srgbClr val="212529"/>
                </a:solidFill>
                <a:effectLst/>
                <a:latin typeface="Montserrat" panose="02000505000000020004" pitchFamily="2" charset="0"/>
                <a:hlinkClick r:id="rId3"/>
              </a:rPr>
              <a:t>https://tinyurl.com/StataEtable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211525837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15696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874585FC-6C19-4344-A721-AEDB566D3544}"/>
              </a:ext>
            </a:extLst>
          </p:cNvPr>
          <p:cNvSpPr txBox="1"/>
          <p:nvPr/>
        </p:nvSpPr>
        <p:spPr>
          <a:xfrm>
            <a:off x="2616750" y="1819554"/>
            <a:ext cx="369851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Table 6: Odds ratios and marginal </a:t>
            </a:r>
          </a:p>
          <a:p>
            <a:r>
              <a:rPr lang="en-US" dirty="0"/>
              <a:t>              probabilities of diabetes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2330191-644A-4B5A-88B6-B7BF6502037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75000"/>
          <a:stretch/>
        </p:blipFill>
        <p:spPr>
          <a:xfrm>
            <a:off x="2638935" y="2446594"/>
            <a:ext cx="4014299" cy="3795710"/>
          </a:xfrm>
          <a:prstGeom prst="rect">
            <a:avLst/>
          </a:prstGeom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DE7F7508-4059-4179-B123-3BFE2321FB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615696"/>
            <a:ext cx="9144000" cy="832104"/>
          </a:xfrm>
        </p:spPr>
        <p:txBody>
          <a:bodyPr/>
          <a:lstStyle/>
          <a:p>
            <a:r>
              <a:rPr lang="en-US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etable</a:t>
            </a:r>
            <a:r>
              <a:rPr lang="en-US" dirty="0"/>
              <a:t>/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collect</a:t>
            </a:r>
            <a:r>
              <a:rPr lang="en-US" dirty="0"/>
              <a:t> Examples</a:t>
            </a:r>
          </a:p>
        </p:txBody>
      </p:sp>
    </p:spTree>
    <p:extLst>
      <p:ext uri="{BB962C8B-B14F-4D97-AF65-F5344CB8AC3E}">
        <p14:creationId xmlns:p14="http://schemas.microsoft.com/office/powerpoint/2010/main" val="242921833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615696"/>
            <a:ext cx="9144000" cy="832104"/>
          </a:xfrm>
        </p:spPr>
        <p:txBody>
          <a:bodyPr/>
          <a:lstStyle/>
          <a:p>
            <a:r>
              <a:rPr lang="en-US" dirty="0"/>
              <a:t>Outline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7700" y="1905000"/>
            <a:ext cx="7848600" cy="4642104"/>
          </a:xfrm>
        </p:spPr>
        <p:txBody>
          <a:bodyPr>
            <a:normAutofit/>
          </a:bodyPr>
          <a:lstStyle/>
          <a:p>
            <a:r>
              <a:rPr lang="en-US" sz="3600" dirty="0"/>
              <a:t>Tables for one model</a:t>
            </a:r>
          </a:p>
          <a:p>
            <a:r>
              <a:rPr lang="en-US" sz="3600" dirty="0"/>
              <a:t>Tables for multiple models</a:t>
            </a:r>
          </a:p>
          <a:p>
            <a:r>
              <a:rPr lang="en-US" sz="3600" dirty="0"/>
              <a:t>Tables for </a:t>
            </a:r>
            <a:r>
              <a:rPr lang="en-US" sz="3600" b="1" dirty="0">
                <a:latin typeface="Courier New" panose="02070309020205020404" pitchFamily="49" charset="0"/>
                <a:cs typeface="Courier New" panose="02070309020205020404" pitchFamily="49" charset="0"/>
              </a:rPr>
              <a:t>margins</a:t>
            </a:r>
          </a:p>
          <a:p>
            <a:r>
              <a:rPr lang="en-US" sz="3600" dirty="0"/>
              <a:t>Tables for models and </a:t>
            </a:r>
            <a:r>
              <a:rPr lang="en-US" sz="3600" b="1" dirty="0">
                <a:latin typeface="Courier New" panose="02070309020205020404" pitchFamily="49" charset="0"/>
                <a:cs typeface="Courier New" panose="02070309020205020404" pitchFamily="49" charset="0"/>
              </a:rPr>
              <a:t>margins</a:t>
            </a:r>
          </a:p>
          <a:p>
            <a:r>
              <a:rPr lang="en-US" sz="3600" dirty="0"/>
              <a:t>Customization using </a:t>
            </a:r>
            <a:r>
              <a:rPr lang="en-US" sz="3600" b="1" dirty="0">
                <a:latin typeface="Courier New" panose="02070309020205020404" pitchFamily="49" charset="0"/>
                <a:cs typeface="Courier New" panose="02070309020205020404" pitchFamily="49" charset="0"/>
              </a:rPr>
              <a:t>collect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15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8310040"/>
      </p:ext>
    </p:extLst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21391</TotalTime>
  <Words>905</Words>
  <Application>Microsoft Office PowerPoint</Application>
  <PresentationFormat>On-screen Show (4:3)</PresentationFormat>
  <Paragraphs>168</Paragraphs>
  <Slides>78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78</vt:i4>
      </vt:variant>
    </vt:vector>
  </HeadingPairs>
  <TitlesOfParts>
    <vt:vector size="85" baseType="lpstr">
      <vt:lpstr>Arial</vt:lpstr>
      <vt:lpstr>Calibri</vt:lpstr>
      <vt:lpstr>Courier New</vt:lpstr>
      <vt:lpstr>Montserrat</vt:lpstr>
      <vt:lpstr>Default Design</vt:lpstr>
      <vt:lpstr>Office Theme</vt:lpstr>
      <vt:lpstr>1_Office Theme</vt:lpstr>
      <vt:lpstr>Tables of Estimation Results With Stata 17</vt:lpstr>
      <vt:lpstr>PowerPoint Presentation</vt:lpstr>
      <vt:lpstr>table/collect Examples</vt:lpstr>
      <vt:lpstr>table/collect Examples</vt:lpstr>
      <vt:lpstr>table/collect Examples</vt:lpstr>
      <vt:lpstr>table/collect Examples</vt:lpstr>
      <vt:lpstr>etable/collect Examples</vt:lpstr>
      <vt:lpstr>etable/collect Examples</vt:lpstr>
      <vt:lpstr>Outline</vt:lpstr>
      <vt:lpstr>The Dataset</vt:lpstr>
      <vt:lpstr>Tables for One Model</vt:lpstr>
      <vt:lpstr>Tables for One Model</vt:lpstr>
      <vt:lpstr>Tables for One Model</vt:lpstr>
      <vt:lpstr>Tables for One Model</vt:lpstr>
      <vt:lpstr>Tables for One Model</vt:lpstr>
      <vt:lpstr>Tables for One Model</vt:lpstr>
      <vt:lpstr>Tables for One Model</vt:lpstr>
      <vt:lpstr>Tables for One Model</vt:lpstr>
      <vt:lpstr>Tables for One Model</vt:lpstr>
      <vt:lpstr>Tables for One Model</vt:lpstr>
      <vt:lpstr>Tables for One Model</vt:lpstr>
      <vt:lpstr>Tables for One Model</vt:lpstr>
      <vt:lpstr>Tables for One Model</vt:lpstr>
      <vt:lpstr>PowerPoint Presentation</vt:lpstr>
      <vt:lpstr>Tables for One Model</vt:lpstr>
      <vt:lpstr>Tables for One Model</vt:lpstr>
      <vt:lpstr>Tables for One Model</vt:lpstr>
      <vt:lpstr>Tables for One Model</vt:lpstr>
      <vt:lpstr>Tables for One Model</vt:lpstr>
      <vt:lpstr>Tables for One Model</vt:lpstr>
      <vt:lpstr>Tables for One Model</vt:lpstr>
      <vt:lpstr>Tables for One Model</vt:lpstr>
      <vt:lpstr>Tables for One Model</vt:lpstr>
      <vt:lpstr>Tables for One Model</vt:lpstr>
      <vt:lpstr>Tables for One Model</vt:lpstr>
      <vt:lpstr>Tables for Multilevel Models</vt:lpstr>
      <vt:lpstr>Tables for Multilevel Models</vt:lpstr>
      <vt:lpstr>Tables for Multilevel Models</vt:lpstr>
      <vt:lpstr>Outline</vt:lpstr>
      <vt:lpstr>Tables for Multiple Models</vt:lpstr>
      <vt:lpstr>Tables for Multiple Models</vt:lpstr>
      <vt:lpstr>Tables for Multiple Models</vt:lpstr>
      <vt:lpstr>Tables for Multiple Models</vt:lpstr>
      <vt:lpstr>Tables for Multiple Models</vt:lpstr>
      <vt:lpstr>Tables for Multiple Models</vt:lpstr>
      <vt:lpstr>Tables for Multiple Models</vt:lpstr>
      <vt:lpstr>PowerPoint Presentation</vt:lpstr>
      <vt:lpstr>Tables for Multiple Models</vt:lpstr>
      <vt:lpstr>Tables for Multiple Models</vt:lpstr>
      <vt:lpstr>Tables for Multiple Models</vt:lpstr>
      <vt:lpstr>PowerPoint Presentation</vt:lpstr>
      <vt:lpstr>Tables for Multiple Models</vt:lpstr>
      <vt:lpstr>Outline</vt:lpstr>
      <vt:lpstr>Tables for margins</vt:lpstr>
      <vt:lpstr>Tables for margins</vt:lpstr>
      <vt:lpstr>Tables for margins</vt:lpstr>
      <vt:lpstr>Tables for margins</vt:lpstr>
      <vt:lpstr>Outline</vt:lpstr>
      <vt:lpstr>Tables for models and margins</vt:lpstr>
      <vt:lpstr>Tables for models and margins</vt:lpstr>
      <vt:lpstr>Tables for models and margins</vt:lpstr>
      <vt:lpstr>Outline</vt:lpstr>
      <vt:lpstr>Customization Using collect</vt:lpstr>
      <vt:lpstr>Customization Using collect</vt:lpstr>
      <vt:lpstr>Customization Using collect</vt:lpstr>
      <vt:lpstr>Customization Using collect</vt:lpstr>
      <vt:lpstr>Customization Using collect</vt:lpstr>
      <vt:lpstr>Customization Using collect</vt:lpstr>
      <vt:lpstr>Customization Using collect</vt:lpstr>
      <vt:lpstr>Customization Using collect</vt:lpstr>
      <vt:lpstr>Customization Using collect</vt:lpstr>
      <vt:lpstr>Customization Using collect</vt:lpstr>
      <vt:lpstr>Customization Using collect</vt:lpstr>
      <vt:lpstr>Read The Fine Manuals!</vt:lpstr>
      <vt:lpstr>Outline</vt:lpstr>
      <vt:lpstr>Stata Blog</vt:lpstr>
      <vt:lpstr>YouTube Videos</vt:lpstr>
      <vt:lpstr>PowerPoint Presentation</vt:lpstr>
    </vt:vector>
  </TitlesOfParts>
  <Company>TAMU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Logistic Regression 4</dc:title>
  <dc:creator>jchuber</dc:creator>
  <cp:lastModifiedBy>Chuck Huber</cp:lastModifiedBy>
  <cp:revision>1066</cp:revision>
  <dcterms:created xsi:type="dcterms:W3CDTF">2005-07-14T16:49:22Z</dcterms:created>
  <dcterms:modified xsi:type="dcterms:W3CDTF">2022-03-08T22:56:10Z</dcterms:modified>
</cp:coreProperties>
</file>