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613" r:id="rId2"/>
    <p:sldId id="639" r:id="rId3"/>
    <p:sldId id="510" r:id="rId4"/>
    <p:sldId id="521" r:id="rId5"/>
    <p:sldId id="523" r:id="rId6"/>
    <p:sldId id="528" r:id="rId7"/>
    <p:sldId id="640" r:id="rId8"/>
    <p:sldId id="574" r:id="rId9"/>
    <p:sldId id="583" r:id="rId10"/>
    <p:sldId id="582" r:id="rId11"/>
    <p:sldId id="575" r:id="rId12"/>
    <p:sldId id="579" r:id="rId13"/>
    <p:sldId id="580" r:id="rId14"/>
    <p:sldId id="576" r:id="rId15"/>
    <p:sldId id="614" r:id="rId16"/>
    <p:sldId id="577" r:id="rId17"/>
    <p:sldId id="578" r:id="rId18"/>
    <p:sldId id="642" r:id="rId19"/>
    <p:sldId id="529" r:id="rId20"/>
    <p:sldId id="534" r:id="rId21"/>
    <p:sldId id="636" r:id="rId22"/>
    <p:sldId id="611" r:id="rId23"/>
    <p:sldId id="535" r:id="rId24"/>
    <p:sldId id="538" r:id="rId25"/>
    <p:sldId id="541" r:id="rId26"/>
    <p:sldId id="542" r:id="rId27"/>
    <p:sldId id="643" r:id="rId28"/>
    <p:sldId id="543" r:id="rId29"/>
    <p:sldId id="544" r:id="rId30"/>
    <p:sldId id="539" r:id="rId31"/>
    <p:sldId id="545" r:id="rId32"/>
    <p:sldId id="546" r:id="rId33"/>
    <p:sldId id="631" r:id="rId34"/>
    <p:sldId id="632" r:id="rId35"/>
    <p:sldId id="633" r:id="rId36"/>
    <p:sldId id="634" r:id="rId37"/>
    <p:sldId id="635" r:id="rId38"/>
    <p:sldId id="644" r:id="rId39"/>
    <p:sldId id="552" r:id="rId40"/>
    <p:sldId id="553" r:id="rId41"/>
    <p:sldId id="555" r:id="rId42"/>
    <p:sldId id="554" r:id="rId43"/>
    <p:sldId id="556" r:id="rId44"/>
    <p:sldId id="645" r:id="rId45"/>
    <p:sldId id="608" r:id="rId46"/>
    <p:sldId id="609" r:id="rId47"/>
    <p:sldId id="637" r:id="rId48"/>
    <p:sldId id="638" r:id="rId49"/>
    <p:sldId id="598" r:id="rId50"/>
    <p:sldId id="599" r:id="rId51"/>
    <p:sldId id="600" r:id="rId52"/>
    <p:sldId id="601" r:id="rId53"/>
    <p:sldId id="621" r:id="rId54"/>
    <p:sldId id="623" r:id="rId55"/>
    <p:sldId id="604" r:id="rId56"/>
    <p:sldId id="607" r:id="rId57"/>
    <p:sldId id="617" r:id="rId58"/>
    <p:sldId id="610" r:id="rId59"/>
    <p:sldId id="618" r:id="rId60"/>
    <p:sldId id="619" r:id="rId61"/>
    <p:sldId id="620" r:id="rId62"/>
    <p:sldId id="646" r:id="rId63"/>
    <p:sldId id="624" r:id="rId64"/>
    <p:sldId id="625" r:id="rId65"/>
    <p:sldId id="626" r:id="rId66"/>
    <p:sldId id="627" r:id="rId67"/>
    <p:sldId id="628" r:id="rId68"/>
    <p:sldId id="629" r:id="rId69"/>
    <p:sldId id="630" r:id="rId70"/>
    <p:sldId id="647" r:id="rId71"/>
    <p:sldId id="649" r:id="rId72"/>
    <p:sldId id="648" r:id="rId73"/>
    <p:sldId id="64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4563" autoAdjust="0"/>
  </p:normalViewPr>
  <p:slideViewPr>
    <p:cSldViewPr>
      <p:cViewPr varScale="1">
        <p:scale>
          <a:sx n="86" d="100"/>
          <a:sy n="86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08A2-9EEE-41A2-920B-CAEDE4E8001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AE5D-2A48-41E7-9FFF-202990A0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1AE5D-2A48-41E7-9FFF-202990A0E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0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9207-F20E-475B-BB9F-802C285ABDE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statar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tata.com/2011/08/22/use-poisson-rather-than-regress-tell-a-friend/" TargetMode="Externa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a.com/bookstore/interpreting-visualizing-regression-models/" TargetMode="External"/><Relationship Id="rId2" Type="http://schemas.openxmlformats.org/officeDocument/2006/relationships/hyperlink" Target="https://www.stata.com/bookstore/gentle-introduction-to-sta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AG4CbIbH0k&amp;list=PLN5IskQdgXWl5MoRJi0aypXL4nXyl2hFW" TargetMode="External"/><Relationship Id="rId3" Type="http://schemas.openxmlformats.org/officeDocument/2006/relationships/hyperlink" Target="https://www.stata.com/manuals/rmarginsplot.pdf" TargetMode="External"/><Relationship Id="rId7" Type="http://schemas.openxmlformats.org/officeDocument/2006/relationships/hyperlink" Target="https://www.youtube.com/watch?v=Wa1Nd9epHmY&amp;list=PLN5IskQdgXWllcbc3c4JhSXC5lzXAHgzH" TargetMode="External"/><Relationship Id="rId2" Type="http://schemas.openxmlformats.org/officeDocument/2006/relationships/hyperlink" Target="https://www.stata.com/manuals/rmargi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a.com/stata-news/news32-1/spotlight/" TargetMode="External"/><Relationship Id="rId5" Type="http://schemas.openxmlformats.org/officeDocument/2006/relationships/hyperlink" Target="https://www.stata.com/stata-news/news34-2/spotlight/" TargetMode="External"/><Relationship Id="rId4" Type="http://schemas.openxmlformats.org/officeDocument/2006/relationships/hyperlink" Target="https://blog.stata.com/2011/08/22/use-poisson-rather-than-regress-tell-a-friend/" TargetMode="External"/><Relationship Id="rId9" Type="http://schemas.openxmlformats.org/officeDocument/2006/relationships/hyperlink" Target="https://www.youtube.com/watch?v=7iSa_gboh9I&amp;list=PLN5IskQdgXWkEmyEwIBVJMErovppGVgs9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chuber@stat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statareg" TargetMode="External"/><Relationship Id="rId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Fitting </a:t>
            </a:r>
            <a:r>
              <a:rPr lang="en-US" sz="5300" dirty="0" smtClean="0"/>
              <a:t>Models </a:t>
            </a:r>
            <a:r>
              <a:rPr lang="en-US" sz="5300" dirty="0"/>
              <a:t>and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Interpreting Results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Chuck Huber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StataCorp</a:t>
            </a: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chuber@stata.com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7608" y="4953000"/>
            <a:ext cx="3559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Stata Webinar</a:t>
            </a:r>
            <a:endParaRPr lang="en-US" sz="3200" dirty="0"/>
          </a:p>
          <a:p>
            <a:pPr algn="ctr"/>
            <a:r>
              <a:rPr lang="en-US" sz="3200" dirty="0" smtClean="0"/>
              <a:t>September</a:t>
            </a:r>
            <a:r>
              <a:rPr lang="en-US" sz="3200" dirty="0" smtClean="0"/>
              <a:t> </a:t>
            </a:r>
            <a:r>
              <a:rPr lang="en-US" sz="3200" dirty="0" smtClean="0"/>
              <a:t>16</a:t>
            </a:r>
            <a:r>
              <a:rPr lang="en-US" sz="3200" dirty="0" smtClean="0"/>
              <a:t>, </a:t>
            </a:r>
            <a:r>
              <a:rPr lang="en-US" sz="3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277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Statistics &gt; Linear models and related &gt; Linear regression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77" t="18558" r="33017" b="28862"/>
          <a:stretch/>
        </p:blipFill>
        <p:spPr>
          <a:xfrm>
            <a:off x="1066800" y="1311085"/>
            <a:ext cx="7010400" cy="55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for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3273242"/>
          </a:xfr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7446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average, SBP </a:t>
            </a:r>
            <a:r>
              <a:rPr lang="en-US" sz="2400" dirty="0"/>
              <a:t>is 0.73 mm/Hg higher </a:t>
            </a:r>
            <a:r>
              <a:rPr lang="en-US" sz="2400" dirty="0" smtClean="0"/>
              <a:t>for each additional </a:t>
            </a:r>
          </a:p>
          <a:p>
            <a:r>
              <a:rPr lang="en-US" sz="2400" dirty="0" smtClean="0"/>
              <a:t>year of 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Statistics &gt; Postestimation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52" t="11720" r="35166" b="23066"/>
          <a:stretch/>
        </p:blipFill>
        <p:spPr>
          <a:xfrm>
            <a:off x="1866900" y="1371600"/>
            <a:ext cx="541020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665"/>
            <a:ext cx="9144000" cy="820135"/>
          </a:xfrm>
        </p:spPr>
        <p:txBody>
          <a:bodyPr/>
          <a:lstStyle/>
          <a:p>
            <a:r>
              <a:rPr lang="en-US" dirty="0" smtClean="0"/>
              <a:t>Margins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152" t="11720" r="35166" b="23066"/>
          <a:stretch/>
        </p:blipFill>
        <p:spPr>
          <a:xfrm>
            <a:off x="304800" y="1440366"/>
            <a:ext cx="3809999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023" t="7117" r="29946" b="12822"/>
          <a:stretch/>
        </p:blipFill>
        <p:spPr>
          <a:xfrm>
            <a:off x="4272776" y="1745166"/>
            <a:ext cx="4445366" cy="50010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68089" y="2022608"/>
            <a:ext cx="693420" cy="23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Margins for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453146" cy="4068763"/>
          </a:xfr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56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regression model predicts that the average SBP is 109.9 mm/Hg at age 20, 117.192 at</a:t>
            </a:r>
          </a:p>
          <a:p>
            <a:r>
              <a:rPr lang="en-US" dirty="0" smtClean="0"/>
              <a:t>age 30, 124.5 at age 40, 131.8 at age 50, 139.1 at age 60 and 146.5 at age 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80"/>
            <a:ext cx="9144000" cy="7604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Marginsplot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20" t="10298" r="36537" b="23168"/>
          <a:stretch/>
        </p:blipFill>
        <p:spPr>
          <a:xfrm>
            <a:off x="0" y="1295400"/>
            <a:ext cx="4101790" cy="43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766" t="10536" r="27949" b="31388"/>
          <a:stretch/>
        </p:blipFill>
        <p:spPr>
          <a:xfrm>
            <a:off x="2971800" y="2274849"/>
            <a:ext cx="6057900" cy="4572000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>
            <a:off x="3886200" y="2057400"/>
            <a:ext cx="850392" cy="514130"/>
          </a:xfrm>
          <a:prstGeom prst="bentUp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70"/>
            <a:ext cx="9144000" cy="923693"/>
          </a:xfrm>
        </p:spPr>
        <p:txBody>
          <a:bodyPr/>
          <a:lstStyle/>
          <a:p>
            <a:r>
              <a:rPr lang="en-US" dirty="0" smtClean="0"/>
              <a:t>Marginsplot for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94" y="1600200"/>
            <a:ext cx="5933406" cy="4450055"/>
          </a:xfrm>
        </p:spPr>
      </p:pic>
      <p:sp>
        <p:nvSpPr>
          <p:cNvPr id="5" name="TextBox 4"/>
          <p:cNvSpPr txBox="1"/>
          <p:nvPr/>
        </p:nvSpPr>
        <p:spPr>
          <a:xfrm>
            <a:off x="1573223" y="62484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 </a:t>
            </a:r>
          </a:p>
        </p:txBody>
      </p:sp>
    </p:spTree>
    <p:extLst>
      <p:ext uri="{BB962C8B-B14F-4D97-AF65-F5344CB8AC3E}">
        <p14:creationId xmlns:p14="http://schemas.microsoft.com/office/powerpoint/2010/main" val="4242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9763"/>
            <a:ext cx="9144000" cy="808037"/>
          </a:xfrm>
        </p:spPr>
        <p:txBody>
          <a:bodyPr/>
          <a:lstStyle/>
          <a:p>
            <a:r>
              <a:rPr lang="en-US" dirty="0" smtClean="0"/>
              <a:t>Marginsplot for 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850" y="6324600"/>
            <a:ext cx="900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marginsplot, recast(line) recastci(rarea) ciopts(fcolor(ltblue))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22434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b="1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Boxplots for SBP by Sex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 box sbp, over(sex)</a:t>
            </a:r>
          </a:p>
        </p:txBody>
      </p:sp>
    </p:spTree>
    <p:extLst>
      <p:ext uri="{BB962C8B-B14F-4D97-AF65-F5344CB8AC3E}">
        <p14:creationId xmlns:p14="http://schemas.microsoft.com/office/powerpoint/2010/main" val="17187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4B890-F176-43AF-A79A-E7B9A2A88105}"/>
              </a:ext>
            </a:extLst>
          </p:cNvPr>
          <p:cNvSpPr txBox="1"/>
          <p:nvPr/>
        </p:nvSpPr>
        <p:spPr>
          <a:xfrm>
            <a:off x="360" y="3124200"/>
            <a:ext cx="9143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can download the slides, datasets, and do-files here: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tinyurl.com/statareg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for SBP and Sex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9" y="2133600"/>
            <a:ext cx="8505569" cy="3200400"/>
          </a:xfrm>
        </p:spPr>
      </p:pic>
      <p:sp>
        <p:nvSpPr>
          <p:cNvPr id="5" name="TextBox 4"/>
          <p:cNvSpPr txBox="1"/>
          <p:nvPr/>
        </p:nvSpPr>
        <p:spPr>
          <a:xfrm>
            <a:off x="365760" y="5715000"/>
            <a:ext cx="8449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Females are coded “0” and males are coded “1” so the average sbp for females 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s 128.3 mm/Hg and the sbp for males is 5.1 mm/Hg higher than females.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74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Factor Variable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Stata assumes that covariates are continuous unless you tell it otherwise</a:t>
            </a:r>
          </a:p>
          <a:p>
            <a:endParaRPr lang="en-US" dirty="0"/>
          </a:p>
          <a:p>
            <a:r>
              <a:rPr lang="en-US" dirty="0"/>
              <a:t>We can use the 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” prefix to tell Stata that a covariate is a categorical variable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regress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We can use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dirty="0"/>
              <a:t>” prefix to tell Stata explicitly that a covariate is continuous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regress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c.age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15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Variable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28360"/>
            <a:ext cx="829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“i.” operator in front of the variable sex specifies that sex is a categorical variable.  </a:t>
            </a:r>
          </a:p>
          <a:p>
            <a:r>
              <a:rPr lang="en-US" dirty="0" smtClean="0"/>
              <a:t>Stata will automatically create indicator variables for sex and label them in the output.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3124200" cy="3749041"/>
          </a:xfrm>
        </p:spPr>
      </p:pic>
    </p:spTree>
    <p:extLst>
      <p:ext uri="{BB962C8B-B14F-4D97-AF65-F5344CB8AC3E}">
        <p14:creationId xmlns:p14="http://schemas.microsoft.com/office/powerpoint/2010/main" val="20798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232"/>
            <a:ext cx="9144000" cy="885568"/>
          </a:xfrm>
        </p:spPr>
        <p:txBody>
          <a:bodyPr/>
          <a:lstStyle/>
          <a:p>
            <a:r>
              <a:rPr lang="en-US" dirty="0" smtClean="0"/>
              <a:t>Factor Variable Notation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4" y="1876168"/>
            <a:ext cx="8229600" cy="3410464"/>
          </a:xfrm>
        </p:spPr>
      </p:pic>
      <p:sp>
        <p:nvSpPr>
          <p:cNvPr id="5" name="TextBox 4"/>
          <p:cNvSpPr txBox="1"/>
          <p:nvPr/>
        </p:nvSpPr>
        <p:spPr>
          <a:xfrm>
            <a:off x="485905" y="5791200"/>
            <a:ext cx="829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“i.” operator in front of the variable sex specifies that sex is a categorical variable.  </a:t>
            </a:r>
          </a:p>
          <a:p>
            <a:r>
              <a:rPr lang="en-US" dirty="0" smtClean="0"/>
              <a:t>Stata will automatically create indicator variables for sex and label them in the output.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The Margins Command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2036"/>
            <a:ext cx="8229600" cy="3126328"/>
          </a:xfrm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8124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regression model predicts that the average sbp for females </a:t>
            </a:r>
          </a:p>
          <a:p>
            <a:r>
              <a:rPr lang="en-US" sz="2400" dirty="0" smtClean="0"/>
              <a:t>is 128.3 and the average sbp for males is 133.4.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4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The Marginsplot Command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912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304800" y="624616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 </a:t>
            </a:r>
          </a:p>
        </p:txBody>
      </p:sp>
    </p:spTree>
    <p:extLst>
      <p:ext uri="{BB962C8B-B14F-4D97-AF65-F5344CB8AC3E}">
        <p14:creationId xmlns:p14="http://schemas.microsoft.com/office/powerpoint/2010/main" val="35540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945"/>
            <a:ext cx="9144000" cy="800655"/>
          </a:xfrm>
        </p:spPr>
        <p:txBody>
          <a:bodyPr/>
          <a:lstStyle/>
          <a:p>
            <a:r>
              <a:rPr lang="en-US" dirty="0" smtClean="0"/>
              <a:t>The Marginsplot Command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6167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marginsplot, recast(bar)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val="6659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b="1" dirty="0" smtClean="0"/>
              <a:t>Categorical covariates</a:t>
            </a:r>
            <a:endParaRPr lang="en-US" b="1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422"/>
            <a:ext cx="9144000" cy="806178"/>
          </a:xfrm>
        </p:spPr>
        <p:txBody>
          <a:bodyPr/>
          <a:lstStyle/>
          <a:p>
            <a:r>
              <a:rPr lang="en-US" dirty="0" smtClean="0"/>
              <a:t>Boxplot for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447800"/>
            <a:ext cx="6019800" cy="4514850"/>
          </a:xfrm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 box sbp, over(race)</a:t>
            </a:r>
          </a:p>
        </p:txBody>
      </p:sp>
    </p:spTree>
    <p:extLst>
      <p:ext uri="{BB962C8B-B14F-4D97-AF65-F5344CB8AC3E}">
        <p14:creationId xmlns:p14="http://schemas.microsoft.com/office/powerpoint/2010/main" val="1760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r>
              <a:rPr lang="en-US" dirty="0" smtClean="0"/>
              <a:t>Linear Regression for SBP and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1" y="1676400"/>
            <a:ext cx="8229600" cy="3849779"/>
          </a:xfrm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8096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sbp for the referent category “White” is 130.1.  The average sbp for the</a:t>
            </a:r>
          </a:p>
          <a:p>
            <a:r>
              <a:rPr lang="en-US" dirty="0" smtClean="0"/>
              <a:t> category “Black” is 4.9 mm/Hg higher than the category “White”.  </a:t>
            </a:r>
            <a:r>
              <a:rPr lang="en-US" dirty="0"/>
              <a:t>The average sbp </a:t>
            </a:r>
            <a:endParaRPr lang="en-US" dirty="0" smtClean="0"/>
          </a:p>
          <a:p>
            <a:r>
              <a:rPr lang="en-US" dirty="0" smtClean="0"/>
              <a:t>for the category “Other” </a:t>
            </a:r>
            <a:r>
              <a:rPr lang="en-US" dirty="0"/>
              <a:t>is </a:t>
            </a:r>
            <a:r>
              <a:rPr lang="en-US" dirty="0" smtClean="0"/>
              <a:t>6.0 </a:t>
            </a:r>
            <a:r>
              <a:rPr lang="en-US" dirty="0"/>
              <a:t>mm/Hg </a:t>
            </a:r>
            <a:r>
              <a:rPr lang="en-US" dirty="0" smtClean="0"/>
              <a:t>lower </a:t>
            </a:r>
            <a:r>
              <a:rPr lang="en-US" dirty="0"/>
              <a:t>than the category “White”.  </a:t>
            </a:r>
          </a:p>
        </p:txBody>
      </p:sp>
    </p:spTree>
    <p:extLst>
      <p:ext uri="{BB962C8B-B14F-4D97-AF65-F5344CB8AC3E}">
        <p14:creationId xmlns:p14="http://schemas.microsoft.com/office/powerpoint/2010/main" val="36443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405"/>
            <a:ext cx="9144000" cy="768195"/>
          </a:xfrm>
        </p:spPr>
        <p:txBody>
          <a:bodyPr/>
          <a:lstStyle/>
          <a:p>
            <a:r>
              <a:rPr lang="en-US" dirty="0" smtClean="0"/>
              <a:t>Margins for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8" y="1778000"/>
            <a:ext cx="8229600" cy="3454400"/>
          </a:xfrm>
        </p:spPr>
      </p:pic>
      <p:sp>
        <p:nvSpPr>
          <p:cNvPr id="5" name="TextBox 4"/>
          <p:cNvSpPr txBox="1"/>
          <p:nvPr/>
        </p:nvSpPr>
        <p:spPr>
          <a:xfrm>
            <a:off x="635248" y="5943600"/>
            <a:ext cx="810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model predicts that the average sbp is 130.1 for the “White” category, 135.0 for </a:t>
            </a:r>
          </a:p>
          <a:p>
            <a:r>
              <a:rPr lang="en-US" dirty="0" smtClean="0"/>
              <a:t>the “Black” category, and 124.1 for the “Other” category.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Marginsplot for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00200"/>
            <a:ext cx="5689600" cy="4267200"/>
          </a:xfrm>
        </p:spPr>
      </p:pic>
      <p:sp>
        <p:nvSpPr>
          <p:cNvPr id="5" name="TextBox 4"/>
          <p:cNvSpPr txBox="1"/>
          <p:nvPr/>
        </p:nvSpPr>
        <p:spPr>
          <a:xfrm>
            <a:off x="528795" y="6172200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 </a:t>
            </a:r>
          </a:p>
        </p:txBody>
      </p:sp>
    </p:spTree>
    <p:extLst>
      <p:ext uri="{BB962C8B-B14F-4D97-AF65-F5344CB8AC3E}">
        <p14:creationId xmlns:p14="http://schemas.microsoft.com/office/powerpoint/2010/main" val="35784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Marginsplot for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304800" y="6246167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marginsplot, recast(bar)</a:t>
            </a:r>
          </a:p>
        </p:txBody>
      </p:sp>
    </p:spTree>
    <p:extLst>
      <p:ext uri="{BB962C8B-B14F-4D97-AF65-F5344CB8AC3E}">
        <p14:creationId xmlns:p14="http://schemas.microsoft.com/office/powerpoint/2010/main" val="32996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Contrast Operators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086" t="22772" r="21156" b="15366"/>
          <a:stretch/>
        </p:blipFill>
        <p:spPr>
          <a:xfrm>
            <a:off x="457200" y="1600200"/>
            <a:ext cx="811364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Contrasts of Margins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824787" cy="50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Contrasts of Margins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818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plotregion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(margin(l=15 r=15))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7567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Pairwise Comparisons of Margins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750171" cy="50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Pairwise Comparisons of Margins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80987"/>
            <a:ext cx="772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xdimension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(_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unique 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yline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///</a:t>
            </a:r>
          </a:p>
          <a:p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plotregion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fr-F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(l=10 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r=10))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1" y="1447800"/>
            <a:ext cx="5870497" cy="44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b="1" dirty="0" smtClean="0"/>
              <a:t>Linear regression with multiple covariates</a:t>
            </a:r>
            <a:endParaRPr lang="en-US" b="1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Multiple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2142" cy="4800600"/>
          </a:xfrm>
        </p:spPr>
      </p:pic>
    </p:spTree>
    <p:extLst>
      <p:ext uri="{BB962C8B-B14F-4D97-AF65-F5344CB8AC3E}">
        <p14:creationId xmlns:p14="http://schemas.microsoft.com/office/powerpoint/2010/main" val="39917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58682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4912"/>
            <a:ext cx="9144000" cy="7129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Margins for Age and Sex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960" y="6439090"/>
            <a:ext cx="726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predictions for each combination of age and sex are averaged over race.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61109"/>
            <a:ext cx="6137597" cy="48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9763"/>
            <a:ext cx="9144000" cy="808037"/>
          </a:xfrm>
        </p:spPr>
        <p:txBody>
          <a:bodyPr/>
          <a:lstStyle/>
          <a:p>
            <a:r>
              <a:rPr lang="en-US" dirty="0" smtClean="0"/>
              <a:t>Marginsplot for Age and Sex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237" y="63246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8115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610"/>
            <a:ext cx="9144000" cy="825190"/>
          </a:xfrm>
        </p:spPr>
        <p:txBody>
          <a:bodyPr/>
          <a:lstStyle/>
          <a:p>
            <a:r>
              <a:rPr lang="en-US" dirty="0" smtClean="0"/>
              <a:t>Margins for Age and 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999" y="6488668"/>
            <a:ext cx="732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predictions for each combination of age and race are averaged over sex.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51124"/>
            <a:ext cx="5334000" cy="49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904"/>
            <a:ext cx="9144000" cy="895096"/>
          </a:xfrm>
        </p:spPr>
        <p:txBody>
          <a:bodyPr/>
          <a:lstStyle/>
          <a:p>
            <a:r>
              <a:rPr lang="en-US" dirty="0" smtClean="0"/>
              <a:t>Marginsplot for Age and 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43904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marginsplot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1171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b="1" dirty="0" smtClean="0"/>
              <a:t>Linear regression with interactions</a:t>
            </a:r>
            <a:endParaRPr lang="en-US" b="1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3869"/>
          </a:xfrm>
        </p:spPr>
        <p:txBody>
          <a:bodyPr/>
          <a:lstStyle/>
          <a:p>
            <a:r>
              <a:rPr lang="en-US" dirty="0" smtClean="0"/>
              <a:t>What is Moderation?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3199" y="1976086"/>
            <a:ext cx="776175" cy="923330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M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271515" y="3605755"/>
            <a:ext cx="857927" cy="923330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 X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326752" y="3596707"/>
            <a:ext cx="837089" cy="923330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 Y </a:t>
            </a:r>
            <a:endParaRPr lang="en-US" sz="54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3129442" y="4058372"/>
            <a:ext cx="3197310" cy="90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91286" y="2918287"/>
            <a:ext cx="1" cy="114008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237" y="5029200"/>
            <a:ext cx="8738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effect of X on some variable Y is moderated by M if its size, </a:t>
            </a:r>
            <a:endParaRPr lang="en-US" sz="2400" dirty="0" smtClean="0"/>
          </a:p>
          <a:p>
            <a:r>
              <a:rPr lang="en-US" sz="2400" dirty="0" smtClean="0"/>
              <a:t>sign</a:t>
            </a:r>
            <a:r>
              <a:rPr lang="en-US" sz="2400" dirty="0"/>
              <a:t>, or strength depends on or can be predicted by M.  In that case, </a:t>
            </a:r>
            <a:endParaRPr lang="en-US" sz="2400" dirty="0" smtClean="0"/>
          </a:p>
          <a:p>
            <a:r>
              <a:rPr lang="en-US" sz="2400" dirty="0" smtClean="0"/>
              <a:t>M </a:t>
            </a:r>
            <a:r>
              <a:rPr lang="en-US" sz="2400" dirty="0"/>
              <a:t>is said to be a moderator of X’s effect on Y, predicted by M.”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Hayes, 2013, pg 208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2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91440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Age (X), SBP (Y) and Sex (M)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69663"/>
            <a:ext cx="5410200" cy="4057650"/>
          </a:xfrm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7579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effect of age (X) on SBP (Y) is not the same for males and females.  </a:t>
            </a:r>
          </a:p>
          <a:p>
            <a:r>
              <a:rPr lang="en-US" sz="2000" dirty="0" smtClean="0"/>
              <a:t>Thus sex is a moderator for the relationship between age and SBP.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0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/>
              <a:t>We can use the “#” operator to create an interaction term for two covariates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regress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c.age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c.age#i.sex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Or we can use the “##” operator to include both main effects and the interaction term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regress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c.age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endParaRPr lang="en-US" sz="2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800D5-67ED-4C29-80BD-D108756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Factor Variable Notation</a:t>
            </a:r>
          </a:p>
        </p:txBody>
      </p:sp>
    </p:spTree>
    <p:extLst>
      <p:ext uri="{BB962C8B-B14F-4D97-AF65-F5344CB8AC3E}">
        <p14:creationId xmlns:p14="http://schemas.microsoft.com/office/powerpoint/2010/main" val="30773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Factor Variable Notation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4784"/>
          <a:stretch/>
        </p:blipFill>
        <p:spPr>
          <a:xfrm>
            <a:off x="1752600" y="1600200"/>
            <a:ext cx="39087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dirty="0" smtClean="0"/>
              <a:t>Regression for Age (X) and Sex (M)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9"/>
            <a:ext cx="8305800" cy="4680253"/>
          </a:xfrm>
        </p:spPr>
      </p:pic>
      <p:sp>
        <p:nvSpPr>
          <p:cNvPr id="5" name="Rectangle 4"/>
          <p:cNvSpPr/>
          <p:nvPr/>
        </p:nvSpPr>
        <p:spPr>
          <a:xfrm>
            <a:off x="3048000" y="1828799"/>
            <a:ext cx="1307847" cy="40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794" y="5334000"/>
            <a:ext cx="8350405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8344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Regression for Age (X) and Sex (M)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807412"/>
          </a:xfrm>
        </p:spPr>
      </p:pic>
      <p:sp>
        <p:nvSpPr>
          <p:cNvPr id="6" name="Rectangle 5"/>
          <p:cNvSpPr/>
          <p:nvPr/>
        </p:nvSpPr>
        <p:spPr>
          <a:xfrm>
            <a:off x="1828800" y="16764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8794" y="5334000"/>
            <a:ext cx="8350405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Margins </a:t>
            </a:r>
            <a:r>
              <a:rPr lang="en-US" dirty="0"/>
              <a:t>for Age (X) and Sex (M)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" y="1600200"/>
            <a:ext cx="7336953" cy="5105400"/>
          </a:xfrm>
        </p:spPr>
      </p:pic>
    </p:spTree>
    <p:extLst>
      <p:ext uri="{BB962C8B-B14F-4D97-AF65-F5344CB8AC3E}">
        <p14:creationId xmlns:p14="http://schemas.microsoft.com/office/powerpoint/2010/main" val="4085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Marginsplot </a:t>
            </a:r>
            <a:r>
              <a:rPr lang="en-US" dirty="0"/>
              <a:t>for Age (X) and Sex (M)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614472"/>
            <a:ext cx="5994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304800" y="6286903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672387" cy="5184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Regression for Age (X) and </a:t>
            </a:r>
            <a:r>
              <a:rPr lang="en-US" dirty="0" smtClean="0"/>
              <a:t>Race </a:t>
            </a:r>
            <a:r>
              <a:rPr lang="en-US" dirty="0" smtClean="0"/>
              <a:t>(M)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14478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334000"/>
            <a:ext cx="7391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Marginsplot </a:t>
            </a:r>
            <a:r>
              <a:rPr lang="en-US" dirty="0"/>
              <a:t>for Age (X) and </a:t>
            </a:r>
            <a:r>
              <a:rPr lang="en-US" dirty="0" smtClean="0"/>
              <a:t>Race </a:t>
            </a:r>
            <a:r>
              <a:rPr lang="en-US" dirty="0"/>
              <a:t>(M)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024446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 race, at(age=(20(10)60))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vsquish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legend(rows(1))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240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F-test for Interaction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8997"/>
          <a:stretch/>
        </p:blipFill>
        <p:spPr>
          <a:xfrm>
            <a:off x="990600" y="2209800"/>
            <a:ext cx="552991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dirty="0" smtClean="0"/>
              <a:t>Likelihood Ratio Test for Interaction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50"/>
          <a:stretch/>
        </p:blipFill>
        <p:spPr>
          <a:xfrm>
            <a:off x="304800" y="2133600"/>
            <a:ext cx="8686800" cy="3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Continuous-by-Continuous Interactions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2" y="1905000"/>
            <a:ext cx="8543475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1828800"/>
            <a:ext cx="1676400" cy="40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410200"/>
            <a:ext cx="1600200" cy="40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Continuous-by-Continuous Interactions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630"/>
          <a:stretch/>
        </p:blipFill>
        <p:spPr>
          <a:xfrm>
            <a:off x="342900" y="2133600"/>
            <a:ext cx="8458200" cy="36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Continuous-by-Continuous Interactions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889"/>
          <a:stretch/>
        </p:blipFill>
        <p:spPr>
          <a:xfrm>
            <a:off x="386611" y="2133600"/>
            <a:ext cx="83707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502400" cy="4876800"/>
          </a:xfrm>
        </p:spPr>
      </p:pic>
      <p:sp>
        <p:nvSpPr>
          <p:cNvPr id="5" name="TextBox 4"/>
          <p:cNvSpPr txBox="1"/>
          <p:nvPr/>
        </p:nvSpPr>
        <p:spPr>
          <a:xfrm>
            <a:off x="76200" y="6092428"/>
            <a:ext cx="873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histogram sbp, normal normopts(lcolor(blue) lwidth(thick))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kdensity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kdenopts(lcolor(green) lwidth(thick))</a:t>
            </a:r>
          </a:p>
        </p:txBody>
      </p:sp>
    </p:spTree>
    <p:extLst>
      <p:ext uri="{BB962C8B-B14F-4D97-AF65-F5344CB8AC3E}">
        <p14:creationId xmlns:p14="http://schemas.microsoft.com/office/powerpoint/2010/main" val="17532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Continuous-by-Continuous Interactions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758"/>
          <a:stretch/>
        </p:blipFill>
        <p:spPr>
          <a:xfrm>
            <a:off x="459005" y="2438400"/>
            <a:ext cx="822598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Continuous-by-Continuous Interactions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40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b="1" dirty="0" smtClean="0"/>
              <a:t>Linear regression with log-transformations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943600" cy="4457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6324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histogram triglycerides, title("Serum Triglycerides (mg/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</a:p>
        </p:txBody>
      </p:sp>
    </p:spTree>
    <p:extLst>
      <p:ext uri="{BB962C8B-B14F-4D97-AF65-F5344CB8AC3E}">
        <p14:creationId xmlns:p14="http://schemas.microsoft.com/office/powerpoint/2010/main" val="11296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211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ln_trig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ln(triglycerides)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histogram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ln_trig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title("ln(Triglycerides)")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043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85"/>
          <a:stretch/>
        </p:blipFill>
        <p:spPr>
          <a:xfrm>
            <a:off x="381000" y="2057400"/>
            <a:ext cx="8557979" cy="3705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953000"/>
            <a:ext cx="1981200" cy="331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6096000"/>
            <a:ext cx="571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interpret the coefficient for 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2135"/>
            <a:ext cx="516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at(age=(20(10)60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676761" cy="42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27003"/>
            <a:ext cx="880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expression(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(predict(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xb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at(age=(20(10)60))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1752600" y="994202"/>
            <a:ext cx="5562600" cy="4876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460000">
            <a:off x="3482820" y="3017104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BIASED!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17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79"/>
          <a:stretch/>
        </p:blipFill>
        <p:spPr>
          <a:xfrm>
            <a:off x="459233" y="1808831"/>
            <a:ext cx="8001000" cy="38814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4953000"/>
            <a:ext cx="1981200" cy="331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2264" y="5943600"/>
            <a:ext cx="756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/>
              </a:rPr>
              <a:t>Use </a:t>
            </a:r>
            <a:r>
              <a:rPr lang="en-US" sz="3200" dirty="0" err="1" smtClean="0">
                <a:hlinkClick r:id="rId3"/>
              </a:rPr>
              <a:t>poisson</a:t>
            </a:r>
            <a:r>
              <a:rPr lang="en-US" sz="3200" dirty="0" smtClean="0">
                <a:hlinkClick r:id="rId3"/>
              </a:rPr>
              <a:t> rather than regress; tell a friend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7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Log-Transformations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2135"/>
            <a:ext cx="516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at(age=(20(10)60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1444688"/>
            <a:ext cx="6050280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b="1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dataset</a:t>
            </a:r>
            <a:endParaRPr lang="en-US" dirty="0" smtClean="0"/>
          </a:p>
          <a:p>
            <a:r>
              <a:rPr lang="en-US" dirty="0" smtClean="0"/>
              <a:t>Linear regression with one covariate</a:t>
            </a:r>
          </a:p>
          <a:p>
            <a:pPr lvl="1"/>
            <a:r>
              <a:rPr lang="en-US" dirty="0" smtClean="0"/>
              <a:t>Continuous covariates</a:t>
            </a:r>
          </a:p>
          <a:p>
            <a:pPr lvl="1"/>
            <a:r>
              <a:rPr lang="en-US" dirty="0" smtClean="0"/>
              <a:t>Binary covariates</a:t>
            </a:r>
          </a:p>
          <a:p>
            <a:pPr lvl="1"/>
            <a:r>
              <a:rPr lang="en-US" dirty="0" smtClean="0"/>
              <a:t>Categorical covariates</a:t>
            </a:r>
            <a:endParaRPr lang="en-US" dirty="0"/>
          </a:p>
          <a:p>
            <a:r>
              <a:rPr lang="en-US" dirty="0" smtClean="0"/>
              <a:t>Linear regression with multiple covariates</a:t>
            </a:r>
            <a:endParaRPr lang="en-US" dirty="0"/>
          </a:p>
          <a:p>
            <a:r>
              <a:rPr lang="en-US" dirty="0" smtClean="0"/>
              <a:t>Linear regression with interactions</a:t>
            </a:r>
            <a:endParaRPr lang="en-US" dirty="0" smtClean="0"/>
          </a:p>
          <a:p>
            <a:r>
              <a:rPr lang="en-US" dirty="0" smtClean="0"/>
              <a:t>Linear regression with log-transformations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3568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https://www.stata.com/bookstore/gentle-introduction-to-stata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6172200"/>
            <a:ext cx="3568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https://www.stata.com/bookstore/interpreting-visualizing-regression-models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6596"/>
            <a:ext cx="3568205" cy="455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07" y="1371600"/>
            <a:ext cx="3619148" cy="46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76400"/>
            <a:ext cx="8763000" cy="464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Stata Manual: margins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Stata Manual: </a:t>
            </a:r>
            <a:r>
              <a:rPr lang="en-US" sz="2000" dirty="0" err="1">
                <a:hlinkClick r:id="rId3"/>
              </a:rPr>
              <a:t>marginsplot</a:t>
            </a:r>
            <a:endParaRPr lang="en-US" sz="2000" dirty="0"/>
          </a:p>
          <a:p>
            <a:r>
              <a:rPr lang="en-US" sz="2000" dirty="0" smtClean="0">
                <a:hlinkClick r:id="rId4"/>
              </a:rPr>
              <a:t>Stata Manual: margins, contrast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Stata Manual: margins, </a:t>
            </a:r>
            <a:r>
              <a:rPr lang="en-US" sz="2000" dirty="0" err="1" smtClean="0">
                <a:hlinkClick r:id="rId4"/>
              </a:rPr>
              <a:t>pwcompare</a:t>
            </a:r>
            <a:endParaRPr lang="en-US" sz="2000" dirty="0" smtClean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Stata Manual: graph </a:t>
            </a:r>
            <a:r>
              <a:rPr lang="en-US" sz="2000" dirty="0" err="1" smtClean="0">
                <a:hlinkClick r:id="rId4"/>
              </a:rPr>
              <a:t>twoway</a:t>
            </a:r>
            <a:r>
              <a:rPr lang="en-US" sz="2000" dirty="0" smtClean="0">
                <a:hlinkClick r:id="rId4"/>
              </a:rPr>
              <a:t> contour</a:t>
            </a:r>
            <a:endParaRPr lang="en-US" sz="2000" dirty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Stata </a:t>
            </a:r>
            <a:r>
              <a:rPr lang="en-US" sz="2000" dirty="0">
                <a:hlinkClick r:id="rId4"/>
              </a:rPr>
              <a:t>Blog: Use </a:t>
            </a:r>
            <a:r>
              <a:rPr lang="en-US" sz="2000" dirty="0" err="1">
                <a:hlinkClick r:id="rId4"/>
              </a:rPr>
              <a:t>poisson</a:t>
            </a:r>
            <a:r>
              <a:rPr lang="en-US" sz="2000" dirty="0">
                <a:hlinkClick r:id="rId4"/>
              </a:rPr>
              <a:t> rather than regress; Tell a friend</a:t>
            </a:r>
            <a:endParaRPr lang="en-US" sz="2000" dirty="0"/>
          </a:p>
          <a:p>
            <a:r>
              <a:rPr lang="en-US" sz="2000" dirty="0" smtClean="0">
                <a:hlinkClick r:id="rId5"/>
              </a:rPr>
              <a:t>In the spotlight: Interpreting models for log-transformed outcomes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In the spotlight: Visualizing continuous-by-continuous interactions with margins and </a:t>
            </a:r>
            <a:r>
              <a:rPr lang="en-US" sz="2000" dirty="0" err="1" smtClean="0">
                <a:hlinkClick r:id="rId6"/>
              </a:rPr>
              <a:t>twoway</a:t>
            </a:r>
            <a:r>
              <a:rPr lang="en-US" sz="2000" dirty="0" smtClean="0">
                <a:hlinkClick r:id="rId6"/>
              </a:rPr>
              <a:t> contour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YouTube: Factor Variables Playlist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YouTube: Margins Playlist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YouTube: Profile Plots and Interaction Plots Playlist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281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0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chuber@stata.com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61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8576" y="819115"/>
            <a:ext cx="5426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Thanks for coming!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4572000"/>
            <a:ext cx="914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can download the slides, datasets, and do-files here: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hlinkClick r:id="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hlinkClick r:id="rId5"/>
              </a:rPr>
              <a:t>https://</a:t>
            </a:r>
            <a:r>
              <a:rPr lang="en-US" sz="2400" b="1" dirty="0" smtClean="0">
                <a:hlinkClick r:id="rId5"/>
              </a:rPr>
              <a:t>tinyurl.com/statareg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649"/>
            <a:ext cx="9144000" cy="896351"/>
          </a:xfrm>
        </p:spPr>
        <p:txBody>
          <a:bodyPr/>
          <a:lstStyle/>
          <a:p>
            <a:r>
              <a:rPr lang="en-US" dirty="0" smtClean="0"/>
              <a:t>Scatterplot for SBP by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425017" cy="4068763"/>
          </a:xfrm>
        </p:spPr>
      </p:pic>
      <p:sp>
        <p:nvSpPr>
          <p:cNvPr id="5" name="TextBox 4"/>
          <p:cNvSpPr txBox="1"/>
          <p:nvPr/>
        </p:nvSpPr>
        <p:spPr>
          <a:xfrm>
            <a:off x="304800" y="6108114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twoway (scatter sbp age)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///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lowess sbp age, lcolor(red) lwidth(thick))</a:t>
            </a:r>
          </a:p>
        </p:txBody>
      </p:sp>
    </p:spTree>
    <p:extLst>
      <p:ext uri="{BB962C8B-B14F-4D97-AF65-F5344CB8AC3E}">
        <p14:creationId xmlns:p14="http://schemas.microsoft.com/office/powerpoint/2010/main" val="27255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2804"/>
            <a:ext cx="9144000" cy="812964"/>
          </a:xfrm>
        </p:spPr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676400"/>
          </a:xfrm>
        </p:spPr>
        <p:txBody>
          <a:bodyPr/>
          <a:lstStyle/>
          <a:p>
            <a:r>
              <a:rPr lang="en-US" dirty="0" smtClean="0"/>
              <a:t>Linear regression allows us to estimate the relationship between an outcome variable, y, and one or more predictor variables, x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37360" y="3801485"/>
                <a:ext cx="49000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" y="3801485"/>
                <a:ext cx="490005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6603" y="5242559"/>
                <a:ext cx="60920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𝑠𝑏𝑝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𝑎𝑔𝑒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03" y="5242559"/>
                <a:ext cx="6092052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5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9657</TotalTime>
  <Words>1325</Words>
  <Application>Microsoft Office PowerPoint</Application>
  <PresentationFormat>On-screen Show (4:3)</PresentationFormat>
  <Paragraphs>237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Cambria Math</vt:lpstr>
      <vt:lpstr>Courier New</vt:lpstr>
      <vt:lpstr>Office Theme</vt:lpstr>
      <vt:lpstr>Fitting Models and  Interpreting Results</vt:lpstr>
      <vt:lpstr>Download Website</vt:lpstr>
      <vt:lpstr>Outline</vt:lpstr>
      <vt:lpstr>PowerPoint Presentation</vt:lpstr>
      <vt:lpstr>PowerPoint Presentation</vt:lpstr>
      <vt:lpstr>PowerPoint Presentation</vt:lpstr>
      <vt:lpstr>Outline</vt:lpstr>
      <vt:lpstr>Scatterplot for SBP by Age</vt:lpstr>
      <vt:lpstr>Linear Regression</vt:lpstr>
      <vt:lpstr>Statistics &gt; Linear models and related &gt; Linear regression</vt:lpstr>
      <vt:lpstr>Linear Regression for Age</vt:lpstr>
      <vt:lpstr>Statistics &gt; Postestimation</vt:lpstr>
      <vt:lpstr>Margins</vt:lpstr>
      <vt:lpstr>Margins for Age</vt:lpstr>
      <vt:lpstr>Marginsplot</vt:lpstr>
      <vt:lpstr>Marginsplot for Age</vt:lpstr>
      <vt:lpstr>Marginsplot for Age</vt:lpstr>
      <vt:lpstr>Outline</vt:lpstr>
      <vt:lpstr>Boxplots for SBP by Sex</vt:lpstr>
      <vt:lpstr>Linear Regression for SBP and Sex</vt:lpstr>
      <vt:lpstr>Factor Variable Notation</vt:lpstr>
      <vt:lpstr>Factor Variable Notation</vt:lpstr>
      <vt:lpstr>Factor Variable Notation</vt:lpstr>
      <vt:lpstr>The Margins Command</vt:lpstr>
      <vt:lpstr>The Marginsplot Command</vt:lpstr>
      <vt:lpstr>The Marginsplot Command</vt:lpstr>
      <vt:lpstr>Outline</vt:lpstr>
      <vt:lpstr>Boxplot for Race</vt:lpstr>
      <vt:lpstr>Linear Regression for SBP and Race</vt:lpstr>
      <vt:lpstr>Margins for Race</vt:lpstr>
      <vt:lpstr>Marginsplot for Race</vt:lpstr>
      <vt:lpstr>Marginsplot for Race</vt:lpstr>
      <vt:lpstr>Contrast Operators</vt:lpstr>
      <vt:lpstr>Contrasts of Margins</vt:lpstr>
      <vt:lpstr>Contrasts of Margins</vt:lpstr>
      <vt:lpstr>Pairwise Comparisons of Margins</vt:lpstr>
      <vt:lpstr>Pairwise Comparisons of Margins</vt:lpstr>
      <vt:lpstr>Outline</vt:lpstr>
      <vt:lpstr>Multiple Regression</vt:lpstr>
      <vt:lpstr>Margins for Age and Sex</vt:lpstr>
      <vt:lpstr>Marginsplot for Age and Sex</vt:lpstr>
      <vt:lpstr>Margins for Age and Race</vt:lpstr>
      <vt:lpstr>Marginsplot for Age and Race</vt:lpstr>
      <vt:lpstr>Outline</vt:lpstr>
      <vt:lpstr>What is Moderation?</vt:lpstr>
      <vt:lpstr>Example: Age (X), SBP (Y) and Sex (M)</vt:lpstr>
      <vt:lpstr>Factor Variable Notation</vt:lpstr>
      <vt:lpstr>Factor Variable Notation</vt:lpstr>
      <vt:lpstr>Regression for Age (X) and Sex (M)</vt:lpstr>
      <vt:lpstr>Regression for Age (X) and Sex (M)</vt:lpstr>
      <vt:lpstr>Margins for Age (X) and Sex (M)</vt:lpstr>
      <vt:lpstr>Marginsplot for Age (X) and Sex (M)</vt:lpstr>
      <vt:lpstr>Regression for Age (X) and Race (M)</vt:lpstr>
      <vt:lpstr>Marginsplot for Age (X) and Race (M)</vt:lpstr>
      <vt:lpstr>F-test for Interaction</vt:lpstr>
      <vt:lpstr>Likelihood Ratio Test for Interaction</vt:lpstr>
      <vt:lpstr>Continuous-by-Continuous Interactions</vt:lpstr>
      <vt:lpstr>Continuous-by-Continuous Interactions</vt:lpstr>
      <vt:lpstr>Continuous-by-Continuous Interactions</vt:lpstr>
      <vt:lpstr>Continuous-by-Continuous Interactions</vt:lpstr>
      <vt:lpstr>Continuous-by-Continuous Interactions</vt:lpstr>
      <vt:lpstr>Outline</vt:lpstr>
      <vt:lpstr>Log-Transformations</vt:lpstr>
      <vt:lpstr>Log-Transformations</vt:lpstr>
      <vt:lpstr>Log-Transformations</vt:lpstr>
      <vt:lpstr>Log-Transformations</vt:lpstr>
      <vt:lpstr>Log-Transformations</vt:lpstr>
      <vt:lpstr>Log-Transformations</vt:lpstr>
      <vt:lpstr>Log-Transformations</vt:lpstr>
      <vt:lpstr>Outline</vt:lpstr>
      <vt:lpstr>Other Resources</vt:lpstr>
      <vt:lpstr>Other Resources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Huber</dc:creator>
  <cp:lastModifiedBy>ChuckStata</cp:lastModifiedBy>
  <cp:revision>1139</cp:revision>
  <dcterms:created xsi:type="dcterms:W3CDTF">2013-10-24T18:49:17Z</dcterms:created>
  <dcterms:modified xsi:type="dcterms:W3CDTF">2020-09-16T03:57:25Z</dcterms:modified>
</cp:coreProperties>
</file>