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573" r:id="rId2"/>
    <p:sldId id="668" r:id="rId3"/>
    <p:sldId id="682" r:id="rId4"/>
    <p:sldId id="687" r:id="rId5"/>
    <p:sldId id="585" r:id="rId6"/>
    <p:sldId id="603" r:id="rId7"/>
    <p:sldId id="678" r:id="rId8"/>
    <p:sldId id="679" r:id="rId9"/>
    <p:sldId id="680" r:id="rId10"/>
    <p:sldId id="681" r:id="rId11"/>
    <p:sldId id="606" r:id="rId12"/>
    <p:sldId id="607" r:id="rId13"/>
    <p:sldId id="635" r:id="rId14"/>
    <p:sldId id="636" r:id="rId15"/>
    <p:sldId id="612" r:id="rId16"/>
    <p:sldId id="633" r:id="rId17"/>
    <p:sldId id="634" r:id="rId18"/>
    <p:sldId id="613" r:id="rId19"/>
    <p:sldId id="718" r:id="rId20"/>
    <p:sldId id="719" r:id="rId21"/>
    <p:sldId id="717" r:id="rId22"/>
    <p:sldId id="683" r:id="rId23"/>
    <p:sldId id="684" r:id="rId24"/>
    <p:sldId id="685" r:id="rId25"/>
    <p:sldId id="637" r:id="rId26"/>
    <p:sldId id="615" r:id="rId27"/>
    <p:sldId id="624" r:id="rId28"/>
    <p:sldId id="691" r:id="rId29"/>
    <p:sldId id="697" r:id="rId30"/>
    <p:sldId id="698" r:id="rId31"/>
    <p:sldId id="699" r:id="rId32"/>
    <p:sldId id="720" r:id="rId33"/>
    <p:sldId id="654" r:id="rId34"/>
    <p:sldId id="653" r:id="rId35"/>
    <p:sldId id="656" r:id="rId36"/>
    <p:sldId id="657" r:id="rId37"/>
    <p:sldId id="658" r:id="rId38"/>
    <p:sldId id="662" r:id="rId39"/>
    <p:sldId id="705" r:id="rId40"/>
    <p:sldId id="704" r:id="rId41"/>
    <p:sldId id="721" r:id="rId42"/>
    <p:sldId id="690" r:id="rId43"/>
    <p:sldId id="689" r:id="rId44"/>
    <p:sldId id="663" r:id="rId45"/>
    <p:sldId id="702" r:id="rId46"/>
    <p:sldId id="703" r:id="rId47"/>
    <p:sldId id="722" r:id="rId48"/>
    <p:sldId id="706" r:id="rId49"/>
    <p:sldId id="707" r:id="rId50"/>
    <p:sldId id="693" r:id="rId51"/>
    <p:sldId id="694" r:id="rId52"/>
    <p:sldId id="708" r:id="rId53"/>
    <p:sldId id="709" r:id="rId54"/>
    <p:sldId id="710" r:id="rId55"/>
    <p:sldId id="711" r:id="rId56"/>
    <p:sldId id="712" r:id="rId57"/>
    <p:sldId id="713" r:id="rId58"/>
    <p:sldId id="714" r:id="rId59"/>
    <p:sldId id="715" r:id="rId60"/>
    <p:sldId id="723" r:id="rId61"/>
    <p:sldId id="50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7E6000"/>
    <a:srgbClr val="9A7500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563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08A2-9EEE-41A2-920B-CAEDE4E8001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AE5D-2A48-41E7-9FFF-202990A0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AE5D-2A48-41E7-9FFF-202990A0E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AE5D-2A48-41E7-9FFF-202990A0EC4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9207-F20E-475B-BB9F-802C285ABDE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2E80-6E97-45ED-9957-616F64E72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Latent Class Analysis</a:t>
            </a:r>
            <a:br>
              <a:rPr lang="en-US" sz="4800" dirty="0"/>
            </a:br>
            <a:r>
              <a:rPr lang="en-US" sz="4800" dirty="0"/>
              <a:t>Using Stata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19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Chuck Huber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StataCorp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chuber@stata.com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A37BC-F1D6-4360-BE05-92BC6CBA70D0}"/>
              </a:ext>
            </a:extLst>
          </p:cNvPr>
          <p:cNvSpPr txBox="1"/>
          <p:nvPr/>
        </p:nvSpPr>
        <p:spPr>
          <a:xfrm>
            <a:off x="3208210" y="4953000"/>
            <a:ext cx="2797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Stata Webinar</a:t>
            </a:r>
          </a:p>
          <a:p>
            <a:pPr algn="ctr"/>
            <a:r>
              <a:rPr lang="en-US" sz="3200" dirty="0"/>
              <a:t>March 27, 2018</a:t>
            </a:r>
          </a:p>
        </p:txBody>
      </p:sp>
    </p:spTree>
    <p:extLst>
      <p:ext uri="{BB962C8B-B14F-4D97-AF65-F5344CB8AC3E}">
        <p14:creationId xmlns:p14="http://schemas.microsoft.com/office/powerpoint/2010/main" val="405025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Example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977AAB-A2E9-4753-AD82-03D7BC9FE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799"/>
            <a:ext cx="7620000" cy="2918913"/>
          </a:xfrm>
        </p:spPr>
      </p:pic>
    </p:spTree>
    <p:extLst>
      <p:ext uri="{BB962C8B-B14F-4D97-AF65-F5344CB8AC3E}">
        <p14:creationId xmlns:p14="http://schemas.microsoft.com/office/powerpoint/2010/main" val="247671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6138A4-6952-49BE-96C6-44964B4364D2}"/>
              </a:ext>
            </a:extLst>
          </p:cNvPr>
          <p:cNvGrpSpPr/>
          <p:nvPr/>
        </p:nvGrpSpPr>
        <p:grpSpPr>
          <a:xfrm>
            <a:off x="3107609" y="2068877"/>
            <a:ext cx="2819400" cy="1828800"/>
            <a:chOff x="481614" y="2286000"/>
            <a:chExt cx="2971800" cy="304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CA2BB7-4DF0-42F0-8C82-D3DB096BF9C2}"/>
                </a:ext>
              </a:extLst>
            </p:cNvPr>
            <p:cNvGrpSpPr/>
            <p:nvPr/>
          </p:nvGrpSpPr>
          <p:grpSpPr>
            <a:xfrm>
              <a:off x="481614" y="2286000"/>
              <a:ext cx="2971800" cy="3048000"/>
              <a:chOff x="464598" y="2286000"/>
              <a:chExt cx="2971800" cy="3048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92B01D-5A03-4605-AD4C-94A449953408}"/>
                  </a:ext>
                </a:extLst>
              </p:cNvPr>
              <p:cNvSpPr/>
              <p:nvPr/>
            </p:nvSpPr>
            <p:spPr>
              <a:xfrm>
                <a:off x="464598" y="2286000"/>
                <a:ext cx="2971800" cy="304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5638C70-ADFE-4678-8850-DCBC83BC6C73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>
                <a:off x="1950498" y="2286000"/>
                <a:ext cx="0" cy="152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787962-68DF-4505-869A-B520AD4A6761}"/>
                  </a:ext>
                </a:extLst>
              </p:cNvPr>
              <p:cNvCxnSpPr>
                <a:cxnSpLocks/>
                <a:endCxn id="10" idx="5"/>
              </p:cNvCxnSpPr>
              <p:nvPr/>
            </p:nvCxnSpPr>
            <p:spPr>
              <a:xfrm>
                <a:off x="1943860" y="3810000"/>
                <a:ext cx="1057328" cy="10776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D708ACE-D9BD-4437-9CF1-CF2F0A2668D9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>
                <a:off x="464598" y="3810000"/>
                <a:ext cx="14859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BCFB60-D5B5-4209-A376-54858EC6D63F}"/>
                </a:ext>
              </a:extLst>
            </p:cNvPr>
            <p:cNvSpPr txBox="1"/>
            <p:nvPr/>
          </p:nvSpPr>
          <p:spPr>
            <a:xfrm>
              <a:off x="2204240" y="3276600"/>
              <a:ext cx="1031051" cy="68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21DCE0-FB69-4ADB-A4B4-0BE7FC97F425}"/>
                </a:ext>
              </a:extLst>
            </p:cNvPr>
            <p:cNvSpPr txBox="1"/>
            <p:nvPr/>
          </p:nvSpPr>
          <p:spPr>
            <a:xfrm>
              <a:off x="1104865" y="4170227"/>
              <a:ext cx="1031051" cy="68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6E5A02-7FE2-49D0-B221-B48FAC3E3B33}"/>
                </a:ext>
              </a:extLst>
            </p:cNvPr>
            <p:cNvSpPr txBox="1"/>
            <p:nvPr/>
          </p:nvSpPr>
          <p:spPr>
            <a:xfrm>
              <a:off x="814780" y="2897452"/>
              <a:ext cx="1031051" cy="68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 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D46814-9A7F-4C2B-AEF5-55C2B869AD09}"/>
              </a:ext>
            </a:extLst>
          </p:cNvPr>
          <p:cNvGrpSpPr/>
          <p:nvPr/>
        </p:nvGrpSpPr>
        <p:grpSpPr>
          <a:xfrm>
            <a:off x="3775972" y="5486400"/>
            <a:ext cx="1482677" cy="685800"/>
            <a:chOff x="1143000" y="4876800"/>
            <a:chExt cx="1482677" cy="685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71BF17-AF47-45BB-89AC-11E6E2403852}"/>
                </a:ext>
              </a:extLst>
            </p:cNvPr>
            <p:cNvSpPr/>
            <p:nvPr/>
          </p:nvSpPr>
          <p:spPr>
            <a:xfrm>
              <a:off x="1143000" y="4876800"/>
              <a:ext cx="1482677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1213B3-1B91-4DE6-9F6F-E6C1C83EDEE7}"/>
                </a:ext>
              </a:extLst>
            </p:cNvPr>
            <p:cNvSpPr txBox="1"/>
            <p:nvPr/>
          </p:nvSpPr>
          <p:spPr>
            <a:xfrm>
              <a:off x="1161864" y="4988867"/>
              <a:ext cx="144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vandalism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429781-DEE3-446C-9CCD-010439F6B700}"/>
              </a:ext>
            </a:extLst>
          </p:cNvPr>
          <p:cNvGrpSpPr/>
          <p:nvPr/>
        </p:nvGrpSpPr>
        <p:grpSpPr>
          <a:xfrm>
            <a:off x="351416" y="5491579"/>
            <a:ext cx="1482677" cy="685800"/>
            <a:chOff x="1143000" y="4876800"/>
            <a:chExt cx="1482677" cy="685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D0E715-4FDF-48D2-8A7C-EDC8315F8B54}"/>
                </a:ext>
              </a:extLst>
            </p:cNvPr>
            <p:cNvSpPr/>
            <p:nvPr/>
          </p:nvSpPr>
          <p:spPr>
            <a:xfrm>
              <a:off x="1143000" y="4876800"/>
              <a:ext cx="1482677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A86C06-823E-495F-912C-DA9AACA7F00B}"/>
                </a:ext>
              </a:extLst>
            </p:cNvPr>
            <p:cNvSpPr txBox="1"/>
            <p:nvPr/>
          </p:nvSpPr>
          <p:spPr>
            <a:xfrm>
              <a:off x="1341240" y="4980369"/>
              <a:ext cx="1086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alcohol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DFC331-4445-4771-A5A3-FA484C8AD168}"/>
              </a:ext>
            </a:extLst>
          </p:cNvPr>
          <p:cNvGrpSpPr/>
          <p:nvPr/>
        </p:nvGrpSpPr>
        <p:grpSpPr>
          <a:xfrm>
            <a:off x="2063694" y="5489359"/>
            <a:ext cx="1482677" cy="685800"/>
            <a:chOff x="1143000" y="4876800"/>
            <a:chExt cx="1482677" cy="685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A00399-3CC5-4BCA-ACF4-D63730CB7AE3}"/>
                </a:ext>
              </a:extLst>
            </p:cNvPr>
            <p:cNvSpPr/>
            <p:nvPr/>
          </p:nvSpPr>
          <p:spPr>
            <a:xfrm>
              <a:off x="1143000" y="4876800"/>
              <a:ext cx="1482677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6BAC29-1096-41E0-BEE2-6725DBC93E33}"/>
                </a:ext>
              </a:extLst>
            </p:cNvPr>
            <p:cNvSpPr txBox="1"/>
            <p:nvPr/>
          </p:nvSpPr>
          <p:spPr>
            <a:xfrm>
              <a:off x="1397373" y="4982588"/>
              <a:ext cx="96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truant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47A3D-6C6D-4364-8348-4C8C56E1B38E}"/>
              </a:ext>
            </a:extLst>
          </p:cNvPr>
          <p:cNvGrpSpPr/>
          <p:nvPr/>
        </p:nvGrpSpPr>
        <p:grpSpPr>
          <a:xfrm>
            <a:off x="5486400" y="5486400"/>
            <a:ext cx="1482677" cy="685800"/>
            <a:chOff x="1143000" y="4876800"/>
            <a:chExt cx="1482677" cy="685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1957DD-1B72-4149-81D2-801936331765}"/>
                </a:ext>
              </a:extLst>
            </p:cNvPr>
            <p:cNvSpPr/>
            <p:nvPr/>
          </p:nvSpPr>
          <p:spPr>
            <a:xfrm>
              <a:off x="1143000" y="4876800"/>
              <a:ext cx="1482677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2325CB-2B9D-45B0-B4BA-353AF7F2B11F}"/>
                </a:ext>
              </a:extLst>
            </p:cNvPr>
            <p:cNvSpPr txBox="1"/>
            <p:nvPr/>
          </p:nvSpPr>
          <p:spPr>
            <a:xfrm>
              <a:off x="1485575" y="4987788"/>
              <a:ext cx="7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theft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35D519-97D4-4F23-8D8E-DC0E1FF27FA5}"/>
              </a:ext>
            </a:extLst>
          </p:cNvPr>
          <p:cNvGrpSpPr/>
          <p:nvPr/>
        </p:nvGrpSpPr>
        <p:grpSpPr>
          <a:xfrm>
            <a:off x="7196828" y="5486399"/>
            <a:ext cx="1482677" cy="685800"/>
            <a:chOff x="1143000" y="4876800"/>
            <a:chExt cx="1482677" cy="6858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047C1D-5BC0-45E3-86D0-D35C17DB8228}"/>
                </a:ext>
              </a:extLst>
            </p:cNvPr>
            <p:cNvSpPr/>
            <p:nvPr/>
          </p:nvSpPr>
          <p:spPr>
            <a:xfrm>
              <a:off x="1143000" y="4876800"/>
              <a:ext cx="1482677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04815F-7AF4-4C82-A750-B41F97A9B5AF}"/>
                </a:ext>
              </a:extLst>
            </p:cNvPr>
            <p:cNvSpPr txBox="1"/>
            <p:nvPr/>
          </p:nvSpPr>
          <p:spPr>
            <a:xfrm>
              <a:off x="1290008" y="4985547"/>
              <a:ext cx="11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weapon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9A036DC3-482E-45EC-A225-F8A0C09B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Conceptual Path Diagram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581334-6242-40A0-B44F-2906230368B5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805033" y="3825917"/>
            <a:ext cx="1179040" cy="1663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5872AC-9453-42B7-9187-47334E85623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667585" y="3505200"/>
            <a:ext cx="2270582" cy="1981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4E782D-660A-44F1-8B08-1ED237B187F3}"/>
              </a:ext>
            </a:extLst>
          </p:cNvPr>
          <p:cNvCxnSpPr>
            <a:cxnSpLocks/>
          </p:cNvCxnSpPr>
          <p:nvPr/>
        </p:nvCxnSpPr>
        <p:spPr>
          <a:xfrm flipH="1">
            <a:off x="1092758" y="3505200"/>
            <a:ext cx="2293726" cy="19863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F4027A-D170-4205-8651-96C4FEAA84CE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156106" y="3784395"/>
            <a:ext cx="1071633" cy="1702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2937445-FD6C-4F70-9CD0-88C4D76B3B33}"/>
              </a:ext>
            </a:extLst>
          </p:cNvPr>
          <p:cNvCxnSpPr>
            <a:cxnSpLocks/>
            <a:stCxn id="10" idx="4"/>
            <a:endCxn id="14" idx="0"/>
          </p:cNvCxnSpPr>
          <p:nvPr/>
        </p:nvCxnSpPr>
        <p:spPr>
          <a:xfrm>
            <a:off x="4517309" y="3897677"/>
            <a:ext cx="2" cy="1588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697A0-131D-48F6-9EEC-5D0A9EFB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585792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297D5C-7FB6-47DD-BA08-C26C8F0A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dirty="0"/>
              <a:t>Statistics &gt; LCA (latent class analysis)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562F5-FC40-4342-829A-2C76C9C13CC3}"/>
              </a:ext>
            </a:extLst>
          </p:cNvPr>
          <p:cNvSpPr txBox="1"/>
          <p:nvPr/>
        </p:nvSpPr>
        <p:spPr>
          <a:xfrm>
            <a:off x="630590" y="6172200"/>
            <a:ext cx="7713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, family(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bernoulli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link(logit)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</a:t>
            </a:r>
          </a:p>
        </p:txBody>
      </p:sp>
    </p:spTree>
    <p:extLst>
      <p:ext uri="{BB962C8B-B14F-4D97-AF65-F5344CB8AC3E}">
        <p14:creationId xmlns:p14="http://schemas.microsoft.com/office/powerpoint/2010/main" val="298861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The coefficients for class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B1A24-71E6-4E0E-84CF-7A345E53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8229600" cy="28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8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Postestimation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A13C8-2EDC-4556-93C8-770480DD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97953" cy="32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AFDB3-ADBA-45BE-9EDB-7C63C8696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10916"/>
            <a:ext cx="6001414" cy="60337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85800"/>
            <a:ext cx="1600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AAE24F-7A74-45F0-9D17-13D75F4F9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5925214" cy="5957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2033" y="685800"/>
            <a:ext cx="1600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4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1E2F3-FAD7-4C68-9F2A-D8A32387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010591" cy="60267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609600"/>
            <a:ext cx="1600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</a:t>
            </a:r>
            <a:r>
              <a:rPr lang="en-US" dirty="0" err="1"/>
              <a:t>Postestimation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03E9C-BD8A-42FF-8AA6-5CCA9E15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60394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0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FAF8-7803-4474-A2C0-B7B5CDE5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r>
              <a:rPr lang="en-US" dirty="0"/>
              <a:t>Estimation and </a:t>
            </a:r>
            <a:r>
              <a:rPr lang="en-US" dirty="0" err="1"/>
              <a:t>Postestimation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BDF4-9735-4CBD-8A73-2DB41B15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/>
              <a:t>First you estimate the parameters (fit the model)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, family(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bernoulli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link(logit)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</a:t>
            </a:r>
          </a:p>
          <a:p>
            <a:endParaRPr lang="en-US" dirty="0"/>
          </a:p>
          <a:p>
            <a:r>
              <a:rPr lang="en-US" dirty="0"/>
              <a:t>Then you calculate quantities such as goodness-of-fit statistics, model predictions, residuals,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estat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lcmean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estat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lcprob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6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981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Latent class analysis (LCA)</a:t>
            </a:r>
          </a:p>
          <a:p>
            <a:pPr lvl="1"/>
            <a:r>
              <a:rPr lang="en-US" dirty="0"/>
              <a:t>Estimation and postestimation options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Latent class analysis with covariates</a:t>
            </a:r>
          </a:p>
          <a:p>
            <a:r>
              <a:rPr lang="en-US" dirty="0"/>
              <a:t>Latent class analysis by groups</a:t>
            </a:r>
          </a:p>
          <a:p>
            <a:r>
              <a:rPr lang="en-US" dirty="0"/>
              <a:t>Latent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87257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5C95-7C40-4DB1-B0D3-BB04E8F6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DF7D-2B4A-461B-B15E-74E39892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to calculate marginal predictions after you fit almost any kind of model in Stata.</a:t>
            </a:r>
          </a:p>
          <a:p>
            <a:endParaRPr lang="en-US" dirty="0"/>
          </a:p>
          <a:p>
            <a:r>
              <a:rPr lang="en-US" dirty="0"/>
              <a:t>You can 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dirty="0"/>
              <a:t> to graph those marginal predictions.</a:t>
            </a:r>
          </a:p>
        </p:txBody>
      </p:sp>
    </p:spTree>
    <p:extLst>
      <p:ext uri="{BB962C8B-B14F-4D97-AF65-F5344CB8AC3E}">
        <p14:creationId xmlns:p14="http://schemas.microsoft.com/office/powerpoint/2010/main" val="11826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304800" y="1465152"/>
            <a:ext cx="83471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class(1))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class(2))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class(3))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        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Latent Class Probabilities with 95% CI")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65532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9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304800" y="1465152"/>
            <a:ext cx="83471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class(1))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class(2))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class(3))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recast(bar)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Latent Class Probabilities with 95% CI")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9718F-8476-4262-BDF6-E13E2DEC4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2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255754" y="1447800"/>
            <a:ext cx="863249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predict(outcome(alcohol)   class(3))       ///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predict(outcome(truant)    class(3))       ///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predict(outcome(vandalism) class(3))       ///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predict(outcome(theft)     class(3))       ///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predict(outcome(weapon)    class(3))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</a:p>
          <a:p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recast(bar)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                      ///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"Alcohol" 2 "Truant" 3 "Vandalism" 4 "Theft" 5 "Weapon")    ///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Probability of Behaviors For Class 3 with 95% CI")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D9853-595C-4096-9936-6FEB02684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530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9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255754" y="1447800"/>
            <a:ext cx="697178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predict(outcome(alcohol) class(1))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predict(outcome(alcohol) class(2))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predict(outcome(alcohol) class(3))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recast(bar)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(alcohol=1) with 95% CI")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828B8-BF3D-4077-BEF6-9EAB8800D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7" y="3048238"/>
            <a:ext cx="6757126" cy="38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7B188E-913E-4A35-AA4C-68D7814A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6" y="1905000"/>
            <a:ext cx="8802328" cy="45916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ACB82C-A0A6-4BB8-939A-2367CCCF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</a:t>
            </a:r>
            <a:r>
              <a:rPr lang="en-US" dirty="0" err="1"/>
              <a:t>Postestimation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73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C67DE-70AC-43AA-99BD-A65F882A2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9" y="2286000"/>
            <a:ext cx="7804062" cy="2971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146D47-7DCF-4438-8597-F71F6922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</a:t>
            </a:r>
            <a:r>
              <a:rPr lang="en-US" dirty="0" err="1"/>
              <a:t>Postestimation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5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How many classes?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quietly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), logit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 1)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estimates 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oneclass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quietly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), logit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 2)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estimates 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twoclass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quietly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), logit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 3)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estimates store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threeclass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5B0C3-5857-4146-B030-F11108B6F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4" y="3733800"/>
            <a:ext cx="860499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0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Options for Starting Values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54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Options for Starting Values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7018"/>
            <a:ext cx="44196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221" y="5851236"/>
            <a:ext cx="8456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, logit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                             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startvalues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randompr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draws(20) seed(15))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4038600"/>
            <a:ext cx="2819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Class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778" y="2000435"/>
            <a:ext cx="4648200" cy="4267200"/>
          </a:xfrm>
        </p:spPr>
        <p:txBody>
          <a:bodyPr>
            <a:normAutofit/>
          </a:bodyPr>
          <a:lstStyle/>
          <a:p>
            <a:r>
              <a:rPr lang="en-US" sz="2400" dirty="0"/>
              <a:t>A latent class model is characterized by having a categorical latent variable and categorical observed variables. </a:t>
            </a:r>
          </a:p>
          <a:p>
            <a:r>
              <a:rPr lang="en-US" sz="2400" dirty="0"/>
              <a:t>The levels of the categorical latent variable represent groups in the population and are called classes. </a:t>
            </a:r>
          </a:p>
          <a:p>
            <a:r>
              <a:rPr lang="en-US" sz="2400" dirty="0"/>
              <a:t>We are interested in identifying and understanding these unobserved classes.</a:t>
            </a:r>
          </a:p>
          <a:p>
            <a:endParaRPr 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138317-D1BD-41AD-99B6-018BA42C0ADF}"/>
              </a:ext>
            </a:extLst>
          </p:cNvPr>
          <p:cNvGrpSpPr/>
          <p:nvPr/>
        </p:nvGrpSpPr>
        <p:grpSpPr>
          <a:xfrm>
            <a:off x="5486400" y="2819400"/>
            <a:ext cx="2971800" cy="2057400"/>
            <a:chOff x="481614" y="2286000"/>
            <a:chExt cx="2971800" cy="304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5EF97B-0CFA-4A55-ADE1-9AD02AF00F54}"/>
                </a:ext>
              </a:extLst>
            </p:cNvPr>
            <p:cNvGrpSpPr/>
            <p:nvPr/>
          </p:nvGrpSpPr>
          <p:grpSpPr>
            <a:xfrm>
              <a:off x="481614" y="2286000"/>
              <a:ext cx="2971800" cy="3048000"/>
              <a:chOff x="464598" y="2286000"/>
              <a:chExt cx="2971800" cy="30480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7BD961C-EACF-40DE-B1FE-65F3C1E2A0EB}"/>
                  </a:ext>
                </a:extLst>
              </p:cNvPr>
              <p:cNvSpPr/>
              <p:nvPr/>
            </p:nvSpPr>
            <p:spPr>
              <a:xfrm>
                <a:off x="464598" y="2286000"/>
                <a:ext cx="2971800" cy="304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B31ACF3-D0A1-4D5A-AC40-5E37E0DBB801}"/>
                  </a:ext>
                </a:extLst>
              </p:cNvPr>
              <p:cNvCxnSpPr>
                <a:cxnSpLocks/>
                <a:stCxn id="3" idx="0"/>
              </p:cNvCxnSpPr>
              <p:nvPr/>
            </p:nvCxnSpPr>
            <p:spPr>
              <a:xfrm>
                <a:off x="1950498" y="2286000"/>
                <a:ext cx="0" cy="152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BB58040-AF65-4339-BC2E-CFF5AAF2C39C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>
                <a:off x="1943860" y="3810000"/>
                <a:ext cx="1057328" cy="10776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E384BF0-46FC-4194-8C28-7A85D36DBFB3}"/>
                  </a:ext>
                </a:extLst>
              </p:cNvPr>
              <p:cNvCxnSpPr>
                <a:cxnSpLocks/>
                <a:stCxn id="3" idx="2"/>
              </p:cNvCxnSpPr>
              <p:nvPr/>
            </p:nvCxnSpPr>
            <p:spPr>
              <a:xfrm>
                <a:off x="464598" y="3810000"/>
                <a:ext cx="14859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355FFF-0569-4C36-A152-CFBD98D2594B}"/>
                </a:ext>
              </a:extLst>
            </p:cNvPr>
            <p:cNvSpPr txBox="1"/>
            <p:nvPr/>
          </p:nvSpPr>
          <p:spPr>
            <a:xfrm>
              <a:off x="2204240" y="3276600"/>
              <a:ext cx="1031051" cy="68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DCE938-25EC-4721-8215-9436090D5E16}"/>
                </a:ext>
              </a:extLst>
            </p:cNvPr>
            <p:cNvSpPr txBox="1"/>
            <p:nvPr/>
          </p:nvSpPr>
          <p:spPr>
            <a:xfrm>
              <a:off x="1152758" y="4267200"/>
              <a:ext cx="1031051" cy="68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3EFE70-6F08-48E2-8433-6FB2EC208993}"/>
                </a:ext>
              </a:extLst>
            </p:cNvPr>
            <p:cNvSpPr txBox="1"/>
            <p:nvPr/>
          </p:nvSpPr>
          <p:spPr>
            <a:xfrm>
              <a:off x="866802" y="2974033"/>
              <a:ext cx="1031051" cy="68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635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Options for Starting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221" y="5851236"/>
            <a:ext cx="8456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, logit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                             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startvalues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draws(20) seed(15)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difficult)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8490"/>
            <a:ext cx="8441768" cy="4479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6275" y="3630079"/>
            <a:ext cx="2372725" cy="329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43400" y="3959290"/>
            <a:ext cx="522875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85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Options for the EM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1" y="5686631"/>
            <a:ext cx="860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, logit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                             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startvalues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randompr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draws(20) seed(15) difficult) ///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emopts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(iterate(30) difficult)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1" y="1429689"/>
            <a:ext cx="8001000" cy="4256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558160"/>
            <a:ext cx="3048000" cy="480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886200" y="4038600"/>
            <a:ext cx="1025101" cy="820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0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981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Latent class analysis (LCA)</a:t>
            </a:r>
          </a:p>
          <a:p>
            <a:pPr lvl="1"/>
            <a:r>
              <a:rPr lang="en-US" dirty="0"/>
              <a:t>Estimation and postestimation options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Latent class analysis with covariates</a:t>
            </a:r>
          </a:p>
          <a:p>
            <a:r>
              <a:rPr lang="en-US" dirty="0"/>
              <a:t>Latent class analysis by groups</a:t>
            </a:r>
          </a:p>
          <a:p>
            <a:r>
              <a:rPr lang="en-US" dirty="0"/>
              <a:t>Latent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2839883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With Covariates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EE26F-7FC0-4E3A-92D6-67C43EE4A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3" y="1865234"/>
            <a:ext cx="8229600" cy="41181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903" y="4267200"/>
            <a:ext cx="5715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With Covariates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5673C-0C62-4C37-B71F-26B8E517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1371600"/>
            <a:ext cx="4544291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8673" y="4648200"/>
            <a:ext cx="23622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A385A-FAB0-427B-9714-8D3F31D72399}"/>
              </a:ext>
            </a:extLst>
          </p:cNvPr>
          <p:cNvSpPr txBox="1"/>
          <p:nvPr/>
        </p:nvSpPr>
        <p:spPr>
          <a:xfrm>
            <a:off x="914400" y="6016296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 &lt;- age)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family(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bernoulli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link(logit)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</a:t>
            </a:r>
          </a:p>
        </p:txBody>
      </p:sp>
    </p:spTree>
    <p:extLst>
      <p:ext uri="{BB962C8B-B14F-4D97-AF65-F5344CB8AC3E}">
        <p14:creationId xmlns:p14="http://schemas.microsoft.com/office/powerpoint/2010/main" val="170222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With Covariates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41517"/>
            <a:ext cx="8610600" cy="273696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85800" y="38100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5800" y="46482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07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With Covariates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33600"/>
            <a:ext cx="8109859" cy="32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34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With Covariates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92" y="1454727"/>
            <a:ext cx="58690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6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72214"/>
            <a:ext cx="82397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class(1))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class(2))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class(3))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at(age=(13(1)18))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title("Predicted Latent Class Probabilities with 95% CI")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legend(order(1 "Class 1" 2 "Class 2" 3 "Class 3")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rows(1) position(12) ring(1))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E031EA-6D19-43AE-8C39-BF036645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269456"/>
            <a:ext cx="6134100" cy="34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9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Initial Values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from()</a:t>
            </a:r>
            <a:r>
              <a:rPr lang="en-US" dirty="0"/>
              <a:t>Option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63886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(C &lt;- age), family(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bernoulli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link(logit)       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from(b, skip)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4466477" cy="4450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3581400"/>
            <a:ext cx="1752600" cy="398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Class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778" y="2000435"/>
            <a:ext cx="8432022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Behavioral Research</a:t>
            </a:r>
          </a:p>
          <a:p>
            <a:pPr lvl="1"/>
            <a:r>
              <a:rPr lang="en-US" sz="2400" dirty="0"/>
              <a:t>Classify people who are more likely to exhibit specific behaviors</a:t>
            </a:r>
          </a:p>
          <a:p>
            <a:pPr lvl="1"/>
            <a:r>
              <a:rPr lang="en-US" sz="2400" dirty="0"/>
              <a:t>Different kinds of social phobias</a:t>
            </a:r>
          </a:p>
          <a:p>
            <a:pPr lvl="1"/>
            <a:r>
              <a:rPr lang="en-US" sz="2400" dirty="0"/>
              <a:t>Categories of eating disorders </a:t>
            </a:r>
          </a:p>
          <a:p>
            <a:r>
              <a:rPr lang="en-US" sz="2800" dirty="0"/>
              <a:t>Medicine and Health</a:t>
            </a:r>
          </a:p>
          <a:p>
            <a:pPr lvl="1"/>
            <a:r>
              <a:rPr lang="en-US" sz="2400" dirty="0"/>
              <a:t>Identify patients with different disease risk profiles</a:t>
            </a:r>
          </a:p>
          <a:p>
            <a:r>
              <a:rPr lang="en-US" sz="2800" dirty="0"/>
              <a:t>Marketing Research </a:t>
            </a:r>
          </a:p>
          <a:p>
            <a:pPr lvl="1"/>
            <a:r>
              <a:rPr lang="en-US" sz="2400" dirty="0"/>
              <a:t>Differentiate subsets of customers and their buying habits</a:t>
            </a:r>
          </a:p>
          <a:p>
            <a:r>
              <a:rPr lang="en-US" sz="2800" dirty="0"/>
              <a:t>And many, many more…</a:t>
            </a:r>
          </a:p>
        </p:txBody>
      </p:sp>
    </p:spTree>
    <p:extLst>
      <p:ext uri="{BB962C8B-B14F-4D97-AF65-F5344CB8AC3E}">
        <p14:creationId xmlns:p14="http://schemas.microsoft.com/office/powerpoint/2010/main" val="212713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Initial Values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from()</a:t>
            </a:r>
            <a:r>
              <a:rPr lang="en-US" dirty="0"/>
              <a:t>Option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720" y="2286000"/>
            <a:ext cx="84545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Fit a model without age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, family(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bernoulli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link(logit)          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  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Store the parameter estimates in a matrix named 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b = e(b)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Fit a model including age using matrix b for the starting values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(C &lt;- age), family(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bernoulli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link(logit)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                              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from(b, skip)</a:t>
            </a:r>
          </a:p>
        </p:txBody>
      </p:sp>
    </p:spTree>
    <p:extLst>
      <p:ext uri="{BB962C8B-B14F-4D97-AF65-F5344CB8AC3E}">
        <p14:creationId xmlns:p14="http://schemas.microsoft.com/office/powerpoint/2010/main" val="2505562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981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Latent class analysis (LCA)</a:t>
            </a:r>
          </a:p>
          <a:p>
            <a:pPr lvl="1"/>
            <a:r>
              <a:rPr lang="en-US" dirty="0"/>
              <a:t>Estimation and postestimation options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Latent class analysis with covariates</a:t>
            </a:r>
          </a:p>
          <a:p>
            <a:r>
              <a:rPr lang="en-US" dirty="0"/>
              <a:t>Latent class analysis by groups</a:t>
            </a:r>
          </a:p>
          <a:p>
            <a:r>
              <a:rPr lang="en-US" dirty="0"/>
              <a:t>Latent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3679368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By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EE26F-7FC0-4E3A-92D6-67C43EE4A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3" y="1865234"/>
            <a:ext cx="8229600" cy="41181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903" y="4419600"/>
            <a:ext cx="488789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44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537978" cy="45267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By 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1389" y="1981200"/>
            <a:ext cx="2209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A385A-FAB0-427B-9714-8D3F31D72399}"/>
              </a:ext>
            </a:extLst>
          </p:cNvPr>
          <p:cNvSpPr txBox="1"/>
          <p:nvPr/>
        </p:nvSpPr>
        <p:spPr>
          <a:xfrm>
            <a:off x="914400" y="6016296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(alcohol truant vandalism theft weapon &lt;- _cons)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(C &lt;- age), family(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bernoulli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link(logit)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group(male)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ginvariant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6088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By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153400" cy="46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55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LCA By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5" y="1676400"/>
            <a:ext cx="7727350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4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018664" cy="60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7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981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Latent class analysis (LCA)</a:t>
            </a:r>
          </a:p>
          <a:p>
            <a:pPr lvl="1"/>
            <a:r>
              <a:rPr lang="en-US" dirty="0"/>
              <a:t>Estimation and postestimation options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Latent class analysis with covariates</a:t>
            </a:r>
          </a:p>
          <a:p>
            <a:r>
              <a:rPr lang="en-US" dirty="0"/>
              <a:t>Latent class analysis by groups</a:t>
            </a:r>
          </a:p>
          <a:p>
            <a:r>
              <a:rPr lang="en-US" dirty="0"/>
              <a:t>Latent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73043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and Observed Variables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57327" y="2667000"/>
          <a:ext cx="830579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5733">
                  <a:extLst>
                    <a:ext uri="{9D8B030D-6E8A-4147-A177-3AD203B41FA5}">
                      <a16:colId xmlns:a16="http://schemas.microsoft.com/office/drawing/2014/main" val="3179492761"/>
                    </a:ext>
                  </a:extLst>
                </a:gridCol>
                <a:gridCol w="3259667">
                  <a:extLst>
                    <a:ext uri="{9D8B030D-6E8A-4147-A177-3AD203B41FA5}">
                      <a16:colId xmlns:a16="http://schemas.microsoft.com/office/drawing/2014/main" val="3537597064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412167521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Continuous Latent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Categorical Latent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58804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Continuous </a:t>
                      </a:r>
                    </a:p>
                    <a:p>
                      <a:pPr algn="r"/>
                      <a:r>
                        <a:rPr lang="en-US" sz="2400" dirty="0"/>
                        <a:t>Observed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Factor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Latent Profile Analysis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50655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Categorical </a:t>
                      </a:r>
                    </a:p>
                    <a:p>
                      <a:pPr algn="r"/>
                      <a:r>
                        <a:rPr lang="en-US" sz="2400" dirty="0"/>
                        <a:t>Observed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Latent trait analysis or</a:t>
                      </a:r>
                    </a:p>
                    <a:p>
                      <a:pPr algn="ctr"/>
                      <a:r>
                        <a:rPr lang="en-US" sz="2400" dirty="0"/>
                        <a:t>Item Response Theory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Latent Class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1954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2400" y="6488668"/>
            <a:ext cx="526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Reproduced from Table 1.1 in Collins and Lanza (2010)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9162CB-D4C9-4829-AF7D-4E057F480A57}"/>
              </a:ext>
            </a:extLst>
          </p:cNvPr>
          <p:cNvSpPr/>
          <p:nvPr/>
        </p:nvSpPr>
        <p:spPr>
          <a:xfrm>
            <a:off x="5638800" y="2743200"/>
            <a:ext cx="28956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05" y="1323518"/>
            <a:ext cx="4943796" cy="54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and Observed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191000" cy="4068763"/>
          </a:xfrm>
        </p:spPr>
        <p:txBody>
          <a:bodyPr>
            <a:normAutofit/>
          </a:bodyPr>
          <a:lstStyle/>
          <a:p>
            <a:r>
              <a:rPr lang="en-US" sz="2400" u="sng" dirty="0"/>
              <a:t>Latent variables</a:t>
            </a:r>
            <a:r>
              <a:rPr lang="en-US" sz="2400" dirty="0"/>
              <a:t> are hypothetical constructs that we cannot measure directly (e.g. “intelligence” or “depression”) </a:t>
            </a:r>
          </a:p>
          <a:p>
            <a:endParaRPr lang="en-US" sz="2400" dirty="0"/>
          </a:p>
          <a:p>
            <a:r>
              <a:rPr lang="en-US" sz="2400" u="sng" dirty="0"/>
              <a:t>Observed variables</a:t>
            </a:r>
            <a:r>
              <a:rPr lang="en-US" sz="2400" dirty="0"/>
              <a:t> are variables that we observe (e.g. “SAT scores” or “Feel sad”)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3676993" cy="28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4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117697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9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382000" cy="47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4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1"/>
            <a:ext cx="4495800" cy="4522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818349"/>
            <a:ext cx="6250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(glucose insulin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sspg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&lt;- _cons),    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gaussian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link(identity)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 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162CB-D4C9-4829-AF7D-4E057F480A57}"/>
              </a:ext>
            </a:extLst>
          </p:cNvPr>
          <p:cNvSpPr/>
          <p:nvPr/>
        </p:nvSpPr>
        <p:spPr>
          <a:xfrm>
            <a:off x="2362200" y="3429001"/>
            <a:ext cx="2133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7848600" cy="32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8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7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62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304800" y="1465152"/>
            <a:ext cx="83471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class(1))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class(2))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class(3))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         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Latent Class Probabilities with 95% CI")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96297"/>
            <a:ext cx="6493933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3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304800" y="1465152"/>
            <a:ext cx="83471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class(1))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class(2))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class(3))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recast(bar)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 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Latent Class Probabilities with 95% CI")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82942"/>
            <a:ext cx="6440280" cy="36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2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609600" y="14478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predict(outcome(glucose)   class(1))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predict(outcome(glucose)   class(2))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predict(outcome(glucose)   class(3))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recast(bar)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Mean Glucose For Each Class 95% CI")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238"/>
            <a:ext cx="6477000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64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609600" y="14478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predict(outcome(insulin)   class(1))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predict(outcome(insulin)   class(2))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predict(outcome(insulin)   class(3))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recast(bar)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Mean Insulin For Each Class 95% CI")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276600"/>
            <a:ext cx="6172200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337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Latent Profile Analysis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05BD-544F-4560-AFFB-A467729AAF93}"/>
              </a:ext>
            </a:extLst>
          </p:cNvPr>
          <p:cNvSpPr txBox="1"/>
          <p:nvPr/>
        </p:nvSpPr>
        <p:spPr>
          <a:xfrm>
            <a:off x="609600" y="14478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predict(outcome(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sspg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class(1))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sspg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class(2))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predict(outcome(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sspg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class(3))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recast(bar)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ytitle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("")          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 "Class 1" 2 "Class 2" 3 "Class 3")    ///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title("Predicted Mean SSPG For Each Class 95% CI")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4" y="3089480"/>
            <a:ext cx="636693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and Observed Variables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46179"/>
              </p:ext>
            </p:extLst>
          </p:nvPr>
        </p:nvGraphicFramePr>
        <p:xfrm>
          <a:off x="357327" y="2667000"/>
          <a:ext cx="830579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5733">
                  <a:extLst>
                    <a:ext uri="{9D8B030D-6E8A-4147-A177-3AD203B41FA5}">
                      <a16:colId xmlns:a16="http://schemas.microsoft.com/office/drawing/2014/main" val="3179492761"/>
                    </a:ext>
                  </a:extLst>
                </a:gridCol>
                <a:gridCol w="3259667">
                  <a:extLst>
                    <a:ext uri="{9D8B030D-6E8A-4147-A177-3AD203B41FA5}">
                      <a16:colId xmlns:a16="http://schemas.microsoft.com/office/drawing/2014/main" val="3537597064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412167521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Continuous Latent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Categorical Latent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58804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Continuous </a:t>
                      </a:r>
                    </a:p>
                    <a:p>
                      <a:pPr algn="r"/>
                      <a:r>
                        <a:rPr lang="en-US" sz="2400" dirty="0"/>
                        <a:t>Observed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Factor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Latent Profile Analysis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50655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Categorical </a:t>
                      </a:r>
                    </a:p>
                    <a:p>
                      <a:pPr algn="r"/>
                      <a:r>
                        <a:rPr lang="en-US" sz="2400" dirty="0"/>
                        <a:t>Observed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Latent trait analysis or</a:t>
                      </a:r>
                    </a:p>
                    <a:p>
                      <a:pPr algn="ctr"/>
                      <a:r>
                        <a:rPr lang="en-US" sz="2400" dirty="0"/>
                        <a:t>Item Response Theory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Latent Class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1954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2400" y="6488668"/>
            <a:ext cx="526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Reproduced from Table 1.1 in Collins and Lanza (2010)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9162CB-D4C9-4829-AF7D-4E057F480A57}"/>
              </a:ext>
            </a:extLst>
          </p:cNvPr>
          <p:cNvSpPr/>
          <p:nvPr/>
        </p:nvSpPr>
        <p:spPr>
          <a:xfrm>
            <a:off x="5638800" y="2743200"/>
            <a:ext cx="2895600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981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Latent class analysis (LCA)</a:t>
            </a:r>
          </a:p>
          <a:p>
            <a:pPr lvl="1"/>
            <a:r>
              <a:rPr lang="en-US" dirty="0"/>
              <a:t>Estimation and postestimation options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Latent class analysis with covariates</a:t>
            </a:r>
          </a:p>
          <a:p>
            <a:r>
              <a:rPr lang="en-US" dirty="0"/>
              <a:t>Latent class analysis by groups</a:t>
            </a:r>
          </a:p>
          <a:p>
            <a:r>
              <a:rPr lang="en-US" dirty="0"/>
              <a:t>Latent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866172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Thanks for Coming!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5752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Example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238825-EE82-4209-8A8F-9188CA34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1" y="1828800"/>
            <a:ext cx="7768697" cy="4038600"/>
          </a:xfrm>
        </p:spPr>
      </p:pic>
    </p:spTree>
    <p:extLst>
      <p:ext uri="{BB962C8B-B14F-4D97-AF65-F5344CB8AC3E}">
        <p14:creationId xmlns:p14="http://schemas.microsoft.com/office/powerpoint/2010/main" val="293395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Example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EE40-A1F6-42A8-AEF4-ED5DED4D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Class 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“Possible rule breaking and norm violations”</a:t>
            </a:r>
          </a:p>
          <a:p>
            <a:pPr lvl="1"/>
            <a:r>
              <a:rPr lang="en-US" dirty="0"/>
              <a:t>May include underage drinking</a:t>
            </a:r>
          </a:p>
          <a:p>
            <a:r>
              <a:rPr lang="en-US" u="sng" dirty="0"/>
              <a:t>Class 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“More actively delinquent”</a:t>
            </a:r>
          </a:p>
          <a:p>
            <a:pPr lvl="1"/>
            <a:r>
              <a:rPr lang="en-US" dirty="0"/>
              <a:t>Occasional drug use, skipping school, and non-violent crime</a:t>
            </a:r>
          </a:p>
          <a:p>
            <a:r>
              <a:rPr lang="en-US" u="sng" dirty="0"/>
              <a:t>Class 3</a:t>
            </a:r>
          </a:p>
          <a:p>
            <a:pPr lvl="1"/>
            <a:r>
              <a:rPr lang="en-US" dirty="0"/>
              <a:t>“Highly delinquent”</a:t>
            </a:r>
          </a:p>
          <a:p>
            <a:pPr lvl="1"/>
            <a:r>
              <a:rPr lang="en-US" dirty="0"/>
              <a:t>Regular drug use, theft, and violent crime</a:t>
            </a:r>
          </a:p>
        </p:txBody>
      </p:sp>
    </p:spTree>
    <p:extLst>
      <p:ext uri="{BB962C8B-B14F-4D97-AF65-F5344CB8AC3E}">
        <p14:creationId xmlns:p14="http://schemas.microsoft.com/office/powerpoint/2010/main" val="125143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Example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22510-B947-45CD-9F58-DE103A5B6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1181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EDDD1-E0AC-4C93-88EE-60339BF61A3B}"/>
              </a:ext>
            </a:extLst>
          </p:cNvPr>
          <p:cNvSpPr txBox="1"/>
          <p:nvPr/>
        </p:nvSpPr>
        <p:spPr>
          <a:xfrm>
            <a:off x="426868" y="6099331"/>
            <a:ext cx="745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that we do not have a variable for class membership.</a:t>
            </a:r>
          </a:p>
        </p:txBody>
      </p:sp>
    </p:spTree>
    <p:extLst>
      <p:ext uri="{BB962C8B-B14F-4D97-AF65-F5344CB8AC3E}">
        <p14:creationId xmlns:p14="http://schemas.microsoft.com/office/powerpoint/2010/main" val="71555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17629</TotalTime>
  <Words>1610</Words>
  <Application>Microsoft Office PowerPoint</Application>
  <PresentationFormat>On-screen Show (4:3)</PresentationFormat>
  <Paragraphs>290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Office Theme</vt:lpstr>
      <vt:lpstr>Latent Class Analysis Using Stata</vt:lpstr>
      <vt:lpstr>Outline</vt:lpstr>
      <vt:lpstr>Latent Class Analysis</vt:lpstr>
      <vt:lpstr>Latent Class Analysis</vt:lpstr>
      <vt:lpstr>Latent and Observed Variables</vt:lpstr>
      <vt:lpstr>Latent and Observed Variables</vt:lpstr>
      <vt:lpstr>Example Data</vt:lpstr>
      <vt:lpstr>Example Data</vt:lpstr>
      <vt:lpstr>Example Data</vt:lpstr>
      <vt:lpstr>Example Data</vt:lpstr>
      <vt:lpstr>Conceptual Path Diagram</vt:lpstr>
      <vt:lpstr>Statistics &gt; LCA (latent class analysis)</vt:lpstr>
      <vt:lpstr>The coefficients for class</vt:lpstr>
      <vt:lpstr>LCA Postestimation</vt:lpstr>
      <vt:lpstr>PowerPoint Presentation</vt:lpstr>
      <vt:lpstr>PowerPoint Presentation</vt:lpstr>
      <vt:lpstr>PowerPoint Presentation</vt:lpstr>
      <vt:lpstr>LCA Postestimation</vt:lpstr>
      <vt:lpstr>Estimation and Postestimation</vt:lpstr>
      <vt:lpstr>margins and marginsplot</vt:lpstr>
      <vt:lpstr>margins and marginsplot</vt:lpstr>
      <vt:lpstr>margins and marginsplot</vt:lpstr>
      <vt:lpstr>margins and marginsplot</vt:lpstr>
      <vt:lpstr>margins and marginsplot</vt:lpstr>
      <vt:lpstr>LCA Postestimation</vt:lpstr>
      <vt:lpstr>LCA Postestimation</vt:lpstr>
      <vt:lpstr>How many classes?</vt:lpstr>
      <vt:lpstr>Options for Starting Values</vt:lpstr>
      <vt:lpstr>Options for Starting Values</vt:lpstr>
      <vt:lpstr>Options for Starting Values</vt:lpstr>
      <vt:lpstr>Options for the EM Algorithm</vt:lpstr>
      <vt:lpstr>Outline</vt:lpstr>
      <vt:lpstr>LCA With Covariates</vt:lpstr>
      <vt:lpstr>LCA With Covariates</vt:lpstr>
      <vt:lpstr>LCA With Covariates</vt:lpstr>
      <vt:lpstr>LCA With Covariates</vt:lpstr>
      <vt:lpstr>LCA With Covariates</vt:lpstr>
      <vt:lpstr>margins and marginsplot</vt:lpstr>
      <vt:lpstr>Initial Values with the from()Option</vt:lpstr>
      <vt:lpstr>Initial Values with the from()Option</vt:lpstr>
      <vt:lpstr>Outline</vt:lpstr>
      <vt:lpstr>LCA By Groups</vt:lpstr>
      <vt:lpstr>LCA By Groups</vt:lpstr>
      <vt:lpstr>LCA By Groups</vt:lpstr>
      <vt:lpstr>LCA By Groups</vt:lpstr>
      <vt:lpstr>PowerPoint Presentation</vt:lpstr>
      <vt:lpstr>Outline</vt:lpstr>
      <vt:lpstr>Latent and Observed Variables</vt:lpstr>
      <vt:lpstr>Latent Profile Analysis</vt:lpstr>
      <vt:lpstr>Latent Profile Analysis</vt:lpstr>
      <vt:lpstr>Latent Profile Analysis</vt:lpstr>
      <vt:lpstr>Latent Profile Analysis</vt:lpstr>
      <vt:lpstr>Latent Profile Analysis</vt:lpstr>
      <vt:lpstr>Latent Profile Analysis</vt:lpstr>
      <vt:lpstr>Latent Profile Analysis</vt:lpstr>
      <vt:lpstr>Latent Profile Analysis</vt:lpstr>
      <vt:lpstr>Latent Profile Analysis</vt:lpstr>
      <vt:lpstr>Latent Profile Analysis</vt:lpstr>
      <vt:lpstr>Latent Profile Analysis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Huber</dc:creator>
  <cp:lastModifiedBy>Chuck Huber</cp:lastModifiedBy>
  <cp:revision>1399</cp:revision>
  <dcterms:created xsi:type="dcterms:W3CDTF">2013-10-24T18:49:17Z</dcterms:created>
  <dcterms:modified xsi:type="dcterms:W3CDTF">2018-03-27T14:21:56Z</dcterms:modified>
</cp:coreProperties>
</file>