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64"/>
  </p:notesMasterIdLst>
  <p:sldIdLst>
    <p:sldId id="408" r:id="rId3"/>
    <p:sldId id="517" r:id="rId4"/>
    <p:sldId id="430" r:id="rId5"/>
    <p:sldId id="461" r:id="rId6"/>
    <p:sldId id="464" r:id="rId7"/>
    <p:sldId id="465" r:id="rId8"/>
    <p:sldId id="466" r:id="rId9"/>
    <p:sldId id="467" r:id="rId10"/>
    <p:sldId id="459" r:id="rId11"/>
    <p:sldId id="460" r:id="rId12"/>
    <p:sldId id="505" r:id="rId13"/>
    <p:sldId id="468" r:id="rId14"/>
    <p:sldId id="469" r:id="rId15"/>
    <p:sldId id="470" r:id="rId16"/>
    <p:sldId id="506" r:id="rId17"/>
    <p:sldId id="474" r:id="rId18"/>
    <p:sldId id="475" r:id="rId19"/>
    <p:sldId id="476" r:id="rId20"/>
    <p:sldId id="477" r:id="rId21"/>
    <p:sldId id="479" r:id="rId22"/>
    <p:sldId id="478" r:id="rId23"/>
    <p:sldId id="480" r:id="rId24"/>
    <p:sldId id="481" r:id="rId25"/>
    <p:sldId id="482" r:id="rId26"/>
    <p:sldId id="483" r:id="rId27"/>
    <p:sldId id="484" r:id="rId28"/>
    <p:sldId id="485" r:id="rId29"/>
    <p:sldId id="486" r:id="rId30"/>
    <p:sldId id="472" r:id="rId31"/>
    <p:sldId id="487" r:id="rId32"/>
    <p:sldId id="488" r:id="rId33"/>
    <p:sldId id="489" r:id="rId34"/>
    <p:sldId id="490" r:id="rId35"/>
    <p:sldId id="493" r:id="rId36"/>
    <p:sldId id="491" r:id="rId37"/>
    <p:sldId id="492" r:id="rId38"/>
    <p:sldId id="494" r:id="rId39"/>
    <p:sldId id="496" r:id="rId40"/>
    <p:sldId id="495" r:id="rId41"/>
    <p:sldId id="497" r:id="rId42"/>
    <p:sldId id="498" r:id="rId43"/>
    <p:sldId id="499" r:id="rId44"/>
    <p:sldId id="507" r:id="rId45"/>
    <p:sldId id="514" r:id="rId46"/>
    <p:sldId id="513" r:id="rId47"/>
    <p:sldId id="510" r:id="rId48"/>
    <p:sldId id="473" r:id="rId49"/>
    <p:sldId id="500" r:id="rId50"/>
    <p:sldId id="501" r:id="rId51"/>
    <p:sldId id="502" r:id="rId52"/>
    <p:sldId id="518" r:id="rId53"/>
    <p:sldId id="503" r:id="rId54"/>
    <p:sldId id="504" r:id="rId55"/>
    <p:sldId id="512" r:id="rId56"/>
    <p:sldId id="463" r:id="rId57"/>
    <p:sldId id="454" r:id="rId58"/>
    <p:sldId id="458" r:id="rId59"/>
    <p:sldId id="511" r:id="rId60"/>
    <p:sldId id="462" r:id="rId61"/>
    <p:sldId id="304" r:id="rId62"/>
    <p:sldId id="516" r:id="rId6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33CC33"/>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3" d="100"/>
          <a:sy n="113" d="100"/>
        </p:scale>
        <p:origin x="547"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9B12BA-7CC3-4819-AC93-ADEF752060E6}" type="datetimeFigureOut">
              <a:rPr lang="en-US" smtClean="0"/>
              <a:t>12/7/2022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1CD1DB-BD97-4933-B472-19EBF0A481AC}" type="slidenum">
              <a:rPr lang="en-US" smtClean="0"/>
              <a:t>‹#›</a:t>
            </a:fld>
            <a:endParaRPr lang="en-US"/>
          </a:p>
        </p:txBody>
      </p:sp>
    </p:spTree>
    <p:extLst>
      <p:ext uri="{BB962C8B-B14F-4D97-AF65-F5344CB8AC3E}">
        <p14:creationId xmlns:p14="http://schemas.microsoft.com/office/powerpoint/2010/main" val="31252551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F5B0CD4-6AAD-4E72-B568-1DA4F350B594}" type="slidenum">
              <a:rPr lang="en-US" altLang="en-US"/>
              <a:pPr/>
              <a:t>‹#›</a:t>
            </a:fld>
            <a:endParaRPr lang="en-US" altLang="en-US"/>
          </a:p>
        </p:txBody>
      </p:sp>
    </p:spTree>
    <p:extLst>
      <p:ext uri="{BB962C8B-B14F-4D97-AF65-F5344CB8AC3E}">
        <p14:creationId xmlns:p14="http://schemas.microsoft.com/office/powerpoint/2010/main" val="2379725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5D6782F-EC4C-4BD3-9FBB-7D396998F9A0}" type="slidenum">
              <a:rPr lang="en-US" altLang="en-US"/>
              <a:pPr/>
              <a:t>‹#›</a:t>
            </a:fld>
            <a:endParaRPr lang="en-US" altLang="en-US"/>
          </a:p>
        </p:txBody>
      </p:sp>
    </p:spTree>
    <p:extLst>
      <p:ext uri="{BB962C8B-B14F-4D97-AF65-F5344CB8AC3E}">
        <p14:creationId xmlns:p14="http://schemas.microsoft.com/office/powerpoint/2010/main" val="2273337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3548AC4-5ABB-413C-8562-8F05B75C6391}" type="slidenum">
              <a:rPr lang="en-US" altLang="en-US"/>
              <a:pPr/>
              <a:t>‹#›</a:t>
            </a:fld>
            <a:endParaRPr lang="en-US" altLang="en-US"/>
          </a:p>
        </p:txBody>
      </p:sp>
    </p:spTree>
    <p:extLst>
      <p:ext uri="{BB962C8B-B14F-4D97-AF65-F5344CB8AC3E}">
        <p14:creationId xmlns:p14="http://schemas.microsoft.com/office/powerpoint/2010/main" val="18185112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able Placeholder 2"/>
          <p:cNvSpPr>
            <a:spLocks noGrp="1"/>
          </p:cNvSpPr>
          <p:nvPr>
            <p:ph type="tbl" idx="1"/>
          </p:nvPr>
        </p:nvSpPr>
        <p:spPr>
          <a:xfrm>
            <a:off x="457200" y="1600200"/>
            <a:ext cx="8229600" cy="4525963"/>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977EA67-CF8D-43E4-9B75-777B45C29969}" type="slidenum">
              <a:rPr lang="en-US" altLang="en-US"/>
              <a:pPr/>
              <a:t>‹#›</a:t>
            </a:fld>
            <a:endParaRPr lang="en-US" altLang="en-US"/>
          </a:p>
        </p:txBody>
      </p:sp>
    </p:spTree>
    <p:extLst>
      <p:ext uri="{BB962C8B-B14F-4D97-AF65-F5344CB8AC3E}">
        <p14:creationId xmlns:p14="http://schemas.microsoft.com/office/powerpoint/2010/main" val="9947609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3D59207-F20E-475B-BB9F-802C285ABDE1}" type="datetimeFigureOut">
              <a:rPr lang="en-US" smtClean="0"/>
              <a:t>12/7/2022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462E80-6E97-45ED-9957-616F64E723C7}" type="slidenum">
              <a:rPr lang="en-US" smtClean="0"/>
              <a:t>‹#›</a:t>
            </a:fld>
            <a:endParaRPr lang="en-US"/>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40707452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3D59207-F20E-475B-BB9F-802C285ABDE1}" type="datetimeFigureOut">
              <a:rPr lang="en-US" smtClean="0"/>
              <a:t>12/7/2022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1128361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D59207-F20E-475B-BB9F-802C285ABDE1}" type="datetimeFigureOut">
              <a:rPr lang="en-US" smtClean="0"/>
              <a:t>12/7/2022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2288540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3D59207-F20E-475B-BB9F-802C285ABDE1}" type="datetimeFigureOut">
              <a:rPr lang="en-US" smtClean="0"/>
              <a:t>12/7/2022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34891674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3D59207-F20E-475B-BB9F-802C285ABDE1}" type="datetimeFigureOut">
              <a:rPr lang="en-US" smtClean="0"/>
              <a:t>12/7/2022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12487031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3D59207-F20E-475B-BB9F-802C285ABDE1}" type="datetimeFigureOut">
              <a:rPr lang="en-US" smtClean="0"/>
              <a:t>12/7/2022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26479406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D59207-F20E-475B-BB9F-802C285ABDE1}" type="datetimeFigureOut">
              <a:rPr lang="en-US" smtClean="0"/>
              <a:t>12/7/2022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4243730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51F2876-A551-4CA5-9C86-DAF71048A317}" type="slidenum">
              <a:rPr lang="en-US" altLang="en-US"/>
              <a:pPr/>
              <a:t>‹#›</a:t>
            </a:fld>
            <a:endParaRPr lang="en-US" altLang="en-US"/>
          </a:p>
        </p:txBody>
      </p:sp>
    </p:spTree>
    <p:extLst>
      <p:ext uri="{BB962C8B-B14F-4D97-AF65-F5344CB8AC3E}">
        <p14:creationId xmlns:p14="http://schemas.microsoft.com/office/powerpoint/2010/main" val="29738280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3D59207-F20E-475B-BB9F-802C285ABDE1}" type="datetimeFigureOut">
              <a:rPr lang="en-US" smtClean="0"/>
              <a:t>12/7/2022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34212584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3D59207-F20E-475B-BB9F-802C285ABDE1}" type="datetimeFigureOut">
              <a:rPr lang="en-US" smtClean="0"/>
              <a:t>12/7/2022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23799294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3D59207-F20E-475B-BB9F-802C285ABDE1}" type="datetimeFigureOut">
              <a:rPr lang="en-US" smtClean="0"/>
              <a:t>12/7/2022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28633592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3D59207-F20E-475B-BB9F-802C285ABDE1}" type="datetimeFigureOut">
              <a:rPr lang="en-US" smtClean="0"/>
              <a:t>12/7/2022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2025455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326B9D3-47DF-4AC2-9BE6-79E0F4DD8E79}" type="slidenum">
              <a:rPr lang="en-US" altLang="en-US"/>
              <a:pPr/>
              <a:t>‹#›</a:t>
            </a:fld>
            <a:endParaRPr lang="en-US" altLang="en-US"/>
          </a:p>
        </p:txBody>
      </p:sp>
    </p:spTree>
    <p:extLst>
      <p:ext uri="{BB962C8B-B14F-4D97-AF65-F5344CB8AC3E}">
        <p14:creationId xmlns:p14="http://schemas.microsoft.com/office/powerpoint/2010/main" val="3772435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A9647958-B8CB-4B8B-9617-C1B57329A33D}" type="slidenum">
              <a:rPr lang="en-US" altLang="en-US"/>
              <a:pPr/>
              <a:t>‹#›</a:t>
            </a:fld>
            <a:endParaRPr lang="en-US" altLang="en-US"/>
          </a:p>
        </p:txBody>
      </p:sp>
    </p:spTree>
    <p:extLst>
      <p:ext uri="{BB962C8B-B14F-4D97-AF65-F5344CB8AC3E}">
        <p14:creationId xmlns:p14="http://schemas.microsoft.com/office/powerpoint/2010/main" val="3279311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2825EC59-33E0-44B7-9814-B4DBB647CA34}" type="slidenum">
              <a:rPr lang="en-US" altLang="en-US"/>
              <a:pPr/>
              <a:t>‹#›</a:t>
            </a:fld>
            <a:endParaRPr lang="en-US" altLang="en-US"/>
          </a:p>
        </p:txBody>
      </p:sp>
    </p:spTree>
    <p:extLst>
      <p:ext uri="{BB962C8B-B14F-4D97-AF65-F5344CB8AC3E}">
        <p14:creationId xmlns:p14="http://schemas.microsoft.com/office/powerpoint/2010/main" val="3872559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8AED6253-40FB-4D67-95A0-3633709F3BCA}" type="slidenum">
              <a:rPr lang="en-US" altLang="en-US"/>
              <a:pPr/>
              <a:t>‹#›</a:t>
            </a:fld>
            <a:endParaRPr lang="en-US" altLang="en-US"/>
          </a:p>
        </p:txBody>
      </p:sp>
    </p:spTree>
    <p:extLst>
      <p:ext uri="{BB962C8B-B14F-4D97-AF65-F5344CB8AC3E}">
        <p14:creationId xmlns:p14="http://schemas.microsoft.com/office/powerpoint/2010/main" val="385374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61F387C7-2D69-4E89-972E-D5F27400C867}" type="slidenum">
              <a:rPr lang="en-US" altLang="en-US"/>
              <a:pPr/>
              <a:t>‹#›</a:t>
            </a:fld>
            <a:endParaRPr lang="en-US" altLang="en-US"/>
          </a:p>
        </p:txBody>
      </p:sp>
    </p:spTree>
    <p:extLst>
      <p:ext uri="{BB962C8B-B14F-4D97-AF65-F5344CB8AC3E}">
        <p14:creationId xmlns:p14="http://schemas.microsoft.com/office/powerpoint/2010/main" val="3538633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16AA519-00E2-456A-9D8D-F8EA367C751D}" type="slidenum">
              <a:rPr lang="en-US" altLang="en-US"/>
              <a:pPr/>
              <a:t>‹#›</a:t>
            </a:fld>
            <a:endParaRPr lang="en-US" altLang="en-US"/>
          </a:p>
        </p:txBody>
      </p:sp>
    </p:spTree>
    <p:extLst>
      <p:ext uri="{BB962C8B-B14F-4D97-AF65-F5344CB8AC3E}">
        <p14:creationId xmlns:p14="http://schemas.microsoft.com/office/powerpoint/2010/main" val="24499169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B66945CB-359E-4CFE-B69F-3AA9CB1E896E}" type="slidenum">
              <a:rPr lang="en-US" altLang="en-US"/>
              <a:pPr/>
              <a:t>‹#›</a:t>
            </a:fld>
            <a:endParaRPr lang="en-US" altLang="en-US"/>
          </a:p>
        </p:txBody>
      </p:sp>
    </p:spTree>
    <p:extLst>
      <p:ext uri="{BB962C8B-B14F-4D97-AF65-F5344CB8AC3E}">
        <p14:creationId xmlns:p14="http://schemas.microsoft.com/office/powerpoint/2010/main" val="10293068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jp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717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0163416-F59B-44FB-8694-0330012B1AAC}"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7620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057400"/>
            <a:ext cx="8229600" cy="40687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D59207-F20E-475B-BB9F-802C285ABDE1}" type="datetimeFigureOut">
              <a:rPr lang="en-US" smtClean="0"/>
              <a:t>12/7/2022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462E80-6E97-45ED-9957-616F64E723C7}" type="slidenum">
              <a:rPr lang="en-US" smtClean="0"/>
              <a:t>‹#›</a:t>
            </a:fld>
            <a:endParaRPr lang="en-US"/>
          </a:p>
        </p:txBody>
      </p:sp>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284951904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tinyurl.com/teffects" TargetMode="External"/><Relationship Id="rId2" Type="http://schemas.openxmlformats.org/officeDocument/2006/relationships/hyperlink" Target="https://tinyurl.com/stata-mediation" TargetMode="Externa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hyperlink" Target="http://blog.stata.com/2015/08/24/introduction-to-treatment-effects-in-stata-part-2/" TargetMode="External"/><Relationship Id="rId2" Type="http://schemas.openxmlformats.org/officeDocument/2006/relationships/hyperlink" Target="http://blog.stata.com/2015/07/07/introduction-to-treatment-effects-in-stata-part-1/" TargetMode="External"/><Relationship Id="rId1" Type="http://schemas.openxmlformats.org/officeDocument/2006/relationships/slideLayout" Target="../slideLayouts/slideLayout2.xml"/><Relationship Id="rId5" Type="http://schemas.openxmlformats.org/officeDocument/2006/relationships/image" Target="../media/image1.jpg"/><Relationship Id="rId4" Type="http://schemas.openxmlformats.org/officeDocument/2006/relationships/hyperlink" Target="http://www.stata.com/manuals14/te.pdf" TargetMode="External"/></Relationships>
</file>

<file path=ppt/slides/_rels/slide6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mailto:chuber@stata.com" TargetMode="External"/><Relationship Id="rId1" Type="http://schemas.openxmlformats.org/officeDocument/2006/relationships/slideLayout" Target="../slideLayouts/slideLayout2.xml"/><Relationship Id="rId4" Type="http://schemas.openxmlformats.org/officeDocument/2006/relationships/hyperlink" Target="https://tinyurl.com/teffects"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143000"/>
            <a:ext cx="9144000" cy="1470025"/>
          </a:xfrm>
        </p:spPr>
        <p:txBody>
          <a:bodyPr>
            <a:normAutofit fontScale="90000"/>
          </a:bodyPr>
          <a:lstStyle/>
          <a:p>
            <a:r>
              <a:rPr lang="en-US" sz="4800" dirty="0"/>
              <a:t>Introduction to Treatment Effects</a:t>
            </a:r>
            <a:br>
              <a:rPr lang="en-US" sz="4800" dirty="0"/>
            </a:br>
            <a:r>
              <a:rPr lang="en-US" sz="4800" dirty="0"/>
              <a:t>Using Stata</a:t>
            </a:r>
            <a:endParaRPr lang="en-US" sz="3600" dirty="0"/>
          </a:p>
        </p:txBody>
      </p:sp>
      <p:sp>
        <p:nvSpPr>
          <p:cNvPr id="3" name="Subtitle 2"/>
          <p:cNvSpPr>
            <a:spLocks noGrp="1"/>
          </p:cNvSpPr>
          <p:nvPr>
            <p:ph type="subTitle" idx="1"/>
          </p:nvPr>
        </p:nvSpPr>
        <p:spPr>
          <a:xfrm>
            <a:off x="1371600" y="3276600"/>
            <a:ext cx="6400800" cy="1219200"/>
          </a:xfrm>
        </p:spPr>
        <p:txBody>
          <a:bodyPr>
            <a:normAutofit fontScale="77500" lnSpcReduction="20000"/>
          </a:bodyPr>
          <a:lstStyle/>
          <a:p>
            <a:pPr>
              <a:lnSpc>
                <a:spcPct val="120000"/>
              </a:lnSpc>
              <a:spcBef>
                <a:spcPts val="0"/>
              </a:spcBef>
            </a:pPr>
            <a:r>
              <a:rPr lang="en-US" dirty="0">
                <a:solidFill>
                  <a:schemeClr val="tx1"/>
                </a:solidFill>
              </a:rPr>
              <a:t>Chuck Huber</a:t>
            </a:r>
          </a:p>
          <a:p>
            <a:pPr>
              <a:lnSpc>
                <a:spcPct val="120000"/>
              </a:lnSpc>
              <a:spcBef>
                <a:spcPts val="0"/>
              </a:spcBef>
            </a:pPr>
            <a:r>
              <a:rPr lang="en-US" dirty="0" err="1">
                <a:solidFill>
                  <a:schemeClr val="tx1"/>
                </a:solidFill>
              </a:rPr>
              <a:t>StataCorp</a:t>
            </a:r>
            <a:endParaRPr lang="en-US" dirty="0">
              <a:solidFill>
                <a:schemeClr val="tx1"/>
              </a:solidFill>
            </a:endParaRPr>
          </a:p>
          <a:p>
            <a:pPr>
              <a:lnSpc>
                <a:spcPct val="120000"/>
              </a:lnSpc>
              <a:spcBef>
                <a:spcPts val="0"/>
              </a:spcBef>
            </a:pPr>
            <a:r>
              <a:rPr lang="en-US" sz="3000" dirty="0">
                <a:solidFill>
                  <a:schemeClr val="tx1"/>
                </a:solidFill>
              </a:rPr>
              <a:t>chuber@stata.com</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
        <p:nvSpPr>
          <p:cNvPr id="4" name="TextBox 3">
            <a:extLst>
              <a:ext uri="{FF2B5EF4-FFF2-40B4-BE49-F238E27FC236}">
                <a16:creationId xmlns:a16="http://schemas.microsoft.com/office/drawing/2014/main" id="{EC87DE36-D08E-FE2A-1CF5-F8AEFD712557}"/>
              </a:ext>
            </a:extLst>
          </p:cNvPr>
          <p:cNvSpPr txBox="1"/>
          <p:nvPr/>
        </p:nvSpPr>
        <p:spPr>
          <a:xfrm>
            <a:off x="0" y="5334000"/>
            <a:ext cx="9143999" cy="1077218"/>
          </a:xfrm>
          <a:prstGeom prst="rect">
            <a:avLst/>
          </a:prstGeom>
          <a:noFill/>
        </p:spPr>
        <p:txBody>
          <a:bodyPr wrap="square" rtlCol="0">
            <a:spAutoFit/>
          </a:bodyPr>
          <a:lstStyle/>
          <a:p>
            <a:pPr algn="ctr"/>
            <a:r>
              <a:rPr lang="en-US" sz="3200" dirty="0"/>
              <a:t>Stata Webinar</a:t>
            </a:r>
          </a:p>
          <a:p>
            <a:pPr algn="ctr"/>
            <a:r>
              <a:rPr lang="en-US" sz="3200" dirty="0"/>
              <a:t>December 7, 2022</a:t>
            </a:r>
          </a:p>
        </p:txBody>
      </p:sp>
    </p:spTree>
    <p:extLst>
      <p:ext uri="{BB962C8B-B14F-4D97-AF65-F5344CB8AC3E}">
        <p14:creationId xmlns:p14="http://schemas.microsoft.com/office/powerpoint/2010/main" val="545907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1060704"/>
          </a:xfrm>
        </p:spPr>
        <p:txBody>
          <a:bodyPr/>
          <a:lstStyle/>
          <a:p>
            <a:pPr eaLnBrk="1" hangingPunct="1"/>
            <a:r>
              <a:rPr lang="en-US" altLang="en-US" sz="3600" dirty="0"/>
              <a:t>Treatment-effect estimators allow us to estimate three parameters. </a:t>
            </a:r>
          </a:p>
        </p:txBody>
      </p:sp>
      <p:sp>
        <p:nvSpPr>
          <p:cNvPr id="10243" name="Rectangle 3"/>
          <p:cNvSpPr>
            <a:spLocks noGrp="1" noChangeArrowheads="1"/>
          </p:cNvSpPr>
          <p:nvPr>
            <p:ph type="body" idx="1"/>
          </p:nvPr>
        </p:nvSpPr>
        <p:spPr>
          <a:xfrm>
            <a:off x="457200" y="2292096"/>
            <a:ext cx="8229600" cy="4184904"/>
          </a:xfrm>
        </p:spPr>
        <p:txBody>
          <a:bodyPr/>
          <a:lstStyle/>
          <a:p>
            <a:r>
              <a:rPr lang="en-US" sz="2400" dirty="0"/>
              <a:t>The potential-outcome means (POMs) are the means of Y</a:t>
            </a:r>
            <a:r>
              <a:rPr lang="en-US" sz="2400" baseline="-25000" dirty="0"/>
              <a:t>1</a:t>
            </a:r>
            <a:r>
              <a:rPr lang="en-US" sz="2400" dirty="0"/>
              <a:t> and Y</a:t>
            </a:r>
            <a:r>
              <a:rPr lang="en-US" sz="2400" baseline="-25000" dirty="0"/>
              <a:t>0</a:t>
            </a:r>
            <a:r>
              <a:rPr lang="en-US" sz="2400" dirty="0"/>
              <a:t> in the population.</a:t>
            </a:r>
          </a:p>
          <a:p>
            <a:endParaRPr lang="en-US" sz="2400" dirty="0"/>
          </a:p>
          <a:p>
            <a:r>
              <a:rPr lang="en-US" altLang="en-US" sz="2400" dirty="0"/>
              <a:t>The average treatment effect (ATE) is the mean of the difference (</a:t>
            </a:r>
            <a:r>
              <a:rPr lang="en-US" sz="2400" dirty="0"/>
              <a:t>Y</a:t>
            </a:r>
            <a:r>
              <a:rPr lang="en-US" sz="2400" baseline="-25000" dirty="0"/>
              <a:t>1</a:t>
            </a:r>
            <a:r>
              <a:rPr lang="en-US" altLang="en-US" sz="2400" dirty="0"/>
              <a:t> - </a:t>
            </a:r>
            <a:r>
              <a:rPr lang="en-US" sz="2400" dirty="0"/>
              <a:t>Y</a:t>
            </a:r>
            <a:r>
              <a:rPr lang="en-US" sz="2400" baseline="-25000" dirty="0"/>
              <a:t>0</a:t>
            </a:r>
            <a:r>
              <a:rPr lang="en-US" altLang="en-US" sz="2400" dirty="0"/>
              <a:t>). </a:t>
            </a:r>
          </a:p>
          <a:p>
            <a:endParaRPr lang="en-US" altLang="en-US" sz="2400" dirty="0"/>
          </a:p>
          <a:p>
            <a:r>
              <a:rPr lang="en-US" altLang="en-US" sz="2400" dirty="0"/>
              <a:t>The average treatment effect on the treated (ATET) is the mean of the difference (</a:t>
            </a:r>
            <a:r>
              <a:rPr lang="en-US" sz="2400" dirty="0"/>
              <a:t>Y</a:t>
            </a:r>
            <a:r>
              <a:rPr lang="en-US" sz="2400" baseline="-25000" dirty="0"/>
              <a:t>1</a:t>
            </a:r>
            <a:r>
              <a:rPr lang="en-US" altLang="en-US" sz="2400" dirty="0"/>
              <a:t> - </a:t>
            </a:r>
            <a:r>
              <a:rPr lang="en-US" sz="2400" dirty="0"/>
              <a:t>Y</a:t>
            </a:r>
            <a:r>
              <a:rPr lang="en-US" sz="2400" baseline="-25000" dirty="0"/>
              <a:t>0</a:t>
            </a:r>
            <a:r>
              <a:rPr lang="en-US" altLang="en-US" sz="2400" dirty="0"/>
              <a:t>) among the subjects that actually receive the treatment.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32423425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1060704"/>
          </a:xfrm>
        </p:spPr>
        <p:txBody>
          <a:bodyPr/>
          <a:lstStyle/>
          <a:p>
            <a:pPr eaLnBrk="1" hangingPunct="1"/>
            <a:r>
              <a:rPr lang="en-US" altLang="en-US" sz="3600" dirty="0"/>
              <a:t>Common Assumptions</a:t>
            </a:r>
          </a:p>
        </p:txBody>
      </p:sp>
      <p:sp>
        <p:nvSpPr>
          <p:cNvPr id="10243" name="Rectangle 3"/>
          <p:cNvSpPr>
            <a:spLocks noGrp="1" noChangeArrowheads="1"/>
          </p:cNvSpPr>
          <p:nvPr>
            <p:ph type="body" idx="1"/>
          </p:nvPr>
        </p:nvSpPr>
        <p:spPr>
          <a:xfrm>
            <a:off x="457200" y="1752600"/>
            <a:ext cx="8229600" cy="4724400"/>
          </a:xfrm>
        </p:spPr>
        <p:txBody>
          <a:bodyPr/>
          <a:lstStyle/>
          <a:p>
            <a:r>
              <a:rPr lang="en-US" sz="2000" dirty="0"/>
              <a:t>The assumptions we need vary over estimator and effect parameter, but some version of the following assumptions are required for the exogenous treatment estimators discussed here: </a:t>
            </a:r>
          </a:p>
          <a:p>
            <a:pPr lvl="1"/>
            <a:endParaRPr lang="en-US" sz="1800" dirty="0"/>
          </a:p>
          <a:p>
            <a:pPr lvl="1"/>
            <a:r>
              <a:rPr lang="en-US" sz="1800" b="1" u="sng" dirty="0"/>
              <a:t>CMI</a:t>
            </a:r>
            <a:r>
              <a:rPr lang="en-US" sz="1800" dirty="0"/>
              <a:t>: The conditional mean-independence CMI assumption restricts the dependence between the treatment model and the potential outcomes</a:t>
            </a:r>
          </a:p>
          <a:p>
            <a:pPr lvl="1"/>
            <a:endParaRPr lang="en-US" sz="1800" dirty="0"/>
          </a:p>
          <a:p>
            <a:pPr lvl="1"/>
            <a:r>
              <a:rPr lang="en-US" sz="1800" b="1" u="sng" dirty="0"/>
              <a:t>Overlap</a:t>
            </a:r>
            <a:r>
              <a:rPr lang="en-US" sz="1800" dirty="0"/>
              <a:t>: The overlap assumption ensures that each individual could get any treatment level and has a positive probability of receiving each treatment level.</a:t>
            </a:r>
          </a:p>
          <a:p>
            <a:pPr lvl="1"/>
            <a:endParaRPr lang="en-US" sz="1800" dirty="0"/>
          </a:p>
          <a:p>
            <a:pPr lvl="1"/>
            <a:r>
              <a:rPr lang="en-US" sz="1800" b="1" u="sng" dirty="0"/>
              <a:t>IID</a:t>
            </a:r>
            <a:r>
              <a:rPr lang="en-US" sz="1800" dirty="0"/>
              <a:t>: The independent-and-identically-distributed (IID) sampling assumption ensures that the potential outcomes and treatment status of each individual are unrelated to the potential outcomes and treatment statuses of all the other individuals in the population</a:t>
            </a:r>
            <a:endParaRPr lang="en-US" altLang="en-US" sz="1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7230434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Potential Outcomes aka Counterfactuals</a:t>
            </a:r>
          </a:p>
        </p:txBody>
      </p:sp>
      <p:sp>
        <p:nvSpPr>
          <p:cNvPr id="10243" name="Rectangle 3"/>
          <p:cNvSpPr>
            <a:spLocks noGrp="1" noChangeArrowheads="1"/>
          </p:cNvSpPr>
          <p:nvPr>
            <p:ph type="body" idx="1"/>
          </p:nvPr>
        </p:nvSpPr>
        <p:spPr>
          <a:xfrm>
            <a:off x="457200" y="1676400"/>
            <a:ext cx="8229600" cy="1066800"/>
          </a:xfrm>
        </p:spPr>
        <p:txBody>
          <a:bodyPr/>
          <a:lstStyle/>
          <a:p>
            <a:r>
              <a:rPr lang="en-US" sz="2000" dirty="0"/>
              <a:t>We introduce treatment effects more formally by using the potential-outcomes framework, which is also known as the counterfactual framework.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5" name="Picture 4" descr="Chart, scatter chart&#10;&#10;Description automatically generated">
            <a:extLst>
              <a:ext uri="{FF2B5EF4-FFF2-40B4-BE49-F238E27FC236}">
                <a16:creationId xmlns:a16="http://schemas.microsoft.com/office/drawing/2014/main" id="{AA384056-8CD7-0CBB-2F4D-18BCF19432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3632" y="2743200"/>
            <a:ext cx="5376736" cy="3913208"/>
          </a:xfrm>
          <a:prstGeom prst="rect">
            <a:avLst/>
          </a:prstGeom>
        </p:spPr>
      </p:pic>
    </p:spTree>
    <p:extLst>
      <p:ext uri="{BB962C8B-B14F-4D97-AF65-F5344CB8AC3E}">
        <p14:creationId xmlns:p14="http://schemas.microsoft.com/office/powerpoint/2010/main" val="14129290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Potential Outcomes aka Counterfactuals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6" name="Picture 5" descr="Chart, scatter chart&#10;&#10;Description automatically generated">
            <a:extLst>
              <a:ext uri="{FF2B5EF4-FFF2-40B4-BE49-F238E27FC236}">
                <a16:creationId xmlns:a16="http://schemas.microsoft.com/office/drawing/2014/main" id="{68AB48B9-5ABE-BA2C-DADE-2495901C0A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799" y="1600200"/>
            <a:ext cx="6700707" cy="4876800"/>
          </a:xfrm>
          <a:prstGeom prst="rect">
            <a:avLst/>
          </a:prstGeom>
        </p:spPr>
      </p:pic>
    </p:spTree>
    <p:extLst>
      <p:ext uri="{BB962C8B-B14F-4D97-AF65-F5344CB8AC3E}">
        <p14:creationId xmlns:p14="http://schemas.microsoft.com/office/powerpoint/2010/main" val="28098347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Potential Outcomes aka Counterfactuals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6" name="Picture 5" descr="Chart, scatter chart&#10;&#10;Description automatically generated">
            <a:extLst>
              <a:ext uri="{FF2B5EF4-FFF2-40B4-BE49-F238E27FC236}">
                <a16:creationId xmlns:a16="http://schemas.microsoft.com/office/drawing/2014/main" id="{7DF3B6F1-FC33-F50C-A231-E4D6E9BFAF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3950" y="1524000"/>
            <a:ext cx="6896100" cy="5019007"/>
          </a:xfrm>
          <a:prstGeom prst="rect">
            <a:avLst/>
          </a:prstGeom>
        </p:spPr>
      </p:pic>
    </p:spTree>
    <p:extLst>
      <p:ext uri="{BB962C8B-B14F-4D97-AF65-F5344CB8AC3E}">
        <p14:creationId xmlns:p14="http://schemas.microsoft.com/office/powerpoint/2010/main" val="31050493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Potential Outcomes aka Counterfactuals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6" name="Picture 5" descr="Line chart&#10;&#10;Description automatically generated">
            <a:extLst>
              <a:ext uri="{FF2B5EF4-FFF2-40B4-BE49-F238E27FC236}">
                <a16:creationId xmlns:a16="http://schemas.microsoft.com/office/drawing/2014/main" id="{117C3C3B-B8C5-0B71-DD3E-D5015BDAF2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7750" y="1524000"/>
            <a:ext cx="7048500" cy="5129925"/>
          </a:xfrm>
          <a:prstGeom prst="rect">
            <a:avLst/>
          </a:prstGeom>
        </p:spPr>
      </p:pic>
    </p:spTree>
    <p:extLst>
      <p:ext uri="{BB962C8B-B14F-4D97-AF65-F5344CB8AC3E}">
        <p14:creationId xmlns:p14="http://schemas.microsoft.com/office/powerpoint/2010/main" val="14873628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Regression Adjustment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2286000"/>
            <a:ext cx="8229600" cy="2966169"/>
          </a:xfrm>
        </p:spPr>
      </p:pic>
    </p:spTree>
    <p:extLst>
      <p:ext uri="{BB962C8B-B14F-4D97-AF65-F5344CB8AC3E}">
        <p14:creationId xmlns:p14="http://schemas.microsoft.com/office/powerpoint/2010/main" val="37523712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Regression Adjustment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85800" y="2133600"/>
            <a:ext cx="7788315" cy="3475021"/>
          </a:xfrm>
        </p:spPr>
      </p:pic>
    </p:spTree>
    <p:extLst>
      <p:ext uri="{BB962C8B-B14F-4D97-AF65-F5344CB8AC3E}">
        <p14:creationId xmlns:p14="http://schemas.microsoft.com/office/powerpoint/2010/main" val="36633762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Regression Adjustment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2002536"/>
            <a:ext cx="8229600" cy="3460003"/>
          </a:xfrm>
        </p:spPr>
      </p:pic>
    </p:spTree>
    <p:extLst>
      <p:ext uri="{BB962C8B-B14F-4D97-AF65-F5344CB8AC3E}">
        <p14:creationId xmlns:p14="http://schemas.microsoft.com/office/powerpoint/2010/main" val="29467992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Regression Adjustment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1937738"/>
            <a:ext cx="8229600" cy="3850887"/>
          </a:xfrm>
        </p:spPr>
      </p:pic>
    </p:spTree>
    <p:extLst>
      <p:ext uri="{BB962C8B-B14F-4D97-AF65-F5344CB8AC3E}">
        <p14:creationId xmlns:p14="http://schemas.microsoft.com/office/powerpoint/2010/main" val="4040502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Download Website</a:t>
            </a:r>
          </a:p>
        </p:txBody>
      </p:sp>
      <p:sp>
        <p:nvSpPr>
          <p:cNvPr id="3" name="Content Placeholder 2"/>
          <p:cNvSpPr>
            <a:spLocks noGrp="1"/>
          </p:cNvSpPr>
          <p:nvPr>
            <p:ph idx="1"/>
          </p:nvPr>
        </p:nvSpPr>
        <p:spPr>
          <a:xfrm>
            <a:off x="381000" y="2057400"/>
            <a:ext cx="8534400" cy="4068763"/>
          </a:xfrm>
        </p:spPr>
        <p:txBody>
          <a:bodyPr/>
          <a:lstStyle/>
          <a:p>
            <a:r>
              <a:rPr lang="en-US" dirty="0"/>
              <a:t>You can download all of the slides, datasets and do-files here:</a:t>
            </a:r>
          </a:p>
          <a:p>
            <a:endParaRPr lang="en-US" b="1" dirty="0">
              <a:hlinkClick r:id="rId2"/>
            </a:endParaRPr>
          </a:p>
          <a:p>
            <a:pPr marL="0" indent="0" algn="ctr">
              <a:buNone/>
            </a:pPr>
            <a:r>
              <a:rPr lang="en-US" sz="3600" b="1" dirty="0">
                <a:hlinkClick r:id="rId3"/>
              </a:rPr>
              <a:t>https://tinyurl.com/teffects</a:t>
            </a:r>
            <a:endParaRPr lang="en-US" sz="3600" dirty="0"/>
          </a:p>
        </p:txBody>
      </p:sp>
    </p:spTree>
    <p:extLst>
      <p:ext uri="{BB962C8B-B14F-4D97-AF65-F5344CB8AC3E}">
        <p14:creationId xmlns:p14="http://schemas.microsoft.com/office/powerpoint/2010/main" val="27124032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Potential Outcomes aka Counterfactuals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6" name="Picture 5" descr="Chart, scatter chart&#10;&#10;Description automatically generated">
            <a:extLst>
              <a:ext uri="{FF2B5EF4-FFF2-40B4-BE49-F238E27FC236}">
                <a16:creationId xmlns:a16="http://schemas.microsoft.com/office/drawing/2014/main" id="{9395DBF5-36E2-3E5A-4171-E6AB38415C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1371600"/>
            <a:ext cx="7315200" cy="5324030"/>
          </a:xfrm>
          <a:prstGeom prst="rect">
            <a:avLst/>
          </a:prstGeom>
        </p:spPr>
      </p:pic>
    </p:spTree>
    <p:extLst>
      <p:ext uri="{BB962C8B-B14F-4D97-AF65-F5344CB8AC3E}">
        <p14:creationId xmlns:p14="http://schemas.microsoft.com/office/powerpoint/2010/main" val="26678114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Regression Adjustment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66800" y="1905000"/>
            <a:ext cx="7313526" cy="4191000"/>
          </a:xfrm>
        </p:spPr>
      </p:pic>
    </p:spTree>
    <p:extLst>
      <p:ext uri="{BB962C8B-B14F-4D97-AF65-F5344CB8AC3E}">
        <p14:creationId xmlns:p14="http://schemas.microsoft.com/office/powerpoint/2010/main" val="21612265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Regression Adjustment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85800" y="1600200"/>
            <a:ext cx="8082844" cy="4876800"/>
          </a:xfrm>
        </p:spPr>
      </p:pic>
    </p:spTree>
    <p:extLst>
      <p:ext uri="{BB962C8B-B14F-4D97-AF65-F5344CB8AC3E}">
        <p14:creationId xmlns:p14="http://schemas.microsoft.com/office/powerpoint/2010/main" val="27364181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Regression Adjustment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09799" y="1524000"/>
            <a:ext cx="5169679" cy="5257800"/>
          </a:xfrm>
        </p:spPr>
      </p:pic>
    </p:spTree>
    <p:extLst>
      <p:ext uri="{BB962C8B-B14F-4D97-AF65-F5344CB8AC3E}">
        <p14:creationId xmlns:p14="http://schemas.microsoft.com/office/powerpoint/2010/main" val="21671410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Regression Adjustment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81200" y="1524000"/>
            <a:ext cx="5193322" cy="5257800"/>
          </a:xfrm>
        </p:spPr>
      </p:pic>
    </p:spTree>
    <p:extLst>
      <p:ext uri="{BB962C8B-B14F-4D97-AF65-F5344CB8AC3E}">
        <p14:creationId xmlns:p14="http://schemas.microsoft.com/office/powerpoint/2010/main" val="19707331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Regression Adjustment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2239700"/>
            <a:ext cx="8229600" cy="3246963"/>
          </a:xfrm>
        </p:spPr>
      </p:pic>
    </p:spTree>
    <p:extLst>
      <p:ext uri="{BB962C8B-B14F-4D97-AF65-F5344CB8AC3E}">
        <p14:creationId xmlns:p14="http://schemas.microsoft.com/office/powerpoint/2010/main" val="9679669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Regression Adjustment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2133600"/>
            <a:ext cx="8261175" cy="3234077"/>
          </a:xfrm>
        </p:spPr>
      </p:pic>
    </p:spTree>
    <p:extLst>
      <p:ext uri="{BB962C8B-B14F-4D97-AF65-F5344CB8AC3E}">
        <p14:creationId xmlns:p14="http://schemas.microsoft.com/office/powerpoint/2010/main" val="2882340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Regression Adjustment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2286000"/>
            <a:ext cx="8229600" cy="3025697"/>
          </a:xfrm>
        </p:spPr>
      </p:pic>
    </p:spTree>
    <p:extLst>
      <p:ext uri="{BB962C8B-B14F-4D97-AF65-F5344CB8AC3E}">
        <p14:creationId xmlns:p14="http://schemas.microsoft.com/office/powerpoint/2010/main" val="20055026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dirty="0"/>
              <a:t>Outline</a:t>
            </a:r>
          </a:p>
        </p:txBody>
      </p:sp>
      <p:sp>
        <p:nvSpPr>
          <p:cNvPr id="10243" name="Rectangle 3"/>
          <p:cNvSpPr>
            <a:spLocks noGrp="1" noChangeArrowheads="1"/>
          </p:cNvSpPr>
          <p:nvPr>
            <p:ph type="body" idx="1"/>
          </p:nvPr>
        </p:nvSpPr>
        <p:spPr>
          <a:xfrm>
            <a:off x="457200" y="1676400"/>
            <a:ext cx="8229600" cy="4800600"/>
          </a:xfrm>
        </p:spPr>
        <p:txBody>
          <a:bodyPr/>
          <a:lstStyle/>
          <a:p>
            <a:pPr eaLnBrk="1" hangingPunct="1"/>
            <a:r>
              <a:rPr lang="en-US" altLang="en-US" sz="2800" dirty="0"/>
              <a:t>Potential Outcomes and Parameters</a:t>
            </a:r>
          </a:p>
          <a:p>
            <a:pPr eaLnBrk="1" hangingPunct="1"/>
            <a:r>
              <a:rPr lang="en-US" altLang="en-US" sz="2800" dirty="0"/>
              <a:t>Estimators</a:t>
            </a:r>
          </a:p>
          <a:p>
            <a:pPr lvl="1" eaLnBrk="1" hangingPunct="1"/>
            <a:r>
              <a:rPr lang="en-US" altLang="en-US" sz="2400" dirty="0"/>
              <a:t>Regression Adjustment </a:t>
            </a:r>
          </a:p>
          <a:p>
            <a:pPr lvl="1" eaLnBrk="1" hangingPunct="1"/>
            <a:r>
              <a:rPr lang="en-US" altLang="en-US" sz="2400" b="1" dirty="0"/>
              <a:t>Inverse-probability Weighting </a:t>
            </a:r>
          </a:p>
          <a:p>
            <a:pPr lvl="1" eaLnBrk="1" hangingPunct="1"/>
            <a:r>
              <a:rPr lang="en-US" altLang="en-US" sz="2400" dirty="0"/>
              <a:t>Inverse-probability Weighted Regression Adjustment</a:t>
            </a:r>
          </a:p>
          <a:p>
            <a:pPr lvl="1" eaLnBrk="1" hangingPunct="1"/>
            <a:r>
              <a:rPr lang="en-US" altLang="en-US" sz="2400" dirty="0"/>
              <a:t>Augmented Inverse Probability Weighting</a:t>
            </a:r>
          </a:p>
          <a:p>
            <a:pPr lvl="1" eaLnBrk="1" hangingPunct="1"/>
            <a:r>
              <a:rPr lang="en-US" altLang="en-US" sz="2400" dirty="0"/>
              <a:t>Nearest-neighbor Matching</a:t>
            </a:r>
          </a:p>
          <a:p>
            <a:pPr lvl="1" eaLnBrk="1" hangingPunct="1"/>
            <a:r>
              <a:rPr lang="en-US" altLang="en-US" sz="2400" dirty="0"/>
              <a:t>Propensity Score Matching</a:t>
            </a:r>
          </a:p>
          <a:p>
            <a:pPr eaLnBrk="1" hangingPunct="1"/>
            <a:r>
              <a:rPr lang="en-US" altLang="en-US" sz="2800" dirty="0"/>
              <a:t>Selecting An Estimator</a:t>
            </a:r>
          </a:p>
          <a:p>
            <a:pPr eaLnBrk="1" hangingPunct="1"/>
            <a:endParaRPr lang="en-US" alt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28507277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Inverse Probability Weighting (IPW)</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7" name="Picture 6" descr="Chart, scatter chart&#10;&#10;Description automatically generated">
            <a:extLst>
              <a:ext uri="{FF2B5EF4-FFF2-40B4-BE49-F238E27FC236}">
                <a16:creationId xmlns:a16="http://schemas.microsoft.com/office/drawing/2014/main" id="{79A5C825-78E9-EDF5-DD5E-91BC0DF90A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9650" y="1600200"/>
            <a:ext cx="7124700" cy="5185383"/>
          </a:xfrm>
          <a:prstGeom prst="rect">
            <a:avLst/>
          </a:prstGeom>
        </p:spPr>
      </p:pic>
    </p:spTree>
    <p:extLst>
      <p:ext uri="{BB962C8B-B14F-4D97-AF65-F5344CB8AC3E}">
        <p14:creationId xmlns:p14="http://schemas.microsoft.com/office/powerpoint/2010/main" val="2350649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dirty="0"/>
              <a:t>Outline</a:t>
            </a:r>
          </a:p>
        </p:txBody>
      </p:sp>
      <p:sp>
        <p:nvSpPr>
          <p:cNvPr id="10243" name="Rectangle 3"/>
          <p:cNvSpPr>
            <a:spLocks noGrp="1" noChangeArrowheads="1"/>
          </p:cNvSpPr>
          <p:nvPr>
            <p:ph type="body" idx="1"/>
          </p:nvPr>
        </p:nvSpPr>
        <p:spPr>
          <a:xfrm>
            <a:off x="457200" y="1676400"/>
            <a:ext cx="8229600" cy="4800600"/>
          </a:xfrm>
        </p:spPr>
        <p:txBody>
          <a:bodyPr/>
          <a:lstStyle/>
          <a:p>
            <a:pPr eaLnBrk="1" hangingPunct="1"/>
            <a:r>
              <a:rPr lang="en-US" altLang="en-US" sz="2800" dirty="0"/>
              <a:t>Potential Outcomes and Parameters</a:t>
            </a:r>
          </a:p>
          <a:p>
            <a:pPr eaLnBrk="1" hangingPunct="1"/>
            <a:r>
              <a:rPr lang="en-US" altLang="en-US" sz="2800" dirty="0"/>
              <a:t>Estimators</a:t>
            </a:r>
          </a:p>
          <a:p>
            <a:pPr lvl="1" eaLnBrk="1" hangingPunct="1"/>
            <a:r>
              <a:rPr lang="en-US" altLang="en-US" sz="2400" dirty="0"/>
              <a:t>Regression Adjustment </a:t>
            </a:r>
          </a:p>
          <a:p>
            <a:pPr lvl="1" eaLnBrk="1" hangingPunct="1"/>
            <a:r>
              <a:rPr lang="en-US" altLang="en-US" sz="2400" dirty="0"/>
              <a:t>Inverse-probability Weighting </a:t>
            </a:r>
          </a:p>
          <a:p>
            <a:pPr lvl="1" eaLnBrk="1" hangingPunct="1"/>
            <a:r>
              <a:rPr lang="en-US" altLang="en-US" sz="2400" dirty="0"/>
              <a:t>Inverse-probability Weighted Regression Adjustment</a:t>
            </a:r>
          </a:p>
          <a:p>
            <a:pPr lvl="1" eaLnBrk="1" hangingPunct="1"/>
            <a:r>
              <a:rPr lang="en-US" altLang="en-US" sz="2400" dirty="0"/>
              <a:t>Augmented Inverse Probability Weighting</a:t>
            </a:r>
          </a:p>
          <a:p>
            <a:pPr lvl="1" eaLnBrk="1" hangingPunct="1"/>
            <a:r>
              <a:rPr lang="en-US" altLang="en-US" sz="2400" dirty="0"/>
              <a:t>Nearest-neighbor Matching</a:t>
            </a:r>
          </a:p>
          <a:p>
            <a:pPr lvl="1" eaLnBrk="1" hangingPunct="1"/>
            <a:r>
              <a:rPr lang="en-US" altLang="en-US" sz="2400" dirty="0"/>
              <a:t>Propensity Score Matching</a:t>
            </a:r>
          </a:p>
          <a:p>
            <a:pPr eaLnBrk="1" hangingPunct="1"/>
            <a:r>
              <a:rPr lang="en-US" altLang="en-US" sz="2800" dirty="0"/>
              <a:t>Selecting An Estimator</a:t>
            </a:r>
          </a:p>
          <a:p>
            <a:pPr eaLnBrk="1" hangingPunct="1"/>
            <a:endParaRPr lang="en-US" alt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14592133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Inverse Probability Weighting (IPW)</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1636654"/>
            <a:ext cx="8229600" cy="4453054"/>
          </a:xfrm>
        </p:spPr>
      </p:pic>
    </p:spTree>
    <p:extLst>
      <p:ext uri="{BB962C8B-B14F-4D97-AF65-F5344CB8AC3E}">
        <p14:creationId xmlns:p14="http://schemas.microsoft.com/office/powerpoint/2010/main" val="21280484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Inverse Probability Weighting (IPW)</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47800" y="1524000"/>
            <a:ext cx="5949243" cy="5181600"/>
          </a:xfrm>
        </p:spPr>
      </p:pic>
    </p:spTree>
    <p:extLst>
      <p:ext uri="{BB962C8B-B14F-4D97-AF65-F5344CB8AC3E}">
        <p14:creationId xmlns:p14="http://schemas.microsoft.com/office/powerpoint/2010/main" val="18941780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18445" y="838200"/>
            <a:ext cx="7507109" cy="5791200"/>
          </a:xfrm>
        </p:spPr>
      </p:pic>
    </p:spTree>
    <p:extLst>
      <p:ext uri="{BB962C8B-B14F-4D97-AF65-F5344CB8AC3E}">
        <p14:creationId xmlns:p14="http://schemas.microsoft.com/office/powerpoint/2010/main" val="24216569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Inverse Probability Weighting (IPW)</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68794" y="1371600"/>
            <a:ext cx="5406411" cy="5480304"/>
          </a:xfrm>
        </p:spPr>
      </p:pic>
    </p:spTree>
    <p:extLst>
      <p:ext uri="{BB962C8B-B14F-4D97-AF65-F5344CB8AC3E}">
        <p14:creationId xmlns:p14="http://schemas.microsoft.com/office/powerpoint/2010/main" val="26442883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Inverse Probability Weighting (IPW)</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2354421"/>
            <a:ext cx="8229600" cy="3017520"/>
          </a:xfrm>
        </p:spPr>
      </p:pic>
    </p:spTree>
    <p:extLst>
      <p:ext uri="{BB962C8B-B14F-4D97-AF65-F5344CB8AC3E}">
        <p14:creationId xmlns:p14="http://schemas.microsoft.com/office/powerpoint/2010/main" val="1557175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Inverse Probability Weighting (IPW)</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2266098"/>
            <a:ext cx="8229600" cy="3194167"/>
          </a:xfrm>
        </p:spPr>
      </p:pic>
    </p:spTree>
    <p:extLst>
      <p:ext uri="{BB962C8B-B14F-4D97-AF65-F5344CB8AC3E}">
        <p14:creationId xmlns:p14="http://schemas.microsoft.com/office/powerpoint/2010/main" val="14507498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Inverse Probability Weighting (IPW)</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2255061"/>
            <a:ext cx="8229600" cy="3216241"/>
          </a:xfrm>
        </p:spPr>
      </p:pic>
    </p:spTree>
    <p:extLst>
      <p:ext uri="{BB962C8B-B14F-4D97-AF65-F5344CB8AC3E}">
        <p14:creationId xmlns:p14="http://schemas.microsoft.com/office/powerpoint/2010/main" val="25250188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dirty="0"/>
              <a:t>Outline</a:t>
            </a:r>
          </a:p>
        </p:txBody>
      </p:sp>
      <p:sp>
        <p:nvSpPr>
          <p:cNvPr id="10243" name="Rectangle 3"/>
          <p:cNvSpPr>
            <a:spLocks noGrp="1" noChangeArrowheads="1"/>
          </p:cNvSpPr>
          <p:nvPr>
            <p:ph type="body" idx="1"/>
          </p:nvPr>
        </p:nvSpPr>
        <p:spPr>
          <a:xfrm>
            <a:off x="457200" y="1676400"/>
            <a:ext cx="8229600" cy="4800600"/>
          </a:xfrm>
        </p:spPr>
        <p:txBody>
          <a:bodyPr/>
          <a:lstStyle/>
          <a:p>
            <a:pPr eaLnBrk="1" hangingPunct="1"/>
            <a:r>
              <a:rPr lang="en-US" altLang="en-US" sz="2800" dirty="0"/>
              <a:t>Potential Outcomes and Parameters</a:t>
            </a:r>
          </a:p>
          <a:p>
            <a:pPr eaLnBrk="1" hangingPunct="1"/>
            <a:r>
              <a:rPr lang="en-US" altLang="en-US" sz="2800" dirty="0"/>
              <a:t>Estimators</a:t>
            </a:r>
          </a:p>
          <a:p>
            <a:pPr lvl="1" eaLnBrk="1" hangingPunct="1"/>
            <a:r>
              <a:rPr lang="en-US" altLang="en-US" sz="2400" dirty="0"/>
              <a:t>Regression Adjustment </a:t>
            </a:r>
          </a:p>
          <a:p>
            <a:pPr lvl="1" eaLnBrk="1" hangingPunct="1"/>
            <a:r>
              <a:rPr lang="en-US" altLang="en-US" sz="2400" dirty="0"/>
              <a:t>Inverse-probability Weighting </a:t>
            </a:r>
          </a:p>
          <a:p>
            <a:pPr lvl="1" eaLnBrk="1" hangingPunct="1"/>
            <a:r>
              <a:rPr lang="en-US" altLang="en-US" sz="2400" b="1" dirty="0"/>
              <a:t>Inverse-probability Weighted Regression Adjustment</a:t>
            </a:r>
          </a:p>
          <a:p>
            <a:pPr lvl="1" eaLnBrk="1" hangingPunct="1"/>
            <a:r>
              <a:rPr lang="en-US" altLang="en-US" sz="2400" dirty="0"/>
              <a:t>Augmented Inverse Probability Weighting</a:t>
            </a:r>
          </a:p>
          <a:p>
            <a:pPr lvl="1" eaLnBrk="1" hangingPunct="1"/>
            <a:r>
              <a:rPr lang="en-US" altLang="en-US" sz="2400" dirty="0"/>
              <a:t>Nearest-neighbor Matching</a:t>
            </a:r>
          </a:p>
          <a:p>
            <a:pPr lvl="1" eaLnBrk="1" hangingPunct="1"/>
            <a:r>
              <a:rPr lang="en-US" altLang="en-US" sz="2400" dirty="0"/>
              <a:t>Propensity Score Matching</a:t>
            </a:r>
          </a:p>
          <a:p>
            <a:pPr eaLnBrk="1" hangingPunct="1"/>
            <a:r>
              <a:rPr lang="en-US" altLang="en-US" sz="2800" dirty="0"/>
              <a:t>Selecting An Estimator</a:t>
            </a:r>
          </a:p>
          <a:p>
            <a:pPr eaLnBrk="1" hangingPunct="1"/>
            <a:endParaRPr lang="en-US" alt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19015099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dirty="0"/>
              <a:t>IPWRA</a:t>
            </a:r>
          </a:p>
        </p:txBody>
      </p:sp>
      <p:sp>
        <p:nvSpPr>
          <p:cNvPr id="10243" name="Rectangle 3"/>
          <p:cNvSpPr>
            <a:spLocks noGrp="1" noChangeArrowheads="1"/>
          </p:cNvSpPr>
          <p:nvPr>
            <p:ph type="body" idx="1"/>
          </p:nvPr>
        </p:nvSpPr>
        <p:spPr>
          <a:xfrm>
            <a:off x="457200" y="1676400"/>
            <a:ext cx="8229600" cy="4800600"/>
          </a:xfrm>
        </p:spPr>
        <p:txBody>
          <a:bodyPr/>
          <a:lstStyle/>
          <a:p>
            <a:r>
              <a:rPr lang="en-US" sz="2800" dirty="0"/>
              <a:t>Inverse Probability Weighting with Regression Adjustment is “</a:t>
            </a:r>
            <a:r>
              <a:rPr lang="en-US" sz="2800" b="1" u="sng" dirty="0"/>
              <a:t>doubly robust</a:t>
            </a:r>
            <a:r>
              <a:rPr lang="en-US" sz="2800" dirty="0"/>
              <a:t>”.</a:t>
            </a:r>
          </a:p>
          <a:p>
            <a:endParaRPr lang="en-US" sz="2800" dirty="0"/>
          </a:p>
          <a:p>
            <a:r>
              <a:rPr lang="en-US" sz="2800" dirty="0"/>
              <a:t>A doubly robust estimator only needs one of two auxiliary models to be correctly specified to estimate a parameter of interest.</a:t>
            </a:r>
          </a:p>
          <a:p>
            <a:endParaRPr lang="en-US" sz="2800" dirty="0"/>
          </a:p>
          <a:p>
            <a:r>
              <a:rPr lang="en-US" sz="2800" dirty="0"/>
              <a:t>Doubly robust estimators for treatment effects are consistent when either the outcome model or the treatment model is correctly specified.</a:t>
            </a:r>
            <a:endParaRPr lang="en-US" alt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5211140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IPWRA</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057400" y="1371600"/>
            <a:ext cx="5349068" cy="5410200"/>
          </a:xfrm>
        </p:spPr>
      </p:pic>
    </p:spTree>
    <p:extLst>
      <p:ext uri="{BB962C8B-B14F-4D97-AF65-F5344CB8AC3E}">
        <p14:creationId xmlns:p14="http://schemas.microsoft.com/office/powerpoint/2010/main" val="42181423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4000" dirty="0"/>
              <a:t>Cautionary Note</a:t>
            </a:r>
          </a:p>
        </p:txBody>
      </p:sp>
      <p:sp>
        <p:nvSpPr>
          <p:cNvPr id="10243" name="Rectangle 3"/>
          <p:cNvSpPr>
            <a:spLocks noGrp="1" noChangeArrowheads="1"/>
          </p:cNvSpPr>
          <p:nvPr>
            <p:ph type="body" idx="1"/>
          </p:nvPr>
        </p:nvSpPr>
        <p:spPr>
          <a:xfrm>
            <a:off x="457200" y="1752600"/>
            <a:ext cx="8077200" cy="4495800"/>
          </a:xfrm>
        </p:spPr>
        <p:txBody>
          <a:bodyPr/>
          <a:lstStyle/>
          <a:p>
            <a:r>
              <a:rPr lang="en-US" dirty="0"/>
              <a:t>Nothing about treatment-effects estimators magically extracts causal relationships. </a:t>
            </a:r>
          </a:p>
          <a:p>
            <a:endParaRPr lang="en-US" dirty="0"/>
          </a:p>
          <a:p>
            <a:r>
              <a:rPr lang="en-US" dirty="0"/>
              <a:t>As with any regression analysis of observational data, the causal interpretation must be based on a reasonable underlying scientific rationale.</a:t>
            </a:r>
            <a:endParaRPr lang="en-US" alt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12005848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IPWRA</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28800" y="1371600"/>
            <a:ext cx="5765083" cy="5334000"/>
          </a:xfrm>
        </p:spPr>
      </p:pic>
    </p:spTree>
    <p:extLst>
      <p:ext uri="{BB962C8B-B14F-4D97-AF65-F5344CB8AC3E}">
        <p14:creationId xmlns:p14="http://schemas.microsoft.com/office/powerpoint/2010/main" val="35840047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IPWRA</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752600" y="1447800"/>
            <a:ext cx="5984487" cy="5257800"/>
          </a:xfrm>
        </p:spPr>
      </p:pic>
    </p:spTree>
    <p:extLst>
      <p:ext uri="{BB962C8B-B14F-4D97-AF65-F5344CB8AC3E}">
        <p14:creationId xmlns:p14="http://schemas.microsoft.com/office/powerpoint/2010/main" val="15865407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dirty="0"/>
              <a:t>Outline</a:t>
            </a:r>
          </a:p>
        </p:txBody>
      </p:sp>
      <p:sp>
        <p:nvSpPr>
          <p:cNvPr id="10243" name="Rectangle 3"/>
          <p:cNvSpPr>
            <a:spLocks noGrp="1" noChangeArrowheads="1"/>
          </p:cNvSpPr>
          <p:nvPr>
            <p:ph type="body" idx="1"/>
          </p:nvPr>
        </p:nvSpPr>
        <p:spPr>
          <a:xfrm>
            <a:off x="457200" y="1676400"/>
            <a:ext cx="8229600" cy="4800600"/>
          </a:xfrm>
        </p:spPr>
        <p:txBody>
          <a:bodyPr/>
          <a:lstStyle/>
          <a:p>
            <a:pPr eaLnBrk="1" hangingPunct="1"/>
            <a:r>
              <a:rPr lang="en-US" altLang="en-US" sz="2800" dirty="0"/>
              <a:t>Potential Outcomes and Parameters</a:t>
            </a:r>
          </a:p>
          <a:p>
            <a:pPr eaLnBrk="1" hangingPunct="1"/>
            <a:r>
              <a:rPr lang="en-US" altLang="en-US" sz="2800" dirty="0"/>
              <a:t>Estimators</a:t>
            </a:r>
          </a:p>
          <a:p>
            <a:pPr lvl="1" eaLnBrk="1" hangingPunct="1"/>
            <a:r>
              <a:rPr lang="en-US" altLang="en-US" sz="2400" dirty="0"/>
              <a:t>Regression Adjustment </a:t>
            </a:r>
          </a:p>
          <a:p>
            <a:pPr lvl="1" eaLnBrk="1" hangingPunct="1"/>
            <a:r>
              <a:rPr lang="en-US" altLang="en-US" sz="2400" dirty="0"/>
              <a:t>Inverse-probability Weighting </a:t>
            </a:r>
          </a:p>
          <a:p>
            <a:pPr lvl="1" eaLnBrk="1" hangingPunct="1"/>
            <a:r>
              <a:rPr lang="en-US" altLang="en-US" sz="2400" dirty="0"/>
              <a:t>Inverse-probability Weighted Regression Adjustment</a:t>
            </a:r>
          </a:p>
          <a:p>
            <a:pPr lvl="1" eaLnBrk="1" hangingPunct="1"/>
            <a:r>
              <a:rPr lang="en-US" altLang="en-US" sz="2400" b="1" dirty="0"/>
              <a:t>Augmented Inverse Probability Weighting</a:t>
            </a:r>
          </a:p>
          <a:p>
            <a:pPr lvl="1" eaLnBrk="1" hangingPunct="1"/>
            <a:r>
              <a:rPr lang="en-US" altLang="en-US" sz="2400" dirty="0"/>
              <a:t>Nearest-neighbor Matching</a:t>
            </a:r>
          </a:p>
          <a:p>
            <a:pPr lvl="1" eaLnBrk="1" hangingPunct="1"/>
            <a:r>
              <a:rPr lang="en-US" altLang="en-US" sz="2400" dirty="0"/>
              <a:t>Propensity Score Matching</a:t>
            </a:r>
          </a:p>
          <a:p>
            <a:pPr eaLnBrk="1" hangingPunct="1"/>
            <a:r>
              <a:rPr lang="en-US" altLang="en-US" sz="2800" dirty="0"/>
              <a:t>Selecting An Estimator</a:t>
            </a:r>
          </a:p>
          <a:p>
            <a:pPr eaLnBrk="1" hangingPunct="1"/>
            <a:endParaRPr lang="en-US" alt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18714661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200" dirty="0"/>
              <a:t>Augmented Inverse Probability Weighting</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81200" y="1371600"/>
            <a:ext cx="5273796" cy="5334000"/>
          </a:xfrm>
        </p:spPr>
      </p:pic>
    </p:spTree>
    <p:extLst>
      <p:ext uri="{BB962C8B-B14F-4D97-AF65-F5344CB8AC3E}">
        <p14:creationId xmlns:p14="http://schemas.microsoft.com/office/powerpoint/2010/main" val="8329248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200" dirty="0"/>
              <a:t>Augmented Inverse Probability Weighting</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81200" y="1600200"/>
            <a:ext cx="5406783" cy="4953000"/>
          </a:xfrm>
        </p:spPr>
      </p:pic>
    </p:spTree>
    <p:extLst>
      <p:ext uri="{BB962C8B-B14F-4D97-AF65-F5344CB8AC3E}">
        <p14:creationId xmlns:p14="http://schemas.microsoft.com/office/powerpoint/2010/main" val="28961829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200" dirty="0"/>
              <a:t>Augmented Inverse Probability Weighting</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828800" y="1600200"/>
            <a:ext cx="5724292" cy="5029200"/>
          </a:xfrm>
        </p:spPr>
      </p:pic>
    </p:spTree>
    <p:extLst>
      <p:ext uri="{BB962C8B-B14F-4D97-AF65-F5344CB8AC3E}">
        <p14:creationId xmlns:p14="http://schemas.microsoft.com/office/powerpoint/2010/main" val="37518699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dirty="0"/>
              <a:t>Outline</a:t>
            </a:r>
          </a:p>
        </p:txBody>
      </p:sp>
      <p:sp>
        <p:nvSpPr>
          <p:cNvPr id="10243" name="Rectangle 3"/>
          <p:cNvSpPr>
            <a:spLocks noGrp="1" noChangeArrowheads="1"/>
          </p:cNvSpPr>
          <p:nvPr>
            <p:ph type="body" idx="1"/>
          </p:nvPr>
        </p:nvSpPr>
        <p:spPr>
          <a:xfrm>
            <a:off x="457200" y="1676400"/>
            <a:ext cx="8229600" cy="4800600"/>
          </a:xfrm>
        </p:spPr>
        <p:txBody>
          <a:bodyPr/>
          <a:lstStyle/>
          <a:p>
            <a:pPr eaLnBrk="1" hangingPunct="1"/>
            <a:r>
              <a:rPr lang="en-US" altLang="en-US" sz="2800" dirty="0"/>
              <a:t>Potential Outcomes and Parameters</a:t>
            </a:r>
          </a:p>
          <a:p>
            <a:pPr eaLnBrk="1" hangingPunct="1"/>
            <a:r>
              <a:rPr lang="en-US" altLang="en-US" sz="2800" dirty="0"/>
              <a:t>Estimators</a:t>
            </a:r>
          </a:p>
          <a:p>
            <a:pPr lvl="1" eaLnBrk="1" hangingPunct="1"/>
            <a:r>
              <a:rPr lang="en-US" altLang="en-US" sz="2400" dirty="0"/>
              <a:t>Regression Adjustment </a:t>
            </a:r>
          </a:p>
          <a:p>
            <a:pPr lvl="1" eaLnBrk="1" hangingPunct="1"/>
            <a:r>
              <a:rPr lang="en-US" altLang="en-US" sz="2400" dirty="0"/>
              <a:t>Inverse-probability Weighting </a:t>
            </a:r>
          </a:p>
          <a:p>
            <a:pPr lvl="1" eaLnBrk="1" hangingPunct="1"/>
            <a:r>
              <a:rPr lang="en-US" altLang="en-US" sz="2400" dirty="0"/>
              <a:t>Inverse-probability Weighted Regression Adjustment</a:t>
            </a:r>
          </a:p>
          <a:p>
            <a:pPr lvl="1" eaLnBrk="1" hangingPunct="1"/>
            <a:r>
              <a:rPr lang="en-US" altLang="en-US" sz="2400" dirty="0"/>
              <a:t>Augmented Inverse Probability Weighting</a:t>
            </a:r>
          </a:p>
          <a:p>
            <a:pPr lvl="1" eaLnBrk="1" hangingPunct="1"/>
            <a:r>
              <a:rPr lang="en-US" altLang="en-US" sz="2400" b="1" dirty="0"/>
              <a:t>Nearest-neighbor Matching</a:t>
            </a:r>
          </a:p>
          <a:p>
            <a:pPr lvl="1" eaLnBrk="1" hangingPunct="1"/>
            <a:r>
              <a:rPr lang="en-US" altLang="en-US" sz="2400" dirty="0"/>
              <a:t>Propensity Score Matching</a:t>
            </a:r>
          </a:p>
          <a:p>
            <a:pPr eaLnBrk="1" hangingPunct="1"/>
            <a:r>
              <a:rPr lang="en-US" altLang="en-US" sz="2800" dirty="0"/>
              <a:t>Selecting An Estimator</a:t>
            </a:r>
          </a:p>
          <a:p>
            <a:pPr eaLnBrk="1" hangingPunct="1"/>
            <a:endParaRPr lang="en-US" alt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405790893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Matching</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8" name="Picture 7" descr="Chart, scatter chart, box and whisker chart&#10;&#10;Description automatically generated">
            <a:extLst>
              <a:ext uri="{FF2B5EF4-FFF2-40B4-BE49-F238E27FC236}">
                <a16:creationId xmlns:a16="http://schemas.microsoft.com/office/drawing/2014/main" id="{7E30DADD-CA75-56A8-54D7-37C6115EB1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3950" y="1600200"/>
            <a:ext cx="6896100" cy="5019007"/>
          </a:xfrm>
          <a:prstGeom prst="rect">
            <a:avLst/>
          </a:prstGeom>
        </p:spPr>
      </p:pic>
    </p:spTree>
    <p:extLst>
      <p:ext uri="{BB962C8B-B14F-4D97-AF65-F5344CB8AC3E}">
        <p14:creationId xmlns:p14="http://schemas.microsoft.com/office/powerpoint/2010/main" val="32011259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Nearest-Neighbor Matching</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81200" y="1447800"/>
            <a:ext cx="5163700" cy="5257800"/>
          </a:xfrm>
        </p:spPr>
      </p:pic>
    </p:spTree>
    <p:extLst>
      <p:ext uri="{BB962C8B-B14F-4D97-AF65-F5344CB8AC3E}">
        <p14:creationId xmlns:p14="http://schemas.microsoft.com/office/powerpoint/2010/main" val="37090992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Nearest-Neighbor Matching</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2209800"/>
            <a:ext cx="8229600" cy="2659403"/>
          </a:xfrm>
        </p:spPr>
      </p:pic>
    </p:spTree>
    <p:extLst>
      <p:ext uri="{BB962C8B-B14F-4D97-AF65-F5344CB8AC3E}">
        <p14:creationId xmlns:p14="http://schemas.microsoft.com/office/powerpoint/2010/main" val="2880976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4000" dirty="0"/>
              <a:t>Treatments and Outcomes</a:t>
            </a:r>
          </a:p>
        </p:txBody>
      </p:sp>
      <p:sp>
        <p:nvSpPr>
          <p:cNvPr id="10243" name="Rectangle 3"/>
          <p:cNvSpPr>
            <a:spLocks noGrp="1" noChangeArrowheads="1"/>
          </p:cNvSpPr>
          <p:nvPr>
            <p:ph type="body" idx="1"/>
          </p:nvPr>
        </p:nvSpPr>
        <p:spPr>
          <a:xfrm>
            <a:off x="457200" y="1752600"/>
            <a:ext cx="8077200" cy="4495800"/>
          </a:xfrm>
        </p:spPr>
        <p:txBody>
          <a:bodyPr/>
          <a:lstStyle/>
          <a:p>
            <a:r>
              <a:rPr lang="en-US" sz="2400" dirty="0"/>
              <a:t>A treatment could be a new drug and the outcome blood pressure or cholesterol levels. </a:t>
            </a:r>
          </a:p>
          <a:p>
            <a:endParaRPr lang="en-US" sz="2400" dirty="0"/>
          </a:p>
          <a:p>
            <a:r>
              <a:rPr lang="en-US" sz="2400" dirty="0"/>
              <a:t>A treatment could be a surgical procedure and the outcome patient mobility.</a:t>
            </a:r>
          </a:p>
          <a:p>
            <a:endParaRPr lang="en-US" sz="2400" dirty="0"/>
          </a:p>
          <a:p>
            <a:r>
              <a:rPr lang="en-US" sz="2400" dirty="0"/>
              <a:t>A treatment could be a job training program and the outcome employment or wages.</a:t>
            </a:r>
          </a:p>
          <a:p>
            <a:endParaRPr lang="en-US" sz="2400" dirty="0"/>
          </a:p>
          <a:p>
            <a:r>
              <a:rPr lang="en-US" sz="2400" dirty="0"/>
              <a:t>A treatment could even be an ad campaign designed to increase the sales of a product.</a:t>
            </a:r>
          </a:p>
          <a:p>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369536489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dirty="0"/>
              <a:t>Outline</a:t>
            </a:r>
          </a:p>
        </p:txBody>
      </p:sp>
      <p:sp>
        <p:nvSpPr>
          <p:cNvPr id="10243" name="Rectangle 3"/>
          <p:cNvSpPr>
            <a:spLocks noGrp="1" noChangeArrowheads="1"/>
          </p:cNvSpPr>
          <p:nvPr>
            <p:ph type="body" idx="1"/>
          </p:nvPr>
        </p:nvSpPr>
        <p:spPr>
          <a:xfrm>
            <a:off x="457200" y="1676400"/>
            <a:ext cx="8229600" cy="4800600"/>
          </a:xfrm>
        </p:spPr>
        <p:txBody>
          <a:bodyPr/>
          <a:lstStyle/>
          <a:p>
            <a:pPr eaLnBrk="1" hangingPunct="1"/>
            <a:r>
              <a:rPr lang="en-US" altLang="en-US" sz="2800" dirty="0"/>
              <a:t>Potential Outcomes and Parameters</a:t>
            </a:r>
          </a:p>
          <a:p>
            <a:pPr eaLnBrk="1" hangingPunct="1"/>
            <a:r>
              <a:rPr lang="en-US" altLang="en-US" sz="2800" dirty="0"/>
              <a:t>Estimators</a:t>
            </a:r>
          </a:p>
          <a:p>
            <a:pPr lvl="1" eaLnBrk="1" hangingPunct="1"/>
            <a:r>
              <a:rPr lang="en-US" altLang="en-US" sz="2400" dirty="0"/>
              <a:t>Regression Adjustment </a:t>
            </a:r>
          </a:p>
          <a:p>
            <a:pPr lvl="1" eaLnBrk="1" hangingPunct="1"/>
            <a:r>
              <a:rPr lang="en-US" altLang="en-US" sz="2400" dirty="0"/>
              <a:t>Inverse-probability Weighting </a:t>
            </a:r>
          </a:p>
          <a:p>
            <a:pPr lvl="1" eaLnBrk="1" hangingPunct="1"/>
            <a:r>
              <a:rPr lang="en-US" altLang="en-US" sz="2400" dirty="0"/>
              <a:t>Inverse-probability Weighted Regression Adjustment</a:t>
            </a:r>
          </a:p>
          <a:p>
            <a:pPr lvl="1" eaLnBrk="1" hangingPunct="1"/>
            <a:r>
              <a:rPr lang="en-US" altLang="en-US" sz="2400" dirty="0"/>
              <a:t>Augmented Inverse Probability Weighting</a:t>
            </a:r>
          </a:p>
          <a:p>
            <a:pPr lvl="1" eaLnBrk="1" hangingPunct="1"/>
            <a:r>
              <a:rPr lang="en-US" altLang="en-US" sz="2400" dirty="0"/>
              <a:t>Nearest-neighbor Matching</a:t>
            </a:r>
          </a:p>
          <a:p>
            <a:pPr lvl="1" eaLnBrk="1" hangingPunct="1"/>
            <a:r>
              <a:rPr lang="en-US" altLang="en-US" sz="2400" b="1" dirty="0"/>
              <a:t>Propensity Score Matching</a:t>
            </a:r>
          </a:p>
          <a:p>
            <a:pPr eaLnBrk="1" hangingPunct="1"/>
            <a:r>
              <a:rPr lang="en-US" altLang="en-US" sz="2800" dirty="0"/>
              <a:t>Selecting An Estimator</a:t>
            </a:r>
          </a:p>
          <a:p>
            <a:pPr eaLnBrk="1" hangingPunct="1"/>
            <a:endParaRPr lang="en-US" alt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338416691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Propensity Score Matching</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
        <p:nvSpPr>
          <p:cNvPr id="2" name="Content Placeholder 1">
            <a:extLst>
              <a:ext uri="{FF2B5EF4-FFF2-40B4-BE49-F238E27FC236}">
                <a16:creationId xmlns:a16="http://schemas.microsoft.com/office/drawing/2014/main" id="{4848191B-253C-3255-3855-C5C01DA6501B}"/>
              </a:ext>
            </a:extLst>
          </p:cNvPr>
          <p:cNvSpPr>
            <a:spLocks noGrp="1"/>
          </p:cNvSpPr>
          <p:nvPr>
            <p:ph idx="1"/>
          </p:nvPr>
        </p:nvSpPr>
        <p:spPr>
          <a:xfrm>
            <a:off x="342900" y="1609344"/>
            <a:ext cx="8458200" cy="755904"/>
          </a:xfrm>
        </p:spPr>
        <p:txBody>
          <a:bodyPr/>
          <a:lstStyle/>
          <a:p>
            <a:pPr marL="0" indent="0">
              <a:buNone/>
            </a:pPr>
            <a:r>
              <a:rPr lang="en-US" sz="2000" dirty="0">
                <a:latin typeface="Consolas" panose="020B0609020204030204" pitchFamily="49" charset="0"/>
              </a:rPr>
              <a:t>logistic </a:t>
            </a:r>
            <a:r>
              <a:rPr lang="en-US" sz="2000" dirty="0" err="1">
                <a:latin typeface="Consolas" panose="020B0609020204030204" pitchFamily="49" charset="0"/>
              </a:rPr>
              <a:t>mbsmoke</a:t>
            </a:r>
            <a:r>
              <a:rPr lang="en-US" sz="2000" dirty="0">
                <a:latin typeface="Consolas" panose="020B0609020204030204" pitchFamily="49" charset="0"/>
              </a:rPr>
              <a:t> </a:t>
            </a:r>
            <a:r>
              <a:rPr lang="en-US" sz="2000" dirty="0" err="1">
                <a:latin typeface="Consolas" panose="020B0609020204030204" pitchFamily="49" charset="0"/>
              </a:rPr>
              <a:t>mmarried</a:t>
            </a:r>
            <a:r>
              <a:rPr lang="en-US" sz="2000" dirty="0">
                <a:latin typeface="Consolas" panose="020B0609020204030204" pitchFamily="49" charset="0"/>
              </a:rPr>
              <a:t> mage </a:t>
            </a:r>
            <a:r>
              <a:rPr lang="en-US" sz="2000" dirty="0" err="1">
                <a:latin typeface="Consolas" panose="020B0609020204030204" pitchFamily="49" charset="0"/>
              </a:rPr>
              <a:t>fage</a:t>
            </a:r>
            <a:r>
              <a:rPr lang="en-US" sz="2000" dirty="0">
                <a:latin typeface="Consolas" panose="020B0609020204030204" pitchFamily="49" charset="0"/>
              </a:rPr>
              <a:t> </a:t>
            </a:r>
            <a:r>
              <a:rPr lang="en-US" sz="2000" dirty="0" err="1">
                <a:latin typeface="Consolas" panose="020B0609020204030204" pitchFamily="49" charset="0"/>
              </a:rPr>
              <a:t>medu</a:t>
            </a:r>
            <a:r>
              <a:rPr lang="en-US" sz="2000" dirty="0">
                <a:latin typeface="Consolas" panose="020B0609020204030204" pitchFamily="49" charset="0"/>
              </a:rPr>
              <a:t> prenatal1</a:t>
            </a:r>
          </a:p>
          <a:p>
            <a:pPr marL="0" indent="0">
              <a:buNone/>
            </a:pPr>
            <a:r>
              <a:rPr lang="en-US" sz="2000" dirty="0">
                <a:latin typeface="Consolas" panose="020B0609020204030204" pitchFamily="49" charset="0"/>
              </a:rPr>
              <a:t>predict </a:t>
            </a:r>
            <a:r>
              <a:rPr lang="en-US" sz="2000" dirty="0" err="1">
                <a:latin typeface="Consolas" panose="020B0609020204030204" pitchFamily="49" charset="0"/>
              </a:rPr>
              <a:t>PropensityScore</a:t>
            </a:r>
            <a:r>
              <a:rPr lang="en-US" sz="2000" dirty="0">
                <a:latin typeface="Consolas" panose="020B0609020204030204" pitchFamily="49" charset="0"/>
              </a:rPr>
              <a:t>, p</a:t>
            </a:r>
          </a:p>
        </p:txBody>
      </p:sp>
      <p:pic>
        <p:nvPicPr>
          <p:cNvPr id="6" name="Picture 5" descr="Graphical user interface, text&#10;&#10;Description automatically generated with medium confidence">
            <a:extLst>
              <a:ext uri="{FF2B5EF4-FFF2-40B4-BE49-F238E27FC236}">
                <a16:creationId xmlns:a16="http://schemas.microsoft.com/office/drawing/2014/main" id="{E1FC3919-A090-8567-90E4-90D28A8A4A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4500" y="2602992"/>
            <a:ext cx="5715000" cy="4159399"/>
          </a:xfrm>
          <a:prstGeom prst="rect">
            <a:avLst/>
          </a:prstGeom>
        </p:spPr>
      </p:pic>
    </p:spTree>
    <p:extLst>
      <p:ext uri="{BB962C8B-B14F-4D97-AF65-F5344CB8AC3E}">
        <p14:creationId xmlns:p14="http://schemas.microsoft.com/office/powerpoint/2010/main" val="101801145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Propensity Score Matching</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012900" y="1371600"/>
            <a:ext cx="5268733" cy="5334000"/>
          </a:xfrm>
        </p:spPr>
      </p:pic>
    </p:spTree>
    <p:extLst>
      <p:ext uri="{BB962C8B-B14F-4D97-AF65-F5344CB8AC3E}">
        <p14:creationId xmlns:p14="http://schemas.microsoft.com/office/powerpoint/2010/main" val="194419385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Propensity Score Matching</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81000" y="2209800"/>
            <a:ext cx="8542081" cy="2590800"/>
          </a:xfrm>
        </p:spPr>
      </p:pic>
    </p:spTree>
    <p:extLst>
      <p:ext uri="{BB962C8B-B14F-4D97-AF65-F5344CB8AC3E}">
        <p14:creationId xmlns:p14="http://schemas.microsoft.com/office/powerpoint/2010/main" val="11232685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Checking the Overlap Assumption</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
        <p:nvSpPr>
          <p:cNvPr id="6" name="TextBox 5"/>
          <p:cNvSpPr txBox="1"/>
          <p:nvPr/>
        </p:nvSpPr>
        <p:spPr>
          <a:xfrm>
            <a:off x="1371600" y="6242304"/>
            <a:ext cx="2646878" cy="400110"/>
          </a:xfrm>
          <a:prstGeom prst="rect">
            <a:avLst/>
          </a:prstGeom>
          <a:noFill/>
        </p:spPr>
        <p:txBody>
          <a:bodyPr wrap="none" rtlCol="0">
            <a:spAutoFit/>
          </a:bodyPr>
          <a:lstStyle/>
          <a:p>
            <a:r>
              <a:rPr lang="en-US" sz="2000" b="1" dirty="0" err="1">
                <a:latin typeface="Courier New" panose="02070309020205020404" pitchFamily="49" charset="0"/>
                <a:cs typeface="Courier New" panose="02070309020205020404" pitchFamily="49" charset="0"/>
              </a:rPr>
              <a:t>teffects</a:t>
            </a:r>
            <a:r>
              <a:rPr lang="en-US" sz="2000" b="1" dirty="0">
                <a:latin typeface="Courier New" panose="02070309020205020404" pitchFamily="49" charset="0"/>
                <a:cs typeface="Courier New" panose="02070309020205020404" pitchFamily="49" charset="0"/>
              </a:rPr>
              <a:t> overlap</a:t>
            </a:r>
          </a:p>
        </p:txBody>
      </p:sp>
      <p:pic>
        <p:nvPicPr>
          <p:cNvPr id="7" name="Picture 6" descr="Chart, histogram&#10;&#10;Description automatically generated">
            <a:extLst>
              <a:ext uri="{FF2B5EF4-FFF2-40B4-BE49-F238E27FC236}">
                <a16:creationId xmlns:a16="http://schemas.microsoft.com/office/drawing/2014/main" id="{05A1E428-B2E4-5BAF-8458-3C6E7E4FB5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7628" y="1556049"/>
            <a:ext cx="6438900" cy="4686255"/>
          </a:xfrm>
          <a:prstGeom prst="rect">
            <a:avLst/>
          </a:prstGeom>
        </p:spPr>
      </p:pic>
    </p:spTree>
    <p:extLst>
      <p:ext uri="{BB962C8B-B14F-4D97-AF65-F5344CB8AC3E}">
        <p14:creationId xmlns:p14="http://schemas.microsoft.com/office/powerpoint/2010/main" val="162313242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dirty="0"/>
              <a:t>Outline</a:t>
            </a:r>
          </a:p>
        </p:txBody>
      </p:sp>
      <p:sp>
        <p:nvSpPr>
          <p:cNvPr id="10243" name="Rectangle 3"/>
          <p:cNvSpPr>
            <a:spLocks noGrp="1" noChangeArrowheads="1"/>
          </p:cNvSpPr>
          <p:nvPr>
            <p:ph type="body" idx="1"/>
          </p:nvPr>
        </p:nvSpPr>
        <p:spPr>
          <a:xfrm>
            <a:off x="457200" y="1676400"/>
            <a:ext cx="8229600" cy="4800600"/>
          </a:xfrm>
        </p:spPr>
        <p:txBody>
          <a:bodyPr/>
          <a:lstStyle/>
          <a:p>
            <a:pPr eaLnBrk="1" hangingPunct="1"/>
            <a:r>
              <a:rPr lang="en-US" altLang="en-US" sz="2800" dirty="0"/>
              <a:t>Potential Outcomes and Parameters</a:t>
            </a:r>
          </a:p>
          <a:p>
            <a:pPr eaLnBrk="1" hangingPunct="1"/>
            <a:r>
              <a:rPr lang="en-US" altLang="en-US" sz="2800" dirty="0"/>
              <a:t>Estimators</a:t>
            </a:r>
          </a:p>
          <a:p>
            <a:pPr lvl="1" eaLnBrk="1" hangingPunct="1"/>
            <a:r>
              <a:rPr lang="en-US" altLang="en-US" sz="2400" dirty="0"/>
              <a:t>Regression Adjustment </a:t>
            </a:r>
          </a:p>
          <a:p>
            <a:pPr lvl="1" eaLnBrk="1" hangingPunct="1"/>
            <a:r>
              <a:rPr lang="en-US" altLang="en-US" sz="2400" dirty="0"/>
              <a:t>Inverse-probability Weighting </a:t>
            </a:r>
          </a:p>
          <a:p>
            <a:pPr lvl="1" eaLnBrk="1" hangingPunct="1"/>
            <a:r>
              <a:rPr lang="en-US" altLang="en-US" sz="2400" dirty="0"/>
              <a:t>Inverse-probability Weighted Regression Adjustment</a:t>
            </a:r>
          </a:p>
          <a:p>
            <a:pPr lvl="1" eaLnBrk="1" hangingPunct="1"/>
            <a:r>
              <a:rPr lang="en-US" altLang="en-US" sz="2400" dirty="0"/>
              <a:t>Augmented Inverse Probability Weighting</a:t>
            </a:r>
          </a:p>
          <a:p>
            <a:pPr lvl="1" eaLnBrk="1" hangingPunct="1"/>
            <a:r>
              <a:rPr lang="en-US" altLang="en-US" sz="2400" dirty="0"/>
              <a:t>Nearest-neighbor Matching</a:t>
            </a:r>
          </a:p>
          <a:p>
            <a:pPr lvl="1" eaLnBrk="1" hangingPunct="1"/>
            <a:r>
              <a:rPr lang="en-US" altLang="en-US" sz="2400" dirty="0"/>
              <a:t>Propensity Score Matching</a:t>
            </a:r>
          </a:p>
          <a:p>
            <a:pPr eaLnBrk="1" hangingPunct="1"/>
            <a:r>
              <a:rPr lang="en-US" altLang="en-US" sz="2800" b="1" dirty="0"/>
              <a:t>Selecting An Estimator</a:t>
            </a:r>
          </a:p>
          <a:p>
            <a:pPr eaLnBrk="1" hangingPunct="1"/>
            <a:endParaRPr lang="en-US" alt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13060430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615696"/>
            <a:ext cx="9144000" cy="755904"/>
          </a:xfrm>
        </p:spPr>
        <p:txBody>
          <a:bodyPr/>
          <a:lstStyle/>
          <a:p>
            <a:pPr eaLnBrk="1" hangingPunct="1"/>
            <a:r>
              <a:rPr lang="en-US" sz="3600" dirty="0"/>
              <a:t>Comparing Models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2133600"/>
            <a:ext cx="8229600" cy="2707272"/>
          </a:xfrm>
        </p:spPr>
      </p:pic>
    </p:spTree>
    <p:extLst>
      <p:ext uri="{BB962C8B-B14F-4D97-AF65-F5344CB8AC3E}">
        <p14:creationId xmlns:p14="http://schemas.microsoft.com/office/powerpoint/2010/main" val="16941636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dirty="0"/>
              <a:t>Rules of Thumb</a:t>
            </a:r>
          </a:p>
        </p:txBody>
      </p:sp>
      <p:sp>
        <p:nvSpPr>
          <p:cNvPr id="10243" name="Rectangle 3"/>
          <p:cNvSpPr>
            <a:spLocks noGrp="1" noChangeArrowheads="1"/>
          </p:cNvSpPr>
          <p:nvPr>
            <p:ph type="body" idx="1"/>
          </p:nvPr>
        </p:nvSpPr>
        <p:spPr>
          <a:xfrm>
            <a:off x="457200" y="1676400"/>
            <a:ext cx="8229600" cy="4800600"/>
          </a:xfrm>
        </p:spPr>
        <p:txBody>
          <a:bodyPr/>
          <a:lstStyle/>
          <a:p>
            <a:pPr eaLnBrk="1" hangingPunct="1"/>
            <a:r>
              <a:rPr lang="en-US" altLang="en-US" sz="1800" dirty="0"/>
              <a:t>Under correct specification, all the estimators should produce similar results. (Similar estimates do not guarantee correct specification because all the specifications could be wrong.) </a:t>
            </a:r>
          </a:p>
          <a:p>
            <a:pPr eaLnBrk="1" hangingPunct="1"/>
            <a:r>
              <a:rPr lang="en-US" altLang="en-US" sz="1800" dirty="0"/>
              <a:t>When you know the determinants of treatment status, IPW is a natural base-case estimator. </a:t>
            </a:r>
          </a:p>
          <a:p>
            <a:pPr eaLnBrk="1" hangingPunct="1"/>
            <a:r>
              <a:rPr lang="en-US" altLang="en-US" sz="1800" dirty="0"/>
              <a:t>When you instead know the determinants of the outcome, RA is a natural base-case estimator. </a:t>
            </a:r>
          </a:p>
          <a:p>
            <a:pPr eaLnBrk="1" hangingPunct="1"/>
            <a:r>
              <a:rPr lang="en-US" altLang="en-US" sz="1800" dirty="0"/>
              <a:t>The doubly robust estimators, AIPW and IPWRA, give us an extra shot at correct specification. </a:t>
            </a:r>
          </a:p>
          <a:p>
            <a:pPr eaLnBrk="1" hangingPunct="1"/>
            <a:r>
              <a:rPr lang="en-US" altLang="en-US" sz="1800" dirty="0"/>
              <a:t>When you have lots of continuous covariates, NNM will crucially hinge on the bias adjustment, and the computation gets to be extremely difficult. </a:t>
            </a:r>
          </a:p>
          <a:p>
            <a:pPr eaLnBrk="1" hangingPunct="1"/>
            <a:r>
              <a:rPr lang="en-US" altLang="en-US" sz="1800" dirty="0"/>
              <a:t>When you know the determinants of treatment status, PSM is another base-case estimator. </a:t>
            </a:r>
          </a:p>
          <a:p>
            <a:pPr eaLnBrk="1" hangingPunct="1"/>
            <a:r>
              <a:rPr lang="en-US" altLang="en-US" sz="1800" dirty="0"/>
              <a:t>The IPW estimators are not reliable when the estimated treatment probabilities get too close to 0 or 1</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172324497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dirty="0"/>
              <a:t>Outline</a:t>
            </a:r>
          </a:p>
        </p:txBody>
      </p:sp>
      <p:sp>
        <p:nvSpPr>
          <p:cNvPr id="10243" name="Rectangle 3"/>
          <p:cNvSpPr>
            <a:spLocks noGrp="1" noChangeArrowheads="1"/>
          </p:cNvSpPr>
          <p:nvPr>
            <p:ph type="body" idx="1"/>
          </p:nvPr>
        </p:nvSpPr>
        <p:spPr>
          <a:xfrm>
            <a:off x="457200" y="1676400"/>
            <a:ext cx="8229600" cy="4800600"/>
          </a:xfrm>
        </p:spPr>
        <p:txBody>
          <a:bodyPr/>
          <a:lstStyle/>
          <a:p>
            <a:pPr eaLnBrk="1" hangingPunct="1"/>
            <a:r>
              <a:rPr lang="en-US" altLang="en-US" sz="2800" dirty="0"/>
              <a:t>Potential Outcomes and Parameters</a:t>
            </a:r>
          </a:p>
          <a:p>
            <a:pPr eaLnBrk="1" hangingPunct="1"/>
            <a:r>
              <a:rPr lang="en-US" altLang="en-US" sz="2800" dirty="0"/>
              <a:t>Estimators</a:t>
            </a:r>
          </a:p>
          <a:p>
            <a:pPr lvl="1" eaLnBrk="1" hangingPunct="1"/>
            <a:r>
              <a:rPr lang="en-US" altLang="en-US" sz="2400" dirty="0"/>
              <a:t>Regression Adjustment </a:t>
            </a:r>
          </a:p>
          <a:p>
            <a:pPr lvl="1" eaLnBrk="1" hangingPunct="1"/>
            <a:r>
              <a:rPr lang="en-US" altLang="en-US" sz="2400" dirty="0"/>
              <a:t>Inverse-probability Weighting </a:t>
            </a:r>
          </a:p>
          <a:p>
            <a:pPr lvl="1" eaLnBrk="1" hangingPunct="1"/>
            <a:r>
              <a:rPr lang="en-US" altLang="en-US" sz="2400" dirty="0"/>
              <a:t>Inverse-probability Weighted Regression Adjustment</a:t>
            </a:r>
          </a:p>
          <a:p>
            <a:pPr lvl="1" eaLnBrk="1" hangingPunct="1"/>
            <a:r>
              <a:rPr lang="en-US" altLang="en-US" sz="2400" dirty="0"/>
              <a:t>Augmented Inverse Probability Weighting</a:t>
            </a:r>
          </a:p>
          <a:p>
            <a:pPr lvl="1" eaLnBrk="1" hangingPunct="1"/>
            <a:r>
              <a:rPr lang="en-US" altLang="en-US" sz="2400" dirty="0"/>
              <a:t>Nearest-neighbor Matching</a:t>
            </a:r>
          </a:p>
          <a:p>
            <a:pPr lvl="1" eaLnBrk="1" hangingPunct="1"/>
            <a:r>
              <a:rPr lang="en-US" altLang="en-US" sz="2400" dirty="0"/>
              <a:t>Propensity Score Matching</a:t>
            </a:r>
          </a:p>
          <a:p>
            <a:pPr eaLnBrk="1" hangingPunct="1"/>
            <a:r>
              <a:rPr lang="en-US" altLang="en-US" sz="2800" dirty="0"/>
              <a:t>Selecting An Estimator</a:t>
            </a:r>
          </a:p>
          <a:p>
            <a:pPr eaLnBrk="1" hangingPunct="1"/>
            <a:endParaRPr lang="en-US" alt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219200042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4000" dirty="0"/>
              <a:t>Cautionary Note</a:t>
            </a:r>
          </a:p>
        </p:txBody>
      </p:sp>
      <p:sp>
        <p:nvSpPr>
          <p:cNvPr id="10243" name="Rectangle 3"/>
          <p:cNvSpPr>
            <a:spLocks noGrp="1" noChangeArrowheads="1"/>
          </p:cNvSpPr>
          <p:nvPr>
            <p:ph type="body" idx="1"/>
          </p:nvPr>
        </p:nvSpPr>
        <p:spPr>
          <a:xfrm>
            <a:off x="457200" y="1752600"/>
            <a:ext cx="8077200" cy="4495800"/>
          </a:xfrm>
        </p:spPr>
        <p:txBody>
          <a:bodyPr/>
          <a:lstStyle/>
          <a:p>
            <a:r>
              <a:rPr lang="en-US" dirty="0"/>
              <a:t>Nothing about treatment-effects estimators magically extracts causal relationships. </a:t>
            </a:r>
          </a:p>
          <a:p>
            <a:endParaRPr lang="en-US" dirty="0"/>
          </a:p>
          <a:p>
            <a:r>
              <a:rPr lang="en-US" dirty="0"/>
              <a:t>As with any regression analysis of observational data, the causal interpretation must be based on a reasonable underlying scientific rationale.</a:t>
            </a:r>
            <a:endParaRPr lang="en-US" alt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38055656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Observational vs Experimental Data</a:t>
            </a:r>
          </a:p>
        </p:txBody>
      </p:sp>
      <p:sp>
        <p:nvSpPr>
          <p:cNvPr id="10243" name="Rectangle 3"/>
          <p:cNvSpPr>
            <a:spLocks noGrp="1" noChangeArrowheads="1"/>
          </p:cNvSpPr>
          <p:nvPr>
            <p:ph type="body" idx="1"/>
          </p:nvPr>
        </p:nvSpPr>
        <p:spPr>
          <a:xfrm>
            <a:off x="457200" y="1752600"/>
            <a:ext cx="8077200" cy="4495800"/>
          </a:xfrm>
        </p:spPr>
        <p:txBody>
          <a:bodyPr/>
          <a:lstStyle/>
          <a:p>
            <a:r>
              <a:rPr lang="en-US" sz="2400" dirty="0"/>
              <a:t>Consider whether a mother's smoking affects the weight of her baby at birth.</a:t>
            </a:r>
          </a:p>
          <a:p>
            <a:r>
              <a:rPr lang="en-US" sz="2400" dirty="0"/>
              <a:t>In an ideal world we would design an experiment to test cause-and-effect, treatment-and-outcome relationships.  </a:t>
            </a:r>
          </a:p>
          <a:p>
            <a:r>
              <a:rPr lang="en-US" sz="2400" dirty="0"/>
              <a:t>We would randomly assign subjects to the treated or untreated groups.  </a:t>
            </a:r>
          </a:p>
          <a:p>
            <a:r>
              <a:rPr lang="en-US" sz="2400" dirty="0"/>
              <a:t>Randomly assigning the treatment guarantees that the treatment is independent of the outcome which greatly simplifies the analysis.</a:t>
            </a:r>
          </a:p>
          <a:p>
            <a:r>
              <a:rPr lang="en-US" sz="2400" dirty="0"/>
              <a:t>But an experiment would be unethical!</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82006086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0" y="608120"/>
            <a:ext cx="9144000" cy="839680"/>
          </a:xfrm>
        </p:spPr>
        <p:txBody>
          <a:bodyPr/>
          <a:lstStyle/>
          <a:p>
            <a:pPr eaLnBrk="1" hangingPunct="1"/>
            <a:r>
              <a:rPr lang="en-US" altLang="en-US" sz="4000" dirty="0"/>
              <a:t>References and Further Reading</a:t>
            </a:r>
          </a:p>
        </p:txBody>
      </p:sp>
      <p:sp>
        <p:nvSpPr>
          <p:cNvPr id="75779" name="Rectangle 3"/>
          <p:cNvSpPr>
            <a:spLocks noGrp="1" noChangeArrowheads="1"/>
          </p:cNvSpPr>
          <p:nvPr>
            <p:ph type="body" idx="1"/>
          </p:nvPr>
        </p:nvSpPr>
        <p:spPr>
          <a:xfrm>
            <a:off x="457200" y="1752600"/>
            <a:ext cx="8229600" cy="4571999"/>
          </a:xfrm>
        </p:spPr>
        <p:txBody>
          <a:bodyPr/>
          <a:lstStyle/>
          <a:p>
            <a:pPr eaLnBrk="1" hangingPunct="1"/>
            <a:r>
              <a:rPr lang="en-US" altLang="en-US" sz="2000" dirty="0" err="1"/>
              <a:t>Imbens</a:t>
            </a:r>
            <a:r>
              <a:rPr lang="en-US" altLang="en-US" sz="2000" dirty="0"/>
              <a:t>, G &amp; Rubin, D (2015) Causal Inference for Statistics, Social, and Biomedical Sciences: An Introduction. Cambridge University Press</a:t>
            </a:r>
          </a:p>
          <a:p>
            <a:pPr eaLnBrk="1" hangingPunct="1"/>
            <a:endParaRPr lang="en-US" altLang="en-US" sz="2000" dirty="0"/>
          </a:p>
          <a:p>
            <a:pPr eaLnBrk="1" hangingPunct="1"/>
            <a:r>
              <a:rPr lang="en-US" altLang="en-US" sz="2400" dirty="0">
                <a:hlinkClick r:id="rId2"/>
              </a:rPr>
              <a:t>Introduction to treatment effects in Stata: Part 1</a:t>
            </a:r>
            <a:endParaRPr lang="en-US" altLang="en-US" sz="2400" dirty="0"/>
          </a:p>
          <a:p>
            <a:pPr eaLnBrk="1" hangingPunct="1"/>
            <a:endParaRPr lang="en-US" altLang="en-US" sz="2400" dirty="0"/>
          </a:p>
          <a:p>
            <a:pPr eaLnBrk="1" hangingPunct="1"/>
            <a:r>
              <a:rPr lang="en-US" altLang="en-US" sz="2400" dirty="0">
                <a:hlinkClick r:id="rId3"/>
              </a:rPr>
              <a:t>Introduction to treatment effects in Stata: Part 2</a:t>
            </a:r>
            <a:endParaRPr lang="en-US" altLang="en-US" sz="2400" dirty="0"/>
          </a:p>
          <a:p>
            <a:pPr eaLnBrk="1" hangingPunct="1"/>
            <a:endParaRPr lang="en-US" altLang="en-US" sz="2400" dirty="0"/>
          </a:p>
          <a:p>
            <a:pPr eaLnBrk="1" hangingPunct="1"/>
            <a:r>
              <a:rPr lang="en-US" altLang="en-US" sz="2400" dirty="0">
                <a:hlinkClick r:id="rId4"/>
              </a:rPr>
              <a:t>Stata Treatment Effect Reference Manual</a:t>
            </a:r>
            <a:endParaRPr lang="en-US" altLang="en-US" sz="2400" dirty="0"/>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95401"/>
            <a:ext cx="9132454" cy="2514600"/>
          </a:xfrm>
        </p:spPr>
        <p:txBody>
          <a:bodyPr>
            <a:normAutofit/>
          </a:bodyPr>
          <a:lstStyle/>
          <a:p>
            <a:pPr marL="0" indent="0" algn="ctr">
              <a:buNone/>
            </a:pPr>
            <a:r>
              <a:rPr lang="en-US" sz="4400" dirty="0"/>
              <a:t>Thank you!</a:t>
            </a:r>
          </a:p>
          <a:p>
            <a:pPr marL="0" indent="0" algn="ctr">
              <a:buNone/>
            </a:pPr>
            <a:endParaRPr lang="en-US" sz="2000" dirty="0"/>
          </a:p>
          <a:p>
            <a:pPr marL="0" indent="0" algn="ctr">
              <a:buNone/>
            </a:pPr>
            <a:r>
              <a:rPr lang="en-US" sz="4400" dirty="0"/>
              <a:t>Questions?</a:t>
            </a:r>
          </a:p>
        </p:txBody>
      </p:sp>
      <p:sp>
        <p:nvSpPr>
          <p:cNvPr id="4" name="TextBox 3"/>
          <p:cNvSpPr txBox="1"/>
          <p:nvPr/>
        </p:nvSpPr>
        <p:spPr>
          <a:xfrm>
            <a:off x="0" y="5889234"/>
            <a:ext cx="9132454"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You can contact me anytime at </a:t>
            </a:r>
            <a:r>
              <a:rPr kumimoji="0" lang="en-US" sz="2400" b="0" i="0" u="none" strike="noStrike" kern="1200" cap="none" spc="0" normalizeH="0" baseline="0" noProof="0" dirty="0">
                <a:ln>
                  <a:noFill/>
                </a:ln>
                <a:solidFill>
                  <a:prstClr val="black"/>
                </a:solidFill>
                <a:effectLst/>
                <a:uLnTx/>
                <a:uFillTx/>
                <a:latin typeface="Calibri"/>
                <a:ea typeface="+mn-ea"/>
                <a:cs typeface="+mn-cs"/>
                <a:hlinkClick r:id="rId2"/>
              </a:rPr>
              <a:t>chuber@stata.com</a:t>
            </a: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
        <p:nvSpPr>
          <p:cNvPr id="2" name="TextBox 1"/>
          <p:cNvSpPr txBox="1"/>
          <p:nvPr/>
        </p:nvSpPr>
        <p:spPr>
          <a:xfrm>
            <a:off x="11546" y="4648200"/>
            <a:ext cx="9144000"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You can download the slides, datasets, and do-files here:</a:t>
            </a:r>
          </a:p>
          <a:p>
            <a:pPr lvl="0" algn="ctr" fontAlgn="auto">
              <a:spcBef>
                <a:spcPts val="0"/>
              </a:spcBef>
              <a:spcAft>
                <a:spcPts val="0"/>
              </a:spcAft>
              <a:defRPr/>
            </a:pPr>
            <a:r>
              <a:rPr lang="en-US" sz="2400" b="1" dirty="0">
                <a:hlinkClick r:id="rId4"/>
              </a:rPr>
              <a:t>https://tinyurl.com/teffects</a:t>
            </a:r>
            <a:endParaRPr kumimoji="0" lang="en-US" sz="2400" b="1"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71555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Observational vs Experimental Data</a:t>
            </a:r>
          </a:p>
        </p:txBody>
      </p:sp>
      <p:sp>
        <p:nvSpPr>
          <p:cNvPr id="10243" name="Rectangle 3"/>
          <p:cNvSpPr>
            <a:spLocks noGrp="1" noChangeArrowheads="1"/>
          </p:cNvSpPr>
          <p:nvPr>
            <p:ph type="body" idx="1"/>
          </p:nvPr>
        </p:nvSpPr>
        <p:spPr>
          <a:xfrm>
            <a:off x="457200" y="1752600"/>
            <a:ext cx="8077200" cy="4495800"/>
          </a:xfrm>
        </p:spPr>
        <p:txBody>
          <a:bodyPr/>
          <a:lstStyle/>
          <a:p>
            <a:r>
              <a:rPr lang="en-US" sz="2800" dirty="0"/>
              <a:t>Questions like this one can only be answered using observational data.</a:t>
            </a:r>
          </a:p>
          <a:p>
            <a:r>
              <a:rPr lang="en-US" sz="2800" dirty="0"/>
              <a:t>The problem with observational data is that the subjects choose whether or not to get the treatment.  For example, the mothers decide to smoke (or not).  </a:t>
            </a:r>
          </a:p>
          <a:p>
            <a:r>
              <a:rPr lang="en-US" sz="2800" dirty="0"/>
              <a:t>Jargon wise, the subjects are said to have self-selected into the treated and untreated groups.</a:t>
            </a:r>
          </a:p>
          <a:p>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26993448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Observational vs Experimental Data</a:t>
            </a:r>
          </a:p>
        </p:txBody>
      </p:sp>
      <p:sp>
        <p:nvSpPr>
          <p:cNvPr id="10243" name="Rectangle 3"/>
          <p:cNvSpPr>
            <a:spLocks noGrp="1" noChangeArrowheads="1"/>
          </p:cNvSpPr>
          <p:nvPr>
            <p:ph type="body" idx="1"/>
          </p:nvPr>
        </p:nvSpPr>
        <p:spPr>
          <a:xfrm>
            <a:off x="457200" y="1752600"/>
            <a:ext cx="8077200" cy="4495800"/>
          </a:xfrm>
        </p:spPr>
        <p:txBody>
          <a:bodyPr/>
          <a:lstStyle/>
          <a:p>
            <a:r>
              <a:rPr lang="en-US" sz="2000" dirty="0"/>
              <a:t>Causal inference requires the estimation of the unconditional means of the outcomes for each treatment level.  We only observe the outcome of each subject conditional on the received treatment regardless of whether the data are observational or experimental.</a:t>
            </a:r>
          </a:p>
          <a:p>
            <a:pPr marL="0" indent="0">
              <a:buNone/>
            </a:pPr>
            <a:r>
              <a:rPr lang="en-US" sz="2000" dirty="0"/>
              <a:t>  </a:t>
            </a:r>
          </a:p>
          <a:p>
            <a:r>
              <a:rPr lang="en-US" sz="2000" dirty="0"/>
              <a:t>For experimental data, random assignment of the treatment guarantees that the treatment is independent of the outcome; so averages of the outcomes conditional on observed treatment estimate the unconditional means of interest.  </a:t>
            </a:r>
          </a:p>
          <a:p>
            <a:endParaRPr lang="en-US" sz="2000" dirty="0"/>
          </a:p>
          <a:p>
            <a:r>
              <a:rPr lang="en-US" sz="2000" dirty="0"/>
              <a:t>For observational data, we model the treatment allocation process.  If our model is correct, the treatment assignment process is "as good as random" conditional on the covariates in our model.</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21671069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615696"/>
            <a:ext cx="9144000" cy="755904"/>
          </a:xfrm>
        </p:spPr>
        <p:txBody>
          <a:bodyPr/>
          <a:lstStyle/>
          <a:p>
            <a:pPr eaLnBrk="1" hangingPunct="1"/>
            <a:r>
              <a:rPr lang="en-US" altLang="en-US" sz="3600" dirty="0"/>
              <a:t>Potential Outcomes aka Counterfactuals</a:t>
            </a:r>
          </a:p>
        </p:txBody>
      </p:sp>
      <p:sp>
        <p:nvSpPr>
          <p:cNvPr id="10243" name="Rectangle 3"/>
          <p:cNvSpPr>
            <a:spLocks noGrp="1" noChangeArrowheads="1"/>
          </p:cNvSpPr>
          <p:nvPr>
            <p:ph type="body" idx="1"/>
          </p:nvPr>
        </p:nvSpPr>
        <p:spPr>
          <a:xfrm>
            <a:off x="457200" y="1676400"/>
            <a:ext cx="8229600" cy="4800600"/>
          </a:xfrm>
        </p:spPr>
        <p:txBody>
          <a:bodyPr/>
          <a:lstStyle/>
          <a:p>
            <a:r>
              <a:rPr lang="en-US" sz="2400" dirty="0"/>
              <a:t>Consider a subject that did not receive treatment so that we observe Y</a:t>
            </a:r>
            <a:r>
              <a:rPr lang="en-US" sz="2400" baseline="-25000" dirty="0"/>
              <a:t>0</a:t>
            </a:r>
            <a:r>
              <a:rPr lang="en-US" sz="2400" dirty="0"/>
              <a:t>. What would Y</a:t>
            </a:r>
            <a:r>
              <a:rPr lang="en-US" sz="2400" baseline="-25000" dirty="0"/>
              <a:t>1</a:t>
            </a:r>
            <a:r>
              <a:rPr lang="en-US" sz="2400" dirty="0"/>
              <a:t> be for that same subject if it were exposed to treatment? We call Y</a:t>
            </a:r>
            <a:r>
              <a:rPr lang="en-US" sz="2400" baseline="-25000" dirty="0"/>
              <a:t>1</a:t>
            </a:r>
            <a:r>
              <a:rPr lang="en-US" sz="2400" dirty="0"/>
              <a:t> the </a:t>
            </a:r>
            <a:r>
              <a:rPr lang="en-US" sz="2400" b="1" dirty="0"/>
              <a:t>potential outcome</a:t>
            </a:r>
            <a:r>
              <a:rPr lang="en-US" sz="2400" dirty="0"/>
              <a:t> or </a:t>
            </a:r>
            <a:r>
              <a:rPr lang="en-US" sz="2400" b="1" dirty="0"/>
              <a:t>counterfactual</a:t>
            </a:r>
            <a:r>
              <a:rPr lang="en-US" sz="2400" dirty="0"/>
              <a:t> for that subject. </a:t>
            </a:r>
          </a:p>
          <a:p>
            <a:endParaRPr lang="en-US" sz="2400" dirty="0"/>
          </a:p>
          <a:p>
            <a:r>
              <a:rPr lang="en-US" sz="2400" dirty="0"/>
              <a:t>For a subject that did receive treatment, we observe Y</a:t>
            </a:r>
            <a:r>
              <a:rPr lang="en-US" sz="2400" baseline="-25000" dirty="0"/>
              <a:t>1</a:t>
            </a:r>
            <a:r>
              <a:rPr lang="en-US" sz="2400" dirty="0"/>
              <a:t>, so Y</a:t>
            </a:r>
            <a:r>
              <a:rPr lang="en-US" sz="2400" baseline="-25000" dirty="0"/>
              <a:t>0</a:t>
            </a:r>
            <a:r>
              <a:rPr lang="en-US" sz="2400" dirty="0"/>
              <a:t> would be the counterfactual outcome for that subject. </a:t>
            </a:r>
          </a:p>
          <a:p>
            <a:endParaRPr lang="en-US" sz="2400" dirty="0"/>
          </a:p>
          <a:p>
            <a:r>
              <a:rPr lang="en-US" sz="2400" dirty="0"/>
              <a:t>We can view this as a missing-data problem, and treatment-effect methods can account for that problem.</a:t>
            </a:r>
            <a:endParaRPr lang="en-US" alt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3280757243"/>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5848</TotalTime>
  <Words>1340</Words>
  <Application>Microsoft Office PowerPoint</Application>
  <PresentationFormat>On-screen Show (4:3)</PresentationFormat>
  <Paragraphs>211</Paragraphs>
  <Slides>61</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61</vt:i4>
      </vt:variant>
    </vt:vector>
  </HeadingPairs>
  <TitlesOfParts>
    <vt:vector size="67" baseType="lpstr">
      <vt:lpstr>Arial</vt:lpstr>
      <vt:lpstr>Calibri</vt:lpstr>
      <vt:lpstr>Consolas</vt:lpstr>
      <vt:lpstr>Courier New</vt:lpstr>
      <vt:lpstr>Default Design</vt:lpstr>
      <vt:lpstr>Office Theme</vt:lpstr>
      <vt:lpstr>Introduction to Treatment Effects Using Stata</vt:lpstr>
      <vt:lpstr>Download Website</vt:lpstr>
      <vt:lpstr>Outline</vt:lpstr>
      <vt:lpstr>Cautionary Note</vt:lpstr>
      <vt:lpstr>Treatments and Outcomes</vt:lpstr>
      <vt:lpstr>Observational vs Experimental Data</vt:lpstr>
      <vt:lpstr>Observational vs Experimental Data</vt:lpstr>
      <vt:lpstr>Observational vs Experimental Data</vt:lpstr>
      <vt:lpstr>Potential Outcomes aka Counterfactuals</vt:lpstr>
      <vt:lpstr>Treatment-effect estimators allow us to estimate three parameters. </vt:lpstr>
      <vt:lpstr>Common Assumptions</vt:lpstr>
      <vt:lpstr>Potential Outcomes aka Counterfactuals</vt:lpstr>
      <vt:lpstr>Potential Outcomes aka Counterfactuals</vt:lpstr>
      <vt:lpstr>Potential Outcomes aka Counterfactuals</vt:lpstr>
      <vt:lpstr>Potential Outcomes aka Counterfactuals</vt:lpstr>
      <vt:lpstr>Regression Adjustment</vt:lpstr>
      <vt:lpstr>Regression Adjustment</vt:lpstr>
      <vt:lpstr>Regression Adjustment</vt:lpstr>
      <vt:lpstr>Regression Adjustment</vt:lpstr>
      <vt:lpstr>Potential Outcomes aka Counterfactuals</vt:lpstr>
      <vt:lpstr>Regression Adjustment</vt:lpstr>
      <vt:lpstr>Regression Adjustment</vt:lpstr>
      <vt:lpstr>Regression Adjustment</vt:lpstr>
      <vt:lpstr>Regression Adjustment</vt:lpstr>
      <vt:lpstr>Regression Adjustment</vt:lpstr>
      <vt:lpstr>Regression Adjustment</vt:lpstr>
      <vt:lpstr>Regression Adjustment</vt:lpstr>
      <vt:lpstr>Outline</vt:lpstr>
      <vt:lpstr>Inverse Probability Weighting (IPW)</vt:lpstr>
      <vt:lpstr>Inverse Probability Weighting (IPW)</vt:lpstr>
      <vt:lpstr>Inverse Probability Weighting (IPW)</vt:lpstr>
      <vt:lpstr>PowerPoint Presentation</vt:lpstr>
      <vt:lpstr>Inverse Probability Weighting (IPW)</vt:lpstr>
      <vt:lpstr>Inverse Probability Weighting (IPW)</vt:lpstr>
      <vt:lpstr>Inverse Probability Weighting (IPW)</vt:lpstr>
      <vt:lpstr>Inverse Probability Weighting (IPW)</vt:lpstr>
      <vt:lpstr>Outline</vt:lpstr>
      <vt:lpstr>IPWRA</vt:lpstr>
      <vt:lpstr>IPWRA</vt:lpstr>
      <vt:lpstr>IPWRA</vt:lpstr>
      <vt:lpstr>IPWRA</vt:lpstr>
      <vt:lpstr>Outline</vt:lpstr>
      <vt:lpstr>Augmented Inverse Probability Weighting</vt:lpstr>
      <vt:lpstr>Augmented Inverse Probability Weighting</vt:lpstr>
      <vt:lpstr>Augmented Inverse Probability Weighting</vt:lpstr>
      <vt:lpstr>Outline</vt:lpstr>
      <vt:lpstr>Matching</vt:lpstr>
      <vt:lpstr>Nearest-Neighbor Matching</vt:lpstr>
      <vt:lpstr>Nearest-Neighbor Matching</vt:lpstr>
      <vt:lpstr>Outline</vt:lpstr>
      <vt:lpstr>Propensity Score Matching</vt:lpstr>
      <vt:lpstr>Propensity Score Matching</vt:lpstr>
      <vt:lpstr>Propensity Score Matching</vt:lpstr>
      <vt:lpstr>Checking the Overlap Assumption</vt:lpstr>
      <vt:lpstr>Outline</vt:lpstr>
      <vt:lpstr>Comparing Models</vt:lpstr>
      <vt:lpstr>Rules of Thumb</vt:lpstr>
      <vt:lpstr>Outline</vt:lpstr>
      <vt:lpstr>Cautionary Note</vt:lpstr>
      <vt:lpstr>References and Further Reading</vt:lpstr>
      <vt:lpstr>PowerPoint Presentation</vt:lpstr>
    </vt:vector>
  </TitlesOfParts>
  <Company>TAMU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Logistic Regression 4</dc:title>
  <dc:creator>jchuber</dc:creator>
  <cp:lastModifiedBy>Chuck Huber</cp:lastModifiedBy>
  <cp:revision>362</cp:revision>
  <dcterms:created xsi:type="dcterms:W3CDTF">2005-07-14T16:49:22Z</dcterms:created>
  <dcterms:modified xsi:type="dcterms:W3CDTF">2022-12-07T15:39:31Z</dcterms:modified>
</cp:coreProperties>
</file>