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9"/>
  </p:notesMasterIdLst>
  <p:sldIdLst>
    <p:sldId id="1070" r:id="rId2"/>
    <p:sldId id="1069" r:id="rId3"/>
    <p:sldId id="1073" r:id="rId4"/>
    <p:sldId id="1029" r:id="rId5"/>
    <p:sldId id="1071" r:id="rId6"/>
    <p:sldId id="1028" r:id="rId7"/>
    <p:sldId id="1030" r:id="rId8"/>
    <p:sldId id="1031" r:id="rId9"/>
    <p:sldId id="896" r:id="rId10"/>
    <p:sldId id="1021" r:id="rId11"/>
    <p:sldId id="1019" r:id="rId12"/>
    <p:sldId id="1020" r:id="rId13"/>
    <p:sldId id="1018" r:id="rId14"/>
    <p:sldId id="1022" r:id="rId15"/>
    <p:sldId id="1023" r:id="rId16"/>
    <p:sldId id="1024" r:id="rId17"/>
    <p:sldId id="1025" r:id="rId18"/>
    <p:sldId id="1026" r:id="rId19"/>
    <p:sldId id="962" r:id="rId20"/>
    <p:sldId id="954" r:id="rId21"/>
    <p:sldId id="968" r:id="rId22"/>
    <p:sldId id="969" r:id="rId23"/>
    <p:sldId id="970" r:id="rId24"/>
    <p:sldId id="971" r:id="rId25"/>
    <p:sldId id="972" r:id="rId26"/>
    <p:sldId id="973" r:id="rId27"/>
    <p:sldId id="982" r:id="rId28"/>
    <p:sldId id="976" r:id="rId29"/>
    <p:sldId id="977" r:id="rId30"/>
    <p:sldId id="980" r:id="rId31"/>
    <p:sldId id="978" r:id="rId32"/>
    <p:sldId id="983" r:id="rId33"/>
    <p:sldId id="984" r:id="rId34"/>
    <p:sldId id="985" r:id="rId35"/>
    <p:sldId id="986" r:id="rId36"/>
    <p:sldId id="987" r:id="rId37"/>
    <p:sldId id="1027" r:id="rId38"/>
    <p:sldId id="988" r:id="rId39"/>
    <p:sldId id="955" r:id="rId40"/>
    <p:sldId id="989" r:id="rId41"/>
    <p:sldId id="990" r:id="rId42"/>
    <p:sldId id="956" r:id="rId43"/>
    <p:sldId id="991" r:id="rId44"/>
    <p:sldId id="1017" r:id="rId45"/>
    <p:sldId id="992" r:id="rId46"/>
    <p:sldId id="993" r:id="rId47"/>
    <p:sldId id="994" r:id="rId48"/>
    <p:sldId id="1015" r:id="rId49"/>
    <p:sldId id="995" r:id="rId50"/>
    <p:sldId id="996" r:id="rId51"/>
    <p:sldId id="957" r:id="rId52"/>
    <p:sldId id="1033" r:id="rId53"/>
    <p:sldId id="1035" r:id="rId54"/>
    <p:sldId id="1032" r:id="rId55"/>
    <p:sldId id="1034" r:id="rId56"/>
    <p:sldId id="997" r:id="rId57"/>
    <p:sldId id="998" r:id="rId58"/>
    <p:sldId id="1000" r:id="rId59"/>
    <p:sldId id="999" r:id="rId60"/>
    <p:sldId id="1002" r:id="rId61"/>
    <p:sldId id="1003" r:id="rId62"/>
    <p:sldId id="1004" r:id="rId63"/>
    <p:sldId id="1005" r:id="rId64"/>
    <p:sldId id="1006" r:id="rId65"/>
    <p:sldId id="1007" r:id="rId66"/>
    <p:sldId id="1009" r:id="rId67"/>
    <p:sldId id="1016" r:id="rId68"/>
    <p:sldId id="1010" r:id="rId69"/>
    <p:sldId id="1011" r:id="rId70"/>
    <p:sldId id="1014" r:id="rId71"/>
    <p:sldId id="1013" r:id="rId72"/>
    <p:sldId id="1012" r:id="rId73"/>
    <p:sldId id="958" r:id="rId74"/>
    <p:sldId id="1036" r:id="rId75"/>
    <p:sldId id="1037" r:id="rId76"/>
    <p:sldId id="1038" r:id="rId77"/>
    <p:sldId id="1039" r:id="rId78"/>
    <p:sldId id="1040" r:id="rId79"/>
    <p:sldId id="960" r:id="rId80"/>
    <p:sldId id="1041" r:id="rId81"/>
    <p:sldId id="959" r:id="rId82"/>
    <p:sldId id="1042" r:id="rId83"/>
    <p:sldId id="1043" r:id="rId84"/>
    <p:sldId id="1044" r:id="rId85"/>
    <p:sldId id="1050" r:id="rId86"/>
    <p:sldId id="1045" r:id="rId87"/>
    <p:sldId id="1046" r:id="rId88"/>
    <p:sldId id="1047" r:id="rId89"/>
    <p:sldId id="1048" r:id="rId90"/>
    <p:sldId id="1049" r:id="rId91"/>
    <p:sldId id="961" r:id="rId92"/>
    <p:sldId id="1052" r:id="rId93"/>
    <p:sldId id="1053" r:id="rId94"/>
    <p:sldId id="1054" r:id="rId95"/>
    <p:sldId id="1055" r:id="rId96"/>
    <p:sldId id="1056" r:id="rId97"/>
    <p:sldId id="1057" r:id="rId98"/>
    <p:sldId id="1058" r:id="rId99"/>
    <p:sldId id="1059" r:id="rId100"/>
    <p:sldId id="1072" r:id="rId101"/>
    <p:sldId id="1060" r:id="rId102"/>
    <p:sldId id="1061" r:id="rId103"/>
    <p:sldId id="1062" r:id="rId104"/>
    <p:sldId id="1063" r:id="rId105"/>
    <p:sldId id="1065" r:id="rId106"/>
    <p:sldId id="1064" r:id="rId107"/>
    <p:sldId id="1066" r:id="rId108"/>
    <p:sldId id="951" r:id="rId109"/>
    <p:sldId id="1067" r:id="rId110"/>
    <p:sldId id="952" r:id="rId111"/>
    <p:sldId id="953" r:id="rId112"/>
    <p:sldId id="967" r:id="rId113"/>
    <p:sldId id="1068" r:id="rId114"/>
    <p:sldId id="965" r:id="rId115"/>
    <p:sldId id="964" r:id="rId116"/>
    <p:sldId id="966" r:id="rId117"/>
    <p:sldId id="555" r:id="rId1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434"/>
    <a:srgbClr val="CC6600"/>
    <a:srgbClr val="7E6000"/>
    <a:srgbClr val="9A7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563" autoAdjust="0"/>
  </p:normalViewPr>
  <p:slideViewPr>
    <p:cSldViewPr>
      <p:cViewPr varScale="1">
        <p:scale>
          <a:sx n="87" d="100"/>
          <a:sy n="87" d="100"/>
        </p:scale>
        <p:origin x="152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526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notesMaster" Target="notesMasters/notesMaster1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08A2-9EEE-41A2-920B-CAEDE4E800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1AE5D-2A48-41E7-9FFF-202990A0E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39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17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93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4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2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66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906EA8-647F-41DE-8A68-9C868544A3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2839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FDFBC8-0343-47C6-B4A6-557F1ED0B3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83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C8EF52-A0A3-4288-BE32-997A18057B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364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9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2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2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75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33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6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4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14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59207-F20E-475B-BB9F-802C285ABDE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6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hyperlink" Target="mailto:chuber@stata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inyurl.com/SurveySamplingIntro" TargetMode="External"/><Relationship Id="rId4" Type="http://schemas.openxmlformats.org/officeDocument/2006/relationships/image" Target="../media/image7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nhanes/ContinuousNhanes/Default.aspx?BeginYear=2015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nhanes/search/datapage.aspx?Component=Questionnaire&amp;CycleBeginYear=2015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Nhanes/2015-2016/DEMO_I.htm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inyurl.com/SurveySamplingIntro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5.w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7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8.w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8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9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0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1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2.w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3.wm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.w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data/nhanes/2011-2012/analyticguidelines/analytic_guidelines_11_16.pdf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cdc.gov/nchs/tutorials/nhanes/stata_tips.htm" TargetMode="Externa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Introduction to Survey Sampling</a:t>
            </a:r>
            <a:br>
              <a:rPr lang="en-US" sz="4800" dirty="0"/>
            </a:br>
            <a:r>
              <a:rPr lang="en-US" sz="4800" dirty="0"/>
              <a:t>Using Stata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2192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Chuck Huber</a:t>
            </a:r>
          </a:p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StataCorp</a:t>
            </a:r>
          </a:p>
          <a:p>
            <a:pPr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chuber@stata.com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437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Autofit/>
          </a:bodyPr>
          <a:lstStyle/>
          <a:p>
            <a:r>
              <a:rPr lang="en-US" sz="3200" dirty="0"/>
              <a:t>National Health and Nutritional Examination Survey (NHANES)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28800"/>
            <a:ext cx="8263466" cy="4648200"/>
          </a:xfrm>
        </p:spPr>
      </p:pic>
    </p:spTree>
    <p:extLst>
      <p:ext uri="{BB962C8B-B14F-4D97-AF65-F5344CB8AC3E}">
        <p14:creationId xmlns:p14="http://schemas.microsoft.com/office/powerpoint/2010/main" val="298111822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D37CA0-3A50-4EF0-8CD8-537AD35C4A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333"/>
          <a:stretch/>
        </p:blipFill>
        <p:spPr>
          <a:xfrm>
            <a:off x="609599" y="1956660"/>
            <a:ext cx="7551955" cy="429173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8FB0BA6-7CFF-46B1-BE7A-A452DFEC78C1}"/>
              </a:ext>
            </a:extLst>
          </p:cNvPr>
          <p:cNvSpPr/>
          <p:nvPr/>
        </p:nvSpPr>
        <p:spPr>
          <a:xfrm>
            <a:off x="1371600" y="2514600"/>
            <a:ext cx="2362200" cy="381000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54347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7868596" cy="4267200"/>
          </a:xfrm>
        </p:spPr>
      </p:pic>
    </p:spTree>
    <p:extLst>
      <p:ext uri="{BB962C8B-B14F-4D97-AF65-F5344CB8AC3E}">
        <p14:creationId xmlns:p14="http://schemas.microsoft.com/office/powerpoint/2010/main" val="27721601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00200"/>
            <a:ext cx="6400800" cy="4910798"/>
          </a:xfrm>
        </p:spPr>
      </p:pic>
    </p:spTree>
    <p:extLst>
      <p:ext uri="{BB962C8B-B14F-4D97-AF65-F5344CB8AC3E}">
        <p14:creationId xmlns:p14="http://schemas.microsoft.com/office/powerpoint/2010/main" val="311108850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49" y="4692830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00546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58700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76400"/>
            <a:ext cx="6705600" cy="4865099"/>
          </a:xfrm>
        </p:spPr>
      </p:pic>
    </p:spTree>
    <p:extLst>
      <p:ext uri="{BB962C8B-B14F-4D97-AF65-F5344CB8AC3E}">
        <p14:creationId xmlns:p14="http://schemas.microsoft.com/office/powerpoint/2010/main" val="86118619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62200"/>
            <a:ext cx="7857066" cy="4419600"/>
          </a:xfrm>
        </p:spPr>
      </p:pic>
      <p:sp>
        <p:nvSpPr>
          <p:cNvPr id="6" name="TextBox 5"/>
          <p:cNvSpPr txBox="1"/>
          <p:nvPr/>
        </p:nvSpPr>
        <p:spPr>
          <a:xfrm>
            <a:off x="550043" y="1531203"/>
            <a:ext cx="6356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.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svy:</a:t>
            </a:r>
            <a:r>
              <a:rPr lang="en-US" sz="1600" b="1" dirty="0">
                <a:latin typeface="Consolas" panose="020B0609020204030204" pitchFamily="49" charset="0"/>
              </a:rPr>
              <a:t> regress sbp c.age##i.female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 female, at(age=(20(10)80))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vce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(unconditional)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marginsplot</a:t>
            </a:r>
          </a:p>
        </p:txBody>
      </p:sp>
    </p:spTree>
    <p:extLst>
      <p:ext uri="{BB962C8B-B14F-4D97-AF65-F5344CB8AC3E}">
        <p14:creationId xmlns:p14="http://schemas.microsoft.com/office/powerpoint/2010/main" val="3711412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676400"/>
            <a:ext cx="6781800" cy="4965944"/>
          </a:xfrm>
        </p:spPr>
      </p:pic>
    </p:spTree>
    <p:extLst>
      <p:ext uri="{BB962C8B-B14F-4D97-AF65-F5344CB8AC3E}">
        <p14:creationId xmlns:p14="http://schemas.microsoft.com/office/powerpoint/2010/main" val="407370571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043" y="1531203"/>
            <a:ext cx="6356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.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svy:</a:t>
            </a:r>
            <a:r>
              <a:rPr lang="en-US" sz="1600" b="1" dirty="0">
                <a:latin typeface="Consolas" panose="020B0609020204030204" pitchFamily="49" charset="0"/>
              </a:rPr>
              <a:t> logistic diabetes c.age##i.female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 female, at(age=(20(10)80))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vce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(unconditional)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marginsplot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62200"/>
            <a:ext cx="7775223" cy="4373563"/>
          </a:xfrm>
        </p:spPr>
      </p:pic>
    </p:spTree>
    <p:extLst>
      <p:ext uri="{BB962C8B-B14F-4D97-AF65-F5344CB8AC3E}">
        <p14:creationId xmlns:p14="http://schemas.microsoft.com/office/powerpoint/2010/main" val="373007586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DC0F09-4739-49C2-B52D-715B614C29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t="2593" r="65000" b="11481"/>
          <a:stretch/>
        </p:blipFill>
        <p:spPr>
          <a:xfrm>
            <a:off x="2195348" y="1600200"/>
            <a:ext cx="4753303" cy="51054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</p:spTree>
    <p:extLst>
      <p:ext uri="{BB962C8B-B14F-4D97-AF65-F5344CB8AC3E}">
        <p14:creationId xmlns:p14="http://schemas.microsoft.com/office/powerpoint/2010/main" val="192281965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763000" cy="3962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svy:</a:t>
            </a:r>
            <a:r>
              <a:rPr lang="en-US" sz="2000" b="1" dirty="0">
                <a:latin typeface="Consolas" panose="020B0609020204030204" pitchFamily="49" charset="0"/>
              </a:rPr>
              <a:t> gsem (Depression -&gt; depressQ1@1 depressQ2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depressQ3   depressQ4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depressQ5   depressQ6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depressQ7   depressQ8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depressQ9   depressQ10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</a:t>
            </a:r>
            <a:r>
              <a:rPr lang="en-US" sz="2000" b="1" dirty="0" err="1">
                <a:latin typeface="Consolas" panose="020B0609020204030204" pitchFamily="49" charset="0"/>
              </a:rPr>
              <a:t>healthstat</a:t>
            </a:r>
            <a:r>
              <a:rPr lang="en-US" sz="2000" b="1" dirty="0">
                <a:latin typeface="Consolas" panose="020B0609020204030204" pitchFamily="49" charset="0"/>
              </a:rPr>
              <a:t>           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, family(ordinal) link(logit))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  latent(Depression) 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  means(Depression@0)</a:t>
            </a:r>
          </a:p>
        </p:txBody>
      </p:sp>
    </p:spTree>
    <p:extLst>
      <p:ext uri="{BB962C8B-B14F-4D97-AF65-F5344CB8AC3E}">
        <p14:creationId xmlns:p14="http://schemas.microsoft.com/office/powerpoint/2010/main" val="1452994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69" y="1905000"/>
            <a:ext cx="8773261" cy="4495800"/>
          </a:xfrm>
        </p:spPr>
      </p:pic>
    </p:spTree>
    <p:extLst>
      <p:ext uri="{BB962C8B-B14F-4D97-AF65-F5344CB8AC3E}">
        <p14:creationId xmlns:p14="http://schemas.microsoft.com/office/powerpoint/2010/main" val="17409125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8F66B6-0672-42AE-BCA5-58224D56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t="5555" r="64167" b="11482"/>
          <a:stretch/>
        </p:blipFill>
        <p:spPr>
          <a:xfrm>
            <a:off x="2133600" y="1752600"/>
            <a:ext cx="4952998" cy="4953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6096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NHANES Data Analysis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26791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7" y="1828800"/>
            <a:ext cx="8263466" cy="46482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</p:spTree>
    <p:extLst>
      <p:ext uri="{BB962C8B-B14F-4D97-AF65-F5344CB8AC3E}">
        <p14:creationId xmlns:p14="http://schemas.microsoft.com/office/powerpoint/2010/main" val="367287323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49" y="4692830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00546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32686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66475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978430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631631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9482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3962400" y="1967314"/>
            <a:ext cx="4876800" cy="444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400" b="1" dirty="0"/>
              <a:t>Table of Contents</a:t>
            </a:r>
          </a:p>
          <a:p>
            <a:pPr eaLnBrk="1" hangingPunct="1">
              <a:spcAft>
                <a:spcPts val="600"/>
              </a:spcAft>
            </a:pPr>
            <a:endParaRPr lang="en-US" altLang="en-US" sz="1400" b="1" dirty="0"/>
          </a:p>
          <a:p>
            <a:pPr marL="228600" indent="-228600" eaLnBrk="1" hangingPunct="1">
              <a:spcAft>
                <a:spcPts val="600"/>
              </a:spcAft>
              <a:buAutoNum type="arabicPeriod"/>
            </a:pPr>
            <a:r>
              <a:rPr lang="en-US" altLang="en-US" sz="2000" dirty="0"/>
              <a:t>Overview of weighting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Initial steps in weighting probability samples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Adjustments for nonresponse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Calibration and other uses of auxiliary data in weighting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Use of weights in variance estimation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Nonprobability samples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Weighting for some special cases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Quality of survey weights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57400"/>
            <a:ext cx="3344562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16331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3992245" y="1600200"/>
            <a:ext cx="4876800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dirty="0"/>
              <a:t>Table of Contents</a:t>
            </a:r>
          </a:p>
          <a:p>
            <a:pPr eaLnBrk="1" hangingPunct="1"/>
            <a:endParaRPr lang="en-US" altLang="en-US" sz="1400" b="1" dirty="0"/>
          </a:p>
          <a:p>
            <a:pPr eaLnBrk="1" hangingPunct="1"/>
            <a:r>
              <a:rPr lang="en-US" altLang="en-US" sz="1400" dirty="0"/>
              <a:t>1. Applied Survey Data Analysis: An Overview</a:t>
            </a:r>
          </a:p>
          <a:p>
            <a:pPr eaLnBrk="1" hangingPunct="1"/>
            <a:r>
              <a:rPr lang="en-US" altLang="en-US" sz="1400" dirty="0"/>
              <a:t>2. Getting to Know the Complex Sample Design</a:t>
            </a:r>
          </a:p>
          <a:p>
            <a:pPr eaLnBrk="1" hangingPunct="1"/>
            <a:r>
              <a:rPr lang="en-US" altLang="en-US" sz="1400" dirty="0"/>
              <a:t>3. Foundations and Techniques for Design-Based </a:t>
            </a:r>
          </a:p>
          <a:p>
            <a:pPr eaLnBrk="1" hangingPunct="1"/>
            <a:r>
              <a:rPr lang="en-US" altLang="en-US" sz="1400" dirty="0"/>
              <a:t>    Estimation and Inference</a:t>
            </a:r>
          </a:p>
          <a:p>
            <a:pPr eaLnBrk="1" hangingPunct="1"/>
            <a:r>
              <a:rPr lang="en-US" altLang="en-US" sz="1400" dirty="0"/>
              <a:t>4. Preparation for Complex Sample Survey Data Analysis</a:t>
            </a:r>
          </a:p>
          <a:p>
            <a:pPr eaLnBrk="1" hangingPunct="1"/>
            <a:r>
              <a:rPr lang="en-US" altLang="en-US" sz="1400" dirty="0"/>
              <a:t>5. Descriptive Analysis for Continuous Variables</a:t>
            </a:r>
          </a:p>
          <a:p>
            <a:pPr eaLnBrk="1" hangingPunct="1"/>
            <a:r>
              <a:rPr lang="en-US" altLang="en-US" sz="1400" dirty="0"/>
              <a:t>6. Categorical Data Analysis</a:t>
            </a:r>
          </a:p>
          <a:p>
            <a:pPr eaLnBrk="1" hangingPunct="1"/>
            <a:r>
              <a:rPr lang="en-US" altLang="en-US" sz="1400" dirty="0"/>
              <a:t>7. Linear Regression Models</a:t>
            </a:r>
          </a:p>
          <a:p>
            <a:pPr eaLnBrk="1" hangingPunct="1"/>
            <a:r>
              <a:rPr lang="en-US" altLang="en-US" sz="1400" dirty="0"/>
              <a:t>8. Logistic Regression and Generalized Linear Models for </a:t>
            </a:r>
          </a:p>
          <a:p>
            <a:pPr eaLnBrk="1" hangingPunct="1"/>
            <a:r>
              <a:rPr lang="en-US" altLang="en-US" sz="1400" dirty="0"/>
              <a:t>    Binary Survey Variables</a:t>
            </a:r>
          </a:p>
          <a:p>
            <a:pPr eaLnBrk="1" hangingPunct="1"/>
            <a:r>
              <a:rPr lang="en-US" altLang="en-US" sz="1400" dirty="0"/>
              <a:t>9. Generalized Linear Models for Multinomial, Ordinal, and </a:t>
            </a:r>
          </a:p>
          <a:p>
            <a:pPr eaLnBrk="1" hangingPunct="1"/>
            <a:r>
              <a:rPr lang="en-US" altLang="en-US" sz="1400" dirty="0"/>
              <a:t>    Count Variables</a:t>
            </a:r>
          </a:p>
          <a:p>
            <a:pPr eaLnBrk="1" hangingPunct="1"/>
            <a:r>
              <a:rPr lang="en-US" altLang="en-US" sz="1400" dirty="0"/>
              <a:t>10. Survival Analysis of Event History Survey Data</a:t>
            </a:r>
          </a:p>
          <a:p>
            <a:pPr eaLnBrk="1" hangingPunct="1"/>
            <a:r>
              <a:rPr lang="en-US" altLang="en-US" sz="1400" dirty="0"/>
              <a:t>11. Analysis of Longitudinal Complex Sample Survey Data</a:t>
            </a:r>
          </a:p>
          <a:p>
            <a:pPr eaLnBrk="1" hangingPunct="1"/>
            <a:r>
              <a:rPr lang="en-US" altLang="en-US" sz="1400" dirty="0"/>
              <a:t>12. Imputation of Missing Data: Practical Methods and </a:t>
            </a:r>
          </a:p>
          <a:p>
            <a:pPr eaLnBrk="1" hangingPunct="1"/>
            <a:r>
              <a:rPr lang="en-US" altLang="en-US" sz="1400" dirty="0"/>
              <a:t>      Applications for Survey Analysts</a:t>
            </a:r>
          </a:p>
          <a:p>
            <a:pPr eaLnBrk="1" hangingPunct="1"/>
            <a:r>
              <a:rPr lang="en-US" altLang="en-US" sz="1400" dirty="0"/>
              <a:t>13. Advanced Topics in the Analysis of Survey Data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0B0C75FC-AB99-4DC1-86DB-F8EA9332C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199"/>
            <a:ext cx="3220121" cy="489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6817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8" descr="Levy_Lemesh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30956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 Box 9"/>
          <p:cNvSpPr txBox="1">
            <a:spLocks noChangeArrowheads="1"/>
          </p:cNvSpPr>
          <p:nvPr/>
        </p:nvSpPr>
        <p:spPr bwMode="auto">
          <a:xfrm>
            <a:off x="3962400" y="1527284"/>
            <a:ext cx="4953000" cy="5098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/>
              <a:t>Table of Contents</a:t>
            </a:r>
          </a:p>
          <a:p>
            <a:pPr eaLnBrk="1" hangingPunct="1"/>
            <a:endParaRPr lang="en-US" altLang="en-US" sz="1200" dirty="0"/>
          </a:p>
          <a:p>
            <a:pPr eaLnBrk="1" hangingPunct="1">
              <a:spcAft>
                <a:spcPts val="200"/>
              </a:spcAft>
            </a:pPr>
            <a:r>
              <a:rPr lang="en-US" altLang="en-US" sz="1200" b="1" dirty="0"/>
              <a:t>BASIC CONCEPTS</a:t>
            </a:r>
            <a:r>
              <a:rPr lang="en-US" altLang="en-US" sz="1200" dirty="0"/>
              <a:t>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Uses of Sample Surveys.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The Population and the Sample.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b="1" dirty="0"/>
              <a:t>MAJOR SAMPLING DESIGNS AND ESTIMATION PROCEDURES.</a:t>
            </a:r>
            <a:r>
              <a:rPr lang="en-US" altLang="en-US" sz="1200" dirty="0"/>
              <a:t>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Simple Random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Systematic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Stratification and Stratified Random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Stratified Random Sampling: Further Issues.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Ratio Estimation.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Cluster Sampling: Introduction and Overview.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Sample One-Stage Cluster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Two-Stage Cluster Sampling: Clusters Sampled with Equal Probability.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Cluster Sampling in Which Clusters are Sampled with Unequal Probability: Probability Proportional to Size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Variance Estimation in Complex Sample Surveys. </a:t>
            </a:r>
          </a:p>
          <a:p>
            <a:pPr eaLnBrk="1" hangingPunct="1">
              <a:spcAft>
                <a:spcPts val="200"/>
              </a:spcAft>
            </a:pPr>
            <a:endParaRPr lang="en-US" altLang="en-US" sz="1200" dirty="0"/>
          </a:p>
          <a:p>
            <a:pPr eaLnBrk="1" hangingPunct="1">
              <a:spcAft>
                <a:spcPts val="200"/>
              </a:spcAft>
            </a:pPr>
            <a:r>
              <a:rPr lang="en-US" altLang="en-US" sz="1200" b="1" dirty="0"/>
              <a:t>SELECTED TOPICS IN SAMPLE SURVEY METHODOLOGY</a:t>
            </a:r>
            <a:r>
              <a:rPr lang="en-US" altLang="en-US" sz="1200" dirty="0"/>
              <a:t>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Nonresponse and Missing Data in Sample Surveys.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Selected Topics in Sample Design and Estimation Methodology.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Telephone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Strategies for Design-Based Analysis of Sample Survey Data.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5575347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7600" y="2057400"/>
            <a:ext cx="5029200" cy="3886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/>
              <a:t>Table of Contents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Basic Survey Methodology. Statistical Analysis with Survey Data.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Sample Weights and Imputation.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Additional Issues in Variance Estimation.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Cross-Sectional Analyses.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Analysis of Longitudinal Surveys.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Analyses Using Multiple Surveys.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Population-Based Case-Control Studies. </a:t>
            </a:r>
          </a:p>
        </p:txBody>
      </p:sp>
      <p:pic>
        <p:nvPicPr>
          <p:cNvPr id="49156" name="Picture 4" descr="Korn_Graub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2808288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08520377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95765" y="4876800"/>
            <a:ext cx="2552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You can contact me here:</a:t>
            </a:r>
          </a:p>
          <a:p>
            <a:pPr algn="ctr"/>
            <a:r>
              <a:rPr lang="en-US" b="1" dirty="0">
                <a:solidFill>
                  <a:srgbClr val="0066FF"/>
                </a:solidFill>
                <a:hlinkClick r:id="rId3"/>
              </a:rPr>
              <a:t>chuber@stata.com</a:t>
            </a:r>
            <a:endParaRPr lang="en-US" b="1" dirty="0">
              <a:solidFill>
                <a:srgbClr val="0066FF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90082" y="1402569"/>
            <a:ext cx="49634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/>
              <a:t>Thanks for coming!</a:t>
            </a:r>
          </a:p>
          <a:p>
            <a:pPr algn="ctr"/>
            <a:endParaRPr lang="en-US" sz="1600" dirty="0"/>
          </a:p>
          <a:p>
            <a:pPr algn="ctr"/>
            <a:endParaRPr lang="en-US" sz="1400" dirty="0"/>
          </a:p>
          <a:p>
            <a:pPr algn="ctr"/>
            <a:r>
              <a:rPr lang="en-US" sz="4800" dirty="0"/>
              <a:t>Questions?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54" y="5791200"/>
            <a:ext cx="9143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You can download the slides, datasets, and do-files here:</a:t>
            </a:r>
          </a:p>
          <a:p>
            <a:pPr algn="ctr"/>
            <a:r>
              <a:rPr lang="en-US" b="1" dirty="0">
                <a:hlinkClick r:id="rId5"/>
              </a:rPr>
              <a:t>https://tinyurl.com/SurveySamplingIntro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319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783207"/>
            <a:ext cx="6400800" cy="5074793"/>
          </a:xfrm>
        </p:spPr>
      </p:pic>
    </p:spTree>
    <p:extLst>
      <p:ext uri="{BB962C8B-B14F-4D97-AF65-F5344CB8AC3E}">
        <p14:creationId xmlns:p14="http://schemas.microsoft.com/office/powerpoint/2010/main" val="1552896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0" y="1400908"/>
            <a:ext cx="9037259" cy="4838700"/>
          </a:xfrm>
        </p:spPr>
      </p:pic>
      <p:sp>
        <p:nvSpPr>
          <p:cNvPr id="6" name="TextBox 5"/>
          <p:cNvSpPr txBox="1"/>
          <p:nvPr/>
        </p:nvSpPr>
        <p:spPr>
          <a:xfrm>
            <a:off x="381000" y="6465222"/>
            <a:ext cx="8322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https://wwwn.cdc.gov/nchs/nhanes/ContinuousNhanes/Default.aspx?BeginYear=2015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91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" y="1499088"/>
            <a:ext cx="8949679" cy="4791808"/>
          </a:xfrm>
        </p:spPr>
      </p:pic>
      <p:sp>
        <p:nvSpPr>
          <p:cNvPr id="6" name="TextBox 5"/>
          <p:cNvSpPr txBox="1"/>
          <p:nvPr/>
        </p:nvSpPr>
        <p:spPr>
          <a:xfrm>
            <a:off x="609600" y="6477000"/>
            <a:ext cx="8243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https://wwwn.cdc.gov/nchs/nhanes/search/datapage.aspx?Component=Questionnaire&amp;CycleBeginYear=2015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47899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0" y="1447800"/>
            <a:ext cx="8925519" cy="4774223"/>
          </a:xfrm>
        </p:spPr>
      </p:pic>
      <p:sp>
        <p:nvSpPr>
          <p:cNvPr id="6" name="TextBox 5"/>
          <p:cNvSpPr txBox="1"/>
          <p:nvPr/>
        </p:nvSpPr>
        <p:spPr>
          <a:xfrm>
            <a:off x="1219200" y="6400800"/>
            <a:ext cx="604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https://wwwn.cdc.gov/Nchs/Nhanes/2015-2016/DEMO_I.htm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847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Import NHANES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8839200" cy="2438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import sasxport5 "https://wwwn.cdc.gov/Nchs/Nhanes/2015-2016/BMX_I.XPT", clear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sort seqn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save BMX_I.dta, replace</a:t>
            </a:r>
          </a:p>
          <a:p>
            <a:pPr marL="0" indent="0">
              <a:buNone/>
            </a:pPr>
            <a:endParaRPr lang="en-US" sz="1500" b="1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import sasxport5 "https://wwwn.cdc.gov/Nchs/Nhanes/2015-2016/DEMO_I.XPT", clear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sort seqn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save DEMO_I.dta, replace</a:t>
            </a:r>
          </a:p>
          <a:p>
            <a:pPr marL="0" indent="0">
              <a:buNone/>
            </a:pPr>
            <a:endParaRPr lang="en-US" sz="1500" b="1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merge 1:1 seqn using BMX_I.dta</a:t>
            </a:r>
          </a:p>
        </p:txBody>
      </p:sp>
    </p:spTree>
    <p:extLst>
      <p:ext uri="{BB962C8B-B14F-4D97-AF65-F5344CB8AC3E}">
        <p14:creationId xmlns:p14="http://schemas.microsoft.com/office/powerpoint/2010/main" val="2612774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r>
              <a:rPr lang="en-US" sz="4000" dirty="0"/>
              <a:t>Import NHANES Data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676400"/>
            <a:ext cx="8245590" cy="29718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54" y="4873869"/>
            <a:ext cx="4944208" cy="182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82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b="1" dirty="0"/>
              <a:t>Sampling Concepts</a:t>
            </a:r>
          </a:p>
          <a:p>
            <a:pPr lvl="1"/>
            <a:r>
              <a:rPr lang="en-US" sz="2200" b="1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191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299" y="1518139"/>
            <a:ext cx="5867401" cy="4854182"/>
          </a:xfrm>
        </p:spPr>
      </p:pic>
      <p:sp>
        <p:nvSpPr>
          <p:cNvPr id="3" name="TextBox 2"/>
          <p:cNvSpPr txBox="1"/>
          <p:nvPr/>
        </p:nvSpPr>
        <p:spPr>
          <a:xfrm>
            <a:off x="278992" y="6404559"/>
            <a:ext cx="8357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Statistics &gt; Survey data analysis &gt; Setup and utilities &gt; Declare survey design for dataset</a:t>
            </a:r>
          </a:p>
        </p:txBody>
      </p:sp>
    </p:spTree>
    <p:extLst>
      <p:ext uri="{BB962C8B-B14F-4D97-AF65-F5344CB8AC3E}">
        <p14:creationId xmlns:p14="http://schemas.microsoft.com/office/powerpoint/2010/main" val="4148356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Download Website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534400" cy="4068763"/>
          </a:xfrm>
        </p:spPr>
        <p:txBody>
          <a:bodyPr/>
          <a:lstStyle/>
          <a:p>
            <a:r>
              <a:rPr lang="en-US" dirty="0"/>
              <a:t>You can download all of the slides, datasets and do-files here: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>
                <a:hlinkClick r:id="rId2"/>
              </a:rPr>
              <a:t>https://tinyurl.com/SurveySamplingIntro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6416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799" y="1524000"/>
            <a:ext cx="6263161" cy="5181600"/>
          </a:xfrm>
        </p:spPr>
      </p:pic>
      <p:sp>
        <p:nvSpPr>
          <p:cNvPr id="6" name="Rectangle 5"/>
          <p:cNvSpPr/>
          <p:nvPr/>
        </p:nvSpPr>
        <p:spPr>
          <a:xfrm>
            <a:off x="1752600" y="2255520"/>
            <a:ext cx="1600200" cy="33528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791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b="1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Multi-Stage Cluster Sampling</a:t>
            </a:r>
          </a:p>
        </p:txBody>
      </p:sp>
    </p:spTree>
    <p:extLst>
      <p:ext uri="{BB962C8B-B14F-4D97-AF65-F5344CB8AC3E}">
        <p14:creationId xmlns:p14="http://schemas.microsoft.com/office/powerpoint/2010/main" val="3110107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1600200" y="2133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2971800" y="2971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1600200" y="2133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2971800" y="2971800"/>
            <a:ext cx="2577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 dirty="0"/>
              <a:t>Sampling Frame</a:t>
            </a: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6248400" y="5181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6248400" y="5105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6781800" y="5489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333612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84237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31242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7620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89093" name="AutoShape 5"/>
          <p:cNvSpPr>
            <a:spLocks/>
          </p:cNvSpPr>
          <p:nvPr/>
        </p:nvSpPr>
        <p:spPr bwMode="auto">
          <a:xfrm rot="5400000">
            <a:off x="2895600" y="35814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1752600" y="60960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Sampling Frame</a:t>
            </a: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5791200" y="1905000"/>
            <a:ext cx="28956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To draw a simple random sample of n=5 we could place the numbers 1-20 in a hat and randomly draw 5 of the numbers.</a:t>
            </a:r>
          </a:p>
        </p:txBody>
      </p:sp>
    </p:spTree>
    <p:extLst>
      <p:ext uri="{BB962C8B-B14F-4D97-AF65-F5344CB8AC3E}">
        <p14:creationId xmlns:p14="http://schemas.microsoft.com/office/powerpoint/2010/main" val="3453634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pic>
        <p:nvPicPr>
          <p:cNvPr id="901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47879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Text Box 6"/>
          <p:cNvSpPr txBox="1">
            <a:spLocks noChangeArrowheads="1"/>
          </p:cNvSpPr>
          <p:nvPr/>
        </p:nvSpPr>
        <p:spPr bwMode="auto">
          <a:xfrm>
            <a:off x="5715000" y="2590800"/>
            <a:ext cx="30480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Or we could put the list in Stata and assign a random number to each person…</a:t>
            </a:r>
          </a:p>
        </p:txBody>
      </p:sp>
    </p:spTree>
    <p:extLst>
      <p:ext uri="{BB962C8B-B14F-4D97-AF65-F5344CB8AC3E}">
        <p14:creationId xmlns:p14="http://schemas.microsoft.com/office/powerpoint/2010/main" val="8247471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pic>
        <p:nvPicPr>
          <p:cNvPr id="9113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44735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Text Box 5"/>
          <p:cNvSpPr txBox="1">
            <a:spLocks noChangeArrowheads="1"/>
          </p:cNvSpPr>
          <p:nvPr/>
        </p:nvSpPr>
        <p:spPr bwMode="auto">
          <a:xfrm>
            <a:off x="5562600" y="2133600"/>
            <a:ext cx="3048000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…then sort the list using the random number and select the first five records to be included in the sample.</a:t>
            </a:r>
          </a:p>
        </p:txBody>
      </p:sp>
      <p:sp>
        <p:nvSpPr>
          <p:cNvPr id="91141" name="Rectangle 6"/>
          <p:cNvSpPr>
            <a:spLocks noChangeArrowheads="1"/>
          </p:cNvSpPr>
          <p:nvPr/>
        </p:nvSpPr>
        <p:spPr bwMode="auto">
          <a:xfrm>
            <a:off x="609600" y="1981200"/>
            <a:ext cx="4419600" cy="10668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88914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Advantage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Requires little knowledge of the population in advance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Disadvantages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May not capture certain groups of interest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May not be very efficient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Would be VERY expensive in practice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r>
              <a:rPr lang="en-US" altLang="en-US" sz="1800" dirty="0"/>
              <a:t>Roughly quoted from pg 135 of Aday &amp; Cornelius (2006)</a:t>
            </a:r>
          </a:p>
        </p:txBody>
      </p:sp>
    </p:spTree>
    <p:extLst>
      <p:ext uri="{BB962C8B-B14F-4D97-AF65-F5344CB8AC3E}">
        <p14:creationId xmlns:p14="http://schemas.microsoft.com/office/powerpoint/2010/main" val="32123266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b="1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Multi-Stage Cluster Sampling</a:t>
            </a:r>
          </a:p>
        </p:txBody>
      </p:sp>
      <p:pic>
        <p:nvPicPr>
          <p:cNvPr id="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0793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5733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69950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30480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6858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b="1" u="sng">
                <a:solidFill>
                  <a:srgbClr val="FF3300"/>
                </a:solidFill>
              </a:rPr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5477" name="AutoShape 5"/>
          <p:cNvSpPr>
            <a:spLocks/>
          </p:cNvSpPr>
          <p:nvPr/>
        </p:nvSpPr>
        <p:spPr bwMode="auto">
          <a:xfrm rot="5400000">
            <a:off x="2819400" y="35814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1676400" y="60960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Sampling Frame</a:t>
            </a:r>
          </a:p>
        </p:txBody>
      </p:sp>
      <p:sp>
        <p:nvSpPr>
          <p:cNvPr id="105479" name="Line 7"/>
          <p:cNvSpPr>
            <a:spLocks noChangeShapeType="1"/>
          </p:cNvSpPr>
          <p:nvPr/>
        </p:nvSpPr>
        <p:spPr bwMode="auto">
          <a:xfrm flipH="1" flipV="1">
            <a:off x="2667000" y="2743200"/>
            <a:ext cx="2895600" cy="457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5562600" y="2895600"/>
            <a:ext cx="3429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/>
              <a:t>Randomly select</a:t>
            </a:r>
          </a:p>
          <a:p>
            <a:pPr eaLnBrk="1" hangingPunct="1"/>
            <a:r>
              <a:rPr lang="en-US" altLang="en-US" sz="2800"/>
              <a:t> the first number (3).</a:t>
            </a:r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5562600" y="2819400"/>
            <a:ext cx="3352800" cy="1143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452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199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31242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 b="1" u="sng">
                <a:solidFill>
                  <a:srgbClr val="FF3300"/>
                </a:solidFill>
              </a:rPr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 b="1" u="sng">
                <a:solidFill>
                  <a:srgbClr val="FF3300"/>
                </a:solidFill>
              </a:rPr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 b="1" u="sng">
                <a:solidFill>
                  <a:srgbClr val="FF3300"/>
                </a:solidFill>
              </a:rPr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7620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b="1" u="sng">
                <a:solidFill>
                  <a:srgbClr val="FF3300"/>
                </a:solidFill>
              </a:rPr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b="1" u="sng">
                <a:solidFill>
                  <a:srgbClr val="FF3300"/>
                </a:solidFill>
              </a:rPr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8549" name="AutoShape 5"/>
          <p:cNvSpPr>
            <a:spLocks/>
          </p:cNvSpPr>
          <p:nvPr/>
        </p:nvSpPr>
        <p:spPr bwMode="auto">
          <a:xfrm rot="5400000">
            <a:off x="2895600" y="35814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1752600" y="60960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Sampling Frame</a:t>
            </a:r>
          </a:p>
        </p:txBody>
      </p:sp>
      <p:sp>
        <p:nvSpPr>
          <p:cNvPr id="108551" name="Line 7"/>
          <p:cNvSpPr>
            <a:spLocks noChangeShapeType="1"/>
          </p:cNvSpPr>
          <p:nvPr/>
        </p:nvSpPr>
        <p:spPr bwMode="auto">
          <a:xfrm flipH="1">
            <a:off x="4648200" y="3429000"/>
            <a:ext cx="1295400" cy="76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52" name="Text Box 8"/>
          <p:cNvSpPr txBox="1">
            <a:spLocks noChangeArrowheads="1"/>
          </p:cNvSpPr>
          <p:nvPr/>
        </p:nvSpPr>
        <p:spPr bwMode="auto">
          <a:xfrm>
            <a:off x="6019800" y="2819400"/>
            <a:ext cx="29718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Sample every fourth person until the desired sample size is achieved.</a:t>
            </a:r>
          </a:p>
        </p:txBody>
      </p:sp>
      <p:sp>
        <p:nvSpPr>
          <p:cNvPr id="108553" name="Rectangle 9"/>
          <p:cNvSpPr>
            <a:spLocks noChangeArrowheads="1"/>
          </p:cNvSpPr>
          <p:nvPr/>
        </p:nvSpPr>
        <p:spPr bwMode="auto">
          <a:xfrm>
            <a:off x="5943600" y="2743200"/>
            <a:ext cx="2819400" cy="2438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554" name="Line 10"/>
          <p:cNvSpPr>
            <a:spLocks noChangeShapeType="1"/>
          </p:cNvSpPr>
          <p:nvPr/>
        </p:nvSpPr>
        <p:spPr bwMode="auto">
          <a:xfrm flipH="1">
            <a:off x="4572000" y="3429000"/>
            <a:ext cx="1371600" cy="1524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 flipV="1">
            <a:off x="4648200" y="2133599"/>
            <a:ext cx="1295400" cy="1295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 flipH="1">
            <a:off x="2209800" y="3428999"/>
            <a:ext cx="3657600" cy="80554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84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Everything In One Slide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22437"/>
            <a:ext cx="8305800" cy="4525963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n-US" altLang="en-US" sz="2000" dirty="0"/>
              <a:t>use </a:t>
            </a:r>
            <a:r>
              <a:rPr lang="en-US" altLang="en-US" sz="2000" dirty="0" err="1"/>
              <a:t>SurveyIntro.dta</a:t>
            </a:r>
            <a:r>
              <a:rPr lang="en-US" altLang="en-US" sz="2000" dirty="0"/>
              <a:t>, clear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svyset</a:t>
            </a:r>
            <a:r>
              <a:rPr lang="en-US" altLang="en-US" sz="2000" dirty="0">
                <a:solidFill>
                  <a:srgbClr val="FF0000"/>
                </a:solidFill>
              </a:rPr>
              <a:t> </a:t>
            </a:r>
            <a:r>
              <a:rPr lang="en-US" altLang="en-US" sz="2000" dirty="0" err="1">
                <a:solidFill>
                  <a:srgbClr val="FF0000"/>
                </a:solidFill>
              </a:rPr>
              <a:t>psu</a:t>
            </a:r>
            <a:r>
              <a:rPr lang="en-US" altLang="en-US" sz="2000" dirty="0">
                <a:solidFill>
                  <a:srgbClr val="FF0000"/>
                </a:solidFill>
              </a:rPr>
              <a:t>, strata(strata) weight(</a:t>
            </a:r>
            <a:r>
              <a:rPr lang="en-US" altLang="en-US" sz="2000" dirty="0" err="1">
                <a:solidFill>
                  <a:srgbClr val="FF0000"/>
                </a:solidFill>
              </a:rPr>
              <a:t>wt_mec</a:t>
            </a:r>
            <a:r>
              <a:rPr lang="en-US" altLang="en-US" sz="2000" dirty="0">
                <a:solidFill>
                  <a:srgbClr val="FF0000"/>
                </a:solidFill>
              </a:rPr>
              <a:t>) </a:t>
            </a:r>
            <a:r>
              <a:rPr lang="en-US" altLang="en-US" sz="2000" dirty="0" err="1">
                <a:solidFill>
                  <a:srgbClr val="FF0000"/>
                </a:solidFill>
              </a:rPr>
              <a:t>vce</a:t>
            </a:r>
            <a:r>
              <a:rPr lang="en-US" altLang="en-US" sz="2000" dirty="0">
                <a:solidFill>
                  <a:srgbClr val="FF0000"/>
                </a:solidFill>
              </a:rPr>
              <a:t>(linearized) </a:t>
            </a:r>
            <a:r>
              <a:rPr lang="en-US" altLang="en-US" sz="2000" dirty="0" err="1">
                <a:solidFill>
                  <a:srgbClr val="FF0000"/>
                </a:solidFill>
              </a:rPr>
              <a:t>singleunit</a:t>
            </a:r>
            <a:r>
              <a:rPr lang="en-US" altLang="en-US" sz="2000" dirty="0">
                <a:solidFill>
                  <a:srgbClr val="FF0000"/>
                </a:solidFill>
              </a:rPr>
              <a:t>(missing)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:</a:t>
            </a:r>
            <a:r>
              <a:rPr lang="en-US" altLang="en-US" sz="2000" dirty="0"/>
              <a:t> mean age, over(race female)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, </a:t>
            </a:r>
            <a:r>
              <a:rPr lang="en-US" altLang="en-US" sz="2000" dirty="0" err="1">
                <a:solidFill>
                  <a:srgbClr val="FF0000"/>
                </a:solidFill>
              </a:rPr>
              <a:t>subpop</a:t>
            </a:r>
            <a:r>
              <a:rPr lang="en-US" altLang="en-US" sz="2000" dirty="0">
                <a:solidFill>
                  <a:srgbClr val="FF0000"/>
                </a:solidFill>
              </a:rPr>
              <a:t>(</a:t>
            </a:r>
            <a:r>
              <a:rPr lang="en-US" altLang="en-US" sz="2000" dirty="0" err="1">
                <a:solidFill>
                  <a:srgbClr val="FF0000"/>
                </a:solidFill>
              </a:rPr>
              <a:t>WhiteFemale</a:t>
            </a:r>
            <a:r>
              <a:rPr lang="en-US" altLang="en-US" sz="2000" dirty="0">
                <a:solidFill>
                  <a:srgbClr val="FF0000"/>
                </a:solidFill>
              </a:rPr>
              <a:t>): </a:t>
            </a:r>
            <a:r>
              <a:rPr lang="en-US" altLang="en-US" sz="2000" dirty="0"/>
              <a:t>mean age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:</a:t>
            </a:r>
            <a:r>
              <a:rPr lang="en-US" altLang="en-US" sz="2000" dirty="0"/>
              <a:t> tabulate diabetes </a:t>
            </a:r>
            <a:r>
              <a:rPr lang="en-US" altLang="en-US" sz="2000" dirty="0" err="1"/>
              <a:t>healthstat</a:t>
            </a:r>
            <a:r>
              <a:rPr lang="en-US" altLang="en-US" sz="2000" dirty="0"/>
              <a:t>, </a:t>
            </a:r>
            <a:r>
              <a:rPr lang="en-US" altLang="en-US" sz="2000" dirty="0" err="1"/>
              <a:t>pearson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lr</a:t>
            </a:r>
            <a:endParaRPr lang="en-US" altLang="en-US" sz="2000" dirty="0"/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:</a:t>
            </a:r>
            <a:r>
              <a:rPr lang="en-US" altLang="en-US" sz="2000" dirty="0"/>
              <a:t> regress </a:t>
            </a:r>
            <a:r>
              <a:rPr lang="en-US" altLang="en-US" sz="2000" dirty="0" err="1"/>
              <a:t>sbp</a:t>
            </a:r>
            <a:r>
              <a:rPr lang="en-US" altLang="en-US" sz="2000" dirty="0"/>
              <a:t> </a:t>
            </a:r>
            <a:r>
              <a:rPr lang="en-US" altLang="en-US" sz="2000" dirty="0" err="1"/>
              <a:t>c.age</a:t>
            </a:r>
            <a:r>
              <a:rPr lang="en-US" altLang="en-US" sz="2000" dirty="0"/>
              <a:t>##i.female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margins female, at(age=(20(10)80)) </a:t>
            </a:r>
            <a:r>
              <a:rPr lang="en-US" altLang="en-US" sz="2000" dirty="0" err="1">
                <a:solidFill>
                  <a:srgbClr val="FF0000"/>
                </a:solidFill>
              </a:rPr>
              <a:t>vce</a:t>
            </a:r>
            <a:r>
              <a:rPr lang="en-US" altLang="en-US" sz="2000" dirty="0">
                <a:solidFill>
                  <a:srgbClr val="FF0000"/>
                </a:solidFill>
              </a:rPr>
              <a:t>(unconditional)</a:t>
            </a:r>
          </a:p>
          <a:p>
            <a:pPr eaLnBrk="1" hangingPunct="1">
              <a:buFontTx/>
              <a:buNone/>
            </a:pPr>
            <a:r>
              <a:rPr lang="en-US" altLang="en-US" sz="2000" dirty="0" err="1"/>
              <a:t>marginsplot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660107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486"/>
            <a:ext cx="9144000" cy="781277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3200400" y="19050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838200" y="19050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9573" name="AutoShape 5"/>
          <p:cNvSpPr>
            <a:spLocks/>
          </p:cNvSpPr>
          <p:nvPr/>
        </p:nvSpPr>
        <p:spPr bwMode="auto">
          <a:xfrm rot="5400000">
            <a:off x="2971800" y="36576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1828800" y="61722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Sampling Frame</a:t>
            </a:r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6172200" y="2743200"/>
            <a:ext cx="2438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 dirty="0"/>
          </a:p>
        </p:txBody>
      </p:sp>
      <p:sp>
        <p:nvSpPr>
          <p:cNvPr id="109576" name="AutoShape 8"/>
          <p:cNvSpPr>
            <a:spLocks/>
          </p:cNvSpPr>
          <p:nvPr/>
        </p:nvSpPr>
        <p:spPr bwMode="auto">
          <a:xfrm rot="5400000">
            <a:off x="7200900" y="4762500"/>
            <a:ext cx="304800" cy="2209800"/>
          </a:xfrm>
          <a:prstGeom prst="rightBrace">
            <a:avLst>
              <a:gd name="adj1" fmla="val 60417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6705600" y="61722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4018166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9530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Don’t need a complete sampling frame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Easy to analyze data and compute standard errors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High precision</a:t>
            </a:r>
          </a:p>
          <a:p>
            <a:r>
              <a:rPr lang="en-US" altLang="en-US" dirty="0"/>
              <a:t>Disadvantages</a:t>
            </a:r>
          </a:p>
          <a:p>
            <a:pPr lvl="1"/>
            <a:r>
              <a:rPr lang="en-US" altLang="en-US" dirty="0"/>
              <a:t>Periodic ordering of elements in sampling frame may create biases</a:t>
            </a:r>
          </a:p>
          <a:p>
            <a:pPr lvl="1"/>
            <a:r>
              <a:rPr lang="en-US" altLang="en-US" dirty="0"/>
              <a:t>May not capture certain groups of interest</a:t>
            </a:r>
          </a:p>
          <a:p>
            <a:pPr lvl="1"/>
            <a:r>
              <a:rPr lang="en-US" altLang="en-US" dirty="0"/>
              <a:t>May not be very efficient</a:t>
            </a:r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endParaRPr lang="en-US" altLang="en-US" sz="1800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r>
              <a:rPr lang="en-US" altLang="en-US" sz="1800" dirty="0"/>
              <a:t>Quoted from pg 135 of Aday &amp; Cornelius (2006)</a:t>
            </a:r>
          </a:p>
        </p:txBody>
      </p:sp>
    </p:spTree>
    <p:extLst>
      <p:ext uri="{BB962C8B-B14F-4D97-AF65-F5344CB8AC3E}">
        <p14:creationId xmlns:p14="http://schemas.microsoft.com/office/powerpoint/2010/main" val="32724642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b="1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Multi-Stage Cluster Sampling</a:t>
            </a:r>
          </a:p>
        </p:txBody>
      </p:sp>
      <p:pic>
        <p:nvPicPr>
          <p:cNvPr id="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0793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65220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7633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6669"/>
            <a:ext cx="9144000" cy="7649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Cluster Sampling</a:t>
            </a:r>
          </a:p>
        </p:txBody>
      </p:sp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762000" y="2895600"/>
            <a:ext cx="2467342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Starkey Household</a:t>
            </a:r>
          </a:p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Lennon Household</a:t>
            </a:r>
          </a:p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McCartney Household</a:t>
            </a:r>
          </a:p>
          <a:p>
            <a:pPr eaLnBrk="1" hangingPunct="1"/>
            <a:r>
              <a:rPr lang="en-US" altLang="en-US" dirty="0"/>
              <a:t>Harrison Household</a:t>
            </a:r>
          </a:p>
          <a:p>
            <a:pPr eaLnBrk="1" hangingPunct="1"/>
            <a:r>
              <a:rPr lang="en-US" altLang="en-US" dirty="0"/>
              <a:t>Best Household</a:t>
            </a:r>
          </a:p>
          <a:p>
            <a:pPr eaLnBrk="1" hangingPunct="1"/>
            <a:r>
              <a:rPr lang="en-US" altLang="en-US" dirty="0"/>
              <a:t>Sutcliffe Household</a:t>
            </a:r>
          </a:p>
          <a:p>
            <a:pPr eaLnBrk="1" hangingPunct="1"/>
            <a:r>
              <a:rPr lang="en-US" altLang="en-US" dirty="0"/>
              <a:t>Martin Household</a:t>
            </a:r>
          </a:p>
          <a:p>
            <a:pPr eaLnBrk="1" hangingPunct="1"/>
            <a:r>
              <a:rPr lang="en-US" altLang="en-US" dirty="0"/>
              <a:t>Epstein Household</a:t>
            </a:r>
          </a:p>
          <a:p>
            <a:pPr eaLnBrk="1" hangingPunct="1"/>
            <a:r>
              <a:rPr lang="en-US" altLang="en-US" dirty="0"/>
              <a:t>Aspinall Household</a:t>
            </a:r>
          </a:p>
          <a:p>
            <a:pPr eaLnBrk="1" hangingPunct="1"/>
            <a:r>
              <a:rPr lang="en-US" altLang="en-US" dirty="0"/>
              <a:t>Evans Household</a:t>
            </a:r>
          </a:p>
          <a:p>
            <a:pPr eaLnBrk="1" hangingPunct="1"/>
            <a:r>
              <a:rPr lang="en-US" altLang="en-US" dirty="0"/>
              <a:t>Preston Household</a:t>
            </a:r>
          </a:p>
          <a:p>
            <a:pPr eaLnBrk="1" hangingPunct="1"/>
            <a:r>
              <a:rPr lang="en-US" altLang="en-US" dirty="0"/>
              <a:t>Clapton Household</a:t>
            </a:r>
          </a:p>
          <a:p>
            <a:pPr eaLnBrk="1" hangingPunct="1"/>
            <a:r>
              <a:rPr lang="en-US" altLang="en-US" dirty="0"/>
              <a:t>Mardas Household</a:t>
            </a: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762000" y="1524000"/>
            <a:ext cx="74831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Step 1: Draw a random sample of households</a:t>
            </a:r>
          </a:p>
        </p:txBody>
      </p:sp>
      <p:sp>
        <p:nvSpPr>
          <p:cNvPr id="130053" name="Text Box 5"/>
          <p:cNvSpPr txBox="1">
            <a:spLocks noChangeArrowheads="1"/>
          </p:cNvSpPr>
          <p:nvPr/>
        </p:nvSpPr>
        <p:spPr bwMode="auto">
          <a:xfrm>
            <a:off x="6172200" y="4248834"/>
            <a:ext cx="2467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Lennon Household</a:t>
            </a:r>
          </a:p>
          <a:p>
            <a:pPr eaLnBrk="1" hangingPunct="1"/>
            <a:r>
              <a:rPr lang="en-US" altLang="en-US" dirty="0"/>
              <a:t>McCartney Household</a:t>
            </a:r>
          </a:p>
        </p:txBody>
      </p:sp>
      <p:sp>
        <p:nvSpPr>
          <p:cNvPr id="130054" name="AutoShape 6"/>
          <p:cNvSpPr>
            <a:spLocks/>
          </p:cNvSpPr>
          <p:nvPr/>
        </p:nvSpPr>
        <p:spPr bwMode="auto">
          <a:xfrm>
            <a:off x="3505200" y="3048000"/>
            <a:ext cx="228600" cy="3429000"/>
          </a:xfrm>
          <a:prstGeom prst="rightBrace">
            <a:avLst>
              <a:gd name="adj1" fmla="val 125000"/>
              <a:gd name="adj2" fmla="val 46204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762000" y="2514600"/>
            <a:ext cx="2422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 dirty="0">
                <a:solidFill>
                  <a:srgbClr val="FF3300"/>
                </a:solidFill>
              </a:rPr>
              <a:t>All Households</a:t>
            </a:r>
          </a:p>
        </p:txBody>
      </p:sp>
      <p:sp>
        <p:nvSpPr>
          <p:cNvPr id="130056" name="AutoShape 8"/>
          <p:cNvSpPr>
            <a:spLocks/>
          </p:cNvSpPr>
          <p:nvPr/>
        </p:nvSpPr>
        <p:spPr bwMode="auto">
          <a:xfrm rot="10800000">
            <a:off x="5943600" y="4248834"/>
            <a:ext cx="228600" cy="646331"/>
          </a:xfrm>
          <a:prstGeom prst="rightBrace">
            <a:avLst>
              <a:gd name="adj1" fmla="val 47222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0057" name="Line 9"/>
          <p:cNvSpPr>
            <a:spLocks noChangeShapeType="1"/>
          </p:cNvSpPr>
          <p:nvPr/>
        </p:nvSpPr>
        <p:spPr bwMode="auto">
          <a:xfrm>
            <a:off x="4114800" y="4572000"/>
            <a:ext cx="15240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0058" name="Text Box 10"/>
          <p:cNvSpPr txBox="1">
            <a:spLocks noChangeArrowheads="1"/>
          </p:cNvSpPr>
          <p:nvPr/>
        </p:nvSpPr>
        <p:spPr bwMode="auto">
          <a:xfrm>
            <a:off x="6273990" y="3276600"/>
            <a:ext cx="19447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rgbClr val="FF3300"/>
                </a:solidFill>
              </a:rPr>
              <a:t>Sample of </a:t>
            </a:r>
          </a:p>
          <a:p>
            <a:pPr algn="ctr" eaLnBrk="1" hangingPunct="1"/>
            <a:r>
              <a:rPr lang="en-US" altLang="en-US" sz="2400" b="1" u="sng" dirty="0">
                <a:solidFill>
                  <a:srgbClr val="FF3300"/>
                </a:solidFill>
              </a:rPr>
              <a:t>Households</a:t>
            </a:r>
          </a:p>
        </p:txBody>
      </p:sp>
    </p:spTree>
    <p:extLst>
      <p:ext uri="{BB962C8B-B14F-4D97-AF65-F5344CB8AC3E}">
        <p14:creationId xmlns:p14="http://schemas.microsoft.com/office/powerpoint/2010/main" val="13636380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275461" y="4003320"/>
            <a:ext cx="2467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Lennon Household</a:t>
            </a:r>
          </a:p>
          <a:p>
            <a:pPr eaLnBrk="1" hangingPunct="1"/>
            <a:r>
              <a:rPr lang="en-US" altLang="en-US" dirty="0"/>
              <a:t>McCartney Household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5257800" y="2667000"/>
            <a:ext cx="233910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 dirty="0">
                <a:solidFill>
                  <a:srgbClr val="FF0000"/>
                </a:solidFill>
              </a:rPr>
              <a:t>Lennon Household</a:t>
            </a:r>
          </a:p>
          <a:p>
            <a:pPr eaLnBrk="1" hangingPunct="1"/>
            <a:r>
              <a:rPr lang="en-US" altLang="en-US" dirty="0"/>
              <a:t>Lizzy</a:t>
            </a:r>
          </a:p>
          <a:p>
            <a:pPr eaLnBrk="1" hangingPunct="1"/>
            <a:r>
              <a:rPr lang="en-US" altLang="en-US" dirty="0"/>
              <a:t>Anna</a:t>
            </a:r>
          </a:p>
          <a:p>
            <a:pPr eaLnBrk="1" hangingPunct="1"/>
            <a:r>
              <a:rPr lang="en-US" altLang="en-US" dirty="0"/>
              <a:t>Prudence</a:t>
            </a:r>
          </a:p>
          <a:p>
            <a:pPr eaLnBrk="1" hangingPunct="1"/>
            <a:r>
              <a:rPr lang="en-US" altLang="en-US" b="1" dirty="0">
                <a:solidFill>
                  <a:srgbClr val="FF3300"/>
                </a:solidFill>
              </a:rPr>
              <a:t>Julia</a:t>
            </a:r>
          </a:p>
          <a:p>
            <a:pPr eaLnBrk="1" hangingPunct="1"/>
            <a:r>
              <a:rPr lang="en-US" altLang="en-US" dirty="0"/>
              <a:t>Lucy</a:t>
            </a: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5181600" y="4953000"/>
            <a:ext cx="31242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 dirty="0">
                <a:solidFill>
                  <a:srgbClr val="FF0000"/>
                </a:solidFill>
              </a:rPr>
              <a:t>McCartney Household</a:t>
            </a:r>
          </a:p>
          <a:p>
            <a:pPr eaLnBrk="1" hangingPunct="1"/>
            <a:r>
              <a:rPr lang="en-US" altLang="en-US" dirty="0"/>
              <a:t>Desmond</a:t>
            </a:r>
          </a:p>
          <a:p>
            <a:pPr eaLnBrk="1" hangingPunct="1"/>
            <a:r>
              <a:rPr lang="en-US" altLang="en-US" dirty="0"/>
              <a:t>Molly</a:t>
            </a:r>
          </a:p>
          <a:p>
            <a:pPr eaLnBrk="1" hangingPunct="1"/>
            <a:r>
              <a:rPr lang="en-US" altLang="en-US" b="1" dirty="0">
                <a:solidFill>
                  <a:srgbClr val="FF0000"/>
                </a:solidFill>
              </a:rPr>
              <a:t>Vera</a:t>
            </a:r>
          </a:p>
          <a:p>
            <a:pPr eaLnBrk="1" hangingPunct="1"/>
            <a:r>
              <a:rPr lang="en-US" altLang="en-US" dirty="0"/>
              <a:t>Chuck</a:t>
            </a:r>
          </a:p>
          <a:p>
            <a:pPr eaLnBrk="1" hangingPunct="1"/>
            <a:r>
              <a:rPr lang="en-US" altLang="en-US" dirty="0"/>
              <a:t>Dave</a:t>
            </a:r>
          </a:p>
        </p:txBody>
      </p:sp>
      <p:sp>
        <p:nvSpPr>
          <p:cNvPr id="131079" name="AutoShape 7"/>
          <p:cNvSpPr>
            <a:spLocks/>
          </p:cNvSpPr>
          <p:nvPr/>
        </p:nvSpPr>
        <p:spPr bwMode="auto">
          <a:xfrm rot="10800000">
            <a:off x="4953000" y="5029200"/>
            <a:ext cx="228600" cy="1600200"/>
          </a:xfrm>
          <a:prstGeom prst="rightBrace">
            <a:avLst>
              <a:gd name="adj1" fmla="val 58333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1080" name="AutoShape 8"/>
          <p:cNvSpPr>
            <a:spLocks/>
          </p:cNvSpPr>
          <p:nvPr/>
        </p:nvSpPr>
        <p:spPr bwMode="auto">
          <a:xfrm rot="10800000">
            <a:off x="5029200" y="2743200"/>
            <a:ext cx="228600" cy="1600200"/>
          </a:xfrm>
          <a:prstGeom prst="rightBrace">
            <a:avLst>
              <a:gd name="adj1" fmla="val 58333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auto">
          <a:xfrm flipV="1">
            <a:off x="3200400" y="3505200"/>
            <a:ext cx="1752600" cy="7620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>
            <a:off x="3200400" y="4495800"/>
            <a:ext cx="1676400" cy="12954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3" name="Text Box 11"/>
          <p:cNvSpPr txBox="1">
            <a:spLocks noChangeArrowheads="1"/>
          </p:cNvSpPr>
          <p:nvPr/>
        </p:nvSpPr>
        <p:spPr bwMode="auto">
          <a:xfrm>
            <a:off x="609600" y="1524000"/>
            <a:ext cx="70198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Step 2: Draw random </a:t>
            </a:r>
            <a:r>
              <a:rPr lang="en-US" altLang="en-US" sz="2800" u="sng" dirty="0"/>
              <a:t>Sampling Units</a:t>
            </a:r>
            <a:r>
              <a:rPr lang="en-US" altLang="en-US" sz="2800" dirty="0"/>
              <a:t> from </a:t>
            </a:r>
          </a:p>
          <a:p>
            <a:pPr eaLnBrk="1" hangingPunct="1"/>
            <a:r>
              <a:rPr lang="en-US" altLang="en-US" sz="2800" dirty="0"/>
              <a:t>all selected households</a:t>
            </a: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6669"/>
            <a:ext cx="9144000" cy="7649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Cluster Sampling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53776" y="3075229"/>
            <a:ext cx="19447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rgbClr val="FF3300"/>
                </a:solidFill>
              </a:rPr>
              <a:t>Sample of </a:t>
            </a:r>
          </a:p>
          <a:p>
            <a:pPr algn="ctr" eaLnBrk="1" hangingPunct="1"/>
            <a:r>
              <a:rPr lang="en-US" altLang="en-US" sz="2400" b="1" u="sng" dirty="0">
                <a:solidFill>
                  <a:srgbClr val="FF3300"/>
                </a:solidFill>
              </a:rPr>
              <a:t>Households</a:t>
            </a:r>
          </a:p>
        </p:txBody>
      </p:sp>
      <p:sp>
        <p:nvSpPr>
          <p:cNvPr id="15" name="AutoShape 8"/>
          <p:cNvSpPr>
            <a:spLocks/>
          </p:cNvSpPr>
          <p:nvPr/>
        </p:nvSpPr>
        <p:spPr bwMode="auto">
          <a:xfrm>
            <a:off x="2828194" y="4062783"/>
            <a:ext cx="290145" cy="561231"/>
          </a:xfrm>
          <a:prstGeom prst="rightBrace">
            <a:avLst>
              <a:gd name="adj1" fmla="val 70487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3206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Lowers field costs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Increases feasibility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Enables sampling of groups of individuals for which detail on individuals themselves may not be available</a:t>
            </a:r>
          </a:p>
          <a:p>
            <a:pPr>
              <a:lnSpc>
                <a:spcPct val="90000"/>
              </a:lnSpc>
            </a:pPr>
            <a:endParaRPr lang="en-US" altLang="en-US" dirty="0"/>
          </a:p>
          <a:p>
            <a:pPr>
              <a:lnSpc>
                <a:spcPct val="90000"/>
              </a:lnSpc>
            </a:pPr>
            <a:r>
              <a:rPr lang="en-US" altLang="en-US" dirty="0"/>
              <a:t>Disadvantages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Introduces more complexity in analyzing the data and computing standard errors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Can have very high standard errors due to correlation within the clusters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Lowest precision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endParaRPr lang="en-US" altLang="en-US" sz="1800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r>
              <a:rPr lang="en-US" altLang="en-US" sz="1800" dirty="0"/>
              <a:t>Quoted from </a:t>
            </a:r>
            <a:r>
              <a:rPr lang="en-US" altLang="en-US" sz="1800" dirty="0" err="1"/>
              <a:t>pg</a:t>
            </a:r>
            <a:r>
              <a:rPr lang="en-US" altLang="en-US" sz="1800" dirty="0"/>
              <a:t> 135 of </a:t>
            </a:r>
            <a:r>
              <a:rPr lang="en-US" altLang="en-US" sz="1800" dirty="0" err="1"/>
              <a:t>Aday</a:t>
            </a:r>
            <a:r>
              <a:rPr lang="en-US" altLang="en-US" sz="1800" dirty="0"/>
              <a:t> &amp; Cornelius (2006)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6669"/>
            <a:ext cx="9144000" cy="7649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Cluster Sampling</a:t>
            </a:r>
          </a:p>
        </p:txBody>
      </p:sp>
    </p:spTree>
    <p:extLst>
      <p:ext uri="{BB962C8B-B14F-4D97-AF65-F5344CB8AC3E}">
        <p14:creationId xmlns:p14="http://schemas.microsoft.com/office/powerpoint/2010/main" val="40964004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b="1" dirty="0"/>
              <a:t>Multi-Stage Cluster Sampling</a:t>
            </a:r>
          </a:p>
        </p:txBody>
      </p:sp>
      <p:pic>
        <p:nvPicPr>
          <p:cNvPr id="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0793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65220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95057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91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905000"/>
            <a:ext cx="6730239" cy="4495800"/>
          </a:xfrm>
        </p:spPr>
      </p:pic>
    </p:spTree>
    <p:extLst>
      <p:ext uri="{BB962C8B-B14F-4D97-AF65-F5344CB8AC3E}">
        <p14:creationId xmlns:p14="http://schemas.microsoft.com/office/powerpoint/2010/main" val="9719759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Multistage Cluster Sampling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/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rgbClr val="E82112"/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978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429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978269"/>
            <a:ext cx="161149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807069"/>
            <a:ext cx="45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435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978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807069"/>
            <a:ext cx="45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429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807069"/>
            <a:ext cx="45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76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447800"/>
            <a:ext cx="6421231" cy="5334000"/>
          </a:xfrm>
        </p:spPr>
      </p:pic>
      <p:sp>
        <p:nvSpPr>
          <p:cNvPr id="6" name="Rectangle 5"/>
          <p:cNvSpPr/>
          <p:nvPr/>
        </p:nvSpPr>
        <p:spPr>
          <a:xfrm>
            <a:off x="1676400" y="2514600"/>
            <a:ext cx="1828800" cy="1143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65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Survey Sampling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en-US" sz="4800" dirty="0"/>
          </a:p>
          <a:p>
            <a:pPr algn="ctr" eaLnBrk="1" hangingPunct="1">
              <a:buFontTx/>
              <a:buNone/>
            </a:pPr>
            <a:r>
              <a:rPr lang="en-US" altLang="en-US" sz="4800" dirty="0"/>
              <a:t>Random Sample</a:t>
            </a:r>
          </a:p>
          <a:p>
            <a:pPr algn="ctr" eaLnBrk="1" hangingPunct="1">
              <a:buFontTx/>
              <a:buNone/>
            </a:pPr>
            <a:r>
              <a:rPr lang="en-US" altLang="en-US" sz="9600" dirty="0"/>
              <a:t>≠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/>
              <a:t>Representative Sample</a:t>
            </a:r>
          </a:p>
        </p:txBody>
      </p:sp>
    </p:spTree>
    <p:extLst>
      <p:ext uri="{BB962C8B-B14F-4D97-AF65-F5344CB8AC3E}">
        <p14:creationId xmlns:p14="http://schemas.microsoft.com/office/powerpoint/2010/main" val="42067015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Primary Sampling Units (PSU)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72" y="2438400"/>
            <a:ext cx="8021656" cy="2209800"/>
          </a:xfrm>
        </p:spPr>
      </p:pic>
    </p:spTree>
    <p:extLst>
      <p:ext uri="{BB962C8B-B14F-4D97-AF65-F5344CB8AC3E}">
        <p14:creationId xmlns:p14="http://schemas.microsoft.com/office/powerpoint/2010/main" val="38392854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060" y="1828800"/>
            <a:ext cx="4577879" cy="4648200"/>
          </a:xfrm>
        </p:spPr>
      </p:pic>
    </p:spTree>
    <p:extLst>
      <p:ext uri="{BB962C8B-B14F-4D97-AF65-F5344CB8AC3E}">
        <p14:creationId xmlns:p14="http://schemas.microsoft.com/office/powerpoint/2010/main" val="8793851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Stratification of Samples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537013" cy="5410200"/>
          </a:xfrm>
        </p:spPr>
      </p:pic>
      <p:sp>
        <p:nvSpPr>
          <p:cNvPr id="6" name="Rectangle 5"/>
          <p:cNvSpPr/>
          <p:nvPr/>
        </p:nvSpPr>
        <p:spPr>
          <a:xfrm>
            <a:off x="1828800" y="2455985"/>
            <a:ext cx="1752600" cy="12573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6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b="1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9032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Stratification of Samples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537013" cy="5410200"/>
          </a:xfrm>
        </p:spPr>
      </p:pic>
      <p:sp>
        <p:nvSpPr>
          <p:cNvPr id="6" name="Rectangle 5"/>
          <p:cNvSpPr/>
          <p:nvPr/>
        </p:nvSpPr>
        <p:spPr>
          <a:xfrm>
            <a:off x="3505200" y="2453054"/>
            <a:ext cx="1400908" cy="12573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8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pPr eaLnBrk="1" hangingPunct="1"/>
            <a:r>
              <a:rPr lang="en-US" altLang="en-US" dirty="0"/>
              <a:t>Stratified Sampling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en-US" sz="4800" dirty="0"/>
          </a:p>
          <a:p>
            <a:pPr algn="ctr" eaLnBrk="1" hangingPunct="1">
              <a:buFontTx/>
              <a:buNone/>
            </a:pPr>
            <a:r>
              <a:rPr lang="en-US" altLang="en-US" sz="4800" dirty="0"/>
              <a:t>Random Sample</a:t>
            </a:r>
          </a:p>
          <a:p>
            <a:pPr algn="ctr" eaLnBrk="1" hangingPunct="1">
              <a:buFontTx/>
              <a:buNone/>
            </a:pPr>
            <a:r>
              <a:rPr lang="en-US" altLang="en-US" sz="9600" dirty="0"/>
              <a:t>≠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/>
              <a:t>Representative Sample</a:t>
            </a:r>
          </a:p>
        </p:txBody>
      </p:sp>
    </p:spTree>
    <p:extLst>
      <p:ext uri="{BB962C8B-B14F-4D97-AF65-F5344CB8AC3E}">
        <p14:creationId xmlns:p14="http://schemas.microsoft.com/office/powerpoint/2010/main" val="36320575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/>
          <a:lstStyle/>
          <a:p>
            <a:pPr eaLnBrk="1" hangingPunct="1"/>
            <a:r>
              <a:rPr lang="en-US" altLang="en-US" dirty="0"/>
              <a:t>Stratified Sampling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429000" y="1752600"/>
            <a:ext cx="2590800" cy="914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3581400" y="19812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Age=17</a:t>
            </a: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3429000" y="2667000"/>
            <a:ext cx="2590800" cy="9144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3581400" y="28956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Age=16</a:t>
            </a:r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429000" y="3581400"/>
            <a:ext cx="2590800" cy="9144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3581400" y="38100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Age=15</a:t>
            </a: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6019800" y="1752600"/>
            <a:ext cx="2667000" cy="914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6019800" y="19812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Age=17</a:t>
            </a: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6019800" y="2667000"/>
            <a:ext cx="2667000" cy="9144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6019800" y="28956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Age=16</a:t>
            </a: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6019800" y="3581400"/>
            <a:ext cx="2667000" cy="914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6" name="Text Box 14"/>
          <p:cNvSpPr txBox="1">
            <a:spLocks noChangeArrowheads="1"/>
          </p:cNvSpPr>
          <p:nvPr/>
        </p:nvSpPr>
        <p:spPr bwMode="auto">
          <a:xfrm>
            <a:off x="6019800" y="38100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Age=15</a:t>
            </a:r>
          </a:p>
        </p:txBody>
      </p: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3886200" y="5105400"/>
            <a:ext cx="685800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8" name="Rectangle 16"/>
          <p:cNvSpPr>
            <a:spLocks noChangeArrowheads="1"/>
          </p:cNvSpPr>
          <p:nvPr/>
        </p:nvSpPr>
        <p:spPr bwMode="auto">
          <a:xfrm>
            <a:off x="3505200" y="5562600"/>
            <a:ext cx="1066800" cy="4572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9" name="Rectangle 17"/>
          <p:cNvSpPr>
            <a:spLocks noChangeArrowheads="1"/>
          </p:cNvSpPr>
          <p:nvPr/>
        </p:nvSpPr>
        <p:spPr bwMode="auto">
          <a:xfrm>
            <a:off x="3276600" y="6019800"/>
            <a:ext cx="1295400" cy="4572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0" name="Rectangle 18"/>
          <p:cNvSpPr>
            <a:spLocks noChangeArrowheads="1"/>
          </p:cNvSpPr>
          <p:nvPr/>
        </p:nvSpPr>
        <p:spPr bwMode="auto">
          <a:xfrm>
            <a:off x="4572000" y="5105400"/>
            <a:ext cx="1295400" cy="457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1" name="Rectangle 19"/>
          <p:cNvSpPr>
            <a:spLocks noChangeArrowheads="1"/>
          </p:cNvSpPr>
          <p:nvPr/>
        </p:nvSpPr>
        <p:spPr bwMode="auto">
          <a:xfrm>
            <a:off x="4572000" y="5562600"/>
            <a:ext cx="381000" cy="4572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2" name="Rectangle 20"/>
          <p:cNvSpPr>
            <a:spLocks noChangeArrowheads="1"/>
          </p:cNvSpPr>
          <p:nvPr/>
        </p:nvSpPr>
        <p:spPr bwMode="auto">
          <a:xfrm>
            <a:off x="4572000" y="6019800"/>
            <a:ext cx="609600" cy="457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609600" y="2286000"/>
            <a:ext cx="20224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Study</a:t>
            </a:r>
          </a:p>
          <a:p>
            <a:pPr eaLnBrk="1" hangingPunct="1"/>
            <a:r>
              <a:rPr lang="en-US" altLang="en-US" sz="2800" b="1"/>
              <a:t>Population</a:t>
            </a:r>
          </a:p>
        </p:txBody>
      </p:sp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685800" y="5029200"/>
            <a:ext cx="1608138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Simple Random</a:t>
            </a:r>
          </a:p>
          <a:p>
            <a:pPr eaLnBrk="1" hangingPunct="1"/>
            <a:r>
              <a:rPr lang="en-US" altLang="en-US" sz="2800" b="1"/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4747343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3352800" y="1676400"/>
            <a:ext cx="2590800" cy="914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3505200" y="19050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Age=17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3352800" y="2590800"/>
            <a:ext cx="2590800" cy="9144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3505200" y="28194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Age=16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3352800" y="3505200"/>
            <a:ext cx="2590800" cy="9144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3505200" y="37338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Age=15</a:t>
            </a: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5943600" y="1676400"/>
            <a:ext cx="2667000" cy="914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5943600" y="19050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Age=17</a:t>
            </a: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5943600" y="2590800"/>
            <a:ext cx="2667000" cy="9144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>
            <a:off x="5943600" y="28194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Age=16</a:t>
            </a:r>
          </a:p>
        </p:txBody>
      </p:sp>
      <p:sp>
        <p:nvSpPr>
          <p:cNvPr id="86029" name="Rectangle 13"/>
          <p:cNvSpPr>
            <a:spLocks noChangeArrowheads="1"/>
          </p:cNvSpPr>
          <p:nvPr/>
        </p:nvSpPr>
        <p:spPr bwMode="auto">
          <a:xfrm>
            <a:off x="5943600" y="3505200"/>
            <a:ext cx="2667000" cy="914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0" name="Text Box 14"/>
          <p:cNvSpPr txBox="1">
            <a:spLocks noChangeArrowheads="1"/>
          </p:cNvSpPr>
          <p:nvPr/>
        </p:nvSpPr>
        <p:spPr bwMode="auto">
          <a:xfrm>
            <a:off x="5943600" y="37338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Age=15</a:t>
            </a:r>
          </a:p>
        </p:txBody>
      </p:sp>
      <p:sp>
        <p:nvSpPr>
          <p:cNvPr id="86031" name="Rectangle 15"/>
          <p:cNvSpPr>
            <a:spLocks noChangeArrowheads="1"/>
          </p:cNvSpPr>
          <p:nvPr/>
        </p:nvSpPr>
        <p:spPr bwMode="auto">
          <a:xfrm>
            <a:off x="3352800" y="5029200"/>
            <a:ext cx="685800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2" name="Rectangle 16"/>
          <p:cNvSpPr>
            <a:spLocks noChangeArrowheads="1"/>
          </p:cNvSpPr>
          <p:nvPr/>
        </p:nvSpPr>
        <p:spPr bwMode="auto">
          <a:xfrm>
            <a:off x="3352800" y="5486400"/>
            <a:ext cx="685800" cy="4572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3" name="Rectangle 17"/>
          <p:cNvSpPr>
            <a:spLocks noChangeArrowheads="1"/>
          </p:cNvSpPr>
          <p:nvPr/>
        </p:nvSpPr>
        <p:spPr bwMode="auto">
          <a:xfrm>
            <a:off x="3352800" y="5943600"/>
            <a:ext cx="685800" cy="4572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4" name="Rectangle 18"/>
          <p:cNvSpPr>
            <a:spLocks noChangeArrowheads="1"/>
          </p:cNvSpPr>
          <p:nvPr/>
        </p:nvSpPr>
        <p:spPr bwMode="auto">
          <a:xfrm>
            <a:off x="4038600" y="5029200"/>
            <a:ext cx="609600" cy="457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5" name="Rectangle 19"/>
          <p:cNvSpPr>
            <a:spLocks noChangeArrowheads="1"/>
          </p:cNvSpPr>
          <p:nvPr/>
        </p:nvSpPr>
        <p:spPr bwMode="auto">
          <a:xfrm>
            <a:off x="4038600" y="5486400"/>
            <a:ext cx="609600" cy="4572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6" name="Rectangle 20"/>
          <p:cNvSpPr>
            <a:spLocks noChangeArrowheads="1"/>
          </p:cNvSpPr>
          <p:nvPr/>
        </p:nvSpPr>
        <p:spPr bwMode="auto">
          <a:xfrm>
            <a:off x="4038600" y="5943600"/>
            <a:ext cx="609600" cy="457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7" name="Text Box 21"/>
          <p:cNvSpPr txBox="1">
            <a:spLocks noChangeArrowheads="1"/>
          </p:cNvSpPr>
          <p:nvPr/>
        </p:nvSpPr>
        <p:spPr bwMode="auto">
          <a:xfrm>
            <a:off x="533400" y="2209800"/>
            <a:ext cx="20224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Study</a:t>
            </a:r>
          </a:p>
          <a:p>
            <a:pPr eaLnBrk="1" hangingPunct="1"/>
            <a:r>
              <a:rPr lang="en-US" altLang="en-US" sz="2800" b="1"/>
              <a:t>Population</a:t>
            </a:r>
          </a:p>
        </p:txBody>
      </p:sp>
      <p:sp>
        <p:nvSpPr>
          <p:cNvPr id="86038" name="Text Box 22"/>
          <p:cNvSpPr txBox="1">
            <a:spLocks noChangeArrowheads="1"/>
          </p:cNvSpPr>
          <p:nvPr/>
        </p:nvSpPr>
        <p:spPr bwMode="auto">
          <a:xfrm>
            <a:off x="609600" y="5029200"/>
            <a:ext cx="18256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Stratified </a:t>
            </a:r>
          </a:p>
          <a:p>
            <a:pPr eaLnBrk="1" hangingPunct="1"/>
            <a:r>
              <a:rPr lang="en-US" altLang="en-US" sz="2800" b="1"/>
              <a:t>Random</a:t>
            </a:r>
          </a:p>
          <a:p>
            <a:pPr eaLnBrk="1" hangingPunct="1"/>
            <a:r>
              <a:rPr lang="en-US" altLang="en-US" sz="2800" b="1"/>
              <a:t>Sample</a:t>
            </a: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/>
          <a:lstStyle/>
          <a:p>
            <a:pPr eaLnBrk="1" hangingPunct="1"/>
            <a:r>
              <a:rPr lang="en-US" altLang="en-US" dirty="0"/>
              <a:t>Stratified Sampling</a:t>
            </a:r>
          </a:p>
        </p:txBody>
      </p:sp>
    </p:spTree>
    <p:extLst>
      <p:ext uri="{BB962C8B-B14F-4D97-AF65-F5344CB8AC3E}">
        <p14:creationId xmlns:p14="http://schemas.microsoft.com/office/powerpoint/2010/main" val="17987626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Stratified Multistage Cluster Sampling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447800"/>
            <a:ext cx="1295401" cy="5334000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en-US" altLang="en-US" sz="2600" b="1" u="sng" dirty="0"/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2200" u="sng" dirty="0"/>
              <a:t>Small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700" b="1" dirty="0">
                <a:solidFill>
                  <a:srgbClr val="E82112"/>
                </a:solidFill>
              </a:rPr>
              <a:t>County 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8</a:t>
            </a:r>
          </a:p>
          <a:p>
            <a:pPr>
              <a:spcBef>
                <a:spcPts val="400"/>
              </a:spcBef>
              <a:buNone/>
            </a:pPr>
            <a:endParaRPr lang="en-US" altLang="en-US" sz="2200" u="sng" dirty="0"/>
          </a:p>
          <a:p>
            <a:pPr>
              <a:spcBef>
                <a:spcPts val="400"/>
              </a:spcBef>
              <a:buNone/>
            </a:pPr>
            <a:r>
              <a:rPr lang="en-US" altLang="en-US" sz="2200" u="sng" dirty="0"/>
              <a:t>Large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9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10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…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700" b="1" dirty="0">
                <a:solidFill>
                  <a:srgbClr val="E82112"/>
                </a:solidFill>
              </a:rPr>
              <a:t>County 12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…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14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065403" y="1444868"/>
            <a:ext cx="1973197" cy="526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400" b="1" u="sng" dirty="0"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Rural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20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179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180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2000" dirty="0">
              <a:latin typeface="+mn-lt"/>
            </a:endParaRP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Urban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181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182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20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360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1400" dirty="0">
              <a:latin typeface="+mn-lt"/>
            </a:endParaRP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36802" y="1896205"/>
            <a:ext cx="302385" cy="4733194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15889" y="1444868"/>
            <a:ext cx="1767346" cy="52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400" b="1" u="sng" dirty="0"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Single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50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6249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6250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2000" u="sng" dirty="0">
              <a:latin typeface="+mn-lt"/>
            </a:endParaRP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Multi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6251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6252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50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11,500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1400" dirty="0">
              <a:latin typeface="+mn-lt"/>
            </a:endParaRP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641768" y="3352800"/>
            <a:ext cx="701632" cy="838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3734" y="1902069"/>
            <a:ext cx="220408" cy="4727330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444868"/>
            <a:ext cx="1474300" cy="533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400" b="1" u="sng" dirty="0"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Female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2000" dirty="0">
              <a:latin typeface="+mn-lt"/>
            </a:endParaRP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Male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1400" dirty="0">
              <a:latin typeface="+mn-lt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095999" y="3352800"/>
            <a:ext cx="990599" cy="76493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160523" y="1896207"/>
            <a:ext cx="154675" cy="473319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159512" y="3352800"/>
            <a:ext cx="600407" cy="838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V="1">
            <a:off x="1266094" y="4419600"/>
            <a:ext cx="555196" cy="1219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3641768" y="4343400"/>
            <a:ext cx="701632" cy="12954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096000" y="4267200"/>
            <a:ext cx="990599" cy="13716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2188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Stratified Sampling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98" y="2209800"/>
            <a:ext cx="7895004" cy="2994920"/>
          </a:xfrm>
        </p:spPr>
      </p:pic>
    </p:spTree>
    <p:extLst>
      <p:ext uri="{BB962C8B-B14F-4D97-AF65-F5344CB8AC3E}">
        <p14:creationId xmlns:p14="http://schemas.microsoft.com/office/powerpoint/2010/main" val="4088024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Survey Sampling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33400" y="572551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en-US" sz="2800" dirty="0"/>
              <a:t>A Royal Flush dealt from a well shuffled deck is a happy form of </a:t>
            </a:r>
            <a:r>
              <a:rPr lang="en-US" altLang="en-US" sz="2800" u="sng" dirty="0"/>
              <a:t>Sampling Error</a:t>
            </a:r>
            <a:r>
              <a:rPr lang="en-US" altLang="en-US" sz="2800" dirty="0"/>
              <a:t>!</a:t>
            </a:r>
          </a:p>
        </p:txBody>
      </p:sp>
      <p:pic>
        <p:nvPicPr>
          <p:cNvPr id="6" name="Picture 3" descr="royal_flus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58310"/>
            <a:ext cx="4572000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7265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Stratified Sampling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80" y="2133600"/>
            <a:ext cx="7515839" cy="3733800"/>
          </a:xfrm>
        </p:spPr>
      </p:pic>
    </p:spTree>
    <p:extLst>
      <p:ext uri="{BB962C8B-B14F-4D97-AF65-F5344CB8AC3E}">
        <p14:creationId xmlns:p14="http://schemas.microsoft.com/office/powerpoint/2010/main" val="4498335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rmAutofit/>
          </a:bodyPr>
          <a:lstStyle/>
          <a:p>
            <a:r>
              <a:rPr lang="en-US" dirty="0"/>
              <a:t>Stratified Sampling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20554"/>
            <a:ext cx="6553200" cy="5437446"/>
          </a:xfrm>
        </p:spPr>
      </p:pic>
      <p:sp>
        <p:nvSpPr>
          <p:cNvPr id="7" name="Rectangle 6"/>
          <p:cNvSpPr/>
          <p:nvPr/>
        </p:nvSpPr>
        <p:spPr>
          <a:xfrm>
            <a:off x="3472962" y="2484120"/>
            <a:ext cx="1327638" cy="122623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737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Biased Estimators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209800"/>
            <a:ext cx="8077200" cy="2285999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altLang="en-US" dirty="0"/>
              <a:t>The Bias of an estimator is defined as the difference between the expected value of the estimate and the value of the unknown parameter being estimated:</a:t>
            </a:r>
          </a:p>
        </p:txBody>
      </p:sp>
      <p:graphicFrame>
        <p:nvGraphicFramePr>
          <p:cNvPr id="1024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9053288"/>
              </p:ext>
            </p:extLst>
          </p:nvPr>
        </p:nvGraphicFramePr>
        <p:xfrm>
          <a:off x="2334490" y="4876800"/>
          <a:ext cx="4475019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8" name="Equation" r:id="rId3" imgW="837836" imgH="203112" progId="Equation.3">
                  <p:embed/>
                </p:oleObj>
              </mc:Choice>
              <mc:Fallback>
                <p:oleObj name="Equation" r:id="rId3" imgW="837836" imgH="203112" progId="Equation.3">
                  <p:embed/>
                  <p:pic>
                    <p:nvPicPr>
                      <p:cNvPr id="10242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4490" y="4876800"/>
                        <a:ext cx="4475019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13759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Biased Estimators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14600"/>
            <a:ext cx="8077200" cy="205740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en-US" sz="4000" dirty="0"/>
              <a:t>It is important to note that an estimator may be unbiased for one sampling plan but biased for another.</a:t>
            </a:r>
          </a:p>
        </p:txBody>
      </p:sp>
    </p:spTree>
    <p:extLst>
      <p:ext uri="{BB962C8B-B14F-4D97-AF65-F5344CB8AC3E}">
        <p14:creationId xmlns:p14="http://schemas.microsoft.com/office/powerpoint/2010/main" val="9146644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0" y="630115"/>
            <a:ext cx="9144000" cy="817685"/>
          </a:xfrm>
        </p:spPr>
        <p:txBody>
          <a:bodyPr/>
          <a:lstStyle/>
          <a:p>
            <a:r>
              <a:rPr lang="en-US" altLang="en-US" dirty="0"/>
              <a:t>Bias vs Variance</a:t>
            </a:r>
          </a:p>
        </p:txBody>
      </p:sp>
      <p:pic>
        <p:nvPicPr>
          <p:cNvPr id="53251" name="Picture 3" descr="target1-3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317182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4" descr="target1-3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52600"/>
            <a:ext cx="317182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xplosion 2 5"/>
          <p:cNvSpPr/>
          <p:nvPr/>
        </p:nvSpPr>
        <p:spPr>
          <a:xfrm>
            <a:off x="7391400" y="21336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Explosion 2 6"/>
          <p:cNvSpPr/>
          <p:nvPr/>
        </p:nvSpPr>
        <p:spPr>
          <a:xfrm>
            <a:off x="2819400" y="23622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Explosion 2 7"/>
          <p:cNvSpPr/>
          <p:nvPr/>
        </p:nvSpPr>
        <p:spPr>
          <a:xfrm>
            <a:off x="2971800" y="24384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Explosion 2 8"/>
          <p:cNvSpPr/>
          <p:nvPr/>
        </p:nvSpPr>
        <p:spPr>
          <a:xfrm>
            <a:off x="2743200" y="25908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Explosion 2 9"/>
          <p:cNvSpPr/>
          <p:nvPr/>
        </p:nvSpPr>
        <p:spPr>
          <a:xfrm>
            <a:off x="2971800" y="26670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Explosion 2 11"/>
          <p:cNvSpPr/>
          <p:nvPr/>
        </p:nvSpPr>
        <p:spPr>
          <a:xfrm>
            <a:off x="5867400" y="22860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Explosion 2 12"/>
          <p:cNvSpPr/>
          <p:nvPr/>
        </p:nvSpPr>
        <p:spPr>
          <a:xfrm>
            <a:off x="5791200" y="41910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Explosion 2 13"/>
          <p:cNvSpPr/>
          <p:nvPr/>
        </p:nvSpPr>
        <p:spPr>
          <a:xfrm>
            <a:off x="7696200" y="40386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3261" name="TextBox 14"/>
          <p:cNvSpPr txBox="1">
            <a:spLocks noChangeArrowheads="1"/>
          </p:cNvSpPr>
          <p:nvPr/>
        </p:nvSpPr>
        <p:spPr bwMode="auto">
          <a:xfrm>
            <a:off x="1143000" y="5334000"/>
            <a:ext cx="23383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/>
              <a:t>High Bias</a:t>
            </a:r>
          </a:p>
          <a:p>
            <a:pPr algn="ctr" eaLnBrk="1" hangingPunct="1"/>
            <a:r>
              <a:rPr lang="en-US" altLang="en-US" sz="2800"/>
              <a:t>Low Variance</a:t>
            </a:r>
          </a:p>
        </p:txBody>
      </p:sp>
      <p:sp>
        <p:nvSpPr>
          <p:cNvPr id="53262" name="TextBox 15"/>
          <p:cNvSpPr txBox="1">
            <a:spLocks noChangeArrowheads="1"/>
          </p:cNvSpPr>
          <p:nvPr/>
        </p:nvSpPr>
        <p:spPr bwMode="auto">
          <a:xfrm>
            <a:off x="5446713" y="5334000"/>
            <a:ext cx="24177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/>
              <a:t>Low Bias</a:t>
            </a:r>
          </a:p>
          <a:p>
            <a:pPr algn="ctr" eaLnBrk="1" hangingPunct="1"/>
            <a:r>
              <a:rPr lang="en-US" altLang="en-US" sz="2800"/>
              <a:t>High Variance</a:t>
            </a:r>
          </a:p>
        </p:txBody>
      </p:sp>
    </p:spTree>
    <p:extLst>
      <p:ext uri="{BB962C8B-B14F-4D97-AF65-F5344CB8AC3E}">
        <p14:creationId xmlns:p14="http://schemas.microsoft.com/office/powerpoint/2010/main" val="34517512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Mean Squared Error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2066924"/>
            <a:ext cx="7772400" cy="42576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/>
              <a:t>The Mean Squared Error is the sum of the variance and the square of the bias:</a:t>
            </a:r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r>
              <a:rPr lang="en-US" altLang="en-US" sz="2800" dirty="0"/>
              <a:t>A large MSE can be the result of large variance or large bias</a:t>
            </a:r>
          </a:p>
        </p:txBody>
      </p:sp>
      <p:graphicFrame>
        <p:nvGraphicFramePr>
          <p:cNvPr id="14338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2121204"/>
              </p:ext>
            </p:extLst>
          </p:nvPr>
        </p:nvGraphicFramePr>
        <p:xfrm>
          <a:off x="2362200" y="3581400"/>
          <a:ext cx="464820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2" name="Equation" r:id="rId3" imgW="965200" imgH="241300" progId="Equation.3">
                  <p:embed/>
                </p:oleObj>
              </mc:Choice>
              <mc:Fallback>
                <p:oleObj name="Equation" r:id="rId3" imgW="965200" imgH="241300" progId="Equation.3">
                  <p:embed/>
                  <p:pic>
                    <p:nvPicPr>
                      <p:cNvPr id="14338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581400"/>
                        <a:ext cx="464820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44192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7981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Finite Population Correction Factors (FPC)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20554"/>
            <a:ext cx="6553200" cy="5437446"/>
          </a:xfrm>
        </p:spPr>
      </p:pic>
      <p:sp>
        <p:nvSpPr>
          <p:cNvPr id="6" name="Rectangle 5"/>
          <p:cNvSpPr/>
          <p:nvPr/>
        </p:nvSpPr>
        <p:spPr>
          <a:xfrm>
            <a:off x="4800600" y="2484120"/>
            <a:ext cx="1327638" cy="122623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2021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723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Non-Probability Sampling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6002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29718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16002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29718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3352800" y="3089275"/>
            <a:ext cx="9334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?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62484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62484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67818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518492"/>
              </p:ext>
            </p:extLst>
          </p:nvPr>
        </p:nvGraphicFramePr>
        <p:xfrm>
          <a:off x="2638425" y="5791200"/>
          <a:ext cx="30924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5" name="Equation" r:id="rId3" imgW="1231366" imgH="393529" progId="Equation.3">
                  <p:embed/>
                </p:oleObj>
              </mc:Choice>
              <mc:Fallback>
                <p:oleObj name="Equation" r:id="rId3" imgW="1231366" imgH="393529" progId="Equation.3">
                  <p:embed/>
                  <p:pic>
                    <p:nvPicPr>
                      <p:cNvPr id="307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425" y="5791200"/>
                        <a:ext cx="30924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67754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3046"/>
            <a:ext cx="9144000" cy="81475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Probability Sampling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6764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6764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0480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429000" y="3089275"/>
            <a:ext cx="11477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63246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3246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8580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786196"/>
              </p:ext>
            </p:extLst>
          </p:nvPr>
        </p:nvGraphicFramePr>
        <p:xfrm>
          <a:off x="2667000" y="5791200"/>
          <a:ext cx="318770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Equation" r:id="rId3" imgW="1269449" imgH="393529" progId="Equation.3">
                  <p:embed/>
                </p:oleObj>
              </mc:Choice>
              <mc:Fallback>
                <p:oleObj name="Equation" r:id="rId3" imgW="1269449" imgH="393529" progId="Equation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791200"/>
                        <a:ext cx="318770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1646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2362200" y="1508907"/>
            <a:ext cx="2486769" cy="1828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3200" b="1" dirty="0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2362201" y="707859"/>
            <a:ext cx="248676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u="sng" dirty="0"/>
              <a:t>Males</a:t>
            </a:r>
          </a:p>
          <a:p>
            <a:pPr algn="ctr" eaLnBrk="1" hangingPunct="1"/>
            <a:r>
              <a:rPr lang="en-US" altLang="en-US" b="1" dirty="0"/>
              <a:t>Avg. Height = 160 cm</a:t>
            </a: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4848969" y="1508907"/>
            <a:ext cx="2486769" cy="18288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4887069" y="707859"/>
            <a:ext cx="244866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u="sng" dirty="0"/>
              <a:t>Females</a:t>
            </a:r>
          </a:p>
          <a:p>
            <a:pPr algn="ctr" eaLnBrk="1" hangingPunct="1"/>
            <a:r>
              <a:rPr lang="en-US" altLang="en-US" b="1" dirty="0"/>
              <a:t>Avg Height = 151 cm</a:t>
            </a:r>
          </a:p>
        </p:txBody>
      </p: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3609981" y="4958854"/>
            <a:ext cx="1238988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0" name="Rectangle 18"/>
          <p:cNvSpPr>
            <a:spLocks noChangeArrowheads="1"/>
          </p:cNvSpPr>
          <p:nvPr/>
        </p:nvSpPr>
        <p:spPr bwMode="auto">
          <a:xfrm>
            <a:off x="4848969" y="4961785"/>
            <a:ext cx="4095012" cy="457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98344" y="2130918"/>
            <a:ext cx="20409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/>
              <a:t>Population</a:t>
            </a:r>
          </a:p>
        </p:txBody>
      </p:sp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609977" y="4954388"/>
            <a:ext cx="160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/>
              <a:t>Sample</a:t>
            </a:r>
          </a:p>
        </p:txBody>
      </p:sp>
      <p:sp>
        <p:nvSpPr>
          <p:cNvPr id="3" name="Rectangle 2"/>
          <p:cNvSpPr/>
          <p:nvPr/>
        </p:nvSpPr>
        <p:spPr>
          <a:xfrm>
            <a:off x="5641748" y="2130919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50%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154980" y="2130918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50%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33446" y="3684382"/>
                <a:ext cx="803104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𝐴𝑣𝑔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𝐻𝑒𝑖𝑔h𝑡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0.50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×160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0.50×151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𝟏𝟓𝟓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446" y="3684382"/>
                <a:ext cx="8031045" cy="4308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3778871" y="4892833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25%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10530" y="4892833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75%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833445" y="5824285"/>
                <a:ext cx="803104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𝐴𝑣𝑔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𝐻𝑒𝑖𝑔h𝑡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0.25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×160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0.75×151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𝟏𝟓𝟑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445" y="5824285"/>
                <a:ext cx="8031045" cy="4308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110824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2"/>
          <p:cNvSpPr>
            <a:spLocks noChangeAspect="1" noChangeArrowheads="1"/>
          </p:cNvSpPr>
          <p:nvPr/>
        </p:nvSpPr>
        <p:spPr bwMode="auto">
          <a:xfrm>
            <a:off x="25146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1" name="Oval 3"/>
          <p:cNvSpPr>
            <a:spLocks noChangeAspect="1" noChangeArrowheads="1"/>
          </p:cNvSpPr>
          <p:nvPr/>
        </p:nvSpPr>
        <p:spPr bwMode="auto">
          <a:xfrm>
            <a:off x="16764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</a:t>
            </a:r>
            <a:r>
              <a:rPr lang="en-US" altLang="en-US" dirty="0"/>
              <a:t> Replacement</a:t>
            </a:r>
          </a:p>
        </p:txBody>
      </p:sp>
      <p:graphicFrame>
        <p:nvGraphicFramePr>
          <p:cNvPr id="4098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95992200"/>
              </p:ext>
            </p:extLst>
          </p:nvPr>
        </p:nvGraphicFramePr>
        <p:xfrm>
          <a:off x="5791200" y="4648200"/>
          <a:ext cx="31178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8" name="Equation" r:id="rId3" imgW="1244600" imgH="393700" progId="Equation.3">
                  <p:embed/>
                </p:oleObj>
              </mc:Choice>
              <mc:Fallback>
                <p:oleObj name="Equation" r:id="rId3" imgW="1244600" imgH="393700" progId="Equation.3">
                  <p:embed/>
                  <p:pic>
                    <p:nvPicPr>
                      <p:cNvPr id="4098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4648200"/>
                        <a:ext cx="31178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Oval 6"/>
          <p:cNvSpPr>
            <a:spLocks noChangeArrowheads="1"/>
          </p:cNvSpPr>
          <p:nvPr/>
        </p:nvSpPr>
        <p:spPr bwMode="auto">
          <a:xfrm>
            <a:off x="9144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4" name="Oval 7"/>
          <p:cNvSpPr>
            <a:spLocks noChangeArrowheads="1"/>
          </p:cNvSpPr>
          <p:nvPr/>
        </p:nvSpPr>
        <p:spPr bwMode="auto">
          <a:xfrm>
            <a:off x="9144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5" name="Line 8"/>
          <p:cNvSpPr>
            <a:spLocks noChangeShapeType="1"/>
          </p:cNvSpPr>
          <p:nvPr/>
        </p:nvSpPr>
        <p:spPr bwMode="auto">
          <a:xfrm>
            <a:off x="9144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6" name="Line 9"/>
          <p:cNvSpPr>
            <a:spLocks noChangeShapeType="1"/>
          </p:cNvSpPr>
          <p:nvPr/>
        </p:nvSpPr>
        <p:spPr bwMode="auto">
          <a:xfrm>
            <a:off x="44196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7" name="Oval 10"/>
          <p:cNvSpPr>
            <a:spLocks noChangeAspect="1" noChangeArrowheads="1"/>
          </p:cNvSpPr>
          <p:nvPr/>
        </p:nvSpPr>
        <p:spPr bwMode="auto">
          <a:xfrm>
            <a:off x="914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8" name="Oval 11"/>
          <p:cNvSpPr>
            <a:spLocks noChangeAspect="1" noChangeArrowheads="1"/>
          </p:cNvSpPr>
          <p:nvPr/>
        </p:nvSpPr>
        <p:spPr bwMode="auto">
          <a:xfrm>
            <a:off x="16002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9" name="Oval 12"/>
          <p:cNvSpPr>
            <a:spLocks noChangeAspect="1" noChangeArrowheads="1"/>
          </p:cNvSpPr>
          <p:nvPr/>
        </p:nvSpPr>
        <p:spPr bwMode="auto">
          <a:xfrm>
            <a:off x="23622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0" name="Oval 13"/>
          <p:cNvSpPr>
            <a:spLocks noChangeAspect="1" noChangeArrowheads="1"/>
          </p:cNvSpPr>
          <p:nvPr/>
        </p:nvSpPr>
        <p:spPr bwMode="auto">
          <a:xfrm>
            <a:off x="34290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1" name="Oval 14"/>
          <p:cNvSpPr>
            <a:spLocks noChangeAspect="1" noChangeArrowheads="1"/>
          </p:cNvSpPr>
          <p:nvPr/>
        </p:nvSpPr>
        <p:spPr bwMode="auto">
          <a:xfrm>
            <a:off x="28956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2" name="Oval 15"/>
          <p:cNvSpPr>
            <a:spLocks noChangeAspect="1" noChangeArrowheads="1"/>
          </p:cNvSpPr>
          <p:nvPr/>
        </p:nvSpPr>
        <p:spPr bwMode="auto">
          <a:xfrm>
            <a:off x="3200400" y="4267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3" name="Oval 16"/>
          <p:cNvSpPr>
            <a:spLocks noChangeAspect="1" noChangeArrowheads="1"/>
          </p:cNvSpPr>
          <p:nvPr/>
        </p:nvSpPr>
        <p:spPr bwMode="auto">
          <a:xfrm>
            <a:off x="9906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4" name="Oval 17"/>
          <p:cNvSpPr>
            <a:spLocks noChangeAspect="1" noChangeArrowheads="1"/>
          </p:cNvSpPr>
          <p:nvPr/>
        </p:nvSpPr>
        <p:spPr bwMode="auto">
          <a:xfrm>
            <a:off x="2057400" y="38862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6" name="Text Box 19"/>
          <p:cNvSpPr txBox="1">
            <a:spLocks noChangeArrowheads="1"/>
          </p:cNvSpPr>
          <p:nvPr/>
        </p:nvSpPr>
        <p:spPr bwMode="auto">
          <a:xfrm>
            <a:off x="4572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graphicFrame>
        <p:nvGraphicFramePr>
          <p:cNvPr id="4099" name="Object 3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44939571"/>
              </p:ext>
            </p:extLst>
          </p:nvPr>
        </p:nvGraphicFramePr>
        <p:xfrm>
          <a:off x="5943600" y="3581400"/>
          <a:ext cx="274161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9" name="Equation" r:id="rId5" imgW="1091726" imgH="393529" progId="Equation.3">
                  <p:embed/>
                </p:oleObj>
              </mc:Choice>
              <mc:Fallback>
                <p:oleObj name="Equation" r:id="rId5" imgW="1091726" imgH="393529" progId="Equation.3">
                  <p:embed/>
                  <p:pic>
                    <p:nvPicPr>
                      <p:cNvPr id="4099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581400"/>
                        <a:ext cx="2741613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956699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Oval 2"/>
          <p:cNvSpPr>
            <a:spLocks noChangeAspect="1" noChangeArrowheads="1"/>
          </p:cNvSpPr>
          <p:nvPr/>
        </p:nvSpPr>
        <p:spPr bwMode="auto">
          <a:xfrm>
            <a:off x="24384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1" name="Oval 3"/>
          <p:cNvSpPr>
            <a:spLocks noChangeAspect="1" noChangeArrowheads="1"/>
          </p:cNvSpPr>
          <p:nvPr/>
        </p:nvSpPr>
        <p:spPr bwMode="auto">
          <a:xfrm>
            <a:off x="16002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3" name="Oval 5"/>
          <p:cNvSpPr>
            <a:spLocks noChangeArrowheads="1"/>
          </p:cNvSpPr>
          <p:nvPr/>
        </p:nvSpPr>
        <p:spPr bwMode="auto">
          <a:xfrm>
            <a:off x="8382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4" name="Oval 6"/>
          <p:cNvSpPr>
            <a:spLocks noChangeArrowheads="1"/>
          </p:cNvSpPr>
          <p:nvPr/>
        </p:nvSpPr>
        <p:spPr bwMode="auto">
          <a:xfrm>
            <a:off x="8382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>
            <a:off x="8382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>
            <a:off x="43434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7" name="Oval 9"/>
          <p:cNvSpPr>
            <a:spLocks noChangeAspect="1" noChangeArrowheads="1"/>
          </p:cNvSpPr>
          <p:nvPr/>
        </p:nvSpPr>
        <p:spPr bwMode="auto">
          <a:xfrm>
            <a:off x="8382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8" name="Oval 10"/>
          <p:cNvSpPr>
            <a:spLocks noChangeAspect="1" noChangeArrowheads="1"/>
          </p:cNvSpPr>
          <p:nvPr/>
        </p:nvSpPr>
        <p:spPr bwMode="auto">
          <a:xfrm>
            <a:off x="15240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9" name="Oval 11"/>
          <p:cNvSpPr>
            <a:spLocks noChangeAspect="1" noChangeArrowheads="1"/>
          </p:cNvSpPr>
          <p:nvPr/>
        </p:nvSpPr>
        <p:spPr bwMode="auto">
          <a:xfrm>
            <a:off x="22860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0" name="Oval 12"/>
          <p:cNvSpPr>
            <a:spLocks noChangeAspect="1" noChangeArrowheads="1"/>
          </p:cNvSpPr>
          <p:nvPr/>
        </p:nvSpPr>
        <p:spPr bwMode="auto">
          <a:xfrm>
            <a:off x="33528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1" name="Oval 13"/>
          <p:cNvSpPr>
            <a:spLocks noChangeAspect="1" noChangeArrowheads="1"/>
          </p:cNvSpPr>
          <p:nvPr/>
        </p:nvSpPr>
        <p:spPr bwMode="auto">
          <a:xfrm>
            <a:off x="28194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2" name="Oval 14"/>
          <p:cNvSpPr>
            <a:spLocks noChangeAspect="1" noChangeArrowheads="1"/>
          </p:cNvSpPr>
          <p:nvPr/>
        </p:nvSpPr>
        <p:spPr bwMode="auto">
          <a:xfrm>
            <a:off x="3124200" y="4267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3" name="Oval 15"/>
          <p:cNvSpPr>
            <a:spLocks noChangeAspect="1" noChangeArrowheads="1"/>
          </p:cNvSpPr>
          <p:nvPr/>
        </p:nvSpPr>
        <p:spPr bwMode="auto">
          <a:xfrm>
            <a:off x="9144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4" name="Oval 16"/>
          <p:cNvSpPr>
            <a:spLocks noChangeAspect="1" noChangeArrowheads="1"/>
          </p:cNvSpPr>
          <p:nvPr/>
        </p:nvSpPr>
        <p:spPr bwMode="auto">
          <a:xfrm>
            <a:off x="4648200" y="50292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5" name="AutoShape 17"/>
          <p:cNvSpPr>
            <a:spLocks noChangeArrowheads="1"/>
          </p:cNvSpPr>
          <p:nvPr/>
        </p:nvSpPr>
        <p:spPr bwMode="auto">
          <a:xfrm>
            <a:off x="2057400" y="19812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146" name="Text Box 18"/>
          <p:cNvSpPr txBox="1">
            <a:spLocks noChangeArrowheads="1"/>
          </p:cNvSpPr>
          <p:nvPr/>
        </p:nvSpPr>
        <p:spPr bwMode="auto">
          <a:xfrm>
            <a:off x="3810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32791356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Oval 2"/>
          <p:cNvSpPr>
            <a:spLocks noChangeAspect="1" noChangeArrowheads="1"/>
          </p:cNvSpPr>
          <p:nvPr/>
        </p:nvSpPr>
        <p:spPr bwMode="auto">
          <a:xfrm>
            <a:off x="2590800" y="4572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5" name="Oval 3"/>
          <p:cNvSpPr>
            <a:spLocks noChangeAspect="1" noChangeArrowheads="1"/>
          </p:cNvSpPr>
          <p:nvPr/>
        </p:nvSpPr>
        <p:spPr bwMode="auto">
          <a:xfrm>
            <a:off x="1752600" y="4572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5122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5867400" y="4495800"/>
          <a:ext cx="31178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12" name="Equation" r:id="rId3" imgW="1244600" imgH="393700" progId="Equation.3">
                  <p:embed/>
                </p:oleObj>
              </mc:Choice>
              <mc:Fallback>
                <p:oleObj name="Equation" r:id="rId3" imgW="1244600" imgH="393700" progId="Equation.3">
                  <p:embed/>
                  <p:pic>
                    <p:nvPicPr>
                      <p:cNvPr id="5122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495800"/>
                        <a:ext cx="31178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Oval 6"/>
          <p:cNvSpPr>
            <a:spLocks noChangeArrowheads="1"/>
          </p:cNvSpPr>
          <p:nvPr/>
        </p:nvSpPr>
        <p:spPr bwMode="auto">
          <a:xfrm>
            <a:off x="990600" y="25908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8" name="Oval 7"/>
          <p:cNvSpPr>
            <a:spLocks noChangeArrowheads="1"/>
          </p:cNvSpPr>
          <p:nvPr/>
        </p:nvSpPr>
        <p:spPr bwMode="auto">
          <a:xfrm>
            <a:off x="990600" y="55626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9" name="Line 8"/>
          <p:cNvSpPr>
            <a:spLocks noChangeShapeType="1"/>
          </p:cNvSpPr>
          <p:nvPr/>
        </p:nvSpPr>
        <p:spPr bwMode="auto">
          <a:xfrm>
            <a:off x="990600" y="28956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" name="Line 9"/>
          <p:cNvSpPr>
            <a:spLocks noChangeShapeType="1"/>
          </p:cNvSpPr>
          <p:nvPr/>
        </p:nvSpPr>
        <p:spPr bwMode="auto">
          <a:xfrm>
            <a:off x="4495800" y="28956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" name="Oval 10"/>
          <p:cNvSpPr>
            <a:spLocks noChangeAspect="1" noChangeArrowheads="1"/>
          </p:cNvSpPr>
          <p:nvPr/>
        </p:nvSpPr>
        <p:spPr bwMode="auto">
          <a:xfrm>
            <a:off x="990600" y="48768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2" name="Oval 11"/>
          <p:cNvSpPr>
            <a:spLocks noChangeAspect="1" noChangeArrowheads="1"/>
          </p:cNvSpPr>
          <p:nvPr/>
        </p:nvSpPr>
        <p:spPr bwMode="auto">
          <a:xfrm>
            <a:off x="1676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3" name="Oval 12"/>
          <p:cNvSpPr>
            <a:spLocks noChangeAspect="1" noChangeArrowheads="1"/>
          </p:cNvSpPr>
          <p:nvPr/>
        </p:nvSpPr>
        <p:spPr bwMode="auto">
          <a:xfrm>
            <a:off x="2438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4" name="Oval 13"/>
          <p:cNvSpPr>
            <a:spLocks noChangeAspect="1" noChangeArrowheads="1"/>
          </p:cNvSpPr>
          <p:nvPr/>
        </p:nvSpPr>
        <p:spPr bwMode="auto">
          <a:xfrm>
            <a:off x="3505200" y="48768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5" name="Oval 14"/>
          <p:cNvSpPr>
            <a:spLocks noChangeAspect="1" noChangeArrowheads="1"/>
          </p:cNvSpPr>
          <p:nvPr/>
        </p:nvSpPr>
        <p:spPr bwMode="auto">
          <a:xfrm>
            <a:off x="29718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6" name="Oval 15"/>
          <p:cNvSpPr>
            <a:spLocks noChangeAspect="1" noChangeArrowheads="1"/>
          </p:cNvSpPr>
          <p:nvPr/>
        </p:nvSpPr>
        <p:spPr bwMode="auto">
          <a:xfrm>
            <a:off x="3276600" y="41148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7" name="Oval 16"/>
          <p:cNvSpPr>
            <a:spLocks noChangeAspect="1" noChangeArrowheads="1"/>
          </p:cNvSpPr>
          <p:nvPr/>
        </p:nvSpPr>
        <p:spPr bwMode="auto">
          <a:xfrm>
            <a:off x="1066800" y="38862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8" name="Oval 17"/>
          <p:cNvSpPr>
            <a:spLocks noChangeAspect="1" noChangeArrowheads="1"/>
          </p:cNvSpPr>
          <p:nvPr/>
        </p:nvSpPr>
        <p:spPr bwMode="auto">
          <a:xfrm>
            <a:off x="2133600" y="3657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9" name="AutoShape 18"/>
          <p:cNvSpPr>
            <a:spLocks noChangeArrowheads="1"/>
          </p:cNvSpPr>
          <p:nvPr/>
        </p:nvSpPr>
        <p:spPr bwMode="auto">
          <a:xfrm flipH="1">
            <a:off x="2057400" y="1524000"/>
            <a:ext cx="3884613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40" name="Text Box 19"/>
          <p:cNvSpPr txBox="1">
            <a:spLocks noChangeArrowheads="1"/>
          </p:cNvSpPr>
          <p:nvPr/>
        </p:nvSpPr>
        <p:spPr bwMode="auto">
          <a:xfrm>
            <a:off x="533400" y="60960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graphicFrame>
        <p:nvGraphicFramePr>
          <p:cNvPr id="5123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6019800" y="3429000"/>
          <a:ext cx="274161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13" name="Equation" r:id="rId5" imgW="1091726" imgH="393529" progId="Equation.3">
                  <p:embed/>
                </p:oleObj>
              </mc:Choice>
              <mc:Fallback>
                <p:oleObj name="Equation" r:id="rId5" imgW="1091726" imgH="393529" progId="Equation.3">
                  <p:embed/>
                  <p:pic>
                    <p:nvPicPr>
                      <p:cNvPr id="5123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3429000"/>
                        <a:ext cx="2741613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100433045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Oval 2"/>
          <p:cNvSpPr>
            <a:spLocks noChangeAspect="1" noChangeArrowheads="1"/>
          </p:cNvSpPr>
          <p:nvPr/>
        </p:nvSpPr>
        <p:spPr bwMode="auto">
          <a:xfrm>
            <a:off x="2286000" y="4648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48" name="Oval 3"/>
          <p:cNvSpPr>
            <a:spLocks noChangeAspect="1" noChangeArrowheads="1"/>
          </p:cNvSpPr>
          <p:nvPr/>
        </p:nvSpPr>
        <p:spPr bwMode="auto">
          <a:xfrm>
            <a:off x="1447800" y="4648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0" name="Oval 5"/>
          <p:cNvSpPr>
            <a:spLocks noChangeArrowheads="1"/>
          </p:cNvSpPr>
          <p:nvPr/>
        </p:nvSpPr>
        <p:spPr bwMode="auto">
          <a:xfrm>
            <a:off x="685800" y="26670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1" name="Oval 6"/>
          <p:cNvSpPr>
            <a:spLocks noChangeArrowheads="1"/>
          </p:cNvSpPr>
          <p:nvPr/>
        </p:nvSpPr>
        <p:spPr bwMode="auto">
          <a:xfrm>
            <a:off x="685800" y="56388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2" name="Line 7"/>
          <p:cNvSpPr>
            <a:spLocks noChangeShapeType="1"/>
          </p:cNvSpPr>
          <p:nvPr/>
        </p:nvSpPr>
        <p:spPr bwMode="auto">
          <a:xfrm>
            <a:off x="685800" y="29718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" name="Line 8"/>
          <p:cNvSpPr>
            <a:spLocks noChangeShapeType="1"/>
          </p:cNvSpPr>
          <p:nvPr/>
        </p:nvSpPr>
        <p:spPr bwMode="auto">
          <a:xfrm>
            <a:off x="4191000" y="29718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4" name="Oval 9"/>
          <p:cNvSpPr>
            <a:spLocks noChangeAspect="1" noChangeArrowheads="1"/>
          </p:cNvSpPr>
          <p:nvPr/>
        </p:nvSpPr>
        <p:spPr bwMode="auto">
          <a:xfrm>
            <a:off x="685800" y="4953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5" name="Oval 10"/>
          <p:cNvSpPr>
            <a:spLocks noChangeAspect="1" noChangeArrowheads="1"/>
          </p:cNvSpPr>
          <p:nvPr/>
        </p:nvSpPr>
        <p:spPr bwMode="auto">
          <a:xfrm>
            <a:off x="13716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6" name="Oval 11"/>
          <p:cNvSpPr>
            <a:spLocks noChangeAspect="1" noChangeArrowheads="1"/>
          </p:cNvSpPr>
          <p:nvPr/>
        </p:nvSpPr>
        <p:spPr bwMode="auto">
          <a:xfrm>
            <a:off x="21336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7" name="Oval 12"/>
          <p:cNvSpPr>
            <a:spLocks noChangeAspect="1" noChangeArrowheads="1"/>
          </p:cNvSpPr>
          <p:nvPr/>
        </p:nvSpPr>
        <p:spPr bwMode="auto">
          <a:xfrm>
            <a:off x="3200400" y="4953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8" name="Oval 13"/>
          <p:cNvSpPr>
            <a:spLocks noChangeAspect="1" noChangeArrowheads="1"/>
          </p:cNvSpPr>
          <p:nvPr/>
        </p:nvSpPr>
        <p:spPr bwMode="auto">
          <a:xfrm>
            <a:off x="26670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9" name="Oval 14"/>
          <p:cNvSpPr>
            <a:spLocks noChangeAspect="1" noChangeArrowheads="1"/>
          </p:cNvSpPr>
          <p:nvPr/>
        </p:nvSpPr>
        <p:spPr bwMode="auto">
          <a:xfrm>
            <a:off x="2971800" y="4191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60" name="Oval 15"/>
          <p:cNvSpPr>
            <a:spLocks noChangeAspect="1" noChangeArrowheads="1"/>
          </p:cNvSpPr>
          <p:nvPr/>
        </p:nvSpPr>
        <p:spPr bwMode="auto">
          <a:xfrm>
            <a:off x="762000" y="39624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61" name="Oval 16"/>
          <p:cNvSpPr>
            <a:spLocks noChangeAspect="1" noChangeArrowheads="1"/>
          </p:cNvSpPr>
          <p:nvPr/>
        </p:nvSpPr>
        <p:spPr bwMode="auto">
          <a:xfrm>
            <a:off x="1828800" y="38100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62" name="AutoShape 17"/>
          <p:cNvSpPr>
            <a:spLocks noChangeArrowheads="1"/>
          </p:cNvSpPr>
          <p:nvPr/>
        </p:nvSpPr>
        <p:spPr bwMode="auto">
          <a:xfrm>
            <a:off x="1905000" y="19050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3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graphicFrame>
        <p:nvGraphicFramePr>
          <p:cNvPr id="614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1001054"/>
              </p:ext>
            </p:extLst>
          </p:nvPr>
        </p:nvGraphicFramePr>
        <p:xfrm>
          <a:off x="5301762" y="3817938"/>
          <a:ext cx="3338513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1" name="Equation" r:id="rId3" imgW="1091726" imgH="393529" progId="Equation.3">
                  <p:embed/>
                </p:oleObj>
              </mc:Choice>
              <mc:Fallback>
                <p:oleObj name="Equation" r:id="rId3" imgW="1091726" imgH="393529" progId="Equation.3">
                  <p:embed/>
                  <p:pic>
                    <p:nvPicPr>
                      <p:cNvPr id="6146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1762" y="3817938"/>
                        <a:ext cx="3338513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Without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3127872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Oval 2"/>
          <p:cNvSpPr>
            <a:spLocks noChangeAspect="1" noChangeArrowheads="1"/>
          </p:cNvSpPr>
          <p:nvPr/>
        </p:nvSpPr>
        <p:spPr bwMode="auto">
          <a:xfrm>
            <a:off x="22860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2" name="Oval 3"/>
          <p:cNvSpPr>
            <a:spLocks noChangeAspect="1" noChangeArrowheads="1"/>
          </p:cNvSpPr>
          <p:nvPr/>
        </p:nvSpPr>
        <p:spPr bwMode="auto">
          <a:xfrm>
            <a:off x="14478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4" name="Oval 5"/>
          <p:cNvSpPr>
            <a:spLocks noChangeArrowheads="1"/>
          </p:cNvSpPr>
          <p:nvPr/>
        </p:nvSpPr>
        <p:spPr bwMode="auto">
          <a:xfrm>
            <a:off x="6858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5" name="Oval 6"/>
          <p:cNvSpPr>
            <a:spLocks noChangeArrowheads="1"/>
          </p:cNvSpPr>
          <p:nvPr/>
        </p:nvSpPr>
        <p:spPr bwMode="auto">
          <a:xfrm>
            <a:off x="6858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6" name="Line 7"/>
          <p:cNvSpPr>
            <a:spLocks noChangeShapeType="1"/>
          </p:cNvSpPr>
          <p:nvPr/>
        </p:nvSpPr>
        <p:spPr bwMode="auto">
          <a:xfrm>
            <a:off x="6858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>
            <a:off x="41910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8" name="Oval 9"/>
          <p:cNvSpPr>
            <a:spLocks noChangeAspect="1" noChangeArrowheads="1"/>
          </p:cNvSpPr>
          <p:nvPr/>
        </p:nvSpPr>
        <p:spPr bwMode="auto">
          <a:xfrm>
            <a:off x="6858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9" name="Oval 10"/>
          <p:cNvSpPr>
            <a:spLocks noChangeAspect="1" noChangeArrowheads="1"/>
          </p:cNvSpPr>
          <p:nvPr/>
        </p:nvSpPr>
        <p:spPr bwMode="auto">
          <a:xfrm>
            <a:off x="13716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0" name="Oval 11"/>
          <p:cNvSpPr>
            <a:spLocks noChangeAspect="1" noChangeArrowheads="1"/>
          </p:cNvSpPr>
          <p:nvPr/>
        </p:nvSpPr>
        <p:spPr bwMode="auto">
          <a:xfrm>
            <a:off x="21336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1" name="Oval 12"/>
          <p:cNvSpPr>
            <a:spLocks noChangeAspect="1" noChangeArrowheads="1"/>
          </p:cNvSpPr>
          <p:nvPr/>
        </p:nvSpPr>
        <p:spPr bwMode="auto">
          <a:xfrm>
            <a:off x="3200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2" name="Oval 13"/>
          <p:cNvSpPr>
            <a:spLocks noChangeAspect="1" noChangeArrowheads="1"/>
          </p:cNvSpPr>
          <p:nvPr/>
        </p:nvSpPr>
        <p:spPr bwMode="auto">
          <a:xfrm>
            <a:off x="26670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3" name="Oval 14"/>
          <p:cNvSpPr>
            <a:spLocks noChangeAspect="1" noChangeArrowheads="1"/>
          </p:cNvSpPr>
          <p:nvPr/>
        </p:nvSpPr>
        <p:spPr bwMode="auto">
          <a:xfrm>
            <a:off x="2971800" y="4267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4" name="Oval 15"/>
          <p:cNvSpPr>
            <a:spLocks noChangeAspect="1" noChangeArrowheads="1"/>
          </p:cNvSpPr>
          <p:nvPr/>
        </p:nvSpPr>
        <p:spPr bwMode="auto">
          <a:xfrm>
            <a:off x="7620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5" name="Oval 16"/>
          <p:cNvSpPr>
            <a:spLocks noChangeAspect="1" noChangeArrowheads="1"/>
          </p:cNvSpPr>
          <p:nvPr/>
        </p:nvSpPr>
        <p:spPr bwMode="auto">
          <a:xfrm>
            <a:off x="4572000" y="51054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6" name="AutoShape 17"/>
          <p:cNvSpPr>
            <a:spLocks noChangeArrowheads="1"/>
          </p:cNvSpPr>
          <p:nvPr/>
        </p:nvSpPr>
        <p:spPr bwMode="auto">
          <a:xfrm>
            <a:off x="1905000" y="19812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7" name="Text Box 18"/>
          <p:cNvSpPr txBox="1">
            <a:spLocks noChangeArrowheads="1"/>
          </p:cNvSpPr>
          <p:nvPr/>
        </p:nvSpPr>
        <p:spPr bwMode="auto">
          <a:xfrm>
            <a:off x="2286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1 Red Balls</a:t>
            </a:r>
          </a:p>
        </p:txBody>
      </p:sp>
      <p:graphicFrame>
        <p:nvGraphicFramePr>
          <p:cNvPr id="7170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5525821"/>
              </p:ext>
            </p:extLst>
          </p:nvPr>
        </p:nvGraphicFramePr>
        <p:xfrm>
          <a:off x="5437980" y="3825875"/>
          <a:ext cx="3144837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5" name="Equation" r:id="rId3" imgW="1028254" imgH="393529" progId="Equation.3">
                  <p:embed/>
                </p:oleObj>
              </mc:Choice>
              <mc:Fallback>
                <p:oleObj name="Equation" r:id="rId3" imgW="1028254" imgH="393529" progId="Equation.3">
                  <p:embed/>
                  <p:pic>
                    <p:nvPicPr>
                      <p:cNvPr id="717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7980" y="3825875"/>
                        <a:ext cx="3144837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Without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125028984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Oval 2"/>
          <p:cNvSpPr>
            <a:spLocks noChangeAspect="1" noChangeArrowheads="1"/>
          </p:cNvSpPr>
          <p:nvPr/>
        </p:nvSpPr>
        <p:spPr bwMode="auto">
          <a:xfrm>
            <a:off x="22098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6" name="Oval 3"/>
          <p:cNvSpPr>
            <a:spLocks noChangeAspect="1" noChangeArrowheads="1"/>
          </p:cNvSpPr>
          <p:nvPr/>
        </p:nvSpPr>
        <p:spPr bwMode="auto">
          <a:xfrm>
            <a:off x="13716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8" name="Oval 5"/>
          <p:cNvSpPr>
            <a:spLocks noChangeArrowheads="1"/>
          </p:cNvSpPr>
          <p:nvPr/>
        </p:nvSpPr>
        <p:spPr bwMode="auto">
          <a:xfrm>
            <a:off x="6096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9" name="Oval 6"/>
          <p:cNvSpPr>
            <a:spLocks noChangeArrowheads="1"/>
          </p:cNvSpPr>
          <p:nvPr/>
        </p:nvSpPr>
        <p:spPr bwMode="auto">
          <a:xfrm>
            <a:off x="6096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0" name="Line 7"/>
          <p:cNvSpPr>
            <a:spLocks noChangeShapeType="1"/>
          </p:cNvSpPr>
          <p:nvPr/>
        </p:nvSpPr>
        <p:spPr bwMode="auto">
          <a:xfrm>
            <a:off x="6096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1" name="Line 8"/>
          <p:cNvSpPr>
            <a:spLocks noChangeShapeType="1"/>
          </p:cNvSpPr>
          <p:nvPr/>
        </p:nvSpPr>
        <p:spPr bwMode="auto">
          <a:xfrm>
            <a:off x="41148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2" name="Oval 9"/>
          <p:cNvSpPr>
            <a:spLocks noChangeAspect="1" noChangeArrowheads="1"/>
          </p:cNvSpPr>
          <p:nvPr/>
        </p:nvSpPr>
        <p:spPr bwMode="auto">
          <a:xfrm>
            <a:off x="6096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3" name="Oval 10"/>
          <p:cNvSpPr>
            <a:spLocks noChangeAspect="1" noChangeArrowheads="1"/>
          </p:cNvSpPr>
          <p:nvPr/>
        </p:nvSpPr>
        <p:spPr bwMode="auto">
          <a:xfrm>
            <a:off x="12954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4" name="Oval 11"/>
          <p:cNvSpPr>
            <a:spLocks noChangeAspect="1" noChangeArrowheads="1"/>
          </p:cNvSpPr>
          <p:nvPr/>
        </p:nvSpPr>
        <p:spPr bwMode="auto">
          <a:xfrm>
            <a:off x="20574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5" name="Oval 12"/>
          <p:cNvSpPr>
            <a:spLocks noChangeAspect="1" noChangeArrowheads="1"/>
          </p:cNvSpPr>
          <p:nvPr/>
        </p:nvSpPr>
        <p:spPr bwMode="auto">
          <a:xfrm>
            <a:off x="31242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6" name="Oval 13"/>
          <p:cNvSpPr>
            <a:spLocks noChangeAspect="1" noChangeArrowheads="1"/>
          </p:cNvSpPr>
          <p:nvPr/>
        </p:nvSpPr>
        <p:spPr bwMode="auto">
          <a:xfrm>
            <a:off x="25908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7" name="Oval 14"/>
          <p:cNvSpPr>
            <a:spLocks noChangeAspect="1" noChangeArrowheads="1"/>
          </p:cNvSpPr>
          <p:nvPr/>
        </p:nvSpPr>
        <p:spPr bwMode="auto">
          <a:xfrm>
            <a:off x="52578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8" name="Oval 15"/>
          <p:cNvSpPr>
            <a:spLocks noChangeAspect="1" noChangeArrowheads="1"/>
          </p:cNvSpPr>
          <p:nvPr/>
        </p:nvSpPr>
        <p:spPr bwMode="auto">
          <a:xfrm>
            <a:off x="6858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9" name="Oval 16"/>
          <p:cNvSpPr>
            <a:spLocks noChangeAspect="1" noChangeArrowheads="1"/>
          </p:cNvSpPr>
          <p:nvPr/>
        </p:nvSpPr>
        <p:spPr bwMode="auto">
          <a:xfrm>
            <a:off x="4495800" y="51054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10" name="AutoShape 17"/>
          <p:cNvSpPr>
            <a:spLocks noChangeArrowheads="1"/>
          </p:cNvSpPr>
          <p:nvPr/>
        </p:nvSpPr>
        <p:spPr bwMode="auto">
          <a:xfrm>
            <a:off x="1828800" y="19812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1" name="Text Box 18"/>
          <p:cNvSpPr txBox="1">
            <a:spLocks noChangeArrowheads="1"/>
          </p:cNvSpPr>
          <p:nvPr/>
        </p:nvSpPr>
        <p:spPr bwMode="auto">
          <a:xfrm>
            <a:off x="1524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7 Green Balls, 1 Red Balls</a:t>
            </a:r>
          </a:p>
        </p:txBody>
      </p:sp>
      <p:graphicFrame>
        <p:nvGraphicFramePr>
          <p:cNvPr id="8194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2079961"/>
              </p:ext>
            </p:extLst>
          </p:nvPr>
        </p:nvGraphicFramePr>
        <p:xfrm>
          <a:off x="5753100" y="3825875"/>
          <a:ext cx="2989263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9" name="Equation" r:id="rId3" imgW="977476" imgH="393529" progId="Equation.3">
                  <p:embed/>
                </p:oleObj>
              </mc:Choice>
              <mc:Fallback>
                <p:oleObj name="Equation" r:id="rId3" imgW="977476" imgH="393529" progId="Equation.3">
                  <p:embed/>
                  <p:pic>
                    <p:nvPicPr>
                      <p:cNvPr id="8194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3100" y="3825875"/>
                        <a:ext cx="2989263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Without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367643582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Finite Population Correction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199" y="1905000"/>
            <a:ext cx="8001000" cy="152400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en-US" sz="2800" dirty="0"/>
              <a:t>The </a:t>
            </a:r>
            <a:r>
              <a:rPr lang="en-US" altLang="en-US" sz="2800" b="1" u="sng" dirty="0"/>
              <a:t>Finite Population Correction</a:t>
            </a:r>
            <a:r>
              <a:rPr lang="en-US" altLang="en-US" sz="2800" dirty="0"/>
              <a:t> (FPC) factor corrects for the fact that we have sampled from a finite population </a:t>
            </a:r>
            <a:r>
              <a:rPr lang="en-US" altLang="en-US" sz="2800" u="sng" dirty="0"/>
              <a:t>without</a:t>
            </a:r>
            <a:r>
              <a:rPr lang="en-US" altLang="en-US" sz="2800" dirty="0"/>
              <a:t> replacement and it is defined as:</a:t>
            </a:r>
          </a:p>
        </p:txBody>
      </p:sp>
      <p:graphicFrame>
        <p:nvGraphicFramePr>
          <p:cNvPr id="9218" name="Object 2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32186434"/>
              </p:ext>
            </p:extLst>
          </p:nvPr>
        </p:nvGraphicFramePr>
        <p:xfrm>
          <a:off x="2133600" y="3657600"/>
          <a:ext cx="4263980" cy="1959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5" name="Equation" r:id="rId3" imgW="939392" imgH="431613" progId="Equation.3">
                  <p:embed/>
                </p:oleObj>
              </mc:Choice>
              <mc:Fallback>
                <p:oleObj name="Equation" r:id="rId3" imgW="939392" imgH="431613" progId="Equation.3">
                  <p:embed/>
                  <p:pic>
                    <p:nvPicPr>
                      <p:cNvPr id="9218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657600"/>
                        <a:ext cx="4263980" cy="19599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8600" y="6019800"/>
            <a:ext cx="5338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Where N = the number of units in the sampling frame</a:t>
            </a:r>
          </a:p>
          <a:p>
            <a:r>
              <a:rPr lang="en-US" dirty="0"/>
              <a:t>             n = the number of units in the sample</a:t>
            </a:r>
          </a:p>
        </p:txBody>
      </p:sp>
    </p:spTree>
    <p:extLst>
      <p:ext uri="{BB962C8B-B14F-4D97-AF65-F5344CB8AC3E}">
        <p14:creationId xmlns:p14="http://schemas.microsoft.com/office/powerpoint/2010/main" val="377305171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6906" y="1879600"/>
            <a:ext cx="7620000" cy="9906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2800" dirty="0"/>
              <a:t>The variance of the sample mean using simple random sampling is:</a:t>
            </a:r>
          </a:p>
        </p:txBody>
      </p:sp>
      <p:graphicFrame>
        <p:nvGraphicFramePr>
          <p:cNvPr id="1331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895600" y="3124200"/>
          <a:ext cx="34020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6" name="Equation" r:id="rId3" imgW="1701800" imgH="482600" progId="Equation.3">
                  <p:embed/>
                </p:oleObj>
              </mc:Choice>
              <mc:Fallback>
                <p:oleObj name="Equation" r:id="rId3" imgW="1701800" imgH="482600" progId="Equation.3">
                  <p:embed/>
                  <p:pic>
                    <p:nvPicPr>
                      <p:cNvPr id="13314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124200"/>
                        <a:ext cx="3402013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895600" y="4343400"/>
          <a:ext cx="41132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7" name="Equation" r:id="rId5" imgW="2057400" imgH="482600" progId="Equation.3">
                  <p:embed/>
                </p:oleObj>
              </mc:Choice>
              <mc:Fallback>
                <p:oleObj name="Equation" r:id="rId5" imgW="2057400" imgH="482600" progId="Equation.3">
                  <p:embed/>
                  <p:pic>
                    <p:nvPicPr>
                      <p:cNvPr id="13315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343400"/>
                        <a:ext cx="4113213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2895600" y="5562600"/>
          <a:ext cx="31226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8" name="Equation" r:id="rId7" imgW="1562100" imgH="482600" progId="Equation.3">
                  <p:embed/>
                </p:oleObj>
              </mc:Choice>
              <mc:Fallback>
                <p:oleObj name="Equation" r:id="rId7" imgW="1562100" imgH="482600" progId="Equation.3">
                  <p:embed/>
                  <p:pic>
                    <p:nvPicPr>
                      <p:cNvPr id="133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562600"/>
                        <a:ext cx="3122613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Line 8"/>
          <p:cNvSpPr>
            <a:spLocks noChangeShapeType="1"/>
          </p:cNvSpPr>
          <p:nvPr/>
        </p:nvSpPr>
        <p:spPr bwMode="auto">
          <a:xfrm flipV="1">
            <a:off x="5105400" y="4876800"/>
            <a:ext cx="762000" cy="304800"/>
          </a:xfrm>
          <a:prstGeom prst="line">
            <a:avLst/>
          </a:prstGeom>
          <a:noFill/>
          <a:ln w="28575" cap="rnd">
            <a:solidFill>
              <a:srgbClr val="E8211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0" name="Line 9"/>
          <p:cNvSpPr>
            <a:spLocks noChangeShapeType="1"/>
          </p:cNvSpPr>
          <p:nvPr/>
        </p:nvSpPr>
        <p:spPr bwMode="auto">
          <a:xfrm flipV="1">
            <a:off x="6096000" y="4419600"/>
            <a:ext cx="762000" cy="304800"/>
          </a:xfrm>
          <a:prstGeom prst="line">
            <a:avLst/>
          </a:prstGeom>
          <a:noFill/>
          <a:ln w="28575" cap="rnd">
            <a:solidFill>
              <a:srgbClr val="E8211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Finite Population Correction</a:t>
            </a:r>
          </a:p>
        </p:txBody>
      </p:sp>
    </p:spTree>
    <p:extLst>
      <p:ext uri="{BB962C8B-B14F-4D97-AF65-F5344CB8AC3E}">
        <p14:creationId xmlns:p14="http://schemas.microsoft.com/office/powerpoint/2010/main" val="264870765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Finite Population Correction Factor</a:t>
            </a:r>
          </a:p>
        </p:txBody>
      </p:sp>
      <p:graphicFrame>
        <p:nvGraphicFramePr>
          <p:cNvPr id="283651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035904"/>
              </p:ext>
            </p:extLst>
          </p:nvPr>
        </p:nvGraphicFramePr>
        <p:xfrm>
          <a:off x="457200" y="1828800"/>
          <a:ext cx="8229600" cy="4618035"/>
        </p:xfrm>
        <a:graphic>
          <a:graphicData uri="http://schemas.openxmlformats.org/drawingml/2006/table">
            <a:tbl>
              <a:tblPr/>
              <a:tblGrid>
                <a:gridCol w="1901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1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72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9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343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Study Population = 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100,000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Infinite</a:t>
                      </a: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Finite Population</a:t>
                      </a: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Sample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Population</a:t>
                      </a: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Finite Population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Standard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Size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Standard Error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Correction Factor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Error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0.4472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0.9995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0.4471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0.3162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0.9990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0.3161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0.2000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0.9975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0.1997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0.1414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0.9950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0.1411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0.0995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0.0316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0.0300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280968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Finite Population Correction Factor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3657600"/>
          </a:xfrm>
        </p:spPr>
        <p:txBody>
          <a:bodyPr/>
          <a:lstStyle/>
          <a:p>
            <a:pPr eaLnBrk="1" hangingPunct="1"/>
            <a:r>
              <a:rPr lang="en-US" altLang="en-US" dirty="0"/>
              <a:t>Rule of Thumb:</a:t>
            </a:r>
          </a:p>
          <a:p>
            <a:pPr lvl="1" eaLnBrk="1" hangingPunct="1"/>
            <a:r>
              <a:rPr lang="en-US" altLang="en-US" dirty="0"/>
              <a:t>The finite population correction factor is not critically important unless the sample size (n) is more than 10% of the target population (N).</a:t>
            </a:r>
          </a:p>
          <a:p>
            <a:pPr lvl="1" eaLnBrk="1" hangingPunct="1"/>
            <a:endParaRPr lang="en-US" altLang="en-US" dirty="0"/>
          </a:p>
          <a:p>
            <a:pPr lvl="1" eaLnBrk="1" hangingPunct="1"/>
            <a:r>
              <a:rPr lang="en-US" altLang="en-US" dirty="0"/>
              <a:t>This can improve our statistical power for multi-stage cluster designs.</a:t>
            </a:r>
          </a:p>
        </p:txBody>
      </p:sp>
    </p:spTree>
    <p:extLst>
      <p:ext uri="{BB962C8B-B14F-4D97-AF65-F5344CB8AC3E}">
        <p14:creationId xmlns:p14="http://schemas.microsoft.com/office/powerpoint/2010/main" val="1943071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723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Non-Probability Sampling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6002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29718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16002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29718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3352800" y="3089275"/>
            <a:ext cx="9334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?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62484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62484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67818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2638425" y="5791200"/>
          <a:ext cx="30924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3" name="Equation" r:id="rId3" imgW="1231366" imgH="393529" progId="Equation.3">
                  <p:embed/>
                </p:oleObj>
              </mc:Choice>
              <mc:Fallback>
                <p:oleObj name="Equation" r:id="rId3" imgW="1231366" imgH="393529" progId="Equation.3">
                  <p:embed/>
                  <p:pic>
                    <p:nvPicPr>
                      <p:cNvPr id="307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425" y="5791200"/>
                        <a:ext cx="30924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018849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altLang="en-US" dirty="0"/>
              <a:t>Finite Population Correction Factor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90800"/>
            <a:ext cx="7921388" cy="2133600"/>
          </a:xfrm>
        </p:spPr>
      </p:pic>
    </p:spTree>
    <p:extLst>
      <p:ext uri="{BB962C8B-B14F-4D97-AF65-F5344CB8AC3E}">
        <p14:creationId xmlns:p14="http://schemas.microsoft.com/office/powerpoint/2010/main" val="228210860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Finite Population Correction Factor (FPC)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47800"/>
            <a:ext cx="6519216" cy="5410200"/>
          </a:xfrm>
        </p:spPr>
      </p:pic>
      <p:sp>
        <p:nvSpPr>
          <p:cNvPr id="6" name="Rectangle 5"/>
          <p:cNvSpPr/>
          <p:nvPr/>
        </p:nvSpPr>
        <p:spPr>
          <a:xfrm>
            <a:off x="4724400" y="2438400"/>
            <a:ext cx="1348154" cy="1219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49757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b="1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48416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Sample Weights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47800"/>
            <a:ext cx="6519216" cy="5410200"/>
          </a:xfrm>
        </p:spPr>
      </p:pic>
      <p:sp>
        <p:nvSpPr>
          <p:cNvPr id="6" name="Rectangle 5"/>
          <p:cNvSpPr/>
          <p:nvPr/>
        </p:nvSpPr>
        <p:spPr>
          <a:xfrm>
            <a:off x="6019800" y="2444262"/>
            <a:ext cx="1348154" cy="1219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89735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3046"/>
            <a:ext cx="9144000" cy="81475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Probability Sampling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6764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6764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0480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429000" y="3089275"/>
            <a:ext cx="11477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63246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3246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8580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2667000" y="5791200"/>
          <a:ext cx="318770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3" name="Equation" r:id="rId3" imgW="1269449" imgH="393529" progId="Equation.3">
                  <p:embed/>
                </p:oleObj>
              </mc:Choice>
              <mc:Fallback>
                <p:oleObj name="Equation" r:id="rId3" imgW="1269449" imgH="393529" progId="Equation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791200"/>
                        <a:ext cx="318770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107035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/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rgbClr val="E82112"/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</a:t>
            </a:r>
            <a:r>
              <a:rPr lang="en-US" altLang="en-US" sz="1400" b="1" dirty="0">
                <a:solidFill>
                  <a:srgbClr val="0000FF"/>
                </a:solidFill>
              </a:rPr>
              <a:t>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8600" y="5290644"/>
                <a:ext cx="4665572" cy="5204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𝑆𝑎𝑚𝑝𝑙𝑒𝑑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𝐶𝑜𝑢𝑛𝑡𝑦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𝑐𝑜𝑢𝑛𝑡𝑦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𝑐𝑜𝑢𝑛𝑡𝑖𝑒𝑠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=0.0667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290644"/>
                <a:ext cx="4665572" cy="5204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57200" y="6083871"/>
                <a:ext cx="4827540" cy="5695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𝑆𝑎𝑚𝑝𝑙𝑖𝑛𝑔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𝑊𝑒𝑖𝑔h𝑡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𝑆𝑎𝑚𝑝𝑙𝑒𝑑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𝐶𝑜𝑢𝑛𝑡𝑦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6083871"/>
                <a:ext cx="4827540" cy="5695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313401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</a:rPr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</a:t>
            </a:r>
            <a:r>
              <a:rPr lang="en-US" altLang="en-US" sz="1400" b="1" dirty="0">
                <a:solidFill>
                  <a:srgbClr val="0000FF"/>
                </a:solidFill>
                <a:latin typeface="+mn-lt"/>
              </a:rPr>
              <a:t>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8600" y="5343547"/>
                <a:ext cx="7391400" cy="443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𝑆𝑎𝑚𝑝𝑙𝑒𝑑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𝐶𝑒𝑛𝑠𝑢𝑠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𝐵𝑙𝑜𝑐𝑘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𝑐𝑒𝑛𝑠𝑢𝑠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𝑏𝑙𝑜𝑐𝑘𝑠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360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𝑐𝑒𝑛𝑠𝑢𝑠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𝑏𝑙𝑜𝑐𝑘𝑠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=0.06</m:t>
                    </m:r>
                  </m:oMath>
                </a14:m>
                <a:r>
                  <a:rPr lang="en-US" sz="2000" dirty="0"/>
                  <a:t>94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343547"/>
                <a:ext cx="7391400" cy="443583"/>
              </a:xfrm>
              <a:prstGeom prst="rect">
                <a:avLst/>
              </a:prstGeom>
              <a:blipFill>
                <a:blip r:embed="rId2"/>
                <a:stretch>
                  <a:fillRect t="-1389" b="-20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66116" y="6061074"/>
                <a:ext cx="6249083" cy="6328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𝑆𝑎𝑚𝑝𝑙𝑖𝑛𝑔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𝑊𝑒𝑖𝑔h𝑡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𝑆𝑎𝑚𝑝𝑙𝑒𝑑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𝐶𝑒𝑛𝑠𝑢𝑠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𝐵𝑙𝑜𝑐𝑘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=14.4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116" y="6061074"/>
                <a:ext cx="6249083" cy="6328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309797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</a:rPr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</a:t>
            </a:r>
            <a:r>
              <a:rPr lang="en-US" altLang="en-US" sz="1400" b="1" dirty="0">
                <a:solidFill>
                  <a:srgbClr val="0000FF"/>
                </a:solidFill>
                <a:latin typeface="+mn-lt"/>
              </a:rPr>
              <a:t>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8600" y="5343547"/>
                <a:ext cx="7391400" cy="4668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𝑆𝑎𝑚𝑝𝑙𝑒𝑑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𝐻𝑜𝑢𝑠𝑒h𝑜𝑙𝑑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1000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h𝑜𝑢𝑠𝑒h𝑜𝑙𝑑𝑠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11,500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h𝑜𝑢𝑠𝑒h𝑜𝑙𝑑𝑠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=0.0</m:t>
                    </m:r>
                  </m:oMath>
                </a14:m>
                <a:r>
                  <a:rPr lang="en-US" sz="2000" dirty="0"/>
                  <a:t>870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343547"/>
                <a:ext cx="7391400" cy="466859"/>
              </a:xfrm>
              <a:prstGeom prst="rect">
                <a:avLst/>
              </a:prstGeom>
              <a:blipFill>
                <a:blip r:embed="rId2"/>
                <a:stretch>
                  <a:fillRect t="-1316" b="-14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64577" y="6108920"/>
                <a:ext cx="6152498" cy="4759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𝑆𝑎𝑚𝑝𝑙𝑖𝑛𝑔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𝑊𝑒𝑖𝑔h𝑡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𝑆𝑎𝑚𝑝𝑙𝑒𝑑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𝐻𝑜𝑢𝑠𝑒h𝑜𝑙𝑑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=11.</m:t>
                    </m:r>
                  </m:oMath>
                </a14:m>
                <a:r>
                  <a:rPr lang="en-US" sz="2000" dirty="0"/>
                  <a:t>5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577" y="6108920"/>
                <a:ext cx="6152498" cy="475964"/>
              </a:xfrm>
              <a:prstGeom prst="rect">
                <a:avLst/>
              </a:prstGeom>
              <a:blipFill>
                <a:blip r:embed="rId3"/>
                <a:stretch>
                  <a:fillRect l="-1982" t="-2564" b="-1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321211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</a:rPr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</a:t>
            </a:r>
            <a:r>
              <a:rPr lang="en-US" altLang="en-US" sz="1400" b="1" dirty="0">
                <a:solidFill>
                  <a:srgbClr val="0000FF"/>
                </a:solidFill>
                <a:latin typeface="+mn-lt"/>
              </a:rPr>
              <a:t>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-838200" y="5371766"/>
                <a:ext cx="7391400" cy="630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𝑆𝑎𝑚𝑝𝑙𝑒𝑑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𝑃𝑒𝑟𝑠𝑜𝑛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𝑝𝑒𝑟𝑠𝑜𝑛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𝑝𝑒𝑜𝑝𝑙𝑒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=0.2000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38200" y="5371766"/>
                <a:ext cx="7391400" cy="63004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28600" y="6072148"/>
                <a:ext cx="6152498" cy="63280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𝑆𝑎𝑚𝑝𝑙𝑖𝑛𝑔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𝑊𝑒𝑖𝑔h𝑡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𝑆𝑎𝑚𝑝𝑙𝑒𝑑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𝑃𝑒𝑟𝑠𝑜𝑛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=8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6072148"/>
                <a:ext cx="6152498" cy="6328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999821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72879"/>
            <a:ext cx="6477000" cy="538512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  <p:sp>
        <p:nvSpPr>
          <p:cNvPr id="6" name="Rectangle 5"/>
          <p:cNvSpPr/>
          <p:nvPr/>
        </p:nvSpPr>
        <p:spPr>
          <a:xfrm>
            <a:off x="6019800" y="2463478"/>
            <a:ext cx="1447800" cy="127032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47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3046"/>
            <a:ext cx="9144000" cy="81475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Probability Sampling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6764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6764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0480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429000" y="3089275"/>
            <a:ext cx="11477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63246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3246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8580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2667000" y="5791200"/>
          <a:ext cx="318770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7" name="Equation" r:id="rId3" imgW="1269449" imgH="393529" progId="Equation.3">
                  <p:embed/>
                </p:oleObj>
              </mc:Choice>
              <mc:Fallback>
                <p:oleObj name="Equation" r:id="rId3" imgW="1269449" imgH="393529" progId="Equation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791200"/>
                        <a:ext cx="318770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41979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b="1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61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438847" cy="5334000"/>
          </a:xfrm>
        </p:spPr>
      </p:pic>
      <p:sp>
        <p:nvSpPr>
          <p:cNvPr id="6" name="Rectangle 5"/>
          <p:cNvSpPr/>
          <p:nvPr/>
        </p:nvSpPr>
        <p:spPr>
          <a:xfrm>
            <a:off x="1676400" y="2209800"/>
            <a:ext cx="2286000" cy="1066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0629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610600" cy="4419600"/>
          </a:xfrm>
        </p:spPr>
        <p:txBody>
          <a:bodyPr>
            <a:normAutofit/>
          </a:bodyPr>
          <a:lstStyle/>
          <a:p>
            <a:r>
              <a:rPr lang="en-US" sz="2800" dirty="0"/>
              <a:t>Linearized first-order Taylor series approximation</a:t>
            </a:r>
          </a:p>
          <a:p>
            <a:r>
              <a:rPr lang="en-US" sz="2800" dirty="0"/>
              <a:t>Bootstrap </a:t>
            </a:r>
          </a:p>
          <a:p>
            <a:r>
              <a:rPr lang="en-US" sz="2800" dirty="0"/>
              <a:t>Balanced Repeated Replication (BRR)</a:t>
            </a:r>
          </a:p>
          <a:p>
            <a:r>
              <a:rPr lang="en-US" sz="2800" dirty="0"/>
              <a:t>Jackknife</a:t>
            </a:r>
          </a:p>
          <a:p>
            <a:r>
              <a:rPr lang="en-US" sz="2800" dirty="0"/>
              <a:t>Successive Difference Replication (SDR)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4000" dirty="0"/>
              <a:t>Which on should we use?</a:t>
            </a:r>
          </a:p>
        </p:txBody>
      </p:sp>
    </p:spTree>
    <p:extLst>
      <p:ext uri="{BB962C8B-B14F-4D97-AF65-F5344CB8AC3E}">
        <p14:creationId xmlns:p14="http://schemas.microsoft.com/office/powerpoint/2010/main" val="319571241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2209800"/>
            <a:ext cx="8610600" cy="4191000"/>
          </a:xfrm>
        </p:spPr>
        <p:txBody>
          <a:bodyPr>
            <a:normAutofit/>
          </a:bodyPr>
          <a:lstStyle/>
          <a:p>
            <a:r>
              <a:rPr lang="en-US" sz="2800" dirty="0"/>
              <a:t>There are many factors to consider when selecting a variance estimation method.  There is no “best” method even for particular sampling designs.  </a:t>
            </a:r>
          </a:p>
          <a:p>
            <a:endParaRPr lang="en-US" sz="2800" dirty="0"/>
          </a:p>
          <a:p>
            <a:r>
              <a:rPr lang="en-US" sz="2800" dirty="0"/>
              <a:t>The best advice I can offer is to  </a:t>
            </a:r>
          </a:p>
          <a:p>
            <a:pPr marL="0" indent="0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4800" dirty="0"/>
              <a:t>READ THE INSTRUCTIONS!!!</a:t>
            </a:r>
          </a:p>
        </p:txBody>
      </p:sp>
    </p:spTree>
    <p:extLst>
      <p:ext uri="{BB962C8B-B14F-4D97-AF65-F5344CB8AC3E}">
        <p14:creationId xmlns:p14="http://schemas.microsoft.com/office/powerpoint/2010/main" val="260386749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676400"/>
            <a:ext cx="5257800" cy="4487908"/>
          </a:xfrm>
        </p:spPr>
      </p:pic>
      <p:sp>
        <p:nvSpPr>
          <p:cNvPr id="9" name="TextBox 8"/>
          <p:cNvSpPr txBox="1"/>
          <p:nvPr/>
        </p:nvSpPr>
        <p:spPr>
          <a:xfrm>
            <a:off x="693149" y="6400800"/>
            <a:ext cx="7757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https://wwwn.cdc.gov/nchs/data/nhanes/2011-2012/analyticguidelines/analytic_guidelines_11_16.pdf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1905000" y="4648200"/>
            <a:ext cx="22860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9665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3149" y="6324600"/>
            <a:ext cx="759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hlinkClick r:id="rId2"/>
              </a:rPr>
              <a:t>https://www.cdc.gov/nchs/tutorials/nhanes/stata_tips.htm</a:t>
            </a:r>
            <a:endParaRPr lang="en-US" sz="24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752600"/>
            <a:ext cx="8512082" cy="4267200"/>
          </a:xfrm>
        </p:spPr>
      </p:pic>
    </p:spTree>
    <p:extLst>
      <p:ext uri="{BB962C8B-B14F-4D97-AF65-F5344CB8AC3E}">
        <p14:creationId xmlns:p14="http://schemas.microsoft.com/office/powerpoint/2010/main" val="189643050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72879"/>
            <a:ext cx="6477000" cy="538512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63279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</p:spTree>
    <p:extLst>
      <p:ext uri="{BB962C8B-B14F-4D97-AF65-F5344CB8AC3E}">
        <p14:creationId xmlns:p14="http://schemas.microsoft.com/office/powerpoint/2010/main" val="200456930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438847" cy="5334000"/>
          </a:xfrm>
        </p:spPr>
      </p:pic>
    </p:spTree>
    <p:extLst>
      <p:ext uri="{BB962C8B-B14F-4D97-AF65-F5344CB8AC3E}">
        <p14:creationId xmlns:p14="http://schemas.microsoft.com/office/powerpoint/2010/main" val="121024798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763000" cy="4068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400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400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400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svyset county,    strata(county_str)       fpc(county_fpc)    weight(county_wt)   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   vce(linearized) singleunit(missing)                                        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|| census,    strata(census_str)       fpc(census_fpc)    weight(census_wt)   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|| household, strata(household_str)    fpc(household_fpc) weight(household_wt)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|| person,    strata(person_str)       fpc(person_fpc)    weight(person_wt)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63279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</p:spTree>
    <p:extLst>
      <p:ext uri="{BB962C8B-B14F-4D97-AF65-F5344CB8AC3E}">
        <p14:creationId xmlns:p14="http://schemas.microsoft.com/office/powerpoint/2010/main" val="50760008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b="1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002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81866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09800"/>
            <a:ext cx="8138865" cy="2911092"/>
          </a:xfrm>
        </p:spPr>
      </p:pic>
    </p:spTree>
    <p:extLst>
      <p:ext uri="{BB962C8B-B14F-4D97-AF65-F5344CB8AC3E}">
        <p14:creationId xmlns:p14="http://schemas.microsoft.com/office/powerpoint/2010/main" val="157908864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The Actual NHANES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svyset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03"/>
          <a:stretch/>
        </p:blipFill>
        <p:spPr>
          <a:xfrm>
            <a:off x="1524000" y="1676400"/>
            <a:ext cx="6324600" cy="2286000"/>
          </a:xfrm>
        </p:spPr>
      </p:pic>
      <p:sp>
        <p:nvSpPr>
          <p:cNvPr id="6" name="Rectangle 5"/>
          <p:cNvSpPr/>
          <p:nvPr/>
        </p:nvSpPr>
        <p:spPr>
          <a:xfrm>
            <a:off x="1828800" y="2438399"/>
            <a:ext cx="5715000" cy="838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358056"/>
            <a:ext cx="7864522" cy="200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18709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2133600"/>
            <a:ext cx="8530897" cy="3581400"/>
          </a:xfrm>
        </p:spPr>
      </p:pic>
    </p:spTree>
    <p:extLst>
      <p:ext uri="{BB962C8B-B14F-4D97-AF65-F5344CB8AC3E}">
        <p14:creationId xmlns:p14="http://schemas.microsoft.com/office/powerpoint/2010/main" val="354735350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43" y="1905000"/>
            <a:ext cx="8801580" cy="3733800"/>
          </a:xfrm>
        </p:spPr>
      </p:pic>
    </p:spTree>
    <p:extLst>
      <p:ext uri="{BB962C8B-B14F-4D97-AF65-F5344CB8AC3E}">
        <p14:creationId xmlns:p14="http://schemas.microsoft.com/office/powerpoint/2010/main" val="284599203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133600"/>
            <a:ext cx="8618934" cy="2895600"/>
          </a:xfrm>
        </p:spPr>
      </p:pic>
    </p:spTree>
    <p:extLst>
      <p:ext uri="{BB962C8B-B14F-4D97-AF65-F5344CB8AC3E}">
        <p14:creationId xmlns:p14="http://schemas.microsoft.com/office/powerpoint/2010/main" val="2041979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057400"/>
            <a:ext cx="8732626" cy="3429000"/>
          </a:xfrm>
        </p:spPr>
      </p:pic>
    </p:spTree>
    <p:extLst>
      <p:ext uri="{BB962C8B-B14F-4D97-AF65-F5344CB8AC3E}">
        <p14:creationId xmlns:p14="http://schemas.microsoft.com/office/powerpoint/2010/main" val="338189127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b="1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40061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057400"/>
            <a:ext cx="6989505" cy="3581400"/>
          </a:xfrm>
        </p:spPr>
      </p:pic>
    </p:spTree>
    <p:extLst>
      <p:ext uri="{BB962C8B-B14F-4D97-AF65-F5344CB8AC3E}">
        <p14:creationId xmlns:p14="http://schemas.microsoft.com/office/powerpoint/2010/main" val="196886581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5000"/>
            <a:ext cx="6629400" cy="4433009"/>
          </a:xfrm>
        </p:spPr>
      </p:pic>
    </p:spTree>
    <p:extLst>
      <p:ext uri="{BB962C8B-B14F-4D97-AF65-F5344CB8AC3E}">
        <p14:creationId xmlns:p14="http://schemas.microsoft.com/office/powerpoint/2010/main" val="415668581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6400"/>
            <a:ext cx="6781800" cy="5020196"/>
          </a:xfrm>
        </p:spPr>
      </p:pic>
    </p:spTree>
    <p:extLst>
      <p:ext uri="{BB962C8B-B14F-4D97-AF65-F5344CB8AC3E}">
        <p14:creationId xmlns:p14="http://schemas.microsoft.com/office/powerpoint/2010/main" val="3776935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25137</TotalTime>
  <Words>3168</Words>
  <Application>Microsoft Office PowerPoint</Application>
  <PresentationFormat>On-screen Show (4:3)</PresentationFormat>
  <Paragraphs>1040</Paragraphs>
  <Slides>117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117</vt:i4>
      </vt:variant>
    </vt:vector>
  </HeadingPairs>
  <TitlesOfParts>
    <vt:vector size="124" baseType="lpstr">
      <vt:lpstr>Arial</vt:lpstr>
      <vt:lpstr>Calibri</vt:lpstr>
      <vt:lpstr>Cambria Math</vt:lpstr>
      <vt:lpstr>Consolas</vt:lpstr>
      <vt:lpstr>Courier New</vt:lpstr>
      <vt:lpstr>Office Theme</vt:lpstr>
      <vt:lpstr>Equation</vt:lpstr>
      <vt:lpstr>Introduction to Survey Sampling Using Stata</vt:lpstr>
      <vt:lpstr>Download Website</vt:lpstr>
      <vt:lpstr>Everything In One Slide</vt:lpstr>
      <vt:lpstr>Survey Sampling</vt:lpstr>
      <vt:lpstr>Survey Sampling</vt:lpstr>
      <vt:lpstr>PowerPoint Presentation</vt:lpstr>
      <vt:lpstr>Non-Probability Sampling</vt:lpstr>
      <vt:lpstr>Probability Sampling</vt:lpstr>
      <vt:lpstr>Outline</vt:lpstr>
      <vt:lpstr>National Health and Nutritional Examination Survey (NHANES)</vt:lpstr>
      <vt:lpstr>NHANES</vt:lpstr>
      <vt:lpstr>NHANES</vt:lpstr>
      <vt:lpstr>NHANES</vt:lpstr>
      <vt:lpstr>NHANES</vt:lpstr>
      <vt:lpstr>NHANES</vt:lpstr>
      <vt:lpstr>Import NHANES Data</vt:lpstr>
      <vt:lpstr>Import NHANES Data</vt:lpstr>
      <vt:lpstr>Outline</vt:lpstr>
      <vt:lpstr>Declare Survey Design For Dataset</vt:lpstr>
      <vt:lpstr>Sampling Designs</vt:lpstr>
      <vt:lpstr>Major Sampling Designs</vt:lpstr>
      <vt:lpstr>Simple Random Sampling</vt:lpstr>
      <vt:lpstr>Simple Random Sampling</vt:lpstr>
      <vt:lpstr>Simple Random Sampling</vt:lpstr>
      <vt:lpstr>Simple Random Sampling</vt:lpstr>
      <vt:lpstr>Simple Random Sampling</vt:lpstr>
      <vt:lpstr>Major Sampling Designs</vt:lpstr>
      <vt:lpstr>Systematic Sampling</vt:lpstr>
      <vt:lpstr>Systematic Sampling</vt:lpstr>
      <vt:lpstr>Systematic Sampling</vt:lpstr>
      <vt:lpstr>Systematic Sampling</vt:lpstr>
      <vt:lpstr>Major Sampling Designs</vt:lpstr>
      <vt:lpstr>Cluster Sampling</vt:lpstr>
      <vt:lpstr>Cluster Sampling</vt:lpstr>
      <vt:lpstr>Cluster Sampling</vt:lpstr>
      <vt:lpstr>Major Sampling Designs</vt:lpstr>
      <vt:lpstr>Sampling Designs</vt:lpstr>
      <vt:lpstr>Multistage Cluster Sampling</vt:lpstr>
      <vt:lpstr>Sampling Designs</vt:lpstr>
      <vt:lpstr>Primary Sampling Units (PSU)</vt:lpstr>
      <vt:lpstr>Sampling Designs</vt:lpstr>
      <vt:lpstr>Stratification of Samples</vt:lpstr>
      <vt:lpstr>Outline</vt:lpstr>
      <vt:lpstr>Stratification of Samples</vt:lpstr>
      <vt:lpstr>Stratified Sampling</vt:lpstr>
      <vt:lpstr>Stratified Sampling</vt:lpstr>
      <vt:lpstr>Stratified Sampling</vt:lpstr>
      <vt:lpstr>Stratified Multistage Cluster Sampling</vt:lpstr>
      <vt:lpstr>Stratified Sampling</vt:lpstr>
      <vt:lpstr>Stratified Sampling</vt:lpstr>
      <vt:lpstr>Stratified Sampling</vt:lpstr>
      <vt:lpstr>Biased Estimators</vt:lpstr>
      <vt:lpstr>Biased Estimators</vt:lpstr>
      <vt:lpstr>Bias vs Variance</vt:lpstr>
      <vt:lpstr>Mean Squared Error</vt:lpstr>
      <vt:lpstr>Outline</vt:lpstr>
      <vt:lpstr>Finite Population Correction Factors (FPC)</vt:lpstr>
      <vt:lpstr>Non-Probability Sampling</vt:lpstr>
      <vt:lpstr>Probability Sampling</vt:lpstr>
      <vt:lpstr>Sampling With Replacement</vt:lpstr>
      <vt:lpstr>Sampling With Replacement</vt:lpstr>
      <vt:lpstr>Sampling With Replacement</vt:lpstr>
      <vt:lpstr>Sampling Without Replacement</vt:lpstr>
      <vt:lpstr>Sampling Without Replacement</vt:lpstr>
      <vt:lpstr>Sampling Without Replacement</vt:lpstr>
      <vt:lpstr>Finite Population Correction</vt:lpstr>
      <vt:lpstr>Finite Population Correction</vt:lpstr>
      <vt:lpstr>Finite Population Correction Factor</vt:lpstr>
      <vt:lpstr>Finite Population Correction Factor</vt:lpstr>
      <vt:lpstr>Finite Population Correction Factor</vt:lpstr>
      <vt:lpstr>Finite Population Correction Factor (FPC)</vt:lpstr>
      <vt:lpstr>Outline</vt:lpstr>
      <vt:lpstr>Sample Weights</vt:lpstr>
      <vt:lpstr>Probability Sampling</vt:lpstr>
      <vt:lpstr>Sampling Weights</vt:lpstr>
      <vt:lpstr>Sampling Weights</vt:lpstr>
      <vt:lpstr>Sampling Weights</vt:lpstr>
      <vt:lpstr>Sampling Weights</vt:lpstr>
      <vt:lpstr>Declare Survey Design For Dataset</vt:lpstr>
      <vt:lpstr>Outline</vt:lpstr>
      <vt:lpstr>Methods of Variance Estimation</vt:lpstr>
      <vt:lpstr>Methods of Variance Estimation</vt:lpstr>
      <vt:lpstr>Methods of Variance Estimation</vt:lpstr>
      <vt:lpstr>Methods of Variance Estimation</vt:lpstr>
      <vt:lpstr>Methods of Variance Estimation</vt:lpstr>
      <vt:lpstr>Declare Survey Design For Dataset</vt:lpstr>
      <vt:lpstr>Methods of Variance Estimation</vt:lpstr>
      <vt:lpstr>Declare Survey Design For Dataset</vt:lpstr>
      <vt:lpstr>Outline</vt:lpstr>
      <vt:lpstr>NHANES Data Analysis Example</vt:lpstr>
      <vt:lpstr>The Actual NHANES svyset</vt:lpstr>
      <vt:lpstr>NHANES Data Analysis Example</vt:lpstr>
      <vt:lpstr>NHANES Data Analysis Example</vt:lpstr>
      <vt:lpstr>NHANES Data Analysis Example</vt:lpstr>
      <vt:lpstr>NHANES Data Analysis Example</vt:lpstr>
      <vt:lpstr>Outline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Outline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PowerPoint Presentation</vt:lpstr>
      <vt:lpstr>NHANES Data Analysis Example</vt:lpstr>
      <vt:lpstr>Outline</vt:lpstr>
      <vt:lpstr>References</vt:lpstr>
      <vt:lpstr>References</vt:lpstr>
      <vt:lpstr>References</vt:lpstr>
      <vt:lpstr>References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Chuck Huber</dc:creator>
  <cp:lastModifiedBy>Chuck Huber</cp:lastModifiedBy>
  <cp:revision>1684</cp:revision>
  <dcterms:created xsi:type="dcterms:W3CDTF">2013-10-24T18:49:17Z</dcterms:created>
  <dcterms:modified xsi:type="dcterms:W3CDTF">2022-01-27T18:55:37Z</dcterms:modified>
</cp:coreProperties>
</file>