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73" r:id="rId3"/>
  </p:sldMasterIdLst>
  <p:notesMasterIdLst>
    <p:notesMasterId r:id="rId78"/>
  </p:notesMasterIdLst>
  <p:sldIdLst>
    <p:sldId id="560" r:id="rId4"/>
    <p:sldId id="463" r:id="rId5"/>
    <p:sldId id="563" r:id="rId6"/>
    <p:sldId id="561" r:id="rId7"/>
    <p:sldId id="643" r:id="rId8"/>
    <p:sldId id="564" r:id="rId9"/>
    <p:sldId id="565" r:id="rId10"/>
    <p:sldId id="566" r:id="rId11"/>
    <p:sldId id="570" r:id="rId12"/>
    <p:sldId id="571" r:id="rId13"/>
    <p:sldId id="568" r:id="rId14"/>
    <p:sldId id="569" r:id="rId15"/>
    <p:sldId id="572" r:id="rId16"/>
    <p:sldId id="574" r:id="rId17"/>
    <p:sldId id="575" r:id="rId18"/>
    <p:sldId id="642" r:id="rId19"/>
    <p:sldId id="577" r:id="rId20"/>
    <p:sldId id="578" r:id="rId21"/>
    <p:sldId id="579" r:id="rId22"/>
    <p:sldId id="580" r:id="rId23"/>
    <p:sldId id="573" r:id="rId24"/>
    <p:sldId id="581" r:id="rId25"/>
    <p:sldId id="582" r:id="rId26"/>
    <p:sldId id="583" r:id="rId27"/>
    <p:sldId id="584" r:id="rId28"/>
    <p:sldId id="585" r:id="rId29"/>
    <p:sldId id="586" r:id="rId30"/>
    <p:sldId id="587" r:id="rId31"/>
    <p:sldId id="588" r:id="rId32"/>
    <p:sldId id="589" r:id="rId33"/>
    <p:sldId id="641" r:id="rId34"/>
    <p:sldId id="592" r:id="rId35"/>
    <p:sldId id="593" r:id="rId36"/>
    <p:sldId id="594" r:id="rId37"/>
    <p:sldId id="595" r:id="rId38"/>
    <p:sldId id="596" r:id="rId39"/>
    <p:sldId id="597" r:id="rId40"/>
    <p:sldId id="640" r:id="rId41"/>
    <p:sldId id="601" r:id="rId42"/>
    <p:sldId id="602" r:id="rId43"/>
    <p:sldId id="603" r:id="rId44"/>
    <p:sldId id="604" r:id="rId45"/>
    <p:sldId id="605" r:id="rId46"/>
    <p:sldId id="606" r:id="rId47"/>
    <p:sldId id="639" r:id="rId48"/>
    <p:sldId id="608" r:id="rId49"/>
    <p:sldId id="609" r:id="rId50"/>
    <p:sldId id="610" r:id="rId51"/>
    <p:sldId id="611" r:id="rId52"/>
    <p:sldId id="612" r:id="rId53"/>
    <p:sldId id="638" r:id="rId54"/>
    <p:sldId id="614" r:id="rId55"/>
    <p:sldId id="615" r:id="rId56"/>
    <p:sldId id="616" r:id="rId57"/>
    <p:sldId id="617" r:id="rId58"/>
    <p:sldId id="618" r:id="rId59"/>
    <p:sldId id="619" r:id="rId60"/>
    <p:sldId id="620" r:id="rId61"/>
    <p:sldId id="621" r:id="rId62"/>
    <p:sldId id="622" r:id="rId63"/>
    <p:sldId id="623" r:id="rId64"/>
    <p:sldId id="624" r:id="rId65"/>
    <p:sldId id="625" r:id="rId66"/>
    <p:sldId id="626" r:id="rId67"/>
    <p:sldId id="627" r:id="rId68"/>
    <p:sldId id="628" r:id="rId69"/>
    <p:sldId id="629" r:id="rId70"/>
    <p:sldId id="637" r:id="rId71"/>
    <p:sldId id="631" r:id="rId72"/>
    <p:sldId id="632" r:id="rId73"/>
    <p:sldId id="634" r:id="rId74"/>
    <p:sldId id="633" r:id="rId75"/>
    <p:sldId id="636" r:id="rId76"/>
    <p:sldId id="635" r:id="rId7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33CC33"/>
    <a:srgbClr val="007033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52" autoAdjust="0"/>
    <p:restoredTop sz="94660"/>
  </p:normalViewPr>
  <p:slideViewPr>
    <p:cSldViewPr>
      <p:cViewPr varScale="1">
        <p:scale>
          <a:sx n="86" d="100"/>
          <a:sy n="86" d="100"/>
        </p:scale>
        <p:origin x="131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76" Type="http://schemas.openxmlformats.org/officeDocument/2006/relationships/slide" Target="slides/slide73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74" Type="http://schemas.openxmlformats.org/officeDocument/2006/relationships/slide" Target="slides/slide71.xml"/><Relationship Id="rId79" Type="http://schemas.openxmlformats.org/officeDocument/2006/relationships/presProps" Target="presProps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82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notesMaster" Target="notesMasters/notesMaster1.xml"/><Relationship Id="rId8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slide" Target="slides/slide74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9B12BA-7CC3-4819-AC93-ADEF752060E6}" type="datetimeFigureOut">
              <a:rPr lang="en-US" smtClean="0"/>
              <a:t>6/3/2020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1CD1DB-BD97-4933-B472-19EBF0A481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2551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CD1DB-BD97-4933-B472-19EBF0A481A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3634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CD1DB-BD97-4933-B472-19EBF0A481AC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7980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CD1DB-BD97-4933-B472-19EBF0A481AC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0712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CD1DB-BD97-4933-B472-19EBF0A481AC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4041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CD1DB-BD97-4933-B472-19EBF0A481AC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4169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CD1DB-BD97-4933-B472-19EBF0A481AC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9207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CD1DB-BD97-4933-B472-19EBF0A481AC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6481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CD1DB-BD97-4933-B472-19EBF0A481AC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5401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CD1DB-BD97-4933-B472-19EBF0A481AC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481262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CD1DB-BD97-4933-B472-19EBF0A481AC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85045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CD1DB-BD97-4933-B472-19EBF0A481AC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7400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CD1DB-BD97-4933-B472-19EBF0A481A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3018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CD1DB-BD97-4933-B472-19EBF0A481AC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56589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CD1DB-BD97-4933-B472-19EBF0A481AC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27184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CD1DB-BD97-4933-B472-19EBF0A481AC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63844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CD1DB-BD97-4933-B472-19EBF0A481AC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40517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CD1DB-BD97-4933-B472-19EBF0A481AC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94031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CD1DB-BD97-4933-B472-19EBF0A481AC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54725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CD1DB-BD97-4933-B472-19EBF0A481AC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64900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CD1DB-BD97-4933-B472-19EBF0A481AC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19230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CD1DB-BD97-4933-B472-19EBF0A481AC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04942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CD1DB-BD97-4933-B472-19EBF0A481AC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4335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CD1DB-BD97-4933-B472-19EBF0A481A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94966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CD1DB-BD97-4933-B472-19EBF0A481AC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60706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CD1DB-BD97-4933-B472-19EBF0A481AC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29942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CD1DB-BD97-4933-B472-19EBF0A481AC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03653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CD1DB-BD97-4933-B472-19EBF0A481AC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509737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CD1DB-BD97-4933-B472-19EBF0A481AC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071298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CD1DB-BD97-4933-B472-19EBF0A481AC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818273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CD1DB-BD97-4933-B472-19EBF0A481AC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8043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CD1DB-BD97-4933-B472-19EBF0A481AC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159992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CD1DB-BD97-4933-B472-19EBF0A481AC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51647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CD1DB-BD97-4933-B472-19EBF0A481AC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7998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CD1DB-BD97-4933-B472-19EBF0A481A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81436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CD1DB-BD97-4933-B472-19EBF0A481AC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17286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CD1DB-BD97-4933-B472-19EBF0A481AC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67610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CD1DB-BD97-4933-B472-19EBF0A481AC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95388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CD1DB-BD97-4933-B472-19EBF0A481AC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09242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CD1DB-BD97-4933-B472-19EBF0A481AC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89995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CD1DB-BD97-4933-B472-19EBF0A481AC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544158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CD1DB-BD97-4933-B472-19EBF0A481AC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961724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CD1DB-BD97-4933-B472-19EBF0A481AC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1651604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CD1DB-BD97-4933-B472-19EBF0A481AC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78474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CD1DB-BD97-4933-B472-19EBF0A481AC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0512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CD1DB-BD97-4933-B472-19EBF0A481A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99004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CD1DB-BD97-4933-B472-19EBF0A481AC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338117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CD1DB-BD97-4933-B472-19EBF0A481AC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810170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CD1DB-BD97-4933-B472-19EBF0A481AC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6408817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CD1DB-BD97-4933-B472-19EBF0A481AC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379436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CD1DB-BD97-4933-B472-19EBF0A481AC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1716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CD1DB-BD97-4933-B472-19EBF0A481A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8081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CD1DB-BD97-4933-B472-19EBF0A481A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42467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CD1DB-BD97-4933-B472-19EBF0A481A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8068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CD1DB-BD97-4933-B472-19EBF0A481AC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80217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5B0CD4-6AAD-4E72-B568-1DA4F350B59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9725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5D6782F-EC4C-4BD3-9FBB-7D396998F9A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733376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548AC4-5ABB-413C-8562-8F05B75C639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85112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77EA67-CF8D-43E4-9B75-777B45C2996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47609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6/3/2020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1176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6/3/2020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8923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6/3/2020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6481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6/3/2020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7569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6/3/2020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603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6/3/2020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9419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6/3/2020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3330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51F2876-A551-4CA5-9C86-DAF71048A31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738280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6/3/2020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086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6/3/2020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44646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6/3/2020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412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6/3/2020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22375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6/3/2020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09024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6/3/2020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14255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6/3/2020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2641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6/3/2020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1351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6/3/2020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43918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6/3/2020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6610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26B9D3-47DF-4AC2-9BE6-79E0F4DD8E7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243515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6/3/2020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30693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6/3/2020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43729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6/3/2020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351441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6/3/2020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18423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59207-F20E-475B-BB9F-802C285ABDE1}" type="datetimeFigureOut">
              <a:rPr lang="en-US" smtClean="0"/>
              <a:t>6/3/2020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2836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9647958-B8CB-4B8B-9617-C1B57329A33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793119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825EC59-33E0-44B7-9814-B4DBB647CA3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25596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ED6253-40FB-4D67-95A0-3633709F3BC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3743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1F387C7-2D69-4E89-972E-D5F27400C86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38633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16AA519-00E2-456A-9D8D-F8EA367C751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99169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6945CB-359E-4CFE-B69F-3AA9CB1E896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93068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0163416-F59B-44FB-8694-0330012B1AAC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57400"/>
            <a:ext cx="8229600" cy="4068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D59207-F20E-475B-BB9F-802C285ABDE1}" type="datetimeFigureOut">
              <a:rPr lang="en-US" smtClean="0"/>
              <a:t>6/3/2020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457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57400"/>
            <a:ext cx="8229600" cy="4068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D59207-F20E-475B-BB9F-802C285ABDE1}" type="datetimeFigureOut">
              <a:rPr lang="en-US" smtClean="0"/>
              <a:t>6/3/2020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462E80-6E97-45ED-9957-616F64E723C7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666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5" Type="http://schemas.openxmlformats.org/officeDocument/2006/relationships/hyperlink" Target="https://github.com/CSSEGISandData/COVID-19/tree/master/csse_covid_19_data" TargetMode="External"/><Relationship Id="rId4" Type="http://schemas.openxmlformats.org/officeDocument/2006/relationships/image" Target="../media/image1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Relationship Id="rId5" Type="http://schemas.openxmlformats.org/officeDocument/2006/relationships/hyperlink" Target="https://github.com/CSSEGISandData/COVID-19/tree/master/csse_covid_19_data/csse_covid_19_time_series" TargetMode="External"/><Relationship Id="rId4" Type="http://schemas.openxmlformats.org/officeDocument/2006/relationships/image" Target="../media/image1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Relationship Id="rId5" Type="http://schemas.openxmlformats.org/officeDocument/2006/relationships/hyperlink" Target="https://github.com/CSSEGISandData/COVID-19/blob/master/csse_covid_19_data/csse_covid_19_time_series/time_series_covid19_confirmed_global.csv" TargetMode="External"/><Relationship Id="rId4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s://tinyurl.com/StataMapping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7.png"/><Relationship Id="rId4" Type="http://schemas.openxmlformats.org/officeDocument/2006/relationships/hyperlink" Target="https://raw.githubusercontent.com/CSSEGISandData/COVID-19/master/csse_covid_19_data/csse_covid_19_time_series/time_series_covid19_confirmed_global.csv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Relationship Id="rId5" Type="http://schemas.openxmlformats.org/officeDocument/2006/relationships/hyperlink" Target="https://population.un.org/wpp/Download/Standard/CSV/" TargetMode="External"/><Relationship Id="rId4" Type="http://schemas.openxmlformats.org/officeDocument/2006/relationships/image" Target="../media/image1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Relationship Id="rId5" Type="http://schemas.openxmlformats.org/officeDocument/2006/relationships/hyperlink" Target="https://population.un.org/wpp/Download/Files/1_Indicators%20(Standard)/CSV_FILES/WPP2019_TotalPopulationBySex.csv" TargetMode="External"/><Relationship Id="rId4" Type="http://schemas.openxmlformats.org/officeDocument/2006/relationships/image" Target="../media/image1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.png"/><Relationship Id="rId4" Type="http://schemas.openxmlformats.org/officeDocument/2006/relationships/image" Target="../media/image1.jp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5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5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5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5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5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5" Type="http://schemas.openxmlformats.org/officeDocument/2006/relationships/hyperlink" Target="http://www.naturalearthdata.com/downloads/10m-physical-vectors/" TargetMode="External"/><Relationship Id="rId4" Type="http://schemas.openxmlformats.org/officeDocument/2006/relationships/image" Target="../media/image4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5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5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5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5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5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5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5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5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5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5.xml"/><Relationship Id="rId4" Type="http://schemas.openxmlformats.org/officeDocument/2006/relationships/hyperlink" Target="https://ffmpeg.org/download.html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5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.png"/><Relationship Id="rId4" Type="http://schemas.openxmlformats.org/officeDocument/2006/relationships/image" Target="../media/image1.jp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5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hyperlink" Target="https://blog.stata.com/2020/04/07/how-to-create-choropleth-maps-using-the-covid-19-data-from-johns-hopkins-university/" TargetMode="External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5.xml"/><Relationship Id="rId4" Type="http://schemas.openxmlformats.org/officeDocument/2006/relationships/hyperlink" Target="https://blog.stata.com/2020/04/10/how-to-create-animated-choropleth-maps-using-the-covid-19-data-from-johns-hopkins-university/" TargetMode="Externa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mailto:chuber@stata.com" TargetMode="External"/><Relationship Id="rId1" Type="http://schemas.openxmlformats.org/officeDocument/2006/relationships/slideLayout" Target="../slideLayouts/slideLayout25.xml"/><Relationship Id="rId4" Type="http://schemas.openxmlformats.org/officeDocument/2006/relationships/hyperlink" Target="https://tinyurl.com/StataMappin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143000"/>
            <a:ext cx="9144000" cy="1470025"/>
          </a:xfrm>
        </p:spPr>
        <p:txBody>
          <a:bodyPr>
            <a:noAutofit/>
          </a:bodyPr>
          <a:lstStyle/>
          <a:p>
            <a:r>
              <a:rPr lang="en-US" sz="4000" dirty="0" smtClean="0"/>
              <a:t>How to Create Maps and</a:t>
            </a:r>
            <a:br>
              <a:rPr lang="en-US" sz="4000" dirty="0" smtClean="0"/>
            </a:br>
            <a:r>
              <a:rPr lang="en-US" sz="4000" dirty="0" smtClean="0"/>
              <a:t>Animated Maps With Stata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76600"/>
            <a:ext cx="6400800" cy="1219200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dirty="0">
                <a:solidFill>
                  <a:schemeClr val="tx1"/>
                </a:solidFill>
              </a:rPr>
              <a:t>Chuck Huber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dirty="0">
                <a:solidFill>
                  <a:schemeClr val="tx1"/>
                </a:solidFill>
              </a:rPr>
              <a:t>StataCorp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3000" dirty="0">
                <a:solidFill>
                  <a:schemeClr val="tx1"/>
                </a:solidFill>
              </a:rPr>
              <a:t>chuber@stata.com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4953000"/>
            <a:ext cx="91439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Stata Webinar</a:t>
            </a:r>
            <a:endParaRPr lang="en-US" sz="2800" dirty="0"/>
          </a:p>
          <a:p>
            <a:pPr algn="ctr"/>
            <a:r>
              <a:rPr lang="en-US" sz="2800" dirty="0" smtClean="0"/>
              <a:t>June 3, 2020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724054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/>
          <a:lstStyle/>
          <a:p>
            <a:r>
              <a:rPr lang="en-US" dirty="0">
                <a:cs typeface="Courier New" panose="02070309020205020404" pitchFamily="49" charset="0"/>
              </a:rPr>
              <a:t>Contents of </a:t>
            </a:r>
            <a:r>
              <a:rPr lang="en-US" b="1" dirty="0" err="1">
                <a:cs typeface="Courier New" panose="02070309020205020404" pitchFamily="49" charset="0"/>
              </a:rPr>
              <a:t>world_shp.dta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r="56446"/>
          <a:stretch/>
        </p:blipFill>
        <p:spPr>
          <a:xfrm>
            <a:off x="1371600" y="1752600"/>
            <a:ext cx="6400800" cy="4710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358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/>
          <a:lstStyle/>
          <a:p>
            <a:r>
              <a:rPr lang="en-US" dirty="0" smtClean="0">
                <a:latin typeface="+mn-lt"/>
                <a:cs typeface="Courier New" panose="02070309020205020404" pitchFamily="49" charset="0"/>
              </a:rPr>
              <a:t>Contents of </a:t>
            </a:r>
            <a:r>
              <a:rPr lang="en-US" b="1" dirty="0" err="1" smtClean="0">
                <a:latin typeface="+mn-lt"/>
                <a:cs typeface="Courier New" panose="02070309020205020404" pitchFamily="49" charset="0"/>
              </a:rPr>
              <a:t>world.dta</a:t>
            </a:r>
            <a:endParaRPr lang="en-US" b="1" dirty="0">
              <a:latin typeface="+mn-lt"/>
              <a:cs typeface="Courier New" panose="02070309020205020404" pitchFamily="49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r="38632"/>
          <a:stretch/>
        </p:blipFill>
        <p:spPr>
          <a:xfrm>
            <a:off x="513672" y="2362200"/>
            <a:ext cx="8116655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593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/>
          <a:lstStyle/>
          <a:p>
            <a:r>
              <a:rPr lang="en-US" dirty="0">
                <a:cs typeface="Courier New" panose="02070309020205020404" pitchFamily="49" charset="0"/>
              </a:rPr>
              <a:t>Contents of </a:t>
            </a:r>
            <a:r>
              <a:rPr lang="en-US" b="1" dirty="0" err="1">
                <a:cs typeface="Courier New" panose="02070309020205020404" pitchFamily="49" charset="0"/>
              </a:rPr>
              <a:t>world.dta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r="32095"/>
          <a:stretch/>
        </p:blipFill>
        <p:spPr>
          <a:xfrm>
            <a:off x="381000" y="2057400"/>
            <a:ext cx="8233751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813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/>
          <a:lstStyle/>
          <a:p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spset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r="65040"/>
          <a:stretch/>
        </p:blipFill>
        <p:spPr>
          <a:xfrm>
            <a:off x="685800" y="1981200"/>
            <a:ext cx="6925989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6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/>
          <a:lstStyle/>
          <a:p>
            <a:r>
              <a:rPr lang="en-US" dirty="0" smtClean="0"/>
              <a:t>Choropleth Maps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35618"/>
            <a:ext cx="9144000" cy="352886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28600" y="5903693"/>
            <a:ext cx="38876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. </a:t>
            </a:r>
            <a:r>
              <a:rPr lang="en-US" sz="32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grmap</a:t>
            </a:r>
            <a:r>
              <a:rPr lang="en-US" sz="32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3200" b="1" dirty="0">
                <a:latin typeface="Courier New" panose="02070309020205020404" pitchFamily="49" charset="0"/>
                <a:cs typeface="Courier New" panose="02070309020205020404" pitchFamily="49" charset="0"/>
              </a:rPr>
              <a:t>POP_EST</a:t>
            </a:r>
          </a:p>
        </p:txBody>
      </p:sp>
    </p:spTree>
    <p:extLst>
      <p:ext uri="{BB962C8B-B14F-4D97-AF65-F5344CB8AC3E}">
        <p14:creationId xmlns:p14="http://schemas.microsoft.com/office/powerpoint/2010/main" val="3436786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/>
          <a:lstStyle/>
          <a:p>
            <a:r>
              <a:rPr lang="en-US" dirty="0" smtClean="0"/>
              <a:t>Minimum Commands To Make A Map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" y="3657600"/>
            <a:ext cx="7696200" cy="297012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23900" y="1767870"/>
            <a:ext cx="697338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// Download the ZIP file from the website</a:t>
            </a:r>
          </a:p>
          <a:p>
            <a:r>
              <a:rPr lang="en-US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unzipfile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ne_10m_admin_0_countries.zip</a:t>
            </a:r>
            <a:endParaRPr lang="en-US" sz="16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spshape2dta ne_10m_admin_0_countries.shp, </a:t>
            </a:r>
            <a:r>
              <a:rPr lang="en-US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saving(world)</a:t>
            </a:r>
          </a:p>
          <a:p>
            <a:r>
              <a:rPr lang="en-US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use </a:t>
            </a:r>
            <a:r>
              <a:rPr lang="en-US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world.dta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clear</a:t>
            </a:r>
          </a:p>
          <a:p>
            <a:r>
              <a:rPr lang="en-US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spset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modify </a:t>
            </a:r>
            <a:r>
              <a:rPr lang="en-US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shpfile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world_shp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r>
              <a:rPr lang="en-US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grmap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POP_EST</a:t>
            </a:r>
          </a:p>
        </p:txBody>
      </p:sp>
    </p:spTree>
    <p:extLst>
      <p:ext uri="{BB962C8B-B14F-4D97-AF65-F5344CB8AC3E}">
        <p14:creationId xmlns:p14="http://schemas.microsoft.com/office/powerpoint/2010/main" val="425636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32185"/>
            <a:ext cx="7467600" cy="5029200"/>
          </a:xfrm>
        </p:spPr>
        <p:txBody>
          <a:bodyPr>
            <a:normAutofit fontScale="85000" lnSpcReduction="20000"/>
          </a:bodyPr>
          <a:lstStyle/>
          <a:p>
            <a:r>
              <a:rPr lang="en-US" sz="3600" dirty="0" smtClean="0"/>
              <a:t>How To Create a Map With Stata</a:t>
            </a:r>
          </a:p>
          <a:p>
            <a:pPr lvl="1"/>
            <a:r>
              <a:rPr lang="en-US" sz="2600" dirty="0" err="1" smtClean="0"/>
              <a:t>Shapefiles</a:t>
            </a:r>
            <a:endParaRPr lang="en-US" sz="2600" dirty="0" smtClean="0"/>
          </a:p>
          <a:p>
            <a:pPr lvl="1"/>
            <a:r>
              <a:rPr lang="en-US" sz="26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unzipfile</a:t>
            </a:r>
            <a:endParaRPr lang="en-US" sz="26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US" sz="2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spshape2dta</a:t>
            </a:r>
          </a:p>
          <a:p>
            <a:pPr lvl="1"/>
            <a:r>
              <a:rPr lang="en-US" sz="26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spset</a:t>
            </a:r>
            <a:endParaRPr lang="en-US" sz="26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US" sz="26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grmap</a:t>
            </a:r>
            <a:endParaRPr lang="en-US" sz="26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3600" b="1" dirty="0" smtClean="0"/>
              <a:t>The Johns Hopkins COVID-19 Data</a:t>
            </a:r>
          </a:p>
          <a:p>
            <a:r>
              <a:rPr lang="en-US" sz="3600" dirty="0" smtClean="0"/>
              <a:t>United Nations Population Data</a:t>
            </a:r>
          </a:p>
          <a:p>
            <a:r>
              <a:rPr lang="en-US" sz="3600" dirty="0" smtClean="0"/>
              <a:t>Merge the Files</a:t>
            </a:r>
          </a:p>
          <a:p>
            <a:r>
              <a:rPr lang="en-US" sz="3600" dirty="0" smtClean="0"/>
              <a:t>Create a Map</a:t>
            </a:r>
          </a:p>
          <a:p>
            <a:r>
              <a:rPr lang="en-US" sz="3600" dirty="0" smtClean="0"/>
              <a:t>Create Many Maps With A Loop</a:t>
            </a:r>
          </a:p>
          <a:p>
            <a:r>
              <a:rPr lang="en-US" sz="3600" dirty="0" smtClean="0"/>
              <a:t>Combine </a:t>
            </a:r>
            <a:r>
              <a:rPr lang="en-US" sz="3600" dirty="0"/>
              <a:t>T</a:t>
            </a:r>
            <a:r>
              <a:rPr lang="en-US" sz="3600" dirty="0" smtClean="0"/>
              <a:t>he Maps To Make A Video</a:t>
            </a:r>
            <a:endParaRPr lang="en-US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5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04" y="1617304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8919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49" r="32912" b="38701"/>
          <a:stretch/>
        </p:blipFill>
        <p:spPr>
          <a:xfrm>
            <a:off x="381000" y="1752600"/>
            <a:ext cx="8554064" cy="44196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/>
          <a:lstStyle/>
          <a:p>
            <a:r>
              <a:rPr lang="en-US" dirty="0" smtClean="0"/>
              <a:t>The Johns Hopkins COVID-19 Data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24464" y="6292334"/>
            <a:ext cx="8610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5"/>
              </a:rPr>
              <a:t>https://</a:t>
            </a:r>
            <a:r>
              <a:rPr lang="en-US" dirty="0" smtClean="0">
                <a:hlinkClick r:id="rId5"/>
              </a:rPr>
              <a:t>github.com/CSSEGISandData/COVID-19/tree/master/csse_covid_19_data</a:t>
            </a:r>
            <a:endParaRPr lang="en-US" dirty="0"/>
          </a:p>
        </p:txBody>
      </p:sp>
      <p:sp>
        <p:nvSpPr>
          <p:cNvPr id="7" name="Right Arrow 6"/>
          <p:cNvSpPr/>
          <p:nvPr/>
        </p:nvSpPr>
        <p:spPr>
          <a:xfrm>
            <a:off x="152400" y="5063490"/>
            <a:ext cx="595926" cy="43103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131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r="32802" b="27619"/>
          <a:stretch/>
        </p:blipFill>
        <p:spPr>
          <a:xfrm>
            <a:off x="914400" y="1600200"/>
            <a:ext cx="7500453" cy="454438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/>
          <a:lstStyle/>
          <a:p>
            <a:r>
              <a:rPr lang="en-US" dirty="0" smtClean="0"/>
              <a:t>The Johns Hopkins COVID-19 Data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748326" y="6400800"/>
            <a:ext cx="86106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hlinkClick r:id="rId5"/>
              </a:rPr>
              <a:t>https://</a:t>
            </a:r>
            <a:r>
              <a:rPr lang="en-US" sz="1200" dirty="0" smtClean="0">
                <a:hlinkClick r:id="rId5"/>
              </a:rPr>
              <a:t>github.com/CSSEGISandData/COVID-19/tree/master/csse_covid_19_data/csse_covid_19_time_series</a:t>
            </a:r>
            <a:endParaRPr lang="en-US" sz="1200" dirty="0"/>
          </a:p>
        </p:txBody>
      </p:sp>
      <p:sp>
        <p:nvSpPr>
          <p:cNvPr id="7" name="Right Arrow 6"/>
          <p:cNvSpPr/>
          <p:nvPr/>
        </p:nvSpPr>
        <p:spPr>
          <a:xfrm>
            <a:off x="616437" y="4953000"/>
            <a:ext cx="595926" cy="43103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160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r="33188" b="26509"/>
          <a:stretch/>
        </p:blipFill>
        <p:spPr>
          <a:xfrm>
            <a:off x="860767" y="1598041"/>
            <a:ext cx="7458972" cy="461504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/>
          <a:lstStyle/>
          <a:p>
            <a:r>
              <a:rPr lang="en-US" dirty="0" smtClean="0"/>
              <a:t>The Johns Hopkins COVID-19 Data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84953" y="6304152"/>
            <a:ext cx="8610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hlinkClick r:id="rId5"/>
              </a:rPr>
              <a:t>https://</a:t>
            </a:r>
            <a:r>
              <a:rPr lang="en-US" sz="1200" dirty="0" smtClean="0">
                <a:hlinkClick r:id="rId5"/>
              </a:rPr>
              <a:t>github.com/CSSEGISandData/COVID-19/blob/master/csse_covid_19_data/csse_covid_19_time_series/time_series_covid19_confirmed_global.csv</a:t>
            </a:r>
            <a:endParaRPr lang="en-US" sz="1200" dirty="0"/>
          </a:p>
        </p:txBody>
      </p:sp>
      <p:sp>
        <p:nvSpPr>
          <p:cNvPr id="7" name="Right Arrow 6"/>
          <p:cNvSpPr/>
          <p:nvPr/>
        </p:nvSpPr>
        <p:spPr>
          <a:xfrm>
            <a:off x="5410200" y="2389893"/>
            <a:ext cx="595926" cy="43103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305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676400"/>
            <a:ext cx="8610600" cy="4800600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en-US" altLang="en-US" sz="4000" dirty="0" smtClean="0"/>
              <a:t>You can download all of the </a:t>
            </a:r>
          </a:p>
          <a:p>
            <a:pPr marL="0" indent="0" algn="ctr" eaLnBrk="1" hangingPunct="1">
              <a:buNone/>
            </a:pPr>
            <a:r>
              <a:rPr lang="en-US" altLang="en-US" sz="4000" dirty="0" smtClean="0"/>
              <a:t>slides, do-files and datasets here:</a:t>
            </a:r>
          </a:p>
          <a:p>
            <a:pPr marL="0" indent="0" algn="ctr" eaLnBrk="1" hangingPunct="1">
              <a:buNone/>
            </a:pPr>
            <a:endParaRPr lang="en-US" altLang="en-US" sz="2800" dirty="0" smtClean="0"/>
          </a:p>
          <a:p>
            <a:pPr marL="0" indent="0" algn="ctr" eaLnBrk="1" hangingPunct="1">
              <a:buNone/>
            </a:pPr>
            <a:r>
              <a:rPr lang="en-US" sz="4000" b="1" dirty="0">
                <a:hlinkClick r:id="rId2"/>
              </a:rPr>
              <a:t>https://</a:t>
            </a:r>
            <a:r>
              <a:rPr lang="en-US" sz="4000" b="1" dirty="0" smtClean="0">
                <a:hlinkClick r:id="rId2"/>
              </a:rPr>
              <a:t>tinyurl.com/StataMapping</a:t>
            </a:r>
            <a:endParaRPr lang="en-US" sz="4000" b="1" dirty="0" smtClean="0"/>
          </a:p>
          <a:p>
            <a:pPr marL="0" indent="0" algn="ctr" eaLnBrk="1" hangingPunct="1">
              <a:buNone/>
            </a:pPr>
            <a:endParaRPr lang="en-US" alt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293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/>
          <a:lstStyle/>
          <a:p>
            <a:r>
              <a:rPr lang="en-US" dirty="0" smtClean="0"/>
              <a:t>The Johns Hopkins COVID-19 Data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838199" y="6304152"/>
            <a:ext cx="80573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  <a:hlinkClick r:id="rId4"/>
              </a:rPr>
              <a:t>https://</a:t>
            </a:r>
            <a:r>
              <a:rPr lang="en-US" sz="1200" dirty="0" smtClean="0">
                <a:solidFill>
                  <a:srgbClr val="FF0000"/>
                </a:solidFill>
                <a:hlinkClick r:id="rId4"/>
              </a:rPr>
              <a:t>raw.githubusercontent.com/CSSEGISandData/COVID-19/master/csse_covid_19_data/csse_covid_19_time_series/time_series_covid19_confirmed_global.csv</a:t>
            </a:r>
            <a:endParaRPr lang="en-US" sz="1200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/>
          <a:srcRect r="32666" b="26099"/>
          <a:stretch/>
        </p:blipFill>
        <p:spPr>
          <a:xfrm>
            <a:off x="838200" y="1484971"/>
            <a:ext cx="7620000" cy="4704347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209800" y="1905000"/>
            <a:ext cx="2743200" cy="3048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152400" y="6304152"/>
            <a:ext cx="595926" cy="43103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702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/>
          <a:lstStyle/>
          <a:p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import delimited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04800" y="1676400"/>
            <a:ext cx="8229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. </a:t>
            </a:r>
            <a:r>
              <a:rPr lang="en-US" b="1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import </a:t>
            </a:r>
            <a:r>
              <a:rPr lang="en-US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delimited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"https://raw.githubusercontent.com/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CSSEGISandData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/COVID-19/master/csse_covid_19_data/csse_covid_19_time_series/time_series_covid19_confirmed_global.csv"</a:t>
            </a:r>
            <a:r>
              <a:rPr lang="en-US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encoding(utf-8)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r="48135"/>
          <a:stretch/>
        </p:blipFill>
        <p:spPr>
          <a:xfrm>
            <a:off x="457200" y="3276600"/>
            <a:ext cx="6983702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073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/>
          <a:lstStyle/>
          <a:p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unicode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analyze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2209800"/>
            <a:ext cx="8417656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375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>
            <a:normAutofit fontScale="90000"/>
          </a:bodyPr>
          <a:lstStyle/>
          <a:p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mport delimited, encoding()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r="23360"/>
          <a:stretch/>
        </p:blipFill>
        <p:spPr>
          <a:xfrm>
            <a:off x="533400" y="1905000"/>
            <a:ext cx="8208324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09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>
            <a:normAutofit fontScale="90000"/>
          </a:bodyPr>
          <a:lstStyle/>
          <a:p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mport delimited, encoding()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600200"/>
            <a:ext cx="8203734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629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>
            <a:normAutofit fontScale="90000"/>
          </a:bodyPr>
          <a:lstStyle/>
          <a:p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c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ollapse (sum) </a:t>
            </a:r>
            <a:r>
              <a:rPr lang="en-US" b="1" i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varlist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, by()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r="31009"/>
          <a:stretch/>
        </p:blipFill>
        <p:spPr>
          <a:xfrm>
            <a:off x="1143000" y="1676400"/>
            <a:ext cx="7071867" cy="4876800"/>
          </a:xfrm>
          <a:prstGeom prst="rect">
            <a:avLst/>
          </a:prstGeom>
        </p:spPr>
      </p:pic>
      <p:sp>
        <p:nvSpPr>
          <p:cNvPr id="5" name="Right Arrow 4"/>
          <p:cNvSpPr/>
          <p:nvPr/>
        </p:nvSpPr>
        <p:spPr>
          <a:xfrm>
            <a:off x="457200" y="1600200"/>
            <a:ext cx="595926" cy="43103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65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>
            <a:normAutofit/>
          </a:bodyPr>
          <a:lstStyle/>
          <a:p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u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strnormalize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r="23096"/>
          <a:stretch/>
        </p:blipFill>
        <p:spPr>
          <a:xfrm>
            <a:off x="417120" y="1905000"/>
            <a:ext cx="8309759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239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>
            <a:normAutofit/>
          </a:bodyPr>
          <a:lstStyle/>
          <a:p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u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strnormalize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r="23096"/>
          <a:stretch/>
        </p:blipFill>
        <p:spPr>
          <a:xfrm>
            <a:off x="340178" y="1981200"/>
            <a:ext cx="8463643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549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+mn-lt"/>
                <a:cs typeface="Courier New" panose="02070309020205020404" pitchFamily="49" charset="0"/>
              </a:rPr>
              <a:t>Standardize GEOUNIT</a:t>
            </a:r>
            <a:endParaRPr lang="en-US" dirty="0">
              <a:latin typeface="+mn-lt"/>
              <a:cs typeface="Courier New" panose="02070309020205020404" pitchFamily="49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8000" t="16888" r="66500" b="44889"/>
          <a:stretch/>
        </p:blipFill>
        <p:spPr>
          <a:xfrm>
            <a:off x="0" y="2806590"/>
            <a:ext cx="4630782" cy="390438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34906" t="26835" r="39623" b="36268"/>
          <a:stretch/>
        </p:blipFill>
        <p:spPr>
          <a:xfrm>
            <a:off x="4674609" y="2888166"/>
            <a:ext cx="4591511" cy="374123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734753" y="2438399"/>
            <a:ext cx="18469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/>
              <a:t>w</a:t>
            </a:r>
            <a:r>
              <a:rPr lang="en-US" sz="3200" dirty="0" err="1" smtClean="0"/>
              <a:t>orld.dta</a:t>
            </a:r>
            <a:endParaRPr lang="en-US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1066800" y="2438400"/>
            <a:ext cx="22797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covid19.dta</a:t>
            </a:r>
            <a:endParaRPr lang="en-US" sz="3200" dirty="0"/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3505200" y="4724400"/>
            <a:ext cx="3657600" cy="34382"/>
          </a:xfrm>
          <a:prstGeom prst="straightConnector1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4215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+mn-lt"/>
                <a:cs typeface="Courier New" panose="02070309020205020404" pitchFamily="49" charset="0"/>
              </a:rPr>
              <a:t>Standardize GEOUNIT</a:t>
            </a:r>
            <a:endParaRPr lang="en-US" dirty="0">
              <a:latin typeface="+mn-lt"/>
              <a:cs typeface="Courier New" panose="02070309020205020404" pitchFamily="49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8600" y="2362200"/>
            <a:ext cx="89154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drop if GEOUNIT == "Diamond Princess"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drop if GEOUNIT == "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Ms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Zaandam"</a:t>
            </a: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replace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GEOUNIT = "The Bahamas"           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if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GEOUNIT=="Bahamas"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replace GEOUNIT = "Myanmar"                    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if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GEOUNIT=="Burma"</a:t>
            </a: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replace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GEOUNIT = "Ivory Coast"                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if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GEOUNIT=="Cote D'Ivoire"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replace GEOUNIT = "Vatican"                    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if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GEOUNIT=="Holy See"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replace GEOUNIT = "South Korea"                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if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GEOUNIT=="Korea, South"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replace GEOUNIT = "Macedonia"                  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if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GEOUNIT=="North Macedonia"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replace GEOUNIT = "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SãO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Tomé And Principe"    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if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GEOUNIT=="Sao Tome And Principe"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replace GEOUNIT = "Republic Of Serbia"       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if GEOUNIT=="Serbia"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replace GEOUNIT = "Taiwan"                   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if GEOUNIT=="Taiwan*"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replace GEOUNIT = "East Timor"               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if GEOUNIT=="Timor-Leste" 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replace GEOUNIT = "United States Of America" 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if GEOUNIT=="Us"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replace GEOUNIT = "Israel"                     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if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GEOUNIT=="West Bank And Gaza"</a:t>
            </a:r>
          </a:p>
        </p:txBody>
      </p:sp>
    </p:spTree>
    <p:extLst>
      <p:ext uri="{BB962C8B-B14F-4D97-AF65-F5344CB8AC3E}">
        <p14:creationId xmlns:p14="http://schemas.microsoft.com/office/powerpoint/2010/main" val="1920735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/>
          <a:lstStyle/>
          <a:p>
            <a:r>
              <a:rPr lang="en-US" dirty="0" smtClean="0"/>
              <a:t>Choropleth Maps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" r="5000"/>
          <a:stretch/>
        </p:blipFill>
        <p:spPr>
          <a:xfrm>
            <a:off x="152400" y="2209800"/>
            <a:ext cx="8834633" cy="3788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190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+mn-lt"/>
                <a:cs typeface="Courier New" panose="02070309020205020404" pitchFamily="49" charset="0"/>
              </a:rPr>
              <a:t>Standardize GEOUNIT</a:t>
            </a:r>
            <a:endParaRPr lang="en-US" dirty="0">
              <a:latin typeface="+mn-lt"/>
              <a:cs typeface="Courier New" panose="02070309020205020404" pitchFamily="49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r="38922"/>
          <a:stretch/>
        </p:blipFill>
        <p:spPr>
          <a:xfrm>
            <a:off x="838200" y="1752600"/>
            <a:ext cx="7210797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273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32185"/>
            <a:ext cx="7467600" cy="5029200"/>
          </a:xfrm>
        </p:spPr>
        <p:txBody>
          <a:bodyPr>
            <a:normAutofit fontScale="85000" lnSpcReduction="20000"/>
          </a:bodyPr>
          <a:lstStyle/>
          <a:p>
            <a:r>
              <a:rPr lang="en-US" sz="3600" dirty="0" smtClean="0"/>
              <a:t>How To Create a Map With Stata</a:t>
            </a:r>
          </a:p>
          <a:p>
            <a:pPr lvl="1"/>
            <a:r>
              <a:rPr lang="en-US" sz="2600" dirty="0" err="1" smtClean="0"/>
              <a:t>Shapefiles</a:t>
            </a:r>
            <a:endParaRPr lang="en-US" sz="2600" dirty="0" smtClean="0"/>
          </a:p>
          <a:p>
            <a:pPr lvl="1"/>
            <a:r>
              <a:rPr lang="en-US" sz="26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unzipfile</a:t>
            </a:r>
            <a:endParaRPr lang="en-US" sz="26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US" sz="2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spshape2dta</a:t>
            </a:r>
          </a:p>
          <a:p>
            <a:pPr lvl="1"/>
            <a:r>
              <a:rPr lang="en-US" sz="26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spset</a:t>
            </a:r>
            <a:endParaRPr lang="en-US" sz="26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US" sz="26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grmap</a:t>
            </a:r>
            <a:endParaRPr lang="en-US" sz="26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3600" dirty="0" smtClean="0"/>
              <a:t>The Johns Hopkins COVID-19 Data</a:t>
            </a:r>
          </a:p>
          <a:p>
            <a:r>
              <a:rPr lang="en-US" sz="3600" b="1" dirty="0" smtClean="0"/>
              <a:t>United Nations Population Data</a:t>
            </a:r>
          </a:p>
          <a:p>
            <a:r>
              <a:rPr lang="en-US" sz="3600" dirty="0" smtClean="0"/>
              <a:t>Merge the Files</a:t>
            </a:r>
          </a:p>
          <a:p>
            <a:r>
              <a:rPr lang="en-US" sz="3600" dirty="0" smtClean="0"/>
              <a:t>Create a Map</a:t>
            </a:r>
          </a:p>
          <a:p>
            <a:r>
              <a:rPr lang="en-US" sz="3600" dirty="0" smtClean="0"/>
              <a:t>Create Many Maps With A Loop</a:t>
            </a:r>
          </a:p>
          <a:p>
            <a:r>
              <a:rPr lang="en-US" sz="3600" dirty="0" smtClean="0"/>
              <a:t>Combine </a:t>
            </a:r>
            <a:r>
              <a:rPr lang="en-US" sz="3600" dirty="0"/>
              <a:t>T</a:t>
            </a:r>
            <a:r>
              <a:rPr lang="en-US" sz="3600" dirty="0" smtClean="0"/>
              <a:t>he Maps To Make A Video</a:t>
            </a:r>
            <a:endParaRPr lang="en-US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5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04" y="1617304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04" y="3775876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1480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r="25961" b="34102"/>
          <a:stretch/>
        </p:blipFill>
        <p:spPr>
          <a:xfrm>
            <a:off x="532044" y="1676400"/>
            <a:ext cx="8371128" cy="4191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/>
          <a:lstStyle/>
          <a:p>
            <a:r>
              <a:rPr lang="en-US" dirty="0" smtClean="0"/>
              <a:t>United Nations Population Data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838199" y="6304152"/>
            <a:ext cx="805735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hlinkClick r:id="rId5"/>
              </a:rPr>
              <a:t>https://population.un.org/wpp/Download/Standard/CSV</a:t>
            </a:r>
            <a:r>
              <a:rPr lang="en-US" sz="2000" dirty="0" smtClean="0">
                <a:hlinkClick r:id="rId5"/>
              </a:rPr>
              <a:t>/</a:t>
            </a:r>
            <a:endParaRPr lang="en-US" sz="2000" dirty="0"/>
          </a:p>
        </p:txBody>
      </p:sp>
      <p:sp>
        <p:nvSpPr>
          <p:cNvPr id="9" name="Right Arrow 8"/>
          <p:cNvSpPr/>
          <p:nvPr/>
        </p:nvSpPr>
        <p:spPr>
          <a:xfrm rot="10800000">
            <a:off x="6705600" y="4724400"/>
            <a:ext cx="595926" cy="43103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199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r="26785" b="35784"/>
          <a:stretch/>
        </p:blipFill>
        <p:spPr>
          <a:xfrm>
            <a:off x="381000" y="1600200"/>
            <a:ext cx="8340293" cy="41148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/>
          <a:lstStyle/>
          <a:p>
            <a:r>
              <a:rPr lang="en-US" dirty="0" smtClean="0"/>
              <a:t>United Nations Population Data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81000" y="5867400"/>
            <a:ext cx="805735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hlinkClick r:id="rId5"/>
              </a:rPr>
              <a:t>https://population.un.org/wpp/Download/Files/1_Indicators%20(Standard)/</a:t>
            </a:r>
            <a:r>
              <a:rPr lang="en-US" sz="2000" dirty="0" smtClean="0">
                <a:hlinkClick r:id="rId5"/>
              </a:rPr>
              <a:t>CSV_FILES/WPP2019_TotalPopulationBySex.csv</a:t>
            </a:r>
            <a:endParaRPr lang="en-US" sz="2000" dirty="0"/>
          </a:p>
        </p:txBody>
      </p:sp>
      <p:sp>
        <p:nvSpPr>
          <p:cNvPr id="9" name="Right Arrow 8"/>
          <p:cNvSpPr/>
          <p:nvPr/>
        </p:nvSpPr>
        <p:spPr>
          <a:xfrm rot="19644605">
            <a:off x="1440766" y="3250757"/>
            <a:ext cx="595926" cy="43103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714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>
            <a:normAutofit/>
          </a:bodyPr>
          <a:lstStyle/>
          <a:p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u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nicode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analyze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979" y="2362200"/>
            <a:ext cx="8648041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085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>
            <a:normAutofit/>
          </a:bodyPr>
          <a:lstStyle/>
          <a:p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import delimited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r="12394"/>
          <a:stretch/>
        </p:blipFill>
        <p:spPr>
          <a:xfrm>
            <a:off x="457200" y="2590800"/>
            <a:ext cx="8056332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462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+mn-lt"/>
                <a:cs typeface="Courier New" panose="02070309020205020404" pitchFamily="49" charset="0"/>
              </a:rPr>
              <a:t>Standardize GEOUNIT</a:t>
            </a:r>
            <a:endParaRPr lang="en-US" dirty="0">
              <a:latin typeface="+mn-lt"/>
              <a:cs typeface="Courier New" panose="02070309020205020404" pitchFamily="49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14300" y="2362200"/>
            <a:ext cx="89154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replace GEOUNIT = "Iran"                  if GEOUNIT=="Iran (Islamic Republic Of)"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replace GEOUNIT = "Finland"               if GEOUNIT=="Aland"</a:t>
            </a: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replace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GEOUNIT = "Brunei"                if GEOUNIT=="Brunei Darussalam"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replace GEOUNIT = "East Timor"            if GEOUNIT=="Timor-Leste"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replace GEOUNIT = "Ivory Coast"           if GEOUNIT=="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CôTe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D'Ivoire"</a:t>
            </a: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replace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GEOUNIT = "Macedonia"             if GEOUNIT=="North Macedonia"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replace GEOUNIT = "Moldova"               if GEOUNIT=="Republic Of Moldova"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replace GEOUNIT = "Republic Of Serbia"    if GEOUNIT=="Serbia"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replace GEOUNIT = "Russia"                if GEOUNIT=="Russian Federation"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replace GEOUNIT = "South Korea"           if GEOUNIT=="Republic Of Korea"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replace GEOUNIT = "Syria"                 if GEOUNIT=="Syrian Arab Republic"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replace GEOUNIT = "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SãO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Tomé And Principe" if GEOUNIT=="Sao Tome And Principe"</a:t>
            </a: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replace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GEOUNIT = "The Bahamas"           if GEOUNIT=="Bahamas"</a:t>
            </a:r>
          </a:p>
          <a:p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replace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GEOUNIT = "Vietnam"               if GEOUNIT=="Viet Nam"</a:t>
            </a:r>
          </a:p>
        </p:txBody>
      </p:sp>
    </p:spTree>
    <p:extLst>
      <p:ext uri="{BB962C8B-B14F-4D97-AF65-F5344CB8AC3E}">
        <p14:creationId xmlns:p14="http://schemas.microsoft.com/office/powerpoint/2010/main" val="3717645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>
            <a:normAutofit/>
          </a:bodyPr>
          <a:lstStyle/>
          <a:p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c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ompress</a:t>
            </a:r>
            <a:r>
              <a:rPr lang="en-US" dirty="0" smtClean="0">
                <a:latin typeface="+mn-lt"/>
                <a:cs typeface="Courier New" panose="02070309020205020404" pitchFamily="49" charset="0"/>
              </a:rPr>
              <a:t>,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sort</a:t>
            </a:r>
            <a:r>
              <a:rPr lang="en-US" dirty="0" smtClean="0">
                <a:latin typeface="+mn-lt"/>
                <a:cs typeface="Courier New" panose="02070309020205020404" pitchFamily="49" charset="0"/>
              </a:rPr>
              <a:t>, and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save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r="46149"/>
          <a:stretch/>
        </p:blipFill>
        <p:spPr>
          <a:xfrm>
            <a:off x="762000" y="2286000"/>
            <a:ext cx="6472238" cy="3485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206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32185"/>
            <a:ext cx="7467600" cy="5029200"/>
          </a:xfrm>
        </p:spPr>
        <p:txBody>
          <a:bodyPr>
            <a:normAutofit fontScale="85000" lnSpcReduction="20000"/>
          </a:bodyPr>
          <a:lstStyle/>
          <a:p>
            <a:r>
              <a:rPr lang="en-US" sz="3600" dirty="0" smtClean="0"/>
              <a:t>How To Create a Map With Stata</a:t>
            </a:r>
          </a:p>
          <a:p>
            <a:pPr lvl="1"/>
            <a:r>
              <a:rPr lang="en-US" sz="2600" dirty="0" err="1" smtClean="0"/>
              <a:t>Shapefiles</a:t>
            </a:r>
            <a:endParaRPr lang="en-US" sz="2600" dirty="0" smtClean="0"/>
          </a:p>
          <a:p>
            <a:pPr lvl="1"/>
            <a:r>
              <a:rPr lang="en-US" sz="26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unzipfile</a:t>
            </a:r>
            <a:endParaRPr lang="en-US" sz="26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US" sz="2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spshape2dta</a:t>
            </a:r>
          </a:p>
          <a:p>
            <a:pPr lvl="1"/>
            <a:r>
              <a:rPr lang="en-US" sz="26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spset</a:t>
            </a:r>
            <a:endParaRPr lang="en-US" sz="26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US" sz="26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grmap</a:t>
            </a:r>
            <a:endParaRPr lang="en-US" sz="26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3600" dirty="0" smtClean="0"/>
              <a:t>The Johns Hopkins COVID-19 Data</a:t>
            </a:r>
          </a:p>
          <a:p>
            <a:r>
              <a:rPr lang="en-US" sz="3600" dirty="0" smtClean="0"/>
              <a:t>United Nations Population Data</a:t>
            </a:r>
          </a:p>
          <a:p>
            <a:r>
              <a:rPr lang="en-US" sz="3600" b="1" dirty="0" smtClean="0"/>
              <a:t>Merge the Files</a:t>
            </a:r>
          </a:p>
          <a:p>
            <a:r>
              <a:rPr lang="en-US" sz="3600" dirty="0" smtClean="0"/>
              <a:t>Create a Map</a:t>
            </a:r>
          </a:p>
          <a:p>
            <a:r>
              <a:rPr lang="en-US" sz="3600" dirty="0" smtClean="0"/>
              <a:t>Create Many Maps With A Loop</a:t>
            </a:r>
          </a:p>
          <a:p>
            <a:r>
              <a:rPr lang="en-US" sz="3600" dirty="0" smtClean="0"/>
              <a:t>Combine </a:t>
            </a:r>
            <a:r>
              <a:rPr lang="en-US" sz="3600" dirty="0"/>
              <a:t>T</a:t>
            </a:r>
            <a:r>
              <a:rPr lang="en-US" sz="3600" dirty="0" smtClean="0"/>
              <a:t>he Maps To Make A Video</a:t>
            </a:r>
            <a:endParaRPr lang="en-US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5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04" y="1617304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04" y="3775876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04" y="4183534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1817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+mn-lt"/>
                <a:cs typeface="Courier New" panose="02070309020205020404" pitchFamily="49" charset="0"/>
              </a:rPr>
              <a:t>The Geographic Dataset</a:t>
            </a:r>
            <a:endParaRPr lang="en-US" dirty="0">
              <a:latin typeface="+mn-lt"/>
              <a:cs typeface="Courier New" panose="02070309020205020404" pitchFamily="49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r="7194"/>
          <a:stretch/>
        </p:blipFill>
        <p:spPr>
          <a:xfrm>
            <a:off x="762000" y="2057400"/>
            <a:ext cx="7957777" cy="4170058"/>
          </a:xfrm>
          <a:prstGeom prst="rect">
            <a:avLst/>
          </a:prstGeom>
        </p:spPr>
      </p:pic>
      <p:sp>
        <p:nvSpPr>
          <p:cNvPr id="5" name="Right Arrow 4"/>
          <p:cNvSpPr/>
          <p:nvPr/>
        </p:nvSpPr>
        <p:spPr>
          <a:xfrm>
            <a:off x="140054" y="5334000"/>
            <a:ext cx="595926" cy="43103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518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3" name="covid19_global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2514600"/>
            <a:ext cx="9144000" cy="3529013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/>
          <a:lstStyle/>
          <a:p>
            <a:r>
              <a:rPr lang="en-US" dirty="0" smtClean="0"/>
              <a:t>Animated Choropleth Maps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7611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+mn-lt"/>
                <a:cs typeface="Courier New" panose="02070309020205020404" pitchFamily="49" charset="0"/>
              </a:rPr>
              <a:t>The COVID-19 Dataset</a:t>
            </a:r>
            <a:endParaRPr lang="en-US" dirty="0">
              <a:latin typeface="+mn-lt"/>
              <a:cs typeface="Courier New" panose="02070309020205020404" pitchFamily="49" charset="0"/>
            </a:endParaRPr>
          </a:p>
        </p:txBody>
      </p:sp>
      <p:sp>
        <p:nvSpPr>
          <p:cNvPr id="5" name="Right Arrow 4"/>
          <p:cNvSpPr/>
          <p:nvPr/>
        </p:nvSpPr>
        <p:spPr>
          <a:xfrm>
            <a:off x="304800" y="4038600"/>
            <a:ext cx="595926" cy="43103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r="25267"/>
          <a:stretch/>
        </p:blipFill>
        <p:spPr>
          <a:xfrm>
            <a:off x="990600" y="2057400"/>
            <a:ext cx="7674042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647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+mn-lt"/>
                <a:cs typeface="Courier New" panose="02070309020205020404" pitchFamily="49" charset="0"/>
              </a:rPr>
              <a:t>The Population Dataset</a:t>
            </a:r>
            <a:endParaRPr lang="en-US" dirty="0">
              <a:latin typeface="+mn-lt"/>
              <a:cs typeface="Courier New" panose="02070309020205020404" pitchFamily="49" charset="0"/>
            </a:endParaRPr>
          </a:p>
        </p:txBody>
      </p:sp>
      <p:sp>
        <p:nvSpPr>
          <p:cNvPr id="5" name="Right Arrow 4"/>
          <p:cNvSpPr/>
          <p:nvPr/>
        </p:nvSpPr>
        <p:spPr>
          <a:xfrm>
            <a:off x="381000" y="4343400"/>
            <a:ext cx="595926" cy="43103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r="25267"/>
          <a:stretch/>
        </p:blipFill>
        <p:spPr>
          <a:xfrm>
            <a:off x="1066800" y="2362200"/>
            <a:ext cx="7709428" cy="2661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262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>
            <a:normAutofit fontScale="90000"/>
          </a:bodyPr>
          <a:lstStyle/>
          <a:p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m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erge</a:t>
            </a:r>
            <a:r>
              <a:rPr lang="en-US" dirty="0" smtClean="0">
                <a:latin typeface="+mn-lt"/>
                <a:cs typeface="Courier New" panose="02070309020205020404" pitchFamily="49" charset="0"/>
              </a:rPr>
              <a:t> the Geographic and COVID-19 Data</a:t>
            </a:r>
            <a:endParaRPr lang="en-US" dirty="0">
              <a:latin typeface="+mn-lt"/>
              <a:cs typeface="Courier New" panose="02070309020205020404" pitchFamily="49" charset="0"/>
            </a:endParaRPr>
          </a:p>
        </p:txBody>
      </p:sp>
      <p:sp>
        <p:nvSpPr>
          <p:cNvPr id="5" name="Right Arrow 4"/>
          <p:cNvSpPr/>
          <p:nvPr/>
        </p:nvSpPr>
        <p:spPr>
          <a:xfrm>
            <a:off x="345755" y="2743200"/>
            <a:ext cx="595926" cy="43103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r="24970"/>
          <a:stretch/>
        </p:blipFill>
        <p:spPr>
          <a:xfrm>
            <a:off x="990600" y="2133600"/>
            <a:ext cx="7891051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231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>
            <a:normAutofit/>
          </a:bodyPr>
          <a:lstStyle/>
          <a:p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m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erge</a:t>
            </a:r>
            <a:r>
              <a:rPr lang="en-US" dirty="0" smtClean="0">
                <a:latin typeface="+mn-lt"/>
                <a:cs typeface="Courier New" panose="02070309020205020404" pitchFamily="49" charset="0"/>
              </a:rPr>
              <a:t> the </a:t>
            </a:r>
            <a:r>
              <a:rPr lang="en-US" dirty="0" err="1" smtClean="0">
                <a:latin typeface="+mn-lt"/>
                <a:cs typeface="Courier New" panose="02070309020205020404" pitchFamily="49" charset="0"/>
              </a:rPr>
              <a:t>PopulationData</a:t>
            </a:r>
            <a:endParaRPr lang="en-US" dirty="0">
              <a:latin typeface="+mn-lt"/>
              <a:cs typeface="Courier New" panose="02070309020205020404" pitchFamily="49" charset="0"/>
            </a:endParaRPr>
          </a:p>
        </p:txBody>
      </p:sp>
      <p:sp>
        <p:nvSpPr>
          <p:cNvPr id="5" name="Right Arrow 4"/>
          <p:cNvSpPr/>
          <p:nvPr/>
        </p:nvSpPr>
        <p:spPr>
          <a:xfrm>
            <a:off x="345755" y="2438400"/>
            <a:ext cx="595926" cy="43103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1681" y="2514600"/>
            <a:ext cx="7915275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32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>
            <a:normAutofit/>
          </a:bodyPr>
          <a:lstStyle/>
          <a:p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The Complete Dataset</a:t>
            </a:r>
            <a:endParaRPr lang="en-US" dirty="0">
              <a:latin typeface="+mn-lt"/>
              <a:cs typeface="Courier New" panose="02070309020205020404" pitchFamily="49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718" y="2133600"/>
            <a:ext cx="801052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522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32185"/>
            <a:ext cx="7467600" cy="5029200"/>
          </a:xfrm>
        </p:spPr>
        <p:txBody>
          <a:bodyPr>
            <a:normAutofit fontScale="85000" lnSpcReduction="20000"/>
          </a:bodyPr>
          <a:lstStyle/>
          <a:p>
            <a:r>
              <a:rPr lang="en-US" sz="3600" dirty="0" smtClean="0"/>
              <a:t>How To Create a Map With Stata</a:t>
            </a:r>
          </a:p>
          <a:p>
            <a:pPr lvl="1"/>
            <a:r>
              <a:rPr lang="en-US" sz="2600" dirty="0" err="1" smtClean="0"/>
              <a:t>Shapefiles</a:t>
            </a:r>
            <a:endParaRPr lang="en-US" sz="2600" dirty="0" smtClean="0"/>
          </a:p>
          <a:p>
            <a:pPr lvl="1"/>
            <a:r>
              <a:rPr lang="en-US" sz="26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unzipfile</a:t>
            </a:r>
            <a:endParaRPr lang="en-US" sz="26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US" sz="2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spshape2dta</a:t>
            </a:r>
          </a:p>
          <a:p>
            <a:pPr lvl="1"/>
            <a:r>
              <a:rPr lang="en-US" sz="26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spset</a:t>
            </a:r>
            <a:endParaRPr lang="en-US" sz="26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US" sz="26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grmap</a:t>
            </a:r>
            <a:endParaRPr lang="en-US" sz="26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3600" dirty="0" smtClean="0"/>
              <a:t>The Johns Hopkins COVID-19 Data</a:t>
            </a:r>
          </a:p>
          <a:p>
            <a:r>
              <a:rPr lang="en-US" sz="3600" dirty="0" smtClean="0"/>
              <a:t>United Nations Population Data</a:t>
            </a:r>
          </a:p>
          <a:p>
            <a:r>
              <a:rPr lang="en-US" sz="3600" dirty="0" smtClean="0"/>
              <a:t>Merge the Files</a:t>
            </a:r>
          </a:p>
          <a:p>
            <a:r>
              <a:rPr lang="en-US" sz="3600" b="1" dirty="0" smtClean="0"/>
              <a:t>Create a Map</a:t>
            </a:r>
          </a:p>
          <a:p>
            <a:r>
              <a:rPr lang="en-US" sz="3600" dirty="0" smtClean="0"/>
              <a:t>Create Many Maps With A Loop</a:t>
            </a:r>
          </a:p>
          <a:p>
            <a:r>
              <a:rPr lang="en-US" sz="3600" dirty="0" smtClean="0"/>
              <a:t>Combine </a:t>
            </a:r>
            <a:r>
              <a:rPr lang="en-US" sz="3600" dirty="0"/>
              <a:t>T</a:t>
            </a:r>
            <a:r>
              <a:rPr lang="en-US" sz="3600" dirty="0" smtClean="0"/>
              <a:t>he Maps To Make A Video</a:t>
            </a:r>
            <a:endParaRPr lang="en-US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5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04" y="1617304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04" y="3775876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04" y="4183534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04" y="4651333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4316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/>
          <a:lstStyle/>
          <a:p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spset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r="48075"/>
          <a:stretch/>
        </p:blipFill>
        <p:spPr>
          <a:xfrm>
            <a:off x="838200" y="1828800"/>
            <a:ext cx="6576061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206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/>
          <a:lstStyle/>
          <a:p>
            <a:r>
              <a:rPr lang="en-US" dirty="0" smtClean="0"/>
              <a:t>Choropleth Maps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28600" y="5903693"/>
            <a:ext cx="78790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generate </a:t>
            </a:r>
            <a:r>
              <a:rPr lang="en-US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confirmed_adj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= 1000000*(v136 / </a:t>
            </a:r>
            <a:r>
              <a:rPr lang="en-US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poptotal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r>
              <a:rPr lang="en-US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grmap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confirmed_adj</a:t>
            </a:r>
            <a:endParaRPr lang="en-US" sz="20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059779"/>
            <a:ext cx="8534400" cy="3293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620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/>
          <a:lstStyle/>
          <a:p>
            <a:r>
              <a:rPr lang="en-US" dirty="0" smtClean="0"/>
              <a:t>Choropleth Maps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r="22082"/>
          <a:stretch/>
        </p:blipFill>
        <p:spPr>
          <a:xfrm>
            <a:off x="919595" y="1905000"/>
            <a:ext cx="730481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930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+mn-lt"/>
                <a:cs typeface="Courier New" panose="02070309020205020404" pitchFamily="49" charset="0"/>
              </a:rPr>
              <a:t>Customize The Map</a:t>
            </a:r>
            <a:endParaRPr lang="en-US" dirty="0">
              <a:latin typeface="+mn-lt"/>
              <a:cs typeface="Courier New" panose="02070309020205020404" pitchFamily="49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14300" y="2362200"/>
            <a:ext cx="89154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grmap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confirmed_adj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                   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///</a:t>
            </a:r>
          </a:p>
          <a:p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</a:t>
            </a:r>
            <a:r>
              <a:rPr lang="en-US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6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clnumber</a:t>
            </a:r>
            <a:r>
              <a:rPr lang="en-US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(8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)                                                  ///</a:t>
            </a:r>
          </a:p>
          <a:p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</a:t>
            </a:r>
            <a:r>
              <a:rPr lang="en-US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6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clmethod</a:t>
            </a:r>
            <a:r>
              <a:rPr lang="en-US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(custom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)                                             ///</a:t>
            </a:r>
          </a:p>
          <a:p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</a:t>
            </a:r>
            <a:r>
              <a:rPr lang="en-US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6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clbreaks</a:t>
            </a:r>
            <a:r>
              <a:rPr lang="en-US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(0 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20 75 250 300 500 1000 5000 25000)                /// </a:t>
            </a:r>
          </a:p>
          <a:p>
            <a:r>
              <a:rPr lang="en-US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</a:t>
            </a:r>
            <a:r>
              <a:rPr lang="en-US" sz="16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ocolor</a:t>
            </a:r>
            <a:r>
              <a:rPr lang="en-US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(black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) </a:t>
            </a:r>
            <a:r>
              <a:rPr lang="en-US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osize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vthin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)                                   ///</a:t>
            </a:r>
          </a:p>
          <a:p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</a:t>
            </a:r>
            <a:r>
              <a:rPr lang="en-US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title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("Global Confirmed Cases of COVID-19 on June 1, 2020")  ///</a:t>
            </a:r>
          </a:p>
          <a:p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</a:t>
            </a:r>
            <a:r>
              <a:rPr lang="en-US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subtitle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("cumulative cases per 1,000,000 population") </a:t>
            </a:r>
          </a:p>
        </p:txBody>
      </p:sp>
    </p:spTree>
    <p:extLst>
      <p:ext uri="{BB962C8B-B14F-4D97-AF65-F5344CB8AC3E}">
        <p14:creationId xmlns:p14="http://schemas.microsoft.com/office/powerpoint/2010/main" val="1989996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32185"/>
            <a:ext cx="7467600" cy="5029200"/>
          </a:xfrm>
        </p:spPr>
        <p:txBody>
          <a:bodyPr>
            <a:normAutofit fontScale="85000" lnSpcReduction="20000"/>
          </a:bodyPr>
          <a:lstStyle/>
          <a:p>
            <a:r>
              <a:rPr lang="en-US" sz="3600" b="1" dirty="0" smtClean="0"/>
              <a:t>How To Create a Map With Stata</a:t>
            </a:r>
          </a:p>
          <a:p>
            <a:pPr lvl="1"/>
            <a:r>
              <a:rPr lang="en-US" sz="2600" dirty="0" err="1" smtClean="0"/>
              <a:t>Shapefiles</a:t>
            </a:r>
            <a:endParaRPr lang="en-US" sz="2600" dirty="0" smtClean="0"/>
          </a:p>
          <a:p>
            <a:pPr lvl="1"/>
            <a:r>
              <a:rPr lang="en-US" sz="26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unzipfile</a:t>
            </a:r>
            <a:endParaRPr lang="en-US" sz="26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US" sz="2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spshape2dta</a:t>
            </a:r>
          </a:p>
          <a:p>
            <a:pPr lvl="1"/>
            <a:r>
              <a:rPr lang="en-US" sz="26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spset</a:t>
            </a:r>
            <a:endParaRPr lang="en-US" sz="26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US" sz="26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grmap</a:t>
            </a:r>
            <a:endParaRPr lang="en-US" sz="26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3600" dirty="0" smtClean="0"/>
              <a:t>The Johns Hopkins COVID-19 Data</a:t>
            </a:r>
          </a:p>
          <a:p>
            <a:r>
              <a:rPr lang="en-US" sz="3600" dirty="0" smtClean="0"/>
              <a:t>United Nations Population Data</a:t>
            </a:r>
          </a:p>
          <a:p>
            <a:r>
              <a:rPr lang="en-US" sz="3600" dirty="0" smtClean="0"/>
              <a:t>Merge the Files</a:t>
            </a:r>
          </a:p>
          <a:p>
            <a:r>
              <a:rPr lang="en-US" sz="3600" dirty="0" smtClean="0"/>
              <a:t>Create a Map</a:t>
            </a:r>
          </a:p>
          <a:p>
            <a:r>
              <a:rPr lang="en-US" sz="3600" dirty="0" smtClean="0"/>
              <a:t>Create Many Maps With A Loop</a:t>
            </a:r>
          </a:p>
          <a:p>
            <a:r>
              <a:rPr lang="en-US" sz="3600" dirty="0" smtClean="0"/>
              <a:t>Combine </a:t>
            </a:r>
            <a:r>
              <a:rPr lang="en-US" sz="3600" dirty="0"/>
              <a:t>T</a:t>
            </a:r>
            <a:r>
              <a:rPr lang="en-US" sz="3600" dirty="0" smtClean="0"/>
              <a:t>he Maps To Make A Video</a:t>
            </a:r>
            <a:endParaRPr lang="en-US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99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/>
          <a:lstStyle/>
          <a:p>
            <a:r>
              <a:rPr lang="en-US" dirty="0" smtClean="0"/>
              <a:t>Choropleth Map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5" r="5346"/>
          <a:stretch/>
        </p:blipFill>
        <p:spPr>
          <a:xfrm>
            <a:off x="106072" y="1948403"/>
            <a:ext cx="8961728" cy="3842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814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32185"/>
            <a:ext cx="7467600" cy="5029200"/>
          </a:xfrm>
        </p:spPr>
        <p:txBody>
          <a:bodyPr>
            <a:normAutofit fontScale="85000" lnSpcReduction="20000"/>
          </a:bodyPr>
          <a:lstStyle/>
          <a:p>
            <a:r>
              <a:rPr lang="en-US" sz="3600" dirty="0" smtClean="0"/>
              <a:t>How To Create a Map With Stata</a:t>
            </a:r>
          </a:p>
          <a:p>
            <a:pPr lvl="1"/>
            <a:r>
              <a:rPr lang="en-US" sz="2600" dirty="0" err="1" smtClean="0"/>
              <a:t>Shapefiles</a:t>
            </a:r>
            <a:endParaRPr lang="en-US" sz="2600" dirty="0" smtClean="0"/>
          </a:p>
          <a:p>
            <a:pPr lvl="1"/>
            <a:r>
              <a:rPr lang="en-US" sz="26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unzipfile</a:t>
            </a:r>
            <a:endParaRPr lang="en-US" sz="26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US" sz="2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spshape2dta</a:t>
            </a:r>
          </a:p>
          <a:p>
            <a:pPr lvl="1"/>
            <a:r>
              <a:rPr lang="en-US" sz="26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spset</a:t>
            </a:r>
            <a:endParaRPr lang="en-US" sz="26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US" sz="26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grmap</a:t>
            </a:r>
            <a:endParaRPr lang="en-US" sz="26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3600" dirty="0" smtClean="0"/>
              <a:t>The Johns Hopkins COVID-19 Data</a:t>
            </a:r>
          </a:p>
          <a:p>
            <a:r>
              <a:rPr lang="en-US" sz="3600" dirty="0" smtClean="0"/>
              <a:t>United Nations Population Data</a:t>
            </a:r>
          </a:p>
          <a:p>
            <a:r>
              <a:rPr lang="en-US" sz="3600" dirty="0" smtClean="0"/>
              <a:t>Merge the Files</a:t>
            </a:r>
          </a:p>
          <a:p>
            <a:r>
              <a:rPr lang="en-US" sz="3600" dirty="0" smtClean="0"/>
              <a:t>Create a Map</a:t>
            </a:r>
          </a:p>
          <a:p>
            <a:r>
              <a:rPr lang="en-US" sz="3600" b="1" dirty="0" smtClean="0"/>
              <a:t>Create Many Maps With A Loop</a:t>
            </a:r>
          </a:p>
          <a:p>
            <a:r>
              <a:rPr lang="en-US" sz="3600" dirty="0" smtClean="0"/>
              <a:t>Combine </a:t>
            </a:r>
            <a:r>
              <a:rPr lang="en-US" sz="3600" dirty="0"/>
              <a:t>T</a:t>
            </a:r>
            <a:r>
              <a:rPr lang="en-US" sz="3600" dirty="0" smtClean="0"/>
              <a:t>he Maps To Make A Video</a:t>
            </a:r>
            <a:endParaRPr lang="en-US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5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04" y="1617304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04" y="3775876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04" y="4183534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04" y="4651333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04" y="5119132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25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+mn-lt"/>
                <a:cs typeface="Courier New" panose="02070309020205020404" pitchFamily="49" charset="0"/>
              </a:rPr>
              <a:t>Local Macros</a:t>
            </a:r>
            <a:endParaRPr lang="en-US" dirty="0">
              <a:latin typeface="+mn-lt"/>
              <a:cs typeface="Courier New" panose="02070309020205020404" pitchFamily="49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r="59627"/>
          <a:stretch/>
        </p:blipFill>
        <p:spPr>
          <a:xfrm>
            <a:off x="762000" y="2514600"/>
            <a:ext cx="6549737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388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3388996"/>
            <a:ext cx="8839200" cy="336994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85262" y="1816423"/>
            <a:ext cx="593463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display 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"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`today'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"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086599" y="4724400"/>
            <a:ext cx="609601" cy="609600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52400" y="3505200"/>
            <a:ext cx="566855" cy="643054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flipH="1">
            <a:off x="719257" y="2192869"/>
            <a:ext cx="3319343" cy="1312331"/>
          </a:xfrm>
          <a:prstGeom prst="straightConnector1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6248400" y="2362200"/>
            <a:ext cx="838199" cy="2362200"/>
          </a:xfrm>
          <a:prstGeom prst="straightConnector1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0" y="631302"/>
            <a:ext cx="9144000" cy="829241"/>
          </a:xfrm>
        </p:spPr>
        <p:txBody>
          <a:bodyPr>
            <a:normAutofit/>
          </a:bodyPr>
          <a:lstStyle/>
          <a:p>
            <a:r>
              <a:rPr lang="en-US" dirty="0" smtClean="0"/>
              <a:t>Local Macros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8655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+mn-lt"/>
                <a:cs typeface="Courier New" panose="02070309020205020404" pitchFamily="49" charset="0"/>
              </a:rPr>
              <a:t>Local Macros</a:t>
            </a:r>
            <a:endParaRPr lang="en-US" dirty="0">
              <a:latin typeface="+mn-lt"/>
              <a:cs typeface="Courier New" panose="02070309020205020404" pitchFamily="49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r="50963"/>
          <a:stretch/>
        </p:blipFill>
        <p:spPr>
          <a:xfrm>
            <a:off x="762000" y="1905000"/>
            <a:ext cx="6561828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0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+mn-lt"/>
                <a:cs typeface="Courier New" panose="02070309020205020404" pitchFamily="49" charset="0"/>
              </a:rPr>
              <a:t>The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string() </a:t>
            </a:r>
            <a:r>
              <a:rPr lang="en-US" dirty="0" smtClean="0">
                <a:latin typeface="+mn-lt"/>
                <a:cs typeface="Courier New" panose="02070309020205020404" pitchFamily="49" charset="0"/>
              </a:rPr>
              <a:t>Function</a:t>
            </a:r>
            <a:endParaRPr lang="en-US" dirty="0">
              <a:latin typeface="+mn-lt"/>
              <a:cs typeface="Courier New" panose="02070309020205020404" pitchFamily="49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r="50963"/>
          <a:stretch/>
        </p:blipFill>
        <p:spPr>
          <a:xfrm>
            <a:off x="838200" y="1981200"/>
            <a:ext cx="6444652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529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+mn-lt"/>
                <a:cs typeface="Courier New" panose="02070309020205020404" pitchFamily="49" charset="0"/>
              </a:rPr>
              <a:t>Looping With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forvalues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85800" y="2133600"/>
            <a:ext cx="77724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forvalues</a:t>
            </a:r>
            <a:r>
              <a:rPr lang="en-US" sz="32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3200" b="1" dirty="0">
                <a:solidFill>
                  <a:srgbClr val="0066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month</a:t>
            </a:r>
            <a:r>
              <a:rPr lang="en-US" sz="3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= 1/12 {</a:t>
            </a:r>
          </a:p>
          <a:p>
            <a:r>
              <a:rPr lang="en-US" sz="3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display "month = </a:t>
            </a:r>
            <a:r>
              <a:rPr lang="en-US" sz="3200" b="1" dirty="0">
                <a:solidFill>
                  <a:srgbClr val="0066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`month'</a:t>
            </a:r>
            <a:r>
              <a:rPr lang="en-US" sz="3200" b="1" dirty="0"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</a:p>
          <a:p>
            <a:r>
              <a:rPr lang="en-US" sz="3200" b="1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555539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+mn-lt"/>
                <a:cs typeface="Courier New" panose="02070309020205020404" pitchFamily="49" charset="0"/>
              </a:rPr>
              <a:t>Looping With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forvalues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r="53851"/>
          <a:stretch/>
        </p:blipFill>
        <p:spPr>
          <a:xfrm>
            <a:off x="914400" y="1676400"/>
            <a:ext cx="5024437" cy="4729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853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+mn-lt"/>
                <a:cs typeface="Courier New" panose="02070309020205020404" pitchFamily="49" charset="0"/>
              </a:rPr>
              <a:t>Looping With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forvalues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04800" y="2133600"/>
            <a:ext cx="8686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forvalues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b="1" dirty="0">
                <a:solidFill>
                  <a:srgbClr val="0066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month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= 5/6 {</a:t>
            </a:r>
          </a:p>
          <a:p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2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forvalues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day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= 1/2 {</a:t>
            </a:r>
          </a:p>
          <a:p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display "month = </a:t>
            </a:r>
            <a:r>
              <a:rPr lang="en-US" sz="2400" b="1" dirty="0">
                <a:solidFill>
                  <a:srgbClr val="0066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`month'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, day = </a:t>
            </a:r>
            <a:r>
              <a:rPr lang="en-US" sz="24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`day'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</a:p>
          <a:p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}</a:t>
            </a:r>
          </a:p>
          <a:p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32787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+mn-lt"/>
                <a:cs typeface="Courier New" panose="02070309020205020404" pitchFamily="49" charset="0"/>
              </a:rPr>
              <a:t>Looping With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forvalues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r="36522"/>
          <a:stretch/>
        </p:blipFill>
        <p:spPr>
          <a:xfrm>
            <a:off x="614363" y="2281237"/>
            <a:ext cx="7682596" cy="3509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828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/>
          <a:lstStyle/>
          <a:p>
            <a:r>
              <a:rPr lang="en-US" dirty="0" err="1" smtClean="0"/>
              <a:t>Shapefiles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13500" t="11852" r="22500" b="5556"/>
          <a:stretch/>
        </p:blipFill>
        <p:spPr>
          <a:xfrm>
            <a:off x="1371600" y="1466385"/>
            <a:ext cx="6400800" cy="464637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143000" y="6324600"/>
            <a:ext cx="7543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5"/>
              </a:rPr>
              <a:t>http://www.naturalearthdata.com/downloads/10m-physical-vectors</a:t>
            </a:r>
            <a:r>
              <a:rPr lang="en-US" dirty="0" smtClean="0">
                <a:hlinkClick r:id="rId5"/>
              </a:rPr>
              <a:t>/</a:t>
            </a:r>
            <a:endParaRPr lang="en-US" dirty="0"/>
          </a:p>
        </p:txBody>
      </p:sp>
      <p:sp>
        <p:nvSpPr>
          <p:cNvPr id="7" name="Right Arrow 6"/>
          <p:cNvSpPr/>
          <p:nvPr/>
        </p:nvSpPr>
        <p:spPr>
          <a:xfrm>
            <a:off x="1295400" y="3048000"/>
            <a:ext cx="847725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0" y="2830928"/>
            <a:ext cx="158248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“Right click”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      and 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“Save as”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2220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+mn-lt"/>
                <a:cs typeface="Courier New" panose="02070309020205020404" pitchFamily="49" charset="0"/>
              </a:rPr>
              <a:t>Looping With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forvalues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04800" y="2133600"/>
            <a:ext cx="86868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forvalues</a:t>
            </a:r>
            <a:r>
              <a:rPr lang="en-US" sz="2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month = 5/6 {</a:t>
            </a:r>
          </a:p>
          <a:p>
            <a:r>
              <a:rPr lang="en-US" sz="2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2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forvalues</a:t>
            </a:r>
            <a:r>
              <a:rPr lang="en-US" sz="2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day = 1/2 {</a:t>
            </a:r>
          </a:p>
          <a:p>
            <a:r>
              <a:rPr lang="en-US" sz="2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local month = string(`month', "%02.0f") </a:t>
            </a:r>
          </a:p>
          <a:p>
            <a:r>
              <a:rPr lang="en-US" sz="2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local day   = string(`</a:t>
            </a:r>
            <a:r>
              <a:rPr lang="en-US" sz="22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day‘  , </a:t>
            </a:r>
            <a:r>
              <a:rPr lang="en-US" sz="2200" b="1" dirty="0">
                <a:latin typeface="Courier New" panose="02070309020205020404" pitchFamily="49" charset="0"/>
                <a:cs typeface="Courier New" panose="02070309020205020404" pitchFamily="49" charset="0"/>
              </a:rPr>
              <a:t>"%02.0f") </a:t>
            </a:r>
          </a:p>
          <a:p>
            <a:r>
              <a:rPr lang="en-US" sz="2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local year  = "2020"</a:t>
            </a:r>
          </a:p>
          <a:p>
            <a:r>
              <a:rPr lang="en-US" sz="2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local today = "`month'-`day'-`year'"</a:t>
            </a:r>
          </a:p>
          <a:p>
            <a:r>
              <a:rPr lang="en-US" sz="2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display "`today'"</a:t>
            </a:r>
          </a:p>
          <a:p>
            <a:r>
              <a:rPr lang="en-US" sz="2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}</a:t>
            </a:r>
          </a:p>
          <a:p>
            <a:r>
              <a:rPr lang="en-US" sz="2200" b="1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582222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+mn-lt"/>
                <a:cs typeface="Courier New" panose="02070309020205020404" pitchFamily="49" charset="0"/>
              </a:rPr>
              <a:t>Looping With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forvalues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r="34597"/>
          <a:stretch/>
        </p:blipFill>
        <p:spPr>
          <a:xfrm>
            <a:off x="685800" y="1752600"/>
            <a:ext cx="7696200" cy="4432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079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+mn-lt"/>
                <a:cs typeface="Courier New" panose="02070309020205020404" pitchFamily="49" charset="0"/>
              </a:rPr>
              <a:t>Looping Over Variables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04800" y="2133600"/>
            <a:ext cx="8686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forvalues</a:t>
            </a:r>
            <a:r>
              <a:rPr lang="en-US" sz="3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3600" b="1" dirty="0">
                <a:solidFill>
                  <a:srgbClr val="0066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time</a:t>
            </a:r>
            <a:r>
              <a:rPr lang="en-US" sz="3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= 5/7 {</a:t>
            </a:r>
          </a:p>
          <a:p>
            <a:r>
              <a:rPr lang="en-US" sz="3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summarize </a:t>
            </a:r>
            <a:r>
              <a:rPr lang="en-US" sz="3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v</a:t>
            </a:r>
            <a:r>
              <a:rPr lang="en-US" sz="3600" b="1" dirty="0" err="1">
                <a:solidFill>
                  <a:srgbClr val="0066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`time</a:t>
            </a:r>
            <a:r>
              <a:rPr lang="en-US" sz="3600" b="1" dirty="0">
                <a:solidFill>
                  <a:srgbClr val="0066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'</a:t>
            </a:r>
          </a:p>
          <a:p>
            <a:r>
              <a:rPr lang="en-US" sz="3600" b="1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13364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>
            <a:normAutofit/>
          </a:bodyPr>
          <a:lstStyle/>
          <a:p>
            <a:r>
              <a:rPr lang="en-US" dirty="0">
                <a:cs typeface="Courier New" panose="02070309020205020404" pitchFamily="49" charset="0"/>
              </a:rPr>
              <a:t>Looping Over Variables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r="11492"/>
          <a:stretch/>
        </p:blipFill>
        <p:spPr>
          <a:xfrm>
            <a:off x="457885" y="1981200"/>
            <a:ext cx="8228229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853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+mn-lt"/>
                <a:cs typeface="Courier New" panose="02070309020205020404" pitchFamily="49" charset="0"/>
              </a:rPr>
              <a:t>Looping Over Filenames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04800" y="2133600"/>
            <a:ext cx="86868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forvalues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b="1" dirty="0">
                <a:solidFill>
                  <a:srgbClr val="0066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time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= 5/7 {</a:t>
            </a:r>
          </a:p>
          <a:p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local </a:t>
            </a:r>
            <a:r>
              <a:rPr lang="en-US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filenum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= string(</a:t>
            </a:r>
            <a:r>
              <a:rPr lang="en-US" sz="2000" b="1" dirty="0">
                <a:solidFill>
                  <a:srgbClr val="0066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`time'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- 4,"%03.0f")      </a:t>
            </a:r>
          </a:p>
          <a:p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display "graph export map_</a:t>
            </a:r>
            <a:r>
              <a:rPr lang="en-US" sz="2000" b="1" dirty="0">
                <a:solidFill>
                  <a:srgbClr val="0066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`filenum'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.png, as(</a:t>
            </a:r>
            <a:r>
              <a:rPr lang="en-US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png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)"    </a:t>
            </a:r>
          </a:p>
          <a:p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689743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>
            <a:normAutofit/>
          </a:bodyPr>
          <a:lstStyle/>
          <a:p>
            <a:r>
              <a:rPr lang="en-US" dirty="0">
                <a:cs typeface="Courier New" panose="02070309020205020404" pitchFamily="49" charset="0"/>
              </a:rPr>
              <a:t>Looping Over </a:t>
            </a:r>
            <a:r>
              <a:rPr lang="en-US" dirty="0" smtClean="0">
                <a:cs typeface="Courier New" panose="02070309020205020404" pitchFamily="49" charset="0"/>
              </a:rPr>
              <a:t>Filenames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r="27858"/>
          <a:stretch/>
        </p:blipFill>
        <p:spPr>
          <a:xfrm>
            <a:off x="382239" y="2438400"/>
            <a:ext cx="8379521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94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+mn-lt"/>
                <a:cs typeface="Courier New" panose="02070309020205020404" pitchFamily="49" charset="0"/>
              </a:rPr>
              <a:t>Looping Over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grmap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8600" y="1578294"/>
            <a:ext cx="86868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generate </a:t>
            </a:r>
            <a:r>
              <a:rPr lang="en-US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confirmed_adj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=.          </a:t>
            </a:r>
          </a:p>
          <a:p>
            <a:r>
              <a:rPr lang="en-US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forvalues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time = 5/136 {</a:t>
            </a:r>
          </a:p>
          <a:p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// 21936 = "22jan2020" and v5 is the first case variable</a:t>
            </a:r>
          </a:p>
          <a:p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local date = 21936 - 5 + `time'</a:t>
            </a:r>
          </a:p>
          <a:p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local date = string(`date', "%tdMonth_</a:t>
            </a:r>
            <a:r>
              <a:rPr lang="en-US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dd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,_CCYY")</a:t>
            </a:r>
          </a:p>
          <a:p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// Replace the population-adjusted number of confirmed cases</a:t>
            </a:r>
          </a:p>
          <a:p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replace </a:t>
            </a:r>
            <a:r>
              <a:rPr lang="en-US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confirmed_adj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= 1000000*(</a:t>
            </a:r>
            <a:r>
              <a:rPr lang="en-US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v`time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' / </a:t>
            </a:r>
            <a:r>
              <a:rPr lang="en-US" sz="16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poptotal</a:t>
            </a:r>
            <a:r>
              <a:rPr lang="en-US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endParaRPr lang="en-US" sz="16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1600" b="1" dirty="0" err="1">
                <a:solidFill>
                  <a:srgbClr val="0066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grmap</a:t>
            </a:r>
            <a:r>
              <a:rPr lang="en-US" sz="1600" b="1" dirty="0">
                <a:solidFill>
                  <a:srgbClr val="0066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600" b="1" dirty="0" err="1">
                <a:solidFill>
                  <a:srgbClr val="0066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confirmed_adj</a:t>
            </a:r>
            <a:r>
              <a:rPr lang="en-US" sz="1600" b="1" dirty="0">
                <a:solidFill>
                  <a:srgbClr val="0066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                                        </a:t>
            </a:r>
            <a:r>
              <a:rPr lang="en-US" sz="1600" b="1" dirty="0" smtClean="0">
                <a:solidFill>
                  <a:srgbClr val="0066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///</a:t>
            </a:r>
            <a:endParaRPr lang="en-US" sz="1600" b="1" dirty="0">
              <a:solidFill>
                <a:srgbClr val="0066FF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600" b="1" dirty="0">
                <a:solidFill>
                  <a:srgbClr val="0066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  </a:t>
            </a:r>
            <a:r>
              <a:rPr lang="en-US" sz="1600" b="1" dirty="0" err="1">
                <a:solidFill>
                  <a:srgbClr val="0066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clnumber</a:t>
            </a:r>
            <a:r>
              <a:rPr lang="en-US" sz="1600" b="1" dirty="0">
                <a:solidFill>
                  <a:srgbClr val="0066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(8)                                            </a:t>
            </a:r>
            <a:r>
              <a:rPr lang="en-US" sz="1600" b="1" dirty="0" smtClean="0">
                <a:solidFill>
                  <a:srgbClr val="0066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///</a:t>
            </a:r>
            <a:endParaRPr lang="en-US" sz="1600" b="1" dirty="0">
              <a:solidFill>
                <a:srgbClr val="0066FF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600" b="1" dirty="0">
                <a:solidFill>
                  <a:srgbClr val="0066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  </a:t>
            </a:r>
            <a:r>
              <a:rPr lang="en-US" sz="1600" b="1" dirty="0" err="1">
                <a:solidFill>
                  <a:srgbClr val="0066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clmethod</a:t>
            </a:r>
            <a:r>
              <a:rPr lang="en-US" sz="1600" b="1" dirty="0">
                <a:solidFill>
                  <a:srgbClr val="0066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(custom)                                       </a:t>
            </a:r>
            <a:r>
              <a:rPr lang="en-US" sz="1600" b="1" dirty="0" smtClean="0">
                <a:solidFill>
                  <a:srgbClr val="0066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///</a:t>
            </a:r>
            <a:endParaRPr lang="en-US" sz="1600" b="1" dirty="0">
              <a:solidFill>
                <a:srgbClr val="0066FF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600" b="1" dirty="0">
                <a:solidFill>
                  <a:srgbClr val="0066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  </a:t>
            </a:r>
            <a:r>
              <a:rPr lang="en-US" sz="1600" b="1" dirty="0" err="1">
                <a:solidFill>
                  <a:srgbClr val="0066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clbreaks</a:t>
            </a:r>
            <a:r>
              <a:rPr lang="en-US" sz="1600" b="1" dirty="0">
                <a:solidFill>
                  <a:srgbClr val="0066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(0 20 75 250 300 500 1000 5000 25000</a:t>
            </a:r>
            <a:r>
              <a:rPr lang="en-US" sz="1600" b="1" dirty="0" smtClean="0">
                <a:solidFill>
                  <a:srgbClr val="0066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          /// </a:t>
            </a:r>
            <a:endParaRPr lang="en-US" sz="1600" b="1" dirty="0">
              <a:solidFill>
                <a:srgbClr val="0066FF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600" b="1" dirty="0">
                <a:solidFill>
                  <a:srgbClr val="0066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  </a:t>
            </a:r>
            <a:r>
              <a:rPr lang="en-US" sz="1600" b="1" dirty="0" err="1">
                <a:solidFill>
                  <a:srgbClr val="0066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ocolor</a:t>
            </a:r>
            <a:r>
              <a:rPr lang="en-US" sz="1600" b="1" dirty="0">
                <a:solidFill>
                  <a:srgbClr val="0066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(black) </a:t>
            </a:r>
            <a:r>
              <a:rPr lang="en-US" sz="1600" b="1" dirty="0" err="1">
                <a:solidFill>
                  <a:srgbClr val="0066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osize</a:t>
            </a:r>
            <a:r>
              <a:rPr lang="en-US" sz="1600" b="1" dirty="0">
                <a:solidFill>
                  <a:srgbClr val="0066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600" b="1" dirty="0" err="1">
                <a:solidFill>
                  <a:srgbClr val="0066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vthin</a:t>
            </a:r>
            <a:r>
              <a:rPr lang="en-US" sz="1600" b="1" dirty="0">
                <a:solidFill>
                  <a:srgbClr val="0066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                   </a:t>
            </a:r>
            <a:r>
              <a:rPr lang="en-US" sz="1600" b="1" dirty="0" smtClean="0">
                <a:solidFill>
                  <a:srgbClr val="0066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  ///</a:t>
            </a:r>
            <a:endParaRPr lang="en-US" sz="1600" b="1" dirty="0">
              <a:solidFill>
                <a:srgbClr val="0066FF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600" b="1" dirty="0">
                <a:solidFill>
                  <a:srgbClr val="0066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  title("Global Confirmed Cases of COVID-19 on `date'")  </a:t>
            </a:r>
            <a:r>
              <a:rPr lang="en-US" sz="1600" b="1" dirty="0" smtClean="0">
                <a:solidFill>
                  <a:srgbClr val="0066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///</a:t>
            </a:r>
            <a:endParaRPr lang="en-US" sz="1600" b="1" dirty="0">
              <a:solidFill>
                <a:srgbClr val="0066FF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600" b="1" dirty="0">
                <a:solidFill>
                  <a:srgbClr val="0066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  subtitle("cumulative cases per 1,000,000 population") </a:t>
            </a:r>
          </a:p>
          <a:p>
            <a:r>
              <a:rPr lang="en-US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// 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Create a sequential file number and export the map</a:t>
            </a:r>
          </a:p>
          <a:p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local </a:t>
            </a:r>
            <a:r>
              <a:rPr lang="en-US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filenum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= string(`time'- 4,"%03.0f")      </a:t>
            </a:r>
          </a:p>
          <a:p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graph export "map_`filenum'.png", as(</a:t>
            </a:r>
            <a:r>
              <a:rPr lang="en-US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png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)               </a:t>
            </a:r>
            <a:r>
              <a:rPr lang="en-US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///</a:t>
            </a:r>
            <a:endParaRPr lang="en-US" sz="16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    width($Width4k) height($Height4k) replace</a:t>
            </a:r>
          </a:p>
          <a:p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drop </a:t>
            </a:r>
            <a:r>
              <a:rPr lang="en-US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confirmed_adj</a:t>
            </a:r>
            <a:endParaRPr lang="en-US" sz="16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397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+mn-lt"/>
                <a:cs typeface="Courier New" panose="02070309020205020404" pitchFamily="49" charset="0"/>
              </a:rPr>
              <a:t>Folder of Map Files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09600" y="1600200"/>
            <a:ext cx="73914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. ls</a:t>
            </a:r>
          </a:p>
          <a:p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 &lt;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dir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&gt;   6/02/20 19:52  .                 </a:t>
            </a:r>
          </a:p>
          <a:p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 &lt;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dir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&gt;   6/02/20 19:52  ..                </a:t>
            </a:r>
          </a:p>
          <a:p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567.4k   6/02/20 13:50  map_001.png       </a:t>
            </a:r>
          </a:p>
          <a:p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567.7k   6/02/20 13:51  map_002.png       </a:t>
            </a:r>
          </a:p>
          <a:p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567.7k   6/02/20 13:51  map_003.png       </a:t>
            </a:r>
          </a:p>
          <a:p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567.7k   6/02/20 13:51  map_004.png       </a:t>
            </a:r>
          </a:p>
          <a:p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567.8k   6/02/20 13:51  map_005.png       </a:t>
            </a:r>
          </a:p>
          <a:p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567.5k   6/02/20 13:51  map_006.png       </a:t>
            </a:r>
          </a:p>
          <a:p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567.9k   6/02/20 13:51  map_007.png </a:t>
            </a:r>
            <a:endParaRPr lang="en-US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en-US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545.6k   6/02/20 14:04  map_129.png       </a:t>
            </a:r>
          </a:p>
          <a:p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545.1k   6/02/20 14:04  map_130.png       </a:t>
            </a:r>
          </a:p>
          <a:p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545.2k   6/02/20 14:04  map_131.png       </a:t>
            </a:r>
          </a:p>
          <a:p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545.0k   6/02/20 14:04  map_132.png </a:t>
            </a:r>
          </a:p>
        </p:txBody>
      </p:sp>
    </p:spTree>
    <p:extLst>
      <p:ext uri="{BB962C8B-B14F-4D97-AF65-F5344CB8AC3E}">
        <p14:creationId xmlns:p14="http://schemas.microsoft.com/office/powerpoint/2010/main" val="2686643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32185"/>
            <a:ext cx="7467600" cy="5029200"/>
          </a:xfrm>
        </p:spPr>
        <p:txBody>
          <a:bodyPr>
            <a:normAutofit fontScale="85000" lnSpcReduction="20000"/>
          </a:bodyPr>
          <a:lstStyle/>
          <a:p>
            <a:r>
              <a:rPr lang="en-US" sz="3600" dirty="0" smtClean="0"/>
              <a:t>How To Create a Map With Stata</a:t>
            </a:r>
          </a:p>
          <a:p>
            <a:pPr lvl="1"/>
            <a:r>
              <a:rPr lang="en-US" sz="2600" dirty="0" err="1" smtClean="0"/>
              <a:t>Shapefiles</a:t>
            </a:r>
            <a:endParaRPr lang="en-US" sz="2600" dirty="0" smtClean="0"/>
          </a:p>
          <a:p>
            <a:pPr lvl="1"/>
            <a:r>
              <a:rPr lang="en-US" sz="26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unzipfile</a:t>
            </a:r>
            <a:endParaRPr lang="en-US" sz="26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US" sz="2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spshape2dta</a:t>
            </a:r>
          </a:p>
          <a:p>
            <a:pPr lvl="1"/>
            <a:r>
              <a:rPr lang="en-US" sz="26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spset</a:t>
            </a:r>
            <a:endParaRPr lang="en-US" sz="26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US" sz="26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grmap</a:t>
            </a:r>
            <a:endParaRPr lang="en-US" sz="26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3600" dirty="0" smtClean="0"/>
              <a:t>The Johns Hopkins COVID-19 Data</a:t>
            </a:r>
          </a:p>
          <a:p>
            <a:r>
              <a:rPr lang="en-US" sz="3600" dirty="0" smtClean="0"/>
              <a:t>United Nations Population Data</a:t>
            </a:r>
          </a:p>
          <a:p>
            <a:r>
              <a:rPr lang="en-US" sz="3600" dirty="0" smtClean="0"/>
              <a:t>Merge the Files</a:t>
            </a:r>
          </a:p>
          <a:p>
            <a:r>
              <a:rPr lang="en-US" sz="3600" dirty="0" smtClean="0"/>
              <a:t>Create a Map</a:t>
            </a:r>
          </a:p>
          <a:p>
            <a:r>
              <a:rPr lang="en-US" sz="3600" dirty="0" smtClean="0"/>
              <a:t>Create Many Maps With A Loop</a:t>
            </a:r>
          </a:p>
          <a:p>
            <a:r>
              <a:rPr lang="en-US" sz="3600" b="1" dirty="0" smtClean="0"/>
              <a:t>Combine </a:t>
            </a:r>
            <a:r>
              <a:rPr lang="en-US" sz="3600" b="1" dirty="0"/>
              <a:t>T</a:t>
            </a:r>
            <a:r>
              <a:rPr lang="en-US" sz="3600" b="1" dirty="0" smtClean="0"/>
              <a:t>he Maps To Make A Video</a:t>
            </a:r>
            <a:endParaRPr lang="en-US" sz="36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5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04" y="1617304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04" y="3775876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04" y="4183534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04" y="4651333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04" y="5119132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04" y="5655418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3274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>
            <a:normAutofit/>
          </a:bodyPr>
          <a:lstStyle/>
          <a:p>
            <a:r>
              <a:rPr lang="en-US" dirty="0" err="1" smtClean="0">
                <a:latin typeface="+mn-lt"/>
                <a:cs typeface="Courier New" panose="02070309020205020404" pitchFamily="49" charset="0"/>
              </a:rPr>
              <a:t>FFmpeg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r="27884" b="48718"/>
          <a:stretch/>
        </p:blipFill>
        <p:spPr>
          <a:xfrm>
            <a:off x="381000" y="1676400"/>
            <a:ext cx="8382000" cy="33528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512220" y="5715000"/>
            <a:ext cx="61195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hlinkClick r:id="rId4"/>
              </a:rPr>
              <a:t>https://</a:t>
            </a:r>
            <a:r>
              <a:rPr lang="en-US" sz="3200" dirty="0" smtClean="0">
                <a:hlinkClick r:id="rId4"/>
              </a:rPr>
              <a:t>ffmpeg.org/download.html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003338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/>
          <a:lstStyle/>
          <a:p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unzipfile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r="20316"/>
          <a:stretch/>
        </p:blipFill>
        <p:spPr>
          <a:xfrm>
            <a:off x="228600" y="2286000"/>
            <a:ext cx="8386763" cy="3105150"/>
          </a:xfrm>
          <a:prstGeom prst="rect">
            <a:avLst/>
          </a:prstGeom>
        </p:spPr>
      </p:pic>
      <p:cxnSp>
        <p:nvCxnSpPr>
          <p:cNvPr id="10" name="Straight Arrow Connector 9"/>
          <p:cNvCxnSpPr/>
          <p:nvPr/>
        </p:nvCxnSpPr>
        <p:spPr>
          <a:xfrm flipH="1">
            <a:off x="5334000" y="3352800"/>
            <a:ext cx="1219200" cy="0"/>
          </a:xfrm>
          <a:prstGeom prst="straightConnector1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>
            <a:off x="5334000" y="3886200"/>
            <a:ext cx="1219200" cy="0"/>
          </a:xfrm>
          <a:prstGeom prst="straightConnector1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781800" y="3124200"/>
            <a:ext cx="209538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We will use </a:t>
            </a:r>
          </a:p>
          <a:p>
            <a:r>
              <a:rPr lang="en-US" sz="2800" dirty="0">
                <a:solidFill>
                  <a:srgbClr val="FF0000"/>
                </a:solidFill>
              </a:rPr>
              <a:t>t</a:t>
            </a:r>
            <a:r>
              <a:rPr lang="en-US" sz="2800" dirty="0" smtClean="0">
                <a:solidFill>
                  <a:srgbClr val="FF0000"/>
                </a:solidFill>
              </a:rPr>
              <a:t>hese files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129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+mn-lt"/>
                <a:cs typeface="Courier New" panose="02070309020205020404" pitchFamily="49" charset="0"/>
              </a:rPr>
              <a:t>Combine The Maps To Make A Video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8600" y="1905000"/>
            <a:ext cx="86868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shell "C:\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Program\Files\ffmpeg\bin\ffmpeg.exe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" </a:t>
            </a:r>
            <a:endParaRPr lang="en-US" sz="24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-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framerate 1/.5 </a:t>
            </a:r>
            <a:endParaRPr lang="en-US" sz="24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-</a:t>
            </a:r>
            <a:r>
              <a:rPr lang="en-US" sz="2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map_%03d.png	</a:t>
            </a:r>
            <a:endParaRPr lang="en-US" sz="24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-</a:t>
            </a:r>
            <a:r>
              <a:rPr lang="en-US" sz="2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c:v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libx264 </a:t>
            </a:r>
            <a:endParaRPr lang="en-US" sz="24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-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r 30 </a:t>
            </a:r>
            <a:endParaRPr lang="en-US" sz="24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-</a:t>
            </a:r>
            <a:r>
              <a:rPr lang="en-US" sz="2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pix_fmt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yuv420p </a:t>
            </a:r>
            <a:endParaRPr lang="en-US" sz="24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covid19_global.mp4</a:t>
            </a:r>
            <a:endParaRPr lang="en-US" sz="24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36678" y="5791200"/>
            <a:ext cx="548964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This command </a:t>
            </a:r>
            <a:r>
              <a:rPr lang="en-US" b="1" dirty="0" smtClean="0"/>
              <a:t>MUST</a:t>
            </a:r>
            <a:r>
              <a:rPr lang="en-US" dirty="0" smtClean="0"/>
              <a:t> be run in one continuous line.</a:t>
            </a:r>
          </a:p>
          <a:p>
            <a:r>
              <a:rPr lang="en-US" dirty="0" smtClean="0"/>
              <a:t>I have stacked the code to make it easier to read.</a:t>
            </a:r>
          </a:p>
          <a:p>
            <a:r>
              <a:rPr lang="en-US" dirty="0" smtClean="0"/>
              <a:t>It </a:t>
            </a:r>
            <a:r>
              <a:rPr lang="en-US" b="1" dirty="0" smtClean="0"/>
              <a:t>WILL NOT RUN </a:t>
            </a:r>
            <a:r>
              <a:rPr lang="en-US" dirty="0" smtClean="0"/>
              <a:t>like this.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0727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3" name="covid19_global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2514600"/>
            <a:ext cx="9144000" cy="3529013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/>
          <a:lstStyle/>
          <a:p>
            <a:r>
              <a:rPr lang="en-US" dirty="0" smtClean="0"/>
              <a:t>Animated Choropleth Maps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9351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32185"/>
            <a:ext cx="7467600" cy="5029200"/>
          </a:xfrm>
        </p:spPr>
        <p:txBody>
          <a:bodyPr>
            <a:normAutofit fontScale="85000" lnSpcReduction="20000"/>
          </a:bodyPr>
          <a:lstStyle/>
          <a:p>
            <a:r>
              <a:rPr lang="en-US" sz="3600" dirty="0" smtClean="0"/>
              <a:t>How To Create a Map With Stata</a:t>
            </a:r>
          </a:p>
          <a:p>
            <a:pPr lvl="1"/>
            <a:r>
              <a:rPr lang="en-US" sz="2600" dirty="0" err="1" smtClean="0"/>
              <a:t>Shapefiles</a:t>
            </a:r>
            <a:endParaRPr lang="en-US" sz="2600" dirty="0" smtClean="0"/>
          </a:p>
          <a:p>
            <a:pPr lvl="1"/>
            <a:r>
              <a:rPr lang="en-US" sz="26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unzipfile</a:t>
            </a:r>
            <a:endParaRPr lang="en-US" sz="26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US" sz="2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spshape2dta</a:t>
            </a:r>
          </a:p>
          <a:p>
            <a:pPr lvl="1"/>
            <a:r>
              <a:rPr lang="en-US" sz="26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spset</a:t>
            </a:r>
            <a:endParaRPr lang="en-US" sz="26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US" sz="26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grmap</a:t>
            </a:r>
            <a:endParaRPr lang="en-US" sz="26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3600" dirty="0" smtClean="0"/>
              <a:t>The Johns Hopkins COVID-19 Data</a:t>
            </a:r>
          </a:p>
          <a:p>
            <a:r>
              <a:rPr lang="en-US" sz="3600" dirty="0" smtClean="0"/>
              <a:t>United Nations Population Data</a:t>
            </a:r>
          </a:p>
          <a:p>
            <a:r>
              <a:rPr lang="en-US" sz="3600" dirty="0" smtClean="0"/>
              <a:t>Merge the Files</a:t>
            </a:r>
          </a:p>
          <a:p>
            <a:r>
              <a:rPr lang="en-US" sz="3600" dirty="0" smtClean="0"/>
              <a:t>Create a Map</a:t>
            </a:r>
          </a:p>
          <a:p>
            <a:r>
              <a:rPr lang="en-US" sz="3600" dirty="0" smtClean="0"/>
              <a:t>Create Many Maps With A Loop</a:t>
            </a:r>
          </a:p>
          <a:p>
            <a:r>
              <a:rPr lang="en-US" sz="3600" dirty="0" smtClean="0"/>
              <a:t>Combine </a:t>
            </a:r>
            <a:r>
              <a:rPr lang="en-US" sz="3600" dirty="0"/>
              <a:t>T</a:t>
            </a:r>
            <a:r>
              <a:rPr lang="en-US" sz="3600" dirty="0" smtClean="0"/>
              <a:t>he Maps To Make A Video</a:t>
            </a:r>
            <a:endParaRPr lang="en-US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5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04" y="1617304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04" y="3775876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04" y="4183534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04" y="4651333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04" y="5119132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04" y="5655418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jch\AppData\Local\Microsoft\Windows\Temporary Internet Files\Content.IE5\2DNZ2GGT\green-check[1].gif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04" y="6085715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0028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+mn-lt"/>
                <a:cs typeface="Courier New" panose="02070309020205020404" pitchFamily="49" charset="0"/>
              </a:rPr>
              <a:t>Stata Blog Posts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09600" y="2743200"/>
            <a:ext cx="7696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https://blog.stata.com/2020/04/07/how-to-create-choropleth-maps-using-the-covid-19-data-from-johns-hopkins-university</a:t>
            </a:r>
            <a:r>
              <a:rPr lang="en-US" dirty="0" smtClean="0">
                <a:hlinkClick r:id="rId3"/>
              </a:rPr>
              <a:t>/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618893" y="4495800"/>
            <a:ext cx="7696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https://blog.stata.com/2020/04/10/how-to-create-animated-choropleth-maps-using-the-covid-19-data-from-johns-hopkins-university</a:t>
            </a:r>
            <a:r>
              <a:rPr lang="en-US" dirty="0" smtClean="0">
                <a:hlinkClick r:id="rId4"/>
              </a:rPr>
              <a:t>/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18893" y="2279302"/>
            <a:ext cx="37417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 smtClean="0"/>
              <a:t>Create Choropleth Maps</a:t>
            </a:r>
            <a:endParaRPr lang="en-US" sz="2400" b="1" u="sng" dirty="0"/>
          </a:p>
        </p:txBody>
      </p:sp>
      <p:sp>
        <p:nvSpPr>
          <p:cNvPr id="9" name="TextBox 8"/>
          <p:cNvSpPr txBox="1"/>
          <p:nvPr/>
        </p:nvSpPr>
        <p:spPr>
          <a:xfrm>
            <a:off x="598449" y="4034135"/>
            <a:ext cx="52179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 smtClean="0"/>
              <a:t>Create Animated Choropleth Maps</a:t>
            </a:r>
            <a:endParaRPr lang="en-US" sz="2400" b="1" u="sng" dirty="0"/>
          </a:p>
        </p:txBody>
      </p:sp>
    </p:spTree>
    <p:extLst>
      <p:ext uri="{BB962C8B-B14F-4D97-AF65-F5344CB8AC3E}">
        <p14:creationId xmlns:p14="http://schemas.microsoft.com/office/powerpoint/2010/main" val="190062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95401"/>
            <a:ext cx="9132454" cy="25146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400" dirty="0"/>
              <a:t>Thank you!</a:t>
            </a:r>
          </a:p>
          <a:p>
            <a:pPr marL="0" indent="0" algn="ctr">
              <a:buNone/>
            </a:pPr>
            <a:endParaRPr lang="en-US" sz="2000" dirty="0"/>
          </a:p>
          <a:p>
            <a:pPr marL="0" indent="0" algn="ctr">
              <a:buNone/>
            </a:pPr>
            <a:r>
              <a:rPr lang="en-US" sz="4400" dirty="0"/>
              <a:t>Questions?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5889234"/>
            <a:ext cx="9132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You can contact me anytime at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hlinkClick r:id="rId2"/>
              </a:rPr>
              <a:t>chuber@stata.com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1546" y="464820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You can download the slides, datasets, and do-files here:</a:t>
            </a:r>
          </a:p>
          <a:p>
            <a:pPr marL="0" indent="0" algn="ctr" eaLnBrk="1" hangingPunct="1">
              <a:buNone/>
            </a:pPr>
            <a:r>
              <a:rPr lang="en-US" sz="2400" b="1" dirty="0">
                <a:hlinkClick r:id="rId4"/>
              </a:rPr>
              <a:t>https://</a:t>
            </a:r>
            <a:r>
              <a:rPr lang="en-US" sz="2400" b="1" dirty="0" smtClean="0">
                <a:hlinkClick r:id="rId4"/>
              </a:rPr>
              <a:t>tinyurl.com/StataMapping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115258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/>
          <a:lstStyle/>
          <a:p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spshape2dta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r="26832"/>
          <a:stretch/>
        </p:blipFill>
        <p:spPr>
          <a:xfrm>
            <a:off x="304800" y="2590800"/>
            <a:ext cx="8450614" cy="2362200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 flipH="1">
            <a:off x="4038600" y="4495800"/>
            <a:ext cx="1219200" cy="0"/>
          </a:xfrm>
          <a:prstGeom prst="straightConnector1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>
            <a:off x="4038600" y="4800600"/>
            <a:ext cx="1219200" cy="0"/>
          </a:xfrm>
          <a:prstGeom prst="straightConnector1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486400" y="4191000"/>
            <a:ext cx="201683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We created</a:t>
            </a:r>
          </a:p>
          <a:p>
            <a:r>
              <a:rPr lang="en-US" sz="2800" dirty="0">
                <a:solidFill>
                  <a:srgbClr val="FF0000"/>
                </a:solidFill>
              </a:rPr>
              <a:t>t</a:t>
            </a:r>
            <a:r>
              <a:rPr lang="en-US" sz="2800" dirty="0" smtClean="0">
                <a:solidFill>
                  <a:srgbClr val="FF0000"/>
                </a:solidFill>
              </a:rPr>
              <a:t>hese files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2262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15696"/>
            <a:ext cx="9144000" cy="832104"/>
          </a:xfrm>
        </p:spPr>
        <p:txBody>
          <a:bodyPr/>
          <a:lstStyle/>
          <a:p>
            <a:r>
              <a:rPr lang="en-US" dirty="0">
                <a:cs typeface="Courier New" panose="02070309020205020404" pitchFamily="49" charset="0"/>
              </a:rPr>
              <a:t>Contents of </a:t>
            </a:r>
            <a:r>
              <a:rPr lang="en-US" b="1" dirty="0" err="1" smtClean="0">
                <a:cs typeface="Courier New" panose="02070309020205020404" pitchFamily="49" charset="0"/>
              </a:rPr>
              <a:t>world_shp.dta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r="50710"/>
          <a:stretch/>
        </p:blipFill>
        <p:spPr>
          <a:xfrm>
            <a:off x="561646" y="2362200"/>
            <a:ext cx="8020707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905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16696</TotalTime>
  <Words>1605</Words>
  <Application>Microsoft Office PowerPoint</Application>
  <PresentationFormat>On-screen Show (4:3)</PresentationFormat>
  <Paragraphs>375</Paragraphs>
  <Slides>74</Slides>
  <Notes>54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74</vt:i4>
      </vt:variant>
    </vt:vector>
  </HeadingPairs>
  <TitlesOfParts>
    <vt:vector size="80" baseType="lpstr">
      <vt:lpstr>Arial</vt:lpstr>
      <vt:lpstr>Calibri</vt:lpstr>
      <vt:lpstr>Courier New</vt:lpstr>
      <vt:lpstr>Default Design</vt:lpstr>
      <vt:lpstr>Office Theme</vt:lpstr>
      <vt:lpstr>1_Office Theme</vt:lpstr>
      <vt:lpstr>How to Create Maps and Animated Maps With Stata</vt:lpstr>
      <vt:lpstr>PowerPoint Presentation</vt:lpstr>
      <vt:lpstr>Choropleth Maps</vt:lpstr>
      <vt:lpstr>Animated Choropleth Maps</vt:lpstr>
      <vt:lpstr>Outline</vt:lpstr>
      <vt:lpstr>Shapefiles</vt:lpstr>
      <vt:lpstr>unzipfile</vt:lpstr>
      <vt:lpstr>spshape2dta</vt:lpstr>
      <vt:lpstr>Contents of world_shp.dta</vt:lpstr>
      <vt:lpstr>Contents of world_shp.dta</vt:lpstr>
      <vt:lpstr>Contents of world.dta</vt:lpstr>
      <vt:lpstr>Contents of world.dta</vt:lpstr>
      <vt:lpstr>spset</vt:lpstr>
      <vt:lpstr>Choropleth Maps</vt:lpstr>
      <vt:lpstr>Minimum Commands To Make A Map</vt:lpstr>
      <vt:lpstr>Outline</vt:lpstr>
      <vt:lpstr>The Johns Hopkins COVID-19 Data</vt:lpstr>
      <vt:lpstr>The Johns Hopkins COVID-19 Data</vt:lpstr>
      <vt:lpstr>The Johns Hopkins COVID-19 Data</vt:lpstr>
      <vt:lpstr>The Johns Hopkins COVID-19 Data</vt:lpstr>
      <vt:lpstr>import delimited</vt:lpstr>
      <vt:lpstr>unicode analyze</vt:lpstr>
      <vt:lpstr>import delimited, encoding()</vt:lpstr>
      <vt:lpstr>import delimited, encoding()</vt:lpstr>
      <vt:lpstr>collapse (sum) varlist, by()</vt:lpstr>
      <vt:lpstr>ustrnormalize()</vt:lpstr>
      <vt:lpstr>ustrnormalize()</vt:lpstr>
      <vt:lpstr>Standardize GEOUNIT</vt:lpstr>
      <vt:lpstr>Standardize GEOUNIT</vt:lpstr>
      <vt:lpstr>Standardize GEOUNIT</vt:lpstr>
      <vt:lpstr>Outline</vt:lpstr>
      <vt:lpstr>United Nations Population Data</vt:lpstr>
      <vt:lpstr>United Nations Population Data</vt:lpstr>
      <vt:lpstr>unicode analyze</vt:lpstr>
      <vt:lpstr>import delimited</vt:lpstr>
      <vt:lpstr>Standardize GEOUNIT</vt:lpstr>
      <vt:lpstr>compress, sort, and save</vt:lpstr>
      <vt:lpstr>Outline</vt:lpstr>
      <vt:lpstr>The Geographic Dataset</vt:lpstr>
      <vt:lpstr>The COVID-19 Dataset</vt:lpstr>
      <vt:lpstr>The Population Dataset</vt:lpstr>
      <vt:lpstr>merge the Geographic and COVID-19 Data</vt:lpstr>
      <vt:lpstr>merge the PopulationData</vt:lpstr>
      <vt:lpstr>The Complete Dataset</vt:lpstr>
      <vt:lpstr>Outline</vt:lpstr>
      <vt:lpstr>spset</vt:lpstr>
      <vt:lpstr>Choropleth Maps</vt:lpstr>
      <vt:lpstr>Choropleth Maps</vt:lpstr>
      <vt:lpstr>Customize The Map</vt:lpstr>
      <vt:lpstr>Choropleth Map</vt:lpstr>
      <vt:lpstr>Outline</vt:lpstr>
      <vt:lpstr>Local Macros</vt:lpstr>
      <vt:lpstr>Local Macros</vt:lpstr>
      <vt:lpstr>Local Macros</vt:lpstr>
      <vt:lpstr>The string() Function</vt:lpstr>
      <vt:lpstr>Looping With forvalues</vt:lpstr>
      <vt:lpstr>Looping With forvalues</vt:lpstr>
      <vt:lpstr>Looping With forvalues</vt:lpstr>
      <vt:lpstr>Looping With forvalues</vt:lpstr>
      <vt:lpstr>Looping With forvalues</vt:lpstr>
      <vt:lpstr>Looping With forvalues</vt:lpstr>
      <vt:lpstr>Looping Over Variables</vt:lpstr>
      <vt:lpstr>Looping Over Variables</vt:lpstr>
      <vt:lpstr>Looping Over Filenames</vt:lpstr>
      <vt:lpstr>Looping Over Filenames</vt:lpstr>
      <vt:lpstr>Looping Over grmap</vt:lpstr>
      <vt:lpstr>Folder of Map Files</vt:lpstr>
      <vt:lpstr>Outline</vt:lpstr>
      <vt:lpstr>FFmpeg</vt:lpstr>
      <vt:lpstr>Combine The Maps To Make A Video</vt:lpstr>
      <vt:lpstr>Animated Choropleth Maps</vt:lpstr>
      <vt:lpstr>Outline</vt:lpstr>
      <vt:lpstr>Stata Blog Posts</vt:lpstr>
      <vt:lpstr>PowerPoint Presentation</vt:lpstr>
    </vt:vector>
  </TitlesOfParts>
  <Company>TAMU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Logistic Regression 4</dc:title>
  <dc:creator>jchuber</dc:creator>
  <cp:lastModifiedBy>ChuckStata</cp:lastModifiedBy>
  <cp:revision>681</cp:revision>
  <dcterms:created xsi:type="dcterms:W3CDTF">2005-07-14T16:49:22Z</dcterms:created>
  <dcterms:modified xsi:type="dcterms:W3CDTF">2020-06-03T12:56:11Z</dcterms:modified>
</cp:coreProperties>
</file>