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6" r:id="rId3"/>
  </p:sldMasterIdLst>
  <p:notesMasterIdLst>
    <p:notesMasterId r:id="rId98"/>
  </p:notesMasterIdLst>
  <p:sldIdLst>
    <p:sldId id="806" r:id="rId4"/>
    <p:sldId id="651" r:id="rId5"/>
    <p:sldId id="838" r:id="rId6"/>
    <p:sldId id="763" r:id="rId7"/>
    <p:sldId id="804" r:id="rId8"/>
    <p:sldId id="805" r:id="rId9"/>
    <p:sldId id="808" r:id="rId10"/>
    <p:sldId id="757" r:id="rId11"/>
    <p:sldId id="758" r:id="rId12"/>
    <p:sldId id="604" r:id="rId13"/>
    <p:sldId id="600" r:id="rId14"/>
    <p:sldId id="602" r:id="rId15"/>
    <p:sldId id="605" r:id="rId16"/>
    <p:sldId id="609" r:id="rId17"/>
    <p:sldId id="606" r:id="rId18"/>
    <p:sldId id="607" r:id="rId19"/>
    <p:sldId id="608" r:id="rId20"/>
    <p:sldId id="598" r:id="rId21"/>
    <p:sldId id="603" r:id="rId22"/>
    <p:sldId id="610" r:id="rId23"/>
    <p:sldId id="611" r:id="rId24"/>
    <p:sldId id="612" r:id="rId25"/>
    <p:sldId id="613" r:id="rId26"/>
    <p:sldId id="614" r:id="rId27"/>
    <p:sldId id="617" r:id="rId28"/>
    <p:sldId id="615" r:id="rId29"/>
    <p:sldId id="616" r:id="rId30"/>
    <p:sldId id="618" r:id="rId31"/>
    <p:sldId id="619" r:id="rId32"/>
    <p:sldId id="645" r:id="rId33"/>
    <p:sldId id="620" r:id="rId34"/>
    <p:sldId id="646" r:id="rId35"/>
    <p:sldId id="647" r:id="rId36"/>
    <p:sldId id="648" r:id="rId37"/>
    <p:sldId id="621" r:id="rId38"/>
    <p:sldId id="622" r:id="rId39"/>
    <p:sldId id="623" r:id="rId40"/>
    <p:sldId id="624" r:id="rId41"/>
    <p:sldId id="625" r:id="rId42"/>
    <p:sldId id="1027" r:id="rId43"/>
    <p:sldId id="743" r:id="rId44"/>
    <p:sldId id="628" r:id="rId45"/>
    <p:sldId id="627" r:id="rId46"/>
    <p:sldId id="665" r:id="rId47"/>
    <p:sldId id="1036" r:id="rId48"/>
    <p:sldId id="765" r:id="rId49"/>
    <p:sldId id="748" r:id="rId50"/>
    <p:sldId id="767" r:id="rId51"/>
    <p:sldId id="768" r:id="rId52"/>
    <p:sldId id="979" r:id="rId53"/>
    <p:sldId id="832" r:id="rId54"/>
    <p:sldId id="833" r:id="rId55"/>
    <p:sldId id="978" r:id="rId56"/>
    <p:sldId id="834" r:id="rId57"/>
    <p:sldId id="835" r:id="rId58"/>
    <p:sldId id="802" r:id="rId59"/>
    <p:sldId id="794" r:id="rId60"/>
    <p:sldId id="795" r:id="rId61"/>
    <p:sldId id="796" r:id="rId62"/>
    <p:sldId id="812" r:id="rId63"/>
    <p:sldId id="981" r:id="rId64"/>
    <p:sldId id="982" r:id="rId65"/>
    <p:sldId id="828" r:id="rId66"/>
    <p:sldId id="984" r:id="rId67"/>
    <p:sldId id="770" r:id="rId68"/>
    <p:sldId id="983" r:id="rId69"/>
    <p:sldId id="771" r:id="rId70"/>
    <p:sldId id="985" r:id="rId71"/>
    <p:sldId id="773" r:id="rId72"/>
    <p:sldId id="774" r:id="rId73"/>
    <p:sldId id="803" r:id="rId74"/>
    <p:sldId id="836" r:id="rId75"/>
    <p:sldId id="777" r:id="rId76"/>
    <p:sldId id="778" r:id="rId77"/>
    <p:sldId id="776" r:id="rId78"/>
    <p:sldId id="980" r:id="rId79"/>
    <p:sldId id="775" r:id="rId80"/>
    <p:sldId id="798" r:id="rId81"/>
    <p:sldId id="813" r:id="rId82"/>
    <p:sldId id="815" r:id="rId83"/>
    <p:sldId id="823" r:id="rId84"/>
    <p:sldId id="818" r:id="rId85"/>
    <p:sldId id="817" r:id="rId86"/>
    <p:sldId id="816" r:id="rId87"/>
    <p:sldId id="790" r:id="rId88"/>
    <p:sldId id="791" r:id="rId89"/>
    <p:sldId id="792" r:id="rId90"/>
    <p:sldId id="793" r:id="rId91"/>
    <p:sldId id="830" r:id="rId92"/>
    <p:sldId id="825" r:id="rId93"/>
    <p:sldId id="827" r:id="rId94"/>
    <p:sldId id="826" r:id="rId95"/>
    <p:sldId id="831" r:id="rId96"/>
    <p:sldId id="977" r:id="rId9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434"/>
    <a:srgbClr val="0000FF"/>
    <a:srgbClr val="CC6600"/>
    <a:srgbClr val="7E6000"/>
    <a:srgbClr val="9A75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563" autoAdjust="0"/>
  </p:normalViewPr>
  <p:slideViewPr>
    <p:cSldViewPr>
      <p:cViewPr varScale="1">
        <p:scale>
          <a:sx n="90" d="100"/>
          <a:sy n="90" d="100"/>
        </p:scale>
        <p:origin x="143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5268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slide" Target="slides/slide81.xml"/><Relationship Id="rId89" Type="http://schemas.openxmlformats.org/officeDocument/2006/relationships/slide" Target="slides/slide86.xml"/><Relationship Id="rId16" Type="http://schemas.openxmlformats.org/officeDocument/2006/relationships/slide" Target="slides/slide13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102" Type="http://schemas.openxmlformats.org/officeDocument/2006/relationships/tableStyles" Target="tableStyles.xml"/><Relationship Id="rId5" Type="http://schemas.openxmlformats.org/officeDocument/2006/relationships/slide" Target="slides/slide2.xml"/><Relationship Id="rId90" Type="http://schemas.openxmlformats.org/officeDocument/2006/relationships/slide" Target="slides/slide87.xml"/><Relationship Id="rId95" Type="http://schemas.openxmlformats.org/officeDocument/2006/relationships/slide" Target="slides/slide92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91" Type="http://schemas.openxmlformats.org/officeDocument/2006/relationships/slide" Target="slides/slide88.xml"/><Relationship Id="rId96" Type="http://schemas.openxmlformats.org/officeDocument/2006/relationships/slide" Target="slides/slide9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94" Type="http://schemas.openxmlformats.org/officeDocument/2006/relationships/slide" Target="slides/slide91.xml"/><Relationship Id="rId99" Type="http://schemas.openxmlformats.org/officeDocument/2006/relationships/presProps" Target="presProps.xml"/><Relationship Id="rId10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97" Type="http://schemas.openxmlformats.org/officeDocument/2006/relationships/slide" Target="slides/slide94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slide" Target="slides/slide63.xml"/><Relationship Id="rId87" Type="http://schemas.openxmlformats.org/officeDocument/2006/relationships/slide" Target="slides/slide84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56" Type="http://schemas.openxmlformats.org/officeDocument/2006/relationships/slide" Target="slides/slide53.xml"/><Relationship Id="rId77" Type="http://schemas.openxmlformats.org/officeDocument/2006/relationships/slide" Target="slides/slide74.xml"/><Relationship Id="rId100" Type="http://schemas.openxmlformats.org/officeDocument/2006/relationships/viewProps" Target="view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93" Type="http://schemas.openxmlformats.org/officeDocument/2006/relationships/slide" Target="slides/slide90.xml"/><Relationship Id="rId9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D308A2-9EEE-41A2-920B-CAEDE4E80018}" type="datetimeFigureOut">
              <a:rPr lang="en-US" smtClean="0"/>
              <a:t>5/14/2021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C1AE5D-2A48-41E7-9FFF-202990A0EC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1392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C1AE5D-2A48-41E7-9FFF-202990A0EC4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1305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5/14/2021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747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5/14/2021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823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5/14/2021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9667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F437EB-B8E5-40B6-B722-6FD63C3F14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0014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175BB8-98FF-4C98-B7E0-98CC779559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1716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E9404B-2E0A-4B21-B37D-74BBC5929B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2634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BCFD37-C36F-4976-B20E-33B1C311AA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2159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1A44C7-C017-4C6F-A0C1-9B13C9D88C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20775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C023BB-5B10-4109-A5F1-3E16DBA361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4752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E467B0-BD15-4908-9F6D-8A9D724CAE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8065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9FF1BC-D363-41E7-8BCA-2E94953712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535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5/14/2021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09565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2A5BFF-74BF-4784-B625-198520DB69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9552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C94E2A-D21C-4DFA-AABE-CF36713B71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72515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F4ED67-EBDC-4EE0-98E5-61697CFF96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047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042EC7-FDF5-4514-BCAB-E39700A243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37160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745311-9DC9-421E-9068-D38638C977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22490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45E507-1CFD-4F5C-8255-E7E9AC094E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2900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0F88DE-371C-431E-81E1-D2DF6A3A2A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5219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1780F-9729-4483-BC56-92F7774251F2}" type="datetimeFigureOut">
              <a:rPr lang="en-US" smtClean="0"/>
              <a:t>5/14/2021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AFA55-E14A-4820-AA7A-F82AC89DA3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07563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1780F-9729-4483-BC56-92F7774251F2}" type="datetimeFigureOut">
              <a:rPr lang="en-US" smtClean="0"/>
              <a:t>5/14/2021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AFA55-E14A-4820-AA7A-F82AC89DA3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105290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1780F-9729-4483-BC56-92F7774251F2}" type="datetimeFigureOut">
              <a:rPr lang="en-US" smtClean="0"/>
              <a:t>5/14/2021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AFA55-E14A-4820-AA7A-F82AC89DA3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9817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5/14/2021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52901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1780F-9729-4483-BC56-92F7774251F2}" type="datetimeFigureOut">
              <a:rPr lang="en-US" smtClean="0"/>
              <a:t>5/14/2021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AFA55-E14A-4820-AA7A-F82AC89DA3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54849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1780F-9729-4483-BC56-92F7774251F2}" type="datetimeFigureOut">
              <a:rPr lang="en-US" smtClean="0"/>
              <a:t>5/14/2021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AFA55-E14A-4820-AA7A-F82AC89DA3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99086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1780F-9729-4483-BC56-92F7774251F2}" type="datetimeFigureOut">
              <a:rPr lang="en-US" smtClean="0"/>
              <a:t>5/14/2021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AFA55-E14A-4820-AA7A-F82AC89DA3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63716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1780F-9729-4483-BC56-92F7774251F2}" type="datetimeFigureOut">
              <a:rPr lang="en-US" smtClean="0"/>
              <a:t>5/14/2021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AFA55-E14A-4820-AA7A-F82AC89DA3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70735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1780F-9729-4483-BC56-92F7774251F2}" type="datetimeFigureOut">
              <a:rPr lang="en-US" smtClean="0"/>
              <a:t>5/14/2021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AFA55-E14A-4820-AA7A-F82AC89DA3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12153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1780F-9729-4483-BC56-92F7774251F2}" type="datetimeFigureOut">
              <a:rPr lang="en-US" smtClean="0"/>
              <a:t>5/14/2021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AFA55-E14A-4820-AA7A-F82AC89DA3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78289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1780F-9729-4483-BC56-92F7774251F2}" type="datetimeFigureOut">
              <a:rPr lang="en-US" smtClean="0"/>
              <a:t>5/14/2021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AFA55-E14A-4820-AA7A-F82AC89DA3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12799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1780F-9729-4483-BC56-92F7774251F2}" type="datetimeFigureOut">
              <a:rPr lang="en-US" smtClean="0"/>
              <a:t>5/14/2021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AFA55-E14A-4820-AA7A-F82AC89DA3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47217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66C94AC-59C4-4180-89C8-378C03216D4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156008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20914E-D9E0-4A0B-A710-F41470DCEB1C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2142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5/14/2021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92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5/14/2021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3755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5/14/2021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133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5/14/2021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618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5/14/2021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0942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5/14/2021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014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57400"/>
            <a:ext cx="8229600" cy="4068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D59207-F20E-475B-BB9F-802C285ABDE1}" type="datetimeFigureOut">
              <a:rPr lang="en-US" smtClean="0"/>
              <a:t>5/14/2021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46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952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52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52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BDF14CB2-7016-455D-966B-D994040363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6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71780F-9729-4483-BC56-92F7774251F2}" type="datetimeFigureOut">
              <a:rPr lang="en-US" smtClean="0"/>
              <a:t>5/14/2021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BAFA55-E14A-4820-AA7A-F82AC89DA3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699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bayesian.org/bayes" TargetMode="External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1.png"/><Relationship Id="rId2" Type="http://schemas.openxmlformats.org/officeDocument/2006/relationships/image" Target="../media/image2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tinyurl.com/IntroToBayes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0.png"/><Relationship Id="rId4" Type="http://schemas.openxmlformats.org/officeDocument/2006/relationships/image" Target="../media/image1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4" Type="http://schemas.openxmlformats.org/officeDocument/2006/relationships/image" Target="../media/image2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0.png"/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0.png"/><Relationship Id="rId2" Type="http://schemas.openxmlformats.org/officeDocument/2006/relationships/image" Target="../media/image25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4" Type="http://schemas.openxmlformats.org/officeDocument/2006/relationships/image" Target="../media/image26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4" Type="http://schemas.openxmlformats.org/officeDocument/2006/relationships/image" Target="../media/image30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e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emf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8.png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mailto:chuber@stata.com" TargetMode="External"/><Relationship Id="rId1" Type="http://schemas.openxmlformats.org/officeDocument/2006/relationships/slideLayout" Target="../slideLayouts/slideLayout28.xml"/><Relationship Id="rId4" Type="http://schemas.openxmlformats.org/officeDocument/2006/relationships/hyperlink" Target="https://tinyurl.com/IntroToBaye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143000"/>
            <a:ext cx="9144000" cy="1470025"/>
          </a:xfrm>
        </p:spPr>
        <p:txBody>
          <a:bodyPr>
            <a:normAutofit fontScale="90000"/>
          </a:bodyPr>
          <a:lstStyle/>
          <a:p>
            <a:r>
              <a:rPr lang="en-US" sz="4800" dirty="0"/>
              <a:t>Introduction to Bayesian Analysis</a:t>
            </a:r>
            <a:br>
              <a:rPr lang="en-US" sz="4800" dirty="0"/>
            </a:br>
            <a:r>
              <a:rPr lang="en-US" sz="4800" dirty="0"/>
              <a:t>Using Stata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76600"/>
            <a:ext cx="6400800" cy="1219200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ts val="0"/>
              </a:spcBef>
            </a:pPr>
            <a:r>
              <a:rPr lang="en-US" dirty="0">
                <a:solidFill>
                  <a:schemeClr val="tx1"/>
                </a:solidFill>
              </a:rPr>
              <a:t>Chuck Huber, PhD</a:t>
            </a:r>
          </a:p>
          <a:p>
            <a:pPr>
              <a:spcBef>
                <a:spcPts val="0"/>
              </a:spcBef>
            </a:pPr>
            <a:r>
              <a:rPr lang="en-US" dirty="0">
                <a:solidFill>
                  <a:schemeClr val="tx1"/>
                </a:solidFill>
              </a:rPr>
              <a:t>StataCorp</a:t>
            </a:r>
          </a:p>
          <a:p>
            <a:pPr>
              <a:spcBef>
                <a:spcPts val="0"/>
              </a:spcBef>
            </a:pPr>
            <a:r>
              <a:rPr lang="en-US" sz="3000" dirty="0">
                <a:solidFill>
                  <a:schemeClr val="tx1"/>
                </a:solidFill>
              </a:rPr>
              <a:t>chuber@stata.com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86D2565-5F1D-4BAD-A667-7C3091E765BA}"/>
              </a:ext>
            </a:extLst>
          </p:cNvPr>
          <p:cNvSpPr txBox="1"/>
          <p:nvPr/>
        </p:nvSpPr>
        <p:spPr>
          <a:xfrm>
            <a:off x="1613411" y="4953000"/>
            <a:ext cx="598753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</a:rPr>
              <a:t>Society for Epidemiologic Research</a:t>
            </a:r>
          </a:p>
          <a:p>
            <a:pPr algn="ctr"/>
            <a:r>
              <a:rPr lang="en-US" sz="3200" dirty="0">
                <a:solidFill>
                  <a:schemeClr val="bg1"/>
                </a:solidFill>
              </a:rPr>
              <a:t>June 18, 2019</a:t>
            </a:r>
          </a:p>
        </p:txBody>
      </p:sp>
    </p:spTree>
    <p:extLst>
      <p:ext uri="{BB962C8B-B14F-4D97-AF65-F5344CB8AC3E}">
        <p14:creationId xmlns:p14="http://schemas.microsoft.com/office/powerpoint/2010/main" val="37835587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 Paradigms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1104" y="2362200"/>
            <a:ext cx="8229600" cy="38100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800" b="1" u="sng" dirty="0"/>
              <a:t>Frequentist Statistics</a:t>
            </a:r>
          </a:p>
          <a:p>
            <a:pPr marL="457200" indent="0">
              <a:spcBef>
                <a:spcPts val="0"/>
              </a:spcBef>
              <a:buNone/>
            </a:pPr>
            <a:r>
              <a:rPr lang="en-US" sz="2400" dirty="0"/>
              <a:t>Model parameters are considered to be unknown but fixed constants and the observed data are viewed as a repeatable random sample.</a:t>
            </a:r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2800" b="1" u="sng" dirty="0"/>
              <a:t>Bayesian Statistics</a:t>
            </a:r>
          </a:p>
          <a:p>
            <a:pPr marL="457200" indent="0">
              <a:buNone/>
            </a:pPr>
            <a:r>
              <a:rPr lang="en-US" sz="2400" dirty="0"/>
              <a:t>Model parameters are random quantities which have a posterior distribution formed by combining prior knowledge about parameters with the evidence from the observed data sample.</a:t>
            </a:r>
          </a:p>
          <a:p>
            <a:pPr marL="45720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7661649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Reverend Thomas Bayes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057400"/>
            <a:ext cx="3962400" cy="4249153"/>
          </a:xfr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4800600" y="1981200"/>
            <a:ext cx="4114800" cy="47244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1701 – born in London</a:t>
            </a:r>
          </a:p>
          <a:p>
            <a:r>
              <a:rPr lang="en-US" sz="2800" dirty="0"/>
              <a:t>Presbyterian Minister</a:t>
            </a:r>
          </a:p>
          <a:p>
            <a:r>
              <a:rPr lang="en-US" sz="2800" dirty="0"/>
              <a:t>Amateur Mathematician</a:t>
            </a:r>
          </a:p>
          <a:p>
            <a:r>
              <a:rPr lang="en-US" sz="2800" dirty="0"/>
              <a:t>Published one paper on theology and one on mathematics</a:t>
            </a:r>
          </a:p>
          <a:p>
            <a:r>
              <a:rPr lang="en-US" sz="2800" dirty="0"/>
              <a:t>1761 – died in Kent</a:t>
            </a:r>
          </a:p>
          <a:p>
            <a:r>
              <a:rPr lang="en-US" sz="2800" dirty="0"/>
              <a:t>1763 - “Bayes Theorem” paper published by friend Richard Price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56727" y="6426687"/>
            <a:ext cx="2725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linkClick r:id="rId3"/>
              </a:rPr>
              <a:t>https://bayesian.org/bayes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74293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0"/>
            <a:ext cx="8686800" cy="990600"/>
          </a:xfrm>
        </p:spPr>
        <p:txBody>
          <a:bodyPr>
            <a:normAutofit/>
          </a:bodyPr>
          <a:lstStyle/>
          <a:p>
            <a:r>
              <a:rPr lang="en-US" dirty="0"/>
              <a:t>Coin Toss Example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400" y="2057400"/>
            <a:ext cx="3581400" cy="3609869"/>
          </a:xfr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381000" y="5791200"/>
            <a:ext cx="86868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What is the probability of heads (</a:t>
            </a:r>
            <a:r>
              <a:rPr lang="el-GR" dirty="0"/>
              <a:t>θ</a:t>
            </a:r>
            <a:r>
              <a:rPr lang="en-US" dirty="0"/>
              <a:t>)?</a:t>
            </a:r>
          </a:p>
        </p:txBody>
      </p:sp>
    </p:spTree>
    <p:extLst>
      <p:ext uri="{BB962C8B-B14F-4D97-AF65-F5344CB8AC3E}">
        <p14:creationId xmlns:p14="http://schemas.microsoft.com/office/powerpoint/2010/main" val="2355256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Prior Distribution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35814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dirty="0"/>
              <a:t>Prior distributions are probability distributions of model parameters based on some a priori knowledge about the parameters. 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/>
              <a:t>Prior distributions are independent of the observed data.</a:t>
            </a:r>
          </a:p>
        </p:txBody>
      </p:sp>
    </p:spTree>
    <p:extLst>
      <p:ext uri="{BB962C8B-B14F-4D97-AF65-F5344CB8AC3E}">
        <p14:creationId xmlns:p14="http://schemas.microsoft.com/office/powerpoint/2010/main" val="2253232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Beta Prior for </a:t>
            </a:r>
            <a:r>
              <a:rPr lang="el-GR" dirty="0"/>
              <a:t>θ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838200" y="2667000"/>
                <a:ext cx="3967817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𝑃</m:t>
                      </m:r>
                      <m:d>
                        <m:dPr>
                          <m:ctrlPr>
                            <a:rPr lang="en-US" sz="36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600" b="0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𝜃</m:t>
                          </m:r>
                        </m:e>
                      </m:d>
                      <m:r>
                        <a:rPr lang="en-US" sz="3600" b="0" i="1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3600" b="0" i="1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𝐵𝑒𝑡𝑎</m:t>
                      </m:r>
                      <m:d>
                        <m:dPr>
                          <m:ctrlPr>
                            <a:rPr lang="en-US" sz="36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3600" b="0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𝛼</m:t>
                          </m:r>
                          <m:r>
                            <a:rPr lang="en-US" sz="3600" b="0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𝛽</m:t>
                          </m:r>
                        </m:e>
                      </m:d>
                    </m:oMath>
                  </m:oMathPara>
                </a14:m>
                <a:endParaRPr lang="en-US" sz="3600" dirty="0">
                  <a:solidFill>
                    <a:srgbClr val="FF0000"/>
                  </a:solidFill>
                  <a:ea typeface="Cambria Math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2667000"/>
                <a:ext cx="3967817" cy="646331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905000" y="3886200"/>
                <a:ext cx="6382966" cy="126079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0" i="1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sz="36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l-GR" sz="3600" b="0" i="0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Γ</m:t>
                          </m:r>
                          <m:d>
                            <m:dPr>
                              <m:ctrlPr>
                                <a:rPr lang="en-US" sz="36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en-US" sz="3600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Cambria Math"/>
                                </a:rPr>
                                <m:t>𝛼</m:t>
                              </m:r>
                              <m:r>
                                <a:rPr lang="en-US" sz="3600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  <m:r>
                                <a:rPr lang="en-US" sz="3600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Cambria Math"/>
                                </a:rPr>
                                <m:t>𝛽</m:t>
                              </m:r>
                            </m:e>
                          </m:d>
                        </m:num>
                        <m:den>
                          <m:r>
                            <m:rPr>
                              <m:sty m:val="p"/>
                            </m:rPr>
                            <a:rPr lang="el-GR" sz="3600" b="0" i="0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Γ</m:t>
                          </m:r>
                          <m:d>
                            <m:dPr>
                              <m:ctrlPr>
                                <a:rPr lang="en-US" sz="36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en-US" sz="3600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Cambria Math"/>
                                </a:rPr>
                                <m:t>𝛼</m:t>
                              </m:r>
                            </m:e>
                          </m:d>
                          <m:r>
                            <m:rPr>
                              <m:sty m:val="p"/>
                            </m:rPr>
                            <a:rPr lang="el-GR" sz="3600" b="0" i="0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Γ</m:t>
                          </m:r>
                          <m:d>
                            <m:dPr>
                              <m:ctrlPr>
                                <a:rPr lang="en-US" sz="36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en-US" sz="3600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Cambria Math"/>
                                </a:rPr>
                                <m:t>𝛽</m:t>
                              </m:r>
                            </m:e>
                          </m:d>
                        </m:den>
                      </m:f>
                      <m:sSup>
                        <m:sSupPr>
                          <m:ctrlPr>
                            <a:rPr lang="en-US" sz="36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𝜃</m:t>
                          </m:r>
                        </m:e>
                        <m:sup>
                          <m:r>
                            <a:rPr lang="en-US" sz="3600" b="0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(</m:t>
                          </m:r>
                          <m:r>
                            <a:rPr lang="en-US" sz="3600" b="0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𝛼</m:t>
                          </m:r>
                          <m:r>
                            <a:rPr lang="en-US" sz="3600" b="0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−1)</m:t>
                          </m:r>
                        </m:sup>
                      </m:sSup>
                      <m:sSup>
                        <m:sSupPr>
                          <m:ctrlPr>
                            <a:rPr lang="en-US" sz="36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(1−</m:t>
                          </m:r>
                          <m:r>
                            <a:rPr lang="en-US" sz="3600" b="0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𝜃</m:t>
                          </m:r>
                          <m:r>
                            <a:rPr lang="en-US" sz="3600" b="0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sz="3600" b="0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(</m:t>
                          </m:r>
                          <m:r>
                            <a:rPr lang="en-US" sz="3600" b="0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𝛽</m:t>
                          </m:r>
                          <m:r>
                            <a:rPr lang="en-US" sz="3600" b="0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−1)</m:t>
                          </m:r>
                        </m:sup>
                      </m:sSup>
                    </m:oMath>
                  </m:oMathPara>
                </a14:m>
                <a:endParaRPr lang="en-US" sz="3600" dirty="0">
                  <a:solidFill>
                    <a:srgbClr val="FF0000"/>
                  </a:solidFill>
                  <a:ea typeface="Cambria Math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5000" y="3886200"/>
                <a:ext cx="6382966" cy="1260794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037450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Uninformative Prior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81200"/>
            <a:ext cx="8128000" cy="4572000"/>
          </a:xfrm>
        </p:spPr>
      </p:pic>
    </p:spTree>
    <p:extLst>
      <p:ext uri="{BB962C8B-B14F-4D97-AF65-F5344CB8AC3E}">
        <p14:creationId xmlns:p14="http://schemas.microsoft.com/office/powerpoint/2010/main" val="33705853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Different Priors</a:t>
            </a:r>
          </a:p>
        </p:txBody>
      </p:sp>
      <p:pic>
        <p:nvPicPr>
          <p:cNvPr id="4" name="GraphPrior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55675" y="2057400"/>
            <a:ext cx="7232650" cy="4068763"/>
          </a:xfrm>
        </p:spPr>
      </p:pic>
    </p:spTree>
    <p:extLst>
      <p:ext uri="{BB962C8B-B14F-4D97-AF65-F5344CB8AC3E}">
        <p14:creationId xmlns:p14="http://schemas.microsoft.com/office/powerpoint/2010/main" val="1873283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Informative Prior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057400"/>
            <a:ext cx="8263466" cy="4648200"/>
          </a:xfrm>
        </p:spPr>
      </p:pic>
    </p:spTree>
    <p:extLst>
      <p:ext uri="{BB962C8B-B14F-4D97-AF65-F5344CB8AC3E}">
        <p14:creationId xmlns:p14="http://schemas.microsoft.com/office/powerpoint/2010/main" val="28117998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Coin Toss Experiment</a:t>
            </a:r>
          </a:p>
        </p:txBody>
      </p:sp>
      <p:pic>
        <p:nvPicPr>
          <p:cNvPr id="4" name="CointToss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55675" y="2057400"/>
            <a:ext cx="7232650" cy="4068763"/>
          </a:xfrm>
        </p:spPr>
      </p:pic>
    </p:spTree>
    <p:extLst>
      <p:ext uri="{BB962C8B-B14F-4D97-AF65-F5344CB8AC3E}">
        <p14:creationId xmlns:p14="http://schemas.microsoft.com/office/powerpoint/2010/main" val="383329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9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Likelihood Function for the Data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219200" y="2743200"/>
                <a:ext cx="58303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0" i="1" smtClean="0">
                          <a:solidFill>
                            <a:srgbClr val="0000FF"/>
                          </a:solidFill>
                          <a:latin typeface="Cambria Math"/>
                        </a:rPr>
                        <m:t>𝑃</m:t>
                      </m:r>
                      <m:d>
                        <m:dPr>
                          <m:ctrlPr>
                            <a:rPr lang="en-US" sz="4000" i="1" smtClea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4000" b="0" i="1" smtClean="0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𝑦</m:t>
                          </m:r>
                          <m:r>
                            <a:rPr lang="en-US" sz="4000" b="0" i="1" smtClean="0">
                              <a:solidFill>
                                <a:srgbClr val="0000FF"/>
                              </a:solidFill>
                              <a:latin typeface="Cambria Math"/>
                              <a:ea typeface="Cambria Math"/>
                            </a:rPr>
                            <m:t>|</m:t>
                          </m:r>
                          <m:r>
                            <a:rPr lang="en-US" sz="4000" b="0" i="1" smtClean="0">
                              <a:solidFill>
                                <a:srgbClr val="0000FF"/>
                              </a:solidFill>
                              <a:latin typeface="Cambria Math"/>
                              <a:ea typeface="Cambria Math"/>
                            </a:rPr>
                            <m:t>𝜃</m:t>
                          </m:r>
                        </m:e>
                      </m:d>
                      <m:r>
                        <a:rPr lang="en-US" sz="4000" b="0" i="1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4000" b="0" i="1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𝐵𝑖𝑛𝑜𝑚𝑖𝑎𝑙</m:t>
                      </m:r>
                      <m:d>
                        <m:dPr>
                          <m:ctrlPr>
                            <a:rPr lang="en-US" sz="4000" i="1" smtClea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4000" b="0" i="1" smtClean="0">
                              <a:solidFill>
                                <a:srgbClr val="0000FF"/>
                              </a:solidFill>
                              <a:latin typeface="Cambria Math"/>
                              <a:ea typeface="Cambria Math"/>
                            </a:rPr>
                            <m:t>𝑛</m:t>
                          </m:r>
                          <m:r>
                            <a:rPr lang="en-US" sz="4000" b="0" i="1" smtClean="0">
                              <a:solidFill>
                                <a:srgbClr val="0000FF"/>
                              </a:solidFill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4000" b="0" i="1" smtClean="0">
                              <a:solidFill>
                                <a:srgbClr val="0000FF"/>
                              </a:solidFill>
                              <a:latin typeface="Cambria Math"/>
                              <a:ea typeface="Cambria Math"/>
                            </a:rPr>
                            <m:t>𝜃</m:t>
                          </m:r>
                        </m:e>
                      </m:d>
                    </m:oMath>
                  </m:oMathPara>
                </a14:m>
                <a:endParaRPr lang="en-US" sz="4000" dirty="0">
                  <a:solidFill>
                    <a:srgbClr val="0000FF"/>
                  </a:solidFill>
                  <a:ea typeface="Cambria Math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9200" y="2743200"/>
                <a:ext cx="5830314" cy="70788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2895600" y="3962400"/>
                <a:ext cx="5027017" cy="11217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0" i="1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d>
                        <m:dPr>
                          <m:ctrlPr>
                            <a:rPr lang="en-US" sz="4000" b="0" i="1" smtClea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4000" b="0" i="1" smtClean="0">
                                  <a:solidFill>
                                    <a:srgbClr val="0000FF"/>
                                  </a:solidFill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sz="4000" b="0" i="1" smtClean="0">
                                    <a:solidFill>
                                      <a:srgbClr val="0000FF"/>
                                    </a:solidFill>
                                    <a:latin typeface="Cambria Math"/>
                                    <a:ea typeface="Cambria Math"/>
                                  </a:rPr>
                                  <m:t>𝑛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4000" b="0" i="1" smtClean="0">
                                    <a:solidFill>
                                      <a:srgbClr val="0000FF"/>
                                    </a:solidFill>
                                    <a:latin typeface="Cambria Math"/>
                                    <a:ea typeface="Cambria Math"/>
                                  </a:rPr>
                                  <m:t>𝑦</m:t>
                                </m:r>
                              </m:e>
                            </m:mr>
                          </m:m>
                        </m:e>
                      </m:d>
                      <m:sSup>
                        <m:sSupPr>
                          <m:ctrlPr>
                            <a:rPr lang="en-US" sz="4000" b="0" i="1" smtClea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sz="4000" b="0" i="1" smtClean="0">
                              <a:solidFill>
                                <a:srgbClr val="0000FF"/>
                              </a:solidFill>
                              <a:latin typeface="Cambria Math"/>
                              <a:ea typeface="Cambria Math"/>
                            </a:rPr>
                            <m:t>𝜃</m:t>
                          </m:r>
                        </m:e>
                        <m:sup>
                          <m:r>
                            <a:rPr lang="en-US" sz="4000" b="0" i="1" smtClean="0">
                              <a:solidFill>
                                <a:srgbClr val="0000FF"/>
                              </a:solidFill>
                              <a:latin typeface="Cambria Math"/>
                              <a:ea typeface="Cambria Math"/>
                            </a:rPr>
                            <m:t>𝑦</m:t>
                          </m:r>
                        </m:sup>
                      </m:sSup>
                      <m:sSup>
                        <m:sSupPr>
                          <m:ctrlPr>
                            <a:rPr lang="en-US" sz="4000" b="0" i="1" smtClea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sz="4000" b="0" i="1" smtClean="0">
                              <a:solidFill>
                                <a:srgbClr val="0000FF"/>
                              </a:solidFill>
                              <a:latin typeface="Cambria Math"/>
                              <a:ea typeface="Cambria Math"/>
                            </a:rPr>
                            <m:t>(1−</m:t>
                          </m:r>
                          <m:r>
                            <a:rPr lang="en-US" sz="4000" b="0" i="1" smtClean="0">
                              <a:solidFill>
                                <a:srgbClr val="0000FF"/>
                              </a:solidFill>
                              <a:latin typeface="Cambria Math"/>
                              <a:ea typeface="Cambria Math"/>
                            </a:rPr>
                            <m:t>𝜃</m:t>
                          </m:r>
                          <m:r>
                            <a:rPr lang="en-US" sz="4000" b="0" i="1" smtClean="0">
                              <a:solidFill>
                                <a:srgbClr val="0000FF"/>
                              </a:solidFill>
                              <a:latin typeface="Cambria Math"/>
                              <a:ea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sz="4000" b="0" i="1" smtClean="0">
                              <a:solidFill>
                                <a:srgbClr val="0000FF"/>
                              </a:solidFill>
                              <a:latin typeface="Cambria Math"/>
                              <a:ea typeface="Cambria Math"/>
                            </a:rPr>
                            <m:t>(</m:t>
                          </m:r>
                          <m:r>
                            <a:rPr lang="en-US" sz="4000" b="0" i="1" smtClean="0">
                              <a:solidFill>
                                <a:srgbClr val="0000FF"/>
                              </a:solidFill>
                              <a:latin typeface="Cambria Math"/>
                              <a:ea typeface="Cambria Math"/>
                            </a:rPr>
                            <m:t>𝑛</m:t>
                          </m:r>
                          <m:r>
                            <a:rPr lang="en-US" sz="4000" b="0" i="1" smtClean="0">
                              <a:solidFill>
                                <a:srgbClr val="0000FF"/>
                              </a:solidFill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a:rPr lang="en-US" sz="4000" b="0" i="1" smtClean="0">
                              <a:solidFill>
                                <a:srgbClr val="0000FF"/>
                              </a:solidFill>
                              <a:latin typeface="Cambria Math"/>
                              <a:ea typeface="Cambria Math"/>
                            </a:rPr>
                            <m:t>𝑦</m:t>
                          </m:r>
                          <m:r>
                            <a:rPr lang="en-US" sz="4000" b="0" i="1" smtClean="0">
                              <a:solidFill>
                                <a:srgbClr val="0000FF"/>
                              </a:solidFill>
                              <a:latin typeface="Cambria Math"/>
                              <a:ea typeface="Cambria Math"/>
                            </a:rPr>
                            <m:t>)</m:t>
                          </m:r>
                        </m:sup>
                      </m:sSup>
                    </m:oMath>
                  </m:oMathPara>
                </a14:m>
                <a:endParaRPr lang="en-US" sz="4000" dirty="0">
                  <a:solidFill>
                    <a:srgbClr val="0000FF"/>
                  </a:solidFill>
                  <a:ea typeface="Cambria Math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5600" y="3962400"/>
                <a:ext cx="5027017" cy="112178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847060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Download Website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057400"/>
            <a:ext cx="8534400" cy="4068763"/>
          </a:xfrm>
        </p:spPr>
        <p:txBody>
          <a:bodyPr/>
          <a:lstStyle/>
          <a:p>
            <a:r>
              <a:rPr lang="en-US" dirty="0"/>
              <a:t>You can download all of the slides, datasets and do-files here:</a:t>
            </a:r>
          </a:p>
          <a:p>
            <a:endParaRPr lang="en-US" dirty="0"/>
          </a:p>
          <a:p>
            <a:pPr marL="0" indent="0" algn="ctr">
              <a:buNone/>
            </a:pPr>
            <a:r>
              <a:rPr lang="en-US" b="1" dirty="0">
                <a:hlinkClick r:id="rId2"/>
              </a:rPr>
              <a:t>https://tinyurl.com/IntroToBayes</a:t>
            </a:r>
            <a:endParaRPr lang="en-US" dirty="0"/>
          </a:p>
          <a:p>
            <a:pPr marL="0" indent="0" algn="ct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39678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Prior and Likelihood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81200"/>
            <a:ext cx="8398933" cy="4724400"/>
          </a:xfrm>
        </p:spPr>
      </p:pic>
    </p:spTree>
    <p:extLst>
      <p:ext uri="{BB962C8B-B14F-4D97-AF65-F5344CB8AC3E}">
        <p14:creationId xmlns:p14="http://schemas.microsoft.com/office/powerpoint/2010/main" val="36063745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Posterior Distribution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200786" y="4151174"/>
                <a:ext cx="7051418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𝑃</m:t>
                      </m:r>
                      <m:d>
                        <m:dPr>
                          <m:ctrlPr>
                            <a:rPr lang="en-US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𝜃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|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𝑦</m:t>
                          </m:r>
                        </m:e>
                      </m:d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3200" i="1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𝐵𝑒𝑡𝑎</m:t>
                      </m:r>
                      <m:d>
                        <m:dPr>
                          <m:ctrlPr>
                            <a:rPr lang="en-US" sz="3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3200" i="1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𝛼</m:t>
                          </m:r>
                          <m:r>
                            <a:rPr lang="en-US" sz="3200" i="1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200" i="1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𝛽</m:t>
                          </m:r>
                        </m:e>
                      </m:d>
                      <m:r>
                        <a:rPr lang="en-US" sz="3200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×</m:t>
                      </m:r>
                      <m:r>
                        <a:rPr lang="en-US" sz="3200" i="1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𝐵𝑖𝑛𝑜𝑚𝑖𝑎𝑙</m:t>
                      </m:r>
                      <m:d>
                        <m:dPr>
                          <m:ctrlPr>
                            <a:rPr lang="en-US" sz="3200" i="1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3200" i="1">
                              <a:solidFill>
                                <a:srgbClr val="0000FF"/>
                              </a:solidFill>
                              <a:latin typeface="Cambria Math"/>
                              <a:ea typeface="Cambria Math"/>
                            </a:rPr>
                            <m:t>𝑛</m:t>
                          </m:r>
                          <m:r>
                            <a:rPr lang="en-US" sz="3200" i="1">
                              <a:solidFill>
                                <a:srgbClr val="0000FF"/>
                              </a:solidFill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200" i="1">
                              <a:solidFill>
                                <a:srgbClr val="0000FF"/>
                              </a:solidFill>
                              <a:latin typeface="Cambria Math"/>
                              <a:ea typeface="Cambria Math"/>
                            </a:rPr>
                            <m:t>𝜃</m:t>
                          </m:r>
                        </m:e>
                      </m:d>
                    </m:oMath>
                  </m:oMathPara>
                </a14:m>
                <a:endParaRPr lang="en-US" sz="3200" dirty="0">
                  <a:solidFill>
                    <a:srgbClr val="FF0000"/>
                  </a:solidFill>
                  <a:ea typeface="Cambria Math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0786" y="4151174"/>
                <a:ext cx="7051418" cy="58477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2514600" y="5257800"/>
                <a:ext cx="4766690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3200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𝐵𝑒𝑡𝑎</m:t>
                      </m:r>
                      <m:d>
                        <m:dPr>
                          <m:ctrlPr>
                            <a:rPr lang="en-US" sz="3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3200" b="0" i="1" smtClean="0">
                              <a:solidFill>
                                <a:srgbClr val="0000FF"/>
                              </a:solidFill>
                              <a:latin typeface="Cambria Math"/>
                              <a:ea typeface="Cambria Math"/>
                            </a:rPr>
                            <m:t>𝑦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en-US" sz="3200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𝛼</m:t>
                          </m:r>
                          <m:r>
                            <a:rPr lang="en-US" sz="320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200" b="0" i="1" smtClean="0">
                              <a:solidFill>
                                <a:srgbClr val="0000FF"/>
                              </a:solidFill>
                              <a:latin typeface="Cambria Math"/>
                              <a:ea typeface="Cambria Math"/>
                            </a:rPr>
                            <m:t>𝑛</m:t>
                          </m:r>
                          <m:r>
                            <a:rPr lang="en-US" sz="3200" b="0" i="1" smtClean="0">
                              <a:solidFill>
                                <a:srgbClr val="0000FF"/>
                              </a:solidFill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a:rPr lang="en-US" sz="3200" b="0" i="1" smtClean="0">
                              <a:solidFill>
                                <a:srgbClr val="0000FF"/>
                              </a:solidFill>
                              <a:latin typeface="Cambria Math"/>
                              <a:ea typeface="Cambria Math"/>
                            </a:rPr>
                            <m:t>𝑦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en-US" sz="3200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𝛽</m:t>
                          </m:r>
                        </m:e>
                      </m:d>
                    </m:oMath>
                  </m:oMathPara>
                </a14:m>
                <a:endParaRPr lang="en-US" sz="3200" dirty="0">
                  <a:solidFill>
                    <a:schemeClr val="tx1"/>
                  </a:solidFill>
                  <a:ea typeface="Cambria Math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4600" y="5257800"/>
                <a:ext cx="4766690" cy="5847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609600" y="2138391"/>
                <a:ext cx="601703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𝑃𝑜𝑠𝑡𝑒𝑟𝑖𝑜𝑟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32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𝑃𝑟𝑖𝑜𝑟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×</m:t>
                      </m:r>
                      <m:r>
                        <a:rPr lang="en-US" sz="3200" b="0" i="1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𝐿𝑖𝑘𝑒𝑙𝑖h𝑜𝑜𝑑</m:t>
                      </m:r>
                    </m:oMath>
                  </m:oMathPara>
                </a14:m>
                <a:endParaRPr lang="en-US" sz="3200" dirty="0">
                  <a:solidFill>
                    <a:srgbClr val="FF0000"/>
                  </a:solidFill>
                  <a:ea typeface="Cambria Math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" y="2138391"/>
                <a:ext cx="6017032" cy="58477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219200" y="3086606"/>
                <a:ext cx="4089068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𝑃</m:t>
                      </m:r>
                      <m:d>
                        <m:dPr>
                          <m:ctrlPr>
                            <a:rPr lang="en-US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𝜃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|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𝑦</m:t>
                          </m:r>
                        </m:e>
                      </m:d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32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𝑃</m:t>
                      </m:r>
                      <m:d>
                        <m:dPr>
                          <m:ctrlPr>
                            <a:rPr lang="en-US" sz="32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200" b="0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𝜃</m:t>
                          </m:r>
                        </m:e>
                      </m:d>
                      <m:r>
                        <a:rPr lang="en-US" sz="3200" b="0" i="1" smtClean="0">
                          <a:solidFill>
                            <a:srgbClr val="0000FF"/>
                          </a:solidFill>
                          <a:latin typeface="Cambria Math"/>
                        </a:rPr>
                        <m:t>𝑃</m:t>
                      </m:r>
                      <m:d>
                        <m:dPr>
                          <m:ctrlPr>
                            <a:rPr lang="en-US" sz="3200" i="1" smtClea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200" b="0" i="1" smtClean="0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𝑦</m:t>
                          </m:r>
                          <m:r>
                            <a:rPr lang="en-US" sz="3200" b="0" i="1" smtClean="0">
                              <a:solidFill>
                                <a:srgbClr val="0000FF"/>
                              </a:solidFill>
                              <a:latin typeface="Cambria Math"/>
                              <a:ea typeface="Cambria Math"/>
                            </a:rPr>
                            <m:t>|</m:t>
                          </m:r>
                          <m:r>
                            <a:rPr lang="en-US" sz="3200" b="0" i="1" smtClean="0">
                              <a:solidFill>
                                <a:srgbClr val="0000FF"/>
                              </a:solidFill>
                              <a:latin typeface="Cambria Math"/>
                              <a:ea typeface="Cambria Math"/>
                            </a:rPr>
                            <m:t>𝜃</m:t>
                          </m:r>
                        </m:e>
                      </m:d>
                    </m:oMath>
                  </m:oMathPara>
                </a14:m>
                <a:endParaRPr lang="en-US" sz="3200" dirty="0">
                  <a:solidFill>
                    <a:srgbClr val="FF0000"/>
                  </a:solidFill>
                  <a:ea typeface="Cambria Math"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9200" y="3086606"/>
                <a:ext cx="4089068" cy="58477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260791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Posterior Distribution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81200"/>
            <a:ext cx="8263466" cy="4648200"/>
          </a:xfrm>
        </p:spPr>
      </p:pic>
    </p:spTree>
    <p:extLst>
      <p:ext uri="{BB962C8B-B14F-4D97-AF65-F5344CB8AC3E}">
        <p14:creationId xmlns:p14="http://schemas.microsoft.com/office/powerpoint/2010/main" val="13890654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Effect of Uninformative Prior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344" y="2057400"/>
            <a:ext cx="7857066" cy="4419600"/>
          </a:xfrm>
        </p:spPr>
      </p:pic>
    </p:spTree>
    <p:extLst>
      <p:ext uri="{BB962C8B-B14F-4D97-AF65-F5344CB8AC3E}">
        <p14:creationId xmlns:p14="http://schemas.microsoft.com/office/powerpoint/2010/main" val="226737428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Effect of Informative Prior</a:t>
            </a:r>
          </a:p>
        </p:txBody>
      </p:sp>
      <p:pic>
        <p:nvPicPr>
          <p:cNvPr id="4" name="EffectOfPrior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55675" y="2133600"/>
            <a:ext cx="7232650" cy="4068763"/>
          </a:xfrm>
        </p:spPr>
      </p:pic>
    </p:spTree>
    <p:extLst>
      <p:ext uri="{BB962C8B-B14F-4D97-AF65-F5344CB8AC3E}">
        <p14:creationId xmlns:p14="http://schemas.microsoft.com/office/powerpoint/2010/main" val="3513194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Markov Chain Monte Carlo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en-US" dirty="0"/>
          </a:p>
          <a:p>
            <a:pPr marL="0" indent="0" algn="ctr">
              <a:buNone/>
            </a:pPr>
            <a:r>
              <a:rPr lang="en-US" dirty="0"/>
              <a:t>Often the posterior distribution does not have a simple form.  We can use Markov Chain Monte Carlo (MCMC) with the Metropolis-Hastings algorithm to generate a sample from the posterior distribution.</a:t>
            </a:r>
          </a:p>
        </p:txBody>
      </p:sp>
    </p:spTree>
    <p:extLst>
      <p:ext uri="{BB962C8B-B14F-4D97-AF65-F5344CB8AC3E}">
        <p14:creationId xmlns:p14="http://schemas.microsoft.com/office/powerpoint/2010/main" val="93215696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MCMC and Metropolis-Hastings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endParaRPr lang="en-US" sz="4400" dirty="0"/>
          </a:p>
          <a:p>
            <a:pPr marL="514350" indent="-514350">
              <a:buFont typeface="+mj-lt"/>
              <a:buAutoNum type="arabicPeriod"/>
            </a:pPr>
            <a:r>
              <a:rPr lang="en-US" sz="4400" dirty="0"/>
              <a:t>Monte Carlo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4400" dirty="0"/>
              <a:t>Markov Chains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4400" dirty="0"/>
              <a:t>Metropolis-Hastings</a:t>
            </a:r>
          </a:p>
          <a:p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2246171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Monte Carlo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" y="2057400"/>
            <a:ext cx="7992533" cy="4495800"/>
          </a:xfrm>
        </p:spPr>
      </p:pic>
      <p:sp>
        <p:nvSpPr>
          <p:cNvPr id="5" name="TextBox 4"/>
          <p:cNvSpPr txBox="1"/>
          <p:nvPr/>
        </p:nvSpPr>
        <p:spPr>
          <a:xfrm>
            <a:off x="5562600" y="3124200"/>
            <a:ext cx="26158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←Proposal Distribution</a:t>
            </a:r>
          </a:p>
        </p:txBody>
      </p:sp>
    </p:spTree>
    <p:extLst>
      <p:ext uri="{BB962C8B-B14F-4D97-AF65-F5344CB8AC3E}">
        <p14:creationId xmlns:p14="http://schemas.microsoft.com/office/powerpoint/2010/main" val="228317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Monte Carlo</a:t>
            </a:r>
          </a:p>
        </p:txBody>
      </p:sp>
      <p:pic>
        <p:nvPicPr>
          <p:cNvPr id="4" name="mc10000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55675" y="2057400"/>
            <a:ext cx="7232650" cy="4068763"/>
          </a:xfrm>
        </p:spPr>
      </p:pic>
    </p:spTree>
    <p:extLst>
      <p:ext uri="{BB962C8B-B14F-4D97-AF65-F5344CB8AC3E}">
        <p14:creationId xmlns:p14="http://schemas.microsoft.com/office/powerpoint/2010/main" val="184146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Markov Chain Monte Carlo</a:t>
            </a:r>
          </a:p>
        </p:txBody>
      </p:sp>
      <p:pic>
        <p:nvPicPr>
          <p:cNvPr id="14" name="Content Placeholder 1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72" y="1984248"/>
            <a:ext cx="8046720" cy="4526280"/>
          </a:xfrm>
        </p:spPr>
      </p:pic>
    </p:spTree>
    <p:extLst>
      <p:ext uri="{BB962C8B-B14F-4D97-AF65-F5344CB8AC3E}">
        <p14:creationId xmlns:p14="http://schemas.microsoft.com/office/powerpoint/2010/main" val="28139708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15696"/>
            <a:ext cx="8229600" cy="984504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3962400"/>
          </a:xfrm>
        </p:spPr>
        <p:txBody>
          <a:bodyPr>
            <a:normAutofit/>
          </a:bodyPr>
          <a:lstStyle/>
          <a:p>
            <a:r>
              <a:rPr lang="en-US" sz="3600" dirty="0"/>
              <a:t>Introduction to Bayesian Analysis</a:t>
            </a:r>
          </a:p>
          <a:p>
            <a:r>
              <a:rPr lang="en-US" sz="3600" dirty="0"/>
              <a:t>Coin Toss Example</a:t>
            </a:r>
          </a:p>
          <a:p>
            <a:r>
              <a:rPr lang="en-US" sz="3600" dirty="0"/>
              <a:t>Priors, Likelihoods, and Posteriors</a:t>
            </a:r>
          </a:p>
          <a:p>
            <a:r>
              <a:rPr lang="en-US" sz="3600" dirty="0"/>
              <a:t>Markov Chain Monte Carlo (MCMC)</a:t>
            </a:r>
          </a:p>
          <a:p>
            <a:r>
              <a:rPr lang="en-US" sz="3600" dirty="0"/>
              <a:t>Bayesian Linear Regression</a:t>
            </a:r>
          </a:p>
          <a:p>
            <a:r>
              <a:rPr lang="en-US" sz="3600" dirty="0"/>
              <a:t>Advantages and Disadvantages of Bayes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74241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Markov Chain Monte Carlo</a:t>
            </a:r>
          </a:p>
        </p:txBody>
      </p:sp>
      <p:pic>
        <p:nvPicPr>
          <p:cNvPr id="12" name="Content Placeholder 1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733" y="1981200"/>
            <a:ext cx="7992533" cy="4495800"/>
          </a:xfrm>
        </p:spPr>
      </p:pic>
    </p:spTree>
    <p:extLst>
      <p:ext uri="{BB962C8B-B14F-4D97-AF65-F5344CB8AC3E}">
        <p14:creationId xmlns:p14="http://schemas.microsoft.com/office/powerpoint/2010/main" val="227991899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Markov Chain Monte Carlo</a:t>
            </a:r>
          </a:p>
        </p:txBody>
      </p:sp>
      <p:pic>
        <p:nvPicPr>
          <p:cNvPr id="4" name="mcmc10000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55675" y="2057400"/>
            <a:ext cx="7232650" cy="4068763"/>
          </a:xfrm>
        </p:spPr>
      </p:pic>
    </p:spTree>
    <p:extLst>
      <p:ext uri="{BB962C8B-B14F-4D97-AF65-F5344CB8AC3E}">
        <p14:creationId xmlns:p14="http://schemas.microsoft.com/office/powerpoint/2010/main" val="137929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MCMC with Metropolis-Hastings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586740" y="2829979"/>
                <a:ext cx="6712157" cy="8592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/>
                        </a:rPr>
                        <m:t>𝑟</m:t>
                      </m:r>
                      <m:r>
                        <a:rPr lang="en-US" sz="2400" b="0" i="1" smtClean="0">
                          <a:latin typeface="Cambria Math"/>
                        </a:rPr>
                        <m:t>(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/>
                              <a:ea typeface="Cambria Math"/>
                            </a:rPr>
                            <m:t>𝜃</m:t>
                          </m:r>
                        </m:e>
                        <m:sub>
                          <m:r>
                            <a:rPr lang="en-US" sz="2400" i="1">
                              <a:latin typeface="Cambria Math"/>
                              <a:ea typeface="Cambria Math"/>
                            </a:rPr>
                            <m:t>𝑛𝑒𝑤</m:t>
                          </m:r>
                        </m:sub>
                      </m:sSub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 ,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/>
                              <a:ea typeface="Cambria Math"/>
                            </a:rPr>
                            <m:t>𝜃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𝑡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−1</m:t>
                          </m:r>
                        </m:sub>
                      </m:sSub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)</m:t>
                      </m:r>
                      <m:r>
                        <a:rPr lang="en-US" sz="2400" b="0" i="1" smtClean="0"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/>
                            </a:rPr>
                            <m:t>𝑃𝑜𝑠𝑡𝑒𝑟𝑖𝑜𝑟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 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𝑝𝑟𝑜𝑏𝑎𝑏𝑖𝑙𝑖𝑡𝑦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 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𝑜𝑓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 </m:t>
                          </m:r>
                          <m:sSub>
                            <m:sSubPr>
                              <m:ctrlPr>
                                <a:rPr lang="en-US" sz="2400" b="0" i="1" smtClean="0">
                                  <a:solidFill>
                                    <a:srgbClr val="007434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solidFill>
                                    <a:srgbClr val="007434"/>
                                  </a:solidFill>
                                  <a:latin typeface="Cambria Math"/>
                                  <a:ea typeface="Cambria Math"/>
                                </a:rPr>
                                <m:t>𝜃</m:t>
                              </m:r>
                            </m:e>
                            <m:sub>
                              <m:r>
                                <a:rPr lang="en-US" sz="2400" b="0" i="1" smtClean="0">
                                  <a:solidFill>
                                    <a:srgbClr val="007434"/>
                                  </a:solidFill>
                                  <a:latin typeface="Cambria Math"/>
                                </a:rPr>
                                <m:t>𝑛𝑒𝑤</m:t>
                              </m:r>
                            </m:sub>
                          </m:sSub>
                        </m:num>
                        <m:den>
                          <m:r>
                            <a:rPr lang="en-US" sz="2400" i="1">
                              <a:latin typeface="Cambria Math"/>
                            </a:rPr>
                            <m:t>𝑃𝑜𝑠𝑡𝑒𝑟𝑖𝑜𝑟</m:t>
                          </m:r>
                          <m:r>
                            <a:rPr lang="en-US" sz="2400" i="1">
                              <a:latin typeface="Cambria Math"/>
                            </a:rPr>
                            <m:t> </m:t>
                          </m:r>
                          <m:r>
                            <a:rPr lang="en-US" sz="2400" i="1">
                              <a:latin typeface="Cambria Math"/>
                            </a:rPr>
                            <m:t>𝑝𝑟𝑜𝑏𝑎𝑏𝑖𝑙𝑖𝑡𝑦</m:t>
                          </m:r>
                          <m:r>
                            <a:rPr lang="en-US" sz="2400" i="1">
                              <a:latin typeface="Cambria Math"/>
                            </a:rPr>
                            <m:t> </m:t>
                          </m:r>
                          <m:r>
                            <a:rPr lang="en-US" sz="2400" i="1">
                              <a:latin typeface="Cambria Math"/>
                            </a:rPr>
                            <m:t>𝑜𝑓</m:t>
                          </m:r>
                          <m:r>
                            <a:rPr lang="en-US" sz="2400" i="1">
                              <a:latin typeface="Cambria Math"/>
                            </a:rPr>
                            <m:t> </m:t>
                          </m:r>
                          <m:sSub>
                            <m:sSubPr>
                              <m:ctrlPr>
                                <a:rPr lang="en-US" sz="2400" i="1" smtClean="0">
                                  <a:solidFill>
                                    <a:srgbClr val="0000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solidFill>
                                    <a:srgbClr val="0000FF"/>
                                  </a:solidFill>
                                  <a:latin typeface="Cambria Math"/>
                                  <a:ea typeface="Cambria Math"/>
                                </a:rPr>
                                <m:t>𝜃</m:t>
                              </m:r>
                            </m:e>
                            <m:sub>
                              <m:r>
                                <a:rPr lang="en-US" sz="2400" i="1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𝑡</m:t>
                              </m:r>
                              <m:r>
                                <a:rPr lang="en-US" sz="2400" b="0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−1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740" y="2829979"/>
                <a:ext cx="6712157" cy="85921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2514600" y="4191000"/>
                <a:ext cx="6021777" cy="8745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= </m:t>
                      </m:r>
                      <m:f>
                        <m:fPr>
                          <m:ctrlPr>
                            <a:rPr lang="en-US" sz="24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𝐵𝑒𝑡𝑎</m:t>
                          </m:r>
                          <m:d>
                            <m:d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en-US" sz="2400" b="0" i="1" smtClean="0">
                                  <a:latin typeface="Cambria Math"/>
                                  <a:ea typeface="Cambria Math"/>
                                </a:rPr>
                                <m:t>1,1,</m:t>
                              </m:r>
                              <m:sSub>
                                <m:sSubPr>
                                  <m:ctrlPr>
                                    <a:rPr lang="en-US" sz="2400" i="1" smtClean="0">
                                      <a:solidFill>
                                        <a:srgbClr val="007434"/>
                                      </a:solidFill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b="0" i="1" smtClean="0">
                                      <a:solidFill>
                                        <a:srgbClr val="007434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𝜃</m:t>
                                  </m:r>
                                </m:e>
                                <m:sub>
                                  <m:r>
                                    <a:rPr lang="en-US" sz="2400" b="0" i="1" smtClean="0">
                                      <a:solidFill>
                                        <a:srgbClr val="007434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𝑛𝑒𝑤</m:t>
                                  </m:r>
                                </m:sub>
                              </m:sSub>
                            </m:e>
                          </m:d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 × 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𝐵𝑖𝑛𝑜𝑚𝑖𝑎𝑙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(10,4,</m:t>
                          </m:r>
                          <m:sSub>
                            <m:sSubPr>
                              <m:ctrlPr>
                                <a:rPr lang="en-US" sz="2400" b="0" i="1" smtClean="0">
                                  <a:solidFill>
                                    <a:srgbClr val="007434"/>
                                  </a:solidFill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solidFill>
                                    <a:srgbClr val="007434"/>
                                  </a:solidFill>
                                  <a:latin typeface="Cambria Math"/>
                                  <a:ea typeface="Cambria Math"/>
                                </a:rPr>
                                <m:t>𝜃</m:t>
                              </m:r>
                            </m:e>
                            <m:sub>
                              <m:r>
                                <a:rPr lang="en-US" sz="2400" b="0" i="1" smtClean="0">
                                  <a:solidFill>
                                    <a:srgbClr val="007434"/>
                                  </a:solidFill>
                                  <a:latin typeface="Cambria Math"/>
                                  <a:ea typeface="Cambria Math"/>
                                </a:rPr>
                                <m:t>𝑛𝑒𝑤</m:t>
                              </m:r>
                            </m:sub>
                          </m:sSub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)</m:t>
                          </m:r>
                        </m:num>
                        <m:den>
                          <m:r>
                            <a:rPr lang="en-US" sz="2400" i="1">
                              <a:latin typeface="Cambria Math"/>
                              <a:ea typeface="Cambria Math"/>
                            </a:rPr>
                            <m:t>𝐵𝑒𝑡𝑎</m:t>
                          </m:r>
                          <m:d>
                            <m:dPr>
                              <m:ctrlPr>
                                <a:rPr lang="en-US" sz="2400" i="1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en-US" sz="2400" i="1">
                                  <a:latin typeface="Cambria Math"/>
                                  <a:ea typeface="Cambria Math"/>
                                </a:rPr>
                                <m:t>1,1,</m:t>
                              </m:r>
                              <m:sSub>
                                <m:sSubPr>
                                  <m:ctrlPr>
                                    <a:rPr lang="en-US" sz="2400" i="1" smtClean="0">
                                      <a:solidFill>
                                        <a:srgbClr val="0000FF"/>
                                      </a:solidFill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solidFill>
                                        <a:srgbClr val="0000FF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𝜃</m:t>
                                  </m:r>
                                </m:e>
                                <m:sub>
                                  <m:r>
                                    <a:rPr lang="en-US" sz="2400" b="0" i="1" smtClean="0">
                                      <a:solidFill>
                                        <a:srgbClr val="0000FF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𝑡</m:t>
                                  </m:r>
                                  <m:r>
                                    <a:rPr lang="en-US" sz="2400" b="0" i="1" smtClean="0">
                                      <a:solidFill>
                                        <a:srgbClr val="0000FF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−1</m:t>
                                  </m:r>
                                </m:sub>
                              </m:sSub>
                            </m:e>
                          </m:d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 × </m:t>
                          </m:r>
                          <m:r>
                            <a:rPr lang="en-US" sz="2400" i="1">
                              <a:latin typeface="Cambria Math"/>
                              <a:ea typeface="Cambria Math"/>
                            </a:rPr>
                            <m:t>𝐵𝑖𝑛𝑜𝑚𝑖𝑎𝑙</m:t>
                          </m:r>
                          <m:r>
                            <a:rPr lang="en-US" sz="2400" i="1">
                              <a:latin typeface="Cambria Math"/>
                              <a:ea typeface="Cambria Math"/>
                            </a:rPr>
                            <m:t>(10,4,</m:t>
                          </m:r>
                          <m:sSub>
                            <m:sSubPr>
                              <m:ctrlPr>
                                <a:rPr lang="en-US" sz="2400" i="1" smtClean="0">
                                  <a:solidFill>
                                    <a:srgbClr val="0000FF"/>
                                  </a:solidFill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solidFill>
                                    <a:srgbClr val="0000FF"/>
                                  </a:solidFill>
                                  <a:latin typeface="Cambria Math"/>
                                  <a:ea typeface="Cambria Math"/>
                                </a:rPr>
                                <m:t>𝜃</m:t>
                              </m:r>
                            </m:e>
                            <m:sub>
                              <m:r>
                                <a:rPr lang="en-US" sz="2400" b="0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  <a:ea typeface="Cambria Math"/>
                                </a:rPr>
                                <m:t>𝑡</m:t>
                              </m:r>
                              <m:r>
                                <a:rPr lang="en-US" sz="2400" b="0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  <a:ea typeface="Cambria Math"/>
                                </a:rPr>
                                <m:t>−1</m:t>
                              </m:r>
                            </m:sub>
                          </m:sSub>
                          <m:r>
                            <a:rPr lang="en-US" sz="2400" i="1">
                              <a:latin typeface="Cambria Math"/>
                              <a:ea typeface="Cambria Math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4600" y="4191000"/>
                <a:ext cx="6021777" cy="87459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3394385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MCMC with Metropolis-Hastings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4271010" y="3754262"/>
                <a:ext cx="4249305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800" b="0" i="1" smtClean="0">
                          <a:latin typeface="Cambria Math"/>
                          <a:ea typeface="Cambria Math"/>
                        </a:rPr>
                        <m:t>𝑚𝑖𝑛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8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  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𝑟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(</m:t>
                          </m:r>
                          <m:sSub>
                            <m:sSubPr>
                              <m:ctrlPr>
                                <a:rPr lang="en-US" sz="2800" i="1" smtClean="0">
                                  <a:solidFill>
                                    <a:srgbClr val="007434"/>
                                  </a:solidFill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sz="2800" b="0" i="1">
                                  <a:solidFill>
                                    <a:srgbClr val="007434"/>
                                  </a:solidFill>
                                  <a:latin typeface="Cambria Math"/>
                                  <a:ea typeface="Cambria Math"/>
                                </a:rPr>
                                <m:t>𝜃</m:t>
                              </m:r>
                            </m:e>
                            <m:sub>
                              <m:r>
                                <a:rPr lang="en-US" sz="2800" b="0" i="1">
                                  <a:solidFill>
                                    <a:srgbClr val="007434"/>
                                  </a:solidFill>
                                  <a:latin typeface="Cambria Math"/>
                                  <a:ea typeface="Cambria Math"/>
                                </a:rPr>
                                <m:t>𝑛𝑒𝑤</m:t>
                              </m:r>
                            </m:sub>
                          </m:sSub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sz="2800" i="1" smtClean="0">
                                  <a:solidFill>
                                    <a:srgbClr val="0000FF"/>
                                  </a:solidFill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solidFill>
                                    <a:srgbClr val="0000FF"/>
                                  </a:solidFill>
                                  <a:latin typeface="Cambria Math"/>
                                  <a:ea typeface="Cambria Math"/>
                                </a:rPr>
                                <m:t>𝜃</m:t>
                              </m:r>
                            </m:e>
                            <m:sub>
                              <m:r>
                                <a:rPr lang="en-US" sz="2800" i="1">
                                  <a:solidFill>
                                    <a:srgbClr val="0000FF"/>
                                  </a:solidFill>
                                  <a:latin typeface="Cambria Math"/>
                                  <a:ea typeface="Cambria Math"/>
                                </a:rPr>
                                <m:t>𝑡</m:t>
                              </m:r>
                              <m:r>
                                <a:rPr lang="en-US" sz="2800" i="1">
                                  <a:solidFill>
                                    <a:srgbClr val="0000FF"/>
                                  </a:solidFill>
                                  <a:latin typeface="Cambria Math"/>
                                  <a:ea typeface="Cambria Math"/>
                                </a:rPr>
                                <m:t>−1</m:t>
                              </m:r>
                            </m:sub>
                          </m:sSub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)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 , 1  </m:t>
                          </m:r>
                        </m:e>
                      </m:d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1010" y="3754262"/>
                <a:ext cx="4249305" cy="52322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457200" y="2743200"/>
                <a:ext cx="6595845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  <a:ea typeface="Cambria Math"/>
                        </a:rPr>
                        <m:t>𝑎𝑐𝑐𝑒𝑝𝑡𝑎𝑛𝑐𝑒</m:t>
                      </m:r>
                      <m:r>
                        <a:rPr lang="en-US" sz="2800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sz="2800" b="0" i="1" smtClean="0">
                          <a:latin typeface="Cambria Math"/>
                          <a:ea typeface="Cambria Math"/>
                        </a:rPr>
                        <m:t>𝑝𝑟𝑜𝑏𝑎𝑏𝑖𝑙𝑖𝑡𝑦</m:t>
                      </m:r>
                      <m:r>
                        <a:rPr lang="en-US" sz="2800" b="0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800" i="1">
                          <a:latin typeface="Cambria Math"/>
                          <a:ea typeface="Cambria Math"/>
                        </a:rPr>
                        <m:t>𝛼</m:t>
                      </m:r>
                      <m:r>
                        <a:rPr lang="en-US" sz="2800" i="1">
                          <a:latin typeface="Cambria Math"/>
                          <a:ea typeface="Cambria Math"/>
                        </a:rPr>
                        <m:t>(</m:t>
                      </m:r>
                      <m:sSub>
                        <m:sSubPr>
                          <m:ctrlPr>
                            <a:rPr lang="en-US" sz="2800" i="1" smtClean="0">
                              <a:solidFill>
                                <a:srgbClr val="007434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800" i="1">
                              <a:solidFill>
                                <a:srgbClr val="007434"/>
                              </a:solidFill>
                              <a:latin typeface="Cambria Math"/>
                              <a:ea typeface="Cambria Math"/>
                            </a:rPr>
                            <m:t>𝜃</m:t>
                          </m:r>
                        </m:e>
                        <m:sub>
                          <m:r>
                            <a:rPr lang="en-US" sz="2800" i="1">
                              <a:solidFill>
                                <a:srgbClr val="007434"/>
                              </a:solidFill>
                              <a:latin typeface="Cambria Math"/>
                              <a:ea typeface="Cambria Math"/>
                            </a:rPr>
                            <m:t>𝑛𝑒𝑤</m:t>
                          </m:r>
                        </m:sub>
                      </m:sSub>
                      <m:r>
                        <a:rPr lang="en-US" sz="2800" i="1">
                          <a:latin typeface="Cambria Math"/>
                          <a:ea typeface="Cambria Math"/>
                        </a:rPr>
                        <m:t> ,</m:t>
                      </m:r>
                      <m:sSub>
                        <m:sSubPr>
                          <m:ctrlPr>
                            <a:rPr lang="en-US" sz="2800" i="1" smtClea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800" i="1">
                              <a:solidFill>
                                <a:srgbClr val="0000FF"/>
                              </a:solidFill>
                              <a:latin typeface="Cambria Math"/>
                              <a:ea typeface="Cambria Math"/>
                            </a:rPr>
                            <m:t>𝜃</m:t>
                          </m:r>
                        </m:e>
                        <m:sub>
                          <m:r>
                            <a:rPr lang="en-US" sz="2800" i="1">
                              <a:solidFill>
                                <a:srgbClr val="0000FF"/>
                              </a:solidFill>
                              <a:latin typeface="Cambria Math"/>
                              <a:ea typeface="Cambria Math"/>
                            </a:rPr>
                            <m:t>𝑡</m:t>
                          </m:r>
                          <m:r>
                            <a:rPr lang="en-US" sz="2800" i="1">
                              <a:solidFill>
                                <a:srgbClr val="0000FF"/>
                              </a:solidFill>
                              <a:latin typeface="Cambria Math"/>
                              <a:ea typeface="Cambria Math"/>
                            </a:rPr>
                            <m:t>−1</m:t>
                          </m:r>
                        </m:sub>
                      </m:sSub>
                      <m:r>
                        <a:rPr lang="en-US" sz="2800" i="1">
                          <a:latin typeface="Cambria Math"/>
                          <a:ea typeface="Cambria Math"/>
                        </a:rPr>
                        <m:t>)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2743200"/>
                <a:ext cx="6595845" cy="52322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0329060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MCMC with Metropolis-Hastings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609600" y="3733800"/>
                <a:ext cx="685687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smtClean="0">
                          <a:latin typeface="Cambria Math"/>
                          <a:ea typeface="Cambria Math"/>
                        </a:rPr>
                        <m:t>𝐼𝑓</m:t>
                      </m:r>
                      <m:r>
                        <a:rPr lang="en-US" sz="2800" i="1" smtClean="0">
                          <a:latin typeface="Cambria Math"/>
                          <a:ea typeface="Cambria Math"/>
                        </a:rPr>
                        <m:t>     </m:t>
                      </m:r>
                      <m:r>
                        <a:rPr lang="en-US" sz="2800" i="1" smtClean="0">
                          <a:latin typeface="Cambria Math"/>
                          <a:ea typeface="Cambria Math"/>
                        </a:rPr>
                        <m:t>𝑢</m:t>
                      </m:r>
                      <m:r>
                        <a:rPr lang="en-US" sz="2800" i="1" smtClean="0">
                          <a:latin typeface="Cambria Math"/>
                          <a:ea typeface="Cambria Math"/>
                        </a:rPr>
                        <m:t>&lt;</m:t>
                      </m:r>
                      <m:r>
                        <a:rPr lang="en-US" sz="2800" i="1">
                          <a:latin typeface="Cambria Math"/>
                          <a:ea typeface="Cambria Math"/>
                        </a:rPr>
                        <m:t>𝛼</m:t>
                      </m:r>
                      <m:d>
                        <m:dPr>
                          <m:ctrlPr>
                            <a:rPr lang="en-US" sz="2800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800" i="1" smtClean="0">
                                  <a:solidFill>
                                    <a:srgbClr val="007434"/>
                                  </a:solidFill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solidFill>
                                    <a:srgbClr val="007434"/>
                                  </a:solidFill>
                                  <a:latin typeface="Cambria Math"/>
                                  <a:ea typeface="Cambria Math"/>
                                </a:rPr>
                                <m:t>𝜃</m:t>
                              </m:r>
                            </m:e>
                            <m:sub>
                              <m:r>
                                <a:rPr lang="en-US" sz="2800" i="1">
                                  <a:solidFill>
                                    <a:srgbClr val="007434"/>
                                  </a:solidFill>
                                  <a:latin typeface="Cambria Math"/>
                                  <a:ea typeface="Cambria Math"/>
                                </a:rPr>
                                <m:t>𝑛𝑒𝑤</m:t>
                              </m:r>
                            </m:sub>
                          </m:sSub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 ,</m:t>
                          </m:r>
                          <m:sSub>
                            <m:sSubPr>
                              <m:ctrlPr>
                                <a:rPr lang="en-US" sz="2800" i="1" smtClean="0">
                                  <a:solidFill>
                                    <a:srgbClr val="0000FF"/>
                                  </a:solidFill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solidFill>
                                    <a:srgbClr val="0000FF"/>
                                  </a:solidFill>
                                  <a:latin typeface="Cambria Math"/>
                                  <a:ea typeface="Cambria Math"/>
                                </a:rPr>
                                <m:t>𝜃</m:t>
                              </m:r>
                            </m:e>
                            <m:sub>
                              <m:r>
                                <a:rPr lang="en-US" sz="2800" i="1">
                                  <a:solidFill>
                                    <a:srgbClr val="0000FF"/>
                                  </a:solidFill>
                                  <a:latin typeface="Cambria Math"/>
                                  <a:ea typeface="Cambria Math"/>
                                </a:rPr>
                                <m:t>𝑡</m:t>
                              </m:r>
                              <m:r>
                                <a:rPr lang="en-US" sz="2800" i="1">
                                  <a:solidFill>
                                    <a:srgbClr val="0000FF"/>
                                  </a:solidFill>
                                  <a:latin typeface="Cambria Math"/>
                                  <a:ea typeface="Cambria Math"/>
                                </a:rPr>
                                <m:t>−1</m:t>
                              </m:r>
                            </m:sub>
                          </m:sSub>
                        </m:e>
                      </m:d>
                      <m:r>
                        <a:rPr lang="en-US" sz="2800" b="0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       </m:t>
                      </m:r>
                      <m:r>
                        <a:rPr lang="en-US" sz="2800" b="0" i="1" smtClean="0">
                          <a:latin typeface="Cambria Math"/>
                          <a:ea typeface="Cambria Math"/>
                        </a:rPr>
                        <m:t>𝑇h𝑒𝑛</m:t>
                      </m:r>
                      <m:r>
                        <a:rPr lang="en-US" sz="2800" b="0" i="1" smtClean="0">
                          <a:latin typeface="Cambria Math"/>
                          <a:ea typeface="Cambria Math"/>
                        </a:rPr>
                        <m:t> </m:t>
                      </m:r>
                      <m:sSub>
                        <m:sSubPr>
                          <m:ctrlPr>
                            <a:rPr lang="en-US" sz="2800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𝜃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𝑡</m:t>
                          </m:r>
                        </m:sub>
                      </m:sSub>
                      <m:r>
                        <a:rPr lang="en-US" sz="2800" b="0" i="1" smtClean="0">
                          <a:latin typeface="Cambria Math"/>
                          <a:ea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800" i="1" smtClean="0">
                              <a:solidFill>
                                <a:srgbClr val="007434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800" i="1">
                              <a:solidFill>
                                <a:srgbClr val="007434"/>
                              </a:solidFill>
                              <a:latin typeface="Cambria Math"/>
                              <a:ea typeface="Cambria Math"/>
                            </a:rPr>
                            <m:t>𝜃</m:t>
                          </m:r>
                        </m:e>
                        <m:sub>
                          <m:r>
                            <a:rPr lang="en-US" sz="2800" i="1">
                              <a:solidFill>
                                <a:srgbClr val="007434"/>
                              </a:solidFill>
                              <a:latin typeface="Cambria Math"/>
                              <a:ea typeface="Cambria Math"/>
                            </a:rPr>
                            <m:t>𝑛𝑒𝑤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" y="3733800"/>
                <a:ext cx="6856877" cy="52322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609600" y="2526030"/>
                <a:ext cx="407367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</a:rPr>
                        <m:t>𝐷𝑟𝑎𝑤</m:t>
                      </m:r>
                      <m:r>
                        <a:rPr lang="en-US" sz="2800" b="0" i="1" smtClean="0">
                          <a:latin typeface="Cambria Math"/>
                        </a:rPr>
                        <m:t> </m:t>
                      </m:r>
                      <m:r>
                        <a:rPr lang="en-US" sz="2800" b="0" i="1" smtClean="0">
                          <a:latin typeface="Cambria Math"/>
                        </a:rPr>
                        <m:t>𝑢</m:t>
                      </m:r>
                      <m:r>
                        <a:rPr lang="en-US" sz="2800" b="0" i="1" smtClean="0">
                          <a:latin typeface="Cambria Math"/>
                        </a:rPr>
                        <m:t> ~ </m:t>
                      </m:r>
                      <m:r>
                        <a:rPr lang="en-US" sz="2800" b="0" i="1" smtClean="0">
                          <a:latin typeface="Cambria Math"/>
                        </a:rPr>
                        <m:t>𝑈𝑛𝑖𝑓𝑜𝑟𝑚</m:t>
                      </m:r>
                      <m:r>
                        <a:rPr lang="en-US" sz="2800" b="0" i="1" smtClean="0">
                          <a:latin typeface="Cambria Math"/>
                        </a:rPr>
                        <m:t>(0,1)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" y="2526030"/>
                <a:ext cx="4073679" cy="523220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3883530" y="4669810"/>
                <a:ext cx="3469219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  <a:ea typeface="Cambria Math"/>
                        </a:rPr>
                        <m:t>𝑂𝑡h𝑒𝑟𝑤𝑖𝑠𝑒</m:t>
                      </m:r>
                      <m:r>
                        <a:rPr lang="en-US" sz="2800" b="0" i="1" smtClean="0">
                          <a:latin typeface="Cambria Math"/>
                          <a:ea typeface="Cambria Math"/>
                        </a:rPr>
                        <m:t> </m:t>
                      </m:r>
                      <m:sSub>
                        <m:sSubPr>
                          <m:ctrlPr>
                            <a:rPr lang="en-US" sz="2800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𝜃</m:t>
                          </m:r>
                        </m:e>
                        <m:sub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𝑡</m:t>
                          </m:r>
                        </m:sub>
                      </m:sSub>
                      <m:r>
                        <a:rPr lang="en-US" sz="2800" i="1">
                          <a:latin typeface="Cambria Math"/>
                          <a:ea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800" i="1" smtClea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800" i="1">
                              <a:solidFill>
                                <a:srgbClr val="0000FF"/>
                              </a:solidFill>
                              <a:latin typeface="Cambria Math"/>
                              <a:ea typeface="Cambria Math"/>
                            </a:rPr>
                            <m:t>𝜃</m:t>
                          </m:r>
                        </m:e>
                        <m:sub>
                          <m:r>
                            <a:rPr lang="en-US" sz="2800" b="0" i="1" smtClean="0">
                              <a:solidFill>
                                <a:srgbClr val="0000FF"/>
                              </a:solidFill>
                              <a:latin typeface="Cambria Math"/>
                              <a:ea typeface="Cambria Math"/>
                            </a:rPr>
                            <m:t>𝑡</m:t>
                          </m:r>
                          <m:r>
                            <a:rPr lang="en-US" sz="2800" b="0" i="1" smtClean="0">
                              <a:solidFill>
                                <a:srgbClr val="0000FF"/>
                              </a:solidFill>
                              <a:latin typeface="Cambria Math"/>
                              <a:ea typeface="Cambria Math"/>
                            </a:rPr>
                            <m:t>−1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3530" y="4669810"/>
                <a:ext cx="3469219" cy="52322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0304560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MCMC with Metropolis-Hastings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05000"/>
            <a:ext cx="8263466" cy="4648200"/>
          </a:xfrm>
        </p:spPr>
      </p:pic>
    </p:spTree>
    <p:extLst>
      <p:ext uri="{BB962C8B-B14F-4D97-AF65-F5344CB8AC3E}">
        <p14:creationId xmlns:p14="http://schemas.microsoft.com/office/powerpoint/2010/main" val="30924588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MCMC with Metropolis-Hastings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" y="1758696"/>
            <a:ext cx="8388095" cy="4718304"/>
          </a:xfrm>
        </p:spPr>
      </p:pic>
    </p:spTree>
    <p:extLst>
      <p:ext uri="{BB962C8B-B14F-4D97-AF65-F5344CB8AC3E}">
        <p14:creationId xmlns:p14="http://schemas.microsoft.com/office/powerpoint/2010/main" val="423121466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MCMC with Metropolis-Hastings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" y="1761744"/>
            <a:ext cx="8382677" cy="4715256"/>
          </a:xfrm>
        </p:spPr>
      </p:pic>
    </p:spTree>
    <p:extLst>
      <p:ext uri="{BB962C8B-B14F-4D97-AF65-F5344CB8AC3E}">
        <p14:creationId xmlns:p14="http://schemas.microsoft.com/office/powerpoint/2010/main" val="198623669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MCMC with Metropolis-Hastings</a:t>
            </a:r>
          </a:p>
        </p:txBody>
      </p:sp>
      <p:pic>
        <p:nvPicPr>
          <p:cNvPr id="4" name="mcmcmh10000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55675" y="2057400"/>
            <a:ext cx="7232650" cy="4068763"/>
          </a:xfrm>
        </p:spPr>
      </p:pic>
    </p:spTree>
    <p:extLst>
      <p:ext uri="{BB962C8B-B14F-4D97-AF65-F5344CB8AC3E}">
        <p14:creationId xmlns:p14="http://schemas.microsoft.com/office/powerpoint/2010/main" val="858141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MCMC with Metropolis-Hastings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81200"/>
            <a:ext cx="8263466" cy="4648200"/>
          </a:xfrm>
        </p:spPr>
      </p:pic>
    </p:spTree>
    <p:extLst>
      <p:ext uri="{BB962C8B-B14F-4D97-AF65-F5344CB8AC3E}">
        <p14:creationId xmlns:p14="http://schemas.microsoft.com/office/powerpoint/2010/main" val="30691147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849026"/>
            <a:ext cx="6652942" cy="162298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733641"/>
            <a:ext cx="8534400" cy="3147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69989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/>
          <a:lstStyle/>
          <a:p>
            <a:r>
              <a:rPr lang="en-US" dirty="0"/>
              <a:t>MCMC with Metropolis-Hastings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76400"/>
            <a:ext cx="8263466" cy="4648200"/>
          </a:xfrm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32C228A3-2A74-4D3C-97BC-2E45F8A78847}"/>
              </a:ext>
            </a:extLst>
          </p:cNvPr>
          <p:cNvCxnSpPr>
            <a:cxnSpLocks/>
          </p:cNvCxnSpPr>
          <p:nvPr/>
        </p:nvCxnSpPr>
        <p:spPr>
          <a:xfrm>
            <a:off x="3886200" y="2667000"/>
            <a:ext cx="0" cy="2895600"/>
          </a:xfrm>
          <a:prstGeom prst="straightConnector1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0CD8BAC5-ADA0-47FC-93B9-2F017A4091ED}"/>
              </a:ext>
            </a:extLst>
          </p:cNvPr>
          <p:cNvSpPr txBox="1"/>
          <p:nvPr/>
        </p:nvSpPr>
        <p:spPr>
          <a:xfrm>
            <a:off x="3492499" y="5664386"/>
            <a:ext cx="7873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mean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BB91522-5202-478E-BFCD-219DF6FE1AD2}"/>
              </a:ext>
            </a:extLst>
          </p:cNvPr>
          <p:cNvCxnSpPr>
            <a:cxnSpLocks/>
          </p:cNvCxnSpPr>
          <p:nvPr/>
        </p:nvCxnSpPr>
        <p:spPr>
          <a:xfrm>
            <a:off x="3886199" y="4000500"/>
            <a:ext cx="1371602" cy="0"/>
          </a:xfrm>
          <a:prstGeom prst="straightConnector1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846880AB-9E21-42D7-9ECF-9138E5612FBF}"/>
              </a:ext>
            </a:extLst>
          </p:cNvPr>
          <p:cNvSpPr txBox="1"/>
          <p:nvPr/>
        </p:nvSpPr>
        <p:spPr>
          <a:xfrm>
            <a:off x="5350554" y="3505200"/>
            <a:ext cx="11860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standard</a:t>
            </a:r>
          </a:p>
          <a:p>
            <a:r>
              <a:rPr lang="en-US" sz="2000" b="1" dirty="0">
                <a:solidFill>
                  <a:srgbClr val="FF0000"/>
                </a:solidFill>
              </a:rPr>
              <a:t>deviation</a:t>
            </a:r>
          </a:p>
        </p:txBody>
      </p:sp>
      <p:sp>
        <p:nvSpPr>
          <p:cNvPr id="17" name="Right Brace 16">
            <a:extLst>
              <a:ext uri="{FF2B5EF4-FFF2-40B4-BE49-F238E27FC236}">
                <a16:creationId xmlns:a16="http://schemas.microsoft.com/office/drawing/2014/main" id="{0C570C74-B0D2-4437-B547-10EFD3CC48FA}"/>
              </a:ext>
            </a:extLst>
          </p:cNvPr>
          <p:cNvSpPr/>
          <p:nvPr/>
        </p:nvSpPr>
        <p:spPr>
          <a:xfrm rot="5400000">
            <a:off x="3743365" y="4114800"/>
            <a:ext cx="285659" cy="4419600"/>
          </a:xfrm>
          <a:prstGeom prst="rightBrac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714C3CA-75C6-4C85-A0F1-D240F28509DE}"/>
              </a:ext>
            </a:extLst>
          </p:cNvPr>
          <p:cNvSpPr txBox="1"/>
          <p:nvPr/>
        </p:nvSpPr>
        <p:spPr>
          <a:xfrm>
            <a:off x="2915577" y="6426386"/>
            <a:ext cx="19412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Credible Interval</a:t>
            </a:r>
          </a:p>
        </p:txBody>
      </p:sp>
    </p:spTree>
    <p:extLst>
      <p:ext uri="{BB962C8B-B14F-4D97-AF65-F5344CB8AC3E}">
        <p14:creationId xmlns:p14="http://schemas.microsoft.com/office/powerpoint/2010/main" val="170259414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MCMC with Gibbs Sampling</a:t>
            </a:r>
          </a:p>
        </p:txBody>
      </p:sp>
      <p:pic>
        <p:nvPicPr>
          <p:cNvPr id="4" name="TempGraph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55675" y="2057400"/>
            <a:ext cx="7232650" cy="4068763"/>
          </a:xfrm>
        </p:spPr>
      </p:pic>
    </p:spTree>
    <p:extLst>
      <p:ext uri="{BB962C8B-B14F-4D97-AF65-F5344CB8AC3E}">
        <p14:creationId xmlns:p14="http://schemas.microsoft.com/office/powerpoint/2010/main" val="3790136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bayesmh</a:t>
            </a:r>
            <a:r>
              <a:rPr lang="en-US" dirty="0"/>
              <a:t> command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2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bayesmh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heads,						///</a:t>
            </a:r>
          </a:p>
          <a:p>
            <a:pPr marL="0" indent="0">
              <a:buNone/>
            </a:pP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	likelihood(</a:t>
            </a:r>
            <a:r>
              <a:rPr lang="en-US" sz="2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dbernoulli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({theta}))	///</a:t>
            </a:r>
          </a:p>
          <a:p>
            <a:pPr marL="0" indent="0">
              <a:buNone/>
            </a:pP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	prior({theta}, beta(1,1))</a:t>
            </a:r>
          </a:p>
        </p:txBody>
      </p:sp>
    </p:spTree>
    <p:extLst>
      <p:ext uri="{BB962C8B-B14F-4D97-AF65-F5344CB8AC3E}">
        <p14:creationId xmlns:p14="http://schemas.microsoft.com/office/powerpoint/2010/main" val="180877009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914400"/>
            <a:ext cx="8221560" cy="5410200"/>
          </a:xfrm>
        </p:spPr>
      </p:pic>
    </p:spTree>
    <p:extLst>
      <p:ext uri="{BB962C8B-B14F-4D97-AF65-F5344CB8AC3E}">
        <p14:creationId xmlns:p14="http://schemas.microsoft.com/office/powerpoint/2010/main" val="30702058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Diagnostic Plots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075" y="1905000"/>
            <a:ext cx="7271850" cy="4090416"/>
          </a:xfrm>
        </p:spPr>
      </p:pic>
      <p:sp>
        <p:nvSpPr>
          <p:cNvPr id="5" name="TextBox 4"/>
          <p:cNvSpPr txBox="1"/>
          <p:nvPr/>
        </p:nvSpPr>
        <p:spPr>
          <a:xfrm>
            <a:off x="936075" y="6300216"/>
            <a:ext cx="38876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bayesgraph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diagnostics {theta}</a:t>
            </a:r>
          </a:p>
        </p:txBody>
      </p:sp>
    </p:spTree>
    <p:extLst>
      <p:ext uri="{BB962C8B-B14F-4D97-AF65-F5344CB8AC3E}">
        <p14:creationId xmlns:p14="http://schemas.microsoft.com/office/powerpoint/2010/main" val="374007007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A7473CD2-5BE7-48D0-A2A6-034F1C2246F7}"/>
              </a:ext>
            </a:extLst>
          </p:cNvPr>
          <p:cNvSpPr txBox="1"/>
          <p:nvPr/>
        </p:nvSpPr>
        <p:spPr>
          <a:xfrm>
            <a:off x="1143000" y="1721620"/>
            <a:ext cx="662940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+--------------------------------------------------------+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| 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iteration        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mcmc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lag1       lag2       lag3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|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|--------------------------------------------------------|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|         1   </a:t>
            </a:r>
            <a:r>
              <a:rPr lang="en-US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.22534384         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.          .          . |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|         2   .58796479   </a:t>
            </a:r>
            <a:r>
              <a:rPr lang="en-US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.2253438         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.          . |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|         3   .48362787   .5879648   </a:t>
            </a:r>
            <a:r>
              <a:rPr lang="en-US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.2253438         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. |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|         4     .148722   .4836279   .5879648   </a:t>
            </a:r>
            <a:r>
              <a:rPr lang="en-US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.2253438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|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|         5   .57476387    .148722   .4836279   .5879648 |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|         6   .58091023   .5747639    .148722   .4836279 |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|         7   .48085855   .5809102   .5747639    .148722 |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|         8   .27864849   .4808585   .5809102   .5747639 |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+--------------------------------------------------------+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0C35EED-D5A0-4619-8DE8-6F4C76A9E07D}"/>
              </a:ext>
            </a:extLst>
          </p:cNvPr>
          <p:cNvSpPr txBox="1"/>
          <p:nvPr/>
        </p:nvSpPr>
        <p:spPr>
          <a:xfrm>
            <a:off x="457200" y="5094112"/>
            <a:ext cx="67818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|     </a:t>
            </a:r>
            <a:r>
              <a:rPr lang="en-US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mcmc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lag1     lag2     lag3</a:t>
            </a:r>
          </a:p>
          <a:p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   -------+------------------------------------</a:t>
            </a:r>
          </a:p>
          <a:p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lang="en-US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mcmc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|   1.0000</a:t>
            </a:r>
          </a:p>
          <a:p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lag1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|   0.2285   1.0000</a:t>
            </a:r>
          </a:p>
          <a:p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lag2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|   0.0271   0.2284   1.0000</a:t>
            </a:r>
          </a:p>
          <a:p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lag3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|   0.0009   0.0269   0.2278   1.0000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18FC746-675A-4C1B-B008-2F0ECFDD47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12202"/>
            <a:ext cx="9144000" cy="683198"/>
          </a:xfrm>
        </p:spPr>
        <p:txBody>
          <a:bodyPr>
            <a:normAutofit fontScale="90000"/>
          </a:bodyPr>
          <a:lstStyle/>
          <a:p>
            <a:r>
              <a:rPr lang="en-US" dirty="0"/>
              <a:t>Lags and Autocorrelation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DF72F0A-BC8E-4B05-BC23-47446F6B2129}"/>
              </a:ext>
            </a:extLst>
          </p:cNvPr>
          <p:cNvSpPr txBox="1"/>
          <p:nvPr/>
        </p:nvSpPr>
        <p:spPr>
          <a:xfrm>
            <a:off x="1349022" y="1295400"/>
            <a:ext cx="8274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u="sng" dirty="0"/>
              <a:t>Lags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7E9CDAA-D2FD-4F14-A4A7-54A8C45AA0BF}"/>
              </a:ext>
            </a:extLst>
          </p:cNvPr>
          <p:cNvSpPr txBox="1"/>
          <p:nvPr/>
        </p:nvSpPr>
        <p:spPr>
          <a:xfrm>
            <a:off x="1219200" y="4636912"/>
            <a:ext cx="25444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u="sng" dirty="0"/>
              <a:t>Autocorrelation</a:t>
            </a:r>
          </a:p>
        </p:txBody>
      </p:sp>
    </p:spTree>
    <p:extLst>
      <p:ext uri="{BB962C8B-B14F-4D97-AF65-F5344CB8AC3E}">
        <p14:creationId xmlns:p14="http://schemas.microsoft.com/office/powerpoint/2010/main" val="322623747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15696"/>
            <a:ext cx="8229600" cy="984504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572000"/>
          </a:xfrm>
        </p:spPr>
        <p:txBody>
          <a:bodyPr>
            <a:normAutofit/>
          </a:bodyPr>
          <a:lstStyle/>
          <a:p>
            <a:r>
              <a:rPr lang="en-US" sz="3600" dirty="0"/>
              <a:t>Introduction to Bayesian Analysis</a:t>
            </a:r>
          </a:p>
          <a:p>
            <a:r>
              <a:rPr lang="en-US" sz="3600" dirty="0"/>
              <a:t>Coin Toss Example</a:t>
            </a:r>
          </a:p>
          <a:p>
            <a:r>
              <a:rPr lang="en-US" sz="3600" dirty="0"/>
              <a:t>Priors, Likelihoods, and Posteriors</a:t>
            </a:r>
          </a:p>
          <a:p>
            <a:r>
              <a:rPr lang="en-US" sz="3600" dirty="0"/>
              <a:t>Markov Chain Monte Carlo (MCMC)</a:t>
            </a:r>
          </a:p>
          <a:p>
            <a:r>
              <a:rPr lang="en-US" sz="3600" b="1" dirty="0"/>
              <a:t>Bayesian Linear Regression</a:t>
            </a:r>
          </a:p>
          <a:p>
            <a:r>
              <a:rPr lang="en-US" sz="3600" dirty="0"/>
              <a:t>Advantages and Disadvantages of Bayes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81282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-360" y="682258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kern="0" dirty="0">
                <a:solidFill>
                  <a:srgbClr val="000000"/>
                </a:solidFill>
              </a:rPr>
              <a:t>Bayesian Linear Regression</a:t>
            </a:r>
            <a:endParaRPr kumimoji="0" lang="en-US" sz="4400" b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r="45446"/>
          <a:stretch/>
        </p:blipFill>
        <p:spPr>
          <a:xfrm>
            <a:off x="914400" y="2133600"/>
            <a:ext cx="7464914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36415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-360" y="797613"/>
                <a:ext cx="91440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3600" b="0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0" lang="en-US" sz="3600" b="0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𝑠𝑐𝑜𝑟𝑒</m:t>
                          </m:r>
                        </m:e>
                        <m:sub>
                          <m:r>
                            <a:rPr kumimoji="0" lang="en-US" sz="3600" b="0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kumimoji="0" lang="en-US" sz="3600" b="0" i="1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kumimoji="0" lang="en-US" sz="3600" b="0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0" lang="en-US" sz="3600" b="0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kumimoji="0" lang="en-US" sz="3600" b="0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kumimoji="0" lang="en-US" sz="3600" b="0" i="1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3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600" i="1">
                              <a:latin typeface="Cambria Math"/>
                              <a:ea typeface="Cambria Math"/>
                            </a:rPr>
                            <m:t>𝛽</m:t>
                          </m:r>
                        </m:e>
                        <m:sub>
                          <m:r>
                            <a:rPr lang="en-US" sz="3600" i="1">
                              <a:latin typeface="Cambria Math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sz="3600" i="1" ker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600" b="0" i="1" kern="0" smtClean="0">
                              <a:latin typeface="Cambria Math" panose="02040503050406030204" pitchFamily="18" charset="0"/>
                            </a:rPr>
                            <m:t>𝑎𝑔𝑒</m:t>
                          </m:r>
                        </m:e>
                        <m:sub>
                          <m:r>
                            <a:rPr lang="en-US" sz="3600" i="1" kern="0"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3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600" i="1">
                              <a:latin typeface="Cambria Math"/>
                              <a:ea typeface="Cambria Math"/>
                            </a:rPr>
                            <m:t>𝛽</m:t>
                          </m:r>
                        </m:e>
                        <m:sub>
                          <m:r>
                            <a:rPr lang="en-US" sz="36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n-US" sz="3600" i="1" ker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600" b="0" i="1" kern="0" smtClean="0">
                              <a:latin typeface="Cambria Math" panose="02040503050406030204" pitchFamily="18" charset="0"/>
                            </a:rPr>
                            <m:t>𝑠𝑒𝑥</m:t>
                          </m:r>
                        </m:e>
                        <m:sub>
                          <m:r>
                            <a:rPr lang="en-US" sz="3600" i="1" kern="0"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kumimoji="0" lang="en-US" sz="3600" b="0" i="1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kumimoji="0" lang="en-US" sz="3600" b="0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0" lang="en-US" sz="3600" b="0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/>
                            </a:rPr>
                            <m:t>𝑒</m:t>
                          </m:r>
                        </m:e>
                        <m:sub>
                          <m:r>
                            <a:rPr kumimoji="0" lang="en-US" sz="3600" b="0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/>
                            </a:rPr>
                            <m:t>𝑖</m:t>
                          </m:r>
                        </m:sub>
                      </m:sSub>
                    </m:oMath>
                  </m:oMathPara>
                </a14:m>
                <a:endParaRPr kumimoji="0" lang="en-US" sz="3600" b="0" i="1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endParaRP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360" y="797613"/>
                <a:ext cx="9144000" cy="64633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r="43579"/>
          <a:stretch/>
        </p:blipFill>
        <p:spPr>
          <a:xfrm>
            <a:off x="457200" y="2057400"/>
            <a:ext cx="8132755" cy="3960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99751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838200"/>
            <a:ext cx="6490075" cy="5792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6631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671044"/>
            <a:ext cx="5105400" cy="6166174"/>
          </a:xfrm>
        </p:spPr>
      </p:pic>
    </p:spTree>
    <p:extLst>
      <p:ext uri="{BB962C8B-B14F-4D97-AF65-F5344CB8AC3E}">
        <p14:creationId xmlns:p14="http://schemas.microsoft.com/office/powerpoint/2010/main" val="297229957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r="14856"/>
          <a:stretch/>
        </p:blipFill>
        <p:spPr>
          <a:xfrm>
            <a:off x="723656" y="2057400"/>
            <a:ext cx="7696327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02231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838200"/>
            <a:ext cx="4866786" cy="5940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2298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838200"/>
            <a:ext cx="4935373" cy="601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74849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" b="-1"/>
          <a:stretch/>
        </p:blipFill>
        <p:spPr>
          <a:xfrm>
            <a:off x="381000" y="762000"/>
            <a:ext cx="8153400" cy="6021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12893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762000"/>
            <a:ext cx="4950575" cy="601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26136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838200"/>
            <a:ext cx="4744741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74862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615696"/>
            <a:ext cx="8229600" cy="984504"/>
          </a:xfrm>
        </p:spPr>
        <p:txBody>
          <a:bodyPr/>
          <a:lstStyle/>
          <a:p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bayes</a:t>
            </a:r>
            <a:r>
              <a:rPr lang="en-US" dirty="0"/>
              <a:t> options</a:t>
            </a:r>
          </a:p>
        </p:txBody>
      </p:sp>
      <p:sp>
        <p:nvSpPr>
          <p:cNvPr id="6" name="Rectangle 5"/>
          <p:cNvSpPr/>
          <p:nvPr/>
        </p:nvSpPr>
        <p:spPr>
          <a:xfrm>
            <a:off x="3581400" y="2133600"/>
            <a:ext cx="990600" cy="381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r="14843"/>
          <a:stretch/>
        </p:blipFill>
        <p:spPr>
          <a:xfrm>
            <a:off x="381000" y="2215896"/>
            <a:ext cx="8211576" cy="3727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811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615696"/>
            <a:ext cx="8229600" cy="984504"/>
          </a:xfrm>
        </p:spPr>
        <p:txBody>
          <a:bodyPr/>
          <a:lstStyle/>
          <a:p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bayes</a:t>
            </a:r>
            <a:r>
              <a:rPr lang="en-US" dirty="0"/>
              <a:t> options</a:t>
            </a:r>
          </a:p>
        </p:txBody>
      </p:sp>
      <p:sp>
        <p:nvSpPr>
          <p:cNvPr id="6" name="Rectangle 5"/>
          <p:cNvSpPr/>
          <p:nvPr/>
        </p:nvSpPr>
        <p:spPr>
          <a:xfrm>
            <a:off x="1295400" y="2212965"/>
            <a:ext cx="1066800" cy="381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r="16194"/>
          <a:stretch/>
        </p:blipFill>
        <p:spPr>
          <a:xfrm>
            <a:off x="359402" y="2248134"/>
            <a:ext cx="842483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87919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615696"/>
            <a:ext cx="8229600" cy="984504"/>
          </a:xfrm>
        </p:spPr>
        <p:txBody>
          <a:bodyPr/>
          <a:lstStyle/>
          <a:p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bayes</a:t>
            </a:r>
            <a:r>
              <a:rPr lang="en-US" dirty="0"/>
              <a:t> options</a:t>
            </a:r>
          </a:p>
        </p:txBody>
      </p:sp>
      <p:sp>
        <p:nvSpPr>
          <p:cNvPr id="6" name="Rectangle 5"/>
          <p:cNvSpPr/>
          <p:nvPr/>
        </p:nvSpPr>
        <p:spPr>
          <a:xfrm>
            <a:off x="1371600" y="2438400"/>
            <a:ext cx="2743200" cy="381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r="16207"/>
          <a:stretch/>
        </p:blipFill>
        <p:spPr>
          <a:xfrm>
            <a:off x="457200" y="2514600"/>
            <a:ext cx="8258332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63657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615696"/>
            <a:ext cx="8229600" cy="984504"/>
          </a:xfrm>
        </p:spPr>
        <p:txBody>
          <a:bodyPr/>
          <a:lstStyle/>
          <a:p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bayes</a:t>
            </a:r>
            <a:r>
              <a:rPr lang="en-US" dirty="0"/>
              <a:t> options</a:t>
            </a:r>
          </a:p>
        </p:txBody>
      </p:sp>
      <p:sp>
        <p:nvSpPr>
          <p:cNvPr id="6" name="Rectangle 5"/>
          <p:cNvSpPr/>
          <p:nvPr/>
        </p:nvSpPr>
        <p:spPr>
          <a:xfrm>
            <a:off x="1249038" y="2025396"/>
            <a:ext cx="4084962" cy="381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r="13898"/>
          <a:stretch/>
        </p:blipFill>
        <p:spPr>
          <a:xfrm>
            <a:off x="304800" y="2133600"/>
            <a:ext cx="8316191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0910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718" y="914400"/>
            <a:ext cx="8806564" cy="5486400"/>
          </a:xfrm>
        </p:spPr>
      </p:pic>
    </p:spTree>
    <p:extLst>
      <p:ext uri="{BB962C8B-B14F-4D97-AF65-F5344CB8AC3E}">
        <p14:creationId xmlns:p14="http://schemas.microsoft.com/office/powerpoint/2010/main" val="395911079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615696"/>
            <a:ext cx="8229600" cy="984504"/>
          </a:xfrm>
        </p:spPr>
        <p:txBody>
          <a:bodyPr/>
          <a:lstStyle/>
          <a:p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bayes</a:t>
            </a:r>
            <a:r>
              <a:rPr lang="en-US" dirty="0"/>
              <a:t> options</a:t>
            </a:r>
          </a:p>
        </p:txBody>
      </p:sp>
      <p:sp>
        <p:nvSpPr>
          <p:cNvPr id="6" name="Rectangle 5"/>
          <p:cNvSpPr/>
          <p:nvPr/>
        </p:nvSpPr>
        <p:spPr>
          <a:xfrm>
            <a:off x="1371600" y="2215896"/>
            <a:ext cx="3352800" cy="381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r="16207"/>
          <a:stretch/>
        </p:blipFill>
        <p:spPr>
          <a:xfrm>
            <a:off x="457200" y="2324100"/>
            <a:ext cx="8175749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94493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615696"/>
            <a:ext cx="8229600" cy="984504"/>
          </a:xfrm>
        </p:spPr>
        <p:txBody>
          <a:bodyPr/>
          <a:lstStyle/>
          <a:p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bayes</a:t>
            </a:r>
            <a:r>
              <a:rPr lang="en-US" dirty="0"/>
              <a:t> options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600200"/>
            <a:ext cx="5715000" cy="488372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828800" y="1524000"/>
            <a:ext cx="1219199" cy="381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60282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615696"/>
            <a:ext cx="8229600" cy="984504"/>
          </a:xfrm>
        </p:spPr>
        <p:txBody>
          <a:bodyPr/>
          <a:lstStyle/>
          <a:p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bayes</a:t>
            </a:r>
            <a:r>
              <a:rPr lang="en-US" dirty="0"/>
              <a:t> options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524000"/>
            <a:ext cx="7329733" cy="518513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181600" y="1524000"/>
            <a:ext cx="3048000" cy="10668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181600" y="3497400"/>
            <a:ext cx="3048000" cy="3888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41996" y="6400799"/>
            <a:ext cx="5458804" cy="30833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37100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62000"/>
            <a:ext cx="9144000" cy="990600"/>
          </a:xfrm>
        </p:spPr>
        <p:txBody>
          <a:bodyPr>
            <a:normAutofit/>
          </a:bodyPr>
          <a:lstStyle/>
          <a:p>
            <a:r>
              <a:rPr lang="en-US" dirty="0"/>
              <a:t>Checking “Convergence” of the Chain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534400" cy="4068763"/>
          </a:xfrm>
        </p:spPr>
        <p:txBody>
          <a:bodyPr>
            <a:normAutofit/>
          </a:bodyPr>
          <a:lstStyle/>
          <a:p>
            <a:r>
              <a:rPr lang="en-US" sz="3600" dirty="0" err="1"/>
              <a:t>Gelman</a:t>
            </a:r>
            <a:r>
              <a:rPr lang="en-US" sz="3600" dirty="0"/>
              <a:t>-Rubin Convergence Diagnostics</a:t>
            </a:r>
          </a:p>
          <a:p>
            <a:r>
              <a:rPr lang="en-US" sz="3600" dirty="0"/>
              <a:t>Effective Sample Size</a:t>
            </a:r>
          </a:p>
          <a:p>
            <a:r>
              <a:rPr lang="en-US" sz="3600" dirty="0"/>
              <a:t>Trace Plots</a:t>
            </a:r>
          </a:p>
          <a:p>
            <a:r>
              <a:rPr lang="en-US" sz="3600" dirty="0"/>
              <a:t>Histograms</a:t>
            </a:r>
          </a:p>
          <a:p>
            <a:r>
              <a:rPr lang="en-US" sz="3600" dirty="0" err="1"/>
              <a:t>Correlegrams</a:t>
            </a:r>
            <a:endParaRPr lang="en-US" sz="3600" dirty="0"/>
          </a:p>
          <a:p>
            <a:r>
              <a:rPr lang="en-US" sz="3600" dirty="0"/>
              <a:t>Scatterplot Matrices</a:t>
            </a:r>
          </a:p>
        </p:txBody>
      </p:sp>
    </p:spTree>
    <p:extLst>
      <p:ext uri="{BB962C8B-B14F-4D97-AF65-F5344CB8AC3E}">
        <p14:creationId xmlns:p14="http://schemas.microsoft.com/office/powerpoint/2010/main" val="216809659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34746"/>
            <a:ext cx="9144000" cy="813054"/>
          </a:xfrm>
        </p:spPr>
        <p:txBody>
          <a:bodyPr>
            <a:normAutofit/>
          </a:bodyPr>
          <a:lstStyle/>
          <a:p>
            <a:r>
              <a:rPr lang="en-US" dirty="0"/>
              <a:t>Checking “Convergence” of the Chain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1600200"/>
            <a:ext cx="4346988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37138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34746"/>
            <a:ext cx="9144000" cy="813054"/>
          </a:xfrm>
        </p:spPr>
        <p:txBody>
          <a:bodyPr>
            <a:normAutofit/>
          </a:bodyPr>
          <a:lstStyle/>
          <a:p>
            <a:r>
              <a:rPr lang="en-US" dirty="0"/>
              <a:t>Checking “Convergence” of the Chain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r="44593"/>
          <a:stretch/>
        </p:blipFill>
        <p:spPr>
          <a:xfrm>
            <a:off x="1447800" y="2133600"/>
            <a:ext cx="5739115" cy="3505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00400" y="6019800"/>
            <a:ext cx="24176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(Single chain)</a:t>
            </a:r>
          </a:p>
        </p:txBody>
      </p:sp>
    </p:spTree>
    <p:extLst>
      <p:ext uri="{BB962C8B-B14F-4D97-AF65-F5344CB8AC3E}">
        <p14:creationId xmlns:p14="http://schemas.microsoft.com/office/powerpoint/2010/main" val="166365786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34746"/>
            <a:ext cx="9144000" cy="813054"/>
          </a:xfrm>
        </p:spPr>
        <p:txBody>
          <a:bodyPr>
            <a:normAutofit/>
          </a:bodyPr>
          <a:lstStyle/>
          <a:p>
            <a:r>
              <a:rPr lang="en-US" dirty="0"/>
              <a:t>Checking “Convergence” of the Chain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1752600"/>
            <a:ext cx="5638800" cy="425115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00400" y="6096000"/>
            <a:ext cx="299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(Multiple chains)</a:t>
            </a:r>
          </a:p>
        </p:txBody>
      </p:sp>
    </p:spTree>
    <p:extLst>
      <p:ext uri="{BB962C8B-B14F-4D97-AF65-F5344CB8AC3E}">
        <p14:creationId xmlns:p14="http://schemas.microsoft.com/office/powerpoint/2010/main" val="329696315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00364" y="6400800"/>
            <a:ext cx="49552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bayesgraph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diagnostics {sigma2}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634746"/>
            <a:ext cx="9144000" cy="813054"/>
          </a:xfrm>
        </p:spPr>
        <p:txBody>
          <a:bodyPr>
            <a:normAutofit/>
          </a:bodyPr>
          <a:lstStyle/>
          <a:p>
            <a:r>
              <a:rPr lang="en-US" dirty="0"/>
              <a:t>Checking “Convergence” of the Chain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600200"/>
            <a:ext cx="7696200" cy="4329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03699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00364" y="6400800"/>
            <a:ext cx="49552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bayesgraph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diagnostics {sigma2}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634746"/>
            <a:ext cx="9144000" cy="813054"/>
          </a:xfrm>
        </p:spPr>
        <p:txBody>
          <a:bodyPr>
            <a:normAutofit/>
          </a:bodyPr>
          <a:lstStyle/>
          <a:p>
            <a:r>
              <a:rPr lang="en-US" dirty="0"/>
              <a:t>Checking “Convergence” of the Chain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70876"/>
            <a:ext cx="8305800" cy="4672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7943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6355" y="6324600"/>
            <a:ext cx="7766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bayesgraph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trace {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score:_cons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age sex} {sigma2},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byparm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634746"/>
            <a:ext cx="9144000" cy="813054"/>
          </a:xfrm>
        </p:spPr>
        <p:txBody>
          <a:bodyPr>
            <a:normAutofit/>
          </a:bodyPr>
          <a:lstStyle/>
          <a:p>
            <a:r>
              <a:rPr lang="en-US" dirty="0"/>
              <a:t>Checking “Convergence” of the Chain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1527810"/>
            <a:ext cx="83312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2912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bayesmh</a:t>
            </a:r>
            <a:r>
              <a:rPr lang="en-US" dirty="0"/>
              <a:t> Command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228600" y="2286000"/>
            <a:ext cx="8686800" cy="3505200"/>
          </a:xfrm>
        </p:spPr>
        <p:txBody>
          <a:bodyPr>
            <a:normAutofit/>
          </a:bodyPr>
          <a:lstStyle/>
          <a:p>
            <a:pPr marL="457200" indent="0">
              <a:buNone/>
            </a:pPr>
            <a:r>
              <a:rPr lang="en-US" sz="2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bayesmh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sbp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age sex </a:t>
            </a:r>
            <a:r>
              <a:rPr lang="en-US" sz="2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bmi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,			  ///</a:t>
            </a:r>
          </a:p>
          <a:p>
            <a:pPr marL="457200" indent="0">
              <a:buNone/>
            </a:pP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	likelihood(normal({sigma2})) 	       ///</a:t>
            </a:r>
          </a:p>
          <a:p>
            <a:pPr marL="457200" indent="0">
              <a:buNone/>
            </a:pP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	prior({</a:t>
            </a:r>
            <a:r>
              <a:rPr lang="en-US" sz="2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sbp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: _cons}, normal(0,100))   ///</a:t>
            </a:r>
          </a:p>
          <a:p>
            <a:pPr marL="457200" indent="0">
              <a:buNone/>
            </a:pP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	prior({</a:t>
            </a:r>
            <a:r>
              <a:rPr lang="en-US" sz="2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sbp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: age}, 	normal(0,100))	  ///</a:t>
            </a:r>
          </a:p>
          <a:p>
            <a:pPr marL="457200" indent="0">
              <a:buNone/>
            </a:pP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	prior({</a:t>
            </a:r>
            <a:r>
              <a:rPr lang="en-US" sz="2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sbp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: sex}, 	normal(0,100))	  ///</a:t>
            </a:r>
          </a:p>
          <a:p>
            <a:pPr marL="457200" indent="0">
              <a:buNone/>
            </a:pP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	prior({</a:t>
            </a:r>
            <a:r>
              <a:rPr lang="en-US" sz="2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sbp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: </a:t>
            </a:r>
            <a:r>
              <a:rPr lang="en-US" sz="2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bmi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}, 	normal(0,100))	  ///</a:t>
            </a:r>
          </a:p>
          <a:p>
            <a:pPr marL="457200" indent="0">
              <a:buNone/>
            </a:pP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	prior({sigma2},      </a:t>
            </a:r>
            <a:r>
              <a:rPr lang="en-US" sz="2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igamma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(1,1))	</a:t>
            </a:r>
          </a:p>
        </p:txBody>
      </p:sp>
    </p:spTree>
    <p:extLst>
      <p:ext uri="{BB962C8B-B14F-4D97-AF65-F5344CB8AC3E}">
        <p14:creationId xmlns:p14="http://schemas.microsoft.com/office/powerpoint/2010/main" val="239023515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09600" y="6172200"/>
            <a:ext cx="7353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bayesgraph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ac {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score:_cons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age sex} {sigma2},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byparm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634746"/>
            <a:ext cx="9144000" cy="813054"/>
          </a:xfrm>
        </p:spPr>
        <p:txBody>
          <a:bodyPr>
            <a:normAutofit/>
          </a:bodyPr>
          <a:lstStyle/>
          <a:p>
            <a:r>
              <a:rPr lang="en-US" dirty="0"/>
              <a:t>Checking “Convergence” of the Chain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" y="1466850"/>
            <a:ext cx="8153400" cy="4586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981490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30638" y="6324600"/>
            <a:ext cx="83183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bayesgraph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histogram {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score:_cons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age sex} {sigma2},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byparm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634746"/>
            <a:ext cx="9144000" cy="813054"/>
          </a:xfrm>
        </p:spPr>
        <p:txBody>
          <a:bodyPr>
            <a:normAutofit/>
          </a:bodyPr>
          <a:lstStyle/>
          <a:p>
            <a:r>
              <a:rPr lang="en-US" dirty="0"/>
              <a:t>Checking “Convergence” of the Chain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41" y="1600200"/>
            <a:ext cx="807720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79676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09600" y="6287859"/>
            <a:ext cx="3217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bayesgraph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matrix _all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634746"/>
            <a:ext cx="9144000" cy="813054"/>
          </a:xfrm>
        </p:spPr>
        <p:txBody>
          <a:bodyPr>
            <a:normAutofit/>
          </a:bodyPr>
          <a:lstStyle/>
          <a:p>
            <a:r>
              <a:rPr lang="en-US" dirty="0"/>
              <a:t>Checking “Convergence” of the Chain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600200"/>
            <a:ext cx="79248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926743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15696"/>
            <a:ext cx="8229600" cy="984504"/>
          </a:xfrm>
        </p:spPr>
        <p:txBody>
          <a:bodyPr/>
          <a:lstStyle/>
          <a:p>
            <a:r>
              <a:rPr lang="en-US" dirty="0"/>
              <a:t>Bayesian Model Selection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28600" y="1828800"/>
            <a:ext cx="8763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quietly {</a:t>
            </a:r>
          </a:p>
          <a:p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bayes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rseed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(15) saving(age, replace): regress score age</a:t>
            </a:r>
          </a:p>
          <a:p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	estimates store age</a:t>
            </a:r>
          </a:p>
          <a:p>
            <a:endParaRPr lang="en-US" sz="16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bayes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rseed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(15) saving(sex, replace): regress score sex</a:t>
            </a:r>
          </a:p>
          <a:p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	estimates store sex</a:t>
            </a:r>
          </a:p>
          <a:p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</a:p>
          <a:p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bayes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rseed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(15) saving(full, replace): regress score age sex</a:t>
            </a:r>
          </a:p>
          <a:p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	estimates store full</a:t>
            </a:r>
          </a:p>
          <a:p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4291640317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15696"/>
            <a:ext cx="8229600" cy="984504"/>
          </a:xfrm>
        </p:spPr>
        <p:txBody>
          <a:bodyPr/>
          <a:lstStyle/>
          <a:p>
            <a:r>
              <a:rPr lang="en-US" dirty="0"/>
              <a:t>Bayesian Model Selection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r="58110"/>
          <a:stretch/>
        </p:blipFill>
        <p:spPr>
          <a:xfrm>
            <a:off x="914400" y="2133600"/>
            <a:ext cx="5507662" cy="3499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303573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15696"/>
            <a:ext cx="8229600" cy="984504"/>
          </a:xfrm>
        </p:spPr>
        <p:txBody>
          <a:bodyPr/>
          <a:lstStyle/>
          <a:p>
            <a:r>
              <a:rPr lang="en-US" dirty="0"/>
              <a:t>Bayesian Model Selection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r="45945"/>
          <a:stretch/>
        </p:blipFill>
        <p:spPr>
          <a:xfrm>
            <a:off x="838200" y="2133600"/>
            <a:ext cx="5979276" cy="3476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22959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15696"/>
            <a:ext cx="8229600" cy="984504"/>
          </a:xfrm>
        </p:spPr>
        <p:txBody>
          <a:bodyPr/>
          <a:lstStyle/>
          <a:p>
            <a:r>
              <a:rPr lang="en-US" dirty="0"/>
              <a:t>Bayesian Model Selection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r="58255"/>
          <a:stretch/>
        </p:blipFill>
        <p:spPr>
          <a:xfrm>
            <a:off x="914400" y="2215896"/>
            <a:ext cx="6680818" cy="3575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354138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15696"/>
            <a:ext cx="8229600" cy="984504"/>
          </a:xfrm>
        </p:spPr>
        <p:txBody>
          <a:bodyPr/>
          <a:lstStyle/>
          <a:p>
            <a:r>
              <a:rPr lang="en-US" dirty="0"/>
              <a:t>Tests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r="60089"/>
          <a:stretch/>
        </p:blipFill>
        <p:spPr>
          <a:xfrm>
            <a:off x="1295400" y="2215896"/>
            <a:ext cx="6897001" cy="3268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673792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15696"/>
            <a:ext cx="8229600" cy="775350"/>
          </a:xfrm>
        </p:spPr>
        <p:txBody>
          <a:bodyPr/>
          <a:lstStyle/>
          <a:p>
            <a:r>
              <a:rPr lang="en-US" dirty="0"/>
              <a:t>Predictions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74962" y="1488144"/>
            <a:ext cx="16448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/>
              <a:t>Frequentist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74963" y="3841857"/>
            <a:ext cx="13185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/>
              <a:t>Bayesian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r="16207"/>
          <a:stretch/>
        </p:blipFill>
        <p:spPr>
          <a:xfrm>
            <a:off x="574961" y="1997566"/>
            <a:ext cx="6382055" cy="166003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r="14696"/>
          <a:stretch/>
        </p:blipFill>
        <p:spPr>
          <a:xfrm>
            <a:off x="574962" y="4400620"/>
            <a:ext cx="6551007" cy="222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082923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15696"/>
            <a:ext cx="8229600" cy="984504"/>
          </a:xfrm>
        </p:spPr>
        <p:txBody>
          <a:bodyPr/>
          <a:lstStyle/>
          <a:p>
            <a:r>
              <a:rPr lang="en-US" dirty="0"/>
              <a:t>Predictions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r="40828"/>
          <a:stretch/>
        </p:blipFill>
        <p:spPr>
          <a:xfrm>
            <a:off x="1143000" y="1752600"/>
            <a:ext cx="6858000" cy="4772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1547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914400"/>
            <a:ext cx="6861356" cy="1524000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971800"/>
            <a:ext cx="8686800" cy="2650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373254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r="38076"/>
          <a:stretch/>
        </p:blipFill>
        <p:spPr>
          <a:xfrm>
            <a:off x="1600200" y="761999"/>
            <a:ext cx="5562600" cy="6006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655788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15696"/>
            <a:ext cx="8229600" cy="984504"/>
          </a:xfrm>
        </p:spPr>
        <p:txBody>
          <a:bodyPr/>
          <a:lstStyle/>
          <a:p>
            <a:r>
              <a:rPr lang="en-US" dirty="0"/>
              <a:t>Predictions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52400" y="5943600"/>
            <a:ext cx="3429000" cy="6096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r="41212"/>
          <a:stretch/>
        </p:blipFill>
        <p:spPr>
          <a:xfrm>
            <a:off x="301956" y="1828800"/>
            <a:ext cx="8384844" cy="4475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503668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15696"/>
            <a:ext cx="8229600" cy="984504"/>
          </a:xfrm>
        </p:spPr>
        <p:txBody>
          <a:bodyPr/>
          <a:lstStyle/>
          <a:p>
            <a:r>
              <a:rPr lang="en-US" dirty="0"/>
              <a:t>Predictions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r="59416"/>
          <a:stretch/>
        </p:blipFill>
        <p:spPr>
          <a:xfrm>
            <a:off x="457199" y="2236410"/>
            <a:ext cx="7999363" cy="3097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742445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15696"/>
            <a:ext cx="8229600" cy="984504"/>
          </a:xfrm>
        </p:spPr>
        <p:txBody>
          <a:bodyPr/>
          <a:lstStyle/>
          <a:p>
            <a:r>
              <a:rPr lang="en-US" dirty="0"/>
              <a:t>Convert the Matrix to a Dataset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467600" cy="48768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matrix </a:t>
            </a:r>
            <a:r>
              <a:rPr lang="en-US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pred</a:t>
            </a:r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 = r(summary)</a:t>
            </a:r>
          </a:p>
          <a:p>
            <a:pPr marL="0" indent="0">
              <a:buNone/>
            </a:pPr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clear</a:t>
            </a:r>
          </a:p>
          <a:p>
            <a:pPr marL="0" indent="0">
              <a:buNone/>
            </a:pPr>
            <a:r>
              <a:rPr lang="en-US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svmat</a:t>
            </a:r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pred</a:t>
            </a:r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lang="en-US" sz="1800" b="1" dirty="0">
                <a:solidFill>
                  <a:srgbClr val="007434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/* Convert matrix to a dataset */</a:t>
            </a:r>
          </a:p>
          <a:p>
            <a:pPr marL="0" indent="0">
              <a:buNone/>
            </a:pPr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rename pred1 mean</a:t>
            </a:r>
          </a:p>
          <a:p>
            <a:pPr marL="0" indent="0">
              <a:buNone/>
            </a:pPr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rename pred2 </a:t>
            </a:r>
            <a:r>
              <a:rPr lang="en-US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stddev</a:t>
            </a:r>
            <a:endParaRPr lang="en-US" sz="18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rename pred3 </a:t>
            </a:r>
            <a:r>
              <a:rPr lang="en-US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mcse</a:t>
            </a:r>
            <a:endParaRPr lang="en-US" sz="18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rename pred4 median</a:t>
            </a:r>
          </a:p>
          <a:p>
            <a:pPr marL="0" indent="0">
              <a:buNone/>
            </a:pPr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rename pred5 lower</a:t>
            </a:r>
          </a:p>
          <a:p>
            <a:pPr marL="0" indent="0">
              <a:buNone/>
            </a:pPr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rename pred6 upper</a:t>
            </a:r>
          </a:p>
          <a:p>
            <a:pPr marL="0" indent="0">
              <a:buNone/>
            </a:pPr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gen sex = _n&gt;5</a:t>
            </a:r>
          </a:p>
          <a:p>
            <a:pPr marL="0" indent="0">
              <a:buNone/>
            </a:pPr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label define sex 0 "Female" 1 "Male"</a:t>
            </a:r>
          </a:p>
          <a:p>
            <a:pPr marL="0" indent="0">
              <a:buNone/>
            </a:pPr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label values sex </a:t>
            </a:r>
            <a:r>
              <a:rPr lang="en-US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sex</a:t>
            </a:r>
            <a:endParaRPr lang="en-US" sz="18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gen age = _n + 13 if _n&lt;6</a:t>
            </a:r>
          </a:p>
          <a:p>
            <a:pPr marL="0" indent="0">
              <a:buNone/>
            </a:pPr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replace age = _n + 8 if _n&gt;5		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785321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15696"/>
            <a:ext cx="8229600" cy="984504"/>
          </a:xfrm>
        </p:spPr>
        <p:txBody>
          <a:bodyPr/>
          <a:lstStyle/>
          <a:p>
            <a:r>
              <a:rPr lang="en-US" dirty="0"/>
              <a:t>Predictions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676400"/>
            <a:ext cx="85344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693217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bayes</a:t>
            </a:r>
            <a:r>
              <a:rPr lang="en-US" dirty="0"/>
              <a:t> Prefix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56875"/>
            <a:ext cx="8229600" cy="15536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14800"/>
            <a:ext cx="9144000" cy="947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096373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bayes</a:t>
            </a:r>
            <a:r>
              <a:rPr lang="en-US" dirty="0"/>
              <a:t> Prefix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1200"/>
            <a:ext cx="9144000" cy="3724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703360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bayes</a:t>
            </a:r>
            <a:r>
              <a:rPr lang="en-US" dirty="0"/>
              <a:t> Prefix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1200"/>
            <a:ext cx="9144000" cy="174041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91000"/>
            <a:ext cx="9144000" cy="1969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625334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bayes</a:t>
            </a:r>
            <a:r>
              <a:rPr lang="en-US" dirty="0"/>
              <a:t> Prefix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62200"/>
            <a:ext cx="9144000" cy="2800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588183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15696"/>
            <a:ext cx="8229600" cy="984504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419600"/>
          </a:xfrm>
        </p:spPr>
        <p:txBody>
          <a:bodyPr>
            <a:normAutofit/>
          </a:bodyPr>
          <a:lstStyle/>
          <a:p>
            <a:r>
              <a:rPr lang="en-US" sz="3600" dirty="0"/>
              <a:t>Introduction to Bayesian Analysis</a:t>
            </a:r>
          </a:p>
          <a:p>
            <a:r>
              <a:rPr lang="en-US" sz="3600" dirty="0"/>
              <a:t>Coin Toss Example</a:t>
            </a:r>
          </a:p>
          <a:p>
            <a:r>
              <a:rPr lang="en-US" sz="3600" dirty="0"/>
              <a:t>Priors, Likelihoods, and Posteriors</a:t>
            </a:r>
          </a:p>
          <a:p>
            <a:r>
              <a:rPr lang="en-US" sz="3600" dirty="0"/>
              <a:t>Markov Chain Monte Carlo (MCMC)</a:t>
            </a:r>
          </a:p>
          <a:p>
            <a:r>
              <a:rPr lang="en-US" sz="3600" dirty="0"/>
              <a:t>Bayesian Linear Regression</a:t>
            </a:r>
          </a:p>
          <a:p>
            <a:r>
              <a:rPr lang="en-US" sz="3600" b="1" dirty="0"/>
              <a:t>Advantages and Disadvantages of Bayes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5081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bayes</a:t>
            </a:r>
            <a:r>
              <a:rPr lang="en-US" dirty="0"/>
              <a:t> Prefix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1104" y="1905000"/>
            <a:ext cx="8388096" cy="4267200"/>
          </a:xfrm>
        </p:spPr>
        <p:txBody>
          <a:bodyPr>
            <a:normAutofit/>
          </a:bodyPr>
          <a:lstStyle/>
          <a:p>
            <a:pPr marL="457200" indent="0">
              <a:buNone/>
            </a:pP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45720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regress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sbp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age sex</a:t>
            </a:r>
          </a:p>
          <a:p>
            <a:pPr marL="457200" indent="0">
              <a:buNone/>
            </a:pP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bayes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: regress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sbp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age sex</a:t>
            </a:r>
          </a:p>
          <a:p>
            <a:pPr marL="457200" indent="0">
              <a:buNone/>
            </a:pP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45720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logistic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highbp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age sex</a:t>
            </a:r>
          </a:p>
          <a:p>
            <a:pPr marL="457200" indent="0">
              <a:buNone/>
            </a:pP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bayes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: logistic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highbp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age sex</a:t>
            </a:r>
          </a:p>
          <a:p>
            <a:pPr marL="457200" indent="0">
              <a:buNone/>
            </a:pP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1177083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15696"/>
            <a:ext cx="8229600" cy="984504"/>
          </a:xfrm>
        </p:spPr>
        <p:txBody>
          <a:bodyPr/>
          <a:lstStyle/>
          <a:p>
            <a:r>
              <a:rPr lang="en-US" dirty="0"/>
              <a:t>Advantages of Bayesian Statistics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419600"/>
          </a:xfrm>
        </p:spPr>
        <p:txBody>
          <a:bodyPr>
            <a:normAutofit/>
          </a:bodyPr>
          <a:lstStyle/>
          <a:p>
            <a:r>
              <a:rPr lang="en-US" sz="2800" dirty="0"/>
              <a:t>Formally incorporate prior information into studies</a:t>
            </a:r>
          </a:p>
          <a:p>
            <a:r>
              <a:rPr lang="en-US" sz="2800" dirty="0"/>
              <a:t>Works when maximum likelihood estimation (MLE) fails or is not identified</a:t>
            </a:r>
          </a:p>
          <a:p>
            <a:r>
              <a:rPr lang="en-US" sz="2800" dirty="0"/>
              <a:t>Does not rely on asymptotic normality like MLE</a:t>
            </a:r>
          </a:p>
          <a:p>
            <a:r>
              <a:rPr lang="en-US" sz="2800" dirty="0"/>
              <a:t>Works with small sample sizes</a:t>
            </a:r>
          </a:p>
          <a:p>
            <a:r>
              <a:rPr lang="en-US" sz="2800" dirty="0"/>
              <a:t>Intuitive interpretation of results such as credible intervals</a:t>
            </a:r>
          </a:p>
          <a:p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997828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984504"/>
          </a:xfrm>
        </p:spPr>
        <p:txBody>
          <a:bodyPr>
            <a:normAutofit fontScale="90000"/>
          </a:bodyPr>
          <a:lstStyle/>
          <a:p>
            <a:r>
              <a:rPr lang="en-US" dirty="0"/>
              <a:t>US Food and Drug Administration (FDA)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600200"/>
            <a:ext cx="3532006" cy="4582603"/>
          </a:xfrm>
          <a:prstGeom prst="rect">
            <a:avLst/>
          </a:prstGeom>
          <a:ln w="44450">
            <a:solidFill>
              <a:schemeClr val="accent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</p:spPr>
      </p:pic>
      <p:sp>
        <p:nvSpPr>
          <p:cNvPr id="7" name="TextBox 6"/>
          <p:cNvSpPr txBox="1"/>
          <p:nvPr/>
        </p:nvSpPr>
        <p:spPr>
          <a:xfrm>
            <a:off x="125206" y="6400800"/>
            <a:ext cx="88935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https://www.fda.gov/downloads/MedicalDevices/DeviceRegulationandGuidance/GuidanceDocuments/ucm071121.pdf</a:t>
            </a:r>
          </a:p>
        </p:txBody>
      </p:sp>
      <p:sp>
        <p:nvSpPr>
          <p:cNvPr id="8" name="Rounded Rectangular Callout 7"/>
          <p:cNvSpPr/>
          <p:nvPr/>
        </p:nvSpPr>
        <p:spPr>
          <a:xfrm>
            <a:off x="4343400" y="2215896"/>
            <a:ext cx="4572000" cy="3200400"/>
          </a:xfrm>
          <a:prstGeom prst="wedgeRoundRectCallout">
            <a:avLst>
              <a:gd name="adj1" fmla="val -67855"/>
              <a:gd name="adj2" fmla="val -21872"/>
              <a:gd name="adj3" fmla="val 1666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514600"/>
            <a:ext cx="4197274" cy="25146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592160" y="5038082"/>
            <a:ext cx="20744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Quote from page 22</a:t>
            </a:r>
          </a:p>
        </p:txBody>
      </p:sp>
    </p:spTree>
    <p:extLst>
      <p:ext uri="{BB962C8B-B14F-4D97-AF65-F5344CB8AC3E}">
        <p14:creationId xmlns:p14="http://schemas.microsoft.com/office/powerpoint/2010/main" val="168462637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15696"/>
            <a:ext cx="8229600" cy="984504"/>
          </a:xfrm>
        </p:spPr>
        <p:txBody>
          <a:bodyPr>
            <a:normAutofit fontScale="90000"/>
          </a:bodyPr>
          <a:lstStyle/>
          <a:p>
            <a:r>
              <a:rPr lang="en-US" dirty="0"/>
              <a:t>Disadvantages of Bayesian Statistics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419600"/>
          </a:xfrm>
        </p:spPr>
        <p:txBody>
          <a:bodyPr>
            <a:normAutofit/>
          </a:bodyPr>
          <a:lstStyle/>
          <a:p>
            <a:r>
              <a:rPr lang="en-US" dirty="0"/>
              <a:t>Subjectivity in the selection of prior distributions</a:t>
            </a:r>
          </a:p>
          <a:p>
            <a:endParaRPr lang="en-US" dirty="0"/>
          </a:p>
          <a:p>
            <a:r>
              <a:rPr lang="en-US" dirty="0"/>
              <a:t>Computational complexity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040043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15696"/>
            <a:ext cx="8229600" cy="984504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419600"/>
          </a:xfrm>
        </p:spPr>
        <p:txBody>
          <a:bodyPr>
            <a:normAutofit/>
          </a:bodyPr>
          <a:lstStyle/>
          <a:p>
            <a:r>
              <a:rPr lang="en-US" sz="3600" dirty="0"/>
              <a:t>Introduction to Bayesian Analysis</a:t>
            </a:r>
          </a:p>
          <a:p>
            <a:r>
              <a:rPr lang="en-US" sz="3600" dirty="0"/>
              <a:t>Coin Toss Example</a:t>
            </a:r>
          </a:p>
          <a:p>
            <a:r>
              <a:rPr lang="en-US" sz="3600" dirty="0"/>
              <a:t>Priors, Likelihoods, and Posteriors</a:t>
            </a:r>
          </a:p>
          <a:p>
            <a:r>
              <a:rPr lang="en-US" sz="3600" dirty="0"/>
              <a:t>Markov Chain Monte Carlo (MCMC)</a:t>
            </a:r>
          </a:p>
          <a:p>
            <a:r>
              <a:rPr lang="en-US" sz="3600" dirty="0"/>
              <a:t>Bayesian Linear Regression</a:t>
            </a:r>
          </a:p>
          <a:p>
            <a:r>
              <a:rPr lang="en-US" sz="3600" dirty="0"/>
              <a:t>Advantages and Disadvantages of Bayes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996011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95400"/>
            <a:ext cx="8229600" cy="4144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400" dirty="0"/>
              <a:t>Thank you!</a:t>
            </a:r>
          </a:p>
          <a:p>
            <a:pPr marL="0" indent="0" algn="ctr">
              <a:buNone/>
            </a:pPr>
            <a:endParaRPr lang="en-US" sz="4400" dirty="0"/>
          </a:p>
          <a:p>
            <a:pPr marL="0" indent="0" algn="ctr">
              <a:buNone/>
            </a:pPr>
            <a:r>
              <a:rPr lang="en-US" sz="4400" dirty="0"/>
              <a:t>Questions?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5889234"/>
            <a:ext cx="9132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You can contact me anytime at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hlinkClick r:id="rId2"/>
              </a:rPr>
              <a:t>chuber@stata.com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1546" y="464820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You can download the slides, datasets, and do-files here:</a:t>
            </a:r>
          </a:p>
          <a:p>
            <a:pPr lvl="0" algn="ctr">
              <a:defRPr/>
            </a:pPr>
            <a:r>
              <a:rPr lang="en-US" sz="2400" b="1" dirty="0">
                <a:hlinkClick r:id="rId4"/>
              </a:rPr>
              <a:t>https://tinyurl.com/IntroToBayes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62584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18698</TotalTime>
  <Words>1298</Words>
  <Application>Microsoft Office PowerPoint</Application>
  <PresentationFormat>On-screen Show (4:3)</PresentationFormat>
  <Paragraphs>249</Paragraphs>
  <Slides>94</Slides>
  <Notes>1</Notes>
  <HiddenSlides>0</HiddenSlides>
  <MMClips>7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94</vt:i4>
      </vt:variant>
    </vt:vector>
  </HeadingPairs>
  <TitlesOfParts>
    <vt:vector size="101" baseType="lpstr">
      <vt:lpstr>Arial</vt:lpstr>
      <vt:lpstr>Calibri</vt:lpstr>
      <vt:lpstr>Cambria Math</vt:lpstr>
      <vt:lpstr>Courier New</vt:lpstr>
      <vt:lpstr>Office Theme</vt:lpstr>
      <vt:lpstr>Default Design</vt:lpstr>
      <vt:lpstr>1_Office Theme</vt:lpstr>
      <vt:lpstr>Introduction to Bayesian Analysis Using Stata</vt:lpstr>
      <vt:lpstr>Download Website</vt:lpstr>
      <vt:lpstr>Outline</vt:lpstr>
      <vt:lpstr>PowerPoint Presentation</vt:lpstr>
      <vt:lpstr>PowerPoint Presentation</vt:lpstr>
      <vt:lpstr>PowerPoint Presentation</vt:lpstr>
      <vt:lpstr>The bayesmh Command</vt:lpstr>
      <vt:lpstr>PowerPoint Presentation</vt:lpstr>
      <vt:lpstr>The bayes Prefix</vt:lpstr>
      <vt:lpstr>Two Paradigms</vt:lpstr>
      <vt:lpstr>Reverend Thomas Bayes</vt:lpstr>
      <vt:lpstr>Coin Toss Example</vt:lpstr>
      <vt:lpstr>Prior Distribution</vt:lpstr>
      <vt:lpstr>Beta Prior for θ</vt:lpstr>
      <vt:lpstr>Uninformative Prior</vt:lpstr>
      <vt:lpstr>Different Priors</vt:lpstr>
      <vt:lpstr>Informative Prior</vt:lpstr>
      <vt:lpstr>Coin Toss Experiment</vt:lpstr>
      <vt:lpstr>Likelihood Function for the Data</vt:lpstr>
      <vt:lpstr>Prior and Likelihood</vt:lpstr>
      <vt:lpstr>Posterior Distribution</vt:lpstr>
      <vt:lpstr>Posterior Distribution</vt:lpstr>
      <vt:lpstr>Effect of Uninformative Prior</vt:lpstr>
      <vt:lpstr>Effect of Informative Prior</vt:lpstr>
      <vt:lpstr>Markov Chain Monte Carlo</vt:lpstr>
      <vt:lpstr>MCMC and Metropolis-Hastings</vt:lpstr>
      <vt:lpstr>Monte Carlo</vt:lpstr>
      <vt:lpstr>Monte Carlo</vt:lpstr>
      <vt:lpstr>Markov Chain Monte Carlo</vt:lpstr>
      <vt:lpstr>Markov Chain Monte Carlo</vt:lpstr>
      <vt:lpstr>Markov Chain Monte Carlo</vt:lpstr>
      <vt:lpstr>MCMC with Metropolis-Hastings</vt:lpstr>
      <vt:lpstr>MCMC with Metropolis-Hastings</vt:lpstr>
      <vt:lpstr>MCMC with Metropolis-Hastings</vt:lpstr>
      <vt:lpstr>MCMC with Metropolis-Hastings</vt:lpstr>
      <vt:lpstr>MCMC with Metropolis-Hastings</vt:lpstr>
      <vt:lpstr>MCMC with Metropolis-Hastings</vt:lpstr>
      <vt:lpstr>MCMC with Metropolis-Hastings</vt:lpstr>
      <vt:lpstr>MCMC with Metropolis-Hastings</vt:lpstr>
      <vt:lpstr>MCMC with Metropolis-Hastings</vt:lpstr>
      <vt:lpstr>MCMC with Gibbs Sampling</vt:lpstr>
      <vt:lpstr>The bayesmh command</vt:lpstr>
      <vt:lpstr>PowerPoint Presentation</vt:lpstr>
      <vt:lpstr>Diagnostic Plots</vt:lpstr>
      <vt:lpstr>Lags and Autocorrelation</vt:lpstr>
      <vt:lpstr>Outline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bayes options</vt:lpstr>
      <vt:lpstr>bayes options</vt:lpstr>
      <vt:lpstr>bayes options</vt:lpstr>
      <vt:lpstr>bayes options</vt:lpstr>
      <vt:lpstr>bayes options</vt:lpstr>
      <vt:lpstr>bayes options</vt:lpstr>
      <vt:lpstr>bayes options</vt:lpstr>
      <vt:lpstr>Checking “Convergence” of the Chain</vt:lpstr>
      <vt:lpstr>Checking “Convergence” of the Chain</vt:lpstr>
      <vt:lpstr>Checking “Convergence” of the Chain</vt:lpstr>
      <vt:lpstr>Checking “Convergence” of the Chain</vt:lpstr>
      <vt:lpstr>Checking “Convergence” of the Chain</vt:lpstr>
      <vt:lpstr>Checking “Convergence” of the Chain</vt:lpstr>
      <vt:lpstr>Checking “Convergence” of the Chain</vt:lpstr>
      <vt:lpstr>Checking “Convergence” of the Chain</vt:lpstr>
      <vt:lpstr>Checking “Convergence” of the Chain</vt:lpstr>
      <vt:lpstr>Checking “Convergence” of the Chain</vt:lpstr>
      <vt:lpstr>Bayesian Model Selection</vt:lpstr>
      <vt:lpstr>Bayesian Model Selection</vt:lpstr>
      <vt:lpstr>Bayesian Model Selection</vt:lpstr>
      <vt:lpstr>Bayesian Model Selection</vt:lpstr>
      <vt:lpstr>Tests</vt:lpstr>
      <vt:lpstr>Predictions</vt:lpstr>
      <vt:lpstr>Predictions</vt:lpstr>
      <vt:lpstr>PowerPoint Presentation</vt:lpstr>
      <vt:lpstr>Predictions</vt:lpstr>
      <vt:lpstr>Predictions</vt:lpstr>
      <vt:lpstr>Convert the Matrix to a Dataset</vt:lpstr>
      <vt:lpstr>Predictions</vt:lpstr>
      <vt:lpstr>The bayes Prefix</vt:lpstr>
      <vt:lpstr>The bayes Prefix</vt:lpstr>
      <vt:lpstr>The bayes Prefix</vt:lpstr>
      <vt:lpstr>The bayes Prefix</vt:lpstr>
      <vt:lpstr>Outline</vt:lpstr>
      <vt:lpstr>Advantages of Bayesian Statistics</vt:lpstr>
      <vt:lpstr>US Food and Drug Administration (FDA)</vt:lpstr>
      <vt:lpstr>Disadvantages of Bayesian Statistics</vt:lpstr>
      <vt:lpstr>Outline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Chuck Huber</dc:creator>
  <cp:lastModifiedBy>Chuck Huber</cp:lastModifiedBy>
  <cp:revision>1387</cp:revision>
  <dcterms:created xsi:type="dcterms:W3CDTF">2013-10-24T18:49:17Z</dcterms:created>
  <dcterms:modified xsi:type="dcterms:W3CDTF">2021-05-14T15:32:46Z</dcterms:modified>
</cp:coreProperties>
</file>