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90" r:id="rId2"/>
  </p:sldMasterIdLst>
  <p:notesMasterIdLst>
    <p:notesMasterId r:id="rId82"/>
  </p:notesMasterIdLst>
  <p:sldIdLst>
    <p:sldId id="400" r:id="rId3"/>
    <p:sldId id="985" r:id="rId4"/>
    <p:sldId id="809" r:id="rId5"/>
    <p:sldId id="899" r:id="rId6"/>
    <p:sldId id="947" r:id="rId7"/>
    <p:sldId id="986" r:id="rId8"/>
    <p:sldId id="903" r:id="rId9"/>
    <p:sldId id="902" r:id="rId10"/>
    <p:sldId id="904" r:id="rId11"/>
    <p:sldId id="905" r:id="rId12"/>
    <p:sldId id="906" r:id="rId13"/>
    <p:sldId id="907" r:id="rId14"/>
    <p:sldId id="908" r:id="rId15"/>
    <p:sldId id="909" r:id="rId16"/>
    <p:sldId id="910" r:id="rId17"/>
    <p:sldId id="911" r:id="rId18"/>
    <p:sldId id="912" r:id="rId19"/>
    <p:sldId id="977" r:id="rId20"/>
    <p:sldId id="913" r:id="rId21"/>
    <p:sldId id="916" r:id="rId22"/>
    <p:sldId id="917" r:id="rId23"/>
    <p:sldId id="918" r:id="rId24"/>
    <p:sldId id="919" r:id="rId25"/>
    <p:sldId id="920" r:id="rId26"/>
    <p:sldId id="921" r:id="rId27"/>
    <p:sldId id="922" r:id="rId28"/>
    <p:sldId id="923" r:id="rId29"/>
    <p:sldId id="924" r:id="rId30"/>
    <p:sldId id="925" r:id="rId31"/>
    <p:sldId id="926" r:id="rId32"/>
    <p:sldId id="900" r:id="rId33"/>
    <p:sldId id="978" r:id="rId34"/>
    <p:sldId id="971" r:id="rId35"/>
    <p:sldId id="968" r:id="rId36"/>
    <p:sldId id="969" r:id="rId37"/>
    <p:sldId id="973" r:id="rId38"/>
    <p:sldId id="974" r:id="rId39"/>
    <p:sldId id="967" r:id="rId40"/>
    <p:sldId id="979" r:id="rId41"/>
    <p:sldId id="927" r:id="rId42"/>
    <p:sldId id="928" r:id="rId43"/>
    <p:sldId id="975" r:id="rId44"/>
    <p:sldId id="929" r:id="rId45"/>
    <p:sldId id="930" r:id="rId46"/>
    <p:sldId id="976" r:id="rId47"/>
    <p:sldId id="931" r:id="rId48"/>
    <p:sldId id="932" r:id="rId49"/>
    <p:sldId id="933" r:id="rId50"/>
    <p:sldId id="935" r:id="rId51"/>
    <p:sldId id="934" r:id="rId52"/>
    <p:sldId id="936" r:id="rId53"/>
    <p:sldId id="937" r:id="rId54"/>
    <p:sldId id="987" r:id="rId55"/>
    <p:sldId id="939" r:id="rId56"/>
    <p:sldId id="940" r:id="rId57"/>
    <p:sldId id="941" r:id="rId58"/>
    <p:sldId id="980" r:id="rId59"/>
    <p:sldId id="959" r:id="rId60"/>
    <p:sldId id="954" r:id="rId61"/>
    <p:sldId id="955" r:id="rId62"/>
    <p:sldId id="956" r:id="rId63"/>
    <p:sldId id="957" r:id="rId64"/>
    <p:sldId id="958" r:id="rId65"/>
    <p:sldId id="981" r:id="rId66"/>
    <p:sldId id="942" r:id="rId67"/>
    <p:sldId id="943" r:id="rId68"/>
    <p:sldId id="944" r:id="rId69"/>
    <p:sldId id="945" r:id="rId70"/>
    <p:sldId id="946" r:id="rId71"/>
    <p:sldId id="982" r:id="rId72"/>
    <p:sldId id="953" r:id="rId73"/>
    <p:sldId id="964" r:id="rId74"/>
    <p:sldId id="965" r:id="rId75"/>
    <p:sldId id="983" r:id="rId76"/>
    <p:sldId id="960" r:id="rId77"/>
    <p:sldId id="961" r:id="rId78"/>
    <p:sldId id="962" r:id="rId79"/>
    <p:sldId id="984" r:id="rId80"/>
    <p:sldId id="807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94660"/>
  </p:normalViewPr>
  <p:slideViewPr>
    <p:cSldViewPr>
      <p:cViewPr varScale="1">
        <p:scale>
          <a:sx n="113" d="100"/>
          <a:sy n="113" d="100"/>
        </p:scale>
        <p:origin x="125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381FE-7791-462C-AE78-0544148D834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CDCBD-351E-4D9E-8CB1-18D75C4AF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6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1AE5D-2A48-41E7-9FFF-202990A0EC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69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https://stats.idre.ucla.edu/stata/code/imple-linear-and-nonlinear-models-using-statas-ml-command/</a:t>
            </a:r>
          </a:p>
          <a:p>
            <a:endParaRPr lang="en-US" dirty="0"/>
          </a:p>
          <a:p>
            <a:r>
              <a:rPr lang="en-US" dirty="0"/>
              <a:t>The code for </a:t>
            </a:r>
            <a:r>
              <a:rPr lang="en-US" dirty="0" err="1"/>
              <a:t>poisson</a:t>
            </a:r>
            <a:r>
              <a:rPr lang="en-US" dirty="0"/>
              <a:t> and negative binomial regression came from “</a:t>
            </a:r>
            <a:r>
              <a:rPr lang="en-US" dirty="0" err="1"/>
              <a:t>Microeconometrics</a:t>
            </a:r>
            <a:r>
              <a:rPr lang="en-US" dirty="0"/>
              <a:t> Using Stata,” by A. Colin Cameron and </a:t>
            </a:r>
            <a:r>
              <a:rPr lang="en-US" dirty="0" err="1"/>
              <a:t>Pravin</a:t>
            </a:r>
            <a:r>
              <a:rPr lang="en-US" dirty="0"/>
              <a:t> K. Trivedi.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CDCBD-351E-4D9E-8CB1-18D75C4AFF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36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1AE5D-2A48-41E7-9FFF-202990A0EC4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9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3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8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9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3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16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0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50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9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68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8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6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8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0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1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6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6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9207-F20E-475B-BB9F-802C285ABDE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0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StataProgramming2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a.com/bookstore/maximum-likelihood-estimation-stata/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stata.com/bookstore/mata-book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stata.com/bookstore/introduction-stata-programming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tata.com/2016/01/15/programming-an-estimation-command-in-stata-a-map-to-posted-entries/" TargetMode="External"/><Relationship Id="rId2" Type="http://schemas.openxmlformats.org/officeDocument/2006/relationships/hyperlink" Target="https://stats.idre.ucla.edu/stata/code/imple-linear-and-nonlinear-models-using-statas-ml-command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uber@stata.com" TargetMode="External"/><Relationship Id="rId4" Type="http://schemas.openxmlformats.org/officeDocument/2006/relationships/hyperlink" Target="https://tinyurl.com/StataProgramming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219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Chuck Huber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StataCorp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</a:rPr>
              <a:t>chuber@stata.com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762000"/>
            <a:ext cx="91440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How To Create Basic</a:t>
            </a:r>
          </a:p>
          <a:p>
            <a:r>
              <a:rPr lang="en-US" sz="5400" dirty="0"/>
              <a:t>Stata Estimation Commands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D2565-5F1D-4BAD-A667-7C3091E765BA}"/>
              </a:ext>
            </a:extLst>
          </p:cNvPr>
          <p:cNvSpPr txBox="1"/>
          <p:nvPr/>
        </p:nvSpPr>
        <p:spPr>
          <a:xfrm>
            <a:off x="3208211" y="4953000"/>
            <a:ext cx="2797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Stata Webinar</a:t>
            </a:r>
          </a:p>
          <a:p>
            <a:pPr algn="ctr"/>
            <a:r>
              <a:rPr lang="en-US" sz="3200" dirty="0"/>
              <a:t>March 14, 2023</a:t>
            </a:r>
          </a:p>
        </p:txBody>
      </p:sp>
    </p:spTree>
    <p:extLst>
      <p:ext uri="{BB962C8B-B14F-4D97-AF65-F5344CB8AC3E}">
        <p14:creationId xmlns:p14="http://schemas.microsoft.com/office/powerpoint/2010/main" val="228276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Convert Data To Matrices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7878"/>
          <a:stretch/>
        </p:blipFill>
        <p:spPr>
          <a:xfrm>
            <a:off x="914400" y="1752600"/>
            <a:ext cx="5377816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2819400"/>
            <a:ext cx="417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6" name="Right Brace 5"/>
          <p:cNvSpPr/>
          <p:nvPr/>
        </p:nvSpPr>
        <p:spPr>
          <a:xfrm>
            <a:off x="3832521" y="2739376"/>
            <a:ext cx="304800" cy="107062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9659" y="527033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139816" y="5105400"/>
            <a:ext cx="304800" cy="110769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3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Calculate </a:t>
            </a:r>
            <a:r>
              <a:rPr lang="en-US" sz="3600" b="1" dirty="0"/>
              <a:t>b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1852"/>
          <a:stretch/>
        </p:blipFill>
        <p:spPr>
          <a:xfrm>
            <a:off x="1066800" y="2057400"/>
            <a:ext cx="5334000" cy="35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79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Compare </a:t>
            </a:r>
            <a:r>
              <a:rPr lang="en-US" sz="3600" b="1" dirty="0"/>
              <a:t>b</a:t>
            </a:r>
            <a:r>
              <a:rPr lang="en-US" sz="3600" dirty="0"/>
              <a:t> to 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</a:t>
            </a:r>
            <a:endParaRPr lang="en-US" sz="3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074"/>
          <a:stretch/>
        </p:blipFill>
        <p:spPr>
          <a:xfrm>
            <a:off x="457200" y="1828800"/>
            <a:ext cx="8420100" cy="43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4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479"/>
          <a:stretch/>
        </p:blipFill>
        <p:spPr>
          <a:xfrm>
            <a:off x="304800" y="1905000"/>
            <a:ext cx="8458200" cy="4129068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4102720" y="5249780"/>
            <a:ext cx="621680" cy="1715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4400" y="4988170"/>
            <a:ext cx="3986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matrix of beta coefficients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102720" y="5692283"/>
            <a:ext cx="619821" cy="2498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2541" y="5656918"/>
            <a:ext cx="412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variance/covariance matrix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ereturn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list</a:t>
            </a:r>
            <a:endParaRPr lang="en-US" sz="3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7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4074"/>
          <a:stretch/>
        </p:blipFill>
        <p:spPr>
          <a:xfrm>
            <a:off x="762000" y="1436332"/>
            <a:ext cx="6781800" cy="4867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Compare </a:t>
            </a:r>
            <a:r>
              <a:rPr lang="en-US" sz="3600" b="1" dirty="0"/>
              <a:t>b</a:t>
            </a:r>
            <a:r>
              <a:rPr lang="en-US" sz="3600" dirty="0"/>
              <a:t> to </a:t>
            </a:r>
            <a:r>
              <a:rPr lang="en-US" sz="3600" b="1" dirty="0"/>
              <a:t>e(b)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5310" y="3013010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152900" y="2706774"/>
            <a:ext cx="304800" cy="132035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15320" y="5523710"/>
            <a:ext cx="1019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e(b)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817029" y="5441242"/>
            <a:ext cx="304800" cy="87282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552697"/>
            <a:ext cx="5557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Note that there are more efficient ways to estimate b.  Type ‘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help matrix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accum</a:t>
            </a:r>
            <a:r>
              <a:rPr lang="en-US" sz="12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499749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Calculate The Error Matrix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76500"/>
          <a:stretch/>
        </p:blipFill>
        <p:spPr>
          <a:xfrm>
            <a:off x="838200" y="1905000"/>
            <a:ext cx="4267200" cy="37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6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Calculate The Variance/Covariance Matrix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8189" y="5677207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584902" y="5459650"/>
            <a:ext cx="304800" cy="11430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0191"/>
          <a:stretch/>
        </p:blipFill>
        <p:spPr>
          <a:xfrm>
            <a:off x="822402" y="1600200"/>
            <a:ext cx="4762500" cy="48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3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3476"/>
          <a:stretch/>
        </p:blipFill>
        <p:spPr>
          <a:xfrm>
            <a:off x="463286" y="1491128"/>
            <a:ext cx="5676900" cy="4985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Compare </a:t>
            </a:r>
            <a:r>
              <a:rPr lang="en-US" sz="3600" b="1" dirty="0"/>
              <a:t>V</a:t>
            </a:r>
            <a:r>
              <a:rPr lang="en-US" sz="3600" dirty="0"/>
              <a:t> to </a:t>
            </a:r>
            <a:r>
              <a:rPr lang="en-US" sz="3600" b="1" dirty="0"/>
              <a:t>e(V)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5960" y="3189357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452673" y="2971800"/>
            <a:ext cx="304800" cy="11430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16499" y="5482302"/>
            <a:ext cx="1042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e(V)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533786" y="5333308"/>
            <a:ext cx="304800" cy="114926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21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/>
              <a:t>Least Squares Estimation</a:t>
            </a:r>
          </a:p>
          <a:p>
            <a:pPr lvl="1"/>
            <a:r>
              <a:rPr lang="en-US" dirty="0"/>
              <a:t>Convert variables to matrices</a:t>
            </a:r>
          </a:p>
          <a:p>
            <a:pPr lvl="1"/>
            <a:r>
              <a:rPr lang="en-US" b="1" dirty="0"/>
              <a:t>Linear Regression Command Using Least Squares</a:t>
            </a:r>
          </a:p>
          <a:p>
            <a:r>
              <a:rPr lang="en-US" dirty="0"/>
              <a:t>Maximum Likelihood Estimation</a:t>
            </a:r>
          </a:p>
          <a:p>
            <a:pPr lvl="1"/>
            <a:r>
              <a:rPr lang="en-US" dirty="0"/>
              <a:t>Maximum Likelihood Estimation with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mlexp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Linear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Logistic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Maximizing Your Own Likelihood Functions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Estimation Options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endParaRPr lang="en-US" dirty="0"/>
          </a:p>
        </p:txBody>
      </p:sp>
      <p:pic>
        <p:nvPicPr>
          <p:cNvPr id="4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92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71" y="1394612"/>
            <a:ext cx="8153400" cy="1524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syntax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(min=2 numeric)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[if] [in]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marksample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876968"/>
            <a:ext cx="647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Define a command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171" y="4038600"/>
            <a:ext cx="29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Run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72919" b="-22727"/>
          <a:stretch/>
        </p:blipFill>
        <p:spPr>
          <a:xfrm>
            <a:off x="343829" y="4800600"/>
            <a:ext cx="597605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2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4068763"/>
          </a:xfrm>
        </p:spPr>
        <p:txBody>
          <a:bodyPr/>
          <a:lstStyle/>
          <a:p>
            <a:r>
              <a:rPr lang="en-US" dirty="0"/>
              <a:t>You can download all of the slides, datasets and do-files here: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hlinkClick r:id="rId2"/>
              </a:rPr>
              <a:t>https://tinyurl.com/StataProgramming2</a:t>
            </a:r>
            <a:endParaRPr lang="en-US" b="1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7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71" y="1394612"/>
            <a:ext cx="8153400" cy="25677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capture program drop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syntax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(min=2 numeric) [if] [in]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marksample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gettoken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sz="1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display "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=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display "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876968"/>
            <a:ext cx="647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Define a command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342" y="4463317"/>
            <a:ext cx="29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Run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2784"/>
          <a:stretch/>
        </p:blipFill>
        <p:spPr>
          <a:xfrm>
            <a:off x="548061" y="5182654"/>
            <a:ext cx="5062294" cy="10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71" y="1394612"/>
            <a:ext cx="8153400" cy="25677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capture program drop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syntax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(min=2 numeric) [if] [in]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marksample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gettoken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tempvar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intercept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generate `intercept' =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876968"/>
            <a:ext cx="647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Define a command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342" y="4463317"/>
            <a:ext cx="29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Run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72919" b="-22727"/>
          <a:stretch/>
        </p:blipFill>
        <p:spPr>
          <a:xfrm>
            <a:off x="414454" y="5220754"/>
            <a:ext cx="597605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05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71" y="1394612"/>
            <a:ext cx="8153400" cy="38631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capture program drop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syntax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(min=1 numeric) [if] [in]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marksample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gettoken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intercept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generate `intercept' =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mkmat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`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               if `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matrix(y)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mkmat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`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`intercept' if `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matrix(X)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876968"/>
            <a:ext cx="647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Define a command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171" y="5562600"/>
            <a:ext cx="29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Run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190565"/>
            <a:ext cx="175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1022333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6597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Redefine a command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795" y="2048701"/>
            <a:ext cx="29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Run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512" y="1385874"/>
            <a:ext cx="219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(see previous slide)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48906" y="27432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432"/>
          <a:stretch/>
        </p:blipFill>
        <p:spPr>
          <a:xfrm>
            <a:off x="893457" y="2823486"/>
            <a:ext cx="5420929" cy="35773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3657600"/>
            <a:ext cx="417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3603921" y="3577576"/>
            <a:ext cx="304800" cy="107062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75291" y="5458045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6455448" y="5293108"/>
            <a:ext cx="304800" cy="110769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8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71" y="1394612"/>
            <a:ext cx="8153400" cy="53109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capture program drop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syntax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(min=1 numeric)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marksample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gettoken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intercept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generate `intercept' =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mkmat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if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matrix(y)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mkmat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`intercept' if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matrix(X)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 b =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invsym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(X'*X)*X'*y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matrix e = y - X*b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scalar k =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colsof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scalar N =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rowsof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matrix s = (e'*e)/(N-k)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matrix V =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invsym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(X'*X)*s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876968"/>
            <a:ext cx="647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Define a command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738" y="6467183"/>
            <a:ext cx="175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1161358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1298"/>
          <a:stretch/>
        </p:blipFill>
        <p:spPr>
          <a:xfrm>
            <a:off x="882306" y="2801184"/>
            <a:ext cx="6401576" cy="3718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838200"/>
            <a:ext cx="6597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Redefine a command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795" y="2048701"/>
            <a:ext cx="29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Run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512" y="1385874"/>
            <a:ext cx="219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(see previous slide)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48906" y="27432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97079" y="3737624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3962400" y="3657600"/>
            <a:ext cx="304800" cy="107062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18593" y="5543538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7298750" y="5378601"/>
            <a:ext cx="304800" cy="110769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73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capture program drop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eclass</a:t>
            </a:r>
            <a:endParaRPr lang="en-US" sz="1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syntax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(min=1 numeric) [if] [in]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gettoken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marksample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intercept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generate `intercept' =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mkmat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if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matrix(y)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mkmat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`intercept' if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matrix(X)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b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invsym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(X'*X)*X'*y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e = y - X*b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scalar k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colsof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scalar N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rowsof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s = (e'*e)/(N-k)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V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invsym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(X'*X)*s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 b = b'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ereturn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post b V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ereturn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display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72605"/>
            <a:ext cx="647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Define a command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50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6597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Redefine a command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795" y="2048701"/>
            <a:ext cx="29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Run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512" y="1385874"/>
            <a:ext cx="219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(see previous slide)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48906" y="27432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4959"/>
          <a:stretch/>
        </p:blipFill>
        <p:spPr>
          <a:xfrm>
            <a:off x="895316" y="2834638"/>
            <a:ext cx="7517218" cy="19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3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6597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Redefine a command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795" y="2048701"/>
            <a:ext cx="29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Run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512" y="1385874"/>
            <a:ext cx="219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(see previous slide)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48906" y="27432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1432"/>
          <a:stretch/>
        </p:blipFill>
        <p:spPr>
          <a:xfrm>
            <a:off x="990600" y="2767361"/>
            <a:ext cx="5971749" cy="37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86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capture program drop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eclass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syntax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(min=1 numeric) [if] [in]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marksample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tempvar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intercept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generate `intercept' =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mkmat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`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if `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matrix(y)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mkmat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`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`intercept' if `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matrix(X)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b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invsym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(X'*X)*X'*y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e = y - X*b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scalar k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colsof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scalar N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rowsof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s = (e'*e)/(N-k)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V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invsym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(X'*X)*s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b = b'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matrix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= `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 "_cons"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matrix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 = `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 "_cons"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matrix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 = `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 "_cons"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ereturn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post b V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ereturn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display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72605"/>
            <a:ext cx="647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Define a command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7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Create Your Own </a:t>
            </a:r>
            <a:br>
              <a:rPr lang="en-US" dirty="0"/>
            </a:br>
            <a:r>
              <a:rPr lang="en-US" dirty="0"/>
              <a:t>Estimation Commands?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534400" cy="3581400"/>
          </a:xfrm>
        </p:spPr>
        <p:txBody>
          <a:bodyPr>
            <a:noAutofit/>
          </a:bodyPr>
          <a:lstStyle/>
          <a:p>
            <a:r>
              <a:rPr lang="en-US" dirty="0"/>
              <a:t>You develop a new statistical estimator</a:t>
            </a:r>
          </a:p>
          <a:p>
            <a:r>
              <a:rPr lang="en-US" dirty="0"/>
              <a:t>You read about a new estimator in the literature</a:t>
            </a:r>
          </a:p>
          <a:p>
            <a:pPr lvl="1"/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1756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6597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Redefine a command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795" y="2048701"/>
            <a:ext cx="29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Run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512" y="1385874"/>
            <a:ext cx="219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(see previous slide)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48906" y="27432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4959"/>
          <a:stretch/>
        </p:blipFill>
        <p:spPr>
          <a:xfrm>
            <a:off x="895316" y="2804900"/>
            <a:ext cx="7922288" cy="20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53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54026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eclass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syntax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(min=1 numeric) [if] [in]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marksample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tempvar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intercept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generate `intercept' =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mkmat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`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if `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matrix(y)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mkmat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`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`intercept' if `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matrix(X)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b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invsym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(X'*X)*X'*y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e = y - X*b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scalar k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colsof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scalar N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rowsof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s = (e'*e)/(N-k)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V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invsym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(X'*X)*s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b = b'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 = `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‘ "_cons"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 = `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‘ "_cons"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matrix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 = `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‘ "_cons"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ereturn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post b V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ereturn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display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863025"/>
            <a:ext cx="5860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c:\ado\personal\regressmat.ado</a:t>
            </a:r>
          </a:p>
        </p:txBody>
      </p:sp>
    </p:spTree>
    <p:extLst>
      <p:ext uri="{BB962C8B-B14F-4D97-AF65-F5344CB8AC3E}">
        <p14:creationId xmlns:p14="http://schemas.microsoft.com/office/powerpoint/2010/main" val="2968192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/>
              <a:t>Least Squares Estimation</a:t>
            </a:r>
          </a:p>
          <a:p>
            <a:pPr lvl="1"/>
            <a:r>
              <a:rPr lang="en-US" dirty="0"/>
              <a:t>Convert variables to matrices</a:t>
            </a:r>
          </a:p>
          <a:p>
            <a:pPr lvl="1"/>
            <a:r>
              <a:rPr lang="en-US" dirty="0"/>
              <a:t>Linear Regression Command Using Least Squares</a:t>
            </a:r>
          </a:p>
          <a:p>
            <a:r>
              <a:rPr lang="en-US" dirty="0"/>
              <a:t>Maximum Likelihood Estimation</a:t>
            </a:r>
          </a:p>
          <a:p>
            <a:pPr lvl="1"/>
            <a:r>
              <a:rPr lang="en-US" b="1" dirty="0"/>
              <a:t>Maximum Likelihood Estimation with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mlexp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Linear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Logistic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Maximizing Your Own Likelihood Functions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Estimation Options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endParaRPr lang="en-US" dirty="0"/>
          </a:p>
        </p:txBody>
      </p:sp>
      <p:pic>
        <p:nvPicPr>
          <p:cNvPr id="4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9204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69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2590800"/>
                <a:ext cx="7150547" cy="1121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(1−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590800"/>
                <a:ext cx="7150547" cy="11217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3000" y="4524762"/>
                <a:ext cx="7103676" cy="1121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(1−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24762"/>
                <a:ext cx="7103676" cy="11217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62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28207"/>
            <a:ext cx="6858000" cy="3857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Binomial Probability Distribution Function</a:t>
            </a:r>
            <a:endParaRPr lang="en-US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53" y="5638800"/>
                <a:ext cx="9133847" cy="997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=0.3,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=10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(0.3)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(1−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0.3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10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" y="5638800"/>
                <a:ext cx="9133847" cy="9976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974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Binomial Likelihood Function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7086600" cy="3986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5715000"/>
                <a:ext cx="7798994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=3,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=10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(1−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10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15000"/>
                <a:ext cx="7798994" cy="9135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435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353122" y="22098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5486400"/>
            <a:ext cx="9144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5676"/>
          <a:stretch/>
        </p:blipFill>
        <p:spPr>
          <a:xfrm>
            <a:off x="914400" y="2286000"/>
            <a:ext cx="7664959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Estimate the MLE Using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mlexp</a:t>
            </a:r>
            <a:r>
              <a:rPr lang="en-US" sz="3600" dirty="0"/>
              <a:t>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6078" y="1446983"/>
            <a:ext cx="6849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mlexp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binomialp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(10,3,{p}))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58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 that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mlexp</a:t>
            </a:r>
            <a:r>
              <a:rPr lang="en-US" sz="1400" dirty="0"/>
              <a:t> expects a log-likelihood so the standard errors are incorrect</a:t>
            </a:r>
          </a:p>
        </p:txBody>
      </p:sp>
    </p:spTree>
    <p:extLst>
      <p:ext uri="{BB962C8B-B14F-4D97-AF65-F5344CB8AC3E}">
        <p14:creationId xmlns:p14="http://schemas.microsoft.com/office/powerpoint/2010/main" val="2619175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353122" y="23622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5638800"/>
            <a:ext cx="9144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Estimate the MLE Using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mlexp</a:t>
            </a:r>
            <a:r>
              <a:rPr lang="en-US" sz="3600" dirty="0"/>
              <a:t>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6078" y="1599383"/>
            <a:ext cx="7837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mlexp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binomialp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(10,3,{p})</a:t>
            </a:r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4959"/>
          <a:stretch/>
        </p:blipFill>
        <p:spPr>
          <a:xfrm>
            <a:off x="888381" y="2391557"/>
            <a:ext cx="7798419" cy="42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86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/>
              <a:t>Stata’s Distribution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68244"/>
            <a:ext cx="61722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Beta and </a:t>
            </a:r>
            <a:r>
              <a:rPr lang="en-US" sz="1400" dirty="0" err="1">
                <a:cs typeface="Courier New" panose="02070309020205020404" pitchFamily="49" charset="0"/>
              </a:rPr>
              <a:t>noncentral</a:t>
            </a:r>
            <a:r>
              <a:rPr lang="en-US" sz="1400" dirty="0">
                <a:cs typeface="Courier New" panose="02070309020205020404" pitchFamily="49" charset="0"/>
              </a:rPr>
              <a:t> beta distributions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Binomial distribution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Cauchy distribution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Chi-squared and </a:t>
            </a:r>
            <a:r>
              <a:rPr lang="en-US" sz="1400" dirty="0" err="1">
                <a:cs typeface="Courier New" panose="02070309020205020404" pitchFamily="49" charset="0"/>
              </a:rPr>
              <a:t>noncentral</a:t>
            </a:r>
            <a:r>
              <a:rPr lang="en-US" sz="1400" dirty="0">
                <a:cs typeface="Courier New" panose="02070309020205020404" pitchFamily="49" charset="0"/>
              </a:rPr>
              <a:t> chi-squared distributions</a:t>
            </a:r>
          </a:p>
          <a:p>
            <a:pPr marL="0" indent="0">
              <a:buNone/>
            </a:pPr>
            <a:r>
              <a:rPr lang="en-US" sz="1400" dirty="0" err="1">
                <a:cs typeface="Courier New" panose="02070309020205020404" pitchFamily="49" charset="0"/>
              </a:rPr>
              <a:t>Dunnett's</a:t>
            </a:r>
            <a:r>
              <a:rPr lang="en-US" sz="1400" dirty="0">
                <a:cs typeface="Courier New" panose="02070309020205020404" pitchFamily="49" charset="0"/>
              </a:rPr>
              <a:t> multiple range distribution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Exponential distribution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F and </a:t>
            </a:r>
            <a:r>
              <a:rPr lang="en-US" sz="1400" dirty="0" err="1">
                <a:cs typeface="Courier New" panose="02070309020205020404" pitchFamily="49" charset="0"/>
              </a:rPr>
              <a:t>noncentral</a:t>
            </a:r>
            <a:r>
              <a:rPr lang="en-US" sz="1400" dirty="0">
                <a:cs typeface="Courier New" panose="02070309020205020404" pitchFamily="49" charset="0"/>
              </a:rPr>
              <a:t> F distributions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Gamma distribution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Hypergeometric distribution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Inverse Gaussian distribution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Laplace distribution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Logistic distribution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Negative binomial distribution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Normal (Gaussian), </a:t>
            </a:r>
            <a:r>
              <a:rPr lang="en-US" sz="1400" dirty="0" err="1">
                <a:cs typeface="Courier New" panose="02070309020205020404" pitchFamily="49" charset="0"/>
              </a:rPr>
              <a:t>binormal</a:t>
            </a:r>
            <a:r>
              <a:rPr lang="en-US" sz="1400" dirty="0">
                <a:cs typeface="Courier New" panose="02070309020205020404" pitchFamily="49" charset="0"/>
              </a:rPr>
              <a:t>, and multivariate normal distributions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Poisson distribution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Student's t and </a:t>
            </a:r>
            <a:r>
              <a:rPr lang="en-US" sz="1400" dirty="0" err="1">
                <a:cs typeface="Courier New" panose="02070309020205020404" pitchFamily="49" charset="0"/>
              </a:rPr>
              <a:t>noncentral</a:t>
            </a:r>
            <a:r>
              <a:rPr lang="en-US" sz="1400" dirty="0">
                <a:cs typeface="Courier New" panose="02070309020205020404" pitchFamily="49" charset="0"/>
              </a:rPr>
              <a:t> Student's t distributions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Tukey's </a:t>
            </a:r>
            <a:r>
              <a:rPr lang="en-US" sz="1400" dirty="0" err="1">
                <a:cs typeface="Courier New" panose="02070309020205020404" pitchFamily="49" charset="0"/>
              </a:rPr>
              <a:t>Studentized</a:t>
            </a:r>
            <a:r>
              <a:rPr lang="en-US" sz="1400" dirty="0">
                <a:cs typeface="Courier New" panose="02070309020205020404" pitchFamily="49" charset="0"/>
              </a:rPr>
              <a:t> range distribution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Weibull distribution</a:t>
            </a:r>
          </a:p>
          <a:p>
            <a:pPr marL="0" indent="0">
              <a:buNone/>
            </a:pPr>
            <a:r>
              <a:rPr lang="en-US" sz="1400" dirty="0">
                <a:cs typeface="Courier New" panose="02070309020205020404" pitchFamily="49" charset="0"/>
              </a:rPr>
              <a:t>Weibull (proportional hazards) distribution</a:t>
            </a:r>
          </a:p>
          <a:p>
            <a:pPr marL="0" indent="0">
              <a:buNone/>
            </a:pPr>
            <a:r>
              <a:rPr lang="en-US" sz="1400" dirty="0" err="1">
                <a:cs typeface="Courier New" panose="02070309020205020404" pitchFamily="49" charset="0"/>
              </a:rPr>
              <a:t>Wishart</a:t>
            </a:r>
            <a:r>
              <a:rPr lang="en-US" sz="1400" dirty="0">
                <a:cs typeface="Courier New" panose="02070309020205020404" pitchFamily="49" charset="0"/>
              </a:rPr>
              <a:t> distribution</a:t>
            </a:r>
          </a:p>
        </p:txBody>
      </p:sp>
    </p:spTree>
    <p:extLst>
      <p:ext uri="{BB962C8B-B14F-4D97-AF65-F5344CB8AC3E}">
        <p14:creationId xmlns:p14="http://schemas.microsoft.com/office/powerpoint/2010/main" val="2786771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/>
              <a:t>Least Squares Estimation</a:t>
            </a:r>
          </a:p>
          <a:p>
            <a:pPr lvl="1"/>
            <a:r>
              <a:rPr lang="en-US" dirty="0"/>
              <a:t>Convert variables to matrices</a:t>
            </a:r>
          </a:p>
          <a:p>
            <a:pPr lvl="1"/>
            <a:r>
              <a:rPr lang="en-US" dirty="0"/>
              <a:t>Linear Regression Command Using Least Squares</a:t>
            </a:r>
          </a:p>
          <a:p>
            <a:r>
              <a:rPr lang="en-US" dirty="0"/>
              <a:t>Maximum Likelihood Estimation</a:t>
            </a:r>
          </a:p>
          <a:p>
            <a:pPr lvl="1"/>
            <a:r>
              <a:rPr lang="en-US" dirty="0"/>
              <a:t>Maximum Likelihood Estimation with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mlexp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/>
              <a:t>Linear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Logistic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Maximizing Your Own Likelihood Functions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Estimation Options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endParaRPr lang="en-US" dirty="0"/>
          </a:p>
        </p:txBody>
      </p:sp>
      <p:pic>
        <p:nvPicPr>
          <p:cNvPr id="4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9204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3066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6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00200"/>
            <a:ext cx="8267700" cy="4876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myprogram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DEFINE THE INPUT SYNTAX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FIT MODEL, ESTIMATE PARAMETERS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// DISPLAY AND RETURN RESULTS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Basic Parts Of An Estimation Program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74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Maximum Likelihood Estimation</a:t>
            </a:r>
            <a:endParaRPr lang="en-US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5832" y="2136375"/>
                <a:ext cx="3375090" cy="658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32" y="2136375"/>
                <a:ext cx="3375090" cy="6584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5832" y="3820112"/>
                <a:ext cx="5079724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32" y="3820112"/>
                <a:ext cx="5079724" cy="840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7992" y="5658261"/>
                <a:ext cx="6444072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𝑙𝑛𝐿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92" y="5658261"/>
                <a:ext cx="6444072" cy="840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1630727"/>
            <a:ext cx="352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Gaussian (Normal) Density 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516" y="3278935"/>
            <a:ext cx="380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Gaussian (Normal) Likelihood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973" y="5071705"/>
            <a:ext cx="420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Gaussian (Normal) Log-likelihood Function</a:t>
            </a:r>
          </a:p>
        </p:txBody>
      </p:sp>
    </p:spTree>
    <p:extLst>
      <p:ext uri="{BB962C8B-B14F-4D97-AF65-F5344CB8AC3E}">
        <p14:creationId xmlns:p14="http://schemas.microsoft.com/office/powerpoint/2010/main" val="1267627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Maximum Likelihood Estimation</a:t>
            </a:r>
            <a:endParaRPr lang="en-US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9819" y="2567756"/>
                <a:ext cx="7705379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𝑙𝑛𝐿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9" y="2567756"/>
                <a:ext cx="7705379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85800" y="1981200"/>
            <a:ext cx="420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Gaussian (Normal) Log-likelihood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5800" y="5029200"/>
                <a:ext cx="67735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𝑙𝑛𝐿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ln(</a:t>
                </a:r>
                <a:r>
                  <a:rPr lang="en-US" sz="2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normalden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y,mu,sigma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029200"/>
                <a:ext cx="6773586" cy="461665"/>
              </a:xfrm>
              <a:prstGeom prst="rect">
                <a:avLst/>
              </a:prstGeom>
              <a:blipFill>
                <a:blip r:embed="rId3"/>
                <a:stretch>
                  <a:fillRect l="-270" t="-13158" r="-45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 rot="5400000">
            <a:off x="5374012" y="1086193"/>
            <a:ext cx="304800" cy="5414024"/>
          </a:xfrm>
          <a:prstGeom prst="rightBrace">
            <a:avLst>
              <a:gd name="adj1" fmla="val 8333"/>
              <a:gd name="adj2" fmla="val 5309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16200000">
            <a:off x="4794463" y="2519839"/>
            <a:ext cx="304800" cy="4584273"/>
          </a:xfrm>
          <a:prstGeom prst="rightBrace">
            <a:avLst>
              <a:gd name="adj1" fmla="val 8333"/>
              <a:gd name="adj2" fmla="val 5802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5334000" y="3945605"/>
            <a:ext cx="25119" cy="473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09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  <a:r>
              <a:rPr lang="en-US" dirty="0"/>
              <a:t>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4795024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 model 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 maximize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clear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query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check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search  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plot    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report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trace   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count   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graph   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display 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footnote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score </a:t>
            </a:r>
          </a:p>
        </p:txBody>
      </p:sp>
    </p:spTree>
    <p:extLst>
      <p:ext uri="{BB962C8B-B14F-4D97-AF65-F5344CB8AC3E}">
        <p14:creationId xmlns:p14="http://schemas.microsoft.com/office/powerpoint/2010/main" val="2878926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5417"/>
            <a:ext cx="8839199" cy="18573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capture program drop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mu sigma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quietly replace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 ln(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normalden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$ML_y1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`mu'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`sigma'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871392"/>
            <a:ext cx="840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Define an “evaluator program”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114800"/>
            <a:ext cx="59883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$ML_y1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/>
              <a:t>is the dependent variable (e.g.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sbp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mu'</a:t>
            </a:r>
            <a:r>
              <a:rPr lang="en-US" sz="2400" dirty="0" err="1"/>
              <a:t>is</a:t>
            </a:r>
            <a:r>
              <a:rPr lang="en-US" sz="2400" dirty="0"/>
              <a:t> the mean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`sigma'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is the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3992835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5417"/>
            <a:ext cx="8839199" cy="18573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capture program drop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mu sigma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quietly replace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 ln(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normalden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($ML_y1,`mu',`sigma'))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871392"/>
            <a:ext cx="840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Define an “evaluator program”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902" y="48768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 model lf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(mu: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age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bmi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i.female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(sigma:)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191000"/>
            <a:ext cx="492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Define a model with </a:t>
            </a:r>
            <a:r>
              <a:rPr lang="en-US" sz="2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ml model</a:t>
            </a:r>
          </a:p>
        </p:txBody>
      </p:sp>
    </p:spTree>
    <p:extLst>
      <p:ext uri="{BB962C8B-B14F-4D97-AF65-F5344CB8AC3E}">
        <p14:creationId xmlns:p14="http://schemas.microsoft.com/office/powerpoint/2010/main" val="4755260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5417"/>
            <a:ext cx="8839199" cy="18573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capture program drop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sigma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quietly replace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 ln(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normalden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$ML_y1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`mu'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`sigma'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871392"/>
            <a:ext cx="840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Define an “evaluator program”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902" y="48768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 model lf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age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bmi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i.female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sigma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191000"/>
            <a:ext cx="492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Define a model with </a:t>
            </a:r>
            <a:r>
              <a:rPr lang="en-US" sz="2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ml model</a:t>
            </a:r>
          </a:p>
        </p:txBody>
      </p:sp>
    </p:spTree>
    <p:extLst>
      <p:ext uri="{BB962C8B-B14F-4D97-AF65-F5344CB8AC3E}">
        <p14:creationId xmlns:p14="http://schemas.microsoft.com/office/powerpoint/2010/main" val="4516683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71392"/>
            <a:ext cx="5301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Fit the model with </a:t>
            </a:r>
            <a:r>
              <a:rPr lang="en-US" sz="2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ml maximize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4959"/>
          <a:stretch/>
        </p:blipFill>
        <p:spPr>
          <a:xfrm>
            <a:off x="914400" y="1600200"/>
            <a:ext cx="6919913" cy="481012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77283" y="15240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6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4825"/>
          <a:stretch/>
        </p:blipFill>
        <p:spPr>
          <a:xfrm>
            <a:off x="2743199" y="990600"/>
            <a:ext cx="6182051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7271" y="1034571"/>
            <a:ext cx="1162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Evaluator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Program</a:t>
            </a:r>
          </a:p>
        </p:txBody>
      </p:sp>
      <p:sp>
        <p:nvSpPr>
          <p:cNvPr id="9" name="Right Brace 8"/>
          <p:cNvSpPr/>
          <p:nvPr/>
        </p:nvSpPr>
        <p:spPr>
          <a:xfrm rot="10800000">
            <a:off x="2438400" y="1066799"/>
            <a:ext cx="304800" cy="7620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2133600"/>
            <a:ext cx="5538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589" y="1933545"/>
            <a:ext cx="1588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Define model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133600" y="2515777"/>
            <a:ext cx="609598" cy="17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31346" y="2355957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Fit model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3217" y="4848062"/>
            <a:ext cx="93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Results</a:t>
            </a:r>
          </a:p>
        </p:txBody>
      </p:sp>
      <p:sp>
        <p:nvSpPr>
          <p:cNvPr id="17" name="Right Brace 16"/>
          <p:cNvSpPr/>
          <p:nvPr/>
        </p:nvSpPr>
        <p:spPr>
          <a:xfrm rot="10800000">
            <a:off x="2269328" y="3543036"/>
            <a:ext cx="304800" cy="301016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06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457200" y="15240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704748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 model lf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(mu: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age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bmi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i.female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 ///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(sigma:),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vce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(robust)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4959"/>
          <a:stretch/>
        </p:blipFill>
        <p:spPr>
          <a:xfrm>
            <a:off x="1066800" y="1610654"/>
            <a:ext cx="6919913" cy="5210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9000" y="3657600"/>
            <a:ext cx="9144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955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304800" y="1680117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04800" y="3659458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631302"/>
            <a:ext cx="9144000" cy="829241"/>
          </a:xfrm>
        </p:spPr>
        <p:txBody>
          <a:bodyPr>
            <a:normAutofit/>
          </a:bodyPr>
          <a:lstStyle/>
          <a:p>
            <a:r>
              <a:rPr lang="en-US" dirty="0"/>
              <a:t>MLE With Survey Weights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8069418" cy="44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3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/>
              <a:t>Least Squares Estimation</a:t>
            </a:r>
          </a:p>
          <a:p>
            <a:pPr lvl="1"/>
            <a:r>
              <a:rPr lang="en-US" dirty="0"/>
              <a:t>Convert variables to matrices</a:t>
            </a:r>
          </a:p>
          <a:p>
            <a:pPr lvl="1"/>
            <a:r>
              <a:rPr lang="en-US" dirty="0"/>
              <a:t>Linear Regression Command Using Least Squares</a:t>
            </a:r>
          </a:p>
          <a:p>
            <a:r>
              <a:rPr lang="en-US" dirty="0"/>
              <a:t>Maximum Likelihood Estimation</a:t>
            </a:r>
          </a:p>
          <a:p>
            <a:pPr lvl="1"/>
            <a:r>
              <a:rPr lang="en-US" dirty="0"/>
              <a:t>Maximum Likelihood Estimation With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mlexp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Linear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Logistic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Maximizing Your Own Likelihood Functions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Estimation Options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53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838200" y="16764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704748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 model lf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(mu: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age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bmi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i.female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 ///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(sigma:),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svy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962400"/>
            <a:ext cx="9144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4243"/>
          <a:stretch/>
        </p:blipFill>
        <p:spPr>
          <a:xfrm>
            <a:off x="1485900" y="1714500"/>
            <a:ext cx="6438900" cy="49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60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5417"/>
            <a:ext cx="8839199" cy="20097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eclass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syntax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(min=1 numeric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fv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gettoken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ml model lf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(mu: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 ///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(sigma:)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ml maximize,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nolog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871392"/>
            <a:ext cx="582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Define a program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regressml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038600"/>
            <a:ext cx="277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Run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regressml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" r="66338" b="-9091"/>
          <a:stretch/>
        </p:blipFill>
        <p:spPr>
          <a:xfrm>
            <a:off x="304800" y="5095220"/>
            <a:ext cx="71628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4994" y="5951785"/>
            <a:ext cx="242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(results on next slide)</a:t>
            </a:r>
          </a:p>
        </p:txBody>
      </p:sp>
    </p:spTree>
    <p:extLst>
      <p:ext uri="{BB962C8B-B14F-4D97-AF65-F5344CB8AC3E}">
        <p14:creationId xmlns:p14="http://schemas.microsoft.com/office/powerpoint/2010/main" val="27968194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906" y="685800"/>
            <a:ext cx="277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Run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regressml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90600" y="13716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4243"/>
          <a:stretch/>
        </p:blipFill>
        <p:spPr>
          <a:xfrm>
            <a:off x="1600200" y="1447800"/>
            <a:ext cx="565510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47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  <a:r>
              <a:rPr lang="en-US" dirty="0"/>
              <a:t> </a:t>
            </a:r>
            <a:r>
              <a:rPr lang="en-US" dirty="0" err="1"/>
              <a:t>postestimation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predictnl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lincom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nlcom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contrast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pwcompare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/>
              <a:t>test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testnl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svy</a:t>
            </a:r>
            <a:r>
              <a:rPr lang="en-US" dirty="0"/>
              <a:t> option allows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svy</a:t>
            </a:r>
            <a:r>
              <a:rPr lang="en-US" dirty="0"/>
              <a:t> </a:t>
            </a:r>
            <a:r>
              <a:rPr lang="en-US" dirty="0" err="1"/>
              <a:t>postestimation</a:t>
            </a:r>
            <a:r>
              <a:rPr lang="en-US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14255394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906" y="685800"/>
            <a:ext cx="6267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You can run </a:t>
            </a:r>
            <a:r>
              <a:rPr lang="en-US" sz="2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sz="2800" u="sng" dirty="0"/>
              <a:t> after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regressml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90600" y="13716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4959"/>
          <a:stretch/>
        </p:blipFill>
        <p:spPr>
          <a:xfrm>
            <a:off x="1676400" y="1447800"/>
            <a:ext cx="6410093" cy="51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483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71" y="685800"/>
            <a:ext cx="815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You can run </a:t>
            </a:r>
            <a:r>
              <a:rPr lang="en-US" sz="24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2400" u="sng" dirty="0"/>
              <a:t> after </a:t>
            </a:r>
            <a:r>
              <a:rPr lang="en-US" sz="24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regressml</a:t>
            </a:r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sng" dirty="0"/>
              <a:t>and </a:t>
            </a:r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467600" cy="4200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187440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39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66175"/>
            <a:ext cx="8686800" cy="20574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regressml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eclass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syntax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(min=1 numeric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fv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gettoken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ml model lf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(mu: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 ///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(sigma:)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ml maximize,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nolog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5557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c:\ado\personal\regressml.ado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422975"/>
            <a:ext cx="8686800" cy="147262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mynormal_lf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mu sigma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quietly replace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 ln(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normalden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($ML_y1,`mu',`sigma'))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6148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c:\ado\personal\mynormal_lf.ado</a:t>
            </a:r>
          </a:p>
        </p:txBody>
      </p:sp>
    </p:spTree>
    <p:extLst>
      <p:ext uri="{BB962C8B-B14F-4D97-AF65-F5344CB8AC3E}">
        <p14:creationId xmlns:p14="http://schemas.microsoft.com/office/powerpoint/2010/main" val="7610514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/>
              <a:t>Least Squares Estimation</a:t>
            </a:r>
          </a:p>
          <a:p>
            <a:pPr lvl="1"/>
            <a:r>
              <a:rPr lang="en-US" dirty="0"/>
              <a:t>Convert variables to matrices</a:t>
            </a:r>
          </a:p>
          <a:p>
            <a:pPr lvl="1"/>
            <a:r>
              <a:rPr lang="en-US" dirty="0"/>
              <a:t>Linear Regression Command Using Least Squares</a:t>
            </a:r>
          </a:p>
          <a:p>
            <a:r>
              <a:rPr lang="en-US" dirty="0"/>
              <a:t>Maximum Likelihood Estimation</a:t>
            </a:r>
          </a:p>
          <a:p>
            <a:pPr lvl="1"/>
            <a:r>
              <a:rPr lang="en-US" dirty="0"/>
              <a:t>Maximum Likelihood Estimation with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mlexp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Linear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b="1" dirty="0"/>
              <a:t>Logistic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Maximizing Your Own Likelihood Functions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Estimation Options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endParaRPr lang="en-US" dirty="0"/>
          </a:p>
        </p:txBody>
      </p:sp>
      <p:pic>
        <p:nvPicPr>
          <p:cNvPr id="4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9204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3066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6048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885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5417"/>
            <a:ext cx="8839199" cy="20859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capture program drop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mylogit_lf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mylogit_lf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quietly replace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 ln(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invlogit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`mu'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 if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$ML_y1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quietly replace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 ln(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invlogit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`mu'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 if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$ML_y1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871392"/>
            <a:ext cx="7973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Define an “evaluator program”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mylogit_lf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6910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$ML_y1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/>
              <a:t>is the dependent variable (e.g.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diabetes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mu'</a:t>
            </a:r>
            <a:r>
              <a:rPr lang="en-US" sz="2400" dirty="0" err="1"/>
              <a:t>is</a:t>
            </a:r>
            <a:r>
              <a:rPr lang="en-US" sz="2400" dirty="0"/>
              <a:t> the mean</a:t>
            </a:r>
          </a:p>
        </p:txBody>
      </p:sp>
    </p:spTree>
    <p:extLst>
      <p:ext uri="{BB962C8B-B14F-4D97-AF65-F5344CB8AC3E}">
        <p14:creationId xmlns:p14="http://schemas.microsoft.com/office/powerpoint/2010/main" val="34854277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5417"/>
            <a:ext cx="8839199" cy="21917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logitml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eclass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syntax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(min=1 numeric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fv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gettoken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ml model lf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mylogit_lf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(mu: `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 `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ml maximize,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nolog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eform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("OR")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871392"/>
            <a:ext cx="5397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Define a program named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logitml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263276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Run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logitml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994" y="5951785"/>
            <a:ext cx="242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(results on next slide)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" r="64906" b="8778"/>
          <a:stretch/>
        </p:blipFill>
        <p:spPr>
          <a:xfrm>
            <a:off x="228600" y="5181600"/>
            <a:ext cx="7108586" cy="3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9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Convert Data To Matrices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1498"/>
          <a:stretch/>
        </p:blipFill>
        <p:spPr>
          <a:xfrm>
            <a:off x="469805" y="1981200"/>
            <a:ext cx="820438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732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906" y="685800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Run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logitml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90600" y="13716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4959"/>
          <a:stretch/>
        </p:blipFill>
        <p:spPr>
          <a:xfrm>
            <a:off x="1544444" y="1447800"/>
            <a:ext cx="712545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779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906" y="685800"/>
            <a:ext cx="5838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You can run </a:t>
            </a:r>
            <a:r>
              <a:rPr lang="en-US" sz="2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sz="2800" u="sng" dirty="0"/>
              <a:t> after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logitml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90600" y="13716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4243"/>
          <a:stretch/>
        </p:blipFill>
        <p:spPr>
          <a:xfrm>
            <a:off x="1600200" y="1447800"/>
            <a:ext cx="6172200" cy="51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065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71" y="685800"/>
            <a:ext cx="796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You can run </a:t>
            </a:r>
            <a:r>
              <a:rPr lang="en-US" sz="24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2400" u="sng" dirty="0"/>
              <a:t> after </a:t>
            </a:r>
            <a:r>
              <a:rPr lang="en-US" sz="24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logitml</a:t>
            </a:r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sng" dirty="0"/>
              <a:t>and </a:t>
            </a:r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187440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8188505" cy="46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88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49506"/>
            <a:ext cx="8686800" cy="20574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logitml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eclass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syntax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(min=1 numeric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fv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gettoken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ml model lf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mylogit_lf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(mu: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ml maximize,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nolog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eform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("OR")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764731"/>
            <a:ext cx="5062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c:\ado\personal\logitml.ado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422975"/>
            <a:ext cx="8686800" cy="177742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mylogit_lf</a:t>
            </a:r>
            <a:endParaRPr lang="en-US" sz="1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quietly replace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 ln(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invlogit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`mu')) if $ML_y1 ==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quietly replace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 ln(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invlogit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(-`mu')) if $ML_y1 ==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556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c:\ado\personal\mylogit_lf.ado</a:t>
            </a:r>
          </a:p>
        </p:txBody>
      </p:sp>
    </p:spTree>
    <p:extLst>
      <p:ext uri="{BB962C8B-B14F-4D97-AF65-F5344CB8AC3E}">
        <p14:creationId xmlns:p14="http://schemas.microsoft.com/office/powerpoint/2010/main" val="3982997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/>
              <a:t>Least Squares Estimation</a:t>
            </a:r>
          </a:p>
          <a:p>
            <a:pPr lvl="1"/>
            <a:r>
              <a:rPr lang="en-US" dirty="0"/>
              <a:t>Convert variables to matrices</a:t>
            </a:r>
          </a:p>
          <a:p>
            <a:pPr lvl="1"/>
            <a:r>
              <a:rPr lang="en-US" dirty="0"/>
              <a:t>Linear Regression Command Using Least Squares</a:t>
            </a:r>
          </a:p>
          <a:p>
            <a:r>
              <a:rPr lang="en-US" dirty="0"/>
              <a:t>Maximum Likelihood Estimation</a:t>
            </a:r>
          </a:p>
          <a:p>
            <a:pPr lvl="1"/>
            <a:r>
              <a:rPr lang="en-US" dirty="0"/>
              <a:t>Maximum Likelihood Estimation with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mlexp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Linear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Logistic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b="1" dirty="0"/>
              <a:t>Maximizing Your Own Likelihood Functions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Estimation Options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endParaRPr lang="en-US" dirty="0"/>
          </a:p>
        </p:txBody>
      </p:sp>
      <p:pic>
        <p:nvPicPr>
          <p:cNvPr id="4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9204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3066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6048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85194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469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4267200"/>
            <a:ext cx="7849284" cy="246221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capture program drop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mynb_lf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mynb_lf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theta1 a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local y "$ML_y1"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tempvar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mu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generate double `mu'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(`theta1')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quietly replace `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lngamma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(`y'+ (1/`a'))-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lngamma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((1/`a'))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-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lnfactorial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(`y') - (`y'+(1/`a'))*ln(1+`a'*`mu')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+ `y'*ln(`a') + `y'*ln(`mu')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/>
              <a:t>What if we want to maximize an </a:t>
            </a:r>
          </a:p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</a:rPr>
              <a:t>unfamiliar likelihood function?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2272972"/>
                <a:ext cx="8640827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𝑁𝑙𝑛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𝑙𝑛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𝑁𝑎𝑙𝑛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72972"/>
                <a:ext cx="8640827" cy="7562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8600" y="1724785"/>
            <a:ext cx="236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Log-likelihood Function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5234814" y="-289234"/>
            <a:ext cx="304800" cy="7116827"/>
          </a:xfrm>
          <a:prstGeom prst="rightBrace">
            <a:avLst>
              <a:gd name="adj1" fmla="val 8333"/>
              <a:gd name="adj2" fmla="val 5309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4730536" y="3446677"/>
            <a:ext cx="304800" cy="6260673"/>
          </a:xfrm>
          <a:prstGeom prst="rightBrace">
            <a:avLst>
              <a:gd name="adj1" fmla="val 8333"/>
              <a:gd name="adj2" fmla="val 5802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9766" y="3859655"/>
            <a:ext cx="335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c:\ado\personal\mynb_lf.ado</a:t>
            </a:r>
          </a:p>
        </p:txBody>
      </p:sp>
    </p:spTree>
    <p:extLst>
      <p:ext uri="{BB962C8B-B14F-4D97-AF65-F5344CB8AC3E}">
        <p14:creationId xmlns:p14="http://schemas.microsoft.com/office/powerpoint/2010/main" val="35697962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366" y="4419600"/>
            <a:ext cx="8686800" cy="20574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nbml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eclass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syntax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(min=1 numeric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fv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gettoken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ml model lf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mynb_lf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 `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indepvars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 (a:)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ml maximize,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nolog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eform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("OR")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366" y="3993470"/>
            <a:ext cx="3038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c:\ado\personal\nbml.ado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119187"/>
            <a:ext cx="8679366" cy="224676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mynb_lf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version 16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theta1 a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local y "$ML_y1"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tempvar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mu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generate double `mu'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(`theta1')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quietly replace `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lngamma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(`y'+ (1/`a'))-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lngamma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((1/`a'))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-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lnfactorial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(`y') - (`y'+(1/`a'))*ln(1+`a'*`mu')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+ `y'*ln(`a') + `y'*ln(`mu')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366" y="711642"/>
            <a:ext cx="335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c:\ado\personal\mynb_lf.ado</a:t>
            </a:r>
          </a:p>
        </p:txBody>
      </p:sp>
    </p:spTree>
    <p:extLst>
      <p:ext uri="{BB962C8B-B14F-4D97-AF65-F5344CB8AC3E}">
        <p14:creationId xmlns:p14="http://schemas.microsoft.com/office/powerpoint/2010/main" val="7124729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906" y="685800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Run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nbml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90600" y="13716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4467"/>
          <a:stretch/>
        </p:blipFill>
        <p:spPr>
          <a:xfrm>
            <a:off x="1600200" y="1447800"/>
            <a:ext cx="5410200" cy="52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837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906" y="685800"/>
            <a:ext cx="5193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You can run </a:t>
            </a:r>
            <a:r>
              <a:rPr lang="en-US" sz="2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sz="2800" u="sng" dirty="0"/>
              <a:t> after </a:t>
            </a:r>
            <a:r>
              <a:rPr lang="en-US" sz="28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nbml</a:t>
            </a:r>
            <a:endParaRPr lang="en-US" sz="28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90600" y="13716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4825"/>
          <a:stretch/>
        </p:blipFill>
        <p:spPr>
          <a:xfrm>
            <a:off x="1676399" y="1447800"/>
            <a:ext cx="618394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849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71" y="685800"/>
            <a:ext cx="7413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You can run </a:t>
            </a:r>
            <a:r>
              <a:rPr lang="en-US" sz="24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2400" u="sng" dirty="0"/>
              <a:t> after </a:t>
            </a:r>
            <a:r>
              <a:rPr lang="en-US" sz="24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nbml</a:t>
            </a:r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sng" dirty="0"/>
              <a:t>and </a:t>
            </a:r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187440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799253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7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Convert Data To Matrices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200400"/>
            <a:ext cx="20382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numeric</a:t>
            </a:r>
          </a:p>
          <a:p>
            <a:r>
              <a:rPr lang="en-US" sz="4000" dirty="0">
                <a:solidFill>
                  <a:srgbClr val="FF0000"/>
                </a:solidFill>
              </a:rPr>
              <a:t>variables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3848100" y="1161719"/>
            <a:ext cx="304800" cy="34290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88639" y="3200400"/>
            <a:ext cx="15264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new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matrix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7099461" y="1822281"/>
            <a:ext cx="304800" cy="210787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2138690"/>
            <a:ext cx="7837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mkmat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age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bmi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female, matrix(X)</a:t>
            </a:r>
          </a:p>
        </p:txBody>
      </p:sp>
    </p:spTree>
    <p:extLst>
      <p:ext uri="{BB962C8B-B14F-4D97-AF65-F5344CB8AC3E}">
        <p14:creationId xmlns:p14="http://schemas.microsoft.com/office/powerpoint/2010/main" val="22616936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/>
              <a:t>Least Squares Estimation</a:t>
            </a:r>
          </a:p>
          <a:p>
            <a:pPr lvl="1"/>
            <a:r>
              <a:rPr lang="en-US" dirty="0"/>
              <a:t>Convert variables to matrices</a:t>
            </a:r>
          </a:p>
          <a:p>
            <a:pPr lvl="1"/>
            <a:r>
              <a:rPr lang="en-US" dirty="0"/>
              <a:t>Linear Regression Command Using Least Squares</a:t>
            </a:r>
          </a:p>
          <a:p>
            <a:r>
              <a:rPr lang="en-US" dirty="0"/>
              <a:t>Maximum Likelihood Estimation</a:t>
            </a:r>
          </a:p>
          <a:p>
            <a:pPr lvl="1"/>
            <a:r>
              <a:rPr lang="en-US" dirty="0"/>
              <a:t>Maximum Likelihood Estimation with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mlexp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Linear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Logistic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Maximizing Your Own Likelihood Functions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b="1" dirty="0"/>
              <a:t>Estimation Options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endParaRPr lang="en-US" dirty="0"/>
          </a:p>
        </p:txBody>
      </p:sp>
      <p:pic>
        <p:nvPicPr>
          <p:cNvPr id="4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9204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3066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6048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85194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24077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111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  <a:r>
              <a:rPr lang="en-US" dirty="0"/>
              <a:t>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4795024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clear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query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check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search  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plot    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report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trace   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count   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maximize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model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graph   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display  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footnote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ml score </a:t>
            </a:r>
          </a:p>
        </p:txBody>
      </p:sp>
    </p:spTree>
    <p:extLst>
      <p:ext uri="{BB962C8B-B14F-4D97-AF65-F5344CB8AC3E}">
        <p14:creationId xmlns:p14="http://schemas.microsoft.com/office/powerpoint/2010/main" val="9693331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 model</a:t>
            </a:r>
            <a:r>
              <a:rPr lang="en-US" dirty="0"/>
              <a:t> 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172200" cy="460485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38200" y="25908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937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r>
              <a:rPr lang="en-US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,technique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" y="1905000"/>
            <a:ext cx="832104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316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/>
              <a:t>Least Squares Estimation</a:t>
            </a:r>
          </a:p>
          <a:p>
            <a:pPr lvl="1"/>
            <a:r>
              <a:rPr lang="en-US" dirty="0"/>
              <a:t>Convert variables to matrices</a:t>
            </a:r>
          </a:p>
          <a:p>
            <a:pPr lvl="1"/>
            <a:r>
              <a:rPr lang="en-US" dirty="0"/>
              <a:t>Linear Regression Command Using Least Squares</a:t>
            </a:r>
          </a:p>
          <a:p>
            <a:r>
              <a:rPr lang="en-US" dirty="0"/>
              <a:t>Maximum Likelihood Estimation</a:t>
            </a:r>
          </a:p>
          <a:p>
            <a:pPr lvl="1"/>
            <a:r>
              <a:rPr lang="en-US" dirty="0"/>
              <a:t>Maximum Likelihood Estimation with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mlexp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Linear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Logistic Regression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Maximizing Your Own Likelihood Functions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pPr lvl="1"/>
            <a:r>
              <a:rPr lang="en-US" dirty="0"/>
              <a:t>Estimation Options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</a:t>
            </a:r>
          </a:p>
          <a:p>
            <a:endParaRPr lang="en-US" dirty="0"/>
          </a:p>
        </p:txBody>
      </p:sp>
      <p:pic>
        <p:nvPicPr>
          <p:cNvPr id="4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9204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3066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6048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85194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24077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ch\AppData\Local\Microsoft\Windows\Temporary Internet Files\Content.IE5\2DNZ2GGT\green-che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30714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399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Other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69" y="1604756"/>
            <a:ext cx="3561062" cy="454342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30513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https://www.stata.com/bookstore/maximum-likelihood-estimation-stata/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236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0513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https://www.stata.com/bookstore/mata-book/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23639"/>
            <a:ext cx="3680673" cy="46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350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0513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https://www.stata.com/bookstore/introduction-stata-programming/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1600"/>
            <a:ext cx="3739979" cy="477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187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5340" y="4278658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https://stats.idre.ucla.edu/stata/code/imple-linear-and-nonlinear-models-using-statas-ml-command/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5340" y="3733800"/>
            <a:ext cx="5765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UCLA Statistical Consulting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853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Stata Blog: Programming An Estimation Command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199" y="2511413"/>
            <a:ext cx="7315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https://blog.stata.com/2016/01/15/programming-an-estimation-command-in-stata-a-map-to-posted-entries/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529543"/>
            <a:ext cx="808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log-likelihood on Slide 63 is modified from the UCLA website and</a:t>
            </a:r>
          </a:p>
          <a:p>
            <a:r>
              <a:rPr lang="en-US" sz="2000" dirty="0"/>
              <a:t> “</a:t>
            </a:r>
            <a:r>
              <a:rPr lang="en-US" sz="2000" dirty="0" err="1"/>
              <a:t>Microeconometrics</a:t>
            </a:r>
            <a:r>
              <a:rPr lang="en-US" sz="2000" dirty="0"/>
              <a:t> Using Stata,” by A. Colin Cameron and </a:t>
            </a:r>
            <a:r>
              <a:rPr lang="en-US" sz="2000" dirty="0" err="1"/>
              <a:t>Pravin</a:t>
            </a:r>
            <a:r>
              <a:rPr lang="en-US" sz="2000" dirty="0"/>
              <a:t> K. Trivedi</a:t>
            </a:r>
          </a:p>
        </p:txBody>
      </p:sp>
    </p:spTree>
    <p:extLst>
      <p:ext uri="{BB962C8B-B14F-4D97-AF65-F5344CB8AC3E}">
        <p14:creationId xmlns:p14="http://schemas.microsoft.com/office/powerpoint/2010/main" val="24806784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0947"/>
            <a:ext cx="9144000" cy="9541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/>
              <a:t>Questions?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640" cy="61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E18035-C4EC-44BB-A476-3FBA3C52F4E4}"/>
              </a:ext>
            </a:extLst>
          </p:cNvPr>
          <p:cNvSpPr txBox="1"/>
          <p:nvPr/>
        </p:nvSpPr>
        <p:spPr>
          <a:xfrm>
            <a:off x="-76200" y="2743200"/>
            <a:ext cx="9143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You can download the slides, dataset, and do-file here:</a:t>
            </a:r>
          </a:p>
          <a:p>
            <a:pPr algn="ctr"/>
            <a:r>
              <a:rPr lang="en-US" sz="2800" b="1" dirty="0">
                <a:hlinkClick r:id="rId4"/>
              </a:rPr>
              <a:t>https://tinyurl.com/StataProgramming2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2C098-C190-4CA5-AF18-E7ECAB37796F}"/>
              </a:ext>
            </a:extLst>
          </p:cNvPr>
          <p:cNvSpPr txBox="1"/>
          <p:nvPr/>
        </p:nvSpPr>
        <p:spPr>
          <a:xfrm>
            <a:off x="0" y="4876800"/>
            <a:ext cx="9143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My email address is:</a:t>
            </a:r>
          </a:p>
          <a:p>
            <a:pPr algn="ctr"/>
            <a:r>
              <a:rPr lang="en-US" sz="2800" dirty="0">
                <a:hlinkClick r:id="rId5"/>
              </a:rPr>
              <a:t>chuber@stata.com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236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Convert Data To Matrices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9122"/>
          <a:stretch/>
        </p:blipFill>
        <p:spPr>
          <a:xfrm>
            <a:off x="457200" y="1371600"/>
            <a:ext cx="6477000" cy="5210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2895600"/>
            <a:ext cx="115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8" name="Right Brace 7"/>
          <p:cNvSpPr/>
          <p:nvPr/>
        </p:nvSpPr>
        <p:spPr>
          <a:xfrm>
            <a:off x="3276600" y="2438400"/>
            <a:ext cx="304800" cy="1600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5651337"/>
            <a:ext cx="1555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Matrix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4919758" y="5410200"/>
            <a:ext cx="304800" cy="119016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29000" y="4495800"/>
            <a:ext cx="6216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52539" y="4141857"/>
            <a:ext cx="3940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Convert data to matrix</a:t>
            </a:r>
          </a:p>
        </p:txBody>
      </p:sp>
    </p:spTree>
    <p:extLst>
      <p:ext uri="{BB962C8B-B14F-4D97-AF65-F5344CB8AC3E}">
        <p14:creationId xmlns:p14="http://schemas.microsoft.com/office/powerpoint/2010/main" val="419882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5783"/>
          <a:stretch/>
        </p:blipFill>
        <p:spPr>
          <a:xfrm>
            <a:off x="990600" y="1600200"/>
            <a:ext cx="2576513" cy="461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/>
              <a:t>Convert Data To Matrices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195" y="2501823"/>
            <a:ext cx="115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8" name="Right Brace 7"/>
          <p:cNvSpPr/>
          <p:nvPr/>
        </p:nvSpPr>
        <p:spPr>
          <a:xfrm>
            <a:off x="2883995" y="2044623"/>
            <a:ext cx="304800" cy="1600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346" y="5246409"/>
            <a:ext cx="1555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Matrix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3623904" y="5005272"/>
            <a:ext cx="304800" cy="119016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036395" y="4102023"/>
            <a:ext cx="6216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9934" y="3748080"/>
            <a:ext cx="3940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Convert data to matrix</a:t>
            </a:r>
          </a:p>
        </p:txBody>
      </p:sp>
    </p:spTree>
    <p:extLst>
      <p:ext uri="{BB962C8B-B14F-4D97-AF65-F5344CB8AC3E}">
        <p14:creationId xmlns:p14="http://schemas.microsoft.com/office/powerpoint/2010/main" val="5227542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17847</TotalTime>
  <Words>3102</Words>
  <Application>Microsoft Office PowerPoint</Application>
  <PresentationFormat>On-screen Show (4:3)</PresentationFormat>
  <Paragraphs>547</Paragraphs>
  <Slides>79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Calibri</vt:lpstr>
      <vt:lpstr>Cambria Math</vt:lpstr>
      <vt:lpstr>Courier New</vt:lpstr>
      <vt:lpstr>1_Office Theme</vt:lpstr>
      <vt:lpstr>2_Office Theme</vt:lpstr>
      <vt:lpstr>PowerPoint Presentation</vt:lpstr>
      <vt:lpstr>Download Website</vt:lpstr>
      <vt:lpstr>Why Create Your Own  Estimation Commands?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Likelihood Functions</vt:lpstr>
      <vt:lpstr>PowerPoint Presentation</vt:lpstr>
      <vt:lpstr>PowerPoint Presentation</vt:lpstr>
      <vt:lpstr>PowerPoint Presentation</vt:lpstr>
      <vt:lpstr>PowerPoint Presentation</vt:lpstr>
      <vt:lpstr>Stata’s Distribution Functions</vt:lpstr>
      <vt:lpstr>Outline</vt:lpstr>
      <vt:lpstr>PowerPoint Presentation</vt:lpstr>
      <vt:lpstr>PowerPoint Presentation</vt:lpstr>
      <vt:lpstr>The ml command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MLE With Survey Weights</vt:lpstr>
      <vt:lpstr>PowerPoint Presentation</vt:lpstr>
      <vt:lpstr>PowerPoint Presentation</vt:lpstr>
      <vt:lpstr>PowerPoint Presentation</vt:lpstr>
      <vt:lpstr>ml postestimation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The ml commands</vt:lpstr>
      <vt:lpstr>ml model method</vt:lpstr>
      <vt:lpstr>ml model,technique()</vt:lpstr>
      <vt:lpstr>Outline</vt:lpstr>
      <vt:lpstr>Other Resources</vt:lpstr>
      <vt:lpstr>Other Resources</vt:lpstr>
      <vt:lpstr>Other Resources</vt:lpstr>
      <vt:lpstr>Other Resources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and Sample Size</dc:title>
  <dc:creator>Chuck Huber</dc:creator>
  <cp:lastModifiedBy>Chuck Huber</cp:lastModifiedBy>
  <cp:revision>589</cp:revision>
  <dcterms:created xsi:type="dcterms:W3CDTF">2015-03-21T17:14:42Z</dcterms:created>
  <dcterms:modified xsi:type="dcterms:W3CDTF">2023-02-14T15:50:50Z</dcterms:modified>
</cp:coreProperties>
</file>