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92.xml.rels" ContentType="application/vnd.openxmlformats-package.relationships+xml"/>
  <Override PartName="/ppt/notesSlides/_rels/notesSlide1.xml.rels" ContentType="application/vnd.openxmlformats-package.relationships+xml"/>
  <Override PartName="/ppt/notesSlides/notesSlide9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4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81.xml" ContentType="application/vnd.openxmlformats-officedocument.presentationml.slide+xml"/>
  <Override PartName="/ppt/slides/slide80.xml" ContentType="application/vnd.openxmlformats-officedocument.presentationml.slide+xml"/>
  <Override PartName="/ppt/slides/slide78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9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69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_rels/slide89.xml.rels" ContentType="application/vnd.openxmlformats-package.relationships+xml"/>
  <Override PartName="/ppt/slides/_rels/slide88.xml.rels" ContentType="application/vnd.openxmlformats-package.relationships+xml"/>
  <Override PartName="/ppt/slides/_rels/slide87.xml.rels" ContentType="application/vnd.openxmlformats-package.relationships+xml"/>
  <Override PartName="/ppt/slides/_rels/slide78.xml.rels" ContentType="application/vnd.openxmlformats-package.relationships+xml"/>
  <Override PartName="/ppt/slides/_rels/slide76.xml.rels" ContentType="application/vnd.openxmlformats-package.relationships+xml"/>
  <Override PartName="/ppt/slides/_rels/slide75.xml.rels" ContentType="application/vnd.openxmlformats-package.relationships+xml"/>
  <Override PartName="/ppt/slides/_rels/slide74.xml.rels" ContentType="application/vnd.openxmlformats-package.relationships+xml"/>
  <Override PartName="/ppt/slides/_rels/slide73.xml.rels" ContentType="application/vnd.openxmlformats-package.relationships+xml"/>
  <Override PartName="/ppt/slides/_rels/slide72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66.xml.rels" ContentType="application/vnd.openxmlformats-package.relationships+xml"/>
  <Override PartName="/ppt/slides/_rels/slide65.xml.rels" ContentType="application/vnd.openxmlformats-package.relationships+xml"/>
  <Override PartName="/ppt/slides/_rels/slide64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79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5.xml.rels" ContentType="application/vnd.openxmlformats-package.relationships+xml"/>
  <Override PartName="/ppt/slides/_rels/slide54.xml.rels" ContentType="application/vnd.openxmlformats-package.relationships+xml"/>
  <Override PartName="/ppt/slides/_rels/slide53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8.xml.rels" ContentType="application/vnd.openxmlformats-package.relationships+xml"/>
  <Override PartName="/ppt/slides/_rels/slide47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70.xml.rels" ContentType="application/vnd.openxmlformats-package.relationships+xml"/>
  <Override PartName="/ppt/slides/_rels/slide12.xml.rels" ContentType="application/vnd.openxmlformats-package.relationships+xml"/>
  <Override PartName="/ppt/slides/_rels/slide68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84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82.xml.rels" ContentType="application/vnd.openxmlformats-package.relationships+xml"/>
  <Override PartName="/ppt/slides/_rels/slide24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30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44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35.xml.rels" ContentType="application/vnd.openxmlformats-package.relationships+xml"/>
  <Override PartName="/ppt/slides/_rels/slide36.xml.rels" ContentType="application/vnd.openxmlformats-package.relationships+xml"/>
  <Override PartName="/ppt/slides/_rels/slide37.xml.rels" ContentType="application/vnd.openxmlformats-package.relationships+xml"/>
  <Override PartName="/ppt/slides/_rels/slide38.xml.rels" ContentType="application/vnd.openxmlformats-package.relationships+xml"/>
  <Override PartName="/ppt/slides/_rels/slide39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6.xml.rels" ContentType="application/vnd.openxmlformats-package.relationships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7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8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_rels/presentation.xml.rels" ContentType="application/vnd.openxmlformats-package.relationships+xml"/>
  <Override PartName="/ppt/media/image82.png" ContentType="image/png"/>
  <Override PartName="/ppt/media/image80.png" ContentType="image/png"/>
  <Override PartName="/ppt/media/image78.wmf" ContentType="image/x-wmf"/>
  <Override PartName="/ppt/media/image77.wmf" ContentType="image/x-wmf"/>
  <Override PartName="/ppt/media/image76.wmf" ContentType="image/x-wmf"/>
  <Override PartName="/ppt/media/image75.gif" ContentType="image/gif"/>
  <Override PartName="/ppt/media/image73.gif" ContentType="image/gif"/>
  <Override PartName="/ppt/media/image72.gif" ContentType="image/gif"/>
  <Override PartName="/ppt/media/image71.gif" ContentType="image/gif"/>
  <Override PartName="/ppt/media/image68.wmf" ContentType="image/x-wmf"/>
  <Override PartName="/ppt/media/image67.wmf" ContentType="image/x-wmf"/>
  <Override PartName="/ppt/media/image66.wmf" ContentType="image/x-wmf"/>
  <Override PartName="/ppt/media/image65.wmf" ContentType="image/x-wmf"/>
  <Override PartName="/ppt/media/image64.png" ContentType="image/png"/>
  <Override PartName="/ppt/media/image63.png" ContentType="image/png"/>
  <Override PartName="/ppt/media/image69.png" ContentType="image/png"/>
  <Override PartName="/ppt/media/image58.wmf" ContentType="image/x-wmf"/>
  <Override PartName="/ppt/media/image54.gif" ContentType="image/gif"/>
  <Override PartName="/ppt/media/image53.gif" ContentType="image/gif"/>
  <Override PartName="/ppt/media/image52.gif" ContentType="image/gif"/>
  <Override PartName="/ppt/media/image70.png" ContentType="image/png"/>
  <Override PartName="/ppt/media/image51.gif" ContentType="image/gif"/>
  <Override PartName="/ppt/media/image49.wmf" ContentType="image/x-wmf"/>
  <Override PartName="/ppt/media/image59.png" ContentType="image/png"/>
  <Override PartName="/ppt/media/image48.wmf" ContentType="image/x-wmf"/>
  <Override PartName="/ppt/media/image22.gif" ContentType="image/gif"/>
  <Override PartName="/ppt/media/image30.wmf" ContentType="image/x-wmf"/>
  <Override PartName="/ppt/media/image79.wmf" ContentType="image/x-wmf"/>
  <Override PartName="/ppt/media/image20.wmf" ContentType="image/x-wmf"/>
  <Override PartName="/ppt/media/image19.wmf" ContentType="image/x-wmf"/>
  <Override PartName="/ppt/media/image18.wmf" ContentType="image/x-wmf"/>
  <Override PartName="/ppt/media/image62.png" ContentType="image/png"/>
  <Override PartName="/ppt/media/image43.gif" ContentType="image/gif"/>
  <Override PartName="/ppt/media/image61.png" ContentType="image/png"/>
  <Override PartName="/ppt/media/image50.wmf" ContentType="image/x-wmf"/>
  <Override PartName="/ppt/media/image42.gif" ContentType="image/gif"/>
  <Override PartName="/ppt/media/image16.jpeg" ContentType="image/jpeg"/>
  <Override PartName="/ppt/media/image1.jpeg" ContentType="image/jpeg"/>
  <Override PartName="/ppt/media/image15.wmf" ContentType="image/x-wmf"/>
  <Override PartName="/ppt/media/image14.wmf" ContentType="image/x-wmf"/>
  <Override PartName="/ppt/media/image13.wmf" ContentType="image/x-wmf"/>
  <Override PartName="/ppt/media/image12.wmf" ContentType="image/x-wmf"/>
  <Override PartName="/ppt/media/image11.wmf" ContentType="image/x-wmf"/>
  <Override PartName="/ppt/media/image57.wmf" ContentType="image/x-wmf"/>
  <Override PartName="/ppt/media/image7.wmf" ContentType="image/x-wmf"/>
  <Override PartName="/ppt/media/image32.gif" ContentType="image/gif"/>
  <Override PartName="/ppt/media/image74.gif" ContentType="image/gif"/>
  <Override PartName="/ppt/media/image2.jpeg" ContentType="image/jpeg"/>
  <Override PartName="/ppt/media/image5.jpeg" ContentType="image/jpeg"/>
  <Override PartName="/ppt/media/image37.wmf" ContentType="image/x-wmf"/>
  <Override PartName="/ppt/media/image17.wmf" ContentType="image/x-wmf"/>
  <Override PartName="/ppt/media/image3.jpeg" ContentType="image/jpeg"/>
  <Override PartName="/ppt/media/image27.wmf" ContentType="image/x-wmf"/>
  <Override PartName="/ppt/media/image4.jpeg" ContentType="image/jpeg"/>
  <Override PartName="/ppt/media/image56.wmf" ContentType="image/x-wmf"/>
  <Override PartName="/ppt/media/image6.wmf" ContentType="image/x-wmf"/>
  <Override PartName="/ppt/media/image47.wmf" ContentType="image/x-wmf"/>
  <Override PartName="/ppt/media/image8.png" ContentType="image/png"/>
  <Override PartName="/ppt/media/image9.wmf" ContentType="image/x-wmf"/>
  <Override PartName="/ppt/media/image24.wmf" ContentType="image/x-wmf"/>
  <Override PartName="/ppt/media/image21.png" ContentType="image/png"/>
  <Override PartName="/ppt/media/image10.wmf" ContentType="image/x-wmf"/>
  <Override PartName="/ppt/media/image25.wmf" ContentType="image/x-wmf"/>
  <Override PartName="/ppt/media/image81.jpeg" ContentType="image/jpeg"/>
  <Override PartName="/ppt/media/image26.wmf" ContentType="image/x-wmf"/>
  <Override PartName="/ppt/media/image40.png" ContentType="image/png"/>
  <Override PartName="/ppt/media/image28.wmf" ContentType="image/x-wmf"/>
  <Override PartName="/ppt/media/image29.wmf" ContentType="image/x-wmf"/>
  <Override PartName="/ppt/media/image31.wmf" ContentType="image/x-wmf"/>
  <Override PartName="/ppt/media/image33.gif" ContentType="image/gif"/>
  <Override PartName="/ppt/media/image23.wmf" ContentType="image/x-wmf"/>
  <Override PartName="/ppt/media/image34.png" ContentType="image/png"/>
  <Override PartName="/ppt/media/image35.wmf" ContentType="image/x-wmf"/>
  <Override PartName="/ppt/media/image36.wmf" ContentType="image/x-wmf"/>
  <Override PartName="/ppt/media/image38.wmf" ContentType="image/x-wmf"/>
  <Override PartName="/ppt/media/image39.wmf" ContentType="image/x-wmf"/>
  <Override PartName="/ppt/media/image60.png" ContentType="image/png"/>
  <Override PartName="/ppt/media/image41.gif" ContentType="image/gif"/>
  <Override PartName="/ppt/media/image55.png" ContentType="image/png"/>
  <Override PartName="/ppt/media/image44.wmf" ContentType="image/x-wmf"/>
  <Override PartName="/ppt/media/image45.wmf" ContentType="image/x-wmf"/>
  <Override PartName="/ppt/media/image83.jpeg" ContentType="image/jpeg"/>
  <Override PartName="/ppt/media/image46.wmf" ContentType="image/x-wmf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7D421F51-CC34-4F9C-A508-28B764D294BC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92.xml.rels><?xml version="1.0" encoding="UTF-8"?>
<Relationships xmlns="http://schemas.openxmlformats.org/package/2006/relationships"><Relationship Id="rId1" Type="http://schemas.openxmlformats.org/officeDocument/2006/relationships/slide" Target="../slides/slide9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97E8D8C4-3136-4C0B-A798-E6CE25D254E0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9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9745EEC1-B09D-4F60-A54B-F92A640A127D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2208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45720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7621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23964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2208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2208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23964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45720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7621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323964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022080" y="205740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602208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 type="body"/>
          </p:nvPr>
        </p:nvSpPr>
        <p:spPr>
          <a:xfrm>
            <a:off x="323964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 type="body"/>
          </p:nvPr>
        </p:nvSpPr>
        <p:spPr>
          <a:xfrm>
            <a:off x="457200" y="4182480"/>
            <a:ext cx="26496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7621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4068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418248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2057400"/>
            <a:ext cx="401580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4182480"/>
            <a:ext cx="8229240" cy="1940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6" descr=""/>
          <p:cNvPicPr/>
          <p:nvPr/>
        </p:nvPicPr>
        <p:blipFill>
          <a:blip r:embed="rId2"/>
          <a:stretch/>
        </p:blipFill>
        <p:spPr>
          <a:xfrm>
            <a:off x="0" y="0"/>
            <a:ext cx="9143640" cy="61524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5E2F5F56-B444-40E3-A0F3-7E2F8FE71771}" type="datetime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2/28/23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813F775-4A84-409F-AE8F-160610743165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6" descr=""/>
          <p:cNvPicPr/>
          <p:nvPr/>
        </p:nvPicPr>
        <p:blipFill>
          <a:blip r:embed="rId3"/>
          <a:stretch/>
        </p:blipFill>
        <p:spPr>
          <a:xfrm>
            <a:off x="0" y="0"/>
            <a:ext cx="9143640" cy="615240"/>
          </a:xfrm>
          <a:prstGeom prst="rect">
            <a:avLst/>
          </a:prstGeom>
          <a:ln>
            <a:noFill/>
          </a:ln>
        </p:spPr>
      </p:pic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" descr=""/>
          <p:cNvPicPr/>
          <p:nvPr/>
        </p:nvPicPr>
        <p:blipFill>
          <a:blip r:embed="rId2"/>
          <a:stretch/>
        </p:blipFill>
        <p:spPr>
          <a:xfrm>
            <a:off x="0" y="0"/>
            <a:ext cx="9143640" cy="615240"/>
          </a:xfrm>
          <a:prstGeom prst="rect">
            <a:avLst/>
          </a:prstGeom>
          <a:ln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0D3EF09C-28ED-48F4-AEC0-62E5C90A5883}" type="datetime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2/28/23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C39C67D-A839-48BD-B349-B9ADF2A121F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6" descr=""/>
          <p:cNvPicPr/>
          <p:nvPr/>
        </p:nvPicPr>
        <p:blipFill>
          <a:blip r:embed="rId2"/>
          <a:stretch/>
        </p:blipFill>
        <p:spPr>
          <a:xfrm>
            <a:off x="0" y="0"/>
            <a:ext cx="9143640" cy="615240"/>
          </a:xfrm>
          <a:prstGeom prst="rect">
            <a:avLst/>
          </a:prstGeom>
          <a:ln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762120"/>
            <a:ext cx="8229240" cy="9903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2057400"/>
            <a:ext cx="8229240" cy="40683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3DDBD8C7-64DA-49EC-BDA3-D20D9209A44B}" type="datetime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2/28/23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46B75B6-D0C7-40D8-9D53-A99BCF824BAD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tinyurl.com/StataProgramming" TargetMode="External"/><Relationship Id="rId2" Type="http://schemas.openxmlformats.org/officeDocument/2006/relationships/hyperlink" Target="https://tinyurl.com/StataProgramming" TargetMode="External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2.gif"/><Relationship Id="rId2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6.wmf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8.wmf"/><Relationship Id="rId2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slideLayout" Target="../slideLayouts/slideLayout2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2.gif"/><Relationship Id="rId2" Type="http://schemas.openxmlformats.org/officeDocument/2006/relationships/image" Target="../media/image33.gif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slideLayout" Target="../slideLayouts/slideLayout2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wmf"/><Relationship Id="rId3" Type="http://schemas.openxmlformats.org/officeDocument/2006/relationships/slideLayout" Target="../slideLayouts/slideLayout2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slideLayout" Target="../slideLayouts/slideLayout2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slideLayout" Target="../slideLayouts/slideLayout2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38.wmf"/><Relationship Id="rId2" Type="http://schemas.openxmlformats.org/officeDocument/2006/relationships/slideLayout" Target="../slideLayouts/slideLayout2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slideLayout" Target="../slideLayouts/slideLayout2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2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41.gif"/><Relationship Id="rId2" Type="http://schemas.openxmlformats.org/officeDocument/2006/relationships/image" Target="../media/image42.gif"/><Relationship Id="rId3" Type="http://schemas.openxmlformats.org/officeDocument/2006/relationships/image" Target="../media/image43.gif"/><Relationship Id="rId4" Type="http://schemas.openxmlformats.org/officeDocument/2006/relationships/slideLayout" Target="../slideLayouts/slideLayout2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slideLayout" Target="../slideLayouts/slideLayout2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44.wmf"/><Relationship Id="rId2" Type="http://schemas.openxmlformats.org/officeDocument/2006/relationships/slideLayout" Target="../slideLayouts/slideLayout2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45.wmf"/><Relationship Id="rId2" Type="http://schemas.openxmlformats.org/officeDocument/2006/relationships/slideLayout" Target="../slideLayouts/slideLayout2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46.wmf"/><Relationship Id="rId2" Type="http://schemas.openxmlformats.org/officeDocument/2006/relationships/slideLayout" Target="../slideLayouts/slideLayout2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47.wmf"/><Relationship Id="rId2" Type="http://schemas.openxmlformats.org/officeDocument/2006/relationships/slideLayout" Target="../slideLayouts/slideLayout2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48.wmf"/><Relationship Id="rId2" Type="http://schemas.openxmlformats.org/officeDocument/2006/relationships/slideLayout" Target="../slideLayouts/slideLayout2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image" Target="../media/image49.wmf"/><Relationship Id="rId2" Type="http://schemas.openxmlformats.org/officeDocument/2006/relationships/slideLayout" Target="../slideLayouts/slideLayout25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50.wmf"/><Relationship Id="rId2" Type="http://schemas.openxmlformats.org/officeDocument/2006/relationships/slideLayout" Target="../slideLayouts/slideLayout25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image" Target="../media/image51.gif"/><Relationship Id="rId2" Type="http://schemas.openxmlformats.org/officeDocument/2006/relationships/image" Target="../media/image52.gif"/><Relationship Id="rId3" Type="http://schemas.openxmlformats.org/officeDocument/2006/relationships/image" Target="../media/image53.gif"/><Relationship Id="rId4" Type="http://schemas.openxmlformats.org/officeDocument/2006/relationships/image" Target="../media/image54.gif"/><Relationship Id="rId5" Type="http://schemas.openxmlformats.org/officeDocument/2006/relationships/slideLayout" Target="../slideLayouts/slideLayout25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25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56.wmf"/><Relationship Id="rId2" Type="http://schemas.openxmlformats.org/officeDocument/2006/relationships/slideLayout" Target="../slideLayouts/slideLayout25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image" Target="../media/image57.wmf"/><Relationship Id="rId2" Type="http://schemas.openxmlformats.org/officeDocument/2006/relationships/slideLayout" Target="../slideLayouts/slideLayout25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image" Target="../media/image58.wmf"/><Relationship Id="rId2" Type="http://schemas.openxmlformats.org/officeDocument/2006/relationships/slideLayout" Target="../slideLayouts/slideLayout25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2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25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slideLayout" Target="../slideLayouts/slideLayout25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slideLayout" Target="../slideLayouts/slideLayout25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slideLayout" Target="../slideLayouts/slideLayout25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25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image" Target="../media/image65.wmf"/><Relationship Id="rId2" Type="http://schemas.openxmlformats.org/officeDocument/2006/relationships/slideLayout" Target="../slideLayouts/slideLayout25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image" Target="../media/image66.wmf"/><Relationship Id="rId2" Type="http://schemas.openxmlformats.org/officeDocument/2006/relationships/slideLayout" Target="../slideLayouts/slideLayout25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image" Target="../media/image67.wmf"/><Relationship Id="rId2" Type="http://schemas.openxmlformats.org/officeDocument/2006/relationships/slideLayout" Target="../slideLayouts/slideLayout25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image" Target="../media/image68.wmf"/><Relationship Id="rId2" Type="http://schemas.openxmlformats.org/officeDocument/2006/relationships/slideLayout" Target="../slideLayouts/slideLayout25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slideLayout" Target="../slideLayouts/slideLayout25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image" Target="../media/image70.png"/><Relationship Id="rId2" Type="http://schemas.openxmlformats.org/officeDocument/2006/relationships/slideLayout" Target="../slideLayouts/slideLayout25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slideLayout" Target="../slideLayouts/slideLayout25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image" Target="../media/image71.gif"/><Relationship Id="rId2" Type="http://schemas.openxmlformats.org/officeDocument/2006/relationships/image" Target="../media/image72.gif"/><Relationship Id="rId3" Type="http://schemas.openxmlformats.org/officeDocument/2006/relationships/image" Target="../media/image73.gif"/><Relationship Id="rId4" Type="http://schemas.openxmlformats.org/officeDocument/2006/relationships/image" Target="../media/image74.gif"/><Relationship Id="rId5" Type="http://schemas.openxmlformats.org/officeDocument/2006/relationships/image" Target="../media/image75.gif"/><Relationship Id="rId6" Type="http://schemas.openxmlformats.org/officeDocument/2006/relationships/slideLayout" Target="../slideLayouts/slideLayout25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image" Target="../media/image76.wmf"/><Relationship Id="rId2" Type="http://schemas.openxmlformats.org/officeDocument/2006/relationships/slideLayout" Target="../slideLayouts/slideLayout25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image" Target="../media/image77.wmf"/><Relationship Id="rId2" Type="http://schemas.openxmlformats.org/officeDocument/2006/relationships/slideLayout" Target="../slideLayouts/slideLayout25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image" Target="../media/image78.wmf"/><Relationship Id="rId2" Type="http://schemas.openxmlformats.org/officeDocument/2006/relationships/slideLayout" Target="../slideLayouts/slideLayout25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image" Target="../media/image79.wmf"/><Relationship Id="rId2" Type="http://schemas.openxmlformats.org/officeDocument/2006/relationships/slideLayout" Target="../slideLayouts/slideLayout25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hyperlink" Target="https://www.stata.com/bookstore/introduction-stata-programming/" TargetMode="External"/><Relationship Id="rId2" Type="http://schemas.openxmlformats.org/officeDocument/2006/relationships/hyperlink" Target="https://www.stata.com/bookstore/introduction-stata-programming/" TargetMode="External"/><Relationship Id="rId3" Type="http://schemas.openxmlformats.org/officeDocument/2006/relationships/image" Target="../media/image80.png"/><Relationship Id="rId4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image" Target="../media/image81.jpeg"/><Relationship Id="rId2" Type="http://schemas.openxmlformats.org/officeDocument/2006/relationships/hyperlink" Target="https://www.stata.com/bookstore/maximum-likelihood-estimation-stata/" TargetMode="External"/><Relationship Id="rId3" Type="http://schemas.openxmlformats.org/officeDocument/2006/relationships/hyperlink" Target="https://www.stata.com/bookstore/maximum-likelihood-estimation-stata/" TargetMode="External"/><Relationship Id="rId4" Type="http://schemas.openxmlformats.org/officeDocument/2006/relationships/slideLayout" Target="../slideLayouts/slideLayout25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hyperlink" Target="https://www.stata.com/bookstore/mata-book/" TargetMode="External"/><Relationship Id="rId2" Type="http://schemas.openxmlformats.org/officeDocument/2006/relationships/hyperlink" Target="https://www.stata.com/bookstore/mata-book/" TargetMode="External"/><Relationship Id="rId3" Type="http://schemas.openxmlformats.org/officeDocument/2006/relationships/image" Target="../media/image82.png"/><Relationship Id="rId4" Type="http://schemas.openxmlformats.org/officeDocument/2006/relationships/slideLayout" Target="../slideLayouts/slideLayout25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image" Target="../media/image83.jpeg"/><Relationship Id="rId2" Type="http://schemas.openxmlformats.org/officeDocument/2006/relationships/hyperlink" Target="https://tinyurl.com/StataProgramming" TargetMode="External"/><Relationship Id="rId3" Type="http://schemas.openxmlformats.org/officeDocument/2006/relationships/hyperlink" Target="https://tinyurl.com/StataProgramming" TargetMode="External"/><Relationship Id="rId4" Type="http://schemas.openxmlformats.org/officeDocument/2006/relationships/hyperlink" Target="mailto:chuber@stata.com" TargetMode="External"/><Relationship Id="rId5" Type="http://schemas.openxmlformats.org/officeDocument/2006/relationships/slideLayout" Target="../slideLayouts/slideLayout25.xml"/><Relationship Id="rId6" Type="http://schemas.openxmlformats.org/officeDocument/2006/relationships/notesSlide" Target="../notesSlides/notesSlide9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1371600" y="3276720"/>
            <a:ext cx="6400440" cy="1218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Chuck Huber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StataCorp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chuber@stata.com</a:t>
            </a:r>
            <a:endParaRPr b="0" lang="en-US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3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15240"/>
          </a:xfrm>
          <a:prstGeom prst="rect">
            <a:avLst/>
          </a:prstGeom>
          <a:ln>
            <a:noFill/>
          </a:ln>
        </p:spPr>
      </p:pic>
      <p:sp>
        <p:nvSpPr>
          <p:cNvPr id="134" name="CustomShape 2"/>
          <p:cNvSpPr/>
          <p:nvPr/>
        </p:nvSpPr>
        <p:spPr>
          <a:xfrm>
            <a:off x="0" y="762120"/>
            <a:ext cx="9143640" cy="20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To Create Basic</a:t>
            </a:r>
            <a:endParaRPr b="0" lang="en-US" sz="5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Stata Commands</a:t>
            </a:r>
            <a:endParaRPr b="0" lang="en-US" sz="5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3020040" y="4952880"/>
            <a:ext cx="3174480" cy="106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Stata Webinar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February 28, 2023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7621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609480" y="2057400"/>
            <a:ext cx="8305560" cy="40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and 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local macros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scalars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return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/ </a:t>
            </a:r>
            <a:r>
              <a:rPr b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else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38120" y="1600200"/>
            <a:ext cx="826740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myprogram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// DEFINE THE INPUT SYNTAX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// DO SOMETHING WITH THE INPUT 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// (CALCULATIONS OR GRAPHS)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// DISPLAY AND/OR RETURN RESULTS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0" y="609480"/>
            <a:ext cx="9143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Management Example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609480" y="2209680"/>
            <a:ext cx="8152920" cy="1523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?"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0" y="609480"/>
            <a:ext cx="9143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Management Example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601920" y="1692000"/>
            <a:ext cx="5558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4"/>
          <p:cNvSpPr/>
          <p:nvPr/>
        </p:nvSpPr>
        <p:spPr>
          <a:xfrm>
            <a:off x="652320" y="403308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4" name="Picture 7" descr=""/>
          <p:cNvPicPr/>
          <p:nvPr/>
        </p:nvPicPr>
        <p:blipFill>
          <a:blip r:embed="rId1"/>
          <a:srcRect l="0" t="0" r="88255" b="-10486"/>
          <a:stretch/>
        </p:blipFill>
        <p:spPr>
          <a:xfrm>
            <a:off x="762120" y="4706280"/>
            <a:ext cx="2862000" cy="106164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09480" y="2209680"/>
            <a:ext cx="8152920" cy="1523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?"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0" y="609480"/>
            <a:ext cx="9143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Management Example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620280" y="169200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652320" y="403308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9" name="Picture 7" descr=""/>
          <p:cNvPicPr/>
          <p:nvPr/>
        </p:nvPicPr>
        <p:blipFill>
          <a:blip r:embed="rId1"/>
          <a:srcRect l="0" t="0" r="88255" b="-10486"/>
          <a:stretch/>
        </p:blipFill>
        <p:spPr>
          <a:xfrm>
            <a:off x="762120" y="4706280"/>
            <a:ext cx="2862000" cy="106164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94280" y="1355760"/>
            <a:ext cx="8152920" cy="1823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?"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CustomShape 3"/>
          <p:cNvSpPr/>
          <p:nvPr/>
        </p:nvSpPr>
        <p:spPr>
          <a:xfrm>
            <a:off x="576000" y="397512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3" name="Picture 7" descr=""/>
          <p:cNvPicPr/>
          <p:nvPr/>
        </p:nvPicPr>
        <p:blipFill>
          <a:blip r:embed="rId1"/>
          <a:srcRect l="0" t="0" r="88255" b="-10486"/>
          <a:stretch/>
        </p:blipFill>
        <p:spPr>
          <a:xfrm>
            <a:off x="685800" y="4648320"/>
            <a:ext cx="2862000" cy="10616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494280" y="1355760"/>
            <a:ext cx="8152920" cy="1823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 height weight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?"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576000" y="397512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7" name="Picture 5" descr=""/>
          <p:cNvPicPr/>
          <p:nvPr/>
        </p:nvPicPr>
        <p:blipFill>
          <a:blip r:embed="rId1"/>
          <a:srcRect l="0" t="0" r="83117" b="6954"/>
          <a:stretch/>
        </p:blipFill>
        <p:spPr>
          <a:xfrm>
            <a:off x="564840" y="4724280"/>
            <a:ext cx="3549600" cy="77148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494280" y="1355760"/>
            <a:ext cx="8152920" cy="2834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height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b="1" lang="en-US" sz="20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weight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"Height = " `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height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"Weight = " ‘</a:t>
            </a:r>
            <a:r>
              <a:rPr b="1" lang="en-US" sz="20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weight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513000" y="450828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1" name="Picture 3" descr=""/>
          <p:cNvPicPr/>
          <p:nvPr/>
        </p:nvPicPr>
        <p:blipFill>
          <a:blip r:embed="rId1"/>
          <a:srcRect l="0" t="0" r="84496" b="0"/>
          <a:stretch/>
        </p:blipFill>
        <p:spPr>
          <a:xfrm>
            <a:off x="609480" y="5181480"/>
            <a:ext cx="2615400" cy="99036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6" descr=""/>
          <p:cNvPicPr/>
          <p:nvPr/>
        </p:nvPicPr>
        <p:blipFill>
          <a:blip r:embed="rId1"/>
          <a:stretch/>
        </p:blipFill>
        <p:spPr>
          <a:xfrm>
            <a:off x="152280" y="3389040"/>
            <a:ext cx="8838720" cy="3369600"/>
          </a:xfrm>
          <a:prstGeom prst="rect">
            <a:avLst/>
          </a:prstGeom>
          <a:ln>
            <a:noFill/>
          </a:ln>
        </p:spPr>
      </p:pic>
      <p:sp>
        <p:nvSpPr>
          <p:cNvPr id="183" name="CustomShape 1"/>
          <p:cNvSpPr/>
          <p:nvPr/>
        </p:nvSpPr>
        <p:spPr>
          <a:xfrm>
            <a:off x="456480" y="1849680"/>
            <a:ext cx="78620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"Height = " `</a:t>
            </a:r>
            <a:r>
              <a:rPr b="1" lang="en-US" sz="3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height</a:t>
            </a:r>
            <a:r>
              <a:rPr b="1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7086600" y="4724280"/>
            <a:ext cx="609120" cy="609120"/>
          </a:xfrm>
          <a:prstGeom prst="rect">
            <a:avLst/>
          </a:prstGeom>
          <a:noFill/>
          <a:ln w="633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3"/>
          <p:cNvSpPr/>
          <p:nvPr/>
        </p:nvSpPr>
        <p:spPr>
          <a:xfrm>
            <a:off x="152280" y="3505320"/>
            <a:ext cx="566640" cy="642600"/>
          </a:xfrm>
          <a:prstGeom prst="rect">
            <a:avLst/>
          </a:prstGeom>
          <a:noFill/>
          <a:ln w="633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CustomShape 4"/>
          <p:cNvSpPr/>
          <p:nvPr/>
        </p:nvSpPr>
        <p:spPr>
          <a:xfrm flipH="1">
            <a:off x="718560" y="2133720"/>
            <a:ext cx="5300280" cy="137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CustomShape 5"/>
          <p:cNvSpPr/>
          <p:nvPr/>
        </p:nvSpPr>
        <p:spPr>
          <a:xfrm flipH="1">
            <a:off x="7696080" y="2286000"/>
            <a:ext cx="304560" cy="2437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TextShape 6"/>
          <p:cNvSpPr txBox="1"/>
          <p:nvPr/>
        </p:nvSpPr>
        <p:spPr>
          <a:xfrm>
            <a:off x="0" y="631440"/>
            <a:ext cx="9143640" cy="828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Local Macros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94280" y="1355760"/>
            <a:ext cx="8152920" cy="2834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 height weight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height_m  = `height’*0.0254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weight_kg = `weight’*0.453592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bmi       = weight_kg / height_m^2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" 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513000" y="450828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2" name="Picture 3" descr=""/>
          <p:cNvPicPr/>
          <p:nvPr/>
        </p:nvPicPr>
        <p:blipFill>
          <a:blip r:embed="rId1"/>
          <a:srcRect l="0" t="0" r="78521" b="0"/>
          <a:stretch/>
        </p:blipFill>
        <p:spPr>
          <a:xfrm>
            <a:off x="501840" y="5181480"/>
            <a:ext cx="3187440" cy="83772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94280" y="1355760"/>
            <a:ext cx="8152920" cy="32158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calcbmi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calcbmi,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rclass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 height weight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height_m = `height’*0.0254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weight_kg = `weight’*0.453592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bmi = weight_kg / height_m^2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= " 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return scalar bmi = 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3"/>
          <p:cNvSpPr/>
          <p:nvPr/>
        </p:nvSpPr>
        <p:spPr>
          <a:xfrm>
            <a:off x="509400" y="487692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4"/>
          <p:cNvSpPr/>
          <p:nvPr/>
        </p:nvSpPr>
        <p:spPr>
          <a:xfrm>
            <a:off x="619200" y="5704920"/>
            <a:ext cx="17341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7621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Download Website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80880" y="2057400"/>
            <a:ext cx="8534160" cy="40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can download all of the slides, datasets and do-files here: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1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https://</a:t>
            </a:r>
            <a:r>
              <a:rPr b="1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tinyurl.com/StataProgramming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505080" y="838080"/>
            <a:ext cx="5888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468360" y="2428560"/>
            <a:ext cx="2320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0" name="Picture 2" descr=""/>
          <p:cNvPicPr/>
          <p:nvPr/>
        </p:nvPicPr>
        <p:blipFill>
          <a:blip r:embed="rId1"/>
          <a:srcRect l="0" t="0" r="46666" b="0"/>
          <a:stretch/>
        </p:blipFill>
        <p:spPr>
          <a:xfrm>
            <a:off x="496080" y="3205800"/>
            <a:ext cx="6224760" cy="2280240"/>
          </a:xfrm>
          <a:prstGeom prst="rect">
            <a:avLst/>
          </a:prstGeom>
          <a:ln>
            <a:noFill/>
          </a:ln>
        </p:spPr>
      </p:pic>
      <p:sp>
        <p:nvSpPr>
          <p:cNvPr id="201" name="CustomShape 4"/>
          <p:cNvSpPr/>
          <p:nvPr/>
        </p:nvSpPr>
        <p:spPr>
          <a:xfrm>
            <a:off x="304920" y="4081320"/>
            <a:ext cx="6416280" cy="14810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228600" y="2590920"/>
            <a:ext cx="8686440" cy="289512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calcbmi, rclass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args height weight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height_m   = `height’*0.0254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weight_kg  = `weight’*0.453592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bmi        = weight_kg / height_m^2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"BMI      = " 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return scalar bmi = 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246240" y="2005920"/>
            <a:ext cx="51296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c:\ado\personal\calcbmi.ado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TextShape 3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calcbmi.ado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adopath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06" name="Picture 4" descr=""/>
          <p:cNvPicPr/>
          <p:nvPr/>
        </p:nvPicPr>
        <p:blipFill>
          <a:blip r:embed="rId1"/>
          <a:srcRect l="0" t="0" r="25557" b="0"/>
          <a:stretch/>
        </p:blipFill>
        <p:spPr>
          <a:xfrm>
            <a:off x="380880" y="2514600"/>
            <a:ext cx="8420040" cy="220932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which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08" name="Picture 1" descr=""/>
          <p:cNvPicPr/>
          <p:nvPr/>
        </p:nvPicPr>
        <p:blipFill>
          <a:blip r:embed="rId1"/>
          <a:srcRect l="0" t="0" r="65555" b="0"/>
          <a:stretch/>
        </p:blipFill>
        <p:spPr>
          <a:xfrm>
            <a:off x="533520" y="2590920"/>
            <a:ext cx="6040800" cy="99036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Picture 2" descr=""/>
          <p:cNvPicPr/>
          <p:nvPr/>
        </p:nvPicPr>
        <p:blipFill>
          <a:blip r:embed="rId1"/>
          <a:srcRect l="24699" t="11385" r="33236" b="36593"/>
          <a:stretch/>
        </p:blipFill>
        <p:spPr>
          <a:xfrm>
            <a:off x="1752480" y="2209680"/>
            <a:ext cx="6682320" cy="4647960"/>
          </a:xfrm>
          <a:prstGeom prst="rect">
            <a:avLst/>
          </a:prstGeom>
          <a:ln>
            <a:noFill/>
          </a:ln>
        </p:spPr>
      </p:pic>
      <p:sp>
        <p:nvSpPr>
          <p:cNvPr id="210" name="CustomShape 1"/>
          <p:cNvSpPr/>
          <p:nvPr/>
        </p:nvSpPr>
        <p:spPr>
          <a:xfrm>
            <a:off x="263520" y="1765080"/>
            <a:ext cx="55454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viewsource calcbmi.ado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viewsource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14" name="Picture 2" descr=""/>
          <p:cNvPicPr/>
          <p:nvPr/>
        </p:nvPicPr>
        <p:blipFill>
          <a:blip r:embed="rId1"/>
          <a:stretch/>
        </p:blipFill>
        <p:spPr>
          <a:xfrm>
            <a:off x="914400" y="2514600"/>
            <a:ext cx="385200" cy="36324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to Calculate BMI Using Variables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152280" y="24382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7" name="Picture 2" descr=""/>
          <p:cNvPicPr/>
          <p:nvPr/>
        </p:nvPicPr>
        <p:blipFill>
          <a:blip r:embed="rId1"/>
          <a:srcRect l="0" t="0" r="45738" b="0"/>
          <a:stretch/>
        </p:blipFill>
        <p:spPr>
          <a:xfrm>
            <a:off x="914400" y="2514600"/>
            <a:ext cx="7722720" cy="266652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494280" y="1355760"/>
            <a:ext cx="8152920" cy="2148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1" name="Picture 6" descr=""/>
          <p:cNvPicPr/>
          <p:nvPr/>
        </p:nvPicPr>
        <p:blipFill>
          <a:blip r:embed="rId1"/>
          <a:srcRect l="0" t="0" r="80079" b="13687"/>
          <a:stretch/>
        </p:blipFill>
        <p:spPr>
          <a:xfrm>
            <a:off x="609480" y="5257800"/>
            <a:ext cx="4461480" cy="38052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94280" y="1355760"/>
            <a:ext cx="8152920" cy="2148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"varlist =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`varlist'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5" name="Picture 5" descr=""/>
          <p:cNvPicPr/>
          <p:nvPr/>
        </p:nvPicPr>
        <p:blipFill>
          <a:blip r:embed="rId1"/>
          <a:srcRect l="0" t="0" r="78512" b="3642"/>
          <a:stretch/>
        </p:blipFill>
        <p:spPr>
          <a:xfrm>
            <a:off x="501840" y="5410080"/>
            <a:ext cx="3617640" cy="62424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94280" y="1355760"/>
            <a:ext cx="8152920" cy="2148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(min=2 max=2 numeric)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"varlist = `varlist'"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9" name="Picture 5" descr=""/>
          <p:cNvPicPr/>
          <p:nvPr/>
        </p:nvPicPr>
        <p:blipFill>
          <a:blip r:embed="rId1"/>
          <a:srcRect l="0" t="0" r="78512" b="3642"/>
          <a:stretch/>
        </p:blipFill>
        <p:spPr>
          <a:xfrm>
            <a:off x="501840" y="5410080"/>
            <a:ext cx="3972600" cy="6854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7621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Why Create Your Own Commands?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380880" y="2057400"/>
            <a:ext cx="8534160" cy="40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may have tasks that are unique to your workflow and you do those tasks often: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summaries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Specialty graphs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Postestimation calculations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494280" y="1355760"/>
            <a:ext cx="815292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"variable 1 =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`1'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"variable 2 =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`2'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3" name="Picture 6" descr=""/>
          <p:cNvPicPr/>
          <p:nvPr/>
        </p:nvPicPr>
        <p:blipFill>
          <a:blip r:embed="rId1"/>
          <a:srcRect l="0" t="0" r="79946" b="0"/>
          <a:stretch/>
        </p:blipFill>
        <p:spPr>
          <a:xfrm>
            <a:off x="609480" y="5257800"/>
            <a:ext cx="3466800" cy="99036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94280" y="1355760"/>
            <a:ext cx="815292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height = "`1'"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weight = "`2'"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7" name="Picture 5" descr=""/>
          <p:cNvPicPr/>
          <p:nvPr/>
        </p:nvPicPr>
        <p:blipFill>
          <a:blip r:embed="rId1"/>
          <a:srcRect l="0" t="0" r="80079" b="13687"/>
          <a:stretch/>
        </p:blipFill>
        <p:spPr>
          <a:xfrm>
            <a:off x="609480" y="5257800"/>
            <a:ext cx="4461480" cy="38052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494280" y="1355760"/>
            <a:ext cx="8152920" cy="28497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height = "`1'"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weight = "`2'"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bmi_new = `weight' / (`height'/100)^2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4"/>
          <p:cNvSpPr/>
          <p:nvPr/>
        </p:nvSpPr>
        <p:spPr>
          <a:xfrm>
            <a:off x="619200" y="5486400"/>
            <a:ext cx="17341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502920" y="252000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225720" y="32590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6" name="Picture 2" descr=""/>
          <p:cNvPicPr/>
          <p:nvPr/>
        </p:nvPicPr>
        <p:blipFill>
          <a:blip r:embed="rId1"/>
          <a:srcRect l="0" t="0" r="41475" b="0"/>
          <a:stretch/>
        </p:blipFill>
        <p:spPr>
          <a:xfrm>
            <a:off x="838080" y="3352680"/>
            <a:ext cx="6276600" cy="300960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494280" y="1355760"/>
            <a:ext cx="8496720" cy="28497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genbmi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GENerate(string)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height = `1'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weight = `2'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`generate'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= `weight' / (`height'/100)^2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>
            <a:off x="619200" y="5486400"/>
            <a:ext cx="17341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512280" y="21913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227520" y="292320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5" name="CustomShape 5"/>
          <p:cNvSpPr/>
          <p:nvPr/>
        </p:nvSpPr>
        <p:spPr>
          <a:xfrm>
            <a:off x="3200400" y="2829600"/>
            <a:ext cx="1523520" cy="4741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56" name="Picture 2" descr=""/>
          <p:cNvPicPr/>
          <p:nvPr/>
        </p:nvPicPr>
        <p:blipFill>
          <a:blip r:embed="rId1"/>
          <a:srcRect l="0" t="0" r="41475" b="0"/>
          <a:stretch/>
        </p:blipFill>
        <p:spPr>
          <a:xfrm>
            <a:off x="838080" y="2992320"/>
            <a:ext cx="7426080" cy="356076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494280" y="1355760"/>
            <a:ext cx="8496720" cy="3749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[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GENerate(string)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height = `1'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weight = `2'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"`generate'" != ""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`generate' = `weight' / (`height'/100)^2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else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bmi_default = `weight' / (`height'/100)^2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CustomShape 3"/>
          <p:cNvSpPr/>
          <p:nvPr/>
        </p:nvSpPr>
        <p:spPr>
          <a:xfrm>
            <a:off x="504720" y="51055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CustomShape 4"/>
          <p:cNvSpPr/>
          <p:nvPr/>
        </p:nvSpPr>
        <p:spPr>
          <a:xfrm>
            <a:off x="612000" y="6083280"/>
            <a:ext cx="17341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2" name="CustomShape 2"/>
          <p:cNvSpPr/>
          <p:nvPr/>
        </p:nvSpPr>
        <p:spPr>
          <a:xfrm>
            <a:off x="512280" y="21913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4"/>
          <p:cNvSpPr/>
          <p:nvPr/>
        </p:nvSpPr>
        <p:spPr>
          <a:xfrm>
            <a:off x="227520" y="290556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5" name="CustomShape 5"/>
          <p:cNvSpPr/>
          <p:nvPr/>
        </p:nvSpPr>
        <p:spPr>
          <a:xfrm>
            <a:off x="4015440" y="3429000"/>
            <a:ext cx="1775160" cy="4741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6" name="CustomShape 6"/>
          <p:cNvSpPr/>
          <p:nvPr/>
        </p:nvSpPr>
        <p:spPr>
          <a:xfrm>
            <a:off x="227520" y="352260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67" name="Picture 2" descr=""/>
          <p:cNvPicPr/>
          <p:nvPr/>
        </p:nvPicPr>
        <p:blipFill>
          <a:blip r:embed="rId1"/>
          <a:srcRect l="0" t="0" r="50711" b="0"/>
          <a:stretch/>
        </p:blipFill>
        <p:spPr>
          <a:xfrm>
            <a:off x="848520" y="2905560"/>
            <a:ext cx="8109720" cy="338976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228600" y="2590920"/>
            <a:ext cx="8686440" cy="373356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genbmi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varlist(min=2 max=2 numeric) [, GENerate(string)]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tokenize `varlist'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height = `1'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local weight = `2'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"`generate'" != ""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`generate' = `height' / (`weight'/100)^2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else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generate bmi_default = `height' / (`weight'/100)^2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9" name="CustomShape 2"/>
          <p:cNvSpPr/>
          <p:nvPr/>
        </p:nvSpPr>
        <p:spPr>
          <a:xfrm>
            <a:off x="247320" y="2005920"/>
            <a:ext cx="51004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c:\ado\personal\genbmi.ado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0" name="TextShape 3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genbmi.ado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2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73" name="Picture 2" descr=""/>
          <p:cNvPicPr/>
          <p:nvPr/>
        </p:nvPicPr>
        <p:blipFill>
          <a:blip r:embed="rId1"/>
          <a:stretch/>
        </p:blipFill>
        <p:spPr>
          <a:xfrm>
            <a:off x="914400" y="251460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274" name="Picture 2" descr=""/>
          <p:cNvPicPr/>
          <p:nvPr/>
        </p:nvPicPr>
        <p:blipFill>
          <a:blip r:embed="rId2"/>
          <a:stretch/>
        </p:blipFill>
        <p:spPr>
          <a:xfrm>
            <a:off x="914400" y="3120840"/>
            <a:ext cx="385200" cy="36324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Data Management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41" name="Picture 3" descr=""/>
          <p:cNvPicPr/>
          <p:nvPr/>
        </p:nvPicPr>
        <p:blipFill>
          <a:blip r:embed="rId1"/>
          <a:srcRect l="0" t="0" r="44904" b="0"/>
          <a:stretch/>
        </p:blipFill>
        <p:spPr>
          <a:xfrm>
            <a:off x="685800" y="2438280"/>
            <a:ext cx="8090280" cy="281916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152280" y="24382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57200" y="7621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Another Data Management Example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6" name="TextShape 2"/>
          <p:cNvSpPr txBox="1"/>
          <p:nvPr/>
        </p:nvSpPr>
        <p:spPr>
          <a:xfrm>
            <a:off x="380880" y="2057400"/>
            <a:ext cx="8534160" cy="40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foreach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return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to Calculate Standardized Variables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8" name="Formula 2"/>
              <p:cNvSpPr txBox="1"/>
              <p:nvPr/>
            </p:nvSpPr>
            <p:spPr>
              <a:xfrm>
                <a:off x="2057400" y="2286000"/>
                <a:ext cx="4423320" cy="1389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𝑧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𝑥</m:t>
                        </m:r>
                        <m:r>
                          <m:t xml:space="preserve">−</m:t>
                        </m:r>
                        <m:sSub>
                          <m:e>
                            <m:r>
                              <m:t xml:space="preserve">𝑚𝑒𝑎𝑛</m:t>
                            </m:r>
                          </m:e>
                          <m:sub>
                            <m:r>
                              <m:t xml:space="preserve">𝑥</m:t>
                            </m:r>
                          </m:sub>
                        </m:sSub>
                      </m:num>
                      <m:den>
                        <m:sSub>
                          <m:e>
                            <m:r>
                              <m:t xml:space="preserve">𝑠𝑑</m:t>
                            </m:r>
                          </m:e>
                          <m:sub>
                            <m:r>
                              <m:t xml:space="preserve">𝑥</m:t>
                            </m:r>
                          </m:sub>
                        </m:sSub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79" name="CustomShape 3"/>
          <p:cNvSpPr/>
          <p:nvPr/>
        </p:nvSpPr>
        <p:spPr>
          <a:xfrm>
            <a:off x="2057400" y="2286000"/>
            <a:ext cx="4423320" cy="138960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 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0" name="Picture 6" descr=""/>
          <p:cNvPicPr/>
          <p:nvPr/>
        </p:nvPicPr>
        <p:blipFill>
          <a:blip r:embed="rId2"/>
          <a:srcRect l="0" t="0" r="38989" b="0"/>
          <a:stretch/>
        </p:blipFill>
        <p:spPr>
          <a:xfrm>
            <a:off x="304920" y="4330080"/>
            <a:ext cx="8559360" cy="1904760"/>
          </a:xfrm>
          <a:prstGeom prst="rect">
            <a:avLst/>
          </a:prstGeom>
          <a:ln>
            <a:noFill/>
          </a:ln>
        </p:spPr>
      </p:pic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543600" y="685800"/>
            <a:ext cx="15861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return list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2" name="Picture 6" descr=""/>
          <p:cNvPicPr/>
          <p:nvPr/>
        </p:nvPicPr>
        <p:blipFill>
          <a:blip r:embed="rId1"/>
          <a:srcRect l="0" t="0" r="40459" b="0"/>
          <a:stretch/>
        </p:blipFill>
        <p:spPr>
          <a:xfrm>
            <a:off x="990720" y="1371600"/>
            <a:ext cx="6972840" cy="5199840"/>
          </a:xfrm>
          <a:prstGeom prst="rect">
            <a:avLst/>
          </a:prstGeom>
          <a:ln>
            <a:noFill/>
          </a:ln>
        </p:spPr>
      </p:pic>
      <p:sp>
        <p:nvSpPr>
          <p:cNvPr id="283" name="CustomShape 2"/>
          <p:cNvSpPr/>
          <p:nvPr/>
        </p:nvSpPr>
        <p:spPr>
          <a:xfrm>
            <a:off x="380880" y="26668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4" name="CustomShape 3"/>
          <p:cNvSpPr/>
          <p:nvPr/>
        </p:nvSpPr>
        <p:spPr>
          <a:xfrm rot="21420000">
            <a:off x="1873440" y="3957840"/>
            <a:ext cx="533160" cy="27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CustomShape 4"/>
          <p:cNvSpPr/>
          <p:nvPr/>
        </p:nvSpPr>
        <p:spPr>
          <a:xfrm rot="21420000">
            <a:off x="2057400" y="4357440"/>
            <a:ext cx="533160" cy="27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CustomShape 5"/>
          <p:cNvSpPr/>
          <p:nvPr/>
        </p:nvSpPr>
        <p:spPr>
          <a:xfrm flipH="1" flipV="1" rot="21360000">
            <a:off x="4133880" y="5510160"/>
            <a:ext cx="684720" cy="47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7" name="CustomShape 6"/>
          <p:cNvSpPr/>
          <p:nvPr/>
        </p:nvSpPr>
        <p:spPr>
          <a:xfrm flipH="1" flipV="1" rot="21360000">
            <a:off x="3962520" y="6195960"/>
            <a:ext cx="684720" cy="47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304920" y="316224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9" name="Picture 3" descr=""/>
          <p:cNvPicPr/>
          <p:nvPr/>
        </p:nvPicPr>
        <p:blipFill>
          <a:blip r:embed="rId1"/>
          <a:srcRect l="0" t="0" r="38989" b="0"/>
          <a:stretch/>
        </p:blipFill>
        <p:spPr>
          <a:xfrm>
            <a:off x="838080" y="1523880"/>
            <a:ext cx="7696800" cy="3657240"/>
          </a:xfrm>
          <a:prstGeom prst="rect">
            <a:avLst/>
          </a:prstGeom>
          <a:ln>
            <a:noFill/>
          </a:ln>
        </p:spPr>
      </p:pic>
      <p:sp>
        <p:nvSpPr>
          <p:cNvPr id="290" name="CustomShape 2"/>
          <p:cNvSpPr/>
          <p:nvPr/>
        </p:nvSpPr>
        <p:spPr>
          <a:xfrm flipH="1">
            <a:off x="3962520" y="2743200"/>
            <a:ext cx="228240" cy="418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1" name="CustomShape 3"/>
          <p:cNvSpPr/>
          <p:nvPr/>
        </p:nvSpPr>
        <p:spPr>
          <a:xfrm flipH="1">
            <a:off x="5105520" y="2743200"/>
            <a:ext cx="228240" cy="418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633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Shape 1"/>
          <p:cNvSpPr txBox="1"/>
          <p:nvPr/>
        </p:nvSpPr>
        <p:spPr>
          <a:xfrm>
            <a:off x="494280" y="1355760"/>
            <a:ext cx="815292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stdize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</a:t>
            </a:r>
            <a:r>
              <a:rPr b="1" lang="en-US" sz="24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varlist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(numeric)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foreach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b="1" lang="en-US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var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in `</a:t>
            </a:r>
            <a:r>
              <a:rPr b="1" lang="en-US" sz="24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varlist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 </a:t>
            </a: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{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 = </a:t>
            </a:r>
            <a:r>
              <a:rPr b="1" lang="en-US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`var'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3" name="CustomShape 2"/>
          <p:cNvSpPr/>
          <p:nvPr/>
        </p:nvSpPr>
        <p:spPr>
          <a:xfrm>
            <a:off x="486000" y="8380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stdize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4" name="CustomShape 3"/>
          <p:cNvSpPr/>
          <p:nvPr/>
        </p:nvSpPr>
        <p:spPr>
          <a:xfrm>
            <a:off x="512280" y="450828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stdize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5" name="Picture 3" descr=""/>
          <p:cNvPicPr/>
          <p:nvPr/>
        </p:nvPicPr>
        <p:blipFill>
          <a:blip r:embed="rId1"/>
          <a:srcRect l="0" t="0" r="81652" b="0"/>
          <a:stretch/>
        </p:blipFill>
        <p:spPr>
          <a:xfrm>
            <a:off x="609480" y="5181480"/>
            <a:ext cx="2988000" cy="1269720"/>
          </a:xfrm>
          <a:prstGeom prst="rect">
            <a:avLst/>
          </a:prstGeom>
          <a:ln>
            <a:noFill/>
          </a:ln>
        </p:spPr>
      </p:pic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38088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stdize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stdize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varlist(numeric)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foreach var in `varlist’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summarize `var'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generate std_`var' = (`var'-r(mean))/r(sd)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7" name="CustomShape 2"/>
          <p:cNvSpPr/>
          <p:nvPr/>
        </p:nvSpPr>
        <p:spPr>
          <a:xfrm>
            <a:off x="412200" y="8326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stdize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8" name="CustomShape 3"/>
          <p:cNvSpPr/>
          <p:nvPr/>
        </p:nvSpPr>
        <p:spPr>
          <a:xfrm>
            <a:off x="391320" y="41479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stdize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99" name="Picture 5" descr=""/>
          <p:cNvPicPr/>
          <p:nvPr/>
        </p:nvPicPr>
        <p:blipFill>
          <a:blip r:embed="rId1"/>
          <a:srcRect l="0" t="0" r="39818" b="0"/>
          <a:stretch/>
        </p:blipFill>
        <p:spPr>
          <a:xfrm>
            <a:off x="457200" y="4800600"/>
            <a:ext cx="6576840" cy="1904760"/>
          </a:xfrm>
          <a:prstGeom prst="rect">
            <a:avLst/>
          </a:prstGeom>
          <a:ln>
            <a:noFill/>
          </a:ln>
        </p:spPr>
      </p:pic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to Calculate Standardized Variables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01" name="Picture 3" descr=""/>
          <p:cNvPicPr/>
          <p:nvPr/>
        </p:nvPicPr>
        <p:blipFill>
          <a:blip r:embed="rId1"/>
          <a:stretch/>
        </p:blipFill>
        <p:spPr>
          <a:xfrm>
            <a:off x="1066680" y="1676520"/>
            <a:ext cx="7289280" cy="4100040"/>
          </a:xfrm>
          <a:prstGeom prst="rect">
            <a:avLst/>
          </a:prstGeom>
          <a:ln>
            <a:noFill/>
          </a:ln>
        </p:spPr>
      </p:pic>
      <p:sp>
        <p:nvSpPr>
          <p:cNvPr id="302" name="CustomShape 2"/>
          <p:cNvSpPr/>
          <p:nvPr/>
        </p:nvSpPr>
        <p:spPr>
          <a:xfrm>
            <a:off x="841680" y="6005520"/>
            <a:ext cx="774000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graph hbox std_sbp std_age std_bmi,        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title("Boxplots for Standardized SBP, Age, and BMI")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legend(rows(1) position(12))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228600" y="2590920"/>
            <a:ext cx="8686440" cy="236196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stdize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varlist(numeric)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foreach var in `varlist’ 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summarize `var'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generate std_`var' = (`var' - r(mean)) / r(sd)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331920" y="2005920"/>
            <a:ext cx="48124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c:\ado\personal\stdize.ado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TextShape 3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stdize.ado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7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08" name="Picture 2" descr=""/>
          <p:cNvPicPr/>
          <p:nvPr/>
        </p:nvPicPr>
        <p:blipFill>
          <a:blip r:embed="rId1"/>
          <a:stretch/>
        </p:blipFill>
        <p:spPr>
          <a:xfrm>
            <a:off x="914400" y="251460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309" name="Picture 2" descr=""/>
          <p:cNvPicPr/>
          <p:nvPr/>
        </p:nvPicPr>
        <p:blipFill>
          <a:blip r:embed="rId2"/>
          <a:stretch/>
        </p:blipFill>
        <p:spPr>
          <a:xfrm>
            <a:off x="914400" y="312084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310" name="Picture 2" descr=""/>
          <p:cNvPicPr/>
          <p:nvPr/>
        </p:nvPicPr>
        <p:blipFill>
          <a:blip r:embed="rId3"/>
          <a:stretch/>
        </p:blipFill>
        <p:spPr>
          <a:xfrm>
            <a:off x="909720" y="3726720"/>
            <a:ext cx="385200" cy="363240"/>
          </a:xfrm>
          <a:prstGeom prst="rect">
            <a:avLst/>
          </a:prstGeom>
          <a:ln>
            <a:noFill/>
          </a:ln>
        </p:spPr>
      </p:pic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457200" y="7621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380880" y="2057400"/>
            <a:ext cx="8534160" cy="406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[if] [in]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marksample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`touse’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byable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sortpreserve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Data Summaries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44" name="Picture 2" descr=""/>
          <p:cNvPicPr/>
          <p:nvPr/>
        </p:nvPicPr>
        <p:blipFill>
          <a:blip r:embed="rId1"/>
          <a:srcRect l="0" t="0" r="20641" b="0"/>
          <a:stretch/>
        </p:blipFill>
        <p:spPr>
          <a:xfrm>
            <a:off x="609480" y="1828800"/>
            <a:ext cx="8238600" cy="4409640"/>
          </a:xfrm>
          <a:prstGeom prst="rect">
            <a:avLst/>
          </a:prstGeom>
          <a:ln>
            <a:noFill/>
          </a:ln>
        </p:spPr>
      </p:pic>
      <p:sp>
        <p:nvSpPr>
          <p:cNvPr id="145" name="CustomShape 2"/>
          <p:cNvSpPr/>
          <p:nvPr/>
        </p:nvSpPr>
        <p:spPr>
          <a:xfrm>
            <a:off x="57600" y="17524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Data Summaries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14" name="Picture 2" descr=""/>
          <p:cNvPicPr/>
          <p:nvPr/>
        </p:nvPicPr>
        <p:blipFill>
          <a:blip r:embed="rId1"/>
          <a:srcRect l="0" t="0" r="20641" b="0"/>
          <a:stretch/>
        </p:blipFill>
        <p:spPr>
          <a:xfrm>
            <a:off x="609480" y="1828800"/>
            <a:ext cx="8238600" cy="4409640"/>
          </a:xfrm>
          <a:prstGeom prst="rect">
            <a:avLst/>
          </a:prstGeom>
          <a:ln>
            <a:noFill/>
          </a:ln>
        </p:spPr>
      </p:pic>
      <p:sp>
        <p:nvSpPr>
          <p:cNvPr id="315" name="CustomShape 2"/>
          <p:cNvSpPr/>
          <p:nvPr/>
        </p:nvSpPr>
        <p:spPr>
          <a:xfrm>
            <a:off x="57600" y="17524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Data Summaries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7" name="CustomShape 2"/>
          <p:cNvSpPr/>
          <p:nvPr/>
        </p:nvSpPr>
        <p:spPr>
          <a:xfrm>
            <a:off x="47520" y="182880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18" name="Picture 3" descr=""/>
          <p:cNvPicPr/>
          <p:nvPr/>
        </p:nvPicPr>
        <p:blipFill>
          <a:blip r:embed="rId1"/>
          <a:srcRect l="0" t="0" r="19907" b="0"/>
          <a:stretch/>
        </p:blipFill>
        <p:spPr>
          <a:xfrm>
            <a:off x="591120" y="1943280"/>
            <a:ext cx="8314920" cy="3609720"/>
          </a:xfrm>
          <a:prstGeom prst="rect">
            <a:avLst/>
          </a:prstGeom>
          <a:ln>
            <a:noFill/>
          </a:ln>
        </p:spPr>
      </p:pic>
      <p:sp>
        <p:nvSpPr>
          <p:cNvPr id="319" name="CustomShape 3"/>
          <p:cNvSpPr/>
          <p:nvPr/>
        </p:nvSpPr>
        <p:spPr>
          <a:xfrm>
            <a:off x="56520" y="40384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Picture 2" descr=""/>
          <p:cNvPicPr/>
          <p:nvPr/>
        </p:nvPicPr>
        <p:blipFill>
          <a:blip r:embed="rId1"/>
          <a:stretch/>
        </p:blipFill>
        <p:spPr>
          <a:xfrm>
            <a:off x="990720" y="838080"/>
            <a:ext cx="6552720" cy="5800680"/>
          </a:xfrm>
          <a:prstGeom prst="rect">
            <a:avLst/>
          </a:prstGeom>
          <a:ln>
            <a:noFill/>
          </a:ln>
        </p:spPr>
      </p:pic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mysumm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varlist(numeric)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tabstat `varlist',                       ///       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columns(statistics)                  ///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statistics(count mean median sd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skewness kurtosis min max)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pwcorr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2" name="CustomShape 2"/>
          <p:cNvSpPr/>
          <p:nvPr/>
        </p:nvSpPr>
        <p:spPr>
          <a:xfrm>
            <a:off x="50760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CustomShape 3"/>
          <p:cNvSpPr/>
          <p:nvPr/>
        </p:nvSpPr>
        <p:spPr>
          <a:xfrm>
            <a:off x="311400" y="365364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4" name="Picture 3" descr=""/>
          <p:cNvPicPr/>
          <p:nvPr/>
        </p:nvPicPr>
        <p:blipFill>
          <a:blip r:embed="rId1"/>
          <a:srcRect l="0" t="0" r="22651" b="0"/>
          <a:stretch/>
        </p:blipFill>
        <p:spPr>
          <a:xfrm>
            <a:off x="380880" y="4267080"/>
            <a:ext cx="7062480" cy="2410920"/>
          </a:xfrm>
          <a:prstGeom prst="rect">
            <a:avLst/>
          </a:prstGeom>
          <a:ln>
            <a:noFill/>
          </a:ln>
        </p:spPr>
      </p:pic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457200" y="1355760"/>
            <a:ext cx="8610120" cy="3294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mysumm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mysumm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numeric)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[if] [in]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marksample touse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tabstat `varlist'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`touse'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columns(statistics) 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statistics(count mean median sd        ///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skewness kurtosis min max )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pwcorr `varlist'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`touse'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6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CustomShape 3"/>
          <p:cNvSpPr/>
          <p:nvPr/>
        </p:nvSpPr>
        <p:spPr>
          <a:xfrm>
            <a:off x="504720" y="51055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8" name="CustomShape 4"/>
          <p:cNvSpPr/>
          <p:nvPr/>
        </p:nvSpPr>
        <p:spPr>
          <a:xfrm>
            <a:off x="612000" y="6083280"/>
            <a:ext cx="17341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59580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0" name="CustomShape 2"/>
          <p:cNvSpPr/>
          <p:nvPr/>
        </p:nvSpPr>
        <p:spPr>
          <a:xfrm>
            <a:off x="512280" y="21913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4"/>
          <p:cNvSpPr/>
          <p:nvPr/>
        </p:nvSpPr>
        <p:spPr>
          <a:xfrm>
            <a:off x="123480" y="290556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3" name="CustomShape 5"/>
          <p:cNvSpPr/>
          <p:nvPr/>
        </p:nvSpPr>
        <p:spPr>
          <a:xfrm>
            <a:off x="2438280" y="2839680"/>
            <a:ext cx="1142640" cy="4741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34" name="Picture 2" descr=""/>
          <p:cNvPicPr/>
          <p:nvPr/>
        </p:nvPicPr>
        <p:blipFill>
          <a:blip r:embed="rId1"/>
          <a:srcRect l="0" t="0" r="22651" b="0"/>
          <a:stretch/>
        </p:blipFill>
        <p:spPr>
          <a:xfrm>
            <a:off x="632520" y="2980080"/>
            <a:ext cx="8229240" cy="2809440"/>
          </a:xfrm>
          <a:prstGeom prst="rect">
            <a:avLst/>
          </a:prstGeom>
          <a:ln>
            <a:noFill/>
          </a:ln>
        </p:spPr>
      </p:pic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59580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CustomShape 2"/>
          <p:cNvSpPr/>
          <p:nvPr/>
        </p:nvSpPr>
        <p:spPr>
          <a:xfrm>
            <a:off x="512280" y="21913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CustomShape 3"/>
          <p:cNvSpPr/>
          <p:nvPr/>
        </p:nvSpPr>
        <p:spPr>
          <a:xfrm>
            <a:off x="507240" y="1676520"/>
            <a:ext cx="2163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previous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8" name="CustomShape 4"/>
          <p:cNvSpPr/>
          <p:nvPr/>
        </p:nvSpPr>
        <p:spPr>
          <a:xfrm>
            <a:off x="123480" y="29332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9" name="CustomShape 5"/>
          <p:cNvSpPr/>
          <p:nvPr/>
        </p:nvSpPr>
        <p:spPr>
          <a:xfrm>
            <a:off x="2438280" y="2933280"/>
            <a:ext cx="837720" cy="3805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40" name="Picture 3" descr=""/>
          <p:cNvPicPr/>
          <p:nvPr/>
        </p:nvPicPr>
        <p:blipFill>
          <a:blip r:embed="rId1"/>
          <a:srcRect l="0" t="0" r="22784" b="0"/>
          <a:stretch/>
        </p:blipFill>
        <p:spPr>
          <a:xfrm>
            <a:off x="657000" y="3054600"/>
            <a:ext cx="8214840" cy="3009600"/>
          </a:xfrm>
          <a:prstGeom prst="rect">
            <a:avLst/>
          </a:prstGeom>
          <a:ln>
            <a:noFill/>
          </a:ln>
        </p:spPr>
      </p:pic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457200" y="1355760"/>
            <a:ext cx="8610120" cy="3294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mysumm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mysumm,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byable(recall) sortpreserve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numeric) [if] [in]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marksample touse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tabstat `varlist' if `touse',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columns(statistics) 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statistics(count mean median sd        ///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skewness kurtosis min max )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pwcorr `varlist' if `touse'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2" name="CustomShape 2"/>
          <p:cNvSpPr/>
          <p:nvPr/>
        </p:nvSpPr>
        <p:spPr>
          <a:xfrm>
            <a:off x="488520" y="838080"/>
            <a:ext cx="5675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CustomShape 3"/>
          <p:cNvSpPr/>
          <p:nvPr/>
        </p:nvSpPr>
        <p:spPr>
          <a:xfrm>
            <a:off x="504720" y="51055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CustomShape 4"/>
          <p:cNvSpPr/>
          <p:nvPr/>
        </p:nvSpPr>
        <p:spPr>
          <a:xfrm>
            <a:off x="821160" y="6249240"/>
            <a:ext cx="24152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(output on next slide)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5"/>
          <p:cNvSpPr/>
          <p:nvPr/>
        </p:nvSpPr>
        <p:spPr>
          <a:xfrm>
            <a:off x="808200" y="5671440"/>
            <a:ext cx="62161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bysort female: mysumm sbp age bmi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715680" y="76212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7" name="CustomShape 2"/>
          <p:cNvSpPr/>
          <p:nvPr/>
        </p:nvSpPr>
        <p:spPr>
          <a:xfrm>
            <a:off x="1248840" y="4038480"/>
            <a:ext cx="1494000" cy="3045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48" name="Picture 3" descr=""/>
          <p:cNvPicPr/>
          <p:nvPr/>
        </p:nvPicPr>
        <p:blipFill>
          <a:blip r:embed="rId1"/>
          <a:srcRect l="0" t="0" r="23003" b="0"/>
          <a:stretch/>
        </p:blipFill>
        <p:spPr>
          <a:xfrm>
            <a:off x="1295280" y="889200"/>
            <a:ext cx="7009920" cy="5611320"/>
          </a:xfrm>
          <a:prstGeom prst="rect">
            <a:avLst/>
          </a:prstGeom>
          <a:ln>
            <a:noFill/>
          </a:ln>
        </p:spPr>
      </p:pic>
      <p:sp>
        <p:nvSpPr>
          <p:cNvPr id="349" name="CustomShape 3"/>
          <p:cNvSpPr/>
          <p:nvPr/>
        </p:nvSpPr>
        <p:spPr>
          <a:xfrm>
            <a:off x="1248840" y="1371600"/>
            <a:ext cx="1341360" cy="2282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Shape 1"/>
          <p:cNvSpPr txBox="1"/>
          <p:nvPr/>
        </p:nvSpPr>
        <p:spPr>
          <a:xfrm>
            <a:off x="228600" y="2590920"/>
            <a:ext cx="8686440" cy="289512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mysumm, byable(recall) sortpreserve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numeric) [if] [in]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marksample touse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tabstat `varlist' if `touse',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columns(statistics)  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statistics(count mean median sd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skewness kurtosis min max )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pwcorr `varlist' if `touse'  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1" name="CustomShape 2"/>
          <p:cNvSpPr/>
          <p:nvPr/>
        </p:nvSpPr>
        <p:spPr>
          <a:xfrm>
            <a:off x="248040" y="2005920"/>
            <a:ext cx="53960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c:\ado\personal\mysumm.ado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TextShape 3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mysumm.ado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Graphs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62640" y="6325560"/>
            <a:ext cx="90964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ciplot2 age, by(healthstat) title("Age (years) by Health Status")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8" name="Picture 4" descr=""/>
          <p:cNvPicPr/>
          <p:nvPr/>
        </p:nvPicPr>
        <p:blipFill>
          <a:blip r:embed="rId1"/>
          <a:stretch/>
        </p:blipFill>
        <p:spPr>
          <a:xfrm>
            <a:off x="648720" y="1668240"/>
            <a:ext cx="7924320" cy="4457520"/>
          </a:xfrm>
          <a:prstGeom prst="rect">
            <a:avLst/>
          </a:prstGeom>
          <a:ln>
            <a:noFill/>
          </a:ln>
        </p:spPr>
      </p:pic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4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55" name="Picture 2" descr=""/>
          <p:cNvPicPr/>
          <p:nvPr/>
        </p:nvPicPr>
        <p:blipFill>
          <a:blip r:embed="rId1"/>
          <a:stretch/>
        </p:blipFill>
        <p:spPr>
          <a:xfrm>
            <a:off x="914400" y="251460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356" name="Picture 2" descr=""/>
          <p:cNvPicPr/>
          <p:nvPr/>
        </p:nvPicPr>
        <p:blipFill>
          <a:blip r:embed="rId2"/>
          <a:stretch/>
        </p:blipFill>
        <p:spPr>
          <a:xfrm>
            <a:off x="914400" y="312084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357" name="Picture 2" descr=""/>
          <p:cNvPicPr/>
          <p:nvPr/>
        </p:nvPicPr>
        <p:blipFill>
          <a:blip r:embed="rId3"/>
          <a:stretch/>
        </p:blipFill>
        <p:spPr>
          <a:xfrm>
            <a:off x="909720" y="372672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358" name="Picture 2" descr=""/>
          <p:cNvPicPr/>
          <p:nvPr/>
        </p:nvPicPr>
        <p:blipFill>
          <a:blip r:embed="rId4"/>
          <a:stretch/>
        </p:blipFill>
        <p:spPr>
          <a:xfrm>
            <a:off x="503280" y="4419720"/>
            <a:ext cx="385200" cy="363240"/>
          </a:xfrm>
          <a:prstGeom prst="rect">
            <a:avLst/>
          </a:prstGeom>
          <a:ln>
            <a:noFill/>
          </a:ln>
        </p:spPr>
      </p:pic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Graphs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0" name="CustomShape 2"/>
          <p:cNvSpPr/>
          <p:nvPr/>
        </p:nvSpPr>
        <p:spPr>
          <a:xfrm>
            <a:off x="62640" y="6325560"/>
            <a:ext cx="90964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ciplot2 age, by(healthstat) title("Age (years) by Health Status")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1" name="Picture 4" descr=""/>
          <p:cNvPicPr/>
          <p:nvPr/>
        </p:nvPicPr>
        <p:blipFill>
          <a:blip r:embed="rId1"/>
          <a:stretch/>
        </p:blipFill>
        <p:spPr>
          <a:xfrm>
            <a:off x="648720" y="1668240"/>
            <a:ext cx="7924320" cy="4457520"/>
          </a:xfrm>
          <a:prstGeom prst="rect">
            <a:avLst/>
          </a:prstGeom>
          <a:ln>
            <a:noFill/>
          </a:ln>
        </p:spPr>
      </p:pic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Graphs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3" name="CustomShape 2"/>
          <p:cNvSpPr/>
          <p:nvPr/>
        </p:nvSpPr>
        <p:spPr>
          <a:xfrm>
            <a:off x="457200" y="24382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64" name="Picture 7" descr=""/>
          <p:cNvPicPr/>
          <p:nvPr/>
        </p:nvPicPr>
        <p:blipFill>
          <a:blip r:embed="rId1"/>
          <a:srcRect l="0" t="0" r="36391" b="0"/>
          <a:stretch/>
        </p:blipFill>
        <p:spPr>
          <a:xfrm>
            <a:off x="1066680" y="1828800"/>
            <a:ext cx="7471440" cy="4647960"/>
          </a:xfrm>
          <a:prstGeom prst="rect">
            <a:avLst/>
          </a:prstGeom>
          <a:ln>
            <a:noFill/>
          </a:ln>
        </p:spPr>
      </p:pic>
      <p:sp>
        <p:nvSpPr>
          <p:cNvPr id="365" name="CustomShape 3"/>
          <p:cNvSpPr/>
          <p:nvPr/>
        </p:nvSpPr>
        <p:spPr>
          <a:xfrm>
            <a:off x="457200" y="37720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Shape 1"/>
          <p:cNvSpPr txBox="1"/>
          <p:nvPr/>
        </p:nvSpPr>
        <p:spPr>
          <a:xfrm>
            <a:off x="0" y="609480"/>
            <a:ext cx="9143640" cy="7617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Graphs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7" name="CustomShape 2"/>
          <p:cNvSpPr/>
          <p:nvPr/>
        </p:nvSpPr>
        <p:spPr>
          <a:xfrm>
            <a:off x="1219320" y="175248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68" name="Picture 3" descr=""/>
          <p:cNvPicPr/>
          <p:nvPr/>
        </p:nvPicPr>
        <p:blipFill>
          <a:blip r:embed="rId1"/>
          <a:srcRect l="0" t="0" r="53582" b="0"/>
          <a:stretch/>
        </p:blipFill>
        <p:spPr>
          <a:xfrm>
            <a:off x="1828800" y="1828800"/>
            <a:ext cx="5790960" cy="4936320"/>
          </a:xfrm>
          <a:prstGeom prst="rect">
            <a:avLst/>
          </a:prstGeom>
          <a:ln>
            <a:noFill/>
          </a:ln>
        </p:spPr>
      </p:pic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TextShape 1"/>
          <p:cNvSpPr txBox="1"/>
          <p:nvPr/>
        </p:nvSpPr>
        <p:spPr>
          <a:xfrm>
            <a:off x="0" y="609480"/>
            <a:ext cx="9143640" cy="7617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Graphs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0" name="CustomShape 2"/>
          <p:cNvSpPr/>
          <p:nvPr/>
        </p:nvSpPr>
        <p:spPr>
          <a:xfrm>
            <a:off x="1107720" y="3962520"/>
            <a:ext cx="5331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71" name="Picture 2" descr=""/>
          <p:cNvPicPr/>
          <p:nvPr/>
        </p:nvPicPr>
        <p:blipFill>
          <a:blip r:embed="rId1"/>
          <a:srcRect l="0" t="0" r="56445" b="0"/>
          <a:stretch/>
        </p:blipFill>
        <p:spPr>
          <a:xfrm>
            <a:off x="1676520" y="1523880"/>
            <a:ext cx="4800240" cy="5190120"/>
          </a:xfrm>
          <a:prstGeom prst="rect">
            <a:avLst/>
          </a:prstGeom>
          <a:ln>
            <a:noFill/>
          </a:ln>
        </p:spPr>
      </p:pic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icture 5" descr=""/>
          <p:cNvPicPr/>
          <p:nvPr/>
        </p:nvPicPr>
        <p:blipFill>
          <a:blip r:embed="rId1"/>
          <a:stretch/>
        </p:blipFill>
        <p:spPr>
          <a:xfrm>
            <a:off x="990720" y="2286000"/>
            <a:ext cx="7331760" cy="4123800"/>
          </a:xfrm>
          <a:prstGeom prst="rect">
            <a:avLst/>
          </a:prstGeom>
          <a:ln>
            <a:noFill/>
          </a:ln>
        </p:spPr>
      </p:pic>
      <p:sp>
        <p:nvSpPr>
          <p:cNvPr id="373" name="CustomShape 1"/>
          <p:cNvSpPr/>
          <p:nvPr/>
        </p:nvSpPr>
        <p:spPr>
          <a:xfrm>
            <a:off x="304920" y="990720"/>
            <a:ext cx="86101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152280" y="990720"/>
            <a:ext cx="8991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 ///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healthstat, lcolor(blue))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5" name="Picture 1" descr=""/>
          <p:cNvPicPr/>
          <p:nvPr/>
        </p:nvPicPr>
        <p:blipFill>
          <a:blip r:embed="rId1"/>
          <a:stretch/>
        </p:blipFill>
        <p:spPr>
          <a:xfrm>
            <a:off x="1066680" y="2438280"/>
            <a:ext cx="6895800" cy="3878640"/>
          </a:xfrm>
          <a:prstGeom prst="rect">
            <a:avLst/>
          </a:prstGeom>
          <a:ln>
            <a:noFill/>
          </a:ln>
        </p:spPr>
      </p:pic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CustomShape 1"/>
          <p:cNvSpPr/>
          <p:nvPr/>
        </p:nvSpPr>
        <p:spPr>
          <a:xfrm>
            <a:off x="152280" y="990720"/>
            <a:ext cx="8991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healthstat, lcolor(blue)),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7" name="Picture 2" descr=""/>
          <p:cNvPicPr/>
          <p:nvPr/>
        </p:nvPicPr>
        <p:blipFill>
          <a:blip r:embed="rId1"/>
          <a:stretch/>
        </p:blipFill>
        <p:spPr>
          <a:xfrm>
            <a:off x="990720" y="2590920"/>
            <a:ext cx="6857640" cy="3857400"/>
          </a:xfrm>
          <a:prstGeom prst="rect">
            <a:avLst/>
          </a:prstGeom>
          <a:ln>
            <a:noFill/>
          </a:ln>
        </p:spPr>
      </p:pic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152280" y="990720"/>
            <a:ext cx="8991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healthstat, lcolor(blue)),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legend(off)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9" name="Picture 1" descr=""/>
          <p:cNvPicPr/>
          <p:nvPr/>
        </p:nvPicPr>
        <p:blipFill>
          <a:blip r:embed="rId1"/>
          <a:stretch/>
        </p:blipFill>
        <p:spPr>
          <a:xfrm>
            <a:off x="1066680" y="2590920"/>
            <a:ext cx="6857640" cy="3857400"/>
          </a:xfrm>
          <a:prstGeom prst="rect">
            <a:avLst/>
          </a:prstGeom>
          <a:ln>
            <a:noFill/>
          </a:ln>
        </p:spPr>
      </p:pic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ustomShape 1"/>
          <p:cNvSpPr/>
          <p:nvPr/>
        </p:nvSpPr>
        <p:spPr>
          <a:xfrm>
            <a:off x="152280" y="990720"/>
            <a:ext cx="899136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healthstat, lcolor(blue)),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      ///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1" name="Picture 2" descr=""/>
          <p:cNvPicPr/>
          <p:nvPr/>
        </p:nvPicPr>
        <p:blipFill>
          <a:blip r:embed="rId1"/>
          <a:stretch/>
        </p:blipFill>
        <p:spPr>
          <a:xfrm>
            <a:off x="1371600" y="2971800"/>
            <a:ext cx="6248160" cy="351432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Postestimation Commands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228600" y="5638680"/>
            <a:ext cx="4723920" cy="9903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51" name="Picture 2" descr=""/>
          <p:cNvPicPr/>
          <p:nvPr/>
        </p:nvPicPr>
        <p:blipFill>
          <a:blip r:embed="rId1"/>
          <a:srcRect l="0" t="0" r="33852" b="0"/>
          <a:stretch/>
        </p:blipFill>
        <p:spPr>
          <a:xfrm>
            <a:off x="380880" y="1828800"/>
            <a:ext cx="8377920" cy="4647960"/>
          </a:xfrm>
          <a:prstGeom prst="rect">
            <a:avLst/>
          </a:prstGeom>
          <a:ln>
            <a:noFill/>
          </a:ln>
        </p:spPr>
      </p:pic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ustomShape 1"/>
          <p:cNvSpPr/>
          <p:nvPr/>
        </p:nvSpPr>
        <p:spPr>
          <a:xfrm>
            <a:off x="152280" y="672840"/>
            <a:ext cx="8991360" cy="200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summarize healthstat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healthstat, mcolor(blue) mlabel(mean))  ///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healthstat, lcolor(blue)),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                           ///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plotregion(margin(l=10 r=10))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3" name="Picture 1" descr=""/>
          <p:cNvPicPr/>
          <p:nvPr/>
        </p:nvPicPr>
        <p:blipFill>
          <a:blip r:embed="rId1"/>
          <a:stretch/>
        </p:blipFill>
        <p:spPr>
          <a:xfrm>
            <a:off x="1523880" y="3276720"/>
            <a:ext cx="5892480" cy="3314520"/>
          </a:xfrm>
          <a:prstGeom prst="rect">
            <a:avLst/>
          </a:prstGeom>
          <a:ln>
            <a:noFill/>
          </a:ln>
        </p:spPr>
      </p:pic>
    </p:spTree>
  </p:cSld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BY(varname min=1 numeric)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"varlist = `varlist'"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"by =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`by'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5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6" name="CustomShape 3"/>
          <p:cNvSpPr/>
          <p:nvPr/>
        </p:nvSpPr>
        <p:spPr>
          <a:xfrm>
            <a:off x="311400" y="365364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7" name="Picture 5" descr=""/>
          <p:cNvPicPr/>
          <p:nvPr/>
        </p:nvPicPr>
        <p:blipFill>
          <a:blip r:embed="rId1"/>
          <a:srcRect l="0" t="0" r="74445" b="0"/>
          <a:stretch/>
        </p:blipFill>
        <p:spPr>
          <a:xfrm>
            <a:off x="457200" y="4648320"/>
            <a:ext cx="4758120" cy="1066320"/>
          </a:xfrm>
          <a:prstGeom prst="rect">
            <a:avLst/>
          </a:prstGeom>
          <a:ln>
            <a:noFill/>
          </a:ln>
        </p:spPr>
      </p:pic>
    </p:spTree>
  </p:cSld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BY(varname min=1 numeric)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`by'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9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CustomShape 3"/>
          <p:cNvSpPr/>
          <p:nvPr/>
        </p:nvSpPr>
        <p:spPr>
          <a:xfrm>
            <a:off x="311400" y="365364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1" name="Picture 3" descr=""/>
          <p:cNvPicPr/>
          <p:nvPr/>
        </p:nvPicPr>
        <p:blipFill>
          <a:blip r:embed="rId1"/>
          <a:srcRect l="0" t="0" r="74932" b="0"/>
          <a:stretch/>
        </p:blipFill>
        <p:spPr>
          <a:xfrm>
            <a:off x="415440" y="4409280"/>
            <a:ext cx="3356640" cy="1774080"/>
          </a:xfrm>
          <a:prstGeom prst="rect">
            <a:avLst/>
          </a:prstGeom>
          <a:ln>
            <a:noFill/>
          </a:ln>
        </p:spPr>
      </p:pic>
    </p:spTree>
  </p:cSld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`varlist‘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4" name="CustomShape 3"/>
          <p:cNvSpPr/>
          <p:nvPr/>
        </p:nvSpPr>
        <p:spPr>
          <a:xfrm>
            <a:off x="311400" y="365364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5" name="Picture 5" descr=""/>
          <p:cNvPicPr/>
          <p:nvPr/>
        </p:nvPicPr>
        <p:blipFill>
          <a:blip r:embed="rId1"/>
          <a:srcRect l="0" t="0" r="66339" b="0"/>
          <a:stretch/>
        </p:blipFill>
        <p:spPr>
          <a:xfrm>
            <a:off x="380880" y="4347720"/>
            <a:ext cx="3580920" cy="2209320"/>
          </a:xfrm>
          <a:prstGeom prst="rect">
            <a:avLst/>
          </a:prstGeom>
          <a:ln>
            <a:noFill/>
          </a:ln>
        </p:spPr>
      </p:pic>
    </p:spTree>
  </p:cSld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preserve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7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8" name="CustomShape 3"/>
          <p:cNvSpPr/>
          <p:nvPr/>
        </p:nvSpPr>
        <p:spPr>
          <a:xfrm>
            <a:off x="315360" y="4147920"/>
            <a:ext cx="2107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9" name="Picture 3" descr=""/>
          <p:cNvPicPr/>
          <p:nvPr/>
        </p:nvPicPr>
        <p:blipFill>
          <a:blip r:embed="rId1"/>
          <a:srcRect l="0" t="0" r="72069" b="0"/>
          <a:stretch/>
        </p:blipFill>
        <p:spPr>
          <a:xfrm>
            <a:off x="397800" y="4800600"/>
            <a:ext cx="2721960" cy="2023920"/>
          </a:xfrm>
          <a:prstGeom prst="rect">
            <a:avLst/>
          </a:prstGeom>
          <a:ln>
            <a:noFill/>
          </a:ln>
        </p:spPr>
      </p:pic>
    </p:spTree>
  </p:cSld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Shape 1"/>
          <p:cNvSpPr txBox="1"/>
          <p:nvPr/>
        </p:nvSpPr>
        <p:spPr>
          <a:xfrm>
            <a:off x="304920" y="1355760"/>
            <a:ext cx="8686440" cy="45111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preserve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`by', mcolor(blue) mlabel(mean))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  `by', lcolor(blue)),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     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plotregion(margin(l=10 r=10))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609480" y="762120"/>
            <a:ext cx="50288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 age, by(healthstat)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03" name="Picture 2" descr=""/>
          <p:cNvPicPr/>
          <p:nvPr/>
        </p:nvPicPr>
        <p:blipFill>
          <a:blip r:embed="rId1"/>
          <a:stretch/>
        </p:blipFill>
        <p:spPr>
          <a:xfrm>
            <a:off x="609480" y="2057400"/>
            <a:ext cx="7585920" cy="4266720"/>
          </a:xfrm>
          <a:prstGeom prst="rect">
            <a:avLst/>
          </a:prstGeom>
          <a:ln>
            <a:noFill/>
          </a:ln>
        </p:spPr>
      </p:pic>
    </p:spTree>
  </p:cSld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Shape 1"/>
          <p:cNvSpPr txBox="1"/>
          <p:nvPr/>
        </p:nvSpPr>
        <p:spPr>
          <a:xfrm>
            <a:off x="304920" y="1355760"/>
            <a:ext cx="8686440" cy="45111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*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preserve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`by', mcolor(blue) mlabel(mean))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  `by', lcolor(blue)),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     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plotregion(margin(l=10 r=10))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`options’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5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CustomShape 1"/>
          <p:cNvSpPr/>
          <p:nvPr/>
        </p:nvSpPr>
        <p:spPr>
          <a:xfrm>
            <a:off x="609480" y="762120"/>
            <a:ext cx="800064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 age, by(healthstat)            ///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ytitle("Age (years)")          ///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title("Age by Health Status")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07" name="Picture 1" descr=""/>
          <p:cNvPicPr/>
          <p:nvPr/>
        </p:nvPicPr>
        <p:blipFill>
          <a:blip r:embed="rId1"/>
          <a:stretch/>
        </p:blipFill>
        <p:spPr>
          <a:xfrm>
            <a:off x="914400" y="2133720"/>
            <a:ext cx="7162560" cy="4028760"/>
          </a:xfrm>
          <a:prstGeom prst="rect">
            <a:avLst/>
          </a:prstGeom>
          <a:ln>
            <a:noFill/>
          </a:ln>
        </p:spPr>
      </p:pic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Shape 1"/>
          <p:cNvSpPr txBox="1"/>
          <p:nvPr/>
        </p:nvSpPr>
        <p:spPr>
          <a:xfrm>
            <a:off x="304920" y="1355760"/>
            <a:ext cx="8686440" cy="51969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capture program drop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 *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preserve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`by', mcolor(blue) mlabel(mean))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  `by', lcolor(blue)),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     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plotregion(margin(l=10 r=10)) `options’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9" name="CustomShape 2"/>
          <p:cNvSpPr/>
          <p:nvPr/>
        </p:nvSpPr>
        <p:spPr>
          <a:xfrm>
            <a:off x="409680" y="832680"/>
            <a:ext cx="5344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ciplot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0" y="609480"/>
            <a:ext cx="9143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Simple Programs Are Easy to Create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3" name="Picture 1" descr=""/>
          <p:cNvPicPr/>
          <p:nvPr/>
        </p:nvPicPr>
        <p:blipFill>
          <a:blip r:embed="rId1"/>
          <a:srcRect l="0" t="0" r="41110" b="0"/>
          <a:stretch/>
        </p:blipFill>
        <p:spPr>
          <a:xfrm>
            <a:off x="555840" y="2362320"/>
            <a:ext cx="8032320" cy="2285640"/>
          </a:xfrm>
          <a:prstGeom prst="rect">
            <a:avLst/>
          </a:prstGeom>
          <a:ln>
            <a:noFill/>
          </a:ln>
        </p:spPr>
      </p:pic>
    </p:spTree>
  </p:cSld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304920" y="1423080"/>
            <a:ext cx="8686440" cy="482508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ciplot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varlist(min=1 max=1 numeric), BY(varname min=1 numeric) *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quietly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preserve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statsby mean=r(mean) lb=r(lb) ub=r(ub),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by(`by') nodots clear: ci means `varlist'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format %9.1f mean lb ub  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twoway (scatter mean `by', mcolor(blue) mlabel(mean))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(rcap lb ub   `by', lcolor(blue)),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xlabel(, valuelabel) legend(off)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ylabel(, angle(horizontal))                     ///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plotregion(margin(l=10 r=10)) `options'     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1" name="CustomShape 2"/>
          <p:cNvSpPr/>
          <p:nvPr/>
        </p:nvSpPr>
        <p:spPr>
          <a:xfrm>
            <a:off x="321480" y="838080"/>
            <a:ext cx="47912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c:\ado\personal\ciplot.ado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3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14" name="Picture 2" descr=""/>
          <p:cNvPicPr/>
          <p:nvPr/>
        </p:nvPicPr>
        <p:blipFill>
          <a:blip r:embed="rId1"/>
          <a:stretch/>
        </p:blipFill>
        <p:spPr>
          <a:xfrm>
            <a:off x="914400" y="251460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415" name="Picture 2" descr=""/>
          <p:cNvPicPr/>
          <p:nvPr/>
        </p:nvPicPr>
        <p:blipFill>
          <a:blip r:embed="rId2"/>
          <a:stretch/>
        </p:blipFill>
        <p:spPr>
          <a:xfrm>
            <a:off x="914400" y="312084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416" name="Picture 2" descr=""/>
          <p:cNvPicPr/>
          <p:nvPr/>
        </p:nvPicPr>
        <p:blipFill>
          <a:blip r:embed="rId3"/>
          <a:stretch/>
        </p:blipFill>
        <p:spPr>
          <a:xfrm>
            <a:off x="909720" y="372672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417" name="Picture 2" descr=""/>
          <p:cNvPicPr/>
          <p:nvPr/>
        </p:nvPicPr>
        <p:blipFill>
          <a:blip r:embed="rId4"/>
          <a:stretch/>
        </p:blipFill>
        <p:spPr>
          <a:xfrm>
            <a:off x="503280" y="4419720"/>
            <a:ext cx="385200" cy="363240"/>
          </a:xfrm>
          <a:prstGeom prst="rect">
            <a:avLst/>
          </a:prstGeom>
          <a:ln>
            <a:noFill/>
          </a:ln>
        </p:spPr>
      </p:pic>
      <p:pic>
        <p:nvPicPr>
          <p:cNvPr id="418" name="Picture 2" descr=""/>
          <p:cNvPicPr/>
          <p:nvPr/>
        </p:nvPicPr>
        <p:blipFill>
          <a:blip r:embed="rId5"/>
          <a:stretch/>
        </p:blipFill>
        <p:spPr>
          <a:xfrm>
            <a:off x="503280" y="5122800"/>
            <a:ext cx="385200" cy="363240"/>
          </a:xfrm>
          <a:prstGeom prst="rect">
            <a:avLst/>
          </a:prstGeom>
          <a:ln>
            <a:noFill/>
          </a:ln>
        </p:spPr>
      </p:pic>
    </p:spTree>
  </p:cSld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Custom Postestimation Commands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0" name="CustomShape 2"/>
          <p:cNvSpPr/>
          <p:nvPr/>
        </p:nvSpPr>
        <p:spPr>
          <a:xfrm>
            <a:off x="228600" y="5638680"/>
            <a:ext cx="4723920" cy="9903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21" name="Picture 2" descr=""/>
          <p:cNvPicPr/>
          <p:nvPr/>
        </p:nvPicPr>
        <p:blipFill>
          <a:blip r:embed="rId1"/>
          <a:srcRect l="0" t="0" r="33852" b="0"/>
          <a:stretch/>
        </p:blipFill>
        <p:spPr>
          <a:xfrm>
            <a:off x="380880" y="1828800"/>
            <a:ext cx="8377920" cy="4647960"/>
          </a:xfrm>
          <a:prstGeom prst="rect">
            <a:avLst/>
          </a:prstGeom>
          <a:ln>
            <a:noFill/>
          </a:ln>
        </p:spPr>
      </p:pic>
    </p:spTree>
  </p:cSld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380880" y="1752480"/>
            <a:ext cx="8686440" cy="3749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 quietly logistic diabetes age bmi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 ereturn list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scalars: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e(N) =  8752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e(ll) =  -2025.754856034168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e(ll_0) =  -2676.209626934271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e(r2_p) =  .2430507552000816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macros: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e(cmdline) : "logistic diabetes age bmi"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e(cmd) : "logistic"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3" name="CustomShape 2"/>
          <p:cNvSpPr/>
          <p:nvPr/>
        </p:nvSpPr>
        <p:spPr>
          <a:xfrm>
            <a:off x="428400" y="832680"/>
            <a:ext cx="8323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Partial list of scalars and macros stored after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logistic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CustomShape 1"/>
          <p:cNvSpPr/>
          <p:nvPr/>
        </p:nvSpPr>
        <p:spPr>
          <a:xfrm>
            <a:off x="428400" y="832680"/>
            <a:ext cx="8323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Partial list of scalars and macros stored after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logistic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5" name="Picture 5" descr=""/>
          <p:cNvPicPr/>
          <p:nvPr/>
        </p:nvPicPr>
        <p:blipFill>
          <a:blip r:embed="rId1"/>
          <a:srcRect l="0" t="0" r="55728" b="0"/>
          <a:stretch/>
        </p:blipFill>
        <p:spPr>
          <a:xfrm>
            <a:off x="609480" y="2133720"/>
            <a:ext cx="7470720" cy="3504960"/>
          </a:xfrm>
          <a:prstGeom prst="rect">
            <a:avLst/>
          </a:prstGeom>
          <a:ln>
            <a:noFill/>
          </a:ln>
        </p:spPr>
      </p:pic>
    </p:spTree>
  </p:cSld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TextShape 1"/>
          <p:cNvSpPr txBox="1"/>
          <p:nvPr/>
        </p:nvSpPr>
        <p:spPr>
          <a:xfrm>
            <a:off x="304920" y="1355760"/>
            <a:ext cx="8686440" cy="2530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pseudor2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mcfadden = 1-(e(ll)/e(ll_0))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coxsnell = 1 - exp(2*(e(ll_0) - e(ll))/e(N))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"McFadden's pseudo r-squared  = " mcfadden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"Cox-Snell pseudo r-squared   = " coxsnell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7" name="CustomShape 2"/>
          <p:cNvSpPr/>
          <p:nvPr/>
        </p:nvSpPr>
        <p:spPr>
          <a:xfrm>
            <a:off x="411120" y="832680"/>
            <a:ext cx="57711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pseudor2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CustomShape 3"/>
          <p:cNvSpPr/>
          <p:nvPr/>
        </p:nvSpPr>
        <p:spPr>
          <a:xfrm>
            <a:off x="313200" y="3653640"/>
            <a:ext cx="2534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pseudor2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9" name="Picture 5" descr=""/>
          <p:cNvPicPr/>
          <p:nvPr/>
        </p:nvPicPr>
        <p:blipFill>
          <a:blip r:embed="rId1"/>
          <a:srcRect l="0" t="0" r="65622" b="0"/>
          <a:stretch/>
        </p:blipFill>
        <p:spPr>
          <a:xfrm>
            <a:off x="380880" y="4648320"/>
            <a:ext cx="5486040" cy="914040"/>
          </a:xfrm>
          <a:prstGeom prst="rect">
            <a:avLst/>
          </a:prstGeom>
          <a:ln>
            <a:noFill/>
          </a:ln>
        </p:spPr>
      </p:pic>
    </p:spTree>
  </p:cSld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TextShape 1"/>
          <p:cNvSpPr txBox="1"/>
          <p:nvPr/>
        </p:nvSpPr>
        <p:spPr>
          <a:xfrm>
            <a:off x="304920" y="1355760"/>
            <a:ext cx="8686440" cy="3139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pseudor2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"`e(cmd)'" == "logistic"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mcfadden = 1-(e(ll)/e(ll_0))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coxsnell = 1 - exp(2*(e(ll_0) - e(ll))/e(N))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"McFadden's pseudo r-squared  = " mcfadden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"Cox-Snell pseudo r-squared   = " coxsnell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else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as error "The preceding command must be -logistic-"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 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31" name="CustomShape 2"/>
          <p:cNvSpPr/>
          <p:nvPr/>
        </p:nvSpPr>
        <p:spPr>
          <a:xfrm>
            <a:off x="411120" y="832680"/>
            <a:ext cx="57711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command named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pseudor2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2" name="CustomShape 3"/>
          <p:cNvSpPr/>
          <p:nvPr/>
        </p:nvSpPr>
        <p:spPr>
          <a:xfrm>
            <a:off x="317160" y="4876920"/>
            <a:ext cx="25340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</a:t>
            </a:r>
            <a:r>
              <a:rPr b="1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pseudor2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3" name="Picture 5" descr=""/>
          <p:cNvPicPr/>
          <p:nvPr/>
        </p:nvPicPr>
        <p:blipFill>
          <a:blip r:embed="rId1"/>
          <a:srcRect l="0" t="0" r="65622" b="0"/>
          <a:stretch/>
        </p:blipFill>
        <p:spPr>
          <a:xfrm>
            <a:off x="380880" y="5562720"/>
            <a:ext cx="5486040" cy="914040"/>
          </a:xfrm>
          <a:prstGeom prst="rect">
            <a:avLst/>
          </a:prstGeom>
          <a:ln>
            <a:noFill/>
          </a:ln>
        </p:spPr>
      </p:pic>
    </p:spTree>
  </p:cSld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extShape 1"/>
          <p:cNvSpPr txBox="1"/>
          <p:nvPr/>
        </p:nvSpPr>
        <p:spPr>
          <a:xfrm>
            <a:off x="228600" y="2590920"/>
            <a:ext cx="8686440" cy="312372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program pseudor2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version 16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 "`e(cmd)'" == "logistic"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mcfadden = 1-(e(ll)/e(ll_0))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scalar coxsnell = 1 - exp(2*(e(ll_0) - e(ll))/e(N))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"McFadden's pseudo r-squared  = " mcfadden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"Cox-Snell pseudo r-squared   = " coxsnell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else {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display as error "The preceding command must be logistic"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}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35" name="CustomShape 2"/>
          <p:cNvSpPr/>
          <p:nvPr/>
        </p:nvSpPr>
        <p:spPr>
          <a:xfrm>
            <a:off x="248760" y="2005920"/>
            <a:ext cx="54298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c:\ado\personal\pseudor2.ado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6" name="TextShape 3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 </a:t>
            </a: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pseudor2.ado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38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Other Resources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40" name="CustomShape 2"/>
          <p:cNvSpPr/>
          <p:nvPr/>
        </p:nvSpPr>
        <p:spPr>
          <a:xfrm>
            <a:off x="0" y="63050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https://www.stata.com/bookstore/introduction-stata-programming</a:t>
            </a: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1" name="Picture 2" descr=""/>
          <p:cNvPicPr/>
          <p:nvPr/>
        </p:nvPicPr>
        <p:blipFill>
          <a:blip r:embed="rId3"/>
          <a:stretch/>
        </p:blipFill>
        <p:spPr>
          <a:xfrm>
            <a:off x="2666880" y="1371600"/>
            <a:ext cx="3739680" cy="47714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0" y="60948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Introduction to Stata Programming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838080" y="1774800"/>
            <a:ext cx="7772040" cy="4777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Management Examples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Calculator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 Generator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Standardized Variables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Data Summary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Graphics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Postestimation Example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Other Resources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43" name="Picture 4" descr=""/>
          <p:cNvPicPr/>
          <p:nvPr/>
        </p:nvPicPr>
        <p:blipFill>
          <a:blip r:embed="rId1"/>
          <a:stretch/>
        </p:blipFill>
        <p:spPr>
          <a:xfrm>
            <a:off x="2791440" y="1604880"/>
            <a:ext cx="3560760" cy="4543200"/>
          </a:xfrm>
          <a:prstGeom prst="rect">
            <a:avLst/>
          </a:prstGeom>
          <a:ln>
            <a:noFill/>
          </a:ln>
          <a:effectLst>
            <a:outerShdw blurRad="50800" dir="16200000" dist="38100" rotWithShape="0">
              <a:srgbClr val="000000">
                <a:alpha val="40000"/>
              </a:srgbClr>
            </a:outerShdw>
          </a:effectLst>
        </p:spPr>
      </p:pic>
      <p:sp>
        <p:nvSpPr>
          <p:cNvPr id="444" name="CustomShape 2"/>
          <p:cNvSpPr/>
          <p:nvPr/>
        </p:nvSpPr>
        <p:spPr>
          <a:xfrm>
            <a:off x="0" y="63050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https://www.stata.com/bookstore/maximum-likelihood-estimation-stata</a:t>
            </a: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0" y="609480"/>
            <a:ext cx="9143640" cy="837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Other Resources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46" name="CustomShape 2"/>
          <p:cNvSpPr/>
          <p:nvPr/>
        </p:nvSpPr>
        <p:spPr>
          <a:xfrm>
            <a:off x="0" y="63050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https://www.stata.com/bookstore/mata-book</a:t>
            </a:r>
            <a:r>
              <a:rPr b="0"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7" name="Picture 2" descr=""/>
          <p:cNvPicPr/>
          <p:nvPr/>
        </p:nvPicPr>
        <p:blipFill>
          <a:blip r:embed="rId3"/>
          <a:stretch/>
        </p:blipFill>
        <p:spPr>
          <a:xfrm>
            <a:off x="2743200" y="1423800"/>
            <a:ext cx="3680280" cy="4695840"/>
          </a:xfrm>
          <a:prstGeom prst="rect">
            <a:avLst/>
          </a:prstGeom>
          <a:ln>
            <a:noFill/>
          </a:ln>
        </p:spPr>
      </p:pic>
    </p:spTree>
  </p:cSld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0" y="1131120"/>
            <a:ext cx="9143640" cy="953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Questions?</a:t>
            </a:r>
            <a:endParaRPr b="0" lang="en-US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49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17040"/>
          </a:xfrm>
          <a:prstGeom prst="rect">
            <a:avLst/>
          </a:prstGeom>
          <a:ln>
            <a:noFill/>
          </a:ln>
        </p:spPr>
      </p:pic>
      <p:sp>
        <p:nvSpPr>
          <p:cNvPr id="450" name="CustomShape 2"/>
          <p:cNvSpPr/>
          <p:nvPr/>
        </p:nvSpPr>
        <p:spPr>
          <a:xfrm>
            <a:off x="-76320" y="2743200"/>
            <a:ext cx="9143280" cy="94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can download the slides, dataset, and do-file here: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</a:t>
            </a:r>
            <a:r>
              <a:rPr b="1" lang="en-US" sz="2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tinyurl.com/StataProgramming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1" name="CustomShape 3"/>
          <p:cNvSpPr/>
          <p:nvPr/>
        </p:nvSpPr>
        <p:spPr>
          <a:xfrm>
            <a:off x="0" y="4876920"/>
            <a:ext cx="9143280" cy="94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My email address is: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chuber@stata.com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14409</TotalTime>
  <Application>LibreOffice/5.3.6.1$Linux_X86_64 LibreOffice_project/30$Build-1</Application>
  <Words>2835</Words>
  <Paragraphs>591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2015-03-21T17:14:42Z</dcterms:created>
  <dc:creator>Chuck Huber</dc:creator>
  <dc:description/>
  <dc:language>en-US</dc:language>
  <cp:lastModifiedBy/>
  <dcterms:modified xsi:type="dcterms:W3CDTF">2023-02-28T08:53:23Z</dcterms:modified>
  <cp:revision>478</cp:revision>
  <dc:subject/>
  <dc:title>Power and Sample Size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92</vt:i4>
  </property>
</Properties>
</file>