
<file path=[Content_Types].xml><?xml version="1.0" encoding="utf-8"?>
<Types xmlns="http://schemas.openxmlformats.org/package/2006/content-types">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2" r:id="rId1"/>
  </p:sldMasterIdLst>
  <p:notesMasterIdLst>
    <p:notesMasterId r:id="rId68"/>
  </p:notesMasterIdLst>
  <p:sldIdLst>
    <p:sldId id="743" r:id="rId2"/>
    <p:sldId id="849" r:id="rId3"/>
    <p:sldId id="1081" r:id="rId4"/>
    <p:sldId id="1002" r:id="rId5"/>
    <p:sldId id="1098" r:id="rId6"/>
    <p:sldId id="1099" r:id="rId7"/>
    <p:sldId id="1100" r:id="rId8"/>
    <p:sldId id="1101" r:id="rId9"/>
    <p:sldId id="1102" r:id="rId10"/>
    <p:sldId id="1103" r:id="rId11"/>
    <p:sldId id="1005" r:id="rId12"/>
    <p:sldId id="1008" r:id="rId13"/>
    <p:sldId id="1045" r:id="rId14"/>
    <p:sldId id="1054" r:id="rId15"/>
    <p:sldId id="1006" r:id="rId16"/>
    <p:sldId id="1051" r:id="rId17"/>
    <p:sldId id="1055" r:id="rId18"/>
    <p:sldId id="1010" r:id="rId19"/>
    <p:sldId id="1011" r:id="rId20"/>
    <p:sldId id="1018" r:id="rId21"/>
    <p:sldId id="1012" r:id="rId22"/>
    <p:sldId id="1047" r:id="rId23"/>
    <p:sldId id="1104" r:id="rId24"/>
    <p:sldId id="1105" r:id="rId25"/>
    <p:sldId id="1106" r:id="rId26"/>
    <p:sldId id="1107" r:id="rId27"/>
    <p:sldId id="1108" r:id="rId28"/>
    <p:sldId id="1109" r:id="rId29"/>
    <p:sldId id="1110" r:id="rId30"/>
    <p:sldId id="1096" r:id="rId31"/>
    <p:sldId id="1097" r:id="rId32"/>
    <p:sldId id="1049" r:id="rId33"/>
    <p:sldId id="1017" r:id="rId34"/>
    <p:sldId id="1015" r:id="rId35"/>
    <p:sldId id="1086" r:id="rId36"/>
    <p:sldId id="1087" r:id="rId37"/>
    <p:sldId id="1070" r:id="rId38"/>
    <p:sldId id="1013" r:id="rId39"/>
    <p:sldId id="1014" r:id="rId40"/>
    <p:sldId id="1069" r:id="rId41"/>
    <p:sldId id="1088" r:id="rId42"/>
    <p:sldId id="1063" r:id="rId43"/>
    <p:sldId id="1064" r:id="rId44"/>
    <p:sldId id="1020" r:id="rId45"/>
    <p:sldId id="1021" r:id="rId46"/>
    <p:sldId id="1050" r:id="rId47"/>
    <p:sldId id="1022" r:id="rId48"/>
    <p:sldId id="1112" r:id="rId49"/>
    <p:sldId id="1024" r:id="rId50"/>
    <p:sldId id="1023" r:id="rId51"/>
    <p:sldId id="841" r:id="rId52"/>
    <p:sldId id="1083" r:id="rId53"/>
    <p:sldId id="1111" r:id="rId54"/>
    <p:sldId id="1085" r:id="rId55"/>
    <p:sldId id="1084" r:id="rId56"/>
    <p:sldId id="1058" r:id="rId57"/>
    <p:sldId id="1061" r:id="rId58"/>
    <p:sldId id="1093" r:id="rId59"/>
    <p:sldId id="1073" r:id="rId60"/>
    <p:sldId id="1028" r:id="rId61"/>
    <p:sldId id="1030" r:id="rId62"/>
    <p:sldId id="1090" r:id="rId63"/>
    <p:sldId id="1067" r:id="rId64"/>
    <p:sldId id="1091" r:id="rId65"/>
    <p:sldId id="1092" r:id="rId66"/>
    <p:sldId id="991" r:id="rId6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499D"/>
    <a:srgbClr val="A8ACF3"/>
    <a:srgbClr val="1921FF"/>
    <a:srgbClr val="0047D2"/>
    <a:srgbClr val="05355D"/>
    <a:srgbClr val="6C21D2"/>
    <a:srgbClr val="CF2B30"/>
    <a:srgbClr val="7E1BC7"/>
    <a:srgbClr val="00C21C"/>
    <a:srgbClr val="396F92"/>
  </p:clrMru>
  <p:extLst>
    <p:ext uri="{E76CE94A-603C-4142-B9EB-6D1370010A27}">
      <p14:discardImageEditData xmlns:p14="http://schemas.microsoft.com/office/powerpoint/2010/main" val="1"/>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044"/>
    <p:restoredTop sz="86704" autoAdjust="0"/>
  </p:normalViewPr>
  <p:slideViewPr>
    <p:cSldViewPr snapToGrid="0" snapToObjects="1">
      <p:cViewPr varScale="1">
        <p:scale>
          <a:sx n="99" d="100"/>
          <a:sy n="99" d="100"/>
        </p:scale>
        <p:origin x="2034" y="8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104" d="100"/>
          <a:sy n="104" d="100"/>
        </p:scale>
        <p:origin x="4384" y="20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8BB9A0-9AFE-944C-81A9-83A0D0E7A175}" type="datetimeFigureOut">
              <a:rPr lang="en-US" smtClean="0"/>
              <a:t>2/14/2023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6C933E-16E2-2546-8CC2-D3F194CAB205}" type="slidenum">
              <a:rPr lang="en-US" smtClean="0"/>
              <a:t>‹#›</a:t>
            </a:fld>
            <a:endParaRPr lang="en-US"/>
          </a:p>
        </p:txBody>
      </p:sp>
    </p:spTree>
    <p:extLst>
      <p:ext uri="{BB962C8B-B14F-4D97-AF65-F5344CB8AC3E}">
        <p14:creationId xmlns:p14="http://schemas.microsoft.com/office/powerpoint/2010/main" val="1690879649"/>
      </p:ext>
    </p:extLst>
  </p:cSld>
  <p:clrMap bg1="lt1" tx1="dk1" bg2="lt2" tx2="dk2" accent1="accent1" accent2="accent2" accent3="accent3" accent4="accent4" accent5="accent5" accent6="accent6" hlink="hlink" folHlink="folHlink"/>
  <p:notesStyle>
    <a:lvl1pPr marL="0" algn="l" defTabSz="914363" rtl="0" eaLnBrk="1" latinLnBrk="0" hangingPunct="1">
      <a:defRPr sz="1200" kern="1200">
        <a:solidFill>
          <a:schemeClr val="tx1"/>
        </a:solidFill>
        <a:latin typeface="+mn-lt"/>
        <a:ea typeface="+mn-ea"/>
        <a:cs typeface="+mn-cs"/>
      </a:defRPr>
    </a:lvl1pPr>
    <a:lvl2pPr marL="457182" algn="l" defTabSz="914363" rtl="0" eaLnBrk="1" latinLnBrk="0" hangingPunct="1">
      <a:defRPr sz="1200" kern="1200">
        <a:solidFill>
          <a:schemeClr val="tx1"/>
        </a:solidFill>
        <a:latin typeface="+mn-lt"/>
        <a:ea typeface="+mn-ea"/>
        <a:cs typeface="+mn-cs"/>
      </a:defRPr>
    </a:lvl2pPr>
    <a:lvl3pPr marL="914363" algn="l" defTabSz="914363" rtl="0" eaLnBrk="1" latinLnBrk="0" hangingPunct="1">
      <a:defRPr sz="1200" kern="1200">
        <a:solidFill>
          <a:schemeClr val="tx1"/>
        </a:solidFill>
        <a:latin typeface="+mn-lt"/>
        <a:ea typeface="+mn-ea"/>
        <a:cs typeface="+mn-cs"/>
      </a:defRPr>
    </a:lvl3pPr>
    <a:lvl4pPr marL="1371545" algn="l" defTabSz="914363" rtl="0" eaLnBrk="1" latinLnBrk="0" hangingPunct="1">
      <a:defRPr sz="1200" kern="1200">
        <a:solidFill>
          <a:schemeClr val="tx1"/>
        </a:solidFill>
        <a:latin typeface="+mn-lt"/>
        <a:ea typeface="+mn-ea"/>
        <a:cs typeface="+mn-cs"/>
      </a:defRPr>
    </a:lvl4pPr>
    <a:lvl5pPr marL="1828727" algn="l" defTabSz="914363" rtl="0" eaLnBrk="1" latinLnBrk="0" hangingPunct="1">
      <a:defRPr sz="1200" kern="1200">
        <a:solidFill>
          <a:schemeClr val="tx1"/>
        </a:solidFill>
        <a:latin typeface="+mn-lt"/>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178129" y="4400550"/>
            <a:ext cx="6483927" cy="5064084"/>
          </a:xfrm>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1</a:t>
            </a:fld>
            <a:endParaRPr lang="en-US" dirty="0"/>
          </a:p>
        </p:txBody>
      </p:sp>
    </p:spTree>
    <p:extLst>
      <p:ext uri="{BB962C8B-B14F-4D97-AF65-F5344CB8AC3E}">
        <p14:creationId xmlns:p14="http://schemas.microsoft.com/office/powerpoint/2010/main" val="27903090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Stata you don’t need to add these yourself, they will automatically be added to your model for you. </a:t>
            </a:r>
          </a:p>
          <a:p>
            <a:r>
              <a:rPr lang="en-US" dirty="0"/>
              <a:t>They represent any remaining variance in that variable not explained by the variables it’s being regressed on. </a:t>
            </a:r>
          </a:p>
          <a:p>
            <a:r>
              <a:rPr lang="en-US" dirty="0"/>
              <a:t>This is a big distinction between SEM and other modeling frameworks, in that here we are explicitly modeling measurement error, which will make our models a bit more powerful other modeling frameworks</a:t>
            </a:r>
          </a:p>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10</a:t>
            </a:fld>
            <a:endParaRPr lang="en-US"/>
          </a:p>
        </p:txBody>
      </p:sp>
    </p:spTree>
    <p:extLst>
      <p:ext uri="{BB962C8B-B14F-4D97-AF65-F5344CB8AC3E}">
        <p14:creationId xmlns:p14="http://schemas.microsoft.com/office/powerpoint/2010/main" val="16487637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11</a:t>
            </a:fld>
            <a:endParaRPr lang="en-US"/>
          </a:p>
        </p:txBody>
      </p:sp>
    </p:spTree>
    <p:extLst>
      <p:ext uri="{BB962C8B-B14F-4D97-AF65-F5344CB8AC3E}">
        <p14:creationId xmlns:p14="http://schemas.microsoft.com/office/powerpoint/2010/main" val="36661114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13</a:t>
            </a:fld>
            <a:endParaRPr lang="en-US"/>
          </a:p>
        </p:txBody>
      </p:sp>
    </p:spTree>
    <p:extLst>
      <p:ext uri="{BB962C8B-B14F-4D97-AF65-F5344CB8AC3E}">
        <p14:creationId xmlns:p14="http://schemas.microsoft.com/office/powerpoint/2010/main" val="15979196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14</a:t>
            </a:fld>
            <a:endParaRPr lang="en-US"/>
          </a:p>
        </p:txBody>
      </p:sp>
    </p:spTree>
    <p:extLst>
      <p:ext uri="{BB962C8B-B14F-4D97-AF65-F5344CB8AC3E}">
        <p14:creationId xmlns:p14="http://schemas.microsoft.com/office/powerpoint/2010/main" val="24904769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15</a:t>
            </a:fld>
            <a:endParaRPr lang="en-US"/>
          </a:p>
        </p:txBody>
      </p:sp>
    </p:spTree>
    <p:extLst>
      <p:ext uri="{BB962C8B-B14F-4D97-AF65-F5344CB8AC3E}">
        <p14:creationId xmlns:p14="http://schemas.microsoft.com/office/powerpoint/2010/main" val="29190021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17</a:t>
            </a:fld>
            <a:endParaRPr lang="en-US"/>
          </a:p>
        </p:txBody>
      </p:sp>
    </p:spTree>
    <p:extLst>
      <p:ext uri="{BB962C8B-B14F-4D97-AF65-F5344CB8AC3E}">
        <p14:creationId xmlns:p14="http://schemas.microsoft.com/office/powerpoint/2010/main" val="27985746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19</a:t>
            </a:fld>
            <a:endParaRPr lang="en-US"/>
          </a:p>
        </p:txBody>
      </p:sp>
    </p:spTree>
    <p:extLst>
      <p:ext uri="{BB962C8B-B14F-4D97-AF65-F5344CB8AC3E}">
        <p14:creationId xmlns:p14="http://schemas.microsoft.com/office/powerpoint/2010/main" val="41981810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20</a:t>
            </a:fld>
            <a:endParaRPr lang="en-US"/>
          </a:p>
        </p:txBody>
      </p:sp>
    </p:spTree>
    <p:extLst>
      <p:ext uri="{BB962C8B-B14F-4D97-AF65-F5344CB8AC3E}">
        <p14:creationId xmlns:p14="http://schemas.microsoft.com/office/powerpoint/2010/main" val="40671547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22</a:t>
            </a:fld>
            <a:endParaRPr lang="en-US"/>
          </a:p>
        </p:txBody>
      </p:sp>
    </p:spTree>
    <p:extLst>
      <p:ext uri="{BB962C8B-B14F-4D97-AF65-F5344CB8AC3E}">
        <p14:creationId xmlns:p14="http://schemas.microsoft.com/office/powerpoint/2010/main" val="17278502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central concept underlying model fit in SEM is this idea of model-implied covariance</a:t>
            </a:r>
          </a:p>
        </p:txBody>
      </p:sp>
      <p:sp>
        <p:nvSpPr>
          <p:cNvPr id="4" name="Slide Number Placeholder 3"/>
          <p:cNvSpPr>
            <a:spLocks noGrp="1"/>
          </p:cNvSpPr>
          <p:nvPr>
            <p:ph type="sldNum" sz="quarter" idx="5"/>
          </p:nvPr>
        </p:nvSpPr>
        <p:spPr/>
        <p:txBody>
          <a:bodyPr/>
          <a:lstStyle/>
          <a:p>
            <a:fld id="{426C933E-16E2-2546-8CC2-D3F194CAB205}" type="slidenum">
              <a:rPr lang="en-US" smtClean="0"/>
              <a:t>23</a:t>
            </a:fld>
            <a:endParaRPr lang="en-US"/>
          </a:p>
        </p:txBody>
      </p:sp>
    </p:spTree>
    <p:extLst>
      <p:ext uri="{BB962C8B-B14F-4D97-AF65-F5344CB8AC3E}">
        <p14:creationId xmlns:p14="http://schemas.microsoft.com/office/powerpoint/2010/main" val="1728495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2</a:t>
            </a:fld>
            <a:endParaRPr lang="en-US"/>
          </a:p>
        </p:txBody>
      </p:sp>
    </p:spTree>
    <p:extLst>
      <p:ext uri="{BB962C8B-B14F-4D97-AF65-F5344CB8AC3E}">
        <p14:creationId xmlns:p14="http://schemas.microsoft.com/office/powerpoint/2010/main" val="33609930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Tracing backwards through every arrow that points to that variable</a:t>
            </a:r>
          </a:p>
        </p:txBody>
      </p:sp>
      <p:sp>
        <p:nvSpPr>
          <p:cNvPr id="4" name="Slide Number Placeholder 3"/>
          <p:cNvSpPr>
            <a:spLocks noGrp="1"/>
          </p:cNvSpPr>
          <p:nvPr>
            <p:ph type="sldNum" sz="quarter" idx="5"/>
          </p:nvPr>
        </p:nvSpPr>
        <p:spPr/>
        <p:txBody>
          <a:bodyPr/>
          <a:lstStyle/>
          <a:p>
            <a:fld id="{426C933E-16E2-2546-8CC2-D3F194CAB205}" type="slidenum">
              <a:rPr lang="en-US" smtClean="0"/>
              <a:t>24</a:t>
            </a:fld>
            <a:endParaRPr lang="en-US"/>
          </a:p>
        </p:txBody>
      </p:sp>
    </p:spTree>
    <p:extLst>
      <p:ext uri="{BB962C8B-B14F-4D97-AF65-F5344CB8AC3E}">
        <p14:creationId xmlns:p14="http://schemas.microsoft.com/office/powerpoint/2010/main" val="34885122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Tracing backwards through every arrow that points to that variable</a:t>
            </a:r>
          </a:p>
        </p:txBody>
      </p:sp>
      <p:sp>
        <p:nvSpPr>
          <p:cNvPr id="4" name="Slide Number Placeholder 3"/>
          <p:cNvSpPr>
            <a:spLocks noGrp="1"/>
          </p:cNvSpPr>
          <p:nvPr>
            <p:ph type="sldNum" sz="quarter" idx="5"/>
          </p:nvPr>
        </p:nvSpPr>
        <p:spPr/>
        <p:txBody>
          <a:bodyPr/>
          <a:lstStyle/>
          <a:p>
            <a:fld id="{426C933E-16E2-2546-8CC2-D3F194CAB205}" type="slidenum">
              <a:rPr lang="en-US" smtClean="0"/>
              <a:t>25</a:t>
            </a:fld>
            <a:endParaRPr lang="en-US"/>
          </a:p>
        </p:txBody>
      </p:sp>
    </p:spTree>
    <p:extLst>
      <p:ext uri="{BB962C8B-B14F-4D97-AF65-F5344CB8AC3E}">
        <p14:creationId xmlns:p14="http://schemas.microsoft.com/office/powerpoint/2010/main" val="39969473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Tracing backwards through every arrow that points to that variable</a:t>
            </a:r>
          </a:p>
        </p:txBody>
      </p:sp>
      <p:sp>
        <p:nvSpPr>
          <p:cNvPr id="4" name="Slide Number Placeholder 3"/>
          <p:cNvSpPr>
            <a:spLocks noGrp="1"/>
          </p:cNvSpPr>
          <p:nvPr>
            <p:ph type="sldNum" sz="quarter" idx="5"/>
          </p:nvPr>
        </p:nvSpPr>
        <p:spPr/>
        <p:txBody>
          <a:bodyPr/>
          <a:lstStyle/>
          <a:p>
            <a:fld id="{426C933E-16E2-2546-8CC2-D3F194CAB205}" type="slidenum">
              <a:rPr lang="en-US" smtClean="0"/>
              <a:t>26</a:t>
            </a:fld>
            <a:endParaRPr lang="en-US"/>
          </a:p>
        </p:txBody>
      </p:sp>
    </p:spTree>
    <p:extLst>
      <p:ext uri="{BB962C8B-B14F-4D97-AF65-F5344CB8AC3E}">
        <p14:creationId xmlns:p14="http://schemas.microsoft.com/office/powerpoint/2010/main" val="41220823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Tracing backwards through every arrow that points to that variable</a:t>
            </a:r>
          </a:p>
        </p:txBody>
      </p:sp>
      <p:sp>
        <p:nvSpPr>
          <p:cNvPr id="4" name="Slide Number Placeholder 3"/>
          <p:cNvSpPr>
            <a:spLocks noGrp="1"/>
          </p:cNvSpPr>
          <p:nvPr>
            <p:ph type="sldNum" sz="quarter" idx="5"/>
          </p:nvPr>
        </p:nvSpPr>
        <p:spPr/>
        <p:txBody>
          <a:bodyPr/>
          <a:lstStyle/>
          <a:p>
            <a:fld id="{426C933E-16E2-2546-8CC2-D3F194CAB205}" type="slidenum">
              <a:rPr lang="en-US" smtClean="0"/>
              <a:t>27</a:t>
            </a:fld>
            <a:endParaRPr lang="en-US"/>
          </a:p>
        </p:txBody>
      </p:sp>
    </p:spTree>
    <p:extLst>
      <p:ext uri="{BB962C8B-B14F-4D97-AF65-F5344CB8AC3E}">
        <p14:creationId xmlns:p14="http://schemas.microsoft.com/office/powerpoint/2010/main" val="10380246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Tracing backwards through every arrow that points to that variable</a:t>
            </a:r>
          </a:p>
        </p:txBody>
      </p:sp>
      <p:sp>
        <p:nvSpPr>
          <p:cNvPr id="4" name="Slide Number Placeholder 3"/>
          <p:cNvSpPr>
            <a:spLocks noGrp="1"/>
          </p:cNvSpPr>
          <p:nvPr>
            <p:ph type="sldNum" sz="quarter" idx="5"/>
          </p:nvPr>
        </p:nvSpPr>
        <p:spPr/>
        <p:txBody>
          <a:bodyPr/>
          <a:lstStyle/>
          <a:p>
            <a:fld id="{426C933E-16E2-2546-8CC2-D3F194CAB205}" type="slidenum">
              <a:rPr lang="en-US" smtClean="0"/>
              <a:t>28</a:t>
            </a:fld>
            <a:endParaRPr lang="en-US"/>
          </a:p>
        </p:txBody>
      </p:sp>
    </p:spTree>
    <p:extLst>
      <p:ext uri="{BB962C8B-B14F-4D97-AF65-F5344CB8AC3E}">
        <p14:creationId xmlns:p14="http://schemas.microsoft.com/office/powerpoint/2010/main" val="1166111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Tracing backwards through every arrow that points to that variable</a:t>
            </a:r>
          </a:p>
        </p:txBody>
      </p:sp>
      <p:sp>
        <p:nvSpPr>
          <p:cNvPr id="4" name="Slide Number Placeholder 3"/>
          <p:cNvSpPr>
            <a:spLocks noGrp="1"/>
          </p:cNvSpPr>
          <p:nvPr>
            <p:ph type="sldNum" sz="quarter" idx="5"/>
          </p:nvPr>
        </p:nvSpPr>
        <p:spPr/>
        <p:txBody>
          <a:bodyPr/>
          <a:lstStyle/>
          <a:p>
            <a:fld id="{426C933E-16E2-2546-8CC2-D3F194CAB205}" type="slidenum">
              <a:rPr lang="en-US" smtClean="0"/>
              <a:t>29</a:t>
            </a:fld>
            <a:endParaRPr lang="en-US"/>
          </a:p>
        </p:txBody>
      </p:sp>
    </p:spTree>
    <p:extLst>
      <p:ext uri="{BB962C8B-B14F-4D97-AF65-F5344CB8AC3E}">
        <p14:creationId xmlns:p14="http://schemas.microsoft.com/office/powerpoint/2010/main" val="35107855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33</a:t>
            </a:fld>
            <a:endParaRPr lang="en-US"/>
          </a:p>
        </p:txBody>
      </p:sp>
    </p:spTree>
    <p:extLst>
      <p:ext uri="{BB962C8B-B14F-4D97-AF65-F5344CB8AC3E}">
        <p14:creationId xmlns:p14="http://schemas.microsoft.com/office/powerpoint/2010/main" val="18064829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34</a:t>
            </a:fld>
            <a:endParaRPr lang="en-US"/>
          </a:p>
        </p:txBody>
      </p:sp>
    </p:spTree>
    <p:extLst>
      <p:ext uri="{BB962C8B-B14F-4D97-AF65-F5344CB8AC3E}">
        <p14:creationId xmlns:p14="http://schemas.microsoft.com/office/powerpoint/2010/main" val="26437099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37</a:t>
            </a:fld>
            <a:endParaRPr lang="en-US"/>
          </a:p>
        </p:txBody>
      </p:sp>
    </p:spTree>
    <p:extLst>
      <p:ext uri="{BB962C8B-B14F-4D97-AF65-F5344CB8AC3E}">
        <p14:creationId xmlns:p14="http://schemas.microsoft.com/office/powerpoint/2010/main" val="38614055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38</a:t>
            </a:fld>
            <a:endParaRPr lang="en-US"/>
          </a:p>
        </p:txBody>
      </p:sp>
    </p:spTree>
    <p:extLst>
      <p:ext uri="{BB962C8B-B14F-4D97-AF65-F5344CB8AC3E}">
        <p14:creationId xmlns:p14="http://schemas.microsoft.com/office/powerpoint/2010/main" val="10427337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3</a:t>
            </a:fld>
            <a:endParaRPr lang="en-US"/>
          </a:p>
        </p:txBody>
      </p:sp>
    </p:spTree>
    <p:extLst>
      <p:ext uri="{BB962C8B-B14F-4D97-AF65-F5344CB8AC3E}">
        <p14:creationId xmlns:p14="http://schemas.microsoft.com/office/powerpoint/2010/main" val="28520318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39</a:t>
            </a:fld>
            <a:endParaRPr lang="en-US"/>
          </a:p>
        </p:txBody>
      </p:sp>
    </p:spTree>
    <p:extLst>
      <p:ext uri="{BB962C8B-B14F-4D97-AF65-F5344CB8AC3E}">
        <p14:creationId xmlns:p14="http://schemas.microsoft.com/office/powerpoint/2010/main" val="22615519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41</a:t>
            </a:fld>
            <a:endParaRPr lang="en-US"/>
          </a:p>
        </p:txBody>
      </p:sp>
    </p:spTree>
    <p:extLst>
      <p:ext uri="{BB962C8B-B14F-4D97-AF65-F5344CB8AC3E}">
        <p14:creationId xmlns:p14="http://schemas.microsoft.com/office/powerpoint/2010/main" val="7619052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43</a:t>
            </a:fld>
            <a:endParaRPr lang="en-US"/>
          </a:p>
        </p:txBody>
      </p:sp>
    </p:spTree>
    <p:extLst>
      <p:ext uri="{BB962C8B-B14F-4D97-AF65-F5344CB8AC3E}">
        <p14:creationId xmlns:p14="http://schemas.microsoft.com/office/powerpoint/2010/main" val="40870502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44</a:t>
            </a:fld>
            <a:endParaRPr lang="en-US"/>
          </a:p>
        </p:txBody>
      </p:sp>
    </p:spTree>
    <p:extLst>
      <p:ext uri="{BB962C8B-B14F-4D97-AF65-F5344CB8AC3E}">
        <p14:creationId xmlns:p14="http://schemas.microsoft.com/office/powerpoint/2010/main" val="20700723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45</a:t>
            </a:fld>
            <a:endParaRPr lang="en-US"/>
          </a:p>
        </p:txBody>
      </p:sp>
    </p:spTree>
    <p:extLst>
      <p:ext uri="{BB962C8B-B14F-4D97-AF65-F5344CB8AC3E}">
        <p14:creationId xmlns:p14="http://schemas.microsoft.com/office/powerpoint/2010/main" val="36768891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47</a:t>
            </a:fld>
            <a:endParaRPr lang="en-US"/>
          </a:p>
        </p:txBody>
      </p:sp>
    </p:spTree>
    <p:extLst>
      <p:ext uri="{BB962C8B-B14F-4D97-AF65-F5344CB8AC3E}">
        <p14:creationId xmlns:p14="http://schemas.microsoft.com/office/powerpoint/2010/main" val="35339495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48</a:t>
            </a:fld>
            <a:endParaRPr lang="en-US"/>
          </a:p>
        </p:txBody>
      </p:sp>
    </p:spTree>
    <p:extLst>
      <p:ext uri="{BB962C8B-B14F-4D97-AF65-F5344CB8AC3E}">
        <p14:creationId xmlns:p14="http://schemas.microsoft.com/office/powerpoint/2010/main" val="8823531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49</a:t>
            </a:fld>
            <a:endParaRPr lang="en-US"/>
          </a:p>
        </p:txBody>
      </p:sp>
    </p:spTree>
    <p:extLst>
      <p:ext uri="{BB962C8B-B14F-4D97-AF65-F5344CB8AC3E}">
        <p14:creationId xmlns:p14="http://schemas.microsoft.com/office/powerpoint/2010/main" val="201726587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50</a:t>
            </a:fld>
            <a:endParaRPr lang="en-US"/>
          </a:p>
        </p:txBody>
      </p:sp>
    </p:spTree>
    <p:extLst>
      <p:ext uri="{BB962C8B-B14F-4D97-AF65-F5344CB8AC3E}">
        <p14:creationId xmlns:p14="http://schemas.microsoft.com/office/powerpoint/2010/main" val="38309131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52</a:t>
            </a:fld>
            <a:endParaRPr lang="en-US"/>
          </a:p>
        </p:txBody>
      </p:sp>
    </p:spTree>
    <p:extLst>
      <p:ext uri="{BB962C8B-B14F-4D97-AF65-F5344CB8AC3E}">
        <p14:creationId xmlns:p14="http://schemas.microsoft.com/office/powerpoint/2010/main" val="25206980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4</a:t>
            </a:fld>
            <a:endParaRPr lang="en-US"/>
          </a:p>
        </p:txBody>
      </p:sp>
    </p:spTree>
    <p:extLst>
      <p:ext uri="{BB962C8B-B14F-4D97-AF65-F5344CB8AC3E}">
        <p14:creationId xmlns:p14="http://schemas.microsoft.com/office/powerpoint/2010/main" val="19646982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53</a:t>
            </a:fld>
            <a:endParaRPr lang="en-US"/>
          </a:p>
        </p:txBody>
      </p:sp>
    </p:spTree>
    <p:extLst>
      <p:ext uri="{BB962C8B-B14F-4D97-AF65-F5344CB8AC3E}">
        <p14:creationId xmlns:p14="http://schemas.microsoft.com/office/powerpoint/2010/main" val="37856664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54</a:t>
            </a:fld>
            <a:endParaRPr lang="en-US"/>
          </a:p>
        </p:txBody>
      </p:sp>
    </p:spTree>
    <p:extLst>
      <p:ext uri="{BB962C8B-B14F-4D97-AF65-F5344CB8AC3E}">
        <p14:creationId xmlns:p14="http://schemas.microsoft.com/office/powerpoint/2010/main" val="30676971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55</a:t>
            </a:fld>
            <a:endParaRPr lang="en-US"/>
          </a:p>
        </p:txBody>
      </p:sp>
    </p:spTree>
    <p:extLst>
      <p:ext uri="{BB962C8B-B14F-4D97-AF65-F5344CB8AC3E}">
        <p14:creationId xmlns:p14="http://schemas.microsoft.com/office/powerpoint/2010/main" val="310164025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56</a:t>
            </a:fld>
            <a:endParaRPr lang="en-US"/>
          </a:p>
        </p:txBody>
      </p:sp>
    </p:spTree>
    <p:extLst>
      <p:ext uri="{BB962C8B-B14F-4D97-AF65-F5344CB8AC3E}">
        <p14:creationId xmlns:p14="http://schemas.microsoft.com/office/powerpoint/2010/main" val="274729549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59</a:t>
            </a:fld>
            <a:endParaRPr lang="en-US"/>
          </a:p>
        </p:txBody>
      </p:sp>
    </p:spTree>
    <p:extLst>
      <p:ext uri="{BB962C8B-B14F-4D97-AF65-F5344CB8AC3E}">
        <p14:creationId xmlns:p14="http://schemas.microsoft.com/office/powerpoint/2010/main" val="176143078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60</a:t>
            </a:fld>
            <a:endParaRPr lang="en-US"/>
          </a:p>
        </p:txBody>
      </p:sp>
    </p:spTree>
    <p:extLst>
      <p:ext uri="{BB962C8B-B14F-4D97-AF65-F5344CB8AC3E}">
        <p14:creationId xmlns:p14="http://schemas.microsoft.com/office/powerpoint/2010/main" val="378558849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62</a:t>
            </a:fld>
            <a:endParaRPr lang="en-US"/>
          </a:p>
        </p:txBody>
      </p:sp>
    </p:spTree>
    <p:extLst>
      <p:ext uri="{BB962C8B-B14F-4D97-AF65-F5344CB8AC3E}">
        <p14:creationId xmlns:p14="http://schemas.microsoft.com/office/powerpoint/2010/main" val="10665657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65</a:t>
            </a:fld>
            <a:endParaRPr lang="en-US"/>
          </a:p>
        </p:txBody>
      </p:sp>
    </p:spTree>
    <p:extLst>
      <p:ext uri="{BB962C8B-B14F-4D97-AF65-F5344CB8AC3E}">
        <p14:creationId xmlns:p14="http://schemas.microsoft.com/office/powerpoint/2010/main" val="185288648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66</a:t>
            </a:fld>
            <a:endParaRPr lang="en-US"/>
          </a:p>
        </p:txBody>
      </p:sp>
    </p:spTree>
    <p:extLst>
      <p:ext uri="{BB962C8B-B14F-4D97-AF65-F5344CB8AC3E}">
        <p14:creationId xmlns:p14="http://schemas.microsoft.com/office/powerpoint/2010/main" val="38812779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Path diagrams are graphical representations of SEMs, where different types of variables and model components are represented using different shapes and lines.</a:t>
            </a:r>
          </a:p>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5</a:t>
            </a:fld>
            <a:endParaRPr lang="en-US"/>
          </a:p>
        </p:txBody>
      </p:sp>
    </p:spTree>
    <p:extLst>
      <p:ext uri="{BB962C8B-B14F-4D97-AF65-F5344CB8AC3E}">
        <p14:creationId xmlns:p14="http://schemas.microsoft.com/office/powerpoint/2010/main" val="2102585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observed variables are measured variables in our dataset. They’re represented by rectangles.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Latent variables are conceptual variables that are being measured by a set of observed variables. Latent variables are represented by circles. </a:t>
            </a:r>
          </a:p>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6</a:t>
            </a:fld>
            <a:endParaRPr lang="en-US"/>
          </a:p>
        </p:txBody>
      </p:sp>
    </p:spTree>
    <p:extLst>
      <p:ext uri="{BB962C8B-B14F-4D97-AF65-F5344CB8AC3E}">
        <p14:creationId xmlns:p14="http://schemas.microsoft.com/office/powerpoint/2010/main" val="38343124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sz="1200" kern="1200" dirty="0">
                <a:solidFill>
                  <a:schemeClr val="tx1"/>
                </a:solidFill>
                <a:effectLst/>
                <a:latin typeface="+mn-lt"/>
                <a:ea typeface="+mn-ea"/>
                <a:cs typeface="+mn-cs"/>
              </a:rPr>
              <a:t>basic concept of a SEM is that you can estimate a measurement model and a structural model at the same time. </a:t>
            </a:r>
          </a:p>
          <a:p>
            <a:r>
              <a:rPr lang="en-US" sz="1200" kern="1200" dirty="0">
                <a:solidFill>
                  <a:schemeClr val="tx1"/>
                </a:solidFill>
                <a:effectLst/>
                <a:latin typeface="+mn-lt"/>
                <a:ea typeface="+mn-ea"/>
                <a:cs typeface="+mn-cs"/>
              </a:rPr>
              <a:t>The measurement model is the part or parts of the model where we are using observed variables to measure latent variables. </a:t>
            </a:r>
          </a:p>
          <a:p>
            <a:r>
              <a:rPr lang="en-US" sz="1200" kern="1200" dirty="0">
                <a:solidFill>
                  <a:schemeClr val="tx1"/>
                </a:solidFill>
                <a:effectLst/>
                <a:latin typeface="+mn-lt"/>
                <a:ea typeface="+mn-ea"/>
                <a:cs typeface="+mn-cs"/>
              </a:rPr>
              <a:t>Notice here that we have arrows coming from each latent variable to each observed variable its being measured by. You can think of this as someone’s aptitude or intelligence is what is causing the score they received on a test. The test score isn’t causing intelligence or aptitude, right? So that’s one way you can remember which way those arrows go. </a:t>
            </a:r>
          </a:p>
          <a:p>
            <a:r>
              <a:rPr lang="en-US" sz="1200" kern="1200" dirty="0">
                <a:solidFill>
                  <a:schemeClr val="tx1"/>
                </a:solidFill>
                <a:effectLst/>
                <a:latin typeface="+mn-lt"/>
                <a:ea typeface="+mn-ea"/>
                <a:cs typeface="+mn-cs"/>
              </a:rPr>
              <a:t>The structural part of the model describes the relationships among our observed and latent variables. This is usually the part of the model that evaluates our hypotheses. It is made of straight arrows and curved  arrows</a:t>
            </a:r>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7</a:t>
            </a:fld>
            <a:endParaRPr lang="en-US"/>
          </a:p>
        </p:txBody>
      </p:sp>
    </p:spTree>
    <p:extLst>
      <p:ext uri="{BB962C8B-B14F-4D97-AF65-F5344CB8AC3E}">
        <p14:creationId xmlns:p14="http://schemas.microsoft.com/office/powerpoint/2010/main" val="22165005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Straight path lines are regression paths between variables, where the arrow points to the outcome. These can either be one-head or two-headed. </a:t>
            </a:r>
          </a:p>
          <a:p>
            <a:r>
              <a:rPr lang="en-US" dirty="0"/>
              <a:t>The curved lines represent variances or covariances. </a:t>
            </a:r>
          </a:p>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8</a:t>
            </a:fld>
            <a:endParaRPr lang="en-US"/>
          </a:p>
        </p:txBody>
      </p:sp>
    </p:spTree>
    <p:extLst>
      <p:ext uri="{BB962C8B-B14F-4D97-AF65-F5344CB8AC3E}">
        <p14:creationId xmlns:p14="http://schemas.microsoft.com/office/powerpoint/2010/main" val="3626862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final distinction we need to make here is between </a:t>
            </a:r>
            <a:r>
              <a:rPr lang="en-US" dirty="0" err="1"/>
              <a:t>exog</a:t>
            </a:r>
            <a:r>
              <a:rPr lang="en-US" dirty="0"/>
              <a:t> and </a:t>
            </a:r>
            <a:r>
              <a:rPr lang="en-US" dirty="0" err="1"/>
              <a:t>endog</a:t>
            </a:r>
            <a:endParaRPr lang="en-US" dirty="0"/>
          </a:p>
          <a:p>
            <a:r>
              <a:rPr lang="en-US" dirty="0"/>
              <a:t>Endogenous variables have at least path pointing toward it. </a:t>
            </a:r>
          </a:p>
          <a:p>
            <a:r>
              <a:rPr lang="en-US" dirty="0"/>
              <a:t>Exogen do not have any straight paths pointing toward them. These are our independent variables. </a:t>
            </a:r>
          </a:p>
          <a:p>
            <a:r>
              <a:rPr lang="en-US" dirty="0"/>
              <a:t>But the reason we need different vocabulary here… </a:t>
            </a:r>
          </a:p>
          <a:p>
            <a:r>
              <a:rPr lang="en-US" dirty="0"/>
              <a:t>The reason this distinction is important is because, though I haven’t shown it here, every endogenous variables has an measurement error</a:t>
            </a:r>
          </a:p>
          <a:p>
            <a:endParaRPr lang="en-US" dirty="0"/>
          </a:p>
          <a:p>
            <a:endParaRPr lang="en-US" dirty="0"/>
          </a:p>
        </p:txBody>
      </p:sp>
      <p:sp>
        <p:nvSpPr>
          <p:cNvPr id="4" name="Slide Number Placeholder 3"/>
          <p:cNvSpPr>
            <a:spLocks noGrp="1"/>
          </p:cNvSpPr>
          <p:nvPr>
            <p:ph type="sldNum" sz="quarter" idx="5"/>
          </p:nvPr>
        </p:nvSpPr>
        <p:spPr/>
        <p:txBody>
          <a:bodyPr/>
          <a:lstStyle/>
          <a:p>
            <a:fld id="{426C933E-16E2-2546-8CC2-D3F194CAB205}" type="slidenum">
              <a:rPr lang="en-US" smtClean="0"/>
              <a:t>9</a:t>
            </a:fld>
            <a:endParaRPr lang="en-US"/>
          </a:p>
        </p:txBody>
      </p:sp>
    </p:spTree>
    <p:extLst>
      <p:ext uri="{BB962C8B-B14F-4D97-AF65-F5344CB8AC3E}">
        <p14:creationId xmlns:p14="http://schemas.microsoft.com/office/powerpoint/2010/main" val="4792342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b="0" i="0">
                <a:latin typeface="Helvetica Neue Medium" panose="02000503000000020004" pitchFamily="2" charset="0"/>
                <a:ea typeface="Helvetica Neue Medium" panose="02000503000000020004" pitchFamily="2" charset="0"/>
                <a:cs typeface="Helvetica Neue Medium" panose="02000503000000020004"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857182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F7A9175-E02C-B045-AA15-85963E771897}" type="slidenum">
              <a:rPr lang="en-US" smtClean="0"/>
              <a:t>‹#›</a:t>
            </a:fld>
            <a:endParaRPr lang="en-US"/>
          </a:p>
        </p:txBody>
      </p:sp>
    </p:spTree>
    <p:extLst>
      <p:ext uri="{BB962C8B-B14F-4D97-AF65-F5344CB8AC3E}">
        <p14:creationId xmlns:p14="http://schemas.microsoft.com/office/powerpoint/2010/main" val="17904791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AF7A9175-E02C-B045-AA15-85963E771897}" type="slidenum">
              <a:rPr lang="en-US" smtClean="0"/>
              <a:t>‹#›</a:t>
            </a:fld>
            <a:endParaRPr lang="en-US"/>
          </a:p>
        </p:txBody>
      </p:sp>
    </p:spTree>
    <p:extLst>
      <p:ext uri="{BB962C8B-B14F-4D97-AF65-F5344CB8AC3E}">
        <p14:creationId xmlns:p14="http://schemas.microsoft.com/office/powerpoint/2010/main" val="16394174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911960"/>
            <a:ext cx="7886700" cy="986113"/>
          </a:xfr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30929731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3412" y="3970801"/>
            <a:ext cx="7886700" cy="1500187"/>
          </a:xfrm>
        </p:spPr>
        <p:txBody>
          <a:bodyPr/>
          <a:lstStyle>
            <a:lvl1pPr marL="0" indent="0">
              <a:buNone/>
              <a:defRPr sz="2400">
                <a:solidFill>
                  <a:srgbClr val="0F1A4C"/>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p>
            <a:endParaRPr lang="en-US"/>
          </a:p>
        </p:txBody>
      </p:sp>
      <p:sp>
        <p:nvSpPr>
          <p:cNvPr id="2" name="Title 1"/>
          <p:cNvSpPr>
            <a:spLocks noGrp="1"/>
          </p:cNvSpPr>
          <p:nvPr>
            <p:ph type="title"/>
          </p:nvPr>
        </p:nvSpPr>
        <p:spPr>
          <a:xfrm>
            <a:off x="633412" y="904874"/>
            <a:ext cx="7886700" cy="2852737"/>
          </a:xfrm>
          <a:noFill/>
        </p:spPr>
        <p:txBody>
          <a:bodyPr anchor="b"/>
          <a:lstStyle>
            <a:lvl1pPr>
              <a:defRPr sz="6000">
                <a:solidFill>
                  <a:srgbClr val="0F1A4C"/>
                </a:solidFill>
              </a:defRPr>
            </a:lvl1pPr>
          </a:lstStyle>
          <a:p>
            <a:r>
              <a:rPr lang="en-US"/>
              <a:t>Click to edit Master title style</a:t>
            </a:r>
            <a:endParaRPr lang="en-US" dirty="0"/>
          </a:p>
        </p:txBody>
      </p:sp>
    </p:spTree>
    <p:extLst>
      <p:ext uri="{BB962C8B-B14F-4D97-AF65-F5344CB8AC3E}">
        <p14:creationId xmlns:p14="http://schemas.microsoft.com/office/powerpoint/2010/main" val="25531288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839512"/>
            <a:ext cx="7886700" cy="986113"/>
          </a:xfrm>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F7A9175-E02C-B045-AA15-85963E771897}" type="slidenum">
              <a:rPr lang="en-US" smtClean="0"/>
              <a:t>‹#›</a:t>
            </a:fld>
            <a:endParaRPr lang="en-US"/>
          </a:p>
        </p:txBody>
      </p:sp>
    </p:spTree>
    <p:extLst>
      <p:ext uri="{BB962C8B-B14F-4D97-AF65-F5344CB8AC3E}">
        <p14:creationId xmlns:p14="http://schemas.microsoft.com/office/powerpoint/2010/main" val="18785811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788893"/>
            <a:ext cx="7886700" cy="901795"/>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AF7A9175-E02C-B045-AA15-85963E771897}" type="slidenum">
              <a:rPr lang="en-US" smtClean="0"/>
              <a:t>‹#›</a:t>
            </a:fld>
            <a:endParaRPr lang="en-US"/>
          </a:p>
        </p:txBody>
      </p:sp>
    </p:spTree>
    <p:extLst>
      <p:ext uri="{BB962C8B-B14F-4D97-AF65-F5344CB8AC3E}">
        <p14:creationId xmlns:p14="http://schemas.microsoft.com/office/powerpoint/2010/main" val="802644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Footer Placeholder 3"/>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5017000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2540004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F7A9175-E02C-B045-AA15-85963E771897}" type="slidenum">
              <a:rPr lang="en-US" smtClean="0"/>
              <a:t>‹#›</a:t>
            </a:fld>
            <a:endParaRPr lang="en-US"/>
          </a:p>
        </p:txBody>
      </p:sp>
    </p:spTree>
    <p:extLst>
      <p:ext uri="{BB962C8B-B14F-4D97-AF65-F5344CB8AC3E}">
        <p14:creationId xmlns:p14="http://schemas.microsoft.com/office/powerpoint/2010/main" val="3216907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AF7A9175-E02C-B045-AA15-85963E771897}" type="slidenum">
              <a:rPr lang="en-US" smtClean="0"/>
              <a:t>‹#›</a:t>
            </a:fld>
            <a:endParaRPr lang="en-US"/>
          </a:p>
        </p:txBody>
      </p:sp>
    </p:spTree>
    <p:extLst>
      <p:ext uri="{BB962C8B-B14F-4D97-AF65-F5344CB8AC3E}">
        <p14:creationId xmlns:p14="http://schemas.microsoft.com/office/powerpoint/2010/main" val="33393648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1183341"/>
            <a:ext cx="7886700" cy="98611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981200"/>
            <a:ext cx="7886700" cy="451167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6057900" y="6492875"/>
            <a:ext cx="3086100" cy="365125"/>
          </a:xfrm>
          <a:prstGeom prst="rect">
            <a:avLst/>
          </a:prstGeom>
        </p:spPr>
        <p:txBody>
          <a:bodyPr vert="horz" lIns="91440" tIns="45720" rIns="91440" bIns="45720" rtlCol="0" anchor="ctr"/>
          <a:lstStyle>
            <a:lvl1pPr algn="r">
              <a:defRPr sz="1200" b="0" i="0">
                <a:solidFill>
                  <a:schemeClr val="tx1"/>
                </a:solidFill>
                <a:latin typeface="Helvetica Neue UltraLight" panose="02000206000000020004" pitchFamily="2" charset="0"/>
                <a:ea typeface="Helvetica Neue UltraLight" panose="02000206000000020004" pitchFamily="2" charset="0"/>
              </a:defRPr>
            </a:lvl1pPr>
          </a:lstStyle>
          <a:p>
            <a:endParaRPr lang="en-US" dirty="0"/>
          </a:p>
        </p:txBody>
      </p:sp>
      <p:pic>
        <p:nvPicPr>
          <p:cNvPr id="6" name="Picture 5">
            <a:extLst>
              <a:ext uri="{FF2B5EF4-FFF2-40B4-BE49-F238E27FC236}">
                <a16:creationId xmlns:a16="http://schemas.microsoft.com/office/drawing/2014/main" id="{F70CC424-47B2-8946-8F00-6AE22025A725}"/>
              </a:ext>
            </a:extLst>
          </p:cNvPr>
          <p:cNvPicPr>
            <a:picLocks noChangeAspect="1"/>
          </p:cNvPicPr>
          <p:nvPr/>
        </p:nvPicPr>
        <p:blipFill rotWithShape="1">
          <a:blip r:embed="rId14" cstate="hqprint">
            <a:extLst>
              <a:ext uri="{28A0092B-C50C-407E-A947-70E740481C1C}">
                <a14:useLocalDpi xmlns:a14="http://schemas.microsoft.com/office/drawing/2010/main"/>
              </a:ext>
            </a:extLst>
          </a:blip>
          <a:srcRect t="9808" b="9950"/>
          <a:stretch/>
        </p:blipFill>
        <p:spPr>
          <a:xfrm>
            <a:off x="9144" y="9144"/>
            <a:ext cx="9125712" cy="805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Picture 3">
            <a:extLst>
              <a:ext uri="{FF2B5EF4-FFF2-40B4-BE49-F238E27FC236}">
                <a16:creationId xmlns:a16="http://schemas.microsoft.com/office/drawing/2014/main" id="{A2A02092-1918-7083-296C-A9CC7F633BA2}"/>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0"/>
            <a:ext cx="9144000" cy="615696"/>
          </a:xfrm>
          <a:prstGeom prst="rect">
            <a:avLst/>
          </a:prstGeom>
        </p:spPr>
      </p:pic>
    </p:spTree>
    <p:extLst>
      <p:ext uri="{BB962C8B-B14F-4D97-AF65-F5344CB8AC3E}">
        <p14:creationId xmlns:p14="http://schemas.microsoft.com/office/powerpoint/2010/main" val="272758750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dt="0"/>
  <p:txStyles>
    <p:titleStyle>
      <a:lvl1pPr algn="l" defTabSz="914400" rtl="0" eaLnBrk="1" latinLnBrk="0" hangingPunct="1">
        <a:lnSpc>
          <a:spcPct val="90000"/>
        </a:lnSpc>
        <a:spcBef>
          <a:spcPct val="0"/>
        </a:spcBef>
        <a:buNone/>
        <a:defRPr sz="4400" b="0" i="0" kern="1200">
          <a:solidFill>
            <a:srgbClr val="19275C"/>
          </a:solidFill>
          <a:latin typeface="Helvetica Neue Medium" panose="02000503000000020004" pitchFamily="2" charset="0"/>
          <a:ea typeface="Helvetica Neue Medium" panose="02000503000000020004" pitchFamily="2" charset="0"/>
          <a:cs typeface="Helvetica Neue Medium" panose="02000503000000020004" pitchFamily="2"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Helvetica Neue Light" panose="02000403000000020004" pitchFamily="2" charset="0"/>
          <a:ea typeface="Helvetica Neue Light" panose="02000403000000020004" pitchFamily="2" charset="0"/>
          <a:cs typeface="Helvetica Neue" panose="02000503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Helvetica Neue Light" panose="02000403000000020004" pitchFamily="2" charset="0"/>
          <a:ea typeface="Helvetica Neue Light" panose="02000403000000020004"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Helvetica Neue Light" panose="02000403000000020004" pitchFamily="2" charset="0"/>
          <a:ea typeface="Helvetica Neue Light" panose="02000403000000020004"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Neue Light" panose="02000403000000020004" pitchFamily="2" charset="0"/>
          <a:ea typeface="Helvetica Neue Light" panose="02000403000000020004"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Neue Light" panose="02000403000000020004" pitchFamily="2" charset="0"/>
          <a:ea typeface="Helvetica Neue Light" panose="02000403000000020004"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4.png"/><Relationship Id="rId4"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90.png"/><Relationship Id="rId7" Type="http://schemas.openxmlformats.org/officeDocument/2006/relationships/image" Target="../media/image220.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0.png"/><Relationship Id="rId4" Type="http://schemas.openxmlformats.org/officeDocument/2006/relationships/image" Target="../media/image200.png"/></Relationships>
</file>

<file path=ppt/slides/_rels/slide2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90.png"/><Relationship Id="rId7" Type="http://schemas.openxmlformats.org/officeDocument/2006/relationships/image" Target="../media/image220.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0.png"/><Relationship Id="rId4" Type="http://schemas.openxmlformats.org/officeDocument/2006/relationships/image" Target="../media/image200.png"/><Relationship Id="rId9" Type="http://schemas.openxmlformats.org/officeDocument/2006/relationships/image" Target="../media/image24.png"/></Relationships>
</file>

<file path=ppt/slides/_rels/slide2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90.png"/><Relationship Id="rId7" Type="http://schemas.openxmlformats.org/officeDocument/2006/relationships/image" Target="../media/image220.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0.png"/><Relationship Id="rId4" Type="http://schemas.openxmlformats.org/officeDocument/2006/relationships/image" Target="../media/image200.png"/><Relationship Id="rId9" Type="http://schemas.openxmlformats.org/officeDocument/2006/relationships/image" Target="../media/image25.png"/></Relationships>
</file>

<file path=ppt/slides/_rels/slide2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90.png"/><Relationship Id="rId7" Type="http://schemas.openxmlformats.org/officeDocument/2006/relationships/image" Target="../media/image220.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0.png"/><Relationship Id="rId4" Type="http://schemas.openxmlformats.org/officeDocument/2006/relationships/image" Target="../media/image200.png"/><Relationship Id="rId9" Type="http://schemas.openxmlformats.org/officeDocument/2006/relationships/image" Target="../media/image26.png"/></Relationships>
</file>

<file path=ppt/slides/_rels/slide2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90.png"/><Relationship Id="rId7" Type="http://schemas.openxmlformats.org/officeDocument/2006/relationships/image" Target="../media/image220.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0.png"/><Relationship Id="rId4" Type="http://schemas.openxmlformats.org/officeDocument/2006/relationships/image" Target="../media/image200.png"/><Relationship Id="rId9" Type="http://schemas.openxmlformats.org/officeDocument/2006/relationships/image" Target="../media/image27.png"/></Relationships>
</file>

<file path=ppt/slides/_rels/slide2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90.png"/><Relationship Id="rId7" Type="http://schemas.openxmlformats.org/officeDocument/2006/relationships/image" Target="../media/image220.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0.png"/><Relationship Id="rId4" Type="http://schemas.openxmlformats.org/officeDocument/2006/relationships/image" Target="../media/image200.png"/><Relationship Id="rId9" Type="http://schemas.openxmlformats.org/officeDocument/2006/relationships/image" Target="../media/image2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38.png"/><Relationship Id="rId4" Type="http://schemas.openxmlformats.org/officeDocument/2006/relationships/notesSlide" Target="../notesSlides/notesSlide29.xml"/></Relationships>
</file>

<file path=ppt/slides/_rels/slide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5.mp4"/><Relationship Id="rId1" Type="http://schemas.microsoft.com/office/2007/relationships/media" Target="../media/media5.mp4"/><Relationship Id="rId4" Type="http://schemas.openxmlformats.org/officeDocument/2006/relationships/image" Target="../media/image41.png"/></Relationships>
</file>

<file path=ppt/slides/_rels/slide4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4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6.mp4"/><Relationship Id="rId1" Type="http://schemas.microsoft.com/office/2007/relationships/media" Target="../media/media6.mp4"/><Relationship Id="rId4" Type="http://schemas.openxmlformats.org/officeDocument/2006/relationships/image" Target="../media/image48.png"/></Relationships>
</file>

<file path=ppt/slides/_rels/slide4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4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4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7.mp4"/><Relationship Id="rId1" Type="http://schemas.microsoft.com/office/2007/relationships/media" Target="../media/media7.mp4"/><Relationship Id="rId5" Type="http://schemas.openxmlformats.org/officeDocument/2006/relationships/image" Target="../media/image55.png"/><Relationship Id="rId4" Type="http://schemas.openxmlformats.org/officeDocument/2006/relationships/notesSlide" Target="../notesSlides/notesSlide43.xml"/></Relationships>
</file>

<file path=ppt/slides/_rels/slide5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8.mp4"/><Relationship Id="rId1" Type="http://schemas.openxmlformats.org/officeDocument/2006/relationships/video" Target="NULL" TargetMode="External"/><Relationship Id="rId4" Type="http://schemas.openxmlformats.org/officeDocument/2006/relationships/image" Target="../media/image59.png"/></Relationships>
</file>

<file path=ppt/slides/_rels/slide6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9.mp4"/><Relationship Id="rId1" Type="http://schemas.microsoft.com/office/2007/relationships/media" Target="../media/media9.mp4"/><Relationship Id="rId4" Type="http://schemas.openxmlformats.org/officeDocument/2006/relationships/image" Target="../media/image61.png"/></Relationships>
</file>

<file path=ppt/slides/_rels/slide6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8E71D9E-B008-EF4E-95D7-FAEF0189FDB6}"/>
              </a:ext>
            </a:extLst>
          </p:cNvPr>
          <p:cNvSpPr>
            <a:spLocks noGrp="1"/>
          </p:cNvSpPr>
          <p:nvPr>
            <p:ph type="body" idx="1"/>
          </p:nvPr>
        </p:nvSpPr>
        <p:spPr>
          <a:xfrm>
            <a:off x="623888" y="5177191"/>
            <a:ext cx="7886700" cy="1758141"/>
          </a:xfrm>
        </p:spPr>
        <p:txBody>
          <a:bodyPr>
            <a:normAutofit/>
          </a:bodyPr>
          <a:lstStyle/>
          <a:p>
            <a:pPr algn="ctr"/>
            <a:r>
              <a:rPr lang="en-US" dirty="0"/>
              <a:t>Meghan K. Cain, Ph.D. | February 16</a:t>
            </a:r>
            <a:r>
              <a:rPr lang="en-US" baseline="30000" dirty="0"/>
              <a:t>th</a:t>
            </a:r>
            <a:r>
              <a:rPr lang="en-US" dirty="0"/>
              <a:t>, 2023</a:t>
            </a:r>
          </a:p>
          <a:p>
            <a:pPr algn="ctr"/>
            <a:endParaRPr lang="en-US" sz="800" dirty="0"/>
          </a:p>
          <a:p>
            <a:pPr algn="ctr"/>
            <a:endParaRPr lang="en-US" b="1" dirty="0"/>
          </a:p>
          <a:p>
            <a:pPr algn="ctr"/>
            <a:endParaRPr lang="en-US" dirty="0"/>
          </a:p>
          <a:p>
            <a:pPr algn="ctr"/>
            <a:endParaRPr lang="en-US" dirty="0"/>
          </a:p>
        </p:txBody>
      </p:sp>
      <p:sp>
        <p:nvSpPr>
          <p:cNvPr id="2" name="Title 1">
            <a:extLst>
              <a:ext uri="{FF2B5EF4-FFF2-40B4-BE49-F238E27FC236}">
                <a16:creationId xmlns:a16="http://schemas.microsoft.com/office/drawing/2014/main" id="{E889CD4F-7982-084A-AA22-6460097C3642}"/>
              </a:ext>
            </a:extLst>
          </p:cNvPr>
          <p:cNvSpPr>
            <a:spLocks noGrp="1"/>
          </p:cNvSpPr>
          <p:nvPr>
            <p:ph type="title"/>
          </p:nvPr>
        </p:nvSpPr>
        <p:spPr>
          <a:xfrm>
            <a:off x="623888" y="3468353"/>
            <a:ext cx="7886700" cy="1744491"/>
          </a:xfrm>
        </p:spPr>
        <p:txBody>
          <a:bodyPr>
            <a:normAutofit fontScale="90000"/>
          </a:bodyPr>
          <a:lstStyle/>
          <a:p>
            <a:pPr algn="ctr"/>
            <a:r>
              <a:rPr lang="en-US" b="1" dirty="0"/>
              <a:t>Structural Equation Modeling Using Stata</a:t>
            </a:r>
          </a:p>
        </p:txBody>
      </p:sp>
      <p:sp>
        <p:nvSpPr>
          <p:cNvPr id="5" name="Oval 4">
            <a:extLst>
              <a:ext uri="{FF2B5EF4-FFF2-40B4-BE49-F238E27FC236}">
                <a16:creationId xmlns:a16="http://schemas.microsoft.com/office/drawing/2014/main" id="{71683B04-0A48-6A41-B69E-61FF05458F86}"/>
              </a:ext>
            </a:extLst>
          </p:cNvPr>
          <p:cNvSpPr/>
          <p:nvPr/>
        </p:nvSpPr>
        <p:spPr>
          <a:xfrm>
            <a:off x="3172732" y="1600441"/>
            <a:ext cx="1188720" cy="1188720"/>
          </a:xfrm>
          <a:prstGeom prst="ellipse">
            <a:avLst/>
          </a:prstGeom>
          <a:solidFill>
            <a:srgbClr val="44499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p:sp>
        <p:nvSpPr>
          <p:cNvPr id="6" name="Oval 5">
            <a:extLst>
              <a:ext uri="{FF2B5EF4-FFF2-40B4-BE49-F238E27FC236}">
                <a16:creationId xmlns:a16="http://schemas.microsoft.com/office/drawing/2014/main" id="{D35016BF-EBFF-2E41-8613-C4F9231D7756}"/>
              </a:ext>
            </a:extLst>
          </p:cNvPr>
          <p:cNvSpPr/>
          <p:nvPr/>
        </p:nvSpPr>
        <p:spPr>
          <a:xfrm>
            <a:off x="4624052" y="1614090"/>
            <a:ext cx="1188720" cy="1188720"/>
          </a:xfrm>
          <a:prstGeom prst="ellipse">
            <a:avLst/>
          </a:prstGeom>
          <a:solidFill>
            <a:srgbClr val="44499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p:sp>
        <p:nvSpPr>
          <p:cNvPr id="7" name="Rectangle 6">
            <a:extLst>
              <a:ext uri="{FF2B5EF4-FFF2-40B4-BE49-F238E27FC236}">
                <a16:creationId xmlns:a16="http://schemas.microsoft.com/office/drawing/2014/main" id="{40A93C1D-CFC8-2B41-8DBF-B186BCA7BBA6}"/>
              </a:ext>
            </a:extLst>
          </p:cNvPr>
          <p:cNvSpPr/>
          <p:nvPr/>
        </p:nvSpPr>
        <p:spPr>
          <a:xfrm>
            <a:off x="2320349" y="1140381"/>
            <a:ext cx="548640" cy="548640"/>
          </a:xfrm>
          <a:prstGeom prst="rect">
            <a:avLst/>
          </a:prstGeom>
          <a:solidFill>
            <a:srgbClr val="A8ACF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p:sp>
        <p:nvSpPr>
          <p:cNvPr id="8" name="Rectangle 7">
            <a:extLst>
              <a:ext uri="{FF2B5EF4-FFF2-40B4-BE49-F238E27FC236}">
                <a16:creationId xmlns:a16="http://schemas.microsoft.com/office/drawing/2014/main" id="{C80065AE-AA47-AD42-84B4-4A952C9A3AB4}"/>
              </a:ext>
            </a:extLst>
          </p:cNvPr>
          <p:cNvSpPr/>
          <p:nvPr/>
        </p:nvSpPr>
        <p:spPr>
          <a:xfrm>
            <a:off x="2320349" y="1904688"/>
            <a:ext cx="548640" cy="548640"/>
          </a:xfrm>
          <a:prstGeom prst="rect">
            <a:avLst/>
          </a:prstGeom>
          <a:solidFill>
            <a:srgbClr val="A8ACF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p:sp>
        <p:nvSpPr>
          <p:cNvPr id="9" name="Rectangle 8">
            <a:extLst>
              <a:ext uri="{FF2B5EF4-FFF2-40B4-BE49-F238E27FC236}">
                <a16:creationId xmlns:a16="http://schemas.microsoft.com/office/drawing/2014/main" id="{F3F5C7AB-BF5E-C945-9C8E-F94924997DAB}"/>
              </a:ext>
            </a:extLst>
          </p:cNvPr>
          <p:cNvSpPr/>
          <p:nvPr/>
        </p:nvSpPr>
        <p:spPr>
          <a:xfrm>
            <a:off x="2320349" y="2666134"/>
            <a:ext cx="548640" cy="548640"/>
          </a:xfrm>
          <a:prstGeom prst="rect">
            <a:avLst/>
          </a:prstGeom>
          <a:solidFill>
            <a:srgbClr val="A8ACF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p:sp>
        <p:nvSpPr>
          <p:cNvPr id="10" name="Rectangle 9">
            <a:extLst>
              <a:ext uri="{FF2B5EF4-FFF2-40B4-BE49-F238E27FC236}">
                <a16:creationId xmlns:a16="http://schemas.microsoft.com/office/drawing/2014/main" id="{2E13DF8A-734A-4E4F-A72A-4408B780684E}"/>
              </a:ext>
            </a:extLst>
          </p:cNvPr>
          <p:cNvSpPr/>
          <p:nvPr/>
        </p:nvSpPr>
        <p:spPr>
          <a:xfrm>
            <a:off x="6118973" y="1140381"/>
            <a:ext cx="548640" cy="548640"/>
          </a:xfrm>
          <a:prstGeom prst="rect">
            <a:avLst/>
          </a:prstGeom>
          <a:solidFill>
            <a:srgbClr val="A8ACF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p:sp>
        <p:nvSpPr>
          <p:cNvPr id="11" name="Rectangle 10">
            <a:extLst>
              <a:ext uri="{FF2B5EF4-FFF2-40B4-BE49-F238E27FC236}">
                <a16:creationId xmlns:a16="http://schemas.microsoft.com/office/drawing/2014/main" id="{C2DBE991-910B-2645-8D24-56F8577FD8A2}"/>
              </a:ext>
            </a:extLst>
          </p:cNvPr>
          <p:cNvSpPr/>
          <p:nvPr/>
        </p:nvSpPr>
        <p:spPr>
          <a:xfrm>
            <a:off x="6118972" y="1921875"/>
            <a:ext cx="548640" cy="548640"/>
          </a:xfrm>
          <a:prstGeom prst="rect">
            <a:avLst/>
          </a:prstGeom>
          <a:solidFill>
            <a:srgbClr val="A8ACF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p:sp>
        <p:nvSpPr>
          <p:cNvPr id="12" name="Rectangle 11">
            <a:extLst>
              <a:ext uri="{FF2B5EF4-FFF2-40B4-BE49-F238E27FC236}">
                <a16:creationId xmlns:a16="http://schemas.microsoft.com/office/drawing/2014/main" id="{21F36112-3CC1-C248-9B6F-FF5A3A8BB2CA}"/>
              </a:ext>
            </a:extLst>
          </p:cNvPr>
          <p:cNvSpPr/>
          <p:nvPr/>
        </p:nvSpPr>
        <p:spPr>
          <a:xfrm>
            <a:off x="6135332" y="2666134"/>
            <a:ext cx="548640" cy="548640"/>
          </a:xfrm>
          <a:prstGeom prst="rect">
            <a:avLst/>
          </a:prstGeom>
          <a:solidFill>
            <a:srgbClr val="A8ACF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p:cxnSp>
        <p:nvCxnSpPr>
          <p:cNvPr id="14" name="Straight Arrow Connector 13">
            <a:extLst>
              <a:ext uri="{FF2B5EF4-FFF2-40B4-BE49-F238E27FC236}">
                <a16:creationId xmlns:a16="http://schemas.microsoft.com/office/drawing/2014/main" id="{301AF55D-DC57-0440-8C0F-27933464F67A}"/>
              </a:ext>
            </a:extLst>
          </p:cNvPr>
          <p:cNvCxnSpPr>
            <a:cxnSpLocks/>
            <a:stCxn id="5" idx="1"/>
            <a:endCxn id="7" idx="3"/>
          </p:cNvCxnSpPr>
          <p:nvPr/>
        </p:nvCxnSpPr>
        <p:spPr>
          <a:xfrm flipH="1" flipV="1">
            <a:off x="2868990" y="1414701"/>
            <a:ext cx="477827" cy="35982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735670F7-7F62-D64A-8FA1-FBD1CCC46760}"/>
              </a:ext>
            </a:extLst>
          </p:cNvPr>
          <p:cNvCxnSpPr>
            <a:cxnSpLocks/>
            <a:stCxn id="5" idx="2"/>
            <a:endCxn id="8" idx="3"/>
          </p:cNvCxnSpPr>
          <p:nvPr/>
        </p:nvCxnSpPr>
        <p:spPr>
          <a:xfrm flipH="1" flipV="1">
            <a:off x="2868989" y="2179009"/>
            <a:ext cx="303743" cy="1579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00180A09-2E1B-F44F-B1A5-D2112F065799}"/>
              </a:ext>
            </a:extLst>
          </p:cNvPr>
          <p:cNvCxnSpPr>
            <a:cxnSpLocks/>
            <a:stCxn id="5" idx="3"/>
            <a:endCxn id="9" idx="3"/>
          </p:cNvCxnSpPr>
          <p:nvPr/>
        </p:nvCxnSpPr>
        <p:spPr>
          <a:xfrm flipH="1">
            <a:off x="2868990" y="2615077"/>
            <a:ext cx="477827" cy="32537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7ED0C81A-407E-E340-AAEF-FA199BBAC1EC}"/>
              </a:ext>
            </a:extLst>
          </p:cNvPr>
          <p:cNvCxnSpPr>
            <a:cxnSpLocks/>
            <a:stCxn id="6" idx="7"/>
            <a:endCxn id="10" idx="1"/>
          </p:cNvCxnSpPr>
          <p:nvPr/>
        </p:nvCxnSpPr>
        <p:spPr>
          <a:xfrm flipV="1">
            <a:off x="5638688" y="1414702"/>
            <a:ext cx="480285" cy="37347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9CB9BB05-FB66-AB42-9B57-4701D184A12B}"/>
              </a:ext>
            </a:extLst>
          </p:cNvPr>
          <p:cNvCxnSpPr>
            <a:cxnSpLocks/>
            <a:stCxn id="6" idx="6"/>
            <a:endCxn id="11" idx="1"/>
          </p:cNvCxnSpPr>
          <p:nvPr/>
        </p:nvCxnSpPr>
        <p:spPr>
          <a:xfrm flipV="1">
            <a:off x="5812772" y="2196196"/>
            <a:ext cx="306200" cy="1225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9984D21C-23A2-B942-83A4-473759A117CA}"/>
              </a:ext>
            </a:extLst>
          </p:cNvPr>
          <p:cNvCxnSpPr>
            <a:cxnSpLocks/>
            <a:stCxn id="6" idx="5"/>
            <a:endCxn id="12" idx="1"/>
          </p:cNvCxnSpPr>
          <p:nvPr/>
        </p:nvCxnSpPr>
        <p:spPr>
          <a:xfrm>
            <a:off x="5638689" y="2628726"/>
            <a:ext cx="496644" cy="31172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Curved Connector 35">
            <a:extLst>
              <a:ext uri="{FF2B5EF4-FFF2-40B4-BE49-F238E27FC236}">
                <a16:creationId xmlns:a16="http://schemas.microsoft.com/office/drawing/2014/main" id="{7B24FD66-24D1-C04F-ADD5-0CE923C3C13F}"/>
              </a:ext>
            </a:extLst>
          </p:cNvPr>
          <p:cNvCxnSpPr>
            <a:stCxn id="5" idx="4"/>
            <a:endCxn id="6" idx="4"/>
          </p:cNvCxnSpPr>
          <p:nvPr/>
        </p:nvCxnSpPr>
        <p:spPr>
          <a:xfrm rot="16200000" flipH="1">
            <a:off x="4485929" y="2070325"/>
            <a:ext cx="13649" cy="1451320"/>
          </a:xfrm>
          <a:prstGeom prst="curvedConnector3">
            <a:avLst>
              <a:gd name="adj1" fmla="val 3202594"/>
            </a:avLst>
          </a:prstGeom>
          <a:ln w="381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04092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EF171AE1-B296-7D22-4AC3-FEAA07CF87EC}"/>
              </a:ext>
            </a:extLst>
          </p:cNvPr>
          <p:cNvSpPr/>
          <p:nvPr/>
        </p:nvSpPr>
        <p:spPr>
          <a:xfrm>
            <a:off x="122123" y="1232059"/>
            <a:ext cx="9368853" cy="5631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latin typeface="HelveticaNeue Light" panose="00000400000000000000" pitchFamily="2" charset="0"/>
            </a:endParaRPr>
          </a:p>
        </p:txBody>
      </p:sp>
      <p:sp>
        <p:nvSpPr>
          <p:cNvPr id="29" name="TextBox 28">
            <a:extLst>
              <a:ext uri="{FF2B5EF4-FFF2-40B4-BE49-F238E27FC236}">
                <a16:creationId xmlns:a16="http://schemas.microsoft.com/office/drawing/2014/main" id="{ECDD1D2B-8412-4253-12F7-D9C371509B90}"/>
              </a:ext>
            </a:extLst>
          </p:cNvPr>
          <p:cNvSpPr txBox="1"/>
          <p:nvPr/>
        </p:nvSpPr>
        <p:spPr>
          <a:xfrm>
            <a:off x="280291" y="1076236"/>
            <a:ext cx="3355732" cy="461665"/>
          </a:xfrm>
          <a:prstGeom prst="rect">
            <a:avLst/>
          </a:prstGeom>
          <a:noFill/>
        </p:spPr>
        <p:txBody>
          <a:bodyPr wrap="square" rtlCol="0">
            <a:spAutoFit/>
          </a:bodyPr>
          <a:lstStyle/>
          <a:p>
            <a:pPr algn="ctr"/>
            <a:r>
              <a:rPr lang="en-US" sz="2400" b="1" dirty="0">
                <a:ln>
                  <a:solidFill>
                    <a:srgbClr val="1921FF"/>
                  </a:solidFill>
                </a:ln>
                <a:solidFill>
                  <a:srgbClr val="0047D2"/>
                </a:solidFill>
                <a:latin typeface="HelveticaNeue Light" panose="00000400000000000000" pitchFamily="2" charset="0"/>
                <a:ea typeface="Helvetica Neue Light" panose="02000403000000020004" pitchFamily="2" charset="0"/>
              </a:rPr>
              <a:t>Exogenous variables</a:t>
            </a:r>
          </a:p>
        </p:txBody>
      </p:sp>
      <p:sp>
        <p:nvSpPr>
          <p:cNvPr id="30" name="TextBox 29">
            <a:extLst>
              <a:ext uri="{FF2B5EF4-FFF2-40B4-BE49-F238E27FC236}">
                <a16:creationId xmlns:a16="http://schemas.microsoft.com/office/drawing/2014/main" id="{A584020C-9B3B-7ED9-70F9-12ED14C807D8}"/>
              </a:ext>
            </a:extLst>
          </p:cNvPr>
          <p:cNvSpPr txBox="1"/>
          <p:nvPr/>
        </p:nvSpPr>
        <p:spPr>
          <a:xfrm>
            <a:off x="4959614" y="1093867"/>
            <a:ext cx="3555736" cy="461665"/>
          </a:xfrm>
          <a:prstGeom prst="rect">
            <a:avLst/>
          </a:prstGeom>
          <a:noFill/>
        </p:spPr>
        <p:txBody>
          <a:bodyPr wrap="square" rtlCol="0">
            <a:spAutoFit/>
          </a:bodyPr>
          <a:lstStyle/>
          <a:p>
            <a:pPr algn="ctr"/>
            <a:r>
              <a:rPr lang="en-US" sz="2400" b="1" dirty="0">
                <a:solidFill>
                  <a:srgbClr val="FF0000"/>
                </a:solidFill>
                <a:latin typeface="HelveticaNeue Light" panose="00000400000000000000" pitchFamily="2" charset="0"/>
                <a:ea typeface="Helvetica Neue Light" panose="02000403000000020004" pitchFamily="2" charset="0"/>
              </a:rPr>
              <a:t>Endogenous variables</a:t>
            </a:r>
          </a:p>
        </p:txBody>
      </p:sp>
      <p:sp>
        <p:nvSpPr>
          <p:cNvPr id="78" name="Rectangle 77">
            <a:extLst>
              <a:ext uri="{FF2B5EF4-FFF2-40B4-BE49-F238E27FC236}">
                <a16:creationId xmlns:a16="http://schemas.microsoft.com/office/drawing/2014/main" id="{6FD0C362-F986-D14A-9F9C-69103425381C}"/>
              </a:ext>
            </a:extLst>
          </p:cNvPr>
          <p:cNvSpPr/>
          <p:nvPr/>
        </p:nvSpPr>
        <p:spPr>
          <a:xfrm>
            <a:off x="7517153" y="1825625"/>
            <a:ext cx="1510990" cy="1107996"/>
          </a:xfrm>
          <a:prstGeom prst="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79" name="Rectangle 78">
            <a:extLst>
              <a:ext uri="{FF2B5EF4-FFF2-40B4-BE49-F238E27FC236}">
                <a16:creationId xmlns:a16="http://schemas.microsoft.com/office/drawing/2014/main" id="{A75C103D-72CB-104E-925D-2A0E18ACC87C}"/>
              </a:ext>
            </a:extLst>
          </p:cNvPr>
          <p:cNvSpPr/>
          <p:nvPr/>
        </p:nvSpPr>
        <p:spPr>
          <a:xfrm>
            <a:off x="5840014" y="1825625"/>
            <a:ext cx="1510990" cy="1107996"/>
          </a:xfrm>
          <a:prstGeom prst="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80" name="Rectangle 79">
            <a:extLst>
              <a:ext uri="{FF2B5EF4-FFF2-40B4-BE49-F238E27FC236}">
                <a16:creationId xmlns:a16="http://schemas.microsoft.com/office/drawing/2014/main" id="{72FD3BD9-A735-7742-98BF-10F17D77C2ED}"/>
              </a:ext>
            </a:extLst>
          </p:cNvPr>
          <p:cNvSpPr/>
          <p:nvPr/>
        </p:nvSpPr>
        <p:spPr>
          <a:xfrm>
            <a:off x="4154857" y="1825625"/>
            <a:ext cx="1510990" cy="1107996"/>
          </a:xfrm>
          <a:prstGeom prst="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7" name="Rectangle 6">
            <a:extLst>
              <a:ext uri="{FF2B5EF4-FFF2-40B4-BE49-F238E27FC236}">
                <a16:creationId xmlns:a16="http://schemas.microsoft.com/office/drawing/2014/main" id="{30B7C67E-D7AD-2648-9F36-8247765E1506}"/>
              </a:ext>
            </a:extLst>
          </p:cNvPr>
          <p:cNvSpPr/>
          <p:nvPr/>
        </p:nvSpPr>
        <p:spPr>
          <a:xfrm>
            <a:off x="1304053" y="5520141"/>
            <a:ext cx="1286409" cy="1200327"/>
          </a:xfrm>
          <a:prstGeom prst="rect">
            <a:avLst/>
          </a:prstGeom>
          <a:solidFill>
            <a:schemeClr val="bg1"/>
          </a:solidFill>
          <a:ln w="38100">
            <a:solidFill>
              <a:srgbClr val="192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5" name="Rectangle 4">
            <a:extLst>
              <a:ext uri="{FF2B5EF4-FFF2-40B4-BE49-F238E27FC236}">
                <a16:creationId xmlns:a16="http://schemas.microsoft.com/office/drawing/2014/main" id="{2543FE80-59F3-2A46-B586-CF28D2691C60}"/>
              </a:ext>
            </a:extLst>
          </p:cNvPr>
          <p:cNvSpPr/>
          <p:nvPr/>
        </p:nvSpPr>
        <p:spPr>
          <a:xfrm>
            <a:off x="5955428" y="5520139"/>
            <a:ext cx="1280162" cy="1200328"/>
          </a:xfrm>
          <a:prstGeom prst="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6" name="TextBox 5">
            <a:extLst>
              <a:ext uri="{FF2B5EF4-FFF2-40B4-BE49-F238E27FC236}">
                <a16:creationId xmlns:a16="http://schemas.microsoft.com/office/drawing/2014/main" id="{84834E2C-89A7-8148-828B-3AAAF376ECD8}"/>
              </a:ext>
            </a:extLst>
          </p:cNvPr>
          <p:cNvSpPr txBox="1"/>
          <p:nvPr/>
        </p:nvSpPr>
        <p:spPr>
          <a:xfrm>
            <a:off x="1318076" y="5520136"/>
            <a:ext cx="1280162" cy="1200329"/>
          </a:xfrm>
          <a:prstGeom prst="rect">
            <a:avLst/>
          </a:prstGeom>
          <a:noFill/>
          <a:ln>
            <a:solidFill>
              <a:srgbClr val="1921FF"/>
            </a:solidFill>
          </a:ln>
        </p:spPr>
        <p:txBody>
          <a:bodyPr wrap="square" rtlCol="0">
            <a:spAutoFit/>
          </a:bodyPr>
          <a:lstStyle/>
          <a:p>
            <a:pPr algn="ctr"/>
            <a:r>
              <a:rPr lang="en-US" sz="2400" dirty="0">
                <a:latin typeface="HelveticaNeue Light" panose="00000400000000000000" pitchFamily="2" charset="0"/>
                <a:ea typeface="Helvetica Neue Light" panose="02000403000000020004" pitchFamily="2" charset="0"/>
              </a:rPr>
              <a:t>High School GPA</a:t>
            </a:r>
          </a:p>
        </p:txBody>
      </p:sp>
      <p:sp>
        <p:nvSpPr>
          <p:cNvPr id="8" name="TextBox 7">
            <a:extLst>
              <a:ext uri="{FF2B5EF4-FFF2-40B4-BE49-F238E27FC236}">
                <a16:creationId xmlns:a16="http://schemas.microsoft.com/office/drawing/2014/main" id="{FF467881-C3E5-B04B-9DCE-30C3F9BD87FD}"/>
              </a:ext>
            </a:extLst>
          </p:cNvPr>
          <p:cNvSpPr txBox="1"/>
          <p:nvPr/>
        </p:nvSpPr>
        <p:spPr>
          <a:xfrm>
            <a:off x="5955429" y="5889470"/>
            <a:ext cx="1280162" cy="461665"/>
          </a:xfrm>
          <a:prstGeom prst="rect">
            <a:avLst/>
          </a:prstGeom>
          <a:noFill/>
          <a:ln>
            <a:noFill/>
          </a:ln>
        </p:spPr>
        <p:txBody>
          <a:bodyPr wrap="square" rtlCol="0">
            <a:spAutoFit/>
          </a:bodyPr>
          <a:lstStyle/>
          <a:p>
            <a:pPr algn="ctr"/>
            <a:r>
              <a:rPr lang="en-US" sz="2400" dirty="0">
                <a:latin typeface="HelveticaNeue Light" panose="00000400000000000000" pitchFamily="2" charset="0"/>
                <a:ea typeface="Helvetica Neue Light" panose="02000403000000020004" pitchFamily="2" charset="0"/>
              </a:rPr>
              <a:t>Income</a:t>
            </a:r>
          </a:p>
        </p:txBody>
      </p:sp>
      <p:sp>
        <p:nvSpPr>
          <p:cNvPr id="9" name="Oval 8">
            <a:extLst>
              <a:ext uri="{FF2B5EF4-FFF2-40B4-BE49-F238E27FC236}">
                <a16:creationId xmlns:a16="http://schemas.microsoft.com/office/drawing/2014/main" id="{D7A5C432-677F-6143-99E2-41F45FA43167}"/>
              </a:ext>
            </a:extLst>
          </p:cNvPr>
          <p:cNvSpPr/>
          <p:nvPr/>
        </p:nvSpPr>
        <p:spPr>
          <a:xfrm>
            <a:off x="1304052" y="3428964"/>
            <a:ext cx="1280160" cy="1280160"/>
          </a:xfrm>
          <a:prstGeom prst="ellipse">
            <a:avLst/>
          </a:prstGeom>
          <a:solidFill>
            <a:schemeClr val="bg1"/>
          </a:solidFill>
          <a:ln w="38100">
            <a:solidFill>
              <a:srgbClr val="192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10" name="TextBox 9">
            <a:extLst>
              <a:ext uri="{FF2B5EF4-FFF2-40B4-BE49-F238E27FC236}">
                <a16:creationId xmlns:a16="http://schemas.microsoft.com/office/drawing/2014/main" id="{025A2CC1-EA93-EE4B-B69A-A384FA9DE8C0}"/>
              </a:ext>
            </a:extLst>
          </p:cNvPr>
          <p:cNvSpPr txBox="1"/>
          <p:nvPr/>
        </p:nvSpPr>
        <p:spPr>
          <a:xfrm>
            <a:off x="1276106" y="3839705"/>
            <a:ext cx="1364105" cy="461665"/>
          </a:xfrm>
          <a:prstGeom prst="rect">
            <a:avLst/>
          </a:prstGeom>
          <a:noFill/>
          <a:ln>
            <a:noFill/>
          </a:ln>
        </p:spPr>
        <p:txBody>
          <a:bodyPr wrap="square" rtlCol="0">
            <a:spAutoFit/>
          </a:bodyPr>
          <a:lstStyle/>
          <a:p>
            <a:pPr algn="ctr"/>
            <a:r>
              <a:rPr lang="en-US" sz="2400" dirty="0">
                <a:latin typeface="HelveticaNeue Light" panose="00000400000000000000" pitchFamily="2" charset="0"/>
                <a:ea typeface="Helvetica Neue Light" panose="02000403000000020004" pitchFamily="2" charset="0"/>
              </a:rPr>
              <a:t>Aptitude</a:t>
            </a:r>
          </a:p>
        </p:txBody>
      </p:sp>
      <p:sp>
        <p:nvSpPr>
          <p:cNvPr id="11" name="Oval 10">
            <a:extLst>
              <a:ext uri="{FF2B5EF4-FFF2-40B4-BE49-F238E27FC236}">
                <a16:creationId xmlns:a16="http://schemas.microsoft.com/office/drawing/2014/main" id="{D254AC18-0675-9D42-85B2-A3EE81595559}"/>
              </a:ext>
            </a:extLst>
          </p:cNvPr>
          <p:cNvSpPr/>
          <p:nvPr/>
        </p:nvSpPr>
        <p:spPr>
          <a:xfrm>
            <a:off x="5955429" y="3428964"/>
            <a:ext cx="1280160" cy="1280160"/>
          </a:xfrm>
          <a:prstGeom prst="ellipse">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12" name="TextBox 11">
            <a:extLst>
              <a:ext uri="{FF2B5EF4-FFF2-40B4-BE49-F238E27FC236}">
                <a16:creationId xmlns:a16="http://schemas.microsoft.com/office/drawing/2014/main" id="{F40D05B5-A1E3-0544-A5FD-D8C422887B25}"/>
              </a:ext>
            </a:extLst>
          </p:cNvPr>
          <p:cNvSpPr txBox="1"/>
          <p:nvPr/>
        </p:nvSpPr>
        <p:spPr>
          <a:xfrm>
            <a:off x="5955428" y="3653889"/>
            <a:ext cx="1364105" cy="830997"/>
          </a:xfrm>
          <a:prstGeom prst="rect">
            <a:avLst/>
          </a:prstGeom>
          <a:noFill/>
          <a:ln>
            <a:noFill/>
          </a:ln>
        </p:spPr>
        <p:txBody>
          <a:bodyPr wrap="square" rtlCol="0">
            <a:spAutoFit/>
          </a:bodyPr>
          <a:lstStyle/>
          <a:p>
            <a:pPr algn="ctr"/>
            <a:r>
              <a:rPr lang="en-US" sz="2400" dirty="0">
                <a:latin typeface="HelveticaNeue Light" panose="00000400000000000000" pitchFamily="2" charset="0"/>
                <a:ea typeface="Helvetica Neue Light" panose="02000403000000020004" pitchFamily="2" charset="0"/>
              </a:rPr>
              <a:t>College Quality</a:t>
            </a:r>
          </a:p>
        </p:txBody>
      </p:sp>
      <p:sp>
        <p:nvSpPr>
          <p:cNvPr id="13" name="Rectangle 12">
            <a:extLst>
              <a:ext uri="{FF2B5EF4-FFF2-40B4-BE49-F238E27FC236}">
                <a16:creationId xmlns:a16="http://schemas.microsoft.com/office/drawing/2014/main" id="{06227590-DFA0-C646-B040-DB395781A748}"/>
              </a:ext>
            </a:extLst>
          </p:cNvPr>
          <p:cNvSpPr/>
          <p:nvPr/>
        </p:nvSpPr>
        <p:spPr>
          <a:xfrm>
            <a:off x="122123" y="2502481"/>
            <a:ext cx="1059242" cy="43088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14" name="TextBox 13">
            <a:extLst>
              <a:ext uri="{FF2B5EF4-FFF2-40B4-BE49-F238E27FC236}">
                <a16:creationId xmlns:a16="http://schemas.microsoft.com/office/drawing/2014/main" id="{6EF34415-2781-5947-AD77-94C24286C3B8}"/>
              </a:ext>
            </a:extLst>
          </p:cNvPr>
          <p:cNvSpPr txBox="1"/>
          <p:nvPr/>
        </p:nvSpPr>
        <p:spPr>
          <a:xfrm>
            <a:off x="122122" y="2503152"/>
            <a:ext cx="1059242" cy="430887"/>
          </a:xfrm>
          <a:prstGeom prst="rect">
            <a:avLst/>
          </a:prstGeom>
          <a:noFill/>
          <a:ln>
            <a:solidFill>
              <a:srgbClr val="FF0000"/>
            </a:solid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SAT-M</a:t>
            </a:r>
          </a:p>
        </p:txBody>
      </p:sp>
      <p:sp>
        <p:nvSpPr>
          <p:cNvPr id="15" name="Rectangle 14">
            <a:extLst>
              <a:ext uri="{FF2B5EF4-FFF2-40B4-BE49-F238E27FC236}">
                <a16:creationId xmlns:a16="http://schemas.microsoft.com/office/drawing/2014/main" id="{FACB254C-4EEC-224E-9990-1BB4B9EEAF24}"/>
              </a:ext>
            </a:extLst>
          </p:cNvPr>
          <p:cNvSpPr/>
          <p:nvPr/>
        </p:nvSpPr>
        <p:spPr>
          <a:xfrm>
            <a:off x="1414512" y="2505465"/>
            <a:ext cx="1059242" cy="43088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16" name="TextBox 15">
            <a:extLst>
              <a:ext uri="{FF2B5EF4-FFF2-40B4-BE49-F238E27FC236}">
                <a16:creationId xmlns:a16="http://schemas.microsoft.com/office/drawing/2014/main" id="{1381CAD4-0801-234F-91A1-0559054D3BE0}"/>
              </a:ext>
            </a:extLst>
          </p:cNvPr>
          <p:cNvSpPr txBox="1"/>
          <p:nvPr/>
        </p:nvSpPr>
        <p:spPr>
          <a:xfrm>
            <a:off x="1414511" y="2506135"/>
            <a:ext cx="1059242" cy="430887"/>
          </a:xfrm>
          <a:prstGeom prst="rect">
            <a:avLst/>
          </a:prstGeom>
          <a:noFill/>
          <a:ln>
            <a:solidFill>
              <a:srgbClr val="FF0000"/>
            </a:solid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SAT-V</a:t>
            </a:r>
          </a:p>
        </p:txBody>
      </p:sp>
      <p:sp>
        <p:nvSpPr>
          <p:cNvPr id="17" name="Rectangle 16">
            <a:extLst>
              <a:ext uri="{FF2B5EF4-FFF2-40B4-BE49-F238E27FC236}">
                <a16:creationId xmlns:a16="http://schemas.microsoft.com/office/drawing/2014/main" id="{029C13FA-ACA6-744B-B7A8-78235F97806D}"/>
              </a:ext>
            </a:extLst>
          </p:cNvPr>
          <p:cNvSpPr/>
          <p:nvPr/>
        </p:nvSpPr>
        <p:spPr>
          <a:xfrm>
            <a:off x="2700696" y="2508662"/>
            <a:ext cx="1059242" cy="43088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18" name="TextBox 17">
            <a:extLst>
              <a:ext uri="{FF2B5EF4-FFF2-40B4-BE49-F238E27FC236}">
                <a16:creationId xmlns:a16="http://schemas.microsoft.com/office/drawing/2014/main" id="{BF971BE6-2E3D-7A42-8C99-68A9A5E17E73}"/>
              </a:ext>
            </a:extLst>
          </p:cNvPr>
          <p:cNvSpPr txBox="1"/>
          <p:nvPr/>
        </p:nvSpPr>
        <p:spPr>
          <a:xfrm>
            <a:off x="2700695" y="2509333"/>
            <a:ext cx="1059242" cy="430887"/>
          </a:xfrm>
          <a:prstGeom prst="rect">
            <a:avLst/>
          </a:prstGeom>
          <a:noFill/>
          <a:ln>
            <a:solidFill>
              <a:srgbClr val="FF0000"/>
            </a:solid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SAT-W</a:t>
            </a:r>
          </a:p>
        </p:txBody>
      </p:sp>
      <p:sp>
        <p:nvSpPr>
          <p:cNvPr id="20" name="TextBox 19">
            <a:extLst>
              <a:ext uri="{FF2B5EF4-FFF2-40B4-BE49-F238E27FC236}">
                <a16:creationId xmlns:a16="http://schemas.microsoft.com/office/drawing/2014/main" id="{CEA798E8-A20D-A24A-935B-ACC28BC0B926}"/>
              </a:ext>
            </a:extLst>
          </p:cNvPr>
          <p:cNvSpPr txBox="1"/>
          <p:nvPr/>
        </p:nvSpPr>
        <p:spPr>
          <a:xfrm>
            <a:off x="4159979" y="1832223"/>
            <a:ext cx="1528171" cy="1107996"/>
          </a:xfrm>
          <a:prstGeom prst="rect">
            <a:avLst/>
          </a:prstGeom>
          <a:noFill/>
          <a:ln>
            <a:solidFill>
              <a:srgbClr val="FF0000"/>
            </a:solid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Student-</a:t>
            </a:r>
          </a:p>
          <a:p>
            <a:pPr algn="ctr"/>
            <a:r>
              <a:rPr lang="en-US" sz="2200" dirty="0">
                <a:latin typeface="HelveticaNeue Light" panose="00000400000000000000" pitchFamily="2" charset="0"/>
                <a:ea typeface="Helvetica Neue Light" panose="02000403000000020004" pitchFamily="2" charset="0"/>
              </a:rPr>
              <a:t>Faculty </a:t>
            </a:r>
          </a:p>
          <a:p>
            <a:pPr algn="ctr"/>
            <a:r>
              <a:rPr lang="en-US" sz="2200" dirty="0">
                <a:latin typeface="HelveticaNeue Light" panose="00000400000000000000" pitchFamily="2" charset="0"/>
                <a:ea typeface="Helvetica Neue Light" panose="02000403000000020004" pitchFamily="2" charset="0"/>
              </a:rPr>
              <a:t>Ratio</a:t>
            </a:r>
          </a:p>
        </p:txBody>
      </p:sp>
      <p:sp>
        <p:nvSpPr>
          <p:cNvPr id="22" name="TextBox 21">
            <a:extLst>
              <a:ext uri="{FF2B5EF4-FFF2-40B4-BE49-F238E27FC236}">
                <a16:creationId xmlns:a16="http://schemas.microsoft.com/office/drawing/2014/main" id="{557424C6-6C3C-6E4C-AC9D-245447C2C7F9}"/>
              </a:ext>
            </a:extLst>
          </p:cNvPr>
          <p:cNvSpPr txBox="1"/>
          <p:nvPr/>
        </p:nvSpPr>
        <p:spPr>
          <a:xfrm>
            <a:off x="5758092" y="1991753"/>
            <a:ext cx="1662854" cy="769441"/>
          </a:xfrm>
          <a:prstGeom prst="rect">
            <a:avLst/>
          </a:prstGeom>
          <a:noFill/>
          <a:ln>
            <a:no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Graduation Rate</a:t>
            </a:r>
          </a:p>
        </p:txBody>
      </p:sp>
      <p:cxnSp>
        <p:nvCxnSpPr>
          <p:cNvPr id="24" name="Straight Arrow Connector 23">
            <a:extLst>
              <a:ext uri="{FF2B5EF4-FFF2-40B4-BE49-F238E27FC236}">
                <a16:creationId xmlns:a16="http://schemas.microsoft.com/office/drawing/2014/main" id="{A9AB3B22-71CA-4F47-8D1F-CC08964E9858}"/>
              </a:ext>
            </a:extLst>
          </p:cNvPr>
          <p:cNvCxnSpPr>
            <a:cxnSpLocks/>
            <a:stCxn id="9" idx="1"/>
            <a:endCxn id="14" idx="2"/>
          </p:cNvCxnSpPr>
          <p:nvPr/>
        </p:nvCxnSpPr>
        <p:spPr>
          <a:xfrm flipH="1" flipV="1">
            <a:off x="651743" y="2934039"/>
            <a:ext cx="839784" cy="682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A1F6F024-90D5-D049-9872-86D11D949249}"/>
              </a:ext>
            </a:extLst>
          </p:cNvPr>
          <p:cNvCxnSpPr>
            <a:cxnSpLocks/>
            <a:stCxn id="9" idx="0"/>
            <a:endCxn id="16" idx="2"/>
          </p:cNvCxnSpPr>
          <p:nvPr/>
        </p:nvCxnSpPr>
        <p:spPr>
          <a:xfrm flipV="1">
            <a:off x="1944132" y="2937022"/>
            <a:ext cx="0" cy="49194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AF2FDC0B-A390-6247-9D79-C6AB3103E15E}"/>
              </a:ext>
            </a:extLst>
          </p:cNvPr>
          <p:cNvCxnSpPr>
            <a:cxnSpLocks/>
            <a:stCxn id="9" idx="7"/>
            <a:endCxn id="18" idx="2"/>
          </p:cNvCxnSpPr>
          <p:nvPr/>
        </p:nvCxnSpPr>
        <p:spPr>
          <a:xfrm flipV="1">
            <a:off x="2396737" y="2940220"/>
            <a:ext cx="833579" cy="67621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9603B6DB-841C-424E-A4CF-B709B6A84643}"/>
              </a:ext>
            </a:extLst>
          </p:cNvPr>
          <p:cNvCxnSpPr>
            <a:cxnSpLocks/>
            <a:stCxn id="6" idx="3"/>
            <a:endCxn id="8" idx="1"/>
          </p:cNvCxnSpPr>
          <p:nvPr/>
        </p:nvCxnSpPr>
        <p:spPr>
          <a:xfrm>
            <a:off x="2598238" y="6120301"/>
            <a:ext cx="3357191" cy="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44B9B8F4-860B-7B4D-9579-327A7F97825F}"/>
              </a:ext>
            </a:extLst>
          </p:cNvPr>
          <p:cNvSpPr txBox="1"/>
          <p:nvPr/>
        </p:nvSpPr>
        <p:spPr>
          <a:xfrm>
            <a:off x="7534650" y="1852289"/>
            <a:ext cx="1496705" cy="769441"/>
          </a:xfrm>
          <a:prstGeom prst="rect">
            <a:avLst/>
          </a:prstGeom>
          <a:noFill/>
          <a:ln>
            <a:no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Average SAT Score</a:t>
            </a:r>
          </a:p>
        </p:txBody>
      </p:sp>
      <p:cxnSp>
        <p:nvCxnSpPr>
          <p:cNvPr id="75" name="Straight Arrow Connector 74">
            <a:extLst>
              <a:ext uri="{FF2B5EF4-FFF2-40B4-BE49-F238E27FC236}">
                <a16:creationId xmlns:a16="http://schemas.microsoft.com/office/drawing/2014/main" id="{66CE2D31-9109-8A45-8F09-F4502EF51CFC}"/>
              </a:ext>
            </a:extLst>
          </p:cNvPr>
          <p:cNvCxnSpPr>
            <a:cxnSpLocks/>
            <a:stCxn id="11" idx="1"/>
            <a:endCxn id="20" idx="2"/>
          </p:cNvCxnSpPr>
          <p:nvPr/>
        </p:nvCxnSpPr>
        <p:spPr>
          <a:xfrm flipH="1" flipV="1">
            <a:off x="4924065" y="2940219"/>
            <a:ext cx="1218839" cy="67622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5B77C944-4FED-1E44-89D0-BA66E6B50B74}"/>
              </a:ext>
            </a:extLst>
          </p:cNvPr>
          <p:cNvCxnSpPr>
            <a:cxnSpLocks/>
            <a:stCxn id="11" idx="0"/>
            <a:endCxn id="79" idx="2"/>
          </p:cNvCxnSpPr>
          <p:nvPr/>
        </p:nvCxnSpPr>
        <p:spPr>
          <a:xfrm flipV="1">
            <a:off x="6595509" y="2933622"/>
            <a:ext cx="0" cy="49534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827AD2AE-860A-0342-8370-69202817892B}"/>
              </a:ext>
            </a:extLst>
          </p:cNvPr>
          <p:cNvCxnSpPr>
            <a:cxnSpLocks/>
            <a:stCxn id="11" idx="7"/>
            <a:endCxn id="78" idx="2"/>
          </p:cNvCxnSpPr>
          <p:nvPr/>
        </p:nvCxnSpPr>
        <p:spPr>
          <a:xfrm flipV="1">
            <a:off x="7048115" y="2933621"/>
            <a:ext cx="1224534" cy="68281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a:extLst>
              <a:ext uri="{FF2B5EF4-FFF2-40B4-BE49-F238E27FC236}">
                <a16:creationId xmlns:a16="http://schemas.microsoft.com/office/drawing/2014/main" id="{4D47045D-D9B4-C848-A9A9-32D288DC6BB6}"/>
              </a:ext>
            </a:extLst>
          </p:cNvPr>
          <p:cNvCxnSpPr>
            <a:cxnSpLocks/>
          </p:cNvCxnSpPr>
          <p:nvPr/>
        </p:nvCxnSpPr>
        <p:spPr>
          <a:xfrm flipV="1">
            <a:off x="2604485" y="4301370"/>
            <a:ext cx="3406942" cy="158810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a:extLst>
              <a:ext uri="{FF2B5EF4-FFF2-40B4-BE49-F238E27FC236}">
                <a16:creationId xmlns:a16="http://schemas.microsoft.com/office/drawing/2014/main" id="{1694F693-8706-E441-84BA-4CB9291EA6EC}"/>
              </a:ext>
            </a:extLst>
          </p:cNvPr>
          <p:cNvCxnSpPr>
            <a:cxnSpLocks/>
            <a:endCxn id="5" idx="0"/>
          </p:cNvCxnSpPr>
          <p:nvPr/>
        </p:nvCxnSpPr>
        <p:spPr>
          <a:xfrm>
            <a:off x="6595509" y="4709124"/>
            <a:ext cx="0" cy="81101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a:extLst>
              <a:ext uri="{FF2B5EF4-FFF2-40B4-BE49-F238E27FC236}">
                <a16:creationId xmlns:a16="http://schemas.microsoft.com/office/drawing/2014/main" id="{EC411422-CC87-4B40-969B-054D2DFA2412}"/>
              </a:ext>
            </a:extLst>
          </p:cNvPr>
          <p:cNvCxnSpPr>
            <a:cxnSpLocks/>
            <a:endCxn id="12" idx="1"/>
          </p:cNvCxnSpPr>
          <p:nvPr/>
        </p:nvCxnSpPr>
        <p:spPr>
          <a:xfrm flipV="1">
            <a:off x="2580250" y="4069388"/>
            <a:ext cx="3375178" cy="115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Arc 35">
            <a:extLst>
              <a:ext uri="{FF2B5EF4-FFF2-40B4-BE49-F238E27FC236}">
                <a16:creationId xmlns:a16="http://schemas.microsoft.com/office/drawing/2014/main" id="{3F5BEC1E-E5C0-2D41-9EFF-31280E7D878F}"/>
              </a:ext>
            </a:extLst>
          </p:cNvPr>
          <p:cNvSpPr/>
          <p:nvPr/>
        </p:nvSpPr>
        <p:spPr>
          <a:xfrm rot="13500000">
            <a:off x="870882" y="3647491"/>
            <a:ext cx="2910033" cy="2901038"/>
          </a:xfrm>
          <a:prstGeom prst="arc">
            <a:avLst/>
          </a:prstGeom>
          <a:ln w="381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160">
              <a:solidFill>
                <a:srgbClr val="FF0000"/>
              </a:solidFill>
            </a:endParaRPr>
          </a:p>
        </p:txBody>
      </p:sp>
      <p:sp>
        <p:nvSpPr>
          <p:cNvPr id="4" name="Oval 3">
            <a:extLst>
              <a:ext uri="{FF2B5EF4-FFF2-40B4-BE49-F238E27FC236}">
                <a16:creationId xmlns:a16="http://schemas.microsoft.com/office/drawing/2014/main" id="{DDF15E90-8E65-D742-B3AD-9463C7998183}"/>
              </a:ext>
            </a:extLst>
          </p:cNvPr>
          <p:cNvSpPr/>
          <p:nvPr/>
        </p:nvSpPr>
        <p:spPr>
          <a:xfrm>
            <a:off x="464818" y="1708440"/>
            <a:ext cx="464696" cy="434714"/>
          </a:xfrm>
          <a:prstGeom prst="ellipse">
            <a:avLst/>
          </a:prstGeom>
          <a:noFill/>
          <a:ln w="38100">
            <a:solidFill>
              <a:srgbClr val="192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latin typeface="HelveticaNeue Light" panose="00000400000000000000" pitchFamily="2" charset="0"/>
            </a:endParaRPr>
          </a:p>
        </p:txBody>
      </p:sp>
      <mc:AlternateContent xmlns:mc="http://schemas.openxmlformats.org/markup-compatibility/2006">
        <mc:Choice xmlns:a14="http://schemas.microsoft.com/office/drawing/2010/main" Requires="a14">
          <p:sp>
            <p:nvSpPr>
              <p:cNvPr id="19" name="TextBox 18">
                <a:extLst>
                  <a:ext uri="{FF2B5EF4-FFF2-40B4-BE49-F238E27FC236}">
                    <a16:creationId xmlns:a16="http://schemas.microsoft.com/office/drawing/2014/main" id="{8A70E9EA-6B73-6E49-8FA4-ABFB848B864F}"/>
                  </a:ext>
                </a:extLst>
              </p:cNvPr>
              <p:cNvSpPr txBox="1"/>
              <p:nvPr/>
            </p:nvSpPr>
            <p:spPr>
              <a:xfrm>
                <a:off x="475970" y="1700816"/>
                <a:ext cx="464696" cy="4247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𝜀</m:t>
                          </m:r>
                        </m:e>
                        <m:sub>
                          <m:r>
                            <a:rPr lang="en-US" sz="2160" i="1">
                              <a:latin typeface="Cambria Math" panose="02040503050406030204" pitchFamily="18" charset="0"/>
                            </a:rPr>
                            <m:t>1</m:t>
                          </m:r>
                        </m:sub>
                      </m:sSub>
                    </m:oMath>
                  </m:oMathPara>
                </a14:m>
                <a:endParaRPr lang="en-US" sz="2160" dirty="0">
                  <a:latin typeface="HelveticaNeue Light" panose="00000400000000000000" pitchFamily="2" charset="0"/>
                </a:endParaRPr>
              </a:p>
            </p:txBody>
          </p:sp>
        </mc:Choice>
        <mc:Fallback>
          <p:sp>
            <p:nvSpPr>
              <p:cNvPr id="19" name="TextBox 18">
                <a:extLst>
                  <a:ext uri="{FF2B5EF4-FFF2-40B4-BE49-F238E27FC236}">
                    <a16:creationId xmlns:a16="http://schemas.microsoft.com/office/drawing/2014/main" id="{8A70E9EA-6B73-6E49-8FA4-ABFB848B864F}"/>
                  </a:ext>
                </a:extLst>
              </p:cNvPr>
              <p:cNvSpPr txBox="1">
                <a:spLocks noRot="1" noChangeAspect="1" noMove="1" noResize="1" noEditPoints="1" noAdjustHandles="1" noChangeArrowheads="1" noChangeShapeType="1" noTextEdit="1"/>
              </p:cNvSpPr>
              <p:nvPr/>
            </p:nvSpPr>
            <p:spPr>
              <a:xfrm>
                <a:off x="475970" y="1700816"/>
                <a:ext cx="464696" cy="424732"/>
              </a:xfrm>
              <a:prstGeom prst="rect">
                <a:avLst/>
              </a:prstGeom>
              <a:blipFill>
                <a:blip r:embed="rId3"/>
                <a:stretch>
                  <a:fillRect b="-2857"/>
                </a:stretch>
              </a:blipFill>
            </p:spPr>
            <p:txBody>
              <a:bodyPr/>
              <a:lstStyle/>
              <a:p>
                <a:r>
                  <a:rPr lang="en-US">
                    <a:noFill/>
                  </a:rPr>
                  <a:t> </a:t>
                </a:r>
              </a:p>
            </p:txBody>
          </p:sp>
        </mc:Fallback>
      </mc:AlternateContent>
      <p:sp>
        <p:nvSpPr>
          <p:cNvPr id="54" name="Oval 53">
            <a:extLst>
              <a:ext uri="{FF2B5EF4-FFF2-40B4-BE49-F238E27FC236}">
                <a16:creationId xmlns:a16="http://schemas.microsoft.com/office/drawing/2014/main" id="{DE92DA62-23EA-F447-A0DC-FB234F947ED1}"/>
              </a:ext>
            </a:extLst>
          </p:cNvPr>
          <p:cNvSpPr/>
          <p:nvPr/>
        </p:nvSpPr>
        <p:spPr>
          <a:xfrm>
            <a:off x="1723055" y="1742286"/>
            <a:ext cx="464696" cy="434714"/>
          </a:xfrm>
          <a:prstGeom prst="ellipse">
            <a:avLst/>
          </a:prstGeom>
          <a:noFill/>
          <a:ln w="38100">
            <a:solidFill>
              <a:srgbClr val="192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latin typeface="HelveticaNeue Light" panose="00000400000000000000" pitchFamily="2" charset="0"/>
            </a:endParaRPr>
          </a:p>
        </p:txBody>
      </p:sp>
      <mc:AlternateContent xmlns:mc="http://schemas.openxmlformats.org/markup-compatibility/2006">
        <mc:Choice xmlns:a14="http://schemas.microsoft.com/office/drawing/2010/main" Requires="a14">
          <p:sp>
            <p:nvSpPr>
              <p:cNvPr id="55" name="TextBox 54">
                <a:extLst>
                  <a:ext uri="{FF2B5EF4-FFF2-40B4-BE49-F238E27FC236}">
                    <a16:creationId xmlns:a16="http://schemas.microsoft.com/office/drawing/2014/main" id="{C61986A4-3165-F04F-85F9-A9B1D33BD8F4}"/>
                  </a:ext>
                </a:extLst>
              </p:cNvPr>
              <p:cNvSpPr txBox="1"/>
              <p:nvPr/>
            </p:nvSpPr>
            <p:spPr>
              <a:xfrm>
                <a:off x="1740830" y="1706155"/>
                <a:ext cx="464696" cy="4247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𝜀</m:t>
                          </m:r>
                        </m:e>
                        <m:sub>
                          <m:r>
                            <a:rPr lang="en-US" sz="2160" i="1">
                              <a:latin typeface="Cambria Math" panose="02040503050406030204" pitchFamily="18" charset="0"/>
                            </a:rPr>
                            <m:t>2</m:t>
                          </m:r>
                        </m:sub>
                      </m:sSub>
                    </m:oMath>
                  </m:oMathPara>
                </a14:m>
                <a:endParaRPr lang="en-US" sz="2160" dirty="0">
                  <a:latin typeface="HelveticaNeue Light" panose="00000400000000000000" pitchFamily="2" charset="0"/>
                </a:endParaRPr>
              </a:p>
            </p:txBody>
          </p:sp>
        </mc:Choice>
        <mc:Fallback>
          <p:sp>
            <p:nvSpPr>
              <p:cNvPr id="55" name="TextBox 54">
                <a:extLst>
                  <a:ext uri="{FF2B5EF4-FFF2-40B4-BE49-F238E27FC236}">
                    <a16:creationId xmlns:a16="http://schemas.microsoft.com/office/drawing/2014/main" id="{C61986A4-3165-F04F-85F9-A9B1D33BD8F4}"/>
                  </a:ext>
                </a:extLst>
              </p:cNvPr>
              <p:cNvSpPr txBox="1">
                <a:spLocks noRot="1" noChangeAspect="1" noMove="1" noResize="1" noEditPoints="1" noAdjustHandles="1" noChangeArrowheads="1" noChangeShapeType="1" noTextEdit="1"/>
              </p:cNvSpPr>
              <p:nvPr/>
            </p:nvSpPr>
            <p:spPr>
              <a:xfrm>
                <a:off x="1740830" y="1706155"/>
                <a:ext cx="464696" cy="424732"/>
              </a:xfrm>
              <a:prstGeom prst="rect">
                <a:avLst/>
              </a:prstGeom>
              <a:blipFill>
                <a:blip r:embed="rId4"/>
                <a:stretch>
                  <a:fillRect b="-1429"/>
                </a:stretch>
              </a:blipFill>
            </p:spPr>
            <p:txBody>
              <a:bodyPr/>
              <a:lstStyle/>
              <a:p>
                <a:r>
                  <a:rPr lang="en-US">
                    <a:noFill/>
                  </a:rPr>
                  <a:t> </a:t>
                </a:r>
              </a:p>
            </p:txBody>
          </p:sp>
        </mc:Fallback>
      </mc:AlternateContent>
      <p:sp>
        <p:nvSpPr>
          <p:cNvPr id="58" name="Oval 57">
            <a:extLst>
              <a:ext uri="{FF2B5EF4-FFF2-40B4-BE49-F238E27FC236}">
                <a16:creationId xmlns:a16="http://schemas.microsoft.com/office/drawing/2014/main" id="{6387DCD7-023C-2649-8526-7543844142F8}"/>
              </a:ext>
            </a:extLst>
          </p:cNvPr>
          <p:cNvSpPr/>
          <p:nvPr/>
        </p:nvSpPr>
        <p:spPr>
          <a:xfrm>
            <a:off x="4615309" y="1027590"/>
            <a:ext cx="464696" cy="434714"/>
          </a:xfrm>
          <a:prstGeom prst="ellipse">
            <a:avLst/>
          </a:prstGeom>
          <a:noFill/>
          <a:ln w="38100">
            <a:solidFill>
              <a:srgbClr val="192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latin typeface="HelveticaNeue Light" panose="00000400000000000000" pitchFamily="2" charset="0"/>
            </a:endParaRPr>
          </a:p>
        </p:txBody>
      </p:sp>
      <mc:AlternateContent xmlns:mc="http://schemas.openxmlformats.org/markup-compatibility/2006">
        <mc:Choice xmlns:a14="http://schemas.microsoft.com/office/drawing/2010/main" Requires="a14">
          <p:sp>
            <p:nvSpPr>
              <p:cNvPr id="60" name="TextBox 59">
                <a:extLst>
                  <a:ext uri="{FF2B5EF4-FFF2-40B4-BE49-F238E27FC236}">
                    <a16:creationId xmlns:a16="http://schemas.microsoft.com/office/drawing/2014/main" id="{3FA62A60-BD27-D740-9C31-445102A09C3A}"/>
                  </a:ext>
                </a:extLst>
              </p:cNvPr>
              <p:cNvSpPr txBox="1"/>
              <p:nvPr/>
            </p:nvSpPr>
            <p:spPr>
              <a:xfrm>
                <a:off x="4626472" y="990276"/>
                <a:ext cx="464696" cy="4247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𝜀</m:t>
                          </m:r>
                        </m:e>
                        <m:sub>
                          <m:r>
                            <a:rPr lang="en-US" sz="2160" i="1">
                              <a:latin typeface="Cambria Math" panose="02040503050406030204" pitchFamily="18" charset="0"/>
                            </a:rPr>
                            <m:t>4</m:t>
                          </m:r>
                        </m:sub>
                      </m:sSub>
                    </m:oMath>
                  </m:oMathPara>
                </a14:m>
                <a:endParaRPr lang="en-US" sz="2160" dirty="0">
                  <a:latin typeface="HelveticaNeue Light" panose="00000400000000000000" pitchFamily="2" charset="0"/>
                </a:endParaRPr>
              </a:p>
            </p:txBody>
          </p:sp>
        </mc:Choice>
        <mc:Fallback>
          <p:sp>
            <p:nvSpPr>
              <p:cNvPr id="60" name="TextBox 59">
                <a:extLst>
                  <a:ext uri="{FF2B5EF4-FFF2-40B4-BE49-F238E27FC236}">
                    <a16:creationId xmlns:a16="http://schemas.microsoft.com/office/drawing/2014/main" id="{3FA62A60-BD27-D740-9C31-445102A09C3A}"/>
                  </a:ext>
                </a:extLst>
              </p:cNvPr>
              <p:cNvSpPr txBox="1">
                <a:spLocks noRot="1" noChangeAspect="1" noMove="1" noResize="1" noEditPoints="1" noAdjustHandles="1" noChangeArrowheads="1" noChangeShapeType="1" noTextEdit="1"/>
              </p:cNvSpPr>
              <p:nvPr/>
            </p:nvSpPr>
            <p:spPr>
              <a:xfrm>
                <a:off x="4626472" y="990276"/>
                <a:ext cx="464696" cy="424732"/>
              </a:xfrm>
              <a:prstGeom prst="rect">
                <a:avLst/>
              </a:prstGeom>
              <a:blipFill>
                <a:blip r:embed="rId5"/>
                <a:stretch>
                  <a:fillRect b="-2857"/>
                </a:stretch>
              </a:blipFill>
            </p:spPr>
            <p:txBody>
              <a:bodyPr/>
              <a:lstStyle/>
              <a:p>
                <a:r>
                  <a:rPr lang="en-US">
                    <a:noFill/>
                  </a:rPr>
                  <a:t> </a:t>
                </a:r>
              </a:p>
            </p:txBody>
          </p:sp>
        </mc:Fallback>
      </mc:AlternateContent>
      <p:sp>
        <p:nvSpPr>
          <p:cNvPr id="63" name="Oval 62">
            <a:extLst>
              <a:ext uri="{FF2B5EF4-FFF2-40B4-BE49-F238E27FC236}">
                <a16:creationId xmlns:a16="http://schemas.microsoft.com/office/drawing/2014/main" id="{D500E335-9DE2-9D44-8ADF-776124BA8412}"/>
              </a:ext>
            </a:extLst>
          </p:cNvPr>
          <p:cNvSpPr/>
          <p:nvPr/>
        </p:nvSpPr>
        <p:spPr>
          <a:xfrm>
            <a:off x="6363161" y="1031814"/>
            <a:ext cx="464696" cy="434714"/>
          </a:xfrm>
          <a:prstGeom prst="ellipse">
            <a:avLst/>
          </a:prstGeom>
          <a:solidFill>
            <a:schemeClr val="bg1"/>
          </a:solidFill>
          <a:ln w="38100">
            <a:solidFill>
              <a:srgbClr val="192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latin typeface="HelveticaNeue Light" panose="00000400000000000000" pitchFamily="2" charset="0"/>
            </a:endParaRPr>
          </a:p>
        </p:txBody>
      </p:sp>
      <mc:AlternateContent xmlns:mc="http://schemas.openxmlformats.org/markup-compatibility/2006">
        <mc:Choice xmlns:a14="http://schemas.microsoft.com/office/drawing/2010/main" Requires="a14">
          <p:sp>
            <p:nvSpPr>
              <p:cNvPr id="64" name="TextBox 63">
                <a:extLst>
                  <a:ext uri="{FF2B5EF4-FFF2-40B4-BE49-F238E27FC236}">
                    <a16:creationId xmlns:a16="http://schemas.microsoft.com/office/drawing/2014/main" id="{74DCD4BF-D030-6445-AF9B-AFE15F13B3FB}"/>
                  </a:ext>
                </a:extLst>
              </p:cNvPr>
              <p:cNvSpPr txBox="1"/>
              <p:nvPr/>
            </p:nvSpPr>
            <p:spPr>
              <a:xfrm>
                <a:off x="6374324" y="994511"/>
                <a:ext cx="464696" cy="4247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𝜀</m:t>
                          </m:r>
                        </m:e>
                        <m:sub>
                          <m:r>
                            <a:rPr lang="en-US" sz="2160" i="1">
                              <a:latin typeface="Cambria Math" panose="02040503050406030204" pitchFamily="18" charset="0"/>
                            </a:rPr>
                            <m:t>5</m:t>
                          </m:r>
                        </m:sub>
                      </m:sSub>
                    </m:oMath>
                  </m:oMathPara>
                </a14:m>
                <a:endParaRPr lang="en-US" sz="2160" dirty="0">
                  <a:latin typeface="HelveticaNeue Light" panose="00000400000000000000" pitchFamily="2" charset="0"/>
                </a:endParaRPr>
              </a:p>
            </p:txBody>
          </p:sp>
        </mc:Choice>
        <mc:Fallback>
          <p:sp>
            <p:nvSpPr>
              <p:cNvPr id="64" name="TextBox 63">
                <a:extLst>
                  <a:ext uri="{FF2B5EF4-FFF2-40B4-BE49-F238E27FC236}">
                    <a16:creationId xmlns:a16="http://schemas.microsoft.com/office/drawing/2014/main" id="{74DCD4BF-D030-6445-AF9B-AFE15F13B3FB}"/>
                  </a:ext>
                </a:extLst>
              </p:cNvPr>
              <p:cNvSpPr txBox="1">
                <a:spLocks noRot="1" noChangeAspect="1" noMove="1" noResize="1" noEditPoints="1" noAdjustHandles="1" noChangeArrowheads="1" noChangeShapeType="1" noTextEdit="1"/>
              </p:cNvSpPr>
              <p:nvPr/>
            </p:nvSpPr>
            <p:spPr>
              <a:xfrm>
                <a:off x="6374324" y="994511"/>
                <a:ext cx="464696" cy="424732"/>
              </a:xfrm>
              <a:prstGeom prst="rect">
                <a:avLst/>
              </a:prstGeom>
              <a:blipFill>
                <a:blip r:embed="rId6"/>
                <a:stretch>
                  <a:fillRect b="-2857"/>
                </a:stretch>
              </a:blipFill>
            </p:spPr>
            <p:txBody>
              <a:bodyPr/>
              <a:lstStyle/>
              <a:p>
                <a:r>
                  <a:rPr lang="en-US">
                    <a:noFill/>
                  </a:rPr>
                  <a:t> </a:t>
                </a:r>
              </a:p>
            </p:txBody>
          </p:sp>
        </mc:Fallback>
      </mc:AlternateContent>
      <p:sp>
        <p:nvSpPr>
          <p:cNvPr id="65" name="Oval 64">
            <a:extLst>
              <a:ext uri="{FF2B5EF4-FFF2-40B4-BE49-F238E27FC236}">
                <a16:creationId xmlns:a16="http://schemas.microsoft.com/office/drawing/2014/main" id="{E6676771-4F82-5844-8B1C-A1921870074C}"/>
              </a:ext>
            </a:extLst>
          </p:cNvPr>
          <p:cNvSpPr/>
          <p:nvPr/>
        </p:nvSpPr>
        <p:spPr>
          <a:xfrm>
            <a:off x="8050655" y="1035756"/>
            <a:ext cx="464696" cy="434714"/>
          </a:xfrm>
          <a:prstGeom prst="ellipse">
            <a:avLst/>
          </a:prstGeom>
          <a:solidFill>
            <a:schemeClr val="bg1"/>
          </a:solidFill>
          <a:ln w="38100">
            <a:solidFill>
              <a:srgbClr val="192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latin typeface="HelveticaNeue Light" panose="00000400000000000000" pitchFamily="2" charset="0"/>
            </a:endParaRPr>
          </a:p>
        </p:txBody>
      </p:sp>
      <mc:AlternateContent xmlns:mc="http://schemas.openxmlformats.org/markup-compatibility/2006">
        <mc:Choice xmlns:a14="http://schemas.microsoft.com/office/drawing/2010/main" Requires="a14">
          <p:sp>
            <p:nvSpPr>
              <p:cNvPr id="66" name="TextBox 65">
                <a:extLst>
                  <a:ext uri="{FF2B5EF4-FFF2-40B4-BE49-F238E27FC236}">
                    <a16:creationId xmlns:a16="http://schemas.microsoft.com/office/drawing/2014/main" id="{13B6408F-0B2D-0649-AC4A-7C35A288C489}"/>
                  </a:ext>
                </a:extLst>
              </p:cNvPr>
              <p:cNvSpPr txBox="1"/>
              <p:nvPr/>
            </p:nvSpPr>
            <p:spPr>
              <a:xfrm>
                <a:off x="8086203" y="1016721"/>
                <a:ext cx="464696" cy="4247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𝜀</m:t>
                          </m:r>
                        </m:e>
                        <m:sub>
                          <m:r>
                            <a:rPr lang="en-US" sz="2160" i="1">
                              <a:latin typeface="Cambria Math" panose="02040503050406030204" pitchFamily="18" charset="0"/>
                            </a:rPr>
                            <m:t>6</m:t>
                          </m:r>
                        </m:sub>
                      </m:sSub>
                    </m:oMath>
                  </m:oMathPara>
                </a14:m>
                <a:endParaRPr lang="en-US" sz="2160" dirty="0">
                  <a:latin typeface="HelveticaNeue Light" panose="00000400000000000000" pitchFamily="2" charset="0"/>
                </a:endParaRPr>
              </a:p>
            </p:txBody>
          </p:sp>
        </mc:Choice>
        <mc:Fallback>
          <p:sp>
            <p:nvSpPr>
              <p:cNvPr id="66" name="TextBox 65">
                <a:extLst>
                  <a:ext uri="{FF2B5EF4-FFF2-40B4-BE49-F238E27FC236}">
                    <a16:creationId xmlns:a16="http://schemas.microsoft.com/office/drawing/2014/main" id="{13B6408F-0B2D-0649-AC4A-7C35A288C489}"/>
                  </a:ext>
                </a:extLst>
              </p:cNvPr>
              <p:cNvSpPr txBox="1">
                <a:spLocks noRot="1" noChangeAspect="1" noMove="1" noResize="1" noEditPoints="1" noAdjustHandles="1" noChangeArrowheads="1" noChangeShapeType="1" noTextEdit="1"/>
              </p:cNvSpPr>
              <p:nvPr/>
            </p:nvSpPr>
            <p:spPr>
              <a:xfrm>
                <a:off x="8086203" y="1016721"/>
                <a:ext cx="464696" cy="424732"/>
              </a:xfrm>
              <a:prstGeom prst="rect">
                <a:avLst/>
              </a:prstGeom>
              <a:blipFill>
                <a:blip r:embed="rId7"/>
                <a:stretch>
                  <a:fillRect b="-2899"/>
                </a:stretch>
              </a:blipFill>
            </p:spPr>
            <p:txBody>
              <a:bodyPr/>
              <a:lstStyle/>
              <a:p>
                <a:r>
                  <a:rPr lang="en-US">
                    <a:noFill/>
                  </a:rPr>
                  <a:t> </a:t>
                </a:r>
              </a:p>
            </p:txBody>
          </p:sp>
        </mc:Fallback>
      </mc:AlternateContent>
      <p:sp>
        <p:nvSpPr>
          <p:cNvPr id="67" name="Oval 66">
            <a:extLst>
              <a:ext uri="{FF2B5EF4-FFF2-40B4-BE49-F238E27FC236}">
                <a16:creationId xmlns:a16="http://schemas.microsoft.com/office/drawing/2014/main" id="{7DE1299D-F48C-D140-9D7D-2E75FAE23335}"/>
              </a:ext>
            </a:extLst>
          </p:cNvPr>
          <p:cNvSpPr/>
          <p:nvPr/>
        </p:nvSpPr>
        <p:spPr>
          <a:xfrm>
            <a:off x="7577620" y="3853976"/>
            <a:ext cx="464696" cy="434714"/>
          </a:xfrm>
          <a:prstGeom prst="ellipse">
            <a:avLst/>
          </a:prstGeom>
          <a:solidFill>
            <a:schemeClr val="bg1"/>
          </a:solidFill>
          <a:ln w="38100">
            <a:solidFill>
              <a:srgbClr val="192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latin typeface="HelveticaNeue Light" panose="00000400000000000000" pitchFamily="2" charset="0"/>
            </a:endParaRPr>
          </a:p>
        </p:txBody>
      </p:sp>
      <mc:AlternateContent xmlns:mc="http://schemas.openxmlformats.org/markup-compatibility/2006">
        <mc:Choice xmlns:a14="http://schemas.microsoft.com/office/drawing/2010/main" Requires="a14">
          <p:sp>
            <p:nvSpPr>
              <p:cNvPr id="68" name="TextBox 67">
                <a:extLst>
                  <a:ext uri="{FF2B5EF4-FFF2-40B4-BE49-F238E27FC236}">
                    <a16:creationId xmlns:a16="http://schemas.microsoft.com/office/drawing/2014/main" id="{1CF16667-E520-9F4A-A2E9-C045A6D041AF}"/>
                  </a:ext>
                </a:extLst>
              </p:cNvPr>
              <p:cNvSpPr txBox="1"/>
              <p:nvPr/>
            </p:nvSpPr>
            <p:spPr>
              <a:xfrm>
                <a:off x="7577620" y="3832478"/>
                <a:ext cx="464696" cy="4247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𝜀</m:t>
                          </m:r>
                        </m:e>
                        <m:sub>
                          <m:r>
                            <a:rPr lang="en-US" sz="2160" i="1">
                              <a:latin typeface="Cambria Math" panose="02040503050406030204" pitchFamily="18" charset="0"/>
                            </a:rPr>
                            <m:t>7</m:t>
                          </m:r>
                        </m:sub>
                      </m:sSub>
                    </m:oMath>
                  </m:oMathPara>
                </a14:m>
                <a:endParaRPr lang="en-US" sz="2160" dirty="0">
                  <a:latin typeface="HelveticaNeue Light" panose="00000400000000000000" pitchFamily="2" charset="0"/>
                </a:endParaRPr>
              </a:p>
            </p:txBody>
          </p:sp>
        </mc:Choice>
        <mc:Fallback>
          <p:sp>
            <p:nvSpPr>
              <p:cNvPr id="68" name="TextBox 67">
                <a:extLst>
                  <a:ext uri="{FF2B5EF4-FFF2-40B4-BE49-F238E27FC236}">
                    <a16:creationId xmlns:a16="http://schemas.microsoft.com/office/drawing/2014/main" id="{1CF16667-E520-9F4A-A2E9-C045A6D041AF}"/>
                  </a:ext>
                </a:extLst>
              </p:cNvPr>
              <p:cNvSpPr txBox="1">
                <a:spLocks noRot="1" noChangeAspect="1" noMove="1" noResize="1" noEditPoints="1" noAdjustHandles="1" noChangeArrowheads="1" noChangeShapeType="1" noTextEdit="1"/>
              </p:cNvSpPr>
              <p:nvPr/>
            </p:nvSpPr>
            <p:spPr>
              <a:xfrm>
                <a:off x="7577620" y="3832478"/>
                <a:ext cx="464696" cy="424732"/>
              </a:xfrm>
              <a:prstGeom prst="rect">
                <a:avLst/>
              </a:prstGeom>
              <a:blipFill>
                <a:blip r:embed="rId8"/>
                <a:stretch>
                  <a:fillRect b="-2899"/>
                </a:stretch>
              </a:blipFill>
            </p:spPr>
            <p:txBody>
              <a:bodyPr/>
              <a:lstStyle/>
              <a:p>
                <a:r>
                  <a:rPr lang="en-US">
                    <a:noFill/>
                  </a:rPr>
                  <a:t> </a:t>
                </a:r>
              </a:p>
            </p:txBody>
          </p:sp>
        </mc:Fallback>
      </mc:AlternateContent>
      <p:sp>
        <p:nvSpPr>
          <p:cNvPr id="69" name="Oval 68">
            <a:extLst>
              <a:ext uri="{FF2B5EF4-FFF2-40B4-BE49-F238E27FC236}">
                <a16:creationId xmlns:a16="http://schemas.microsoft.com/office/drawing/2014/main" id="{C219925B-ECDC-E648-886D-14CEB9C1F2A1}"/>
              </a:ext>
            </a:extLst>
          </p:cNvPr>
          <p:cNvSpPr/>
          <p:nvPr/>
        </p:nvSpPr>
        <p:spPr>
          <a:xfrm>
            <a:off x="7577065" y="5905656"/>
            <a:ext cx="464696" cy="434714"/>
          </a:xfrm>
          <a:prstGeom prst="ellipse">
            <a:avLst/>
          </a:prstGeom>
          <a:solidFill>
            <a:schemeClr val="bg1"/>
          </a:solidFill>
          <a:ln w="38100">
            <a:solidFill>
              <a:srgbClr val="192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latin typeface="HelveticaNeue Light" panose="00000400000000000000" pitchFamily="2" charset="0"/>
            </a:endParaRPr>
          </a:p>
        </p:txBody>
      </p:sp>
      <mc:AlternateContent xmlns:mc="http://schemas.openxmlformats.org/markup-compatibility/2006">
        <mc:Choice xmlns:a14="http://schemas.microsoft.com/office/drawing/2010/main" Requires="a14">
          <p:sp>
            <p:nvSpPr>
              <p:cNvPr id="70" name="TextBox 69">
                <a:extLst>
                  <a:ext uri="{FF2B5EF4-FFF2-40B4-BE49-F238E27FC236}">
                    <a16:creationId xmlns:a16="http://schemas.microsoft.com/office/drawing/2014/main" id="{9C68C63F-159F-1548-9486-14BDB5510370}"/>
                  </a:ext>
                </a:extLst>
              </p:cNvPr>
              <p:cNvSpPr txBox="1"/>
              <p:nvPr/>
            </p:nvSpPr>
            <p:spPr>
              <a:xfrm>
                <a:off x="7577065" y="5903725"/>
                <a:ext cx="464696" cy="4247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𝜀</m:t>
                          </m:r>
                        </m:e>
                        <m:sub>
                          <m:r>
                            <a:rPr lang="en-US" sz="2160" i="1">
                              <a:latin typeface="Cambria Math" panose="02040503050406030204" pitchFamily="18" charset="0"/>
                            </a:rPr>
                            <m:t>8</m:t>
                          </m:r>
                        </m:sub>
                      </m:sSub>
                    </m:oMath>
                  </m:oMathPara>
                </a14:m>
                <a:endParaRPr lang="en-US" sz="2160" dirty="0">
                  <a:latin typeface="HelveticaNeue Light" panose="00000400000000000000" pitchFamily="2" charset="0"/>
                </a:endParaRPr>
              </a:p>
            </p:txBody>
          </p:sp>
        </mc:Choice>
        <mc:Fallback>
          <p:sp>
            <p:nvSpPr>
              <p:cNvPr id="70" name="TextBox 69">
                <a:extLst>
                  <a:ext uri="{FF2B5EF4-FFF2-40B4-BE49-F238E27FC236}">
                    <a16:creationId xmlns:a16="http://schemas.microsoft.com/office/drawing/2014/main" id="{9C68C63F-159F-1548-9486-14BDB5510370}"/>
                  </a:ext>
                </a:extLst>
              </p:cNvPr>
              <p:cNvSpPr txBox="1">
                <a:spLocks noRot="1" noChangeAspect="1" noMove="1" noResize="1" noEditPoints="1" noAdjustHandles="1" noChangeArrowheads="1" noChangeShapeType="1" noTextEdit="1"/>
              </p:cNvSpPr>
              <p:nvPr/>
            </p:nvSpPr>
            <p:spPr>
              <a:xfrm>
                <a:off x="7577065" y="5903725"/>
                <a:ext cx="464696" cy="424732"/>
              </a:xfrm>
              <a:prstGeom prst="rect">
                <a:avLst/>
              </a:prstGeom>
              <a:blipFill>
                <a:blip r:embed="rId9"/>
                <a:stretch>
                  <a:fillRect b="-2857"/>
                </a:stretch>
              </a:blipFill>
            </p:spPr>
            <p:txBody>
              <a:bodyPr/>
              <a:lstStyle/>
              <a:p>
                <a:r>
                  <a:rPr lang="en-US">
                    <a:noFill/>
                  </a:rPr>
                  <a:t> </a:t>
                </a:r>
              </a:p>
            </p:txBody>
          </p:sp>
        </mc:Fallback>
      </mc:AlternateContent>
      <p:sp>
        <p:nvSpPr>
          <p:cNvPr id="81" name="Oval 80">
            <a:extLst>
              <a:ext uri="{FF2B5EF4-FFF2-40B4-BE49-F238E27FC236}">
                <a16:creationId xmlns:a16="http://schemas.microsoft.com/office/drawing/2014/main" id="{02B3BF79-8698-DF4A-9611-5645243E25B2}"/>
              </a:ext>
            </a:extLst>
          </p:cNvPr>
          <p:cNvSpPr/>
          <p:nvPr/>
        </p:nvSpPr>
        <p:spPr>
          <a:xfrm>
            <a:off x="2981291" y="1740455"/>
            <a:ext cx="464696" cy="434714"/>
          </a:xfrm>
          <a:prstGeom prst="ellipse">
            <a:avLst/>
          </a:prstGeom>
          <a:noFill/>
          <a:ln w="38100">
            <a:solidFill>
              <a:srgbClr val="192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latin typeface="HelveticaNeue Light" panose="00000400000000000000" pitchFamily="2" charset="0"/>
            </a:endParaRPr>
          </a:p>
        </p:txBody>
      </p:sp>
      <mc:AlternateContent xmlns:mc="http://schemas.openxmlformats.org/markup-compatibility/2006">
        <mc:Choice xmlns:a14="http://schemas.microsoft.com/office/drawing/2010/main" Requires="a14">
          <p:sp>
            <p:nvSpPr>
              <p:cNvPr id="82" name="TextBox 81">
                <a:extLst>
                  <a:ext uri="{FF2B5EF4-FFF2-40B4-BE49-F238E27FC236}">
                    <a16:creationId xmlns:a16="http://schemas.microsoft.com/office/drawing/2014/main" id="{FC8ABEF3-9D87-854C-B4CC-0AA00B3B2F8B}"/>
                  </a:ext>
                </a:extLst>
              </p:cNvPr>
              <p:cNvSpPr txBox="1"/>
              <p:nvPr/>
            </p:nvSpPr>
            <p:spPr>
              <a:xfrm>
                <a:off x="2999900" y="1693724"/>
                <a:ext cx="464696" cy="4247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𝜀</m:t>
                          </m:r>
                        </m:e>
                        <m:sub>
                          <m:r>
                            <a:rPr lang="en-US" sz="2160" i="1">
                              <a:latin typeface="Cambria Math" panose="02040503050406030204" pitchFamily="18" charset="0"/>
                            </a:rPr>
                            <m:t>3</m:t>
                          </m:r>
                        </m:sub>
                      </m:sSub>
                    </m:oMath>
                  </m:oMathPara>
                </a14:m>
                <a:endParaRPr lang="en-US" sz="2160" dirty="0">
                  <a:latin typeface="HelveticaNeue Light" panose="00000400000000000000" pitchFamily="2" charset="0"/>
                </a:endParaRPr>
              </a:p>
            </p:txBody>
          </p:sp>
        </mc:Choice>
        <mc:Fallback>
          <p:sp>
            <p:nvSpPr>
              <p:cNvPr id="82" name="TextBox 81">
                <a:extLst>
                  <a:ext uri="{FF2B5EF4-FFF2-40B4-BE49-F238E27FC236}">
                    <a16:creationId xmlns:a16="http://schemas.microsoft.com/office/drawing/2014/main" id="{FC8ABEF3-9D87-854C-B4CC-0AA00B3B2F8B}"/>
                  </a:ext>
                </a:extLst>
              </p:cNvPr>
              <p:cNvSpPr txBox="1">
                <a:spLocks noRot="1" noChangeAspect="1" noMove="1" noResize="1" noEditPoints="1" noAdjustHandles="1" noChangeArrowheads="1" noChangeShapeType="1" noTextEdit="1"/>
              </p:cNvSpPr>
              <p:nvPr/>
            </p:nvSpPr>
            <p:spPr>
              <a:xfrm>
                <a:off x="2999900" y="1693724"/>
                <a:ext cx="464696" cy="424732"/>
              </a:xfrm>
              <a:prstGeom prst="rect">
                <a:avLst/>
              </a:prstGeom>
              <a:blipFill>
                <a:blip r:embed="rId10"/>
                <a:stretch>
                  <a:fillRect b="-1429"/>
                </a:stretch>
              </a:blipFill>
            </p:spPr>
            <p:txBody>
              <a:bodyPr/>
              <a:lstStyle/>
              <a:p>
                <a:r>
                  <a:rPr lang="en-US">
                    <a:noFill/>
                  </a:rPr>
                  <a:t> </a:t>
                </a:r>
              </a:p>
            </p:txBody>
          </p:sp>
        </mc:Fallback>
      </mc:AlternateContent>
      <p:cxnSp>
        <p:nvCxnSpPr>
          <p:cNvPr id="83" name="Straight Arrow Connector 82">
            <a:extLst>
              <a:ext uri="{FF2B5EF4-FFF2-40B4-BE49-F238E27FC236}">
                <a16:creationId xmlns:a16="http://schemas.microsoft.com/office/drawing/2014/main" id="{0820D7F2-34BD-7847-8699-52949327492C}"/>
              </a:ext>
            </a:extLst>
          </p:cNvPr>
          <p:cNvCxnSpPr>
            <a:cxnSpLocks/>
            <a:stCxn id="4" idx="4"/>
            <a:endCxn id="14" idx="0"/>
          </p:cNvCxnSpPr>
          <p:nvPr/>
        </p:nvCxnSpPr>
        <p:spPr>
          <a:xfrm flipH="1">
            <a:off x="651743" y="2143154"/>
            <a:ext cx="0" cy="35999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C647A312-AAEC-B54F-B4A6-E41BF733D293}"/>
              </a:ext>
            </a:extLst>
          </p:cNvPr>
          <p:cNvCxnSpPr>
            <a:cxnSpLocks/>
            <a:stCxn id="54" idx="4"/>
          </p:cNvCxnSpPr>
          <p:nvPr/>
        </p:nvCxnSpPr>
        <p:spPr>
          <a:xfrm flipH="1">
            <a:off x="1953796" y="2176999"/>
            <a:ext cx="1606" cy="33233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0578D0D6-41D5-7E4D-8B9F-5101CDCF93B8}"/>
              </a:ext>
            </a:extLst>
          </p:cNvPr>
          <p:cNvCxnSpPr>
            <a:cxnSpLocks/>
          </p:cNvCxnSpPr>
          <p:nvPr/>
        </p:nvCxnSpPr>
        <p:spPr>
          <a:xfrm>
            <a:off x="3213639" y="2169746"/>
            <a:ext cx="0" cy="34500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a:extLst>
              <a:ext uri="{FF2B5EF4-FFF2-40B4-BE49-F238E27FC236}">
                <a16:creationId xmlns:a16="http://schemas.microsoft.com/office/drawing/2014/main" id="{5C9C59B0-D5CC-E44E-9D58-E2B75C6519A4}"/>
              </a:ext>
            </a:extLst>
          </p:cNvPr>
          <p:cNvCxnSpPr>
            <a:cxnSpLocks/>
          </p:cNvCxnSpPr>
          <p:nvPr/>
        </p:nvCxnSpPr>
        <p:spPr>
          <a:xfrm flipH="1">
            <a:off x="4924064" y="1472225"/>
            <a:ext cx="0" cy="35999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a:extLst>
              <a:ext uri="{FF2B5EF4-FFF2-40B4-BE49-F238E27FC236}">
                <a16:creationId xmlns:a16="http://schemas.microsoft.com/office/drawing/2014/main" id="{8D9D1B6A-3CA1-7B4F-B202-FF4A45AE7639}"/>
              </a:ext>
            </a:extLst>
          </p:cNvPr>
          <p:cNvCxnSpPr>
            <a:cxnSpLocks/>
          </p:cNvCxnSpPr>
          <p:nvPr/>
        </p:nvCxnSpPr>
        <p:spPr>
          <a:xfrm flipH="1">
            <a:off x="6595509" y="1462303"/>
            <a:ext cx="0" cy="35999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0" name="Straight Arrow Connector 89">
            <a:extLst>
              <a:ext uri="{FF2B5EF4-FFF2-40B4-BE49-F238E27FC236}">
                <a16:creationId xmlns:a16="http://schemas.microsoft.com/office/drawing/2014/main" id="{9971DF70-0BCD-3A4B-8826-5F47DFCCA95B}"/>
              </a:ext>
            </a:extLst>
          </p:cNvPr>
          <p:cNvCxnSpPr>
            <a:cxnSpLocks/>
          </p:cNvCxnSpPr>
          <p:nvPr/>
        </p:nvCxnSpPr>
        <p:spPr>
          <a:xfrm flipH="1">
            <a:off x="8315346" y="1462303"/>
            <a:ext cx="0" cy="35999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1" name="Straight Arrow Connector 90">
            <a:extLst>
              <a:ext uri="{FF2B5EF4-FFF2-40B4-BE49-F238E27FC236}">
                <a16:creationId xmlns:a16="http://schemas.microsoft.com/office/drawing/2014/main" id="{21BF32D9-5ED9-EA44-8C14-F6DD8B616BD9}"/>
              </a:ext>
            </a:extLst>
          </p:cNvPr>
          <p:cNvCxnSpPr>
            <a:cxnSpLocks/>
          </p:cNvCxnSpPr>
          <p:nvPr/>
        </p:nvCxnSpPr>
        <p:spPr>
          <a:xfrm flipH="1">
            <a:off x="7229592" y="4068622"/>
            <a:ext cx="347472" cy="76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5" name="Straight Arrow Connector 94">
            <a:extLst>
              <a:ext uri="{FF2B5EF4-FFF2-40B4-BE49-F238E27FC236}">
                <a16:creationId xmlns:a16="http://schemas.microsoft.com/office/drawing/2014/main" id="{EFA63A65-39E0-B549-8068-C1FDE06A4BEE}"/>
              </a:ext>
            </a:extLst>
          </p:cNvPr>
          <p:cNvCxnSpPr>
            <a:cxnSpLocks/>
          </p:cNvCxnSpPr>
          <p:nvPr/>
        </p:nvCxnSpPr>
        <p:spPr>
          <a:xfrm flipH="1">
            <a:off x="7229591" y="6120301"/>
            <a:ext cx="347472" cy="76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72160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89855E-682F-C647-8A4B-E9E1551F0270}"/>
              </a:ext>
            </a:extLst>
          </p:cNvPr>
          <p:cNvSpPr>
            <a:spLocks noGrp="1"/>
          </p:cNvSpPr>
          <p:nvPr>
            <p:ph type="title"/>
          </p:nvPr>
        </p:nvSpPr>
        <p:spPr/>
        <p:txBody>
          <a:bodyPr/>
          <a:lstStyle/>
          <a:p>
            <a:r>
              <a:rPr lang="en-US" dirty="0"/>
              <a:t>How to fit SEMs in Stata?</a:t>
            </a:r>
          </a:p>
        </p:txBody>
      </p:sp>
      <p:sp>
        <p:nvSpPr>
          <p:cNvPr id="3" name="Content Placeholder 2">
            <a:extLst>
              <a:ext uri="{FF2B5EF4-FFF2-40B4-BE49-F238E27FC236}">
                <a16:creationId xmlns:a16="http://schemas.microsoft.com/office/drawing/2014/main" id="{35CC45A5-5EDB-6A43-B7DB-C6905DD5E467}"/>
              </a:ext>
            </a:extLst>
          </p:cNvPr>
          <p:cNvSpPr>
            <a:spLocks noGrp="1"/>
          </p:cNvSpPr>
          <p:nvPr>
            <p:ph idx="1"/>
          </p:nvPr>
        </p:nvSpPr>
        <p:spPr>
          <a:xfrm>
            <a:off x="628650" y="1662545"/>
            <a:ext cx="8140596" cy="4830327"/>
          </a:xfrm>
        </p:spPr>
        <p:txBody>
          <a:bodyPr>
            <a:normAutofit lnSpcReduction="10000"/>
          </a:bodyPr>
          <a:lstStyle/>
          <a:p>
            <a:r>
              <a:rPr lang="en-US" b="1" dirty="0" err="1">
                <a:latin typeface="CMU Typewriter Text" panose="02000609000000000000" pitchFamily="49" charset="0"/>
                <a:ea typeface="CMU Typewriter Text" panose="02000609000000000000" pitchFamily="49" charset="0"/>
                <a:cs typeface="CMU Typewriter Text" panose="02000609000000000000" pitchFamily="49" charset="0"/>
              </a:rPr>
              <a:t>sem</a:t>
            </a:r>
            <a:endParaRPr lang="en-US" b="1" dirty="0">
              <a:latin typeface="CMU Typewriter Text" panose="02000609000000000000" pitchFamily="49" charset="0"/>
              <a:ea typeface="CMU Typewriter Text" panose="02000609000000000000" pitchFamily="49" charset="0"/>
              <a:cs typeface="CMU Typewriter Text" panose="02000609000000000000" pitchFamily="49" charset="0"/>
            </a:endParaRPr>
          </a:p>
          <a:p>
            <a:pPr lvl="1"/>
            <a:r>
              <a:rPr lang="en-US" dirty="0"/>
              <a:t>Standard linear SEMs</a:t>
            </a:r>
          </a:p>
          <a:p>
            <a:pPr lvl="1"/>
            <a:r>
              <a:rPr lang="en-US" dirty="0"/>
              <a:t>Has more estimation options and postestimation features than </a:t>
            </a:r>
            <a:r>
              <a:rPr lang="en-US" b="1" dirty="0" err="1">
                <a:latin typeface="CMU Typewriter Text" panose="02000609000000000000" pitchFamily="50" charset="0"/>
                <a:ea typeface="CMU Typewriter Text" panose="02000609000000000000" pitchFamily="50" charset="0"/>
                <a:cs typeface="CMU Typewriter Text" panose="02000609000000000000" pitchFamily="50" charset="0"/>
              </a:rPr>
              <a:t>gsem</a:t>
            </a:r>
            <a:endParaRPr lang="en-US" b="1" dirty="0">
              <a:latin typeface="CMU Typewriter Text" panose="02000609000000000000" pitchFamily="50" charset="0"/>
              <a:ea typeface="CMU Typewriter Text" panose="02000609000000000000" pitchFamily="50" charset="0"/>
              <a:cs typeface="CMU Typewriter Text" panose="02000609000000000000" pitchFamily="50" charset="0"/>
            </a:endParaRPr>
          </a:p>
          <a:p>
            <a:pPr lvl="1"/>
            <a:r>
              <a:rPr lang="en-US" dirty="0"/>
              <a:t>Quicker and slightly more accurate than </a:t>
            </a:r>
            <a:r>
              <a:rPr lang="en-US" b="1" dirty="0" err="1">
                <a:latin typeface="CMU Typewriter Text" panose="02000609000000000000" pitchFamily="49" charset="0"/>
                <a:ea typeface="CMU Typewriter Text" panose="02000609000000000000" pitchFamily="49" charset="0"/>
                <a:cs typeface="CMU Typewriter Text" panose="02000609000000000000" pitchFamily="49" charset="0"/>
              </a:rPr>
              <a:t>gsem</a:t>
            </a:r>
            <a:endParaRPr lang="en-US" b="1" dirty="0">
              <a:latin typeface="CMU Typewriter Text" panose="02000609000000000000" pitchFamily="49" charset="0"/>
              <a:ea typeface="CMU Typewriter Text" panose="02000609000000000000" pitchFamily="49" charset="0"/>
              <a:cs typeface="CMU Typewriter Text" panose="02000609000000000000" pitchFamily="49" charset="0"/>
            </a:endParaRPr>
          </a:p>
          <a:p>
            <a:pPr lvl="1"/>
            <a:endParaRPr lang="en-US" sz="800" dirty="0"/>
          </a:p>
          <a:p>
            <a:r>
              <a:rPr lang="en-US" b="1" dirty="0" err="1">
                <a:latin typeface="CMU Typewriter Text" panose="02000609000000000000" pitchFamily="49" charset="0"/>
                <a:ea typeface="CMU Typewriter Text" panose="02000609000000000000" pitchFamily="49" charset="0"/>
                <a:cs typeface="CMU Typewriter Text" panose="02000609000000000000" pitchFamily="49" charset="0"/>
              </a:rPr>
              <a:t>gsem</a:t>
            </a:r>
            <a:endParaRPr lang="en-US" b="1" dirty="0">
              <a:latin typeface="CMU Typewriter Text" panose="02000609000000000000" pitchFamily="49" charset="0"/>
              <a:ea typeface="CMU Typewriter Text" panose="02000609000000000000" pitchFamily="49" charset="0"/>
              <a:cs typeface="CMU Typewriter Text" panose="02000609000000000000" pitchFamily="49" charset="0"/>
            </a:endParaRPr>
          </a:p>
          <a:p>
            <a:pPr lvl="1"/>
            <a:r>
              <a:rPr lang="en-US" dirty="0"/>
              <a:t>Can accommodate generalized outcomes, i.e. binary, count, categorical, ordinal, survival, latent classes</a:t>
            </a:r>
          </a:p>
          <a:p>
            <a:pPr lvl="1"/>
            <a:r>
              <a:rPr lang="en-US" dirty="0"/>
              <a:t>Can include random effects</a:t>
            </a:r>
          </a:p>
          <a:p>
            <a:pPr lvl="1"/>
            <a:endParaRPr lang="en-US" sz="800" dirty="0"/>
          </a:p>
          <a:p>
            <a:r>
              <a:rPr lang="en-US" dirty="0"/>
              <a:t>Both </a:t>
            </a:r>
            <a:r>
              <a:rPr lang="en-US" b="1" dirty="0" err="1">
                <a:latin typeface="CMU Typewriter Text" panose="02000609000000000000" pitchFamily="49" charset="0"/>
                <a:ea typeface="CMU Typewriter Text" panose="02000609000000000000" pitchFamily="49" charset="0"/>
                <a:cs typeface="CMU Typewriter Text" panose="02000609000000000000" pitchFamily="49" charset="0"/>
              </a:rPr>
              <a:t>sem</a:t>
            </a:r>
            <a:r>
              <a:rPr lang="en-US" dirty="0"/>
              <a:t> and </a:t>
            </a:r>
            <a:r>
              <a:rPr lang="en-US" b="1" dirty="0" err="1">
                <a:latin typeface="CMU Typewriter Text" panose="02000609000000000000" pitchFamily="49" charset="0"/>
                <a:ea typeface="CMU Typewriter Text" panose="02000609000000000000" pitchFamily="49" charset="0"/>
                <a:cs typeface="CMU Typewriter Text" panose="02000609000000000000" pitchFamily="49" charset="0"/>
              </a:rPr>
              <a:t>gsem</a:t>
            </a:r>
            <a:r>
              <a:rPr lang="en-US" dirty="0"/>
              <a:t> models can be fit via path diagrams using the SEM Builder</a:t>
            </a:r>
          </a:p>
        </p:txBody>
      </p:sp>
      <p:sp>
        <p:nvSpPr>
          <p:cNvPr id="4" name="Footer Placeholder 3">
            <a:extLst>
              <a:ext uri="{FF2B5EF4-FFF2-40B4-BE49-F238E27FC236}">
                <a16:creationId xmlns:a16="http://schemas.microsoft.com/office/drawing/2014/main" id="{FBD3DA42-1682-0743-B2D5-621B3195F418}"/>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42758632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68215-8373-3C4B-BC58-3E5CE6009B19}"/>
              </a:ext>
            </a:extLst>
          </p:cNvPr>
          <p:cNvSpPr>
            <a:spLocks noGrp="1"/>
          </p:cNvSpPr>
          <p:nvPr>
            <p:ph type="title"/>
          </p:nvPr>
        </p:nvSpPr>
        <p:spPr/>
        <p:txBody>
          <a:bodyPr/>
          <a:lstStyle/>
          <a:p>
            <a:r>
              <a:rPr lang="en-US" dirty="0"/>
              <a:t>An Example</a:t>
            </a:r>
          </a:p>
        </p:txBody>
      </p:sp>
      <p:sp>
        <p:nvSpPr>
          <p:cNvPr id="4" name="Footer Placeholder 3">
            <a:extLst>
              <a:ext uri="{FF2B5EF4-FFF2-40B4-BE49-F238E27FC236}">
                <a16:creationId xmlns:a16="http://schemas.microsoft.com/office/drawing/2014/main" id="{C4D40559-E5A8-AF45-9BD6-FB03F2FCF6E0}"/>
              </a:ext>
            </a:extLst>
          </p:cNvPr>
          <p:cNvSpPr>
            <a:spLocks noGrp="1"/>
          </p:cNvSpPr>
          <p:nvPr>
            <p:ph type="ftr" sz="quarter" idx="11"/>
          </p:nvPr>
        </p:nvSpPr>
        <p:spPr/>
        <p:txBody>
          <a:bodyPr/>
          <a:lstStyle/>
          <a:p>
            <a:endParaRPr lang="en-US"/>
          </a:p>
        </p:txBody>
      </p:sp>
      <p:pic>
        <p:nvPicPr>
          <p:cNvPr id="5" name="Picture 4">
            <a:extLst>
              <a:ext uri="{FF2B5EF4-FFF2-40B4-BE49-F238E27FC236}">
                <a16:creationId xmlns:a16="http://schemas.microsoft.com/office/drawing/2014/main" id="{B0831C04-52BA-4714-B184-DA45A8AAE20A}"/>
              </a:ext>
            </a:extLst>
          </p:cNvPr>
          <p:cNvPicPr>
            <a:picLocks noChangeAspect="1"/>
          </p:cNvPicPr>
          <p:nvPr/>
        </p:nvPicPr>
        <p:blipFill>
          <a:blip r:embed="rId2"/>
          <a:stretch>
            <a:fillRect/>
          </a:stretch>
        </p:blipFill>
        <p:spPr>
          <a:xfrm>
            <a:off x="628650" y="1661183"/>
            <a:ext cx="7986628" cy="3371191"/>
          </a:xfrm>
          <a:prstGeom prst="rect">
            <a:avLst/>
          </a:prstGeom>
        </p:spPr>
      </p:pic>
    </p:spTree>
    <p:extLst>
      <p:ext uri="{BB962C8B-B14F-4D97-AF65-F5344CB8AC3E}">
        <p14:creationId xmlns:p14="http://schemas.microsoft.com/office/powerpoint/2010/main" val="8621962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Rectangle 77">
            <a:extLst>
              <a:ext uri="{FF2B5EF4-FFF2-40B4-BE49-F238E27FC236}">
                <a16:creationId xmlns:a16="http://schemas.microsoft.com/office/drawing/2014/main" id="{6FD0C362-F986-D14A-9F9C-69103425381C}"/>
              </a:ext>
            </a:extLst>
          </p:cNvPr>
          <p:cNvSpPr/>
          <p:nvPr/>
        </p:nvSpPr>
        <p:spPr>
          <a:xfrm>
            <a:off x="7517153" y="1825625"/>
            <a:ext cx="1510990" cy="110799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79" name="Rectangle 78">
            <a:extLst>
              <a:ext uri="{FF2B5EF4-FFF2-40B4-BE49-F238E27FC236}">
                <a16:creationId xmlns:a16="http://schemas.microsoft.com/office/drawing/2014/main" id="{A75C103D-72CB-104E-925D-2A0E18ACC87C}"/>
              </a:ext>
            </a:extLst>
          </p:cNvPr>
          <p:cNvSpPr/>
          <p:nvPr/>
        </p:nvSpPr>
        <p:spPr>
          <a:xfrm>
            <a:off x="5840014" y="1825625"/>
            <a:ext cx="1510990" cy="110799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80" name="Rectangle 79">
            <a:extLst>
              <a:ext uri="{FF2B5EF4-FFF2-40B4-BE49-F238E27FC236}">
                <a16:creationId xmlns:a16="http://schemas.microsoft.com/office/drawing/2014/main" id="{72FD3BD9-A735-7742-98BF-10F17D77C2ED}"/>
              </a:ext>
            </a:extLst>
          </p:cNvPr>
          <p:cNvSpPr/>
          <p:nvPr/>
        </p:nvSpPr>
        <p:spPr>
          <a:xfrm>
            <a:off x="4154857" y="1825625"/>
            <a:ext cx="1510990" cy="110799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7" name="Rectangle 6">
            <a:extLst>
              <a:ext uri="{FF2B5EF4-FFF2-40B4-BE49-F238E27FC236}">
                <a16:creationId xmlns:a16="http://schemas.microsoft.com/office/drawing/2014/main" id="{30B7C67E-D7AD-2648-9F36-8247765E1506}"/>
              </a:ext>
            </a:extLst>
          </p:cNvPr>
          <p:cNvSpPr/>
          <p:nvPr/>
        </p:nvSpPr>
        <p:spPr>
          <a:xfrm>
            <a:off x="1304053" y="5520141"/>
            <a:ext cx="1286409" cy="120032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2" name="Title 1">
            <a:extLst>
              <a:ext uri="{FF2B5EF4-FFF2-40B4-BE49-F238E27FC236}">
                <a16:creationId xmlns:a16="http://schemas.microsoft.com/office/drawing/2014/main" id="{84DDA6DF-60E6-B749-9942-44828291B2A2}"/>
              </a:ext>
            </a:extLst>
          </p:cNvPr>
          <p:cNvSpPr>
            <a:spLocks noGrp="1"/>
          </p:cNvSpPr>
          <p:nvPr>
            <p:ph type="title"/>
          </p:nvPr>
        </p:nvSpPr>
        <p:spPr/>
        <p:txBody>
          <a:bodyPr/>
          <a:lstStyle/>
          <a:p>
            <a:r>
              <a:rPr lang="en-US" dirty="0"/>
              <a:t>Path Diagram</a:t>
            </a:r>
          </a:p>
        </p:txBody>
      </p:sp>
      <p:sp>
        <p:nvSpPr>
          <p:cNvPr id="5" name="Rectangle 4">
            <a:extLst>
              <a:ext uri="{FF2B5EF4-FFF2-40B4-BE49-F238E27FC236}">
                <a16:creationId xmlns:a16="http://schemas.microsoft.com/office/drawing/2014/main" id="{2543FE80-59F3-2A46-B586-CF28D2691C60}"/>
              </a:ext>
            </a:extLst>
          </p:cNvPr>
          <p:cNvSpPr/>
          <p:nvPr/>
        </p:nvSpPr>
        <p:spPr>
          <a:xfrm>
            <a:off x="5955428" y="5520139"/>
            <a:ext cx="1280162" cy="1200328"/>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6" name="TextBox 5">
            <a:extLst>
              <a:ext uri="{FF2B5EF4-FFF2-40B4-BE49-F238E27FC236}">
                <a16:creationId xmlns:a16="http://schemas.microsoft.com/office/drawing/2014/main" id="{84834E2C-89A7-8148-828B-3AAAF376ECD8}"/>
              </a:ext>
            </a:extLst>
          </p:cNvPr>
          <p:cNvSpPr txBox="1"/>
          <p:nvPr/>
        </p:nvSpPr>
        <p:spPr>
          <a:xfrm>
            <a:off x="1318076" y="5520136"/>
            <a:ext cx="1280162" cy="1200329"/>
          </a:xfrm>
          <a:prstGeom prst="rect">
            <a:avLst/>
          </a:prstGeom>
          <a:noFill/>
          <a:ln>
            <a:noFill/>
          </a:ln>
        </p:spPr>
        <p:txBody>
          <a:bodyPr wrap="square" rtlCol="0">
            <a:spAutoFit/>
          </a:bodyPr>
          <a:lstStyle/>
          <a:p>
            <a:pPr algn="ctr"/>
            <a:r>
              <a:rPr lang="en-US" sz="2400" dirty="0">
                <a:latin typeface="Helvetica Neue Light" panose="02000403000000020004" pitchFamily="2" charset="0"/>
                <a:ea typeface="Helvetica Neue Light" panose="02000403000000020004" pitchFamily="2" charset="0"/>
              </a:rPr>
              <a:t>High School GPA</a:t>
            </a:r>
          </a:p>
        </p:txBody>
      </p:sp>
      <p:sp>
        <p:nvSpPr>
          <p:cNvPr id="8" name="TextBox 7">
            <a:extLst>
              <a:ext uri="{FF2B5EF4-FFF2-40B4-BE49-F238E27FC236}">
                <a16:creationId xmlns:a16="http://schemas.microsoft.com/office/drawing/2014/main" id="{FF467881-C3E5-B04B-9DCE-30C3F9BD87FD}"/>
              </a:ext>
            </a:extLst>
          </p:cNvPr>
          <p:cNvSpPr txBox="1"/>
          <p:nvPr/>
        </p:nvSpPr>
        <p:spPr>
          <a:xfrm>
            <a:off x="5955429" y="5889470"/>
            <a:ext cx="1280162" cy="461665"/>
          </a:xfrm>
          <a:prstGeom prst="rect">
            <a:avLst/>
          </a:prstGeom>
          <a:noFill/>
          <a:ln>
            <a:noFill/>
          </a:ln>
        </p:spPr>
        <p:txBody>
          <a:bodyPr wrap="square" rtlCol="0">
            <a:spAutoFit/>
          </a:bodyPr>
          <a:lstStyle/>
          <a:p>
            <a:pPr algn="ctr"/>
            <a:r>
              <a:rPr lang="en-US" sz="2400" dirty="0">
                <a:latin typeface="Helvetica Neue Light" panose="02000403000000020004" pitchFamily="2" charset="0"/>
                <a:ea typeface="Helvetica Neue Light" panose="02000403000000020004" pitchFamily="2" charset="0"/>
              </a:rPr>
              <a:t>Income</a:t>
            </a:r>
          </a:p>
        </p:txBody>
      </p:sp>
      <p:sp>
        <p:nvSpPr>
          <p:cNvPr id="9" name="Oval 8">
            <a:extLst>
              <a:ext uri="{FF2B5EF4-FFF2-40B4-BE49-F238E27FC236}">
                <a16:creationId xmlns:a16="http://schemas.microsoft.com/office/drawing/2014/main" id="{D7A5C432-677F-6143-99E2-41F45FA43167}"/>
              </a:ext>
            </a:extLst>
          </p:cNvPr>
          <p:cNvSpPr/>
          <p:nvPr/>
        </p:nvSpPr>
        <p:spPr>
          <a:xfrm>
            <a:off x="1304052" y="3428964"/>
            <a:ext cx="1280160" cy="1280160"/>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10" name="TextBox 9">
            <a:extLst>
              <a:ext uri="{FF2B5EF4-FFF2-40B4-BE49-F238E27FC236}">
                <a16:creationId xmlns:a16="http://schemas.microsoft.com/office/drawing/2014/main" id="{025A2CC1-EA93-EE4B-B69A-A384FA9DE8C0}"/>
              </a:ext>
            </a:extLst>
          </p:cNvPr>
          <p:cNvSpPr txBox="1"/>
          <p:nvPr/>
        </p:nvSpPr>
        <p:spPr>
          <a:xfrm>
            <a:off x="1276106" y="3839705"/>
            <a:ext cx="1364105" cy="461665"/>
          </a:xfrm>
          <a:prstGeom prst="rect">
            <a:avLst/>
          </a:prstGeom>
          <a:noFill/>
          <a:ln>
            <a:noFill/>
          </a:ln>
        </p:spPr>
        <p:txBody>
          <a:bodyPr wrap="square" rtlCol="0">
            <a:spAutoFit/>
          </a:bodyPr>
          <a:lstStyle/>
          <a:p>
            <a:pPr algn="ctr"/>
            <a:r>
              <a:rPr lang="en-US" sz="2400" dirty="0">
                <a:latin typeface="Helvetica Neue Light" panose="02000403000000020004" pitchFamily="2" charset="0"/>
                <a:ea typeface="Helvetica Neue Light" panose="02000403000000020004" pitchFamily="2" charset="0"/>
              </a:rPr>
              <a:t>Aptitude</a:t>
            </a:r>
          </a:p>
        </p:txBody>
      </p:sp>
      <p:sp>
        <p:nvSpPr>
          <p:cNvPr id="11" name="Oval 10">
            <a:extLst>
              <a:ext uri="{FF2B5EF4-FFF2-40B4-BE49-F238E27FC236}">
                <a16:creationId xmlns:a16="http://schemas.microsoft.com/office/drawing/2014/main" id="{D254AC18-0675-9D42-85B2-A3EE81595559}"/>
              </a:ext>
            </a:extLst>
          </p:cNvPr>
          <p:cNvSpPr/>
          <p:nvPr/>
        </p:nvSpPr>
        <p:spPr>
          <a:xfrm>
            <a:off x="5955429" y="3428964"/>
            <a:ext cx="1280160" cy="1280160"/>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12" name="TextBox 11">
            <a:extLst>
              <a:ext uri="{FF2B5EF4-FFF2-40B4-BE49-F238E27FC236}">
                <a16:creationId xmlns:a16="http://schemas.microsoft.com/office/drawing/2014/main" id="{F40D05B5-A1E3-0544-A5FD-D8C422887B25}"/>
              </a:ext>
            </a:extLst>
          </p:cNvPr>
          <p:cNvSpPr txBox="1"/>
          <p:nvPr/>
        </p:nvSpPr>
        <p:spPr>
          <a:xfrm>
            <a:off x="5955428" y="3653889"/>
            <a:ext cx="1364105" cy="830997"/>
          </a:xfrm>
          <a:prstGeom prst="rect">
            <a:avLst/>
          </a:prstGeom>
          <a:noFill/>
          <a:ln>
            <a:noFill/>
          </a:ln>
        </p:spPr>
        <p:txBody>
          <a:bodyPr wrap="square" rtlCol="0">
            <a:spAutoFit/>
          </a:bodyPr>
          <a:lstStyle/>
          <a:p>
            <a:pPr algn="ctr"/>
            <a:r>
              <a:rPr lang="en-US" sz="2400" dirty="0">
                <a:latin typeface="Helvetica Neue Light" panose="02000403000000020004" pitchFamily="2" charset="0"/>
                <a:ea typeface="Helvetica Neue Light" panose="02000403000000020004" pitchFamily="2" charset="0"/>
              </a:rPr>
              <a:t>College Quality</a:t>
            </a:r>
          </a:p>
        </p:txBody>
      </p:sp>
      <p:sp>
        <p:nvSpPr>
          <p:cNvPr id="13" name="Rectangle 12">
            <a:extLst>
              <a:ext uri="{FF2B5EF4-FFF2-40B4-BE49-F238E27FC236}">
                <a16:creationId xmlns:a16="http://schemas.microsoft.com/office/drawing/2014/main" id="{06227590-DFA0-C646-B040-DB395781A748}"/>
              </a:ext>
            </a:extLst>
          </p:cNvPr>
          <p:cNvSpPr/>
          <p:nvPr/>
        </p:nvSpPr>
        <p:spPr>
          <a:xfrm>
            <a:off x="122123" y="2502481"/>
            <a:ext cx="1059242" cy="43088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14" name="TextBox 13">
            <a:extLst>
              <a:ext uri="{FF2B5EF4-FFF2-40B4-BE49-F238E27FC236}">
                <a16:creationId xmlns:a16="http://schemas.microsoft.com/office/drawing/2014/main" id="{6EF34415-2781-5947-AD77-94C24286C3B8}"/>
              </a:ext>
            </a:extLst>
          </p:cNvPr>
          <p:cNvSpPr txBox="1"/>
          <p:nvPr/>
        </p:nvSpPr>
        <p:spPr>
          <a:xfrm>
            <a:off x="122122" y="2503152"/>
            <a:ext cx="1059242" cy="430887"/>
          </a:xfrm>
          <a:prstGeom prst="rect">
            <a:avLst/>
          </a:prstGeom>
          <a:noFill/>
          <a:ln>
            <a:solidFill>
              <a:schemeClr val="tx1"/>
            </a:solidFill>
          </a:ln>
        </p:spPr>
        <p:txBody>
          <a:bodyPr wrap="square" rtlCol="0">
            <a:spAutoFit/>
          </a:bodyPr>
          <a:lstStyle/>
          <a:p>
            <a:pPr algn="ctr"/>
            <a:r>
              <a:rPr lang="en-US" sz="2200" dirty="0">
                <a:latin typeface="Helvetica Neue Light" panose="02000403000000020004" pitchFamily="2" charset="0"/>
                <a:ea typeface="Helvetica Neue Light" panose="02000403000000020004" pitchFamily="2" charset="0"/>
              </a:rPr>
              <a:t>SAT-M</a:t>
            </a:r>
          </a:p>
        </p:txBody>
      </p:sp>
      <p:sp>
        <p:nvSpPr>
          <p:cNvPr id="15" name="Rectangle 14">
            <a:extLst>
              <a:ext uri="{FF2B5EF4-FFF2-40B4-BE49-F238E27FC236}">
                <a16:creationId xmlns:a16="http://schemas.microsoft.com/office/drawing/2014/main" id="{FACB254C-4EEC-224E-9990-1BB4B9EEAF24}"/>
              </a:ext>
            </a:extLst>
          </p:cNvPr>
          <p:cNvSpPr/>
          <p:nvPr/>
        </p:nvSpPr>
        <p:spPr>
          <a:xfrm>
            <a:off x="1414512" y="2505465"/>
            <a:ext cx="1059242" cy="43088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16" name="TextBox 15">
            <a:extLst>
              <a:ext uri="{FF2B5EF4-FFF2-40B4-BE49-F238E27FC236}">
                <a16:creationId xmlns:a16="http://schemas.microsoft.com/office/drawing/2014/main" id="{1381CAD4-0801-234F-91A1-0559054D3BE0}"/>
              </a:ext>
            </a:extLst>
          </p:cNvPr>
          <p:cNvSpPr txBox="1"/>
          <p:nvPr/>
        </p:nvSpPr>
        <p:spPr>
          <a:xfrm>
            <a:off x="1414511" y="2506135"/>
            <a:ext cx="1059242" cy="430887"/>
          </a:xfrm>
          <a:prstGeom prst="rect">
            <a:avLst/>
          </a:prstGeom>
          <a:noFill/>
          <a:ln>
            <a:solidFill>
              <a:schemeClr val="tx1"/>
            </a:solidFill>
          </a:ln>
        </p:spPr>
        <p:txBody>
          <a:bodyPr wrap="square" rtlCol="0">
            <a:spAutoFit/>
          </a:bodyPr>
          <a:lstStyle/>
          <a:p>
            <a:pPr algn="ctr"/>
            <a:r>
              <a:rPr lang="en-US" sz="2200" dirty="0">
                <a:latin typeface="Helvetica Neue Light" panose="02000403000000020004" pitchFamily="2" charset="0"/>
                <a:ea typeface="Helvetica Neue Light" panose="02000403000000020004" pitchFamily="2" charset="0"/>
              </a:rPr>
              <a:t>SAT-V</a:t>
            </a:r>
          </a:p>
        </p:txBody>
      </p:sp>
      <p:sp>
        <p:nvSpPr>
          <p:cNvPr id="17" name="Rectangle 16">
            <a:extLst>
              <a:ext uri="{FF2B5EF4-FFF2-40B4-BE49-F238E27FC236}">
                <a16:creationId xmlns:a16="http://schemas.microsoft.com/office/drawing/2014/main" id="{029C13FA-ACA6-744B-B7A8-78235F97806D}"/>
              </a:ext>
            </a:extLst>
          </p:cNvPr>
          <p:cNvSpPr/>
          <p:nvPr/>
        </p:nvSpPr>
        <p:spPr>
          <a:xfrm>
            <a:off x="2700696" y="2508662"/>
            <a:ext cx="1059242" cy="43088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18" name="TextBox 17">
            <a:extLst>
              <a:ext uri="{FF2B5EF4-FFF2-40B4-BE49-F238E27FC236}">
                <a16:creationId xmlns:a16="http://schemas.microsoft.com/office/drawing/2014/main" id="{BF971BE6-2E3D-7A42-8C99-68A9A5E17E73}"/>
              </a:ext>
            </a:extLst>
          </p:cNvPr>
          <p:cNvSpPr txBox="1"/>
          <p:nvPr/>
        </p:nvSpPr>
        <p:spPr>
          <a:xfrm>
            <a:off x="2700695" y="2509333"/>
            <a:ext cx="1059242" cy="430887"/>
          </a:xfrm>
          <a:prstGeom prst="rect">
            <a:avLst/>
          </a:prstGeom>
          <a:noFill/>
          <a:ln>
            <a:solidFill>
              <a:schemeClr val="tx1"/>
            </a:solidFill>
          </a:ln>
        </p:spPr>
        <p:txBody>
          <a:bodyPr wrap="square" rtlCol="0">
            <a:spAutoFit/>
          </a:bodyPr>
          <a:lstStyle/>
          <a:p>
            <a:pPr algn="ctr"/>
            <a:r>
              <a:rPr lang="en-US" sz="2200" dirty="0">
                <a:latin typeface="Helvetica Neue Light" panose="02000403000000020004" pitchFamily="2" charset="0"/>
                <a:ea typeface="Helvetica Neue Light" panose="02000403000000020004" pitchFamily="2" charset="0"/>
              </a:rPr>
              <a:t>SAT-W</a:t>
            </a:r>
          </a:p>
        </p:txBody>
      </p:sp>
      <p:sp>
        <p:nvSpPr>
          <p:cNvPr id="20" name="TextBox 19">
            <a:extLst>
              <a:ext uri="{FF2B5EF4-FFF2-40B4-BE49-F238E27FC236}">
                <a16:creationId xmlns:a16="http://schemas.microsoft.com/office/drawing/2014/main" id="{CEA798E8-A20D-A24A-935B-ACC28BC0B926}"/>
              </a:ext>
            </a:extLst>
          </p:cNvPr>
          <p:cNvSpPr txBox="1"/>
          <p:nvPr/>
        </p:nvSpPr>
        <p:spPr>
          <a:xfrm>
            <a:off x="4159979" y="1832223"/>
            <a:ext cx="1528171" cy="1107996"/>
          </a:xfrm>
          <a:prstGeom prst="rect">
            <a:avLst/>
          </a:prstGeom>
          <a:noFill/>
          <a:ln>
            <a:noFill/>
          </a:ln>
        </p:spPr>
        <p:txBody>
          <a:bodyPr wrap="square" rtlCol="0">
            <a:spAutoFit/>
          </a:bodyPr>
          <a:lstStyle/>
          <a:p>
            <a:pPr algn="ctr"/>
            <a:r>
              <a:rPr lang="en-US" sz="2200" dirty="0">
                <a:latin typeface="Helvetica Neue Light" panose="02000403000000020004" pitchFamily="2" charset="0"/>
                <a:ea typeface="Helvetica Neue Light" panose="02000403000000020004" pitchFamily="2" charset="0"/>
              </a:rPr>
              <a:t>Student-</a:t>
            </a:r>
          </a:p>
          <a:p>
            <a:pPr algn="ctr"/>
            <a:r>
              <a:rPr lang="en-US" sz="2200" dirty="0">
                <a:latin typeface="Helvetica Neue Light" panose="02000403000000020004" pitchFamily="2" charset="0"/>
                <a:ea typeface="Helvetica Neue Light" panose="02000403000000020004" pitchFamily="2" charset="0"/>
              </a:rPr>
              <a:t>Faculty </a:t>
            </a:r>
          </a:p>
          <a:p>
            <a:pPr algn="ctr"/>
            <a:r>
              <a:rPr lang="en-US" sz="2200" dirty="0">
                <a:latin typeface="Helvetica Neue Light" panose="02000403000000020004" pitchFamily="2" charset="0"/>
                <a:ea typeface="Helvetica Neue Light" panose="02000403000000020004" pitchFamily="2" charset="0"/>
              </a:rPr>
              <a:t>Ratio</a:t>
            </a:r>
          </a:p>
        </p:txBody>
      </p:sp>
      <p:sp>
        <p:nvSpPr>
          <p:cNvPr id="22" name="TextBox 21">
            <a:extLst>
              <a:ext uri="{FF2B5EF4-FFF2-40B4-BE49-F238E27FC236}">
                <a16:creationId xmlns:a16="http://schemas.microsoft.com/office/drawing/2014/main" id="{557424C6-6C3C-6E4C-AC9D-245447C2C7F9}"/>
              </a:ext>
            </a:extLst>
          </p:cNvPr>
          <p:cNvSpPr txBox="1"/>
          <p:nvPr/>
        </p:nvSpPr>
        <p:spPr>
          <a:xfrm>
            <a:off x="5758092" y="1991753"/>
            <a:ext cx="1662854" cy="769441"/>
          </a:xfrm>
          <a:prstGeom prst="rect">
            <a:avLst/>
          </a:prstGeom>
          <a:noFill/>
          <a:ln>
            <a:noFill/>
          </a:ln>
        </p:spPr>
        <p:txBody>
          <a:bodyPr wrap="square" rtlCol="0">
            <a:spAutoFit/>
          </a:bodyPr>
          <a:lstStyle/>
          <a:p>
            <a:pPr algn="ctr"/>
            <a:r>
              <a:rPr lang="en-US" sz="2200" dirty="0">
                <a:latin typeface="Helvetica Neue Light" panose="02000403000000020004" pitchFamily="2" charset="0"/>
                <a:ea typeface="Helvetica Neue Light" panose="02000403000000020004" pitchFamily="2" charset="0"/>
              </a:rPr>
              <a:t>Graduation Rate</a:t>
            </a:r>
          </a:p>
        </p:txBody>
      </p:sp>
      <p:cxnSp>
        <p:nvCxnSpPr>
          <p:cNvPr id="24" name="Straight Arrow Connector 23">
            <a:extLst>
              <a:ext uri="{FF2B5EF4-FFF2-40B4-BE49-F238E27FC236}">
                <a16:creationId xmlns:a16="http://schemas.microsoft.com/office/drawing/2014/main" id="{A9AB3B22-71CA-4F47-8D1F-CC08964E9858}"/>
              </a:ext>
            </a:extLst>
          </p:cNvPr>
          <p:cNvCxnSpPr>
            <a:cxnSpLocks/>
            <a:stCxn id="9" idx="1"/>
            <a:endCxn id="14" idx="2"/>
          </p:cNvCxnSpPr>
          <p:nvPr/>
        </p:nvCxnSpPr>
        <p:spPr>
          <a:xfrm flipH="1" flipV="1">
            <a:off x="651743" y="2934039"/>
            <a:ext cx="839784" cy="682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A1F6F024-90D5-D049-9872-86D11D949249}"/>
              </a:ext>
            </a:extLst>
          </p:cNvPr>
          <p:cNvCxnSpPr>
            <a:cxnSpLocks/>
            <a:stCxn id="9" idx="0"/>
            <a:endCxn id="16" idx="2"/>
          </p:cNvCxnSpPr>
          <p:nvPr/>
        </p:nvCxnSpPr>
        <p:spPr>
          <a:xfrm flipV="1">
            <a:off x="1944132" y="2937022"/>
            <a:ext cx="0" cy="49194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AF2FDC0B-A390-6247-9D79-C6AB3103E15E}"/>
              </a:ext>
            </a:extLst>
          </p:cNvPr>
          <p:cNvCxnSpPr>
            <a:cxnSpLocks/>
            <a:stCxn id="9" idx="7"/>
            <a:endCxn id="18" idx="2"/>
          </p:cNvCxnSpPr>
          <p:nvPr/>
        </p:nvCxnSpPr>
        <p:spPr>
          <a:xfrm flipV="1">
            <a:off x="2396737" y="2940220"/>
            <a:ext cx="833579" cy="67621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9603B6DB-841C-424E-A4CF-B709B6A84643}"/>
              </a:ext>
            </a:extLst>
          </p:cNvPr>
          <p:cNvCxnSpPr>
            <a:cxnSpLocks/>
            <a:stCxn id="6" idx="3"/>
            <a:endCxn id="8" idx="1"/>
          </p:cNvCxnSpPr>
          <p:nvPr/>
        </p:nvCxnSpPr>
        <p:spPr>
          <a:xfrm>
            <a:off x="2598238" y="6120301"/>
            <a:ext cx="3357191" cy="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44B9B8F4-860B-7B4D-9579-327A7F97825F}"/>
              </a:ext>
            </a:extLst>
          </p:cNvPr>
          <p:cNvSpPr txBox="1"/>
          <p:nvPr/>
        </p:nvSpPr>
        <p:spPr>
          <a:xfrm>
            <a:off x="7525172" y="1946355"/>
            <a:ext cx="1496705" cy="769441"/>
          </a:xfrm>
          <a:prstGeom prst="rect">
            <a:avLst/>
          </a:prstGeom>
          <a:noFill/>
          <a:ln>
            <a:noFill/>
          </a:ln>
        </p:spPr>
        <p:txBody>
          <a:bodyPr wrap="square" rtlCol="0">
            <a:spAutoFit/>
          </a:bodyPr>
          <a:lstStyle/>
          <a:p>
            <a:pPr algn="ctr"/>
            <a:r>
              <a:rPr lang="en-US" sz="2200" dirty="0">
                <a:latin typeface="Helvetica Neue Light" panose="02000403000000020004" pitchFamily="2" charset="0"/>
                <a:ea typeface="Helvetica Neue Light" panose="02000403000000020004" pitchFamily="2" charset="0"/>
              </a:rPr>
              <a:t>Average SAT Score</a:t>
            </a:r>
          </a:p>
        </p:txBody>
      </p:sp>
      <p:cxnSp>
        <p:nvCxnSpPr>
          <p:cNvPr id="75" name="Straight Arrow Connector 74">
            <a:extLst>
              <a:ext uri="{FF2B5EF4-FFF2-40B4-BE49-F238E27FC236}">
                <a16:creationId xmlns:a16="http://schemas.microsoft.com/office/drawing/2014/main" id="{66CE2D31-9109-8A45-8F09-F4502EF51CFC}"/>
              </a:ext>
            </a:extLst>
          </p:cNvPr>
          <p:cNvCxnSpPr>
            <a:cxnSpLocks/>
            <a:stCxn id="11" idx="1"/>
            <a:endCxn id="20" idx="2"/>
          </p:cNvCxnSpPr>
          <p:nvPr/>
        </p:nvCxnSpPr>
        <p:spPr>
          <a:xfrm flipH="1" flipV="1">
            <a:off x="4924065" y="2940219"/>
            <a:ext cx="1218839" cy="67622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5B77C944-4FED-1E44-89D0-BA66E6B50B74}"/>
              </a:ext>
            </a:extLst>
          </p:cNvPr>
          <p:cNvCxnSpPr>
            <a:cxnSpLocks/>
            <a:stCxn id="11" idx="0"/>
            <a:endCxn id="79" idx="2"/>
          </p:cNvCxnSpPr>
          <p:nvPr/>
        </p:nvCxnSpPr>
        <p:spPr>
          <a:xfrm flipV="1">
            <a:off x="6595509" y="2933622"/>
            <a:ext cx="0" cy="49534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827AD2AE-860A-0342-8370-69202817892B}"/>
              </a:ext>
            </a:extLst>
          </p:cNvPr>
          <p:cNvCxnSpPr>
            <a:cxnSpLocks/>
            <a:stCxn id="11" idx="7"/>
            <a:endCxn id="78" idx="2"/>
          </p:cNvCxnSpPr>
          <p:nvPr/>
        </p:nvCxnSpPr>
        <p:spPr>
          <a:xfrm flipV="1">
            <a:off x="7048115" y="2933621"/>
            <a:ext cx="1224534" cy="68281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a:extLst>
              <a:ext uri="{FF2B5EF4-FFF2-40B4-BE49-F238E27FC236}">
                <a16:creationId xmlns:a16="http://schemas.microsoft.com/office/drawing/2014/main" id="{4D47045D-D9B4-C848-A9A9-32D288DC6BB6}"/>
              </a:ext>
            </a:extLst>
          </p:cNvPr>
          <p:cNvCxnSpPr>
            <a:cxnSpLocks/>
          </p:cNvCxnSpPr>
          <p:nvPr/>
        </p:nvCxnSpPr>
        <p:spPr>
          <a:xfrm flipV="1">
            <a:off x="2604485" y="4301370"/>
            <a:ext cx="3406942" cy="158810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a:extLst>
              <a:ext uri="{FF2B5EF4-FFF2-40B4-BE49-F238E27FC236}">
                <a16:creationId xmlns:a16="http://schemas.microsoft.com/office/drawing/2014/main" id="{1694F693-8706-E441-84BA-4CB9291EA6EC}"/>
              </a:ext>
            </a:extLst>
          </p:cNvPr>
          <p:cNvCxnSpPr>
            <a:cxnSpLocks/>
            <a:endCxn id="5" idx="0"/>
          </p:cNvCxnSpPr>
          <p:nvPr/>
        </p:nvCxnSpPr>
        <p:spPr>
          <a:xfrm>
            <a:off x="6595509" y="4709124"/>
            <a:ext cx="0" cy="81101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a:extLst>
              <a:ext uri="{FF2B5EF4-FFF2-40B4-BE49-F238E27FC236}">
                <a16:creationId xmlns:a16="http://schemas.microsoft.com/office/drawing/2014/main" id="{EC411422-CC87-4B40-969B-054D2DFA2412}"/>
              </a:ext>
            </a:extLst>
          </p:cNvPr>
          <p:cNvCxnSpPr>
            <a:cxnSpLocks/>
            <a:endCxn id="12" idx="1"/>
          </p:cNvCxnSpPr>
          <p:nvPr/>
        </p:nvCxnSpPr>
        <p:spPr>
          <a:xfrm flipV="1">
            <a:off x="2580250" y="4069388"/>
            <a:ext cx="3375178" cy="115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4" name="Arc 123">
            <a:extLst>
              <a:ext uri="{FF2B5EF4-FFF2-40B4-BE49-F238E27FC236}">
                <a16:creationId xmlns:a16="http://schemas.microsoft.com/office/drawing/2014/main" id="{C8D7D8A1-6342-5144-A237-8EDF04310A07}"/>
              </a:ext>
            </a:extLst>
          </p:cNvPr>
          <p:cNvSpPr/>
          <p:nvPr/>
        </p:nvSpPr>
        <p:spPr>
          <a:xfrm rot="13500000">
            <a:off x="870882" y="3647491"/>
            <a:ext cx="2910033" cy="2901038"/>
          </a:xfrm>
          <a:prstGeom prst="arc">
            <a:avLst/>
          </a:prstGeom>
          <a:ln w="381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160"/>
          </a:p>
        </p:txBody>
      </p:sp>
    </p:spTree>
    <p:extLst>
      <p:ext uri="{BB962C8B-B14F-4D97-AF65-F5344CB8AC3E}">
        <p14:creationId xmlns:p14="http://schemas.microsoft.com/office/powerpoint/2010/main" val="31140910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7" name="Straight Arrow Connector 116">
            <a:extLst>
              <a:ext uri="{FF2B5EF4-FFF2-40B4-BE49-F238E27FC236}">
                <a16:creationId xmlns:a16="http://schemas.microsoft.com/office/drawing/2014/main" id="{EC411422-CC87-4B40-969B-054D2DFA2412}"/>
              </a:ext>
            </a:extLst>
          </p:cNvPr>
          <p:cNvCxnSpPr>
            <a:cxnSpLocks/>
            <a:endCxn id="12" idx="1"/>
          </p:cNvCxnSpPr>
          <p:nvPr/>
        </p:nvCxnSpPr>
        <p:spPr>
          <a:xfrm flipV="1">
            <a:off x="2580250" y="4069388"/>
            <a:ext cx="3375178" cy="1150"/>
          </a:xfrm>
          <a:prstGeom prst="straightConnector1">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24" name="Arc 123">
            <a:extLst>
              <a:ext uri="{FF2B5EF4-FFF2-40B4-BE49-F238E27FC236}">
                <a16:creationId xmlns:a16="http://schemas.microsoft.com/office/drawing/2014/main" id="{C8D7D8A1-6342-5144-A237-8EDF04310A07}"/>
              </a:ext>
            </a:extLst>
          </p:cNvPr>
          <p:cNvSpPr/>
          <p:nvPr/>
        </p:nvSpPr>
        <p:spPr>
          <a:xfrm rot="13500000">
            <a:off x="870882" y="3647491"/>
            <a:ext cx="2910033" cy="2901038"/>
          </a:xfrm>
          <a:prstGeom prst="arc">
            <a:avLst/>
          </a:prstGeom>
          <a:ln w="38100">
            <a:solidFill>
              <a:schemeClr val="bg1">
                <a:lumMod val="5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160">
              <a:solidFill>
                <a:schemeClr val="bg1">
                  <a:lumMod val="50000"/>
                </a:schemeClr>
              </a:solidFill>
              <a:latin typeface="HelveticaNeue Light" panose="00000400000000000000" pitchFamily="2" charset="0"/>
            </a:endParaRPr>
          </a:p>
        </p:txBody>
      </p:sp>
      <p:sp>
        <p:nvSpPr>
          <p:cNvPr id="9" name="Oval 8">
            <a:extLst>
              <a:ext uri="{FF2B5EF4-FFF2-40B4-BE49-F238E27FC236}">
                <a16:creationId xmlns:a16="http://schemas.microsoft.com/office/drawing/2014/main" id="{D7A5C432-677F-6143-99E2-41F45FA43167}"/>
              </a:ext>
            </a:extLst>
          </p:cNvPr>
          <p:cNvSpPr/>
          <p:nvPr/>
        </p:nvSpPr>
        <p:spPr>
          <a:xfrm>
            <a:off x="1304052" y="3428964"/>
            <a:ext cx="1280160" cy="1280160"/>
          </a:xfrm>
          <a:prstGeom prst="ellipse">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78" name="Rectangle 77">
            <a:extLst>
              <a:ext uri="{FF2B5EF4-FFF2-40B4-BE49-F238E27FC236}">
                <a16:creationId xmlns:a16="http://schemas.microsoft.com/office/drawing/2014/main" id="{6FD0C362-F986-D14A-9F9C-69103425381C}"/>
              </a:ext>
            </a:extLst>
          </p:cNvPr>
          <p:cNvSpPr/>
          <p:nvPr/>
        </p:nvSpPr>
        <p:spPr>
          <a:xfrm>
            <a:off x="7517153" y="1825625"/>
            <a:ext cx="1510990" cy="1107996"/>
          </a:xfrm>
          <a:prstGeom prst="rect">
            <a:avLst/>
          </a:prstGeom>
          <a:solidFill>
            <a:schemeClr val="bg1"/>
          </a:solid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bg1">
                  <a:lumMod val="50000"/>
                </a:schemeClr>
              </a:solidFill>
              <a:latin typeface="HelveticaNeue Light" panose="00000400000000000000" pitchFamily="2" charset="0"/>
            </a:endParaRPr>
          </a:p>
        </p:txBody>
      </p:sp>
      <p:sp>
        <p:nvSpPr>
          <p:cNvPr id="79" name="Rectangle 78">
            <a:extLst>
              <a:ext uri="{FF2B5EF4-FFF2-40B4-BE49-F238E27FC236}">
                <a16:creationId xmlns:a16="http://schemas.microsoft.com/office/drawing/2014/main" id="{A75C103D-72CB-104E-925D-2A0E18ACC87C}"/>
              </a:ext>
            </a:extLst>
          </p:cNvPr>
          <p:cNvSpPr/>
          <p:nvPr/>
        </p:nvSpPr>
        <p:spPr>
          <a:xfrm>
            <a:off x="5840014" y="1825625"/>
            <a:ext cx="1510990" cy="1107996"/>
          </a:xfrm>
          <a:prstGeom prst="rect">
            <a:avLst/>
          </a:prstGeom>
          <a:solidFill>
            <a:schemeClr val="bg1"/>
          </a:solid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bg1">
                  <a:lumMod val="50000"/>
                </a:schemeClr>
              </a:solidFill>
              <a:latin typeface="HelveticaNeue Light" panose="00000400000000000000" pitchFamily="2" charset="0"/>
            </a:endParaRPr>
          </a:p>
        </p:txBody>
      </p:sp>
      <p:sp>
        <p:nvSpPr>
          <p:cNvPr id="80" name="Rectangle 79">
            <a:extLst>
              <a:ext uri="{FF2B5EF4-FFF2-40B4-BE49-F238E27FC236}">
                <a16:creationId xmlns:a16="http://schemas.microsoft.com/office/drawing/2014/main" id="{72FD3BD9-A735-7742-98BF-10F17D77C2ED}"/>
              </a:ext>
            </a:extLst>
          </p:cNvPr>
          <p:cNvSpPr/>
          <p:nvPr/>
        </p:nvSpPr>
        <p:spPr>
          <a:xfrm>
            <a:off x="4154857" y="1825625"/>
            <a:ext cx="1510990" cy="1107996"/>
          </a:xfrm>
          <a:prstGeom prst="rect">
            <a:avLst/>
          </a:prstGeom>
          <a:solidFill>
            <a:schemeClr val="bg1"/>
          </a:solid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bg1">
                  <a:lumMod val="50000"/>
                </a:schemeClr>
              </a:solidFill>
              <a:latin typeface="HelveticaNeue Light" panose="00000400000000000000" pitchFamily="2" charset="0"/>
            </a:endParaRPr>
          </a:p>
        </p:txBody>
      </p:sp>
      <p:sp>
        <p:nvSpPr>
          <p:cNvPr id="7" name="Rectangle 6">
            <a:extLst>
              <a:ext uri="{FF2B5EF4-FFF2-40B4-BE49-F238E27FC236}">
                <a16:creationId xmlns:a16="http://schemas.microsoft.com/office/drawing/2014/main" id="{30B7C67E-D7AD-2648-9F36-8247765E1506}"/>
              </a:ext>
            </a:extLst>
          </p:cNvPr>
          <p:cNvSpPr/>
          <p:nvPr/>
        </p:nvSpPr>
        <p:spPr>
          <a:xfrm>
            <a:off x="1304053" y="5520141"/>
            <a:ext cx="1286409" cy="1200327"/>
          </a:xfrm>
          <a:prstGeom prst="rect">
            <a:avLst/>
          </a:prstGeom>
          <a:solidFill>
            <a:schemeClr val="bg1"/>
          </a:solid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bg1">
                  <a:lumMod val="50000"/>
                </a:schemeClr>
              </a:solidFill>
              <a:latin typeface="HelveticaNeue Light" panose="00000400000000000000" pitchFamily="2" charset="0"/>
            </a:endParaRPr>
          </a:p>
        </p:txBody>
      </p:sp>
      <p:sp>
        <p:nvSpPr>
          <p:cNvPr id="2" name="Title 1">
            <a:extLst>
              <a:ext uri="{FF2B5EF4-FFF2-40B4-BE49-F238E27FC236}">
                <a16:creationId xmlns:a16="http://schemas.microsoft.com/office/drawing/2014/main" id="{84DDA6DF-60E6-B749-9942-44828291B2A2}"/>
              </a:ext>
            </a:extLst>
          </p:cNvPr>
          <p:cNvSpPr>
            <a:spLocks noGrp="1"/>
          </p:cNvSpPr>
          <p:nvPr>
            <p:ph type="title"/>
          </p:nvPr>
        </p:nvSpPr>
        <p:spPr/>
        <p:txBody>
          <a:bodyPr/>
          <a:lstStyle/>
          <a:p>
            <a:r>
              <a:rPr lang="en-US" dirty="0"/>
              <a:t>Path Diagram</a:t>
            </a:r>
          </a:p>
        </p:txBody>
      </p:sp>
      <p:sp>
        <p:nvSpPr>
          <p:cNvPr id="5" name="Rectangle 4">
            <a:extLst>
              <a:ext uri="{FF2B5EF4-FFF2-40B4-BE49-F238E27FC236}">
                <a16:creationId xmlns:a16="http://schemas.microsoft.com/office/drawing/2014/main" id="{2543FE80-59F3-2A46-B586-CF28D2691C60}"/>
              </a:ext>
            </a:extLst>
          </p:cNvPr>
          <p:cNvSpPr/>
          <p:nvPr/>
        </p:nvSpPr>
        <p:spPr>
          <a:xfrm>
            <a:off x="5955428" y="5520139"/>
            <a:ext cx="1280162" cy="1200328"/>
          </a:xfrm>
          <a:prstGeom prst="rect">
            <a:avLst/>
          </a:prstGeom>
          <a:solidFill>
            <a:schemeClr val="bg1"/>
          </a:solid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bg1">
                  <a:lumMod val="50000"/>
                </a:schemeClr>
              </a:solidFill>
              <a:latin typeface="HelveticaNeue Light" panose="00000400000000000000" pitchFamily="2" charset="0"/>
            </a:endParaRPr>
          </a:p>
        </p:txBody>
      </p:sp>
      <p:sp>
        <p:nvSpPr>
          <p:cNvPr id="6" name="TextBox 5">
            <a:extLst>
              <a:ext uri="{FF2B5EF4-FFF2-40B4-BE49-F238E27FC236}">
                <a16:creationId xmlns:a16="http://schemas.microsoft.com/office/drawing/2014/main" id="{84834E2C-89A7-8148-828B-3AAAF376ECD8}"/>
              </a:ext>
            </a:extLst>
          </p:cNvPr>
          <p:cNvSpPr txBox="1"/>
          <p:nvPr/>
        </p:nvSpPr>
        <p:spPr>
          <a:xfrm>
            <a:off x="1318076" y="5520136"/>
            <a:ext cx="1280162" cy="1200329"/>
          </a:xfrm>
          <a:prstGeom prst="rect">
            <a:avLst/>
          </a:prstGeom>
          <a:noFill/>
          <a:ln>
            <a:solidFill>
              <a:schemeClr val="bg1">
                <a:lumMod val="50000"/>
              </a:schemeClr>
            </a:solidFill>
          </a:ln>
        </p:spPr>
        <p:txBody>
          <a:bodyPr wrap="square" rtlCol="0">
            <a:spAutoFit/>
          </a:bodyPr>
          <a:lstStyle/>
          <a:p>
            <a:pPr algn="ctr"/>
            <a:r>
              <a:rPr lang="en-US" sz="2400" dirty="0">
                <a:solidFill>
                  <a:schemeClr val="bg1">
                    <a:lumMod val="50000"/>
                  </a:schemeClr>
                </a:solidFill>
                <a:latin typeface="HelveticaNeue Light" panose="00000400000000000000" pitchFamily="2" charset="0"/>
                <a:ea typeface="Helvetica Neue Light" panose="02000403000000020004" pitchFamily="2" charset="0"/>
              </a:rPr>
              <a:t>High School GPA</a:t>
            </a:r>
          </a:p>
        </p:txBody>
      </p:sp>
      <p:sp>
        <p:nvSpPr>
          <p:cNvPr id="8" name="TextBox 7">
            <a:extLst>
              <a:ext uri="{FF2B5EF4-FFF2-40B4-BE49-F238E27FC236}">
                <a16:creationId xmlns:a16="http://schemas.microsoft.com/office/drawing/2014/main" id="{FF467881-C3E5-B04B-9DCE-30C3F9BD87FD}"/>
              </a:ext>
            </a:extLst>
          </p:cNvPr>
          <p:cNvSpPr txBox="1"/>
          <p:nvPr/>
        </p:nvSpPr>
        <p:spPr>
          <a:xfrm>
            <a:off x="5955429" y="5889470"/>
            <a:ext cx="1280162" cy="461665"/>
          </a:xfrm>
          <a:prstGeom prst="rect">
            <a:avLst/>
          </a:prstGeom>
          <a:noFill/>
          <a:ln>
            <a:noFill/>
          </a:ln>
        </p:spPr>
        <p:txBody>
          <a:bodyPr wrap="square" rtlCol="0">
            <a:spAutoFit/>
          </a:bodyPr>
          <a:lstStyle/>
          <a:p>
            <a:pPr algn="ctr"/>
            <a:r>
              <a:rPr lang="en-US" sz="2400" dirty="0">
                <a:solidFill>
                  <a:schemeClr val="bg1">
                    <a:lumMod val="50000"/>
                  </a:schemeClr>
                </a:solidFill>
                <a:latin typeface="HelveticaNeue Light" panose="00000400000000000000" pitchFamily="2" charset="0"/>
                <a:ea typeface="Helvetica Neue Light" panose="02000403000000020004" pitchFamily="2" charset="0"/>
              </a:rPr>
              <a:t>Income</a:t>
            </a:r>
          </a:p>
        </p:txBody>
      </p:sp>
      <p:sp>
        <p:nvSpPr>
          <p:cNvPr id="10" name="TextBox 9">
            <a:extLst>
              <a:ext uri="{FF2B5EF4-FFF2-40B4-BE49-F238E27FC236}">
                <a16:creationId xmlns:a16="http://schemas.microsoft.com/office/drawing/2014/main" id="{025A2CC1-EA93-EE4B-B69A-A384FA9DE8C0}"/>
              </a:ext>
            </a:extLst>
          </p:cNvPr>
          <p:cNvSpPr txBox="1"/>
          <p:nvPr/>
        </p:nvSpPr>
        <p:spPr>
          <a:xfrm>
            <a:off x="1212728" y="3838211"/>
            <a:ext cx="1458847" cy="461665"/>
          </a:xfrm>
          <a:prstGeom prst="rect">
            <a:avLst/>
          </a:prstGeom>
          <a:noFill/>
          <a:ln w="57150">
            <a:noFill/>
          </a:ln>
        </p:spPr>
        <p:txBody>
          <a:bodyPr wrap="square" rtlCol="0">
            <a:spAutoFit/>
          </a:bodyPr>
          <a:lstStyle/>
          <a:p>
            <a:pPr algn="ctr"/>
            <a:r>
              <a:rPr lang="en-US" sz="2400" b="1" dirty="0">
                <a:latin typeface="HelveticaNeue Light" panose="00000400000000000000" pitchFamily="2" charset="0"/>
                <a:ea typeface="Helvetica Neue Light" panose="02000403000000020004" pitchFamily="2" charset="0"/>
              </a:rPr>
              <a:t>Aptitude</a:t>
            </a:r>
          </a:p>
        </p:txBody>
      </p:sp>
      <p:sp>
        <p:nvSpPr>
          <p:cNvPr id="11" name="Oval 10">
            <a:extLst>
              <a:ext uri="{FF2B5EF4-FFF2-40B4-BE49-F238E27FC236}">
                <a16:creationId xmlns:a16="http://schemas.microsoft.com/office/drawing/2014/main" id="{D254AC18-0675-9D42-85B2-A3EE81595559}"/>
              </a:ext>
            </a:extLst>
          </p:cNvPr>
          <p:cNvSpPr/>
          <p:nvPr/>
        </p:nvSpPr>
        <p:spPr>
          <a:xfrm>
            <a:off x="5955429" y="3428964"/>
            <a:ext cx="1280160" cy="1280160"/>
          </a:xfrm>
          <a:prstGeom prst="ellipse">
            <a:avLst/>
          </a:prstGeom>
          <a:solidFill>
            <a:schemeClr val="bg1"/>
          </a:solid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bg1">
                  <a:lumMod val="50000"/>
                </a:schemeClr>
              </a:solidFill>
              <a:latin typeface="HelveticaNeue Light" panose="00000400000000000000" pitchFamily="2" charset="0"/>
            </a:endParaRPr>
          </a:p>
        </p:txBody>
      </p:sp>
      <p:sp>
        <p:nvSpPr>
          <p:cNvPr id="12" name="TextBox 11">
            <a:extLst>
              <a:ext uri="{FF2B5EF4-FFF2-40B4-BE49-F238E27FC236}">
                <a16:creationId xmlns:a16="http://schemas.microsoft.com/office/drawing/2014/main" id="{F40D05B5-A1E3-0544-A5FD-D8C422887B25}"/>
              </a:ext>
            </a:extLst>
          </p:cNvPr>
          <p:cNvSpPr txBox="1"/>
          <p:nvPr/>
        </p:nvSpPr>
        <p:spPr>
          <a:xfrm>
            <a:off x="5955428" y="3653889"/>
            <a:ext cx="1364105" cy="830997"/>
          </a:xfrm>
          <a:prstGeom prst="rect">
            <a:avLst/>
          </a:prstGeom>
          <a:noFill/>
          <a:ln>
            <a:noFill/>
          </a:ln>
        </p:spPr>
        <p:txBody>
          <a:bodyPr wrap="square" rtlCol="0">
            <a:spAutoFit/>
          </a:bodyPr>
          <a:lstStyle/>
          <a:p>
            <a:pPr algn="ctr"/>
            <a:r>
              <a:rPr lang="en-US" sz="2400" dirty="0">
                <a:solidFill>
                  <a:schemeClr val="bg1">
                    <a:lumMod val="50000"/>
                  </a:schemeClr>
                </a:solidFill>
                <a:latin typeface="HelveticaNeue Light" panose="00000400000000000000" pitchFamily="2" charset="0"/>
                <a:ea typeface="Helvetica Neue Light" panose="02000403000000020004" pitchFamily="2" charset="0"/>
              </a:rPr>
              <a:t>College Quality</a:t>
            </a:r>
          </a:p>
        </p:txBody>
      </p:sp>
      <p:sp>
        <p:nvSpPr>
          <p:cNvPr id="13" name="Rectangle 12">
            <a:extLst>
              <a:ext uri="{FF2B5EF4-FFF2-40B4-BE49-F238E27FC236}">
                <a16:creationId xmlns:a16="http://schemas.microsoft.com/office/drawing/2014/main" id="{06227590-DFA0-C646-B040-DB395781A748}"/>
              </a:ext>
            </a:extLst>
          </p:cNvPr>
          <p:cNvSpPr/>
          <p:nvPr/>
        </p:nvSpPr>
        <p:spPr>
          <a:xfrm>
            <a:off x="122123" y="2502481"/>
            <a:ext cx="1059242" cy="430887"/>
          </a:xfrm>
          <a:prstGeom prst="rect">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14" name="TextBox 13">
            <a:extLst>
              <a:ext uri="{FF2B5EF4-FFF2-40B4-BE49-F238E27FC236}">
                <a16:creationId xmlns:a16="http://schemas.microsoft.com/office/drawing/2014/main" id="{6EF34415-2781-5947-AD77-94C24286C3B8}"/>
              </a:ext>
            </a:extLst>
          </p:cNvPr>
          <p:cNvSpPr txBox="1"/>
          <p:nvPr/>
        </p:nvSpPr>
        <p:spPr>
          <a:xfrm>
            <a:off x="122122" y="2503152"/>
            <a:ext cx="1059242" cy="430887"/>
          </a:xfrm>
          <a:prstGeom prst="rect">
            <a:avLst/>
          </a:prstGeom>
          <a:noFill/>
          <a:ln w="57150">
            <a:solidFill>
              <a:schemeClr val="tx1"/>
            </a:solidFill>
          </a:ln>
        </p:spPr>
        <p:txBody>
          <a:bodyPr wrap="square" rtlCol="0">
            <a:spAutoFit/>
          </a:bodyPr>
          <a:lstStyle/>
          <a:p>
            <a:pPr algn="ctr"/>
            <a:r>
              <a:rPr lang="en-US" sz="2200" b="1" dirty="0">
                <a:latin typeface="HelveticaNeue Light" panose="00000400000000000000" pitchFamily="2" charset="0"/>
                <a:ea typeface="Helvetica Neue Light" panose="02000403000000020004" pitchFamily="2" charset="0"/>
              </a:rPr>
              <a:t>SAT-M</a:t>
            </a:r>
          </a:p>
        </p:txBody>
      </p:sp>
      <p:sp>
        <p:nvSpPr>
          <p:cNvPr id="15" name="Rectangle 14">
            <a:extLst>
              <a:ext uri="{FF2B5EF4-FFF2-40B4-BE49-F238E27FC236}">
                <a16:creationId xmlns:a16="http://schemas.microsoft.com/office/drawing/2014/main" id="{FACB254C-4EEC-224E-9990-1BB4B9EEAF24}"/>
              </a:ext>
            </a:extLst>
          </p:cNvPr>
          <p:cNvSpPr/>
          <p:nvPr/>
        </p:nvSpPr>
        <p:spPr>
          <a:xfrm>
            <a:off x="1414512" y="2505465"/>
            <a:ext cx="1059242" cy="430887"/>
          </a:xfrm>
          <a:prstGeom prst="rect">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16" name="TextBox 15">
            <a:extLst>
              <a:ext uri="{FF2B5EF4-FFF2-40B4-BE49-F238E27FC236}">
                <a16:creationId xmlns:a16="http://schemas.microsoft.com/office/drawing/2014/main" id="{1381CAD4-0801-234F-91A1-0559054D3BE0}"/>
              </a:ext>
            </a:extLst>
          </p:cNvPr>
          <p:cNvSpPr txBox="1"/>
          <p:nvPr/>
        </p:nvSpPr>
        <p:spPr>
          <a:xfrm>
            <a:off x="1414511" y="2506135"/>
            <a:ext cx="1059242" cy="430887"/>
          </a:xfrm>
          <a:prstGeom prst="rect">
            <a:avLst/>
          </a:prstGeom>
          <a:noFill/>
          <a:ln w="57150">
            <a:solidFill>
              <a:schemeClr val="tx1"/>
            </a:solidFill>
          </a:ln>
        </p:spPr>
        <p:txBody>
          <a:bodyPr wrap="square" rtlCol="0">
            <a:spAutoFit/>
          </a:bodyPr>
          <a:lstStyle/>
          <a:p>
            <a:pPr algn="ctr"/>
            <a:r>
              <a:rPr lang="en-US" sz="2200" b="1" dirty="0">
                <a:latin typeface="HelveticaNeue Light" panose="00000400000000000000" pitchFamily="2" charset="0"/>
                <a:ea typeface="Helvetica Neue Light" panose="02000403000000020004" pitchFamily="2" charset="0"/>
              </a:rPr>
              <a:t>SAT-V</a:t>
            </a:r>
          </a:p>
        </p:txBody>
      </p:sp>
      <p:sp>
        <p:nvSpPr>
          <p:cNvPr id="18" name="TextBox 17">
            <a:extLst>
              <a:ext uri="{FF2B5EF4-FFF2-40B4-BE49-F238E27FC236}">
                <a16:creationId xmlns:a16="http://schemas.microsoft.com/office/drawing/2014/main" id="{BF971BE6-2E3D-7A42-8C99-68A9A5E17E73}"/>
              </a:ext>
            </a:extLst>
          </p:cNvPr>
          <p:cNvSpPr txBox="1"/>
          <p:nvPr/>
        </p:nvSpPr>
        <p:spPr>
          <a:xfrm>
            <a:off x="2706899" y="2502481"/>
            <a:ext cx="1149409" cy="430887"/>
          </a:xfrm>
          <a:prstGeom prst="rect">
            <a:avLst/>
          </a:prstGeom>
          <a:noFill/>
          <a:ln w="57150">
            <a:solidFill>
              <a:schemeClr val="tx1"/>
            </a:solidFill>
          </a:ln>
        </p:spPr>
        <p:txBody>
          <a:bodyPr wrap="square" rtlCol="0">
            <a:spAutoFit/>
          </a:bodyPr>
          <a:lstStyle/>
          <a:p>
            <a:pPr algn="ctr"/>
            <a:r>
              <a:rPr lang="en-US" sz="2200" b="1" dirty="0">
                <a:latin typeface="HelveticaNeue Light" panose="00000400000000000000" pitchFamily="2" charset="0"/>
                <a:ea typeface="Helvetica Neue Light" panose="02000403000000020004" pitchFamily="2" charset="0"/>
              </a:rPr>
              <a:t>SAT-W</a:t>
            </a:r>
          </a:p>
        </p:txBody>
      </p:sp>
      <p:sp>
        <p:nvSpPr>
          <p:cNvPr id="20" name="TextBox 19">
            <a:extLst>
              <a:ext uri="{FF2B5EF4-FFF2-40B4-BE49-F238E27FC236}">
                <a16:creationId xmlns:a16="http://schemas.microsoft.com/office/drawing/2014/main" id="{CEA798E8-A20D-A24A-935B-ACC28BC0B926}"/>
              </a:ext>
            </a:extLst>
          </p:cNvPr>
          <p:cNvSpPr txBox="1"/>
          <p:nvPr/>
        </p:nvSpPr>
        <p:spPr>
          <a:xfrm>
            <a:off x="4159979" y="1832223"/>
            <a:ext cx="1528171" cy="1107996"/>
          </a:xfrm>
          <a:prstGeom prst="rect">
            <a:avLst/>
          </a:prstGeom>
          <a:noFill/>
          <a:ln>
            <a:solidFill>
              <a:schemeClr val="bg1">
                <a:lumMod val="50000"/>
              </a:schemeClr>
            </a:solidFill>
          </a:ln>
        </p:spPr>
        <p:txBody>
          <a:bodyPr wrap="square" rtlCol="0">
            <a:spAutoFit/>
          </a:bodyPr>
          <a:lstStyle/>
          <a:p>
            <a:pPr algn="ctr"/>
            <a:r>
              <a:rPr lang="en-US" sz="2200" dirty="0">
                <a:solidFill>
                  <a:schemeClr val="bg1">
                    <a:lumMod val="50000"/>
                  </a:schemeClr>
                </a:solidFill>
                <a:latin typeface="HelveticaNeue Light" panose="00000400000000000000" pitchFamily="2" charset="0"/>
                <a:ea typeface="Helvetica Neue Light" panose="02000403000000020004" pitchFamily="2" charset="0"/>
              </a:rPr>
              <a:t>Student-</a:t>
            </a:r>
          </a:p>
          <a:p>
            <a:pPr algn="ctr"/>
            <a:r>
              <a:rPr lang="en-US" sz="2200" dirty="0">
                <a:solidFill>
                  <a:schemeClr val="bg1">
                    <a:lumMod val="50000"/>
                  </a:schemeClr>
                </a:solidFill>
                <a:latin typeface="HelveticaNeue Light" panose="00000400000000000000" pitchFamily="2" charset="0"/>
                <a:ea typeface="Helvetica Neue Light" panose="02000403000000020004" pitchFamily="2" charset="0"/>
              </a:rPr>
              <a:t>Faculty </a:t>
            </a:r>
          </a:p>
          <a:p>
            <a:pPr algn="ctr"/>
            <a:r>
              <a:rPr lang="en-US" sz="2200" dirty="0">
                <a:solidFill>
                  <a:schemeClr val="bg1">
                    <a:lumMod val="50000"/>
                  </a:schemeClr>
                </a:solidFill>
                <a:latin typeface="HelveticaNeue Light" panose="00000400000000000000" pitchFamily="2" charset="0"/>
                <a:ea typeface="Helvetica Neue Light" panose="02000403000000020004" pitchFamily="2" charset="0"/>
              </a:rPr>
              <a:t>Ratio</a:t>
            </a:r>
          </a:p>
        </p:txBody>
      </p:sp>
      <p:sp>
        <p:nvSpPr>
          <p:cNvPr id="22" name="TextBox 21">
            <a:extLst>
              <a:ext uri="{FF2B5EF4-FFF2-40B4-BE49-F238E27FC236}">
                <a16:creationId xmlns:a16="http://schemas.microsoft.com/office/drawing/2014/main" id="{557424C6-6C3C-6E4C-AC9D-245447C2C7F9}"/>
              </a:ext>
            </a:extLst>
          </p:cNvPr>
          <p:cNvSpPr txBox="1"/>
          <p:nvPr/>
        </p:nvSpPr>
        <p:spPr>
          <a:xfrm>
            <a:off x="5758092" y="1991753"/>
            <a:ext cx="1662854" cy="769441"/>
          </a:xfrm>
          <a:prstGeom prst="rect">
            <a:avLst/>
          </a:prstGeom>
          <a:noFill/>
          <a:ln>
            <a:noFill/>
          </a:ln>
        </p:spPr>
        <p:txBody>
          <a:bodyPr wrap="square" rtlCol="0">
            <a:spAutoFit/>
          </a:bodyPr>
          <a:lstStyle/>
          <a:p>
            <a:pPr algn="ctr"/>
            <a:r>
              <a:rPr lang="en-US" sz="2200" dirty="0">
                <a:solidFill>
                  <a:schemeClr val="bg1">
                    <a:lumMod val="50000"/>
                  </a:schemeClr>
                </a:solidFill>
                <a:latin typeface="HelveticaNeue Light" panose="00000400000000000000" pitchFamily="2" charset="0"/>
                <a:ea typeface="Helvetica Neue Light" panose="02000403000000020004" pitchFamily="2" charset="0"/>
              </a:rPr>
              <a:t>Graduation Rate</a:t>
            </a:r>
          </a:p>
        </p:txBody>
      </p:sp>
      <p:cxnSp>
        <p:nvCxnSpPr>
          <p:cNvPr id="24" name="Straight Arrow Connector 23">
            <a:extLst>
              <a:ext uri="{FF2B5EF4-FFF2-40B4-BE49-F238E27FC236}">
                <a16:creationId xmlns:a16="http://schemas.microsoft.com/office/drawing/2014/main" id="{A9AB3B22-71CA-4F47-8D1F-CC08964E9858}"/>
              </a:ext>
            </a:extLst>
          </p:cNvPr>
          <p:cNvCxnSpPr>
            <a:cxnSpLocks/>
            <a:stCxn id="9" idx="1"/>
            <a:endCxn id="14" idx="2"/>
          </p:cNvCxnSpPr>
          <p:nvPr/>
        </p:nvCxnSpPr>
        <p:spPr>
          <a:xfrm flipH="1" flipV="1">
            <a:off x="651743" y="2934039"/>
            <a:ext cx="839784" cy="68240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A1F6F024-90D5-D049-9872-86D11D949249}"/>
              </a:ext>
            </a:extLst>
          </p:cNvPr>
          <p:cNvCxnSpPr>
            <a:cxnSpLocks/>
            <a:stCxn id="9" idx="0"/>
            <a:endCxn id="16" idx="2"/>
          </p:cNvCxnSpPr>
          <p:nvPr/>
        </p:nvCxnSpPr>
        <p:spPr>
          <a:xfrm flipV="1">
            <a:off x="1944132" y="2937022"/>
            <a:ext cx="0" cy="491942"/>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AF2FDC0B-A390-6247-9D79-C6AB3103E15E}"/>
              </a:ext>
            </a:extLst>
          </p:cNvPr>
          <p:cNvCxnSpPr>
            <a:cxnSpLocks/>
            <a:stCxn id="9" idx="7"/>
            <a:endCxn id="18" idx="2"/>
          </p:cNvCxnSpPr>
          <p:nvPr/>
        </p:nvCxnSpPr>
        <p:spPr>
          <a:xfrm flipV="1">
            <a:off x="2396737" y="2933368"/>
            <a:ext cx="884867" cy="683071"/>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9603B6DB-841C-424E-A4CF-B709B6A84643}"/>
              </a:ext>
            </a:extLst>
          </p:cNvPr>
          <p:cNvCxnSpPr>
            <a:cxnSpLocks/>
            <a:stCxn id="6" idx="3"/>
            <a:endCxn id="8" idx="1"/>
          </p:cNvCxnSpPr>
          <p:nvPr/>
        </p:nvCxnSpPr>
        <p:spPr>
          <a:xfrm>
            <a:off x="2598238" y="6120301"/>
            <a:ext cx="3357191" cy="2"/>
          </a:xfrm>
          <a:prstGeom prst="straightConnector1">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44B9B8F4-860B-7B4D-9579-327A7F97825F}"/>
              </a:ext>
            </a:extLst>
          </p:cNvPr>
          <p:cNvSpPr txBox="1"/>
          <p:nvPr/>
        </p:nvSpPr>
        <p:spPr>
          <a:xfrm>
            <a:off x="7525172" y="1946355"/>
            <a:ext cx="1496705" cy="769441"/>
          </a:xfrm>
          <a:prstGeom prst="rect">
            <a:avLst/>
          </a:prstGeom>
          <a:noFill/>
          <a:ln>
            <a:noFill/>
          </a:ln>
        </p:spPr>
        <p:txBody>
          <a:bodyPr wrap="square" rtlCol="0">
            <a:spAutoFit/>
          </a:bodyPr>
          <a:lstStyle/>
          <a:p>
            <a:pPr algn="ctr"/>
            <a:r>
              <a:rPr lang="en-US" sz="2200" dirty="0">
                <a:solidFill>
                  <a:schemeClr val="bg1">
                    <a:lumMod val="50000"/>
                  </a:schemeClr>
                </a:solidFill>
                <a:latin typeface="HelveticaNeue Light" panose="00000400000000000000" pitchFamily="2" charset="0"/>
                <a:ea typeface="Helvetica Neue Light" panose="02000403000000020004" pitchFamily="2" charset="0"/>
              </a:rPr>
              <a:t>Average SAT Score</a:t>
            </a:r>
          </a:p>
        </p:txBody>
      </p:sp>
      <p:cxnSp>
        <p:nvCxnSpPr>
          <p:cNvPr id="75" name="Straight Arrow Connector 74">
            <a:extLst>
              <a:ext uri="{FF2B5EF4-FFF2-40B4-BE49-F238E27FC236}">
                <a16:creationId xmlns:a16="http://schemas.microsoft.com/office/drawing/2014/main" id="{66CE2D31-9109-8A45-8F09-F4502EF51CFC}"/>
              </a:ext>
            </a:extLst>
          </p:cNvPr>
          <p:cNvCxnSpPr>
            <a:cxnSpLocks/>
            <a:stCxn id="11" idx="1"/>
            <a:endCxn id="20" idx="2"/>
          </p:cNvCxnSpPr>
          <p:nvPr/>
        </p:nvCxnSpPr>
        <p:spPr>
          <a:xfrm flipH="1" flipV="1">
            <a:off x="4924065" y="2940219"/>
            <a:ext cx="1218839" cy="676220"/>
          </a:xfrm>
          <a:prstGeom prst="straightConnector1">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5B77C944-4FED-1E44-89D0-BA66E6B50B74}"/>
              </a:ext>
            </a:extLst>
          </p:cNvPr>
          <p:cNvCxnSpPr>
            <a:cxnSpLocks/>
            <a:stCxn id="11" idx="0"/>
            <a:endCxn id="79" idx="2"/>
          </p:cNvCxnSpPr>
          <p:nvPr/>
        </p:nvCxnSpPr>
        <p:spPr>
          <a:xfrm flipV="1">
            <a:off x="6595509" y="2933622"/>
            <a:ext cx="0" cy="495343"/>
          </a:xfrm>
          <a:prstGeom prst="straightConnector1">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827AD2AE-860A-0342-8370-69202817892B}"/>
              </a:ext>
            </a:extLst>
          </p:cNvPr>
          <p:cNvCxnSpPr>
            <a:cxnSpLocks/>
            <a:stCxn id="11" idx="7"/>
            <a:endCxn id="78" idx="2"/>
          </p:cNvCxnSpPr>
          <p:nvPr/>
        </p:nvCxnSpPr>
        <p:spPr>
          <a:xfrm flipV="1">
            <a:off x="7048115" y="2933621"/>
            <a:ext cx="1224534" cy="682818"/>
          </a:xfrm>
          <a:prstGeom prst="straightConnector1">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a:extLst>
              <a:ext uri="{FF2B5EF4-FFF2-40B4-BE49-F238E27FC236}">
                <a16:creationId xmlns:a16="http://schemas.microsoft.com/office/drawing/2014/main" id="{4D47045D-D9B4-C848-A9A9-32D288DC6BB6}"/>
              </a:ext>
            </a:extLst>
          </p:cNvPr>
          <p:cNvCxnSpPr>
            <a:cxnSpLocks/>
          </p:cNvCxnSpPr>
          <p:nvPr/>
        </p:nvCxnSpPr>
        <p:spPr>
          <a:xfrm flipV="1">
            <a:off x="2604485" y="4301370"/>
            <a:ext cx="3406942" cy="1588101"/>
          </a:xfrm>
          <a:prstGeom prst="straightConnector1">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a:extLst>
              <a:ext uri="{FF2B5EF4-FFF2-40B4-BE49-F238E27FC236}">
                <a16:creationId xmlns:a16="http://schemas.microsoft.com/office/drawing/2014/main" id="{1694F693-8706-E441-84BA-4CB9291EA6EC}"/>
              </a:ext>
            </a:extLst>
          </p:cNvPr>
          <p:cNvCxnSpPr>
            <a:cxnSpLocks/>
            <a:endCxn id="5" idx="0"/>
          </p:cNvCxnSpPr>
          <p:nvPr/>
        </p:nvCxnSpPr>
        <p:spPr>
          <a:xfrm>
            <a:off x="6595509" y="4709124"/>
            <a:ext cx="0" cy="811015"/>
          </a:xfrm>
          <a:prstGeom prst="straightConnector1">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41824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1CDA45-1231-EE4C-88E7-68D83E227924}"/>
              </a:ext>
            </a:extLst>
          </p:cNvPr>
          <p:cNvSpPr>
            <a:spLocks noGrp="1"/>
          </p:cNvSpPr>
          <p:nvPr>
            <p:ph type="title"/>
          </p:nvPr>
        </p:nvSpPr>
        <p:spPr/>
        <p:txBody>
          <a:bodyPr/>
          <a:lstStyle/>
          <a:p>
            <a:r>
              <a:rPr lang="en-US" dirty="0"/>
              <a:t>SEM Builder</a:t>
            </a:r>
          </a:p>
        </p:txBody>
      </p:sp>
      <p:sp>
        <p:nvSpPr>
          <p:cNvPr id="3" name="Content Placeholder 2">
            <a:extLst>
              <a:ext uri="{FF2B5EF4-FFF2-40B4-BE49-F238E27FC236}">
                <a16:creationId xmlns:a16="http://schemas.microsoft.com/office/drawing/2014/main" id="{CB5EA625-6CB3-B94E-8FBF-1C9C0025035E}"/>
              </a:ext>
            </a:extLst>
          </p:cNvPr>
          <p:cNvSpPr>
            <a:spLocks noGrp="1"/>
          </p:cNvSpPr>
          <p:nvPr>
            <p:ph idx="1"/>
          </p:nvPr>
        </p:nvSpPr>
        <p:spPr/>
        <p:txBody>
          <a:bodyPr/>
          <a:lstStyle/>
          <a:p>
            <a:r>
              <a:rPr lang="en-US" dirty="0"/>
              <a:t>Open video</a:t>
            </a:r>
          </a:p>
        </p:txBody>
      </p:sp>
      <p:sp>
        <p:nvSpPr>
          <p:cNvPr id="4" name="Footer Placeholder 3">
            <a:extLst>
              <a:ext uri="{FF2B5EF4-FFF2-40B4-BE49-F238E27FC236}">
                <a16:creationId xmlns:a16="http://schemas.microsoft.com/office/drawing/2014/main" id="{01FCF3F5-7D9B-DB44-89FE-9E085297D33D}"/>
              </a:ext>
            </a:extLst>
          </p:cNvPr>
          <p:cNvSpPr>
            <a:spLocks noGrp="1"/>
          </p:cNvSpPr>
          <p:nvPr>
            <p:ph type="ftr" sz="quarter" idx="11"/>
          </p:nvPr>
        </p:nvSpPr>
        <p:spPr/>
        <p:txBody>
          <a:bodyPr/>
          <a:lstStyle/>
          <a:p>
            <a:endParaRPr lang="en-US"/>
          </a:p>
        </p:txBody>
      </p:sp>
      <p:pic>
        <p:nvPicPr>
          <p:cNvPr id="5" name="open.mp4" descr="open.mp4">
            <a:hlinkClick r:id="" action="ppaction://media"/>
            <a:extLst>
              <a:ext uri="{FF2B5EF4-FFF2-40B4-BE49-F238E27FC236}">
                <a16:creationId xmlns:a16="http://schemas.microsoft.com/office/drawing/2014/main" id="{6A7DF61D-CBFE-0B45-BE11-61C534171096}"/>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1518318500"/>
      </p:ext>
    </p:extLst>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53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1CDA45-1231-EE4C-88E7-68D83E227924}"/>
              </a:ext>
            </a:extLst>
          </p:cNvPr>
          <p:cNvSpPr>
            <a:spLocks noGrp="1"/>
          </p:cNvSpPr>
          <p:nvPr>
            <p:ph type="title"/>
          </p:nvPr>
        </p:nvSpPr>
        <p:spPr/>
        <p:txBody>
          <a:bodyPr/>
          <a:lstStyle/>
          <a:p>
            <a:r>
              <a:rPr lang="en-US" dirty="0"/>
              <a:t>SEM Builder</a:t>
            </a:r>
          </a:p>
        </p:txBody>
      </p:sp>
      <p:pic>
        <p:nvPicPr>
          <p:cNvPr id="12" name="Content Placeholder 11">
            <a:extLst>
              <a:ext uri="{FF2B5EF4-FFF2-40B4-BE49-F238E27FC236}">
                <a16:creationId xmlns:a16="http://schemas.microsoft.com/office/drawing/2014/main" id="{3084C322-4DE1-9947-9C58-06AFC99391B8}"/>
              </a:ext>
            </a:extLst>
          </p:cNvPr>
          <p:cNvPicPr>
            <a:picLocks noGrp="1" noChangeAspect="1"/>
          </p:cNvPicPr>
          <p:nvPr>
            <p:ph idx="1"/>
          </p:nvPr>
        </p:nvPicPr>
        <p:blipFill>
          <a:blip r:embed="rId2"/>
          <a:stretch>
            <a:fillRect/>
          </a:stretch>
        </p:blipFill>
        <p:spPr>
          <a:xfrm>
            <a:off x="0" y="0"/>
            <a:ext cx="12192002" cy="6858000"/>
          </a:xfrm>
        </p:spPr>
      </p:pic>
      <p:sp>
        <p:nvSpPr>
          <p:cNvPr id="4" name="Footer Placeholder 3">
            <a:extLst>
              <a:ext uri="{FF2B5EF4-FFF2-40B4-BE49-F238E27FC236}">
                <a16:creationId xmlns:a16="http://schemas.microsoft.com/office/drawing/2014/main" id="{01FCF3F5-7D9B-DB44-89FE-9E085297D33D}"/>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32866119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1CDA45-1231-EE4C-88E7-68D83E227924}"/>
              </a:ext>
            </a:extLst>
          </p:cNvPr>
          <p:cNvSpPr>
            <a:spLocks noGrp="1"/>
          </p:cNvSpPr>
          <p:nvPr>
            <p:ph type="title"/>
          </p:nvPr>
        </p:nvSpPr>
        <p:spPr/>
        <p:txBody>
          <a:bodyPr/>
          <a:lstStyle/>
          <a:p>
            <a:r>
              <a:rPr lang="en-US" dirty="0"/>
              <a:t>SEM Builder</a:t>
            </a:r>
          </a:p>
        </p:txBody>
      </p:sp>
      <p:pic>
        <p:nvPicPr>
          <p:cNvPr id="8" name="Content Placeholder 7">
            <a:extLst>
              <a:ext uri="{FF2B5EF4-FFF2-40B4-BE49-F238E27FC236}">
                <a16:creationId xmlns:a16="http://schemas.microsoft.com/office/drawing/2014/main" id="{7BFF7FDC-D75E-2F45-827C-E3A4B52E888D}"/>
              </a:ext>
            </a:extLst>
          </p:cNvPr>
          <p:cNvPicPr>
            <a:picLocks noGrp="1" noChangeAspect="1"/>
          </p:cNvPicPr>
          <p:nvPr>
            <p:ph idx="1"/>
          </p:nvPr>
        </p:nvPicPr>
        <p:blipFill>
          <a:blip r:embed="rId3"/>
          <a:stretch>
            <a:fillRect/>
          </a:stretch>
        </p:blipFill>
        <p:spPr>
          <a:xfrm>
            <a:off x="-2891" y="0"/>
            <a:ext cx="12192001" cy="6858000"/>
          </a:xfrm>
        </p:spPr>
      </p:pic>
      <p:sp>
        <p:nvSpPr>
          <p:cNvPr id="4" name="Footer Placeholder 3">
            <a:extLst>
              <a:ext uri="{FF2B5EF4-FFF2-40B4-BE49-F238E27FC236}">
                <a16:creationId xmlns:a16="http://schemas.microsoft.com/office/drawing/2014/main" id="{01FCF3F5-7D9B-DB44-89FE-9E085297D33D}"/>
              </a:ext>
            </a:extLst>
          </p:cNvPr>
          <p:cNvSpPr>
            <a:spLocks noGrp="1"/>
          </p:cNvSpPr>
          <p:nvPr>
            <p:ph type="ftr" sz="quarter" idx="11"/>
          </p:nvPr>
        </p:nvSpPr>
        <p:spPr/>
        <p:txBody>
          <a:bodyPr/>
          <a:lstStyle/>
          <a:p>
            <a:endParaRPr lang="en-US"/>
          </a:p>
        </p:txBody>
      </p:sp>
      <p:cxnSp>
        <p:nvCxnSpPr>
          <p:cNvPr id="5" name="Straight Arrow Connector 4">
            <a:extLst>
              <a:ext uri="{FF2B5EF4-FFF2-40B4-BE49-F238E27FC236}">
                <a16:creationId xmlns:a16="http://schemas.microsoft.com/office/drawing/2014/main" id="{B62DB163-EA50-2F40-937C-ADDBC2452672}"/>
              </a:ext>
            </a:extLst>
          </p:cNvPr>
          <p:cNvCxnSpPr/>
          <p:nvPr/>
        </p:nvCxnSpPr>
        <p:spPr>
          <a:xfrm flipH="1">
            <a:off x="511665" y="1194216"/>
            <a:ext cx="609600" cy="0"/>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56A7F6A2-425B-CC4A-8F4B-293E54C24B4E}"/>
              </a:ext>
            </a:extLst>
          </p:cNvPr>
          <p:cNvCxnSpPr/>
          <p:nvPr/>
        </p:nvCxnSpPr>
        <p:spPr>
          <a:xfrm flipH="1">
            <a:off x="481185" y="1484465"/>
            <a:ext cx="609600" cy="0"/>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4D36D06D-A8F7-3746-A0FE-CAD7ED90F684}"/>
              </a:ext>
            </a:extLst>
          </p:cNvPr>
          <p:cNvCxnSpPr/>
          <p:nvPr/>
        </p:nvCxnSpPr>
        <p:spPr>
          <a:xfrm flipH="1">
            <a:off x="481185" y="1787348"/>
            <a:ext cx="609600" cy="0"/>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3BA54EFC-E304-1F44-AAEF-50CE1B3D5A09}"/>
              </a:ext>
            </a:extLst>
          </p:cNvPr>
          <p:cNvCxnSpPr/>
          <p:nvPr/>
        </p:nvCxnSpPr>
        <p:spPr>
          <a:xfrm flipH="1">
            <a:off x="481185" y="2045114"/>
            <a:ext cx="609600" cy="0"/>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EF4D4062-8F15-A448-9A11-B3A90F09A984}"/>
              </a:ext>
            </a:extLst>
          </p:cNvPr>
          <p:cNvCxnSpPr/>
          <p:nvPr/>
        </p:nvCxnSpPr>
        <p:spPr>
          <a:xfrm flipH="1">
            <a:off x="481185" y="2335803"/>
            <a:ext cx="609600" cy="0"/>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5A4D4EAC-493F-BE42-AD12-CE01551D7195}"/>
              </a:ext>
            </a:extLst>
          </p:cNvPr>
          <p:cNvCxnSpPr/>
          <p:nvPr/>
        </p:nvCxnSpPr>
        <p:spPr>
          <a:xfrm flipH="1">
            <a:off x="481185" y="2623176"/>
            <a:ext cx="609600" cy="0"/>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1DCBECFA-09D7-FB42-A032-F2EF56337331}"/>
              </a:ext>
            </a:extLst>
          </p:cNvPr>
          <p:cNvCxnSpPr/>
          <p:nvPr/>
        </p:nvCxnSpPr>
        <p:spPr>
          <a:xfrm flipH="1">
            <a:off x="481185" y="2928951"/>
            <a:ext cx="609600" cy="0"/>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9C71D23E-AFB7-6446-B6A1-37D5DE0966C5}"/>
              </a:ext>
            </a:extLst>
          </p:cNvPr>
          <p:cNvCxnSpPr/>
          <p:nvPr/>
        </p:nvCxnSpPr>
        <p:spPr>
          <a:xfrm flipH="1">
            <a:off x="481185" y="3199848"/>
            <a:ext cx="609600" cy="0"/>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8319478C-2706-F440-9DCD-A53087846641}"/>
              </a:ext>
            </a:extLst>
          </p:cNvPr>
          <p:cNvCxnSpPr/>
          <p:nvPr/>
        </p:nvCxnSpPr>
        <p:spPr>
          <a:xfrm flipH="1">
            <a:off x="481185" y="3473851"/>
            <a:ext cx="609600" cy="0"/>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BAC15192-EEF8-E544-BA1B-A0E6C7323EB0}"/>
              </a:ext>
            </a:extLst>
          </p:cNvPr>
          <p:cNvCxnSpPr/>
          <p:nvPr/>
        </p:nvCxnSpPr>
        <p:spPr>
          <a:xfrm flipH="1">
            <a:off x="481185" y="3764859"/>
            <a:ext cx="609600" cy="0"/>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244DA328-952D-E846-A50C-09EA4DEF813E}"/>
              </a:ext>
            </a:extLst>
          </p:cNvPr>
          <p:cNvCxnSpPr/>
          <p:nvPr/>
        </p:nvCxnSpPr>
        <p:spPr>
          <a:xfrm flipH="1">
            <a:off x="481185" y="4046289"/>
            <a:ext cx="609600" cy="0"/>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5A94ACCE-436A-0044-B50D-6F6604D9DEC9}"/>
              </a:ext>
            </a:extLst>
          </p:cNvPr>
          <p:cNvCxnSpPr/>
          <p:nvPr/>
        </p:nvCxnSpPr>
        <p:spPr>
          <a:xfrm flipH="1">
            <a:off x="481185" y="4326596"/>
            <a:ext cx="609600" cy="0"/>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A6AD6133-DC98-0940-8D81-B3D68895EF86}"/>
              </a:ext>
            </a:extLst>
          </p:cNvPr>
          <p:cNvCxnSpPr/>
          <p:nvPr/>
        </p:nvCxnSpPr>
        <p:spPr>
          <a:xfrm flipH="1">
            <a:off x="481185" y="4634372"/>
            <a:ext cx="609600" cy="0"/>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B002CCB6-AE5F-8544-A28C-C2F990233E9B}"/>
              </a:ext>
            </a:extLst>
          </p:cNvPr>
          <p:cNvCxnSpPr/>
          <p:nvPr/>
        </p:nvCxnSpPr>
        <p:spPr>
          <a:xfrm flipH="1">
            <a:off x="481185" y="4900176"/>
            <a:ext cx="609600" cy="0"/>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DE08A26C-8776-CF4B-B401-9F973E9F9AB8}"/>
              </a:ext>
            </a:extLst>
          </p:cNvPr>
          <p:cNvSpPr txBox="1"/>
          <p:nvPr/>
        </p:nvSpPr>
        <p:spPr>
          <a:xfrm>
            <a:off x="1151745" y="1045090"/>
            <a:ext cx="2483372" cy="307777"/>
          </a:xfrm>
          <a:prstGeom prst="rect">
            <a:avLst/>
          </a:prstGeom>
          <a:noFill/>
        </p:spPr>
        <p:txBody>
          <a:bodyPr wrap="none" rtlCol="0">
            <a:spAutoFit/>
          </a:bodyPr>
          <a:lstStyle/>
          <a:p>
            <a:r>
              <a:rPr lang="en-US" sz="1400" b="1" dirty="0">
                <a:solidFill>
                  <a:srgbClr val="FF0000"/>
                </a:solidFill>
                <a:latin typeface="HelveticaNeue Medium" panose="00000400000000000000" pitchFamily="2" charset="0"/>
                <a:ea typeface="Helvetica Neue Medium" panose="02000503000000020004" pitchFamily="2" charset="0"/>
                <a:cs typeface="Helvetica Neue Medium" panose="02000503000000020004" pitchFamily="2" charset="0"/>
              </a:rPr>
              <a:t>Change to generalized SEM</a:t>
            </a:r>
          </a:p>
        </p:txBody>
      </p:sp>
      <p:sp>
        <p:nvSpPr>
          <p:cNvPr id="21" name="TextBox 20">
            <a:extLst>
              <a:ext uri="{FF2B5EF4-FFF2-40B4-BE49-F238E27FC236}">
                <a16:creationId xmlns:a16="http://schemas.microsoft.com/office/drawing/2014/main" id="{B87E5EAA-293D-8B4A-A817-A37F85ABA30A}"/>
              </a:ext>
            </a:extLst>
          </p:cNvPr>
          <p:cNvSpPr txBox="1"/>
          <p:nvPr/>
        </p:nvSpPr>
        <p:spPr>
          <a:xfrm>
            <a:off x="1121266" y="1330577"/>
            <a:ext cx="968535" cy="307777"/>
          </a:xfrm>
          <a:prstGeom prst="rect">
            <a:avLst/>
          </a:prstGeom>
          <a:noFill/>
        </p:spPr>
        <p:txBody>
          <a:bodyPr wrap="none" rtlCol="0">
            <a:spAutoFit/>
          </a:bodyPr>
          <a:lstStyle/>
          <a:p>
            <a:r>
              <a:rPr lang="en-US" sz="1400" b="1" dirty="0">
                <a:solidFill>
                  <a:srgbClr val="FF0000"/>
                </a:solidFill>
                <a:latin typeface="HelveticaNeue Medium" panose="00000400000000000000" pitchFamily="2" charset="0"/>
                <a:ea typeface="Helvetica Neue Medium" panose="02000503000000020004" pitchFamily="2" charset="0"/>
                <a:cs typeface="Helvetica Neue Medium" panose="02000503000000020004" pitchFamily="2" charset="0"/>
              </a:rPr>
              <a:t>Select (S)</a:t>
            </a:r>
          </a:p>
        </p:txBody>
      </p:sp>
      <p:sp>
        <p:nvSpPr>
          <p:cNvPr id="22" name="TextBox 21">
            <a:extLst>
              <a:ext uri="{FF2B5EF4-FFF2-40B4-BE49-F238E27FC236}">
                <a16:creationId xmlns:a16="http://schemas.microsoft.com/office/drawing/2014/main" id="{5A45115F-55F4-1F4B-AA75-9BD10D31CA1E}"/>
              </a:ext>
            </a:extLst>
          </p:cNvPr>
          <p:cNvSpPr txBox="1"/>
          <p:nvPr/>
        </p:nvSpPr>
        <p:spPr>
          <a:xfrm>
            <a:off x="1121265" y="1633460"/>
            <a:ext cx="2374368" cy="307777"/>
          </a:xfrm>
          <a:prstGeom prst="rect">
            <a:avLst/>
          </a:prstGeom>
          <a:noFill/>
        </p:spPr>
        <p:txBody>
          <a:bodyPr wrap="none" rtlCol="0">
            <a:spAutoFit/>
          </a:bodyPr>
          <a:lstStyle/>
          <a:p>
            <a:r>
              <a:rPr lang="en-US" sz="1400" b="1" dirty="0">
                <a:solidFill>
                  <a:srgbClr val="FF0000"/>
                </a:solidFill>
                <a:latin typeface="HelveticaNeue Medium" panose="00000400000000000000" pitchFamily="2" charset="0"/>
                <a:ea typeface="Helvetica Neue Medium" panose="02000503000000020004" pitchFamily="2" charset="0"/>
                <a:cs typeface="Helvetica Neue Medium" panose="02000503000000020004" pitchFamily="2" charset="0"/>
              </a:rPr>
              <a:t>Add Observed Variable (O)</a:t>
            </a:r>
          </a:p>
        </p:txBody>
      </p:sp>
      <p:sp>
        <p:nvSpPr>
          <p:cNvPr id="23" name="TextBox 22">
            <a:extLst>
              <a:ext uri="{FF2B5EF4-FFF2-40B4-BE49-F238E27FC236}">
                <a16:creationId xmlns:a16="http://schemas.microsoft.com/office/drawing/2014/main" id="{97D33135-E0A2-D34D-B568-970C96FD8BC3}"/>
              </a:ext>
            </a:extLst>
          </p:cNvPr>
          <p:cNvSpPr txBox="1"/>
          <p:nvPr/>
        </p:nvSpPr>
        <p:spPr>
          <a:xfrm>
            <a:off x="1121266" y="1891225"/>
            <a:ext cx="3435556" cy="307777"/>
          </a:xfrm>
          <a:prstGeom prst="rect">
            <a:avLst/>
          </a:prstGeom>
          <a:noFill/>
        </p:spPr>
        <p:txBody>
          <a:bodyPr wrap="none" rtlCol="0">
            <a:spAutoFit/>
          </a:bodyPr>
          <a:lstStyle/>
          <a:p>
            <a:r>
              <a:rPr lang="en-US" sz="1400" b="1" dirty="0">
                <a:solidFill>
                  <a:srgbClr val="FF0000"/>
                </a:solidFill>
                <a:latin typeface="HelveticaNeue Medium" panose="00000400000000000000" pitchFamily="2" charset="0"/>
                <a:ea typeface="Helvetica Neue Medium" panose="02000503000000020004" pitchFamily="2" charset="0"/>
                <a:cs typeface="Helvetica Neue Medium" panose="02000503000000020004" pitchFamily="2" charset="0"/>
              </a:rPr>
              <a:t>Add Generalized Response Variable (G)</a:t>
            </a:r>
          </a:p>
        </p:txBody>
      </p:sp>
      <p:sp>
        <p:nvSpPr>
          <p:cNvPr id="24" name="TextBox 23">
            <a:extLst>
              <a:ext uri="{FF2B5EF4-FFF2-40B4-BE49-F238E27FC236}">
                <a16:creationId xmlns:a16="http://schemas.microsoft.com/office/drawing/2014/main" id="{CF46F8CB-6EC0-FD4D-AEEC-480B01555C47}"/>
              </a:ext>
            </a:extLst>
          </p:cNvPr>
          <p:cNvSpPr txBox="1"/>
          <p:nvPr/>
        </p:nvSpPr>
        <p:spPr>
          <a:xfrm>
            <a:off x="1121265" y="2181915"/>
            <a:ext cx="2061783" cy="307777"/>
          </a:xfrm>
          <a:prstGeom prst="rect">
            <a:avLst/>
          </a:prstGeom>
          <a:noFill/>
        </p:spPr>
        <p:txBody>
          <a:bodyPr wrap="none" rtlCol="0">
            <a:spAutoFit/>
          </a:bodyPr>
          <a:lstStyle/>
          <a:p>
            <a:r>
              <a:rPr lang="en-US" sz="1400" b="1" dirty="0">
                <a:solidFill>
                  <a:srgbClr val="FF0000"/>
                </a:solidFill>
                <a:latin typeface="HelveticaNeue Medium" panose="00000400000000000000" pitchFamily="2" charset="0"/>
                <a:ea typeface="Helvetica Neue Medium" panose="02000503000000020004" pitchFamily="2" charset="0"/>
                <a:cs typeface="Helvetica Neue Medium" panose="02000503000000020004" pitchFamily="2" charset="0"/>
              </a:rPr>
              <a:t>Add Latent Variable (L)</a:t>
            </a:r>
          </a:p>
        </p:txBody>
      </p:sp>
      <p:sp>
        <p:nvSpPr>
          <p:cNvPr id="25" name="TextBox 24">
            <a:extLst>
              <a:ext uri="{FF2B5EF4-FFF2-40B4-BE49-F238E27FC236}">
                <a16:creationId xmlns:a16="http://schemas.microsoft.com/office/drawing/2014/main" id="{64868E7B-1161-D74D-8279-B74FBF652E71}"/>
              </a:ext>
            </a:extLst>
          </p:cNvPr>
          <p:cNvSpPr txBox="1"/>
          <p:nvPr/>
        </p:nvSpPr>
        <p:spPr>
          <a:xfrm>
            <a:off x="1121265" y="2469288"/>
            <a:ext cx="2925801" cy="307777"/>
          </a:xfrm>
          <a:prstGeom prst="rect">
            <a:avLst/>
          </a:prstGeom>
          <a:noFill/>
        </p:spPr>
        <p:txBody>
          <a:bodyPr wrap="none" rtlCol="0">
            <a:spAutoFit/>
          </a:bodyPr>
          <a:lstStyle/>
          <a:p>
            <a:r>
              <a:rPr lang="en-US" sz="1400" b="1" dirty="0">
                <a:solidFill>
                  <a:srgbClr val="FF0000"/>
                </a:solidFill>
                <a:latin typeface="HelveticaNeue Medium" panose="00000400000000000000" pitchFamily="2" charset="0"/>
                <a:ea typeface="Helvetica Neue Medium" panose="02000503000000020004" pitchFamily="2" charset="0"/>
                <a:cs typeface="Helvetica Neue Medium" panose="02000503000000020004" pitchFamily="2" charset="0"/>
              </a:rPr>
              <a:t>Add Multilevel Latent Variable (U)</a:t>
            </a:r>
          </a:p>
        </p:txBody>
      </p:sp>
      <p:sp>
        <p:nvSpPr>
          <p:cNvPr id="26" name="TextBox 25">
            <a:extLst>
              <a:ext uri="{FF2B5EF4-FFF2-40B4-BE49-F238E27FC236}">
                <a16:creationId xmlns:a16="http://schemas.microsoft.com/office/drawing/2014/main" id="{AF72B787-EC82-774C-9329-35CA4F645124}"/>
              </a:ext>
            </a:extLst>
          </p:cNvPr>
          <p:cNvSpPr txBox="1"/>
          <p:nvPr/>
        </p:nvSpPr>
        <p:spPr>
          <a:xfrm>
            <a:off x="1121265" y="2775063"/>
            <a:ext cx="1223412" cy="307777"/>
          </a:xfrm>
          <a:prstGeom prst="rect">
            <a:avLst/>
          </a:prstGeom>
          <a:noFill/>
        </p:spPr>
        <p:txBody>
          <a:bodyPr wrap="none" rtlCol="0">
            <a:spAutoFit/>
          </a:bodyPr>
          <a:lstStyle/>
          <a:p>
            <a:r>
              <a:rPr lang="en-US" sz="1400" b="1" dirty="0">
                <a:solidFill>
                  <a:srgbClr val="FF0000"/>
                </a:solidFill>
                <a:latin typeface="HelveticaNeue Medium" panose="00000400000000000000" pitchFamily="2" charset="0"/>
                <a:ea typeface="Helvetica Neue Medium" panose="02000503000000020004" pitchFamily="2" charset="0"/>
                <a:cs typeface="Helvetica Neue Medium" panose="02000503000000020004" pitchFamily="2" charset="0"/>
              </a:rPr>
              <a:t>Add Path (P)</a:t>
            </a:r>
          </a:p>
        </p:txBody>
      </p:sp>
      <p:sp>
        <p:nvSpPr>
          <p:cNvPr id="27" name="TextBox 26">
            <a:extLst>
              <a:ext uri="{FF2B5EF4-FFF2-40B4-BE49-F238E27FC236}">
                <a16:creationId xmlns:a16="http://schemas.microsoft.com/office/drawing/2014/main" id="{2FF929D8-6784-144B-B101-2230CBF1D969}"/>
              </a:ext>
            </a:extLst>
          </p:cNvPr>
          <p:cNvSpPr txBox="1"/>
          <p:nvPr/>
        </p:nvSpPr>
        <p:spPr>
          <a:xfrm>
            <a:off x="1121266" y="3045960"/>
            <a:ext cx="1786066" cy="307777"/>
          </a:xfrm>
          <a:prstGeom prst="rect">
            <a:avLst/>
          </a:prstGeom>
          <a:noFill/>
        </p:spPr>
        <p:txBody>
          <a:bodyPr wrap="none" rtlCol="0">
            <a:spAutoFit/>
          </a:bodyPr>
          <a:lstStyle/>
          <a:p>
            <a:r>
              <a:rPr lang="en-US" sz="1400" b="1" dirty="0">
                <a:solidFill>
                  <a:srgbClr val="FF0000"/>
                </a:solidFill>
                <a:latin typeface="HelveticaNeue Medium" panose="00000400000000000000" pitchFamily="2" charset="0"/>
                <a:ea typeface="Helvetica Neue Medium" panose="02000503000000020004" pitchFamily="2" charset="0"/>
                <a:cs typeface="Helvetica Neue Medium" panose="02000503000000020004" pitchFamily="2" charset="0"/>
              </a:rPr>
              <a:t>Add Covariance (C)</a:t>
            </a:r>
          </a:p>
        </p:txBody>
      </p:sp>
      <p:sp>
        <p:nvSpPr>
          <p:cNvPr id="28" name="TextBox 27">
            <a:extLst>
              <a:ext uri="{FF2B5EF4-FFF2-40B4-BE49-F238E27FC236}">
                <a16:creationId xmlns:a16="http://schemas.microsoft.com/office/drawing/2014/main" id="{A9E727DF-17C4-A54D-8638-B44FE97B0942}"/>
              </a:ext>
            </a:extLst>
          </p:cNvPr>
          <p:cNvSpPr txBox="1"/>
          <p:nvPr/>
        </p:nvSpPr>
        <p:spPr>
          <a:xfrm>
            <a:off x="1121266" y="3321451"/>
            <a:ext cx="3034805" cy="307777"/>
          </a:xfrm>
          <a:prstGeom prst="rect">
            <a:avLst/>
          </a:prstGeom>
          <a:noFill/>
        </p:spPr>
        <p:txBody>
          <a:bodyPr wrap="none" rtlCol="0">
            <a:spAutoFit/>
          </a:bodyPr>
          <a:lstStyle/>
          <a:p>
            <a:r>
              <a:rPr lang="en-US" sz="1400" b="1" dirty="0">
                <a:solidFill>
                  <a:srgbClr val="FF0000"/>
                </a:solidFill>
                <a:latin typeface="HelveticaNeue Medium" panose="00000400000000000000" pitchFamily="2" charset="0"/>
                <a:ea typeface="Helvetica Neue Medium" panose="02000503000000020004" pitchFamily="2" charset="0"/>
                <a:cs typeface="Helvetica Neue Medium" panose="02000503000000020004" pitchFamily="2" charset="0"/>
              </a:rPr>
              <a:t>Add Measurement Component (M)</a:t>
            </a:r>
          </a:p>
        </p:txBody>
      </p:sp>
      <p:sp>
        <p:nvSpPr>
          <p:cNvPr id="29" name="TextBox 28">
            <a:extLst>
              <a:ext uri="{FF2B5EF4-FFF2-40B4-BE49-F238E27FC236}">
                <a16:creationId xmlns:a16="http://schemas.microsoft.com/office/drawing/2014/main" id="{33C93803-6B2C-9845-9F9F-9482D09EDF27}"/>
              </a:ext>
            </a:extLst>
          </p:cNvPr>
          <p:cNvSpPr txBox="1"/>
          <p:nvPr/>
        </p:nvSpPr>
        <p:spPr>
          <a:xfrm>
            <a:off x="1121266" y="3615436"/>
            <a:ext cx="3278462" cy="307777"/>
          </a:xfrm>
          <a:prstGeom prst="rect">
            <a:avLst/>
          </a:prstGeom>
          <a:noFill/>
        </p:spPr>
        <p:txBody>
          <a:bodyPr wrap="none" rtlCol="0">
            <a:spAutoFit/>
          </a:bodyPr>
          <a:lstStyle/>
          <a:p>
            <a:r>
              <a:rPr lang="en-US" sz="1400" b="1" dirty="0">
                <a:solidFill>
                  <a:srgbClr val="FF0000"/>
                </a:solidFill>
                <a:latin typeface="HelveticaNeue Medium" panose="00000400000000000000" pitchFamily="2" charset="0"/>
                <a:ea typeface="Helvetica Neue Medium" panose="02000503000000020004" pitchFamily="2" charset="0"/>
                <a:cs typeface="Helvetica Neue Medium" panose="02000503000000020004" pitchFamily="2" charset="0"/>
              </a:rPr>
              <a:t>Add Observed Variables Set (</a:t>
            </a:r>
            <a:r>
              <a:rPr lang="en-US" sz="1400" b="1" dirty="0" err="1">
                <a:solidFill>
                  <a:srgbClr val="FF0000"/>
                </a:solidFill>
                <a:latin typeface="HelveticaNeue Medium" panose="00000400000000000000" pitchFamily="2" charset="0"/>
                <a:ea typeface="Helvetica Neue Medium" panose="02000503000000020004" pitchFamily="2" charset="0"/>
                <a:cs typeface="Helvetica Neue Medium" panose="02000503000000020004" pitchFamily="2" charset="0"/>
              </a:rPr>
              <a:t>Shift+O</a:t>
            </a:r>
            <a:r>
              <a:rPr lang="en-US" sz="1400" b="1" dirty="0">
                <a:solidFill>
                  <a:srgbClr val="FF0000"/>
                </a:solidFill>
                <a:latin typeface="HelveticaNeue Medium" panose="00000400000000000000" pitchFamily="2" charset="0"/>
                <a:ea typeface="Helvetica Neue Medium" panose="02000503000000020004" pitchFamily="2" charset="0"/>
                <a:cs typeface="Helvetica Neue Medium" panose="02000503000000020004" pitchFamily="2" charset="0"/>
              </a:rPr>
              <a:t>)</a:t>
            </a:r>
          </a:p>
        </p:txBody>
      </p:sp>
      <p:sp>
        <p:nvSpPr>
          <p:cNvPr id="30" name="TextBox 29">
            <a:extLst>
              <a:ext uri="{FF2B5EF4-FFF2-40B4-BE49-F238E27FC236}">
                <a16:creationId xmlns:a16="http://schemas.microsoft.com/office/drawing/2014/main" id="{4D6CD4FD-A10D-C647-AF4D-F5E0FC053899}"/>
              </a:ext>
            </a:extLst>
          </p:cNvPr>
          <p:cNvSpPr txBox="1"/>
          <p:nvPr/>
        </p:nvSpPr>
        <p:spPr>
          <a:xfrm>
            <a:off x="1121266" y="3892401"/>
            <a:ext cx="2965877" cy="307777"/>
          </a:xfrm>
          <a:prstGeom prst="rect">
            <a:avLst/>
          </a:prstGeom>
          <a:noFill/>
        </p:spPr>
        <p:txBody>
          <a:bodyPr wrap="none" rtlCol="0">
            <a:spAutoFit/>
          </a:bodyPr>
          <a:lstStyle/>
          <a:p>
            <a:r>
              <a:rPr lang="en-US" sz="1400" b="1" dirty="0">
                <a:solidFill>
                  <a:srgbClr val="FF0000"/>
                </a:solidFill>
                <a:latin typeface="HelveticaNeue Medium" panose="00000400000000000000" pitchFamily="2" charset="0"/>
                <a:ea typeface="Helvetica Neue Medium" panose="02000503000000020004" pitchFamily="2" charset="0"/>
                <a:cs typeface="Helvetica Neue Medium" panose="02000503000000020004" pitchFamily="2" charset="0"/>
              </a:rPr>
              <a:t>Add Latent Variables Set (</a:t>
            </a:r>
            <a:r>
              <a:rPr lang="en-US" sz="1400" b="1" dirty="0" err="1">
                <a:solidFill>
                  <a:srgbClr val="FF0000"/>
                </a:solidFill>
                <a:latin typeface="HelveticaNeue Medium" panose="00000400000000000000" pitchFamily="2" charset="0"/>
                <a:ea typeface="Helvetica Neue Medium" panose="02000503000000020004" pitchFamily="2" charset="0"/>
                <a:cs typeface="Helvetica Neue Medium" panose="02000503000000020004" pitchFamily="2" charset="0"/>
              </a:rPr>
              <a:t>Shift+L</a:t>
            </a:r>
            <a:r>
              <a:rPr lang="en-US" sz="1400" b="1" dirty="0">
                <a:solidFill>
                  <a:srgbClr val="FF0000"/>
                </a:solidFill>
                <a:latin typeface="HelveticaNeue Medium" panose="00000400000000000000" pitchFamily="2" charset="0"/>
                <a:ea typeface="Helvetica Neue Medium" panose="02000503000000020004" pitchFamily="2" charset="0"/>
                <a:cs typeface="Helvetica Neue Medium" panose="02000503000000020004" pitchFamily="2" charset="0"/>
              </a:rPr>
              <a:t>)</a:t>
            </a:r>
          </a:p>
        </p:txBody>
      </p:sp>
      <p:sp>
        <p:nvSpPr>
          <p:cNvPr id="31" name="TextBox 30">
            <a:extLst>
              <a:ext uri="{FF2B5EF4-FFF2-40B4-BE49-F238E27FC236}">
                <a16:creationId xmlns:a16="http://schemas.microsoft.com/office/drawing/2014/main" id="{854762BE-59C5-D547-A795-989001DCE91F}"/>
              </a:ext>
            </a:extLst>
          </p:cNvPr>
          <p:cNvSpPr txBox="1"/>
          <p:nvPr/>
        </p:nvSpPr>
        <p:spPr>
          <a:xfrm>
            <a:off x="1121266" y="4172708"/>
            <a:ext cx="2799164" cy="307777"/>
          </a:xfrm>
          <a:prstGeom prst="rect">
            <a:avLst/>
          </a:prstGeom>
          <a:noFill/>
        </p:spPr>
        <p:txBody>
          <a:bodyPr wrap="none" rtlCol="0">
            <a:spAutoFit/>
          </a:bodyPr>
          <a:lstStyle/>
          <a:p>
            <a:r>
              <a:rPr lang="en-US" sz="1400" b="1" dirty="0">
                <a:solidFill>
                  <a:srgbClr val="FF0000"/>
                </a:solidFill>
                <a:latin typeface="HelveticaNeue Medium" panose="00000400000000000000" pitchFamily="2" charset="0"/>
                <a:ea typeface="Helvetica Neue Medium" panose="02000503000000020004" pitchFamily="2" charset="0"/>
                <a:cs typeface="Helvetica Neue Medium" panose="02000503000000020004" pitchFamily="2" charset="0"/>
              </a:rPr>
              <a:t>Add Regression Component (R)</a:t>
            </a:r>
          </a:p>
        </p:txBody>
      </p:sp>
      <p:sp>
        <p:nvSpPr>
          <p:cNvPr id="32" name="TextBox 31">
            <a:extLst>
              <a:ext uri="{FF2B5EF4-FFF2-40B4-BE49-F238E27FC236}">
                <a16:creationId xmlns:a16="http://schemas.microsoft.com/office/drawing/2014/main" id="{598070FD-EBD2-FA45-9424-FB67FD9C815B}"/>
              </a:ext>
            </a:extLst>
          </p:cNvPr>
          <p:cNvSpPr txBox="1"/>
          <p:nvPr/>
        </p:nvSpPr>
        <p:spPr>
          <a:xfrm>
            <a:off x="1121265" y="4480484"/>
            <a:ext cx="1188146" cy="307777"/>
          </a:xfrm>
          <a:prstGeom prst="rect">
            <a:avLst/>
          </a:prstGeom>
          <a:noFill/>
        </p:spPr>
        <p:txBody>
          <a:bodyPr wrap="none" rtlCol="0">
            <a:spAutoFit/>
          </a:bodyPr>
          <a:lstStyle/>
          <a:p>
            <a:r>
              <a:rPr lang="en-US" sz="1400" b="1" dirty="0">
                <a:solidFill>
                  <a:srgbClr val="FF0000"/>
                </a:solidFill>
                <a:latin typeface="HelveticaNeue Medium" panose="00000400000000000000" pitchFamily="2" charset="0"/>
                <a:ea typeface="Helvetica Neue Medium" panose="02000503000000020004" pitchFamily="2" charset="0"/>
                <a:cs typeface="Helvetica Neue Medium" panose="02000503000000020004" pitchFamily="2" charset="0"/>
              </a:rPr>
              <a:t>Add Text (T)</a:t>
            </a:r>
          </a:p>
        </p:txBody>
      </p:sp>
      <p:sp>
        <p:nvSpPr>
          <p:cNvPr id="33" name="TextBox 32">
            <a:extLst>
              <a:ext uri="{FF2B5EF4-FFF2-40B4-BE49-F238E27FC236}">
                <a16:creationId xmlns:a16="http://schemas.microsoft.com/office/drawing/2014/main" id="{419E3EC7-A985-984A-82D4-BC6012E44EBF}"/>
              </a:ext>
            </a:extLst>
          </p:cNvPr>
          <p:cNvSpPr txBox="1"/>
          <p:nvPr/>
        </p:nvSpPr>
        <p:spPr>
          <a:xfrm>
            <a:off x="1121265" y="4746288"/>
            <a:ext cx="1223412" cy="307777"/>
          </a:xfrm>
          <a:prstGeom prst="rect">
            <a:avLst/>
          </a:prstGeom>
          <a:noFill/>
        </p:spPr>
        <p:txBody>
          <a:bodyPr wrap="none" rtlCol="0">
            <a:spAutoFit/>
          </a:bodyPr>
          <a:lstStyle/>
          <a:p>
            <a:r>
              <a:rPr lang="en-US" sz="1400" b="1" dirty="0">
                <a:solidFill>
                  <a:srgbClr val="FF0000"/>
                </a:solidFill>
                <a:latin typeface="HelveticaNeue Medium" panose="00000400000000000000" pitchFamily="2" charset="0"/>
                <a:ea typeface="Helvetica Neue Medium" panose="02000503000000020004" pitchFamily="2" charset="0"/>
                <a:cs typeface="Helvetica Neue Medium" panose="02000503000000020004" pitchFamily="2" charset="0"/>
              </a:rPr>
              <a:t>Add Area (A)</a:t>
            </a:r>
          </a:p>
        </p:txBody>
      </p:sp>
    </p:spTree>
    <p:extLst>
      <p:ext uri="{BB962C8B-B14F-4D97-AF65-F5344CB8AC3E}">
        <p14:creationId xmlns:p14="http://schemas.microsoft.com/office/powerpoint/2010/main" val="11254349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E3441-BA60-B348-BA16-901C419312CC}"/>
              </a:ext>
            </a:extLst>
          </p:cNvPr>
          <p:cNvSpPr>
            <a:spLocks noGrp="1"/>
          </p:cNvSpPr>
          <p:nvPr>
            <p:ph type="title"/>
          </p:nvPr>
        </p:nvSpPr>
        <p:spPr/>
        <p:txBody>
          <a:bodyPr/>
          <a:lstStyle/>
          <a:p>
            <a:r>
              <a:rPr lang="en-US" dirty="0"/>
              <a:t>CFA</a:t>
            </a:r>
          </a:p>
        </p:txBody>
      </p:sp>
      <p:sp>
        <p:nvSpPr>
          <p:cNvPr id="3" name="Content Placeholder 2">
            <a:extLst>
              <a:ext uri="{FF2B5EF4-FFF2-40B4-BE49-F238E27FC236}">
                <a16:creationId xmlns:a16="http://schemas.microsoft.com/office/drawing/2014/main" id="{062BE700-50B9-2843-A1EC-5A4899A3234F}"/>
              </a:ext>
            </a:extLst>
          </p:cNvPr>
          <p:cNvSpPr>
            <a:spLocks noGrp="1"/>
          </p:cNvSpPr>
          <p:nvPr>
            <p:ph idx="1"/>
          </p:nvPr>
        </p:nvSpPr>
        <p:spPr/>
        <p:txBody>
          <a:bodyPr/>
          <a:lstStyle/>
          <a:p>
            <a:r>
              <a:rPr lang="en-US" dirty="0"/>
              <a:t>Video creating diagram</a:t>
            </a:r>
          </a:p>
        </p:txBody>
      </p:sp>
      <p:sp>
        <p:nvSpPr>
          <p:cNvPr id="4" name="Footer Placeholder 3">
            <a:extLst>
              <a:ext uri="{FF2B5EF4-FFF2-40B4-BE49-F238E27FC236}">
                <a16:creationId xmlns:a16="http://schemas.microsoft.com/office/drawing/2014/main" id="{8F9045B2-9A45-B244-83C8-74D67A764312}"/>
              </a:ext>
            </a:extLst>
          </p:cNvPr>
          <p:cNvSpPr>
            <a:spLocks noGrp="1"/>
          </p:cNvSpPr>
          <p:nvPr>
            <p:ph type="ftr" sz="quarter" idx="11"/>
          </p:nvPr>
        </p:nvSpPr>
        <p:spPr/>
        <p:txBody>
          <a:bodyPr/>
          <a:lstStyle/>
          <a:p>
            <a:endParaRPr lang="en-US"/>
          </a:p>
        </p:txBody>
      </p:sp>
      <p:pic>
        <p:nvPicPr>
          <p:cNvPr id="5" name="cfa">
            <a:hlinkClick r:id="" action="ppaction://media"/>
            <a:extLst>
              <a:ext uri="{FF2B5EF4-FFF2-40B4-BE49-F238E27FC236}">
                <a16:creationId xmlns:a16="http://schemas.microsoft.com/office/drawing/2014/main" id="{A7391E34-9B90-4EF3-9B9E-307D1E55DDF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1347857677"/>
      </p:ext>
    </p:extLst>
  </p:cSld>
  <p:clrMapOvr>
    <a:masterClrMapping/>
  </p:clrMapOvr>
  <mc:AlternateContent xmlns:mc="http://schemas.openxmlformats.org/markup-compatibility/2006">
    <mc:Choice xmlns:p14="http://schemas.microsoft.com/office/powerpoint/2010/main" Requires="p14">
      <p:transition spd="slow" p14:dur="2000" advClick="0" advTm="26000"/>
    </mc:Choice>
    <mc:Fallback>
      <p:transition spd="slow" advClick="0" advTm="2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06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12D1B3-EF52-E548-A146-BC363B8B77CF}"/>
              </a:ext>
            </a:extLst>
          </p:cNvPr>
          <p:cNvSpPr>
            <a:spLocks noGrp="1"/>
          </p:cNvSpPr>
          <p:nvPr>
            <p:ph type="title"/>
          </p:nvPr>
        </p:nvSpPr>
        <p:spPr/>
        <p:txBody>
          <a:bodyPr/>
          <a:lstStyle/>
          <a:p>
            <a:r>
              <a:rPr lang="en-US" dirty="0"/>
              <a:t>CFA</a:t>
            </a:r>
          </a:p>
        </p:txBody>
      </p:sp>
      <p:sp>
        <p:nvSpPr>
          <p:cNvPr id="3" name="Content Placeholder 2">
            <a:extLst>
              <a:ext uri="{FF2B5EF4-FFF2-40B4-BE49-F238E27FC236}">
                <a16:creationId xmlns:a16="http://schemas.microsoft.com/office/drawing/2014/main" id="{66113D70-2EED-A64D-ABF9-91F5FBF2A426}"/>
              </a:ext>
            </a:extLst>
          </p:cNvPr>
          <p:cNvSpPr>
            <a:spLocks noGrp="1"/>
          </p:cNvSpPr>
          <p:nvPr>
            <p:ph idx="1"/>
          </p:nvPr>
        </p:nvSpPr>
        <p:spPr>
          <a:xfrm>
            <a:off x="480121" y="5559863"/>
            <a:ext cx="7886700" cy="798076"/>
          </a:xfrm>
        </p:spPr>
        <p:txBody>
          <a:bodyPr>
            <a:normAutofit/>
          </a:bodyPr>
          <a:lstStyle/>
          <a:p>
            <a:pPr marL="0" indent="0">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sem</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(Aptitude -&gt; math verbal writing)</a:t>
            </a:r>
          </a:p>
        </p:txBody>
      </p:sp>
      <p:sp>
        <p:nvSpPr>
          <p:cNvPr id="4" name="Footer Placeholder 3">
            <a:extLst>
              <a:ext uri="{FF2B5EF4-FFF2-40B4-BE49-F238E27FC236}">
                <a16:creationId xmlns:a16="http://schemas.microsoft.com/office/drawing/2014/main" id="{B2AA287D-CDAB-CA4E-BE00-B8DE6D50EF2C}"/>
              </a:ext>
            </a:extLst>
          </p:cNvPr>
          <p:cNvSpPr>
            <a:spLocks noGrp="1"/>
          </p:cNvSpPr>
          <p:nvPr>
            <p:ph type="ftr" sz="quarter" idx="11"/>
          </p:nvPr>
        </p:nvSpPr>
        <p:spPr/>
        <p:txBody>
          <a:bodyPr/>
          <a:lstStyle/>
          <a:p>
            <a:endParaRPr lang="en-US"/>
          </a:p>
        </p:txBody>
      </p:sp>
      <p:pic>
        <p:nvPicPr>
          <p:cNvPr id="6" name="Picture 5">
            <a:extLst>
              <a:ext uri="{FF2B5EF4-FFF2-40B4-BE49-F238E27FC236}">
                <a16:creationId xmlns:a16="http://schemas.microsoft.com/office/drawing/2014/main" id="{FB49DDFB-0858-417F-8D8C-CA51C47C79A8}"/>
              </a:ext>
            </a:extLst>
          </p:cNvPr>
          <p:cNvPicPr>
            <a:picLocks noChangeAspect="1"/>
          </p:cNvPicPr>
          <p:nvPr/>
        </p:nvPicPr>
        <p:blipFill>
          <a:blip r:embed="rId3"/>
          <a:stretch>
            <a:fillRect/>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6398E58D-2A2E-4871-891D-2B2A6A358B55}"/>
              </a:ext>
            </a:extLst>
          </p:cNvPr>
          <p:cNvSpPr/>
          <p:nvPr/>
        </p:nvSpPr>
        <p:spPr>
          <a:xfrm>
            <a:off x="486926" y="5559986"/>
            <a:ext cx="8111552" cy="86868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dirty="0">
              <a:solidFill>
                <a:schemeClr val="tx1"/>
              </a:solidFill>
            </a:endParaRPr>
          </a:p>
        </p:txBody>
      </p:sp>
      <p:sp>
        <p:nvSpPr>
          <p:cNvPr id="7" name="Content Placeholder 2">
            <a:extLst>
              <a:ext uri="{FF2B5EF4-FFF2-40B4-BE49-F238E27FC236}">
                <a16:creationId xmlns:a16="http://schemas.microsoft.com/office/drawing/2014/main" id="{F20F57BC-A660-FCD1-CBB6-94BBAEEB464C}"/>
              </a:ext>
            </a:extLst>
          </p:cNvPr>
          <p:cNvSpPr txBox="1">
            <a:spLocks/>
          </p:cNvSpPr>
          <p:nvPr/>
        </p:nvSpPr>
        <p:spPr>
          <a:xfrm>
            <a:off x="477779" y="5559863"/>
            <a:ext cx="7886700" cy="7980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Helvetica Neue Light" panose="02000403000000020004" pitchFamily="2" charset="0"/>
                <a:ea typeface="Helvetica Neue Light" panose="02000403000000020004" pitchFamily="2" charset="0"/>
                <a:cs typeface="Helvetica Neue" panose="02000503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Helvetica Neue Light" panose="02000403000000020004" pitchFamily="2" charset="0"/>
                <a:ea typeface="Helvetica Neue Light" panose="02000403000000020004"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Helvetica Neue Light" panose="02000403000000020004" pitchFamily="2" charset="0"/>
                <a:ea typeface="Helvetica Neue Light" panose="02000403000000020004"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Neue Light" panose="02000403000000020004" pitchFamily="2" charset="0"/>
                <a:ea typeface="Helvetica Neue Light" panose="02000403000000020004"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Neue Light" panose="02000403000000020004" pitchFamily="2" charset="0"/>
                <a:ea typeface="Helvetica Neue Light" panose="02000403000000020004"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sem</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(Aptitude -&gt; math verbal writing)</a:t>
            </a:r>
          </a:p>
        </p:txBody>
      </p:sp>
    </p:spTree>
    <p:extLst>
      <p:ext uri="{BB962C8B-B14F-4D97-AF65-F5344CB8AC3E}">
        <p14:creationId xmlns:p14="http://schemas.microsoft.com/office/powerpoint/2010/main" val="26770176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813DE-F21C-524B-89B0-97803A6FDB94}"/>
              </a:ext>
            </a:extLst>
          </p:cNvPr>
          <p:cNvSpPr>
            <a:spLocks noGrp="1"/>
          </p:cNvSpPr>
          <p:nvPr>
            <p:ph type="title"/>
          </p:nvPr>
        </p:nvSpPr>
        <p:spPr/>
        <p:txBody>
          <a:bodyPr/>
          <a:lstStyle/>
          <a:p>
            <a:r>
              <a:rPr lang="en-US" dirty="0"/>
              <a:t>Outline</a:t>
            </a:r>
          </a:p>
        </p:txBody>
      </p:sp>
      <p:sp>
        <p:nvSpPr>
          <p:cNvPr id="3" name="Content Placeholder 2">
            <a:extLst>
              <a:ext uri="{FF2B5EF4-FFF2-40B4-BE49-F238E27FC236}">
                <a16:creationId xmlns:a16="http://schemas.microsoft.com/office/drawing/2014/main" id="{BC8220FC-36EE-7D41-BF02-886BD0579CB6}"/>
              </a:ext>
            </a:extLst>
          </p:cNvPr>
          <p:cNvSpPr>
            <a:spLocks noGrp="1"/>
          </p:cNvSpPr>
          <p:nvPr>
            <p:ph idx="1"/>
          </p:nvPr>
        </p:nvSpPr>
        <p:spPr>
          <a:xfrm>
            <a:off x="628650" y="1662545"/>
            <a:ext cx="7886700" cy="5195456"/>
          </a:xfrm>
        </p:spPr>
        <p:txBody>
          <a:bodyPr>
            <a:normAutofit/>
          </a:bodyPr>
          <a:lstStyle/>
          <a:p>
            <a:r>
              <a:rPr lang="en-US" dirty="0"/>
              <a:t>What is structural equation modeling (SEM)?</a:t>
            </a:r>
          </a:p>
          <a:p>
            <a:r>
              <a:rPr lang="en-US" dirty="0"/>
              <a:t>How to fit SEMs in Stata?</a:t>
            </a:r>
          </a:p>
          <a:p>
            <a:pPr lvl="1"/>
            <a:r>
              <a:rPr lang="en-US" b="1" dirty="0" err="1">
                <a:latin typeface="CMU Typewriter Text" panose="02000609000000000000" pitchFamily="49" charset="0"/>
                <a:ea typeface="CMU Typewriter Text" panose="02000609000000000000" pitchFamily="49" charset="0"/>
                <a:cs typeface="CMU Typewriter Text" panose="02000609000000000000" pitchFamily="49" charset="0"/>
              </a:rPr>
              <a:t>sem</a:t>
            </a:r>
            <a:endParaRPr lang="en-US" b="1" dirty="0">
              <a:latin typeface="CMU Typewriter Text" panose="02000609000000000000" pitchFamily="49" charset="0"/>
              <a:ea typeface="CMU Typewriter Text" panose="02000609000000000000" pitchFamily="49" charset="0"/>
              <a:cs typeface="CMU Typewriter Text" panose="02000609000000000000" pitchFamily="49" charset="0"/>
            </a:endParaRPr>
          </a:p>
          <a:p>
            <a:pPr lvl="1"/>
            <a:r>
              <a:rPr lang="en-US" b="1" dirty="0" err="1">
                <a:latin typeface="CMU Typewriter Text" panose="02000609000000000000" pitchFamily="49" charset="0"/>
                <a:ea typeface="CMU Typewriter Text" panose="02000609000000000000" pitchFamily="49" charset="0"/>
                <a:cs typeface="CMU Typewriter Text" panose="02000609000000000000" pitchFamily="49" charset="0"/>
              </a:rPr>
              <a:t>gsem</a:t>
            </a:r>
            <a:endParaRPr lang="en-US" b="1" dirty="0">
              <a:latin typeface="CMU Typewriter Text" panose="02000609000000000000" pitchFamily="49" charset="0"/>
              <a:ea typeface="CMU Typewriter Text" panose="02000609000000000000" pitchFamily="49" charset="0"/>
              <a:cs typeface="CMU Typewriter Text" panose="02000609000000000000" pitchFamily="49" charset="0"/>
            </a:endParaRPr>
          </a:p>
          <a:p>
            <a:pPr lvl="1"/>
            <a:r>
              <a:rPr lang="en-US" dirty="0"/>
              <a:t>SEM Builder</a:t>
            </a:r>
            <a:endParaRPr lang="en-US" b="1" dirty="0">
              <a:latin typeface="CMU Typewriter Text" panose="02000609000000000000" pitchFamily="49" charset="0"/>
              <a:ea typeface="CMU Typewriter Text" panose="02000609000000000000" pitchFamily="49" charset="0"/>
              <a:cs typeface="CMU Typewriter Text" panose="02000609000000000000" pitchFamily="49" charset="0"/>
            </a:endParaRPr>
          </a:p>
          <a:p>
            <a:r>
              <a:rPr lang="en-US" dirty="0">
                <a:cs typeface="CMU Typewriter Text" panose="02000609000000000000" pitchFamily="49" charset="0"/>
              </a:rPr>
              <a:t>Demonstrations </a:t>
            </a:r>
          </a:p>
          <a:p>
            <a:pPr lvl="1"/>
            <a:r>
              <a:rPr lang="en-US" dirty="0">
                <a:cs typeface="CMU Typewriter Text" panose="02000609000000000000" pitchFamily="49" charset="0"/>
              </a:rPr>
              <a:t>Model fit</a:t>
            </a:r>
          </a:p>
          <a:p>
            <a:pPr lvl="1"/>
            <a:r>
              <a:rPr lang="en-US" dirty="0">
                <a:cs typeface="CMU Typewriter Text" panose="02000609000000000000" pitchFamily="49" charset="0"/>
              </a:rPr>
              <a:t>Mediation analysis</a:t>
            </a:r>
          </a:p>
          <a:p>
            <a:pPr lvl="1"/>
            <a:r>
              <a:rPr lang="en-US" dirty="0">
                <a:cs typeface="CMU Typewriter Text" panose="02000609000000000000" pitchFamily="49" charset="0"/>
              </a:rPr>
              <a:t>Group analysis</a:t>
            </a:r>
          </a:p>
          <a:p>
            <a:pPr lvl="1"/>
            <a:r>
              <a:rPr lang="en-US" dirty="0">
                <a:cs typeface="CMU Typewriter Text" panose="02000609000000000000" pitchFamily="49" charset="0"/>
              </a:rPr>
              <a:t>Binary and other generalized responses</a:t>
            </a:r>
          </a:p>
          <a:p>
            <a:pPr lvl="1"/>
            <a:r>
              <a:rPr lang="en-US" dirty="0">
                <a:cs typeface="CMU Typewriter Text" panose="02000609000000000000" pitchFamily="49" charset="0"/>
              </a:rPr>
              <a:t>Multilevel models</a:t>
            </a:r>
          </a:p>
          <a:p>
            <a:pPr lvl="1"/>
            <a:endParaRPr lang="en-US" dirty="0">
              <a:cs typeface="CMU Typewriter Text" panose="02000609000000000000" pitchFamily="49" charset="0"/>
            </a:endParaRPr>
          </a:p>
          <a:p>
            <a:pPr lvl="1"/>
            <a:endParaRPr lang="en-US" dirty="0"/>
          </a:p>
        </p:txBody>
      </p:sp>
    </p:spTree>
    <p:extLst>
      <p:ext uri="{BB962C8B-B14F-4D97-AF65-F5344CB8AC3E}">
        <p14:creationId xmlns:p14="http://schemas.microsoft.com/office/powerpoint/2010/main" val="6226703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8C616-6824-D241-8A35-65CF9569B874}"/>
              </a:ext>
            </a:extLst>
          </p:cNvPr>
          <p:cNvSpPr>
            <a:spLocks noGrp="1"/>
          </p:cNvSpPr>
          <p:nvPr>
            <p:ph type="title"/>
          </p:nvPr>
        </p:nvSpPr>
        <p:spPr/>
        <p:txBody>
          <a:bodyPr/>
          <a:lstStyle/>
          <a:p>
            <a:r>
              <a:rPr lang="en-US" dirty="0"/>
              <a:t>Confirmatory factor analysis</a:t>
            </a:r>
          </a:p>
        </p:txBody>
      </p:sp>
      <p:pic>
        <p:nvPicPr>
          <p:cNvPr id="6" name="Content Placeholder 5">
            <a:extLst>
              <a:ext uri="{FF2B5EF4-FFF2-40B4-BE49-F238E27FC236}">
                <a16:creationId xmlns:a16="http://schemas.microsoft.com/office/drawing/2014/main" id="{6F212B88-2A20-4705-982E-78592B5B89C3}"/>
              </a:ext>
            </a:extLst>
          </p:cNvPr>
          <p:cNvPicPr>
            <a:picLocks noGrp="1" noChangeAspect="1"/>
          </p:cNvPicPr>
          <p:nvPr>
            <p:ph idx="1"/>
          </p:nvPr>
        </p:nvPicPr>
        <p:blipFill>
          <a:blip r:embed="rId3"/>
          <a:stretch>
            <a:fillRect/>
          </a:stretch>
        </p:blipFill>
        <p:spPr>
          <a:xfrm>
            <a:off x="628650" y="1647999"/>
            <a:ext cx="5806195" cy="5047269"/>
          </a:xfrm>
        </p:spPr>
      </p:pic>
    </p:spTree>
    <p:extLst>
      <p:ext uri="{BB962C8B-B14F-4D97-AF65-F5344CB8AC3E}">
        <p14:creationId xmlns:p14="http://schemas.microsoft.com/office/powerpoint/2010/main" val="3357605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BD74CB-7B45-B341-A70F-76F338DFDCFA}"/>
              </a:ext>
            </a:extLst>
          </p:cNvPr>
          <p:cNvSpPr>
            <a:spLocks noGrp="1"/>
          </p:cNvSpPr>
          <p:nvPr>
            <p:ph type="title"/>
          </p:nvPr>
        </p:nvSpPr>
        <p:spPr/>
        <p:txBody>
          <a:bodyPr/>
          <a:lstStyle/>
          <a:p>
            <a:r>
              <a:rPr lang="en-US" dirty="0"/>
              <a:t>Constraints</a:t>
            </a:r>
          </a:p>
        </p:txBody>
      </p:sp>
      <p:sp>
        <p:nvSpPr>
          <p:cNvPr id="3" name="Content Placeholder 2">
            <a:extLst>
              <a:ext uri="{FF2B5EF4-FFF2-40B4-BE49-F238E27FC236}">
                <a16:creationId xmlns:a16="http://schemas.microsoft.com/office/drawing/2014/main" id="{B1CF55BB-97BA-4C4E-8222-70EE99E68214}"/>
              </a:ext>
            </a:extLst>
          </p:cNvPr>
          <p:cNvSpPr>
            <a:spLocks noGrp="1"/>
          </p:cNvSpPr>
          <p:nvPr>
            <p:ph idx="1"/>
          </p:nvPr>
        </p:nvSpPr>
        <p:spPr/>
        <p:txBody>
          <a:bodyPr/>
          <a:lstStyle/>
          <a:p>
            <a:r>
              <a:rPr lang="en-US" dirty="0"/>
              <a:t>video</a:t>
            </a:r>
          </a:p>
        </p:txBody>
      </p:sp>
      <p:sp>
        <p:nvSpPr>
          <p:cNvPr id="4" name="Footer Placeholder 3">
            <a:extLst>
              <a:ext uri="{FF2B5EF4-FFF2-40B4-BE49-F238E27FC236}">
                <a16:creationId xmlns:a16="http://schemas.microsoft.com/office/drawing/2014/main" id="{36A288DC-30D0-2942-B6AC-83A5414E611E}"/>
              </a:ext>
            </a:extLst>
          </p:cNvPr>
          <p:cNvSpPr>
            <a:spLocks noGrp="1"/>
          </p:cNvSpPr>
          <p:nvPr>
            <p:ph type="ftr" sz="quarter" idx="11"/>
          </p:nvPr>
        </p:nvSpPr>
        <p:spPr/>
        <p:txBody>
          <a:bodyPr/>
          <a:lstStyle/>
          <a:p>
            <a:endParaRPr lang="en-US"/>
          </a:p>
        </p:txBody>
      </p:sp>
      <p:pic>
        <p:nvPicPr>
          <p:cNvPr id="5" name="cfa1">
            <a:hlinkClick r:id="" action="ppaction://media"/>
            <a:extLst>
              <a:ext uri="{FF2B5EF4-FFF2-40B4-BE49-F238E27FC236}">
                <a16:creationId xmlns:a16="http://schemas.microsoft.com/office/drawing/2014/main" id="{B6399B52-C81F-4608-A5EB-215EE362DF1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150440684"/>
      </p:ext>
    </p:extLst>
  </p:cSld>
  <p:clrMapOvr>
    <a:masterClrMapping/>
  </p:clrMapOvr>
  <mc:AlternateContent xmlns:mc="http://schemas.openxmlformats.org/markup-compatibility/2006" xmlns:p14="http://schemas.microsoft.com/office/powerpoint/2010/main">
    <mc:Choice Requires="p14">
      <p:transition p14:dur="10" advClick="0" advTm="12000"/>
    </mc:Choice>
    <mc:Fallback xmlns="">
      <p:transition advClick="0" advTm="1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4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BD74CB-7B45-B341-A70F-76F338DFDCFA}"/>
              </a:ext>
            </a:extLst>
          </p:cNvPr>
          <p:cNvSpPr>
            <a:spLocks noGrp="1"/>
          </p:cNvSpPr>
          <p:nvPr>
            <p:ph type="title"/>
          </p:nvPr>
        </p:nvSpPr>
        <p:spPr/>
        <p:txBody>
          <a:bodyPr/>
          <a:lstStyle/>
          <a:p>
            <a:r>
              <a:rPr lang="en-US" dirty="0"/>
              <a:t>Constraints</a:t>
            </a:r>
          </a:p>
        </p:txBody>
      </p:sp>
      <p:sp>
        <p:nvSpPr>
          <p:cNvPr id="3" name="Content Placeholder 2">
            <a:extLst>
              <a:ext uri="{FF2B5EF4-FFF2-40B4-BE49-F238E27FC236}">
                <a16:creationId xmlns:a16="http://schemas.microsoft.com/office/drawing/2014/main" id="{B1CF55BB-97BA-4C4E-8222-70EE99E68214}"/>
              </a:ext>
            </a:extLst>
          </p:cNvPr>
          <p:cNvSpPr>
            <a:spLocks noGrp="1"/>
          </p:cNvSpPr>
          <p:nvPr>
            <p:ph idx="1"/>
          </p:nvPr>
        </p:nvSpPr>
        <p:spPr>
          <a:xfrm>
            <a:off x="496763" y="5546361"/>
            <a:ext cx="8730365" cy="4903914"/>
          </a:xfrm>
        </p:spPr>
        <p:txBody>
          <a:bodyPr>
            <a:normAutofit/>
          </a:bodyPr>
          <a:lstStyle/>
          <a:p>
            <a:pPr marL="0" indent="0">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sem</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(Aptitude -&gt; math verbal writing), var(Aptitude@1)</a:t>
            </a:r>
          </a:p>
        </p:txBody>
      </p:sp>
      <p:sp>
        <p:nvSpPr>
          <p:cNvPr id="4" name="Footer Placeholder 3">
            <a:extLst>
              <a:ext uri="{FF2B5EF4-FFF2-40B4-BE49-F238E27FC236}">
                <a16:creationId xmlns:a16="http://schemas.microsoft.com/office/drawing/2014/main" id="{36A288DC-30D0-2942-B6AC-83A5414E611E}"/>
              </a:ext>
            </a:extLst>
          </p:cNvPr>
          <p:cNvSpPr>
            <a:spLocks noGrp="1"/>
          </p:cNvSpPr>
          <p:nvPr>
            <p:ph type="ftr" sz="quarter" idx="11"/>
          </p:nvPr>
        </p:nvSpPr>
        <p:spPr/>
        <p:txBody>
          <a:bodyPr/>
          <a:lstStyle/>
          <a:p>
            <a:endParaRPr lang="en-US"/>
          </a:p>
        </p:txBody>
      </p:sp>
      <p:pic>
        <p:nvPicPr>
          <p:cNvPr id="6" name="Picture 5">
            <a:extLst>
              <a:ext uri="{FF2B5EF4-FFF2-40B4-BE49-F238E27FC236}">
                <a16:creationId xmlns:a16="http://schemas.microsoft.com/office/drawing/2014/main" id="{A195A776-F354-4284-A9FA-5A9437D93F9F}"/>
              </a:ext>
            </a:extLst>
          </p:cNvPr>
          <p:cNvPicPr>
            <a:picLocks noChangeAspect="1"/>
          </p:cNvPicPr>
          <p:nvPr/>
        </p:nvPicPr>
        <p:blipFill>
          <a:blip r:embed="rId3"/>
          <a:stretch>
            <a:fillRect/>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907F18B8-C8CD-444A-886A-70B793C512D6}"/>
              </a:ext>
            </a:extLst>
          </p:cNvPr>
          <p:cNvSpPr/>
          <p:nvPr/>
        </p:nvSpPr>
        <p:spPr>
          <a:xfrm>
            <a:off x="486926" y="5559986"/>
            <a:ext cx="8111552" cy="86868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p:sp>
        <p:nvSpPr>
          <p:cNvPr id="5" name="Content Placeholder 2">
            <a:extLst>
              <a:ext uri="{FF2B5EF4-FFF2-40B4-BE49-F238E27FC236}">
                <a16:creationId xmlns:a16="http://schemas.microsoft.com/office/drawing/2014/main" id="{E43C22A3-D57C-5C5B-7F20-56E7E59C3351}"/>
              </a:ext>
            </a:extLst>
          </p:cNvPr>
          <p:cNvSpPr txBox="1">
            <a:spLocks/>
          </p:cNvSpPr>
          <p:nvPr/>
        </p:nvSpPr>
        <p:spPr>
          <a:xfrm>
            <a:off x="486926" y="5550966"/>
            <a:ext cx="8730365" cy="490391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Helvetica Neue Light" panose="02000403000000020004" pitchFamily="2" charset="0"/>
                <a:ea typeface="Helvetica Neue Light" panose="02000403000000020004" pitchFamily="2" charset="0"/>
                <a:cs typeface="Helvetica Neue" panose="02000503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Helvetica Neue Light" panose="02000403000000020004" pitchFamily="2" charset="0"/>
                <a:ea typeface="Helvetica Neue Light" panose="02000403000000020004"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Helvetica Neue Light" panose="02000403000000020004" pitchFamily="2" charset="0"/>
                <a:ea typeface="Helvetica Neue Light" panose="02000403000000020004"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Neue Light" panose="02000403000000020004" pitchFamily="2" charset="0"/>
                <a:ea typeface="Helvetica Neue Light" panose="02000403000000020004"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Neue Light" panose="02000403000000020004" pitchFamily="2" charset="0"/>
                <a:ea typeface="Helvetica Neue Light" panose="02000403000000020004"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sem</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(Aptitude -&gt; math verbal writing), var(Aptitude@1)</a:t>
            </a:r>
          </a:p>
        </p:txBody>
      </p:sp>
    </p:spTree>
    <p:extLst>
      <p:ext uri="{BB962C8B-B14F-4D97-AF65-F5344CB8AC3E}">
        <p14:creationId xmlns:p14="http://schemas.microsoft.com/office/powerpoint/2010/main" val="21536917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0C2D2-89DD-1546-B50C-E6A815F29DBA}"/>
              </a:ext>
            </a:extLst>
          </p:cNvPr>
          <p:cNvSpPr>
            <a:spLocks noGrp="1"/>
          </p:cNvSpPr>
          <p:nvPr>
            <p:ph type="title"/>
          </p:nvPr>
        </p:nvSpPr>
        <p:spPr/>
        <p:txBody>
          <a:bodyPr/>
          <a:lstStyle/>
          <a:p>
            <a:r>
              <a:rPr lang="en-US" dirty="0"/>
              <a:t>Model Fit	</a:t>
            </a:r>
          </a:p>
        </p:txBody>
      </p:sp>
      <p:sp>
        <p:nvSpPr>
          <p:cNvPr id="4" name="Footer Placeholder 3">
            <a:extLst>
              <a:ext uri="{FF2B5EF4-FFF2-40B4-BE49-F238E27FC236}">
                <a16:creationId xmlns:a16="http://schemas.microsoft.com/office/drawing/2014/main" id="{18F1B33F-2276-524B-91E3-50152B848E33}"/>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5740645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0C2D2-89DD-1546-B50C-E6A815F29DBA}"/>
              </a:ext>
            </a:extLst>
          </p:cNvPr>
          <p:cNvSpPr>
            <a:spLocks noGrp="1"/>
          </p:cNvSpPr>
          <p:nvPr>
            <p:ph type="title"/>
          </p:nvPr>
        </p:nvSpPr>
        <p:spPr/>
        <p:txBody>
          <a:bodyPr/>
          <a:lstStyle/>
          <a:p>
            <a:r>
              <a:rPr lang="en-US" dirty="0"/>
              <a:t>Model Fit	</a:t>
            </a:r>
          </a:p>
        </p:txBody>
      </p:sp>
      <p:sp>
        <p:nvSpPr>
          <p:cNvPr id="3" name="Content Placeholder 2">
            <a:extLst>
              <a:ext uri="{FF2B5EF4-FFF2-40B4-BE49-F238E27FC236}">
                <a16:creationId xmlns:a16="http://schemas.microsoft.com/office/drawing/2014/main" id="{6F4F264A-8B06-374E-B738-C6F181626431}"/>
              </a:ext>
            </a:extLst>
          </p:cNvPr>
          <p:cNvSpPr>
            <a:spLocks noGrp="1"/>
          </p:cNvSpPr>
          <p:nvPr>
            <p:ph idx="1"/>
          </p:nvPr>
        </p:nvSpPr>
        <p:spPr>
          <a:xfrm>
            <a:off x="628650" y="1782703"/>
            <a:ext cx="7886700" cy="4511671"/>
          </a:xfrm>
        </p:spPr>
        <p:txBody>
          <a:bodyPr/>
          <a:lstStyle/>
          <a:p>
            <a:r>
              <a:rPr lang="en-US" dirty="0"/>
              <a:t>Model-Implied Covariance</a:t>
            </a:r>
          </a:p>
        </p:txBody>
      </p:sp>
      <p:sp>
        <p:nvSpPr>
          <p:cNvPr id="4" name="Footer Placeholder 3">
            <a:extLst>
              <a:ext uri="{FF2B5EF4-FFF2-40B4-BE49-F238E27FC236}">
                <a16:creationId xmlns:a16="http://schemas.microsoft.com/office/drawing/2014/main" id="{18F1B33F-2276-524B-91E3-50152B848E33}"/>
              </a:ext>
            </a:extLst>
          </p:cNvPr>
          <p:cNvSpPr>
            <a:spLocks noGrp="1"/>
          </p:cNvSpPr>
          <p:nvPr>
            <p:ph type="ftr" sz="quarter" idx="11"/>
          </p:nvPr>
        </p:nvSpPr>
        <p:spPr/>
        <p:txBody>
          <a:bodyPr/>
          <a:lstStyle/>
          <a:p>
            <a:endParaRPr lang="en-US"/>
          </a:p>
        </p:txBody>
      </p:sp>
      <p:sp>
        <p:nvSpPr>
          <p:cNvPr id="16" name="Oval 15">
            <a:extLst>
              <a:ext uri="{FF2B5EF4-FFF2-40B4-BE49-F238E27FC236}">
                <a16:creationId xmlns:a16="http://schemas.microsoft.com/office/drawing/2014/main" id="{344915C1-B839-DC40-A153-1910BF1B7317}"/>
              </a:ext>
            </a:extLst>
          </p:cNvPr>
          <p:cNvSpPr/>
          <p:nvPr/>
        </p:nvSpPr>
        <p:spPr>
          <a:xfrm>
            <a:off x="3931920" y="4045935"/>
            <a:ext cx="1280160" cy="1280160"/>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17" name="TextBox 16">
            <a:extLst>
              <a:ext uri="{FF2B5EF4-FFF2-40B4-BE49-F238E27FC236}">
                <a16:creationId xmlns:a16="http://schemas.microsoft.com/office/drawing/2014/main" id="{141DB4F4-1B0E-4E42-BBC5-6C8D62AC0AF6}"/>
              </a:ext>
            </a:extLst>
          </p:cNvPr>
          <p:cNvSpPr txBox="1"/>
          <p:nvPr/>
        </p:nvSpPr>
        <p:spPr>
          <a:xfrm>
            <a:off x="3903973" y="4456676"/>
            <a:ext cx="1364105" cy="461665"/>
          </a:xfrm>
          <a:prstGeom prst="rect">
            <a:avLst/>
          </a:prstGeom>
          <a:noFill/>
          <a:ln>
            <a:noFill/>
          </a:ln>
        </p:spPr>
        <p:txBody>
          <a:bodyPr wrap="square" rtlCol="0">
            <a:spAutoFit/>
          </a:bodyPr>
          <a:lstStyle/>
          <a:p>
            <a:pPr algn="ctr"/>
            <a:r>
              <a:rPr lang="en-US" sz="2400" dirty="0">
                <a:latin typeface="Helvetica Neue Light" panose="02000403000000020004" pitchFamily="2" charset="0"/>
                <a:ea typeface="Helvetica Neue Light" panose="02000403000000020004" pitchFamily="2" charset="0"/>
              </a:rPr>
              <a:t>Aptitude</a:t>
            </a:r>
          </a:p>
        </p:txBody>
      </p:sp>
      <p:sp>
        <p:nvSpPr>
          <p:cNvPr id="18" name="Rectangle 17">
            <a:extLst>
              <a:ext uri="{FF2B5EF4-FFF2-40B4-BE49-F238E27FC236}">
                <a16:creationId xmlns:a16="http://schemas.microsoft.com/office/drawing/2014/main" id="{06D95CEF-B7A0-8745-85E3-81FA2DEE67F7}"/>
              </a:ext>
            </a:extLst>
          </p:cNvPr>
          <p:cNvSpPr/>
          <p:nvPr/>
        </p:nvSpPr>
        <p:spPr>
          <a:xfrm>
            <a:off x="2749991" y="3119452"/>
            <a:ext cx="1059242" cy="430887"/>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19" name="TextBox 18">
            <a:extLst>
              <a:ext uri="{FF2B5EF4-FFF2-40B4-BE49-F238E27FC236}">
                <a16:creationId xmlns:a16="http://schemas.microsoft.com/office/drawing/2014/main" id="{585F903F-FD19-E647-9187-A71F25C59D1C}"/>
              </a:ext>
            </a:extLst>
          </p:cNvPr>
          <p:cNvSpPr txBox="1"/>
          <p:nvPr/>
        </p:nvSpPr>
        <p:spPr>
          <a:xfrm>
            <a:off x="2749990" y="3120123"/>
            <a:ext cx="1059242" cy="430887"/>
          </a:xfrm>
          <a:prstGeom prst="rect">
            <a:avLst/>
          </a:prstGeom>
          <a:noFill/>
          <a:ln>
            <a:solidFill>
              <a:schemeClr val="tx1"/>
            </a:solidFill>
          </a:ln>
        </p:spPr>
        <p:txBody>
          <a:bodyPr wrap="square" rtlCol="0">
            <a:spAutoFit/>
          </a:bodyPr>
          <a:lstStyle/>
          <a:p>
            <a:pPr algn="ctr"/>
            <a:r>
              <a:rPr lang="en-US" sz="2200" dirty="0">
                <a:latin typeface="Helvetica Neue Light" panose="02000403000000020004" pitchFamily="2" charset="0"/>
                <a:ea typeface="Helvetica Neue Light" panose="02000403000000020004" pitchFamily="2" charset="0"/>
              </a:rPr>
              <a:t>SAT-M</a:t>
            </a:r>
          </a:p>
        </p:txBody>
      </p:sp>
      <p:sp>
        <p:nvSpPr>
          <p:cNvPr id="20" name="Rectangle 19">
            <a:extLst>
              <a:ext uri="{FF2B5EF4-FFF2-40B4-BE49-F238E27FC236}">
                <a16:creationId xmlns:a16="http://schemas.microsoft.com/office/drawing/2014/main" id="{0CFA07EE-FA06-B34F-ADCF-B863C3B9AB62}"/>
              </a:ext>
            </a:extLst>
          </p:cNvPr>
          <p:cNvSpPr/>
          <p:nvPr/>
        </p:nvSpPr>
        <p:spPr>
          <a:xfrm>
            <a:off x="4042380" y="3122436"/>
            <a:ext cx="1059242" cy="430887"/>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21" name="TextBox 20">
            <a:extLst>
              <a:ext uri="{FF2B5EF4-FFF2-40B4-BE49-F238E27FC236}">
                <a16:creationId xmlns:a16="http://schemas.microsoft.com/office/drawing/2014/main" id="{E0B0582A-0E6D-B04B-A6BA-B0D041E7C7CF}"/>
              </a:ext>
            </a:extLst>
          </p:cNvPr>
          <p:cNvSpPr txBox="1"/>
          <p:nvPr/>
        </p:nvSpPr>
        <p:spPr>
          <a:xfrm>
            <a:off x="4042379" y="3123107"/>
            <a:ext cx="1059242" cy="430887"/>
          </a:xfrm>
          <a:prstGeom prst="rect">
            <a:avLst/>
          </a:prstGeom>
          <a:noFill/>
          <a:ln>
            <a:solidFill>
              <a:schemeClr val="tx1"/>
            </a:solidFill>
          </a:ln>
        </p:spPr>
        <p:txBody>
          <a:bodyPr wrap="square" rtlCol="0">
            <a:spAutoFit/>
          </a:bodyPr>
          <a:lstStyle/>
          <a:p>
            <a:pPr algn="ctr"/>
            <a:r>
              <a:rPr lang="en-US" sz="2200" dirty="0">
                <a:latin typeface="Helvetica Neue Light" panose="02000403000000020004" pitchFamily="2" charset="0"/>
                <a:ea typeface="Helvetica Neue Light" panose="02000403000000020004" pitchFamily="2" charset="0"/>
              </a:rPr>
              <a:t>SAT-V</a:t>
            </a:r>
          </a:p>
        </p:txBody>
      </p:sp>
      <p:sp>
        <p:nvSpPr>
          <p:cNvPr id="22" name="Rectangle 21">
            <a:extLst>
              <a:ext uri="{FF2B5EF4-FFF2-40B4-BE49-F238E27FC236}">
                <a16:creationId xmlns:a16="http://schemas.microsoft.com/office/drawing/2014/main" id="{612B7977-F791-AB4D-A040-A3340784836C}"/>
              </a:ext>
            </a:extLst>
          </p:cNvPr>
          <p:cNvSpPr/>
          <p:nvPr/>
        </p:nvSpPr>
        <p:spPr>
          <a:xfrm>
            <a:off x="5328564" y="3125632"/>
            <a:ext cx="1059242" cy="430887"/>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23" name="TextBox 22">
            <a:extLst>
              <a:ext uri="{FF2B5EF4-FFF2-40B4-BE49-F238E27FC236}">
                <a16:creationId xmlns:a16="http://schemas.microsoft.com/office/drawing/2014/main" id="{56DCE9C5-D6FF-184B-B096-AF27B5970425}"/>
              </a:ext>
            </a:extLst>
          </p:cNvPr>
          <p:cNvSpPr txBox="1"/>
          <p:nvPr/>
        </p:nvSpPr>
        <p:spPr>
          <a:xfrm>
            <a:off x="5328563" y="3126304"/>
            <a:ext cx="1059242" cy="430887"/>
          </a:xfrm>
          <a:prstGeom prst="rect">
            <a:avLst/>
          </a:prstGeom>
          <a:noFill/>
          <a:ln>
            <a:solidFill>
              <a:schemeClr val="tx1"/>
            </a:solidFill>
          </a:ln>
        </p:spPr>
        <p:txBody>
          <a:bodyPr wrap="square" rtlCol="0">
            <a:spAutoFit/>
          </a:bodyPr>
          <a:lstStyle/>
          <a:p>
            <a:pPr algn="ctr"/>
            <a:r>
              <a:rPr lang="en-US" sz="2200" dirty="0">
                <a:latin typeface="Helvetica Neue Light" panose="02000403000000020004" pitchFamily="2" charset="0"/>
                <a:ea typeface="Helvetica Neue Light" panose="02000403000000020004" pitchFamily="2" charset="0"/>
              </a:rPr>
              <a:t>SAT-W</a:t>
            </a:r>
          </a:p>
        </p:txBody>
      </p:sp>
      <p:cxnSp>
        <p:nvCxnSpPr>
          <p:cNvPr id="24" name="Straight Arrow Connector 23">
            <a:extLst>
              <a:ext uri="{FF2B5EF4-FFF2-40B4-BE49-F238E27FC236}">
                <a16:creationId xmlns:a16="http://schemas.microsoft.com/office/drawing/2014/main" id="{8B9E5BE5-35EF-F645-B935-4E8F3FCF2476}"/>
              </a:ext>
            </a:extLst>
          </p:cNvPr>
          <p:cNvCxnSpPr>
            <a:cxnSpLocks/>
            <a:stCxn id="16" idx="1"/>
            <a:endCxn id="19" idx="2"/>
          </p:cNvCxnSpPr>
          <p:nvPr/>
        </p:nvCxnSpPr>
        <p:spPr>
          <a:xfrm flipH="1" flipV="1">
            <a:off x="3279611" y="3551010"/>
            <a:ext cx="839784" cy="682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47DF8F8C-0AE0-7C4C-AB80-008D973AFAFD}"/>
              </a:ext>
            </a:extLst>
          </p:cNvPr>
          <p:cNvCxnSpPr>
            <a:cxnSpLocks/>
            <a:stCxn id="16" idx="0"/>
            <a:endCxn id="21" idx="2"/>
          </p:cNvCxnSpPr>
          <p:nvPr/>
        </p:nvCxnSpPr>
        <p:spPr>
          <a:xfrm flipV="1">
            <a:off x="4572000" y="3553994"/>
            <a:ext cx="0" cy="49194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4467290F-D5AA-1149-A2EA-105CC6527871}"/>
              </a:ext>
            </a:extLst>
          </p:cNvPr>
          <p:cNvCxnSpPr>
            <a:cxnSpLocks/>
            <a:stCxn id="16" idx="7"/>
            <a:endCxn id="23" idx="2"/>
          </p:cNvCxnSpPr>
          <p:nvPr/>
        </p:nvCxnSpPr>
        <p:spPr>
          <a:xfrm flipV="1">
            <a:off x="5024605" y="3557191"/>
            <a:ext cx="833579" cy="67621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Oval 26">
            <a:extLst>
              <a:ext uri="{FF2B5EF4-FFF2-40B4-BE49-F238E27FC236}">
                <a16:creationId xmlns:a16="http://schemas.microsoft.com/office/drawing/2014/main" id="{8819EE1A-E86D-6D41-886F-887C62EFCDF8}"/>
              </a:ext>
            </a:extLst>
          </p:cNvPr>
          <p:cNvSpPr/>
          <p:nvPr/>
        </p:nvSpPr>
        <p:spPr>
          <a:xfrm>
            <a:off x="3092685" y="2325411"/>
            <a:ext cx="464696" cy="434714"/>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rgbClr val="FF0000"/>
              </a:solidFill>
            </a:endParaRPr>
          </a:p>
        </p:txBody>
      </p:sp>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F6B57B5B-62DC-454C-A09C-48B907A8CF46}"/>
                  </a:ext>
                </a:extLst>
              </p:cNvPr>
              <p:cNvSpPr txBox="1"/>
              <p:nvPr/>
            </p:nvSpPr>
            <p:spPr>
              <a:xfrm>
                <a:off x="3092685" y="2316891"/>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𝜀</m:t>
                          </m:r>
                        </m:e>
                        <m:sub>
                          <m:r>
                            <a:rPr lang="en-US" sz="2160" i="1">
                              <a:latin typeface="Cambria Math" panose="02040503050406030204" pitchFamily="18" charset="0"/>
                            </a:rPr>
                            <m:t>1</m:t>
                          </m:r>
                        </m:sub>
                      </m:sSub>
                    </m:oMath>
                  </m:oMathPara>
                </a14:m>
                <a:endParaRPr lang="en-US" sz="2160" dirty="0"/>
              </a:p>
            </p:txBody>
          </p:sp>
        </mc:Choice>
        <mc:Fallback xmlns="">
          <p:sp>
            <p:nvSpPr>
              <p:cNvPr id="28" name="TextBox 27">
                <a:extLst>
                  <a:ext uri="{FF2B5EF4-FFF2-40B4-BE49-F238E27FC236}">
                    <a16:creationId xmlns:a16="http://schemas.microsoft.com/office/drawing/2014/main" id="{F6B57B5B-62DC-454C-A09C-48B907A8CF46}"/>
                  </a:ext>
                </a:extLst>
              </p:cNvPr>
              <p:cNvSpPr txBox="1">
                <a:spLocks noRot="1" noChangeAspect="1" noMove="1" noResize="1" noEditPoints="1" noAdjustHandles="1" noChangeArrowheads="1" noChangeShapeType="1" noTextEdit="1"/>
              </p:cNvSpPr>
              <p:nvPr/>
            </p:nvSpPr>
            <p:spPr>
              <a:xfrm>
                <a:off x="3092685" y="2316891"/>
                <a:ext cx="464696" cy="424732"/>
              </a:xfrm>
              <a:prstGeom prst="rect">
                <a:avLst/>
              </a:prstGeom>
              <a:blipFill>
                <a:blip r:embed="rId3"/>
                <a:stretch>
                  <a:fillRect/>
                </a:stretch>
              </a:blipFill>
              <a:ln>
                <a:noFill/>
              </a:ln>
            </p:spPr>
            <p:txBody>
              <a:bodyPr/>
              <a:lstStyle/>
              <a:p>
                <a:r>
                  <a:rPr lang="en-US">
                    <a:noFill/>
                  </a:rPr>
                  <a:t> </a:t>
                </a:r>
              </a:p>
            </p:txBody>
          </p:sp>
        </mc:Fallback>
      </mc:AlternateContent>
      <p:sp>
        <p:nvSpPr>
          <p:cNvPr id="29" name="Oval 28">
            <a:extLst>
              <a:ext uri="{FF2B5EF4-FFF2-40B4-BE49-F238E27FC236}">
                <a16:creationId xmlns:a16="http://schemas.microsoft.com/office/drawing/2014/main" id="{F998CF06-8EBF-C745-BB8E-5172B2B59C5B}"/>
              </a:ext>
            </a:extLst>
          </p:cNvPr>
          <p:cNvSpPr/>
          <p:nvPr/>
        </p:nvSpPr>
        <p:spPr>
          <a:xfrm>
            <a:off x="4350923" y="2359256"/>
            <a:ext cx="464696" cy="434714"/>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5764BF01-1E54-9A47-A1E1-37313276EEE4}"/>
                  </a:ext>
                </a:extLst>
              </p:cNvPr>
              <p:cNvSpPr txBox="1"/>
              <p:nvPr/>
            </p:nvSpPr>
            <p:spPr>
              <a:xfrm>
                <a:off x="4339652" y="2331931"/>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𝜀</m:t>
                          </m:r>
                        </m:e>
                        <m:sub>
                          <m:r>
                            <a:rPr lang="en-US" sz="2160" i="1">
                              <a:latin typeface="Cambria Math" panose="02040503050406030204" pitchFamily="18" charset="0"/>
                            </a:rPr>
                            <m:t>2</m:t>
                          </m:r>
                        </m:sub>
                      </m:sSub>
                    </m:oMath>
                  </m:oMathPara>
                </a14:m>
                <a:endParaRPr lang="en-US" sz="2160" dirty="0"/>
              </a:p>
            </p:txBody>
          </p:sp>
        </mc:Choice>
        <mc:Fallback xmlns="">
          <p:sp>
            <p:nvSpPr>
              <p:cNvPr id="30" name="TextBox 29">
                <a:extLst>
                  <a:ext uri="{FF2B5EF4-FFF2-40B4-BE49-F238E27FC236}">
                    <a16:creationId xmlns:a16="http://schemas.microsoft.com/office/drawing/2014/main" id="{5764BF01-1E54-9A47-A1E1-37313276EEE4}"/>
                  </a:ext>
                </a:extLst>
              </p:cNvPr>
              <p:cNvSpPr txBox="1">
                <a:spLocks noRot="1" noChangeAspect="1" noMove="1" noResize="1" noEditPoints="1" noAdjustHandles="1" noChangeArrowheads="1" noChangeShapeType="1" noTextEdit="1"/>
              </p:cNvSpPr>
              <p:nvPr/>
            </p:nvSpPr>
            <p:spPr>
              <a:xfrm>
                <a:off x="4339652" y="2331931"/>
                <a:ext cx="464696" cy="424732"/>
              </a:xfrm>
              <a:prstGeom prst="rect">
                <a:avLst/>
              </a:prstGeom>
              <a:blipFill>
                <a:blip r:embed="rId4"/>
                <a:stretch>
                  <a:fillRect/>
                </a:stretch>
              </a:blipFill>
              <a:ln>
                <a:noFill/>
              </a:ln>
            </p:spPr>
            <p:txBody>
              <a:bodyPr/>
              <a:lstStyle/>
              <a:p>
                <a:r>
                  <a:rPr lang="en-US">
                    <a:noFill/>
                  </a:rPr>
                  <a:t> </a:t>
                </a:r>
              </a:p>
            </p:txBody>
          </p:sp>
        </mc:Fallback>
      </mc:AlternateContent>
      <p:sp>
        <p:nvSpPr>
          <p:cNvPr id="31" name="Oval 30">
            <a:extLst>
              <a:ext uri="{FF2B5EF4-FFF2-40B4-BE49-F238E27FC236}">
                <a16:creationId xmlns:a16="http://schemas.microsoft.com/office/drawing/2014/main" id="{D2CE7ABA-50A9-3A49-B740-435A666DFABC}"/>
              </a:ext>
            </a:extLst>
          </p:cNvPr>
          <p:cNvSpPr/>
          <p:nvPr/>
        </p:nvSpPr>
        <p:spPr>
          <a:xfrm>
            <a:off x="5609160" y="2357426"/>
            <a:ext cx="464696" cy="434714"/>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867D3308-D2C6-9749-9DBF-FEA535A1C642}"/>
                  </a:ext>
                </a:extLst>
              </p:cNvPr>
              <p:cNvSpPr txBox="1"/>
              <p:nvPr/>
            </p:nvSpPr>
            <p:spPr>
              <a:xfrm>
                <a:off x="5620431" y="2330402"/>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𝜀</m:t>
                          </m:r>
                        </m:e>
                        <m:sub>
                          <m:r>
                            <a:rPr lang="en-US" sz="2160" i="1">
                              <a:latin typeface="Cambria Math" panose="02040503050406030204" pitchFamily="18" charset="0"/>
                            </a:rPr>
                            <m:t>3</m:t>
                          </m:r>
                        </m:sub>
                      </m:sSub>
                    </m:oMath>
                  </m:oMathPara>
                </a14:m>
                <a:endParaRPr lang="en-US" sz="2160" dirty="0"/>
              </a:p>
            </p:txBody>
          </p:sp>
        </mc:Choice>
        <mc:Fallback xmlns="">
          <p:sp>
            <p:nvSpPr>
              <p:cNvPr id="32" name="TextBox 31">
                <a:extLst>
                  <a:ext uri="{FF2B5EF4-FFF2-40B4-BE49-F238E27FC236}">
                    <a16:creationId xmlns:a16="http://schemas.microsoft.com/office/drawing/2014/main" id="{867D3308-D2C6-9749-9DBF-FEA535A1C642}"/>
                  </a:ext>
                </a:extLst>
              </p:cNvPr>
              <p:cNvSpPr txBox="1">
                <a:spLocks noRot="1" noChangeAspect="1" noMove="1" noResize="1" noEditPoints="1" noAdjustHandles="1" noChangeArrowheads="1" noChangeShapeType="1" noTextEdit="1"/>
              </p:cNvSpPr>
              <p:nvPr/>
            </p:nvSpPr>
            <p:spPr>
              <a:xfrm>
                <a:off x="5620431" y="2330402"/>
                <a:ext cx="464696" cy="424732"/>
              </a:xfrm>
              <a:prstGeom prst="rect">
                <a:avLst/>
              </a:prstGeom>
              <a:blipFill>
                <a:blip r:embed="rId5"/>
                <a:stretch>
                  <a:fillRect/>
                </a:stretch>
              </a:blipFill>
              <a:ln>
                <a:noFill/>
              </a:ln>
            </p:spPr>
            <p:txBody>
              <a:bodyPr/>
              <a:lstStyle/>
              <a:p>
                <a:r>
                  <a:rPr lang="en-US">
                    <a:noFill/>
                  </a:rPr>
                  <a:t> </a:t>
                </a:r>
              </a:p>
            </p:txBody>
          </p:sp>
        </mc:Fallback>
      </mc:AlternateContent>
      <p:cxnSp>
        <p:nvCxnSpPr>
          <p:cNvPr id="33" name="Straight Arrow Connector 32">
            <a:extLst>
              <a:ext uri="{FF2B5EF4-FFF2-40B4-BE49-F238E27FC236}">
                <a16:creationId xmlns:a16="http://schemas.microsoft.com/office/drawing/2014/main" id="{9336997C-94FD-4C4A-AA5D-CA00DA340CE8}"/>
              </a:ext>
            </a:extLst>
          </p:cNvPr>
          <p:cNvCxnSpPr>
            <a:cxnSpLocks/>
            <a:stCxn id="27" idx="4"/>
            <a:endCxn id="19" idx="0"/>
          </p:cNvCxnSpPr>
          <p:nvPr/>
        </p:nvCxnSpPr>
        <p:spPr>
          <a:xfrm flipH="1">
            <a:off x="3279611" y="2760125"/>
            <a:ext cx="0" cy="35999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D580FB12-DA27-1C4D-8F5B-ED9C17C16937}"/>
              </a:ext>
            </a:extLst>
          </p:cNvPr>
          <p:cNvCxnSpPr>
            <a:cxnSpLocks/>
          </p:cNvCxnSpPr>
          <p:nvPr/>
        </p:nvCxnSpPr>
        <p:spPr>
          <a:xfrm flipH="1">
            <a:off x="4598743" y="2803826"/>
            <a:ext cx="1606" cy="33233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118FC2D6-971F-834A-81AD-C05A3DBD8079}"/>
              </a:ext>
            </a:extLst>
          </p:cNvPr>
          <p:cNvCxnSpPr>
            <a:cxnSpLocks/>
          </p:cNvCxnSpPr>
          <p:nvPr/>
        </p:nvCxnSpPr>
        <p:spPr>
          <a:xfrm>
            <a:off x="5841507" y="2786717"/>
            <a:ext cx="0" cy="34500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7" name="TextBox 36">
                <a:extLst>
                  <a:ext uri="{FF2B5EF4-FFF2-40B4-BE49-F238E27FC236}">
                    <a16:creationId xmlns:a16="http://schemas.microsoft.com/office/drawing/2014/main" id="{F5E19C01-435A-9345-BF91-C2FF34715160}"/>
                  </a:ext>
                </a:extLst>
              </p:cNvPr>
              <p:cNvSpPr txBox="1"/>
              <p:nvPr/>
            </p:nvSpPr>
            <p:spPr>
              <a:xfrm>
                <a:off x="3293435" y="3679844"/>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𝜆</m:t>
                          </m:r>
                        </m:e>
                        <m:sub>
                          <m:r>
                            <a:rPr lang="en-US" sz="2160" i="1">
                              <a:latin typeface="Cambria Math" panose="02040503050406030204" pitchFamily="18" charset="0"/>
                            </a:rPr>
                            <m:t>1</m:t>
                          </m:r>
                        </m:sub>
                      </m:sSub>
                    </m:oMath>
                  </m:oMathPara>
                </a14:m>
                <a:endParaRPr lang="en-US" sz="2160" dirty="0"/>
              </a:p>
            </p:txBody>
          </p:sp>
        </mc:Choice>
        <mc:Fallback xmlns="">
          <p:sp>
            <p:nvSpPr>
              <p:cNvPr id="37" name="TextBox 36">
                <a:extLst>
                  <a:ext uri="{FF2B5EF4-FFF2-40B4-BE49-F238E27FC236}">
                    <a16:creationId xmlns:a16="http://schemas.microsoft.com/office/drawing/2014/main" id="{F5E19C01-435A-9345-BF91-C2FF34715160}"/>
                  </a:ext>
                </a:extLst>
              </p:cNvPr>
              <p:cNvSpPr txBox="1">
                <a:spLocks noRot="1" noChangeAspect="1" noMove="1" noResize="1" noEditPoints="1" noAdjustHandles="1" noChangeArrowheads="1" noChangeShapeType="1" noTextEdit="1"/>
              </p:cNvSpPr>
              <p:nvPr/>
            </p:nvSpPr>
            <p:spPr>
              <a:xfrm>
                <a:off x="3293435" y="3679844"/>
                <a:ext cx="464696" cy="424732"/>
              </a:xfrm>
              <a:prstGeom prst="rect">
                <a:avLst/>
              </a:prstGeom>
              <a:blipFill>
                <a:blip r:embed="rId6"/>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E149163D-E0F0-1A49-8EB3-CB37EACF1E91}"/>
                  </a:ext>
                </a:extLst>
              </p:cNvPr>
              <p:cNvSpPr txBox="1"/>
              <p:nvPr/>
            </p:nvSpPr>
            <p:spPr>
              <a:xfrm>
                <a:off x="4184320" y="3613807"/>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𝜆</m:t>
                          </m:r>
                        </m:e>
                        <m:sub>
                          <m:r>
                            <a:rPr lang="en-US" sz="2160" i="1">
                              <a:latin typeface="Cambria Math" panose="02040503050406030204" pitchFamily="18" charset="0"/>
                            </a:rPr>
                            <m:t>2</m:t>
                          </m:r>
                        </m:sub>
                      </m:sSub>
                    </m:oMath>
                  </m:oMathPara>
                </a14:m>
                <a:endParaRPr lang="en-US" sz="2160" dirty="0"/>
              </a:p>
            </p:txBody>
          </p:sp>
        </mc:Choice>
        <mc:Fallback xmlns="">
          <p:sp>
            <p:nvSpPr>
              <p:cNvPr id="38" name="TextBox 37">
                <a:extLst>
                  <a:ext uri="{FF2B5EF4-FFF2-40B4-BE49-F238E27FC236}">
                    <a16:creationId xmlns:a16="http://schemas.microsoft.com/office/drawing/2014/main" id="{E149163D-E0F0-1A49-8EB3-CB37EACF1E91}"/>
                  </a:ext>
                </a:extLst>
              </p:cNvPr>
              <p:cNvSpPr txBox="1">
                <a:spLocks noRot="1" noChangeAspect="1" noMove="1" noResize="1" noEditPoints="1" noAdjustHandles="1" noChangeArrowheads="1" noChangeShapeType="1" noTextEdit="1"/>
              </p:cNvSpPr>
              <p:nvPr/>
            </p:nvSpPr>
            <p:spPr>
              <a:xfrm>
                <a:off x="4184320" y="3613807"/>
                <a:ext cx="464696" cy="424732"/>
              </a:xfrm>
              <a:prstGeom prst="rect">
                <a:avLst/>
              </a:prstGeom>
              <a:blipFill>
                <a:blip r:embed="rId7"/>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E1490FA3-8256-7241-87AD-959A6303E2E6}"/>
                  </a:ext>
                </a:extLst>
              </p:cNvPr>
              <p:cNvSpPr txBox="1"/>
              <p:nvPr/>
            </p:nvSpPr>
            <p:spPr>
              <a:xfrm>
                <a:off x="4959683" y="3619534"/>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𝜆</m:t>
                          </m:r>
                        </m:e>
                        <m:sub>
                          <m:r>
                            <a:rPr lang="en-US" sz="2160" i="1">
                              <a:latin typeface="Cambria Math" panose="02040503050406030204" pitchFamily="18" charset="0"/>
                            </a:rPr>
                            <m:t>3</m:t>
                          </m:r>
                        </m:sub>
                      </m:sSub>
                    </m:oMath>
                  </m:oMathPara>
                </a14:m>
                <a:endParaRPr lang="en-US" sz="2160" dirty="0"/>
              </a:p>
            </p:txBody>
          </p:sp>
        </mc:Choice>
        <mc:Fallback xmlns="">
          <p:sp>
            <p:nvSpPr>
              <p:cNvPr id="39" name="TextBox 38">
                <a:extLst>
                  <a:ext uri="{FF2B5EF4-FFF2-40B4-BE49-F238E27FC236}">
                    <a16:creationId xmlns:a16="http://schemas.microsoft.com/office/drawing/2014/main" id="{E1490FA3-8256-7241-87AD-959A6303E2E6}"/>
                  </a:ext>
                </a:extLst>
              </p:cNvPr>
              <p:cNvSpPr txBox="1">
                <a:spLocks noRot="1" noChangeAspect="1" noMove="1" noResize="1" noEditPoints="1" noAdjustHandles="1" noChangeArrowheads="1" noChangeShapeType="1" noTextEdit="1"/>
              </p:cNvSpPr>
              <p:nvPr/>
            </p:nvSpPr>
            <p:spPr>
              <a:xfrm>
                <a:off x="4959683" y="3619534"/>
                <a:ext cx="464696" cy="424732"/>
              </a:xfrm>
              <a:prstGeom prst="rect">
                <a:avLst/>
              </a:prstGeom>
              <a:blipFill>
                <a:blip r:embed="rId8"/>
                <a:stretch>
                  <a:fillRect/>
                </a:stretch>
              </a:blipFill>
              <a:ln>
                <a:noFill/>
              </a:ln>
            </p:spPr>
            <p:txBody>
              <a:bodyPr/>
              <a:lstStyle/>
              <a:p>
                <a:r>
                  <a:rPr lang="en-US">
                    <a:noFill/>
                  </a:rPr>
                  <a:t> </a:t>
                </a:r>
              </a:p>
            </p:txBody>
          </p:sp>
        </mc:Fallback>
      </mc:AlternateContent>
      <p:sp>
        <p:nvSpPr>
          <p:cNvPr id="40" name="TextBox 39">
            <a:extLst>
              <a:ext uri="{FF2B5EF4-FFF2-40B4-BE49-F238E27FC236}">
                <a16:creationId xmlns:a16="http://schemas.microsoft.com/office/drawing/2014/main" id="{F7BDE58F-0A86-9841-9D8E-820727863A31}"/>
              </a:ext>
            </a:extLst>
          </p:cNvPr>
          <p:cNvSpPr txBox="1"/>
          <p:nvPr/>
        </p:nvSpPr>
        <p:spPr>
          <a:xfrm>
            <a:off x="2973796" y="2729600"/>
            <a:ext cx="254833" cy="424732"/>
          </a:xfrm>
          <a:prstGeom prst="rect">
            <a:avLst/>
          </a:prstGeom>
          <a:noFill/>
          <a:ln>
            <a:noFill/>
          </a:ln>
        </p:spPr>
        <p:txBody>
          <a:bodyPr wrap="square" rtlCol="0">
            <a:spAutoFit/>
          </a:bodyPr>
          <a:lstStyle/>
          <a:p>
            <a:r>
              <a:rPr lang="en-US" sz="2160" dirty="0">
                <a:latin typeface="Cambria Math" panose="02040503050406030204" pitchFamily="18" charset="0"/>
                <a:ea typeface="Cambria Math" panose="02040503050406030204" pitchFamily="18" charset="0"/>
              </a:rPr>
              <a:t>1</a:t>
            </a:r>
          </a:p>
        </p:txBody>
      </p:sp>
      <p:sp>
        <p:nvSpPr>
          <p:cNvPr id="41" name="TextBox 40">
            <a:extLst>
              <a:ext uri="{FF2B5EF4-FFF2-40B4-BE49-F238E27FC236}">
                <a16:creationId xmlns:a16="http://schemas.microsoft.com/office/drawing/2014/main" id="{EB232B3C-7BD3-3F48-8430-A7B812049BF2}"/>
              </a:ext>
            </a:extLst>
          </p:cNvPr>
          <p:cNvSpPr txBox="1"/>
          <p:nvPr/>
        </p:nvSpPr>
        <p:spPr>
          <a:xfrm>
            <a:off x="4288820" y="2730261"/>
            <a:ext cx="254833" cy="424732"/>
          </a:xfrm>
          <a:prstGeom prst="rect">
            <a:avLst/>
          </a:prstGeom>
          <a:noFill/>
        </p:spPr>
        <p:txBody>
          <a:bodyPr wrap="square" rtlCol="0">
            <a:spAutoFit/>
          </a:bodyPr>
          <a:lstStyle/>
          <a:p>
            <a:r>
              <a:rPr lang="en-US" sz="2160" dirty="0">
                <a:latin typeface="Cambria Math" panose="02040503050406030204" pitchFamily="18" charset="0"/>
                <a:ea typeface="Cambria Math" panose="02040503050406030204" pitchFamily="18" charset="0"/>
              </a:rPr>
              <a:t>1</a:t>
            </a:r>
          </a:p>
        </p:txBody>
      </p:sp>
      <p:sp>
        <p:nvSpPr>
          <p:cNvPr id="42" name="TextBox 41">
            <a:extLst>
              <a:ext uri="{FF2B5EF4-FFF2-40B4-BE49-F238E27FC236}">
                <a16:creationId xmlns:a16="http://schemas.microsoft.com/office/drawing/2014/main" id="{3C4D23E5-F984-CC4A-A943-EE9F1529FFD5}"/>
              </a:ext>
            </a:extLst>
          </p:cNvPr>
          <p:cNvSpPr txBox="1"/>
          <p:nvPr/>
        </p:nvSpPr>
        <p:spPr>
          <a:xfrm>
            <a:off x="5536704" y="2744078"/>
            <a:ext cx="254833" cy="424732"/>
          </a:xfrm>
          <a:prstGeom prst="rect">
            <a:avLst/>
          </a:prstGeom>
          <a:noFill/>
        </p:spPr>
        <p:txBody>
          <a:bodyPr wrap="square" rtlCol="0">
            <a:spAutoFit/>
          </a:bodyPr>
          <a:lstStyle/>
          <a:p>
            <a:r>
              <a:rPr lang="en-US" sz="2160" dirty="0">
                <a:latin typeface="Cambria Math" panose="02040503050406030204" pitchFamily="18" charset="0"/>
                <a:ea typeface="Cambria Math" panose="02040503050406030204" pitchFamily="18" charset="0"/>
              </a:rPr>
              <a:t>1</a:t>
            </a:r>
          </a:p>
        </p:txBody>
      </p:sp>
    </p:spTree>
    <p:extLst>
      <p:ext uri="{BB962C8B-B14F-4D97-AF65-F5344CB8AC3E}">
        <p14:creationId xmlns:p14="http://schemas.microsoft.com/office/powerpoint/2010/main" val="24670092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0C2D2-89DD-1546-B50C-E6A815F29DBA}"/>
              </a:ext>
            </a:extLst>
          </p:cNvPr>
          <p:cNvSpPr>
            <a:spLocks noGrp="1"/>
          </p:cNvSpPr>
          <p:nvPr>
            <p:ph type="title"/>
          </p:nvPr>
        </p:nvSpPr>
        <p:spPr/>
        <p:txBody>
          <a:bodyPr/>
          <a:lstStyle/>
          <a:p>
            <a:r>
              <a:rPr lang="en-US" dirty="0"/>
              <a:t>Model Fit	</a:t>
            </a:r>
          </a:p>
        </p:txBody>
      </p:sp>
      <p:sp>
        <p:nvSpPr>
          <p:cNvPr id="3" name="Content Placeholder 2">
            <a:extLst>
              <a:ext uri="{FF2B5EF4-FFF2-40B4-BE49-F238E27FC236}">
                <a16:creationId xmlns:a16="http://schemas.microsoft.com/office/drawing/2014/main" id="{6F4F264A-8B06-374E-B738-C6F181626431}"/>
              </a:ext>
            </a:extLst>
          </p:cNvPr>
          <p:cNvSpPr>
            <a:spLocks noGrp="1"/>
          </p:cNvSpPr>
          <p:nvPr>
            <p:ph idx="1"/>
          </p:nvPr>
        </p:nvSpPr>
        <p:spPr>
          <a:xfrm>
            <a:off x="628650" y="1782703"/>
            <a:ext cx="7886700" cy="4511671"/>
          </a:xfrm>
        </p:spPr>
        <p:txBody>
          <a:bodyPr/>
          <a:lstStyle/>
          <a:p>
            <a:r>
              <a:rPr lang="en-US" dirty="0"/>
              <a:t>Model-Implied Covariance</a:t>
            </a:r>
          </a:p>
        </p:txBody>
      </p:sp>
      <p:sp>
        <p:nvSpPr>
          <p:cNvPr id="4" name="Footer Placeholder 3">
            <a:extLst>
              <a:ext uri="{FF2B5EF4-FFF2-40B4-BE49-F238E27FC236}">
                <a16:creationId xmlns:a16="http://schemas.microsoft.com/office/drawing/2014/main" id="{18F1B33F-2276-524B-91E3-50152B848E33}"/>
              </a:ext>
            </a:extLst>
          </p:cNvPr>
          <p:cNvSpPr>
            <a:spLocks noGrp="1"/>
          </p:cNvSpPr>
          <p:nvPr>
            <p:ph type="ftr" sz="quarter" idx="11"/>
          </p:nvPr>
        </p:nvSpPr>
        <p:spPr/>
        <p:txBody>
          <a:bodyPr/>
          <a:lstStyle/>
          <a:p>
            <a:endParaRPr lang="en-US"/>
          </a:p>
        </p:txBody>
      </p:sp>
      <p:sp>
        <p:nvSpPr>
          <p:cNvPr id="16" name="Oval 15">
            <a:extLst>
              <a:ext uri="{FF2B5EF4-FFF2-40B4-BE49-F238E27FC236}">
                <a16:creationId xmlns:a16="http://schemas.microsoft.com/office/drawing/2014/main" id="{344915C1-B839-DC40-A153-1910BF1B7317}"/>
              </a:ext>
            </a:extLst>
          </p:cNvPr>
          <p:cNvSpPr/>
          <p:nvPr/>
        </p:nvSpPr>
        <p:spPr>
          <a:xfrm>
            <a:off x="3931920" y="4045935"/>
            <a:ext cx="1280160" cy="1280160"/>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17" name="TextBox 16">
            <a:extLst>
              <a:ext uri="{FF2B5EF4-FFF2-40B4-BE49-F238E27FC236}">
                <a16:creationId xmlns:a16="http://schemas.microsoft.com/office/drawing/2014/main" id="{141DB4F4-1B0E-4E42-BBC5-6C8D62AC0AF6}"/>
              </a:ext>
            </a:extLst>
          </p:cNvPr>
          <p:cNvSpPr txBox="1"/>
          <p:nvPr/>
        </p:nvSpPr>
        <p:spPr>
          <a:xfrm>
            <a:off x="3903973" y="4456676"/>
            <a:ext cx="1364105" cy="461665"/>
          </a:xfrm>
          <a:prstGeom prst="rect">
            <a:avLst/>
          </a:prstGeom>
          <a:noFill/>
          <a:ln>
            <a:noFill/>
          </a:ln>
        </p:spPr>
        <p:txBody>
          <a:bodyPr wrap="square" rtlCol="0">
            <a:spAutoFit/>
          </a:bodyPr>
          <a:lstStyle/>
          <a:p>
            <a:pPr algn="ctr"/>
            <a:r>
              <a:rPr lang="en-US" sz="2400" dirty="0">
                <a:latin typeface="Helvetica Neue Light" panose="02000403000000020004" pitchFamily="2" charset="0"/>
                <a:ea typeface="Helvetica Neue Light" panose="02000403000000020004" pitchFamily="2" charset="0"/>
              </a:rPr>
              <a:t>Aptitude</a:t>
            </a:r>
          </a:p>
        </p:txBody>
      </p:sp>
      <p:sp>
        <p:nvSpPr>
          <p:cNvPr id="18" name="Rectangle 17">
            <a:extLst>
              <a:ext uri="{FF2B5EF4-FFF2-40B4-BE49-F238E27FC236}">
                <a16:creationId xmlns:a16="http://schemas.microsoft.com/office/drawing/2014/main" id="{06D95CEF-B7A0-8745-85E3-81FA2DEE67F7}"/>
              </a:ext>
            </a:extLst>
          </p:cNvPr>
          <p:cNvSpPr/>
          <p:nvPr/>
        </p:nvSpPr>
        <p:spPr>
          <a:xfrm>
            <a:off x="2749991" y="3119452"/>
            <a:ext cx="1059242" cy="430887"/>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19" name="TextBox 18">
            <a:extLst>
              <a:ext uri="{FF2B5EF4-FFF2-40B4-BE49-F238E27FC236}">
                <a16:creationId xmlns:a16="http://schemas.microsoft.com/office/drawing/2014/main" id="{585F903F-FD19-E647-9187-A71F25C59D1C}"/>
              </a:ext>
            </a:extLst>
          </p:cNvPr>
          <p:cNvSpPr txBox="1"/>
          <p:nvPr/>
        </p:nvSpPr>
        <p:spPr>
          <a:xfrm>
            <a:off x="2749990" y="3120123"/>
            <a:ext cx="1059242" cy="430887"/>
          </a:xfrm>
          <a:prstGeom prst="rect">
            <a:avLst/>
          </a:prstGeom>
          <a:noFill/>
          <a:ln>
            <a:solidFill>
              <a:schemeClr val="tx1"/>
            </a:solidFill>
          </a:ln>
        </p:spPr>
        <p:txBody>
          <a:bodyPr wrap="square" rtlCol="0">
            <a:spAutoFit/>
          </a:bodyPr>
          <a:lstStyle/>
          <a:p>
            <a:pPr algn="ctr"/>
            <a:r>
              <a:rPr lang="en-US" sz="2200" dirty="0">
                <a:latin typeface="Helvetica Neue Light" panose="02000403000000020004" pitchFamily="2" charset="0"/>
                <a:ea typeface="Helvetica Neue Light" panose="02000403000000020004" pitchFamily="2" charset="0"/>
              </a:rPr>
              <a:t>SAT-M</a:t>
            </a:r>
          </a:p>
        </p:txBody>
      </p:sp>
      <p:sp>
        <p:nvSpPr>
          <p:cNvPr id="20" name="Rectangle 19">
            <a:extLst>
              <a:ext uri="{FF2B5EF4-FFF2-40B4-BE49-F238E27FC236}">
                <a16:creationId xmlns:a16="http://schemas.microsoft.com/office/drawing/2014/main" id="{0CFA07EE-FA06-B34F-ADCF-B863C3B9AB62}"/>
              </a:ext>
            </a:extLst>
          </p:cNvPr>
          <p:cNvSpPr/>
          <p:nvPr/>
        </p:nvSpPr>
        <p:spPr>
          <a:xfrm>
            <a:off x="4042380" y="3122436"/>
            <a:ext cx="1059242" cy="430887"/>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21" name="TextBox 20">
            <a:extLst>
              <a:ext uri="{FF2B5EF4-FFF2-40B4-BE49-F238E27FC236}">
                <a16:creationId xmlns:a16="http://schemas.microsoft.com/office/drawing/2014/main" id="{E0B0582A-0E6D-B04B-A6BA-B0D041E7C7CF}"/>
              </a:ext>
            </a:extLst>
          </p:cNvPr>
          <p:cNvSpPr txBox="1"/>
          <p:nvPr/>
        </p:nvSpPr>
        <p:spPr>
          <a:xfrm>
            <a:off x="4042379" y="3123107"/>
            <a:ext cx="1059242" cy="430887"/>
          </a:xfrm>
          <a:prstGeom prst="rect">
            <a:avLst/>
          </a:prstGeom>
          <a:noFill/>
          <a:ln>
            <a:solidFill>
              <a:schemeClr val="tx1"/>
            </a:solidFill>
          </a:ln>
        </p:spPr>
        <p:txBody>
          <a:bodyPr wrap="square" rtlCol="0">
            <a:spAutoFit/>
          </a:bodyPr>
          <a:lstStyle/>
          <a:p>
            <a:pPr algn="ctr"/>
            <a:r>
              <a:rPr lang="en-US" sz="2200" dirty="0">
                <a:latin typeface="Helvetica Neue Light" panose="02000403000000020004" pitchFamily="2" charset="0"/>
                <a:ea typeface="Helvetica Neue Light" panose="02000403000000020004" pitchFamily="2" charset="0"/>
              </a:rPr>
              <a:t>SAT-V</a:t>
            </a:r>
          </a:p>
        </p:txBody>
      </p:sp>
      <p:sp>
        <p:nvSpPr>
          <p:cNvPr id="22" name="Rectangle 21">
            <a:extLst>
              <a:ext uri="{FF2B5EF4-FFF2-40B4-BE49-F238E27FC236}">
                <a16:creationId xmlns:a16="http://schemas.microsoft.com/office/drawing/2014/main" id="{612B7977-F791-AB4D-A040-A3340784836C}"/>
              </a:ext>
            </a:extLst>
          </p:cNvPr>
          <p:cNvSpPr/>
          <p:nvPr/>
        </p:nvSpPr>
        <p:spPr>
          <a:xfrm>
            <a:off x="5328564" y="3125632"/>
            <a:ext cx="1059242" cy="430887"/>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23" name="TextBox 22">
            <a:extLst>
              <a:ext uri="{FF2B5EF4-FFF2-40B4-BE49-F238E27FC236}">
                <a16:creationId xmlns:a16="http://schemas.microsoft.com/office/drawing/2014/main" id="{56DCE9C5-D6FF-184B-B096-AF27B5970425}"/>
              </a:ext>
            </a:extLst>
          </p:cNvPr>
          <p:cNvSpPr txBox="1"/>
          <p:nvPr/>
        </p:nvSpPr>
        <p:spPr>
          <a:xfrm>
            <a:off x="5328563" y="3126304"/>
            <a:ext cx="1059242" cy="430887"/>
          </a:xfrm>
          <a:prstGeom prst="rect">
            <a:avLst/>
          </a:prstGeom>
          <a:noFill/>
          <a:ln>
            <a:solidFill>
              <a:schemeClr val="tx1"/>
            </a:solidFill>
          </a:ln>
        </p:spPr>
        <p:txBody>
          <a:bodyPr wrap="square" rtlCol="0">
            <a:spAutoFit/>
          </a:bodyPr>
          <a:lstStyle/>
          <a:p>
            <a:pPr algn="ctr"/>
            <a:r>
              <a:rPr lang="en-US" sz="2200" dirty="0">
                <a:latin typeface="Helvetica Neue Light" panose="02000403000000020004" pitchFamily="2" charset="0"/>
                <a:ea typeface="Helvetica Neue Light" panose="02000403000000020004" pitchFamily="2" charset="0"/>
              </a:rPr>
              <a:t>SAT-W</a:t>
            </a:r>
          </a:p>
        </p:txBody>
      </p:sp>
      <p:cxnSp>
        <p:nvCxnSpPr>
          <p:cNvPr id="24" name="Straight Arrow Connector 23">
            <a:extLst>
              <a:ext uri="{FF2B5EF4-FFF2-40B4-BE49-F238E27FC236}">
                <a16:creationId xmlns:a16="http://schemas.microsoft.com/office/drawing/2014/main" id="{8B9E5BE5-35EF-F645-B935-4E8F3FCF2476}"/>
              </a:ext>
            </a:extLst>
          </p:cNvPr>
          <p:cNvCxnSpPr>
            <a:cxnSpLocks/>
            <a:stCxn id="16" idx="1"/>
            <a:endCxn id="19" idx="2"/>
          </p:cNvCxnSpPr>
          <p:nvPr/>
        </p:nvCxnSpPr>
        <p:spPr>
          <a:xfrm flipH="1" flipV="1">
            <a:off x="3279611" y="3551010"/>
            <a:ext cx="839784" cy="682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47DF8F8C-0AE0-7C4C-AB80-008D973AFAFD}"/>
              </a:ext>
            </a:extLst>
          </p:cNvPr>
          <p:cNvCxnSpPr>
            <a:cxnSpLocks/>
            <a:stCxn id="16" idx="0"/>
            <a:endCxn id="21" idx="2"/>
          </p:cNvCxnSpPr>
          <p:nvPr/>
        </p:nvCxnSpPr>
        <p:spPr>
          <a:xfrm flipV="1">
            <a:off x="4572000" y="3553994"/>
            <a:ext cx="0" cy="49194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4467290F-D5AA-1149-A2EA-105CC6527871}"/>
              </a:ext>
            </a:extLst>
          </p:cNvPr>
          <p:cNvCxnSpPr>
            <a:cxnSpLocks/>
            <a:stCxn id="16" idx="7"/>
            <a:endCxn id="23" idx="2"/>
          </p:cNvCxnSpPr>
          <p:nvPr/>
        </p:nvCxnSpPr>
        <p:spPr>
          <a:xfrm flipV="1">
            <a:off x="5024605" y="3557191"/>
            <a:ext cx="833579" cy="67621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Oval 26">
            <a:extLst>
              <a:ext uri="{FF2B5EF4-FFF2-40B4-BE49-F238E27FC236}">
                <a16:creationId xmlns:a16="http://schemas.microsoft.com/office/drawing/2014/main" id="{8819EE1A-E86D-6D41-886F-887C62EFCDF8}"/>
              </a:ext>
            </a:extLst>
          </p:cNvPr>
          <p:cNvSpPr/>
          <p:nvPr/>
        </p:nvSpPr>
        <p:spPr>
          <a:xfrm>
            <a:off x="3092685" y="2325411"/>
            <a:ext cx="464696" cy="434714"/>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rgbClr val="FF0000"/>
              </a:solidFill>
            </a:endParaRPr>
          </a:p>
        </p:txBody>
      </p:sp>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F6B57B5B-62DC-454C-A09C-48B907A8CF46}"/>
                  </a:ext>
                </a:extLst>
              </p:cNvPr>
              <p:cNvSpPr txBox="1"/>
              <p:nvPr/>
            </p:nvSpPr>
            <p:spPr>
              <a:xfrm>
                <a:off x="3092685" y="2316891"/>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𝜀</m:t>
                          </m:r>
                        </m:e>
                        <m:sub>
                          <m:r>
                            <a:rPr lang="en-US" sz="2160" i="1">
                              <a:latin typeface="Cambria Math" panose="02040503050406030204" pitchFamily="18" charset="0"/>
                            </a:rPr>
                            <m:t>1</m:t>
                          </m:r>
                        </m:sub>
                      </m:sSub>
                    </m:oMath>
                  </m:oMathPara>
                </a14:m>
                <a:endParaRPr lang="en-US" sz="2160" dirty="0"/>
              </a:p>
            </p:txBody>
          </p:sp>
        </mc:Choice>
        <mc:Fallback xmlns="">
          <p:sp>
            <p:nvSpPr>
              <p:cNvPr id="28" name="TextBox 27">
                <a:extLst>
                  <a:ext uri="{FF2B5EF4-FFF2-40B4-BE49-F238E27FC236}">
                    <a16:creationId xmlns:a16="http://schemas.microsoft.com/office/drawing/2014/main" id="{F6B57B5B-62DC-454C-A09C-48B907A8CF46}"/>
                  </a:ext>
                </a:extLst>
              </p:cNvPr>
              <p:cNvSpPr txBox="1">
                <a:spLocks noRot="1" noChangeAspect="1" noMove="1" noResize="1" noEditPoints="1" noAdjustHandles="1" noChangeArrowheads="1" noChangeShapeType="1" noTextEdit="1"/>
              </p:cNvSpPr>
              <p:nvPr/>
            </p:nvSpPr>
            <p:spPr>
              <a:xfrm>
                <a:off x="3092685" y="2316891"/>
                <a:ext cx="464696" cy="424732"/>
              </a:xfrm>
              <a:prstGeom prst="rect">
                <a:avLst/>
              </a:prstGeom>
              <a:blipFill>
                <a:blip r:embed="rId3"/>
                <a:stretch>
                  <a:fillRect/>
                </a:stretch>
              </a:blipFill>
              <a:ln>
                <a:noFill/>
              </a:ln>
            </p:spPr>
            <p:txBody>
              <a:bodyPr/>
              <a:lstStyle/>
              <a:p>
                <a:r>
                  <a:rPr lang="en-US">
                    <a:noFill/>
                  </a:rPr>
                  <a:t> </a:t>
                </a:r>
              </a:p>
            </p:txBody>
          </p:sp>
        </mc:Fallback>
      </mc:AlternateContent>
      <p:sp>
        <p:nvSpPr>
          <p:cNvPr id="29" name="Oval 28">
            <a:extLst>
              <a:ext uri="{FF2B5EF4-FFF2-40B4-BE49-F238E27FC236}">
                <a16:creationId xmlns:a16="http://schemas.microsoft.com/office/drawing/2014/main" id="{F998CF06-8EBF-C745-BB8E-5172B2B59C5B}"/>
              </a:ext>
            </a:extLst>
          </p:cNvPr>
          <p:cNvSpPr/>
          <p:nvPr/>
        </p:nvSpPr>
        <p:spPr>
          <a:xfrm>
            <a:off x="4350923" y="2359256"/>
            <a:ext cx="464696" cy="434714"/>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5764BF01-1E54-9A47-A1E1-37313276EEE4}"/>
                  </a:ext>
                </a:extLst>
              </p:cNvPr>
              <p:cNvSpPr txBox="1"/>
              <p:nvPr/>
            </p:nvSpPr>
            <p:spPr>
              <a:xfrm>
                <a:off x="4339652" y="2331931"/>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𝜀</m:t>
                          </m:r>
                        </m:e>
                        <m:sub>
                          <m:r>
                            <a:rPr lang="en-US" sz="2160" i="1">
                              <a:latin typeface="Cambria Math" panose="02040503050406030204" pitchFamily="18" charset="0"/>
                            </a:rPr>
                            <m:t>2</m:t>
                          </m:r>
                        </m:sub>
                      </m:sSub>
                    </m:oMath>
                  </m:oMathPara>
                </a14:m>
                <a:endParaRPr lang="en-US" sz="2160" dirty="0"/>
              </a:p>
            </p:txBody>
          </p:sp>
        </mc:Choice>
        <mc:Fallback xmlns="">
          <p:sp>
            <p:nvSpPr>
              <p:cNvPr id="30" name="TextBox 29">
                <a:extLst>
                  <a:ext uri="{FF2B5EF4-FFF2-40B4-BE49-F238E27FC236}">
                    <a16:creationId xmlns:a16="http://schemas.microsoft.com/office/drawing/2014/main" id="{5764BF01-1E54-9A47-A1E1-37313276EEE4}"/>
                  </a:ext>
                </a:extLst>
              </p:cNvPr>
              <p:cNvSpPr txBox="1">
                <a:spLocks noRot="1" noChangeAspect="1" noMove="1" noResize="1" noEditPoints="1" noAdjustHandles="1" noChangeArrowheads="1" noChangeShapeType="1" noTextEdit="1"/>
              </p:cNvSpPr>
              <p:nvPr/>
            </p:nvSpPr>
            <p:spPr>
              <a:xfrm>
                <a:off x="4339652" y="2331931"/>
                <a:ext cx="464696" cy="424732"/>
              </a:xfrm>
              <a:prstGeom prst="rect">
                <a:avLst/>
              </a:prstGeom>
              <a:blipFill>
                <a:blip r:embed="rId4"/>
                <a:stretch>
                  <a:fillRect/>
                </a:stretch>
              </a:blipFill>
              <a:ln>
                <a:noFill/>
              </a:ln>
            </p:spPr>
            <p:txBody>
              <a:bodyPr/>
              <a:lstStyle/>
              <a:p>
                <a:r>
                  <a:rPr lang="en-US">
                    <a:noFill/>
                  </a:rPr>
                  <a:t> </a:t>
                </a:r>
              </a:p>
            </p:txBody>
          </p:sp>
        </mc:Fallback>
      </mc:AlternateContent>
      <p:sp>
        <p:nvSpPr>
          <p:cNvPr id="31" name="Oval 30">
            <a:extLst>
              <a:ext uri="{FF2B5EF4-FFF2-40B4-BE49-F238E27FC236}">
                <a16:creationId xmlns:a16="http://schemas.microsoft.com/office/drawing/2014/main" id="{D2CE7ABA-50A9-3A49-B740-435A666DFABC}"/>
              </a:ext>
            </a:extLst>
          </p:cNvPr>
          <p:cNvSpPr/>
          <p:nvPr/>
        </p:nvSpPr>
        <p:spPr>
          <a:xfrm>
            <a:off x="5609160" y="2357426"/>
            <a:ext cx="464696" cy="434714"/>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867D3308-D2C6-9749-9DBF-FEA535A1C642}"/>
                  </a:ext>
                </a:extLst>
              </p:cNvPr>
              <p:cNvSpPr txBox="1"/>
              <p:nvPr/>
            </p:nvSpPr>
            <p:spPr>
              <a:xfrm>
                <a:off x="5620431" y="2330402"/>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𝜀</m:t>
                          </m:r>
                        </m:e>
                        <m:sub>
                          <m:r>
                            <a:rPr lang="en-US" sz="2160" i="1">
                              <a:latin typeface="Cambria Math" panose="02040503050406030204" pitchFamily="18" charset="0"/>
                            </a:rPr>
                            <m:t>3</m:t>
                          </m:r>
                        </m:sub>
                      </m:sSub>
                    </m:oMath>
                  </m:oMathPara>
                </a14:m>
                <a:endParaRPr lang="en-US" sz="2160" dirty="0"/>
              </a:p>
            </p:txBody>
          </p:sp>
        </mc:Choice>
        <mc:Fallback xmlns="">
          <p:sp>
            <p:nvSpPr>
              <p:cNvPr id="32" name="TextBox 31">
                <a:extLst>
                  <a:ext uri="{FF2B5EF4-FFF2-40B4-BE49-F238E27FC236}">
                    <a16:creationId xmlns:a16="http://schemas.microsoft.com/office/drawing/2014/main" id="{867D3308-D2C6-9749-9DBF-FEA535A1C642}"/>
                  </a:ext>
                </a:extLst>
              </p:cNvPr>
              <p:cNvSpPr txBox="1">
                <a:spLocks noRot="1" noChangeAspect="1" noMove="1" noResize="1" noEditPoints="1" noAdjustHandles="1" noChangeArrowheads="1" noChangeShapeType="1" noTextEdit="1"/>
              </p:cNvSpPr>
              <p:nvPr/>
            </p:nvSpPr>
            <p:spPr>
              <a:xfrm>
                <a:off x="5620431" y="2330402"/>
                <a:ext cx="464696" cy="424732"/>
              </a:xfrm>
              <a:prstGeom prst="rect">
                <a:avLst/>
              </a:prstGeom>
              <a:blipFill>
                <a:blip r:embed="rId5"/>
                <a:stretch>
                  <a:fillRect/>
                </a:stretch>
              </a:blipFill>
              <a:ln>
                <a:noFill/>
              </a:ln>
            </p:spPr>
            <p:txBody>
              <a:bodyPr/>
              <a:lstStyle/>
              <a:p>
                <a:r>
                  <a:rPr lang="en-US">
                    <a:noFill/>
                  </a:rPr>
                  <a:t> </a:t>
                </a:r>
              </a:p>
            </p:txBody>
          </p:sp>
        </mc:Fallback>
      </mc:AlternateContent>
      <p:cxnSp>
        <p:nvCxnSpPr>
          <p:cNvPr id="33" name="Straight Arrow Connector 32">
            <a:extLst>
              <a:ext uri="{FF2B5EF4-FFF2-40B4-BE49-F238E27FC236}">
                <a16:creationId xmlns:a16="http://schemas.microsoft.com/office/drawing/2014/main" id="{9336997C-94FD-4C4A-AA5D-CA00DA340CE8}"/>
              </a:ext>
            </a:extLst>
          </p:cNvPr>
          <p:cNvCxnSpPr>
            <a:cxnSpLocks/>
            <a:stCxn id="27" idx="4"/>
            <a:endCxn id="19" idx="0"/>
          </p:cNvCxnSpPr>
          <p:nvPr/>
        </p:nvCxnSpPr>
        <p:spPr>
          <a:xfrm flipH="1">
            <a:off x="3279611" y="2760125"/>
            <a:ext cx="0" cy="35999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D580FB12-DA27-1C4D-8F5B-ED9C17C16937}"/>
              </a:ext>
            </a:extLst>
          </p:cNvPr>
          <p:cNvCxnSpPr>
            <a:cxnSpLocks/>
          </p:cNvCxnSpPr>
          <p:nvPr/>
        </p:nvCxnSpPr>
        <p:spPr>
          <a:xfrm flipH="1">
            <a:off x="4598743" y="2803826"/>
            <a:ext cx="1606" cy="33233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118FC2D6-971F-834A-81AD-C05A3DBD8079}"/>
              </a:ext>
            </a:extLst>
          </p:cNvPr>
          <p:cNvCxnSpPr>
            <a:cxnSpLocks/>
          </p:cNvCxnSpPr>
          <p:nvPr/>
        </p:nvCxnSpPr>
        <p:spPr>
          <a:xfrm>
            <a:off x="5841507" y="2786717"/>
            <a:ext cx="0" cy="34500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7" name="TextBox 36">
                <a:extLst>
                  <a:ext uri="{FF2B5EF4-FFF2-40B4-BE49-F238E27FC236}">
                    <a16:creationId xmlns:a16="http://schemas.microsoft.com/office/drawing/2014/main" id="{F5E19C01-435A-9345-BF91-C2FF34715160}"/>
                  </a:ext>
                </a:extLst>
              </p:cNvPr>
              <p:cNvSpPr txBox="1"/>
              <p:nvPr/>
            </p:nvSpPr>
            <p:spPr>
              <a:xfrm>
                <a:off x="3293435" y="3679844"/>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𝜆</m:t>
                          </m:r>
                        </m:e>
                        <m:sub>
                          <m:r>
                            <a:rPr lang="en-US" sz="2160" i="1">
                              <a:latin typeface="Cambria Math" panose="02040503050406030204" pitchFamily="18" charset="0"/>
                            </a:rPr>
                            <m:t>1</m:t>
                          </m:r>
                        </m:sub>
                      </m:sSub>
                    </m:oMath>
                  </m:oMathPara>
                </a14:m>
                <a:endParaRPr lang="en-US" sz="2160" dirty="0"/>
              </a:p>
            </p:txBody>
          </p:sp>
        </mc:Choice>
        <mc:Fallback xmlns="">
          <p:sp>
            <p:nvSpPr>
              <p:cNvPr id="37" name="TextBox 36">
                <a:extLst>
                  <a:ext uri="{FF2B5EF4-FFF2-40B4-BE49-F238E27FC236}">
                    <a16:creationId xmlns:a16="http://schemas.microsoft.com/office/drawing/2014/main" id="{F5E19C01-435A-9345-BF91-C2FF34715160}"/>
                  </a:ext>
                </a:extLst>
              </p:cNvPr>
              <p:cNvSpPr txBox="1">
                <a:spLocks noRot="1" noChangeAspect="1" noMove="1" noResize="1" noEditPoints="1" noAdjustHandles="1" noChangeArrowheads="1" noChangeShapeType="1" noTextEdit="1"/>
              </p:cNvSpPr>
              <p:nvPr/>
            </p:nvSpPr>
            <p:spPr>
              <a:xfrm>
                <a:off x="3293435" y="3679844"/>
                <a:ext cx="464696" cy="424732"/>
              </a:xfrm>
              <a:prstGeom prst="rect">
                <a:avLst/>
              </a:prstGeom>
              <a:blipFill>
                <a:blip r:embed="rId6"/>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E149163D-E0F0-1A49-8EB3-CB37EACF1E91}"/>
                  </a:ext>
                </a:extLst>
              </p:cNvPr>
              <p:cNvSpPr txBox="1"/>
              <p:nvPr/>
            </p:nvSpPr>
            <p:spPr>
              <a:xfrm>
                <a:off x="4184320" y="3613807"/>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𝜆</m:t>
                          </m:r>
                        </m:e>
                        <m:sub>
                          <m:r>
                            <a:rPr lang="en-US" sz="2160" i="1">
                              <a:latin typeface="Cambria Math" panose="02040503050406030204" pitchFamily="18" charset="0"/>
                            </a:rPr>
                            <m:t>2</m:t>
                          </m:r>
                        </m:sub>
                      </m:sSub>
                    </m:oMath>
                  </m:oMathPara>
                </a14:m>
                <a:endParaRPr lang="en-US" sz="2160" dirty="0"/>
              </a:p>
            </p:txBody>
          </p:sp>
        </mc:Choice>
        <mc:Fallback xmlns="">
          <p:sp>
            <p:nvSpPr>
              <p:cNvPr id="38" name="TextBox 37">
                <a:extLst>
                  <a:ext uri="{FF2B5EF4-FFF2-40B4-BE49-F238E27FC236}">
                    <a16:creationId xmlns:a16="http://schemas.microsoft.com/office/drawing/2014/main" id="{E149163D-E0F0-1A49-8EB3-CB37EACF1E91}"/>
                  </a:ext>
                </a:extLst>
              </p:cNvPr>
              <p:cNvSpPr txBox="1">
                <a:spLocks noRot="1" noChangeAspect="1" noMove="1" noResize="1" noEditPoints="1" noAdjustHandles="1" noChangeArrowheads="1" noChangeShapeType="1" noTextEdit="1"/>
              </p:cNvSpPr>
              <p:nvPr/>
            </p:nvSpPr>
            <p:spPr>
              <a:xfrm>
                <a:off x="4184320" y="3613807"/>
                <a:ext cx="464696" cy="424732"/>
              </a:xfrm>
              <a:prstGeom prst="rect">
                <a:avLst/>
              </a:prstGeom>
              <a:blipFill>
                <a:blip r:embed="rId7"/>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E1490FA3-8256-7241-87AD-959A6303E2E6}"/>
                  </a:ext>
                </a:extLst>
              </p:cNvPr>
              <p:cNvSpPr txBox="1"/>
              <p:nvPr/>
            </p:nvSpPr>
            <p:spPr>
              <a:xfrm>
                <a:off x="4959683" y="3619534"/>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𝜆</m:t>
                          </m:r>
                        </m:e>
                        <m:sub>
                          <m:r>
                            <a:rPr lang="en-US" sz="2160" i="1">
                              <a:latin typeface="Cambria Math" panose="02040503050406030204" pitchFamily="18" charset="0"/>
                            </a:rPr>
                            <m:t>3</m:t>
                          </m:r>
                        </m:sub>
                      </m:sSub>
                    </m:oMath>
                  </m:oMathPara>
                </a14:m>
                <a:endParaRPr lang="en-US" sz="2160" dirty="0"/>
              </a:p>
            </p:txBody>
          </p:sp>
        </mc:Choice>
        <mc:Fallback xmlns="">
          <p:sp>
            <p:nvSpPr>
              <p:cNvPr id="39" name="TextBox 38">
                <a:extLst>
                  <a:ext uri="{FF2B5EF4-FFF2-40B4-BE49-F238E27FC236}">
                    <a16:creationId xmlns:a16="http://schemas.microsoft.com/office/drawing/2014/main" id="{E1490FA3-8256-7241-87AD-959A6303E2E6}"/>
                  </a:ext>
                </a:extLst>
              </p:cNvPr>
              <p:cNvSpPr txBox="1">
                <a:spLocks noRot="1" noChangeAspect="1" noMove="1" noResize="1" noEditPoints="1" noAdjustHandles="1" noChangeArrowheads="1" noChangeShapeType="1" noTextEdit="1"/>
              </p:cNvSpPr>
              <p:nvPr/>
            </p:nvSpPr>
            <p:spPr>
              <a:xfrm>
                <a:off x="4959683" y="3619534"/>
                <a:ext cx="464696" cy="424732"/>
              </a:xfrm>
              <a:prstGeom prst="rect">
                <a:avLst/>
              </a:prstGeom>
              <a:blipFill>
                <a:blip r:embed="rId8"/>
                <a:stretch>
                  <a:fillRect/>
                </a:stretch>
              </a:blipFill>
              <a:ln>
                <a:noFill/>
              </a:ln>
            </p:spPr>
            <p:txBody>
              <a:bodyPr/>
              <a:lstStyle/>
              <a:p>
                <a:r>
                  <a:rPr lang="en-US">
                    <a:noFill/>
                  </a:rPr>
                  <a:t> </a:t>
                </a:r>
              </a:p>
            </p:txBody>
          </p:sp>
        </mc:Fallback>
      </mc:AlternateContent>
      <p:sp>
        <p:nvSpPr>
          <p:cNvPr id="40" name="TextBox 39">
            <a:extLst>
              <a:ext uri="{FF2B5EF4-FFF2-40B4-BE49-F238E27FC236}">
                <a16:creationId xmlns:a16="http://schemas.microsoft.com/office/drawing/2014/main" id="{F7BDE58F-0A86-9841-9D8E-820727863A31}"/>
              </a:ext>
            </a:extLst>
          </p:cNvPr>
          <p:cNvSpPr txBox="1"/>
          <p:nvPr/>
        </p:nvSpPr>
        <p:spPr>
          <a:xfrm>
            <a:off x="2973796" y="2729600"/>
            <a:ext cx="254833" cy="424732"/>
          </a:xfrm>
          <a:prstGeom prst="rect">
            <a:avLst/>
          </a:prstGeom>
          <a:noFill/>
          <a:ln>
            <a:noFill/>
          </a:ln>
        </p:spPr>
        <p:txBody>
          <a:bodyPr wrap="square" rtlCol="0">
            <a:spAutoFit/>
          </a:bodyPr>
          <a:lstStyle/>
          <a:p>
            <a:r>
              <a:rPr lang="en-US" sz="2160" dirty="0">
                <a:latin typeface="Cambria Math" panose="02040503050406030204" pitchFamily="18" charset="0"/>
                <a:ea typeface="Cambria Math" panose="02040503050406030204" pitchFamily="18" charset="0"/>
              </a:rPr>
              <a:t>1</a:t>
            </a:r>
          </a:p>
        </p:txBody>
      </p:sp>
      <p:sp>
        <p:nvSpPr>
          <p:cNvPr id="41" name="TextBox 40">
            <a:extLst>
              <a:ext uri="{FF2B5EF4-FFF2-40B4-BE49-F238E27FC236}">
                <a16:creationId xmlns:a16="http://schemas.microsoft.com/office/drawing/2014/main" id="{EB232B3C-7BD3-3F48-8430-A7B812049BF2}"/>
              </a:ext>
            </a:extLst>
          </p:cNvPr>
          <p:cNvSpPr txBox="1"/>
          <p:nvPr/>
        </p:nvSpPr>
        <p:spPr>
          <a:xfrm>
            <a:off x="4288820" y="2730261"/>
            <a:ext cx="254833" cy="424732"/>
          </a:xfrm>
          <a:prstGeom prst="rect">
            <a:avLst/>
          </a:prstGeom>
          <a:noFill/>
        </p:spPr>
        <p:txBody>
          <a:bodyPr wrap="square" rtlCol="0">
            <a:spAutoFit/>
          </a:bodyPr>
          <a:lstStyle/>
          <a:p>
            <a:r>
              <a:rPr lang="en-US" sz="2160" dirty="0">
                <a:latin typeface="Cambria Math" panose="02040503050406030204" pitchFamily="18" charset="0"/>
                <a:ea typeface="Cambria Math" panose="02040503050406030204" pitchFamily="18" charset="0"/>
              </a:rPr>
              <a:t>1</a:t>
            </a:r>
          </a:p>
        </p:txBody>
      </p:sp>
      <p:sp>
        <p:nvSpPr>
          <p:cNvPr id="42" name="TextBox 41">
            <a:extLst>
              <a:ext uri="{FF2B5EF4-FFF2-40B4-BE49-F238E27FC236}">
                <a16:creationId xmlns:a16="http://schemas.microsoft.com/office/drawing/2014/main" id="{3C4D23E5-F984-CC4A-A943-EE9F1529FFD5}"/>
              </a:ext>
            </a:extLst>
          </p:cNvPr>
          <p:cNvSpPr txBox="1"/>
          <p:nvPr/>
        </p:nvSpPr>
        <p:spPr>
          <a:xfrm>
            <a:off x="5536704" y="2744078"/>
            <a:ext cx="254833" cy="424732"/>
          </a:xfrm>
          <a:prstGeom prst="rect">
            <a:avLst/>
          </a:prstGeom>
          <a:noFill/>
        </p:spPr>
        <p:txBody>
          <a:bodyPr wrap="square" rtlCol="0">
            <a:spAutoFit/>
          </a:bodyPr>
          <a:lstStyle/>
          <a:p>
            <a:r>
              <a:rPr lang="en-US" sz="2160" dirty="0">
                <a:latin typeface="Cambria Math" panose="02040503050406030204" pitchFamily="18" charset="0"/>
                <a:ea typeface="Cambria Math" panose="02040503050406030204" pitchFamily="18" charset="0"/>
              </a:rPr>
              <a:t>1</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B168836E-4930-4361-2832-A09D4BA2C1CF}"/>
                  </a:ext>
                </a:extLst>
              </p:cNvPr>
              <p:cNvSpPr txBox="1"/>
              <p:nvPr/>
            </p:nvSpPr>
            <p:spPr>
              <a:xfrm>
                <a:off x="1028598" y="5711490"/>
                <a:ext cx="1976310"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i="1">
                          <a:latin typeface="Cambria Math" panose="02040503050406030204" pitchFamily="18" charset="0"/>
                        </a:rPr>
                        <m:t>𝑣𝑎𝑟</m:t>
                      </m:r>
                      <m:d>
                        <m:dPr>
                          <m:ctrlPr>
                            <a:rPr lang="en-US" sz="2400" i="1">
                              <a:latin typeface="Cambria Math" panose="02040503050406030204" pitchFamily="18" charset="0"/>
                            </a:rPr>
                          </m:ctrlPr>
                        </m:dPr>
                        <m:e>
                          <m:r>
                            <m:rPr>
                              <m:sty m:val="p"/>
                            </m:rPr>
                            <a:rPr lang="en-US" sz="2400">
                              <a:latin typeface="Cambria Math" panose="02040503050406030204" pitchFamily="18" charset="0"/>
                            </a:rPr>
                            <m:t>SATM</m:t>
                          </m:r>
                        </m:e>
                      </m:d>
                      <m:r>
                        <a:rPr lang="en-US" sz="2400" i="0">
                          <a:latin typeface="Cambria Math" panose="02040503050406030204" pitchFamily="18" charset="0"/>
                        </a:rPr>
                        <m:t>=</m:t>
                      </m:r>
                    </m:oMath>
                  </m:oMathPara>
                </a14:m>
                <a:endParaRPr lang="en-US" sz="2400" dirty="0"/>
              </a:p>
            </p:txBody>
          </p:sp>
        </mc:Choice>
        <mc:Fallback xmlns="">
          <p:sp>
            <p:nvSpPr>
              <p:cNvPr id="5" name="TextBox 4">
                <a:extLst>
                  <a:ext uri="{FF2B5EF4-FFF2-40B4-BE49-F238E27FC236}">
                    <a16:creationId xmlns:a16="http://schemas.microsoft.com/office/drawing/2014/main" id="{B168836E-4930-4361-2832-A09D4BA2C1CF}"/>
                  </a:ext>
                </a:extLst>
              </p:cNvPr>
              <p:cNvSpPr txBox="1">
                <a:spLocks noRot="1" noChangeAspect="1" noMove="1" noResize="1" noEditPoints="1" noAdjustHandles="1" noChangeArrowheads="1" noChangeShapeType="1" noTextEdit="1"/>
              </p:cNvSpPr>
              <p:nvPr/>
            </p:nvSpPr>
            <p:spPr>
              <a:xfrm>
                <a:off x="1028598" y="5711490"/>
                <a:ext cx="1976310" cy="369332"/>
              </a:xfrm>
              <a:prstGeom prst="rect">
                <a:avLst/>
              </a:prstGeom>
              <a:blipFill>
                <a:blip r:embed="rId9"/>
                <a:stretch>
                  <a:fillRect b="-4918"/>
                </a:stretch>
              </a:blipFill>
            </p:spPr>
            <p:txBody>
              <a:bodyPr/>
              <a:lstStyle/>
              <a:p>
                <a:r>
                  <a:rPr lang="en-US">
                    <a:noFill/>
                  </a:rPr>
                  <a:t> </a:t>
                </a:r>
              </a:p>
            </p:txBody>
          </p:sp>
        </mc:Fallback>
      </mc:AlternateContent>
    </p:spTree>
    <p:extLst>
      <p:ext uri="{BB962C8B-B14F-4D97-AF65-F5344CB8AC3E}">
        <p14:creationId xmlns:p14="http://schemas.microsoft.com/office/powerpoint/2010/main" val="2136811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0C2D2-89DD-1546-B50C-E6A815F29DBA}"/>
              </a:ext>
            </a:extLst>
          </p:cNvPr>
          <p:cNvSpPr>
            <a:spLocks noGrp="1"/>
          </p:cNvSpPr>
          <p:nvPr>
            <p:ph type="title"/>
          </p:nvPr>
        </p:nvSpPr>
        <p:spPr/>
        <p:txBody>
          <a:bodyPr/>
          <a:lstStyle/>
          <a:p>
            <a:r>
              <a:rPr lang="en-US" dirty="0"/>
              <a:t>Model Fit	</a:t>
            </a:r>
          </a:p>
        </p:txBody>
      </p:sp>
      <p:sp>
        <p:nvSpPr>
          <p:cNvPr id="3" name="Content Placeholder 2">
            <a:extLst>
              <a:ext uri="{FF2B5EF4-FFF2-40B4-BE49-F238E27FC236}">
                <a16:creationId xmlns:a16="http://schemas.microsoft.com/office/drawing/2014/main" id="{6F4F264A-8B06-374E-B738-C6F181626431}"/>
              </a:ext>
            </a:extLst>
          </p:cNvPr>
          <p:cNvSpPr>
            <a:spLocks noGrp="1"/>
          </p:cNvSpPr>
          <p:nvPr>
            <p:ph idx="1"/>
          </p:nvPr>
        </p:nvSpPr>
        <p:spPr>
          <a:xfrm>
            <a:off x="628650" y="1782703"/>
            <a:ext cx="7886700" cy="4511671"/>
          </a:xfrm>
        </p:spPr>
        <p:txBody>
          <a:bodyPr/>
          <a:lstStyle/>
          <a:p>
            <a:r>
              <a:rPr lang="en-US" dirty="0"/>
              <a:t>Model-Implied Covariance</a:t>
            </a:r>
          </a:p>
        </p:txBody>
      </p:sp>
      <p:sp>
        <p:nvSpPr>
          <p:cNvPr id="4" name="Footer Placeholder 3">
            <a:extLst>
              <a:ext uri="{FF2B5EF4-FFF2-40B4-BE49-F238E27FC236}">
                <a16:creationId xmlns:a16="http://schemas.microsoft.com/office/drawing/2014/main" id="{18F1B33F-2276-524B-91E3-50152B848E33}"/>
              </a:ext>
            </a:extLst>
          </p:cNvPr>
          <p:cNvSpPr>
            <a:spLocks noGrp="1"/>
          </p:cNvSpPr>
          <p:nvPr>
            <p:ph type="ftr" sz="quarter" idx="11"/>
          </p:nvPr>
        </p:nvSpPr>
        <p:spPr/>
        <p:txBody>
          <a:bodyPr/>
          <a:lstStyle/>
          <a:p>
            <a:endParaRPr lang="en-US"/>
          </a:p>
        </p:txBody>
      </p:sp>
      <p:sp>
        <p:nvSpPr>
          <p:cNvPr id="16" name="Oval 15">
            <a:extLst>
              <a:ext uri="{FF2B5EF4-FFF2-40B4-BE49-F238E27FC236}">
                <a16:creationId xmlns:a16="http://schemas.microsoft.com/office/drawing/2014/main" id="{344915C1-B839-DC40-A153-1910BF1B7317}"/>
              </a:ext>
            </a:extLst>
          </p:cNvPr>
          <p:cNvSpPr/>
          <p:nvPr/>
        </p:nvSpPr>
        <p:spPr>
          <a:xfrm>
            <a:off x="3931920" y="4045935"/>
            <a:ext cx="1280160" cy="1280160"/>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17" name="TextBox 16">
            <a:extLst>
              <a:ext uri="{FF2B5EF4-FFF2-40B4-BE49-F238E27FC236}">
                <a16:creationId xmlns:a16="http://schemas.microsoft.com/office/drawing/2014/main" id="{141DB4F4-1B0E-4E42-BBC5-6C8D62AC0AF6}"/>
              </a:ext>
            </a:extLst>
          </p:cNvPr>
          <p:cNvSpPr txBox="1"/>
          <p:nvPr/>
        </p:nvSpPr>
        <p:spPr>
          <a:xfrm>
            <a:off x="3903973" y="4456676"/>
            <a:ext cx="1364105" cy="461665"/>
          </a:xfrm>
          <a:prstGeom prst="rect">
            <a:avLst/>
          </a:prstGeom>
          <a:noFill/>
          <a:ln>
            <a:noFill/>
          </a:ln>
        </p:spPr>
        <p:txBody>
          <a:bodyPr wrap="square" rtlCol="0">
            <a:spAutoFit/>
          </a:bodyPr>
          <a:lstStyle/>
          <a:p>
            <a:pPr algn="ctr"/>
            <a:r>
              <a:rPr lang="en-US" sz="2400" dirty="0">
                <a:latin typeface="Helvetica Neue Light" panose="02000403000000020004" pitchFamily="2" charset="0"/>
                <a:ea typeface="Helvetica Neue Light" panose="02000403000000020004" pitchFamily="2" charset="0"/>
              </a:rPr>
              <a:t>Aptitude</a:t>
            </a:r>
          </a:p>
        </p:txBody>
      </p:sp>
      <p:sp>
        <p:nvSpPr>
          <p:cNvPr id="18" name="Rectangle 17">
            <a:extLst>
              <a:ext uri="{FF2B5EF4-FFF2-40B4-BE49-F238E27FC236}">
                <a16:creationId xmlns:a16="http://schemas.microsoft.com/office/drawing/2014/main" id="{06D95CEF-B7A0-8745-85E3-81FA2DEE67F7}"/>
              </a:ext>
            </a:extLst>
          </p:cNvPr>
          <p:cNvSpPr/>
          <p:nvPr/>
        </p:nvSpPr>
        <p:spPr>
          <a:xfrm>
            <a:off x="2749991" y="3119452"/>
            <a:ext cx="1059242" cy="430887"/>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19" name="TextBox 18">
            <a:extLst>
              <a:ext uri="{FF2B5EF4-FFF2-40B4-BE49-F238E27FC236}">
                <a16:creationId xmlns:a16="http://schemas.microsoft.com/office/drawing/2014/main" id="{585F903F-FD19-E647-9187-A71F25C59D1C}"/>
              </a:ext>
            </a:extLst>
          </p:cNvPr>
          <p:cNvSpPr txBox="1"/>
          <p:nvPr/>
        </p:nvSpPr>
        <p:spPr>
          <a:xfrm>
            <a:off x="2749990" y="3120123"/>
            <a:ext cx="1059242" cy="430887"/>
          </a:xfrm>
          <a:prstGeom prst="rect">
            <a:avLst/>
          </a:prstGeom>
          <a:noFill/>
          <a:ln>
            <a:solidFill>
              <a:schemeClr val="tx1"/>
            </a:solidFill>
          </a:ln>
        </p:spPr>
        <p:txBody>
          <a:bodyPr wrap="square" rtlCol="0">
            <a:spAutoFit/>
          </a:bodyPr>
          <a:lstStyle/>
          <a:p>
            <a:pPr algn="ctr"/>
            <a:r>
              <a:rPr lang="en-US" sz="2200" dirty="0">
                <a:latin typeface="Helvetica Neue Light" panose="02000403000000020004" pitchFamily="2" charset="0"/>
                <a:ea typeface="Helvetica Neue Light" panose="02000403000000020004" pitchFamily="2" charset="0"/>
              </a:rPr>
              <a:t>SAT-M</a:t>
            </a:r>
          </a:p>
        </p:txBody>
      </p:sp>
      <p:sp>
        <p:nvSpPr>
          <p:cNvPr id="20" name="Rectangle 19">
            <a:extLst>
              <a:ext uri="{FF2B5EF4-FFF2-40B4-BE49-F238E27FC236}">
                <a16:creationId xmlns:a16="http://schemas.microsoft.com/office/drawing/2014/main" id="{0CFA07EE-FA06-B34F-ADCF-B863C3B9AB62}"/>
              </a:ext>
            </a:extLst>
          </p:cNvPr>
          <p:cNvSpPr/>
          <p:nvPr/>
        </p:nvSpPr>
        <p:spPr>
          <a:xfrm>
            <a:off x="4042380" y="3122436"/>
            <a:ext cx="1059242" cy="430887"/>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21" name="TextBox 20">
            <a:extLst>
              <a:ext uri="{FF2B5EF4-FFF2-40B4-BE49-F238E27FC236}">
                <a16:creationId xmlns:a16="http://schemas.microsoft.com/office/drawing/2014/main" id="{E0B0582A-0E6D-B04B-A6BA-B0D041E7C7CF}"/>
              </a:ext>
            </a:extLst>
          </p:cNvPr>
          <p:cNvSpPr txBox="1"/>
          <p:nvPr/>
        </p:nvSpPr>
        <p:spPr>
          <a:xfrm>
            <a:off x="4042379" y="3123107"/>
            <a:ext cx="1059242" cy="430887"/>
          </a:xfrm>
          <a:prstGeom prst="rect">
            <a:avLst/>
          </a:prstGeom>
          <a:noFill/>
          <a:ln>
            <a:solidFill>
              <a:schemeClr val="tx1"/>
            </a:solidFill>
          </a:ln>
        </p:spPr>
        <p:txBody>
          <a:bodyPr wrap="square" rtlCol="0">
            <a:spAutoFit/>
          </a:bodyPr>
          <a:lstStyle/>
          <a:p>
            <a:pPr algn="ctr"/>
            <a:r>
              <a:rPr lang="en-US" sz="2200" dirty="0">
                <a:latin typeface="Helvetica Neue Light" panose="02000403000000020004" pitchFamily="2" charset="0"/>
                <a:ea typeface="Helvetica Neue Light" panose="02000403000000020004" pitchFamily="2" charset="0"/>
              </a:rPr>
              <a:t>SAT-V</a:t>
            </a:r>
          </a:p>
        </p:txBody>
      </p:sp>
      <p:sp>
        <p:nvSpPr>
          <p:cNvPr id="22" name="Rectangle 21">
            <a:extLst>
              <a:ext uri="{FF2B5EF4-FFF2-40B4-BE49-F238E27FC236}">
                <a16:creationId xmlns:a16="http://schemas.microsoft.com/office/drawing/2014/main" id="{612B7977-F791-AB4D-A040-A3340784836C}"/>
              </a:ext>
            </a:extLst>
          </p:cNvPr>
          <p:cNvSpPr/>
          <p:nvPr/>
        </p:nvSpPr>
        <p:spPr>
          <a:xfrm>
            <a:off x="5328564" y="3125632"/>
            <a:ext cx="1059242" cy="430887"/>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23" name="TextBox 22">
            <a:extLst>
              <a:ext uri="{FF2B5EF4-FFF2-40B4-BE49-F238E27FC236}">
                <a16:creationId xmlns:a16="http://schemas.microsoft.com/office/drawing/2014/main" id="{56DCE9C5-D6FF-184B-B096-AF27B5970425}"/>
              </a:ext>
            </a:extLst>
          </p:cNvPr>
          <p:cNvSpPr txBox="1"/>
          <p:nvPr/>
        </p:nvSpPr>
        <p:spPr>
          <a:xfrm>
            <a:off x="5328563" y="3126304"/>
            <a:ext cx="1059242" cy="430887"/>
          </a:xfrm>
          <a:prstGeom prst="rect">
            <a:avLst/>
          </a:prstGeom>
          <a:noFill/>
          <a:ln>
            <a:solidFill>
              <a:schemeClr val="tx1"/>
            </a:solidFill>
          </a:ln>
        </p:spPr>
        <p:txBody>
          <a:bodyPr wrap="square" rtlCol="0">
            <a:spAutoFit/>
          </a:bodyPr>
          <a:lstStyle/>
          <a:p>
            <a:pPr algn="ctr"/>
            <a:r>
              <a:rPr lang="en-US" sz="2200" dirty="0">
                <a:latin typeface="Helvetica Neue Light" panose="02000403000000020004" pitchFamily="2" charset="0"/>
                <a:ea typeface="Helvetica Neue Light" panose="02000403000000020004" pitchFamily="2" charset="0"/>
              </a:rPr>
              <a:t>SAT-W</a:t>
            </a:r>
          </a:p>
        </p:txBody>
      </p:sp>
      <p:cxnSp>
        <p:nvCxnSpPr>
          <p:cNvPr id="24" name="Straight Arrow Connector 23">
            <a:extLst>
              <a:ext uri="{FF2B5EF4-FFF2-40B4-BE49-F238E27FC236}">
                <a16:creationId xmlns:a16="http://schemas.microsoft.com/office/drawing/2014/main" id="{8B9E5BE5-35EF-F645-B935-4E8F3FCF2476}"/>
              </a:ext>
            </a:extLst>
          </p:cNvPr>
          <p:cNvCxnSpPr>
            <a:cxnSpLocks/>
            <a:stCxn id="16" idx="1"/>
            <a:endCxn id="19" idx="2"/>
          </p:cNvCxnSpPr>
          <p:nvPr/>
        </p:nvCxnSpPr>
        <p:spPr>
          <a:xfrm flipH="1" flipV="1">
            <a:off x="3279611" y="3551010"/>
            <a:ext cx="839784" cy="682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47DF8F8C-0AE0-7C4C-AB80-008D973AFAFD}"/>
              </a:ext>
            </a:extLst>
          </p:cNvPr>
          <p:cNvCxnSpPr>
            <a:cxnSpLocks/>
            <a:stCxn id="16" idx="0"/>
            <a:endCxn id="21" idx="2"/>
          </p:cNvCxnSpPr>
          <p:nvPr/>
        </p:nvCxnSpPr>
        <p:spPr>
          <a:xfrm flipV="1">
            <a:off x="4572000" y="3553994"/>
            <a:ext cx="0" cy="49194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4467290F-D5AA-1149-A2EA-105CC6527871}"/>
              </a:ext>
            </a:extLst>
          </p:cNvPr>
          <p:cNvCxnSpPr>
            <a:cxnSpLocks/>
            <a:stCxn id="16" idx="7"/>
            <a:endCxn id="23" idx="2"/>
          </p:cNvCxnSpPr>
          <p:nvPr/>
        </p:nvCxnSpPr>
        <p:spPr>
          <a:xfrm flipV="1">
            <a:off x="5024605" y="3557191"/>
            <a:ext cx="833579" cy="67621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Oval 26">
            <a:extLst>
              <a:ext uri="{FF2B5EF4-FFF2-40B4-BE49-F238E27FC236}">
                <a16:creationId xmlns:a16="http://schemas.microsoft.com/office/drawing/2014/main" id="{8819EE1A-E86D-6D41-886F-887C62EFCDF8}"/>
              </a:ext>
            </a:extLst>
          </p:cNvPr>
          <p:cNvSpPr/>
          <p:nvPr/>
        </p:nvSpPr>
        <p:spPr>
          <a:xfrm>
            <a:off x="3092685" y="2325411"/>
            <a:ext cx="464696" cy="43471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rgbClr val="FF0000"/>
              </a:solidFill>
            </a:endParaRPr>
          </a:p>
        </p:txBody>
      </p:sp>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F6B57B5B-62DC-454C-A09C-48B907A8CF46}"/>
                  </a:ext>
                </a:extLst>
              </p:cNvPr>
              <p:cNvSpPr txBox="1"/>
              <p:nvPr/>
            </p:nvSpPr>
            <p:spPr>
              <a:xfrm>
                <a:off x="3092685" y="2316891"/>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𝜀</m:t>
                          </m:r>
                        </m:e>
                        <m:sub>
                          <m:r>
                            <a:rPr lang="en-US" sz="2160" i="1">
                              <a:latin typeface="Cambria Math" panose="02040503050406030204" pitchFamily="18" charset="0"/>
                            </a:rPr>
                            <m:t>1</m:t>
                          </m:r>
                        </m:sub>
                      </m:sSub>
                    </m:oMath>
                  </m:oMathPara>
                </a14:m>
                <a:endParaRPr lang="en-US" sz="2160" dirty="0"/>
              </a:p>
            </p:txBody>
          </p:sp>
        </mc:Choice>
        <mc:Fallback xmlns="">
          <p:sp>
            <p:nvSpPr>
              <p:cNvPr id="28" name="TextBox 27">
                <a:extLst>
                  <a:ext uri="{FF2B5EF4-FFF2-40B4-BE49-F238E27FC236}">
                    <a16:creationId xmlns:a16="http://schemas.microsoft.com/office/drawing/2014/main" id="{F6B57B5B-62DC-454C-A09C-48B907A8CF46}"/>
                  </a:ext>
                </a:extLst>
              </p:cNvPr>
              <p:cNvSpPr txBox="1">
                <a:spLocks noRot="1" noChangeAspect="1" noMove="1" noResize="1" noEditPoints="1" noAdjustHandles="1" noChangeArrowheads="1" noChangeShapeType="1" noTextEdit="1"/>
              </p:cNvSpPr>
              <p:nvPr/>
            </p:nvSpPr>
            <p:spPr>
              <a:xfrm>
                <a:off x="3092685" y="2316891"/>
                <a:ext cx="464696" cy="424732"/>
              </a:xfrm>
              <a:prstGeom prst="rect">
                <a:avLst/>
              </a:prstGeom>
              <a:blipFill>
                <a:blip r:embed="rId3"/>
                <a:stretch>
                  <a:fillRect/>
                </a:stretch>
              </a:blipFill>
              <a:ln>
                <a:noFill/>
              </a:ln>
            </p:spPr>
            <p:txBody>
              <a:bodyPr/>
              <a:lstStyle/>
              <a:p>
                <a:r>
                  <a:rPr lang="en-US">
                    <a:noFill/>
                  </a:rPr>
                  <a:t> </a:t>
                </a:r>
              </a:p>
            </p:txBody>
          </p:sp>
        </mc:Fallback>
      </mc:AlternateContent>
      <p:sp>
        <p:nvSpPr>
          <p:cNvPr id="29" name="Oval 28">
            <a:extLst>
              <a:ext uri="{FF2B5EF4-FFF2-40B4-BE49-F238E27FC236}">
                <a16:creationId xmlns:a16="http://schemas.microsoft.com/office/drawing/2014/main" id="{F998CF06-8EBF-C745-BB8E-5172B2B59C5B}"/>
              </a:ext>
            </a:extLst>
          </p:cNvPr>
          <p:cNvSpPr/>
          <p:nvPr/>
        </p:nvSpPr>
        <p:spPr>
          <a:xfrm>
            <a:off x="4350923" y="2359256"/>
            <a:ext cx="464696" cy="434714"/>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5764BF01-1E54-9A47-A1E1-37313276EEE4}"/>
                  </a:ext>
                </a:extLst>
              </p:cNvPr>
              <p:cNvSpPr txBox="1"/>
              <p:nvPr/>
            </p:nvSpPr>
            <p:spPr>
              <a:xfrm>
                <a:off x="4339652" y="2331931"/>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𝜀</m:t>
                          </m:r>
                        </m:e>
                        <m:sub>
                          <m:r>
                            <a:rPr lang="en-US" sz="2160" i="1">
                              <a:latin typeface="Cambria Math" panose="02040503050406030204" pitchFamily="18" charset="0"/>
                            </a:rPr>
                            <m:t>2</m:t>
                          </m:r>
                        </m:sub>
                      </m:sSub>
                    </m:oMath>
                  </m:oMathPara>
                </a14:m>
                <a:endParaRPr lang="en-US" sz="2160" dirty="0"/>
              </a:p>
            </p:txBody>
          </p:sp>
        </mc:Choice>
        <mc:Fallback xmlns="">
          <p:sp>
            <p:nvSpPr>
              <p:cNvPr id="30" name="TextBox 29">
                <a:extLst>
                  <a:ext uri="{FF2B5EF4-FFF2-40B4-BE49-F238E27FC236}">
                    <a16:creationId xmlns:a16="http://schemas.microsoft.com/office/drawing/2014/main" id="{5764BF01-1E54-9A47-A1E1-37313276EEE4}"/>
                  </a:ext>
                </a:extLst>
              </p:cNvPr>
              <p:cNvSpPr txBox="1">
                <a:spLocks noRot="1" noChangeAspect="1" noMove="1" noResize="1" noEditPoints="1" noAdjustHandles="1" noChangeArrowheads="1" noChangeShapeType="1" noTextEdit="1"/>
              </p:cNvSpPr>
              <p:nvPr/>
            </p:nvSpPr>
            <p:spPr>
              <a:xfrm>
                <a:off x="4339652" y="2331931"/>
                <a:ext cx="464696" cy="424732"/>
              </a:xfrm>
              <a:prstGeom prst="rect">
                <a:avLst/>
              </a:prstGeom>
              <a:blipFill>
                <a:blip r:embed="rId4"/>
                <a:stretch>
                  <a:fillRect/>
                </a:stretch>
              </a:blipFill>
              <a:ln>
                <a:noFill/>
              </a:ln>
            </p:spPr>
            <p:txBody>
              <a:bodyPr/>
              <a:lstStyle/>
              <a:p>
                <a:r>
                  <a:rPr lang="en-US">
                    <a:noFill/>
                  </a:rPr>
                  <a:t> </a:t>
                </a:r>
              </a:p>
            </p:txBody>
          </p:sp>
        </mc:Fallback>
      </mc:AlternateContent>
      <p:sp>
        <p:nvSpPr>
          <p:cNvPr id="31" name="Oval 30">
            <a:extLst>
              <a:ext uri="{FF2B5EF4-FFF2-40B4-BE49-F238E27FC236}">
                <a16:creationId xmlns:a16="http://schemas.microsoft.com/office/drawing/2014/main" id="{D2CE7ABA-50A9-3A49-B740-435A666DFABC}"/>
              </a:ext>
            </a:extLst>
          </p:cNvPr>
          <p:cNvSpPr/>
          <p:nvPr/>
        </p:nvSpPr>
        <p:spPr>
          <a:xfrm>
            <a:off x="5609160" y="2357426"/>
            <a:ext cx="464696" cy="434714"/>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867D3308-D2C6-9749-9DBF-FEA535A1C642}"/>
                  </a:ext>
                </a:extLst>
              </p:cNvPr>
              <p:cNvSpPr txBox="1"/>
              <p:nvPr/>
            </p:nvSpPr>
            <p:spPr>
              <a:xfrm>
                <a:off x="5620431" y="2330402"/>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𝜀</m:t>
                          </m:r>
                        </m:e>
                        <m:sub>
                          <m:r>
                            <a:rPr lang="en-US" sz="2160" i="1">
                              <a:latin typeface="Cambria Math" panose="02040503050406030204" pitchFamily="18" charset="0"/>
                            </a:rPr>
                            <m:t>3</m:t>
                          </m:r>
                        </m:sub>
                      </m:sSub>
                    </m:oMath>
                  </m:oMathPara>
                </a14:m>
                <a:endParaRPr lang="en-US" sz="2160" dirty="0"/>
              </a:p>
            </p:txBody>
          </p:sp>
        </mc:Choice>
        <mc:Fallback xmlns="">
          <p:sp>
            <p:nvSpPr>
              <p:cNvPr id="32" name="TextBox 31">
                <a:extLst>
                  <a:ext uri="{FF2B5EF4-FFF2-40B4-BE49-F238E27FC236}">
                    <a16:creationId xmlns:a16="http://schemas.microsoft.com/office/drawing/2014/main" id="{867D3308-D2C6-9749-9DBF-FEA535A1C642}"/>
                  </a:ext>
                </a:extLst>
              </p:cNvPr>
              <p:cNvSpPr txBox="1">
                <a:spLocks noRot="1" noChangeAspect="1" noMove="1" noResize="1" noEditPoints="1" noAdjustHandles="1" noChangeArrowheads="1" noChangeShapeType="1" noTextEdit="1"/>
              </p:cNvSpPr>
              <p:nvPr/>
            </p:nvSpPr>
            <p:spPr>
              <a:xfrm>
                <a:off x="5620431" y="2330402"/>
                <a:ext cx="464696" cy="424732"/>
              </a:xfrm>
              <a:prstGeom prst="rect">
                <a:avLst/>
              </a:prstGeom>
              <a:blipFill>
                <a:blip r:embed="rId5"/>
                <a:stretch>
                  <a:fillRect/>
                </a:stretch>
              </a:blipFill>
              <a:ln>
                <a:noFill/>
              </a:ln>
            </p:spPr>
            <p:txBody>
              <a:bodyPr/>
              <a:lstStyle/>
              <a:p>
                <a:r>
                  <a:rPr lang="en-US">
                    <a:noFill/>
                  </a:rPr>
                  <a:t> </a:t>
                </a:r>
              </a:p>
            </p:txBody>
          </p:sp>
        </mc:Fallback>
      </mc:AlternateContent>
      <p:cxnSp>
        <p:nvCxnSpPr>
          <p:cNvPr id="33" name="Straight Arrow Connector 32">
            <a:extLst>
              <a:ext uri="{FF2B5EF4-FFF2-40B4-BE49-F238E27FC236}">
                <a16:creationId xmlns:a16="http://schemas.microsoft.com/office/drawing/2014/main" id="{9336997C-94FD-4C4A-AA5D-CA00DA340CE8}"/>
              </a:ext>
            </a:extLst>
          </p:cNvPr>
          <p:cNvCxnSpPr>
            <a:cxnSpLocks/>
            <a:stCxn id="27" idx="4"/>
            <a:endCxn id="19" idx="0"/>
          </p:cNvCxnSpPr>
          <p:nvPr/>
        </p:nvCxnSpPr>
        <p:spPr>
          <a:xfrm flipH="1">
            <a:off x="3279611" y="2760125"/>
            <a:ext cx="0" cy="35999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D580FB12-DA27-1C4D-8F5B-ED9C17C16937}"/>
              </a:ext>
            </a:extLst>
          </p:cNvPr>
          <p:cNvCxnSpPr>
            <a:cxnSpLocks/>
          </p:cNvCxnSpPr>
          <p:nvPr/>
        </p:nvCxnSpPr>
        <p:spPr>
          <a:xfrm flipH="1">
            <a:off x="4598743" y="2803826"/>
            <a:ext cx="1606" cy="33233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118FC2D6-971F-834A-81AD-C05A3DBD8079}"/>
              </a:ext>
            </a:extLst>
          </p:cNvPr>
          <p:cNvCxnSpPr>
            <a:cxnSpLocks/>
          </p:cNvCxnSpPr>
          <p:nvPr/>
        </p:nvCxnSpPr>
        <p:spPr>
          <a:xfrm>
            <a:off x="5841507" y="2786717"/>
            <a:ext cx="0" cy="34500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7" name="TextBox 36">
                <a:extLst>
                  <a:ext uri="{FF2B5EF4-FFF2-40B4-BE49-F238E27FC236}">
                    <a16:creationId xmlns:a16="http://schemas.microsoft.com/office/drawing/2014/main" id="{F5E19C01-435A-9345-BF91-C2FF34715160}"/>
                  </a:ext>
                </a:extLst>
              </p:cNvPr>
              <p:cNvSpPr txBox="1"/>
              <p:nvPr/>
            </p:nvSpPr>
            <p:spPr>
              <a:xfrm>
                <a:off x="3293435" y="3679844"/>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𝜆</m:t>
                          </m:r>
                        </m:e>
                        <m:sub>
                          <m:r>
                            <a:rPr lang="en-US" sz="2160" i="1">
                              <a:latin typeface="Cambria Math" panose="02040503050406030204" pitchFamily="18" charset="0"/>
                            </a:rPr>
                            <m:t>1</m:t>
                          </m:r>
                        </m:sub>
                      </m:sSub>
                    </m:oMath>
                  </m:oMathPara>
                </a14:m>
                <a:endParaRPr lang="en-US" sz="2160" dirty="0"/>
              </a:p>
            </p:txBody>
          </p:sp>
        </mc:Choice>
        <mc:Fallback xmlns="">
          <p:sp>
            <p:nvSpPr>
              <p:cNvPr id="37" name="TextBox 36">
                <a:extLst>
                  <a:ext uri="{FF2B5EF4-FFF2-40B4-BE49-F238E27FC236}">
                    <a16:creationId xmlns:a16="http://schemas.microsoft.com/office/drawing/2014/main" id="{F5E19C01-435A-9345-BF91-C2FF34715160}"/>
                  </a:ext>
                </a:extLst>
              </p:cNvPr>
              <p:cNvSpPr txBox="1">
                <a:spLocks noRot="1" noChangeAspect="1" noMove="1" noResize="1" noEditPoints="1" noAdjustHandles="1" noChangeArrowheads="1" noChangeShapeType="1" noTextEdit="1"/>
              </p:cNvSpPr>
              <p:nvPr/>
            </p:nvSpPr>
            <p:spPr>
              <a:xfrm>
                <a:off x="3293435" y="3679844"/>
                <a:ext cx="464696" cy="424732"/>
              </a:xfrm>
              <a:prstGeom prst="rect">
                <a:avLst/>
              </a:prstGeom>
              <a:blipFill>
                <a:blip r:embed="rId6"/>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E149163D-E0F0-1A49-8EB3-CB37EACF1E91}"/>
                  </a:ext>
                </a:extLst>
              </p:cNvPr>
              <p:cNvSpPr txBox="1"/>
              <p:nvPr/>
            </p:nvSpPr>
            <p:spPr>
              <a:xfrm>
                <a:off x="4184320" y="3613807"/>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𝜆</m:t>
                          </m:r>
                        </m:e>
                        <m:sub>
                          <m:r>
                            <a:rPr lang="en-US" sz="2160" i="1">
                              <a:latin typeface="Cambria Math" panose="02040503050406030204" pitchFamily="18" charset="0"/>
                            </a:rPr>
                            <m:t>2</m:t>
                          </m:r>
                        </m:sub>
                      </m:sSub>
                    </m:oMath>
                  </m:oMathPara>
                </a14:m>
                <a:endParaRPr lang="en-US" sz="2160" dirty="0"/>
              </a:p>
            </p:txBody>
          </p:sp>
        </mc:Choice>
        <mc:Fallback xmlns="">
          <p:sp>
            <p:nvSpPr>
              <p:cNvPr id="38" name="TextBox 37">
                <a:extLst>
                  <a:ext uri="{FF2B5EF4-FFF2-40B4-BE49-F238E27FC236}">
                    <a16:creationId xmlns:a16="http://schemas.microsoft.com/office/drawing/2014/main" id="{E149163D-E0F0-1A49-8EB3-CB37EACF1E91}"/>
                  </a:ext>
                </a:extLst>
              </p:cNvPr>
              <p:cNvSpPr txBox="1">
                <a:spLocks noRot="1" noChangeAspect="1" noMove="1" noResize="1" noEditPoints="1" noAdjustHandles="1" noChangeArrowheads="1" noChangeShapeType="1" noTextEdit="1"/>
              </p:cNvSpPr>
              <p:nvPr/>
            </p:nvSpPr>
            <p:spPr>
              <a:xfrm>
                <a:off x="4184320" y="3613807"/>
                <a:ext cx="464696" cy="424732"/>
              </a:xfrm>
              <a:prstGeom prst="rect">
                <a:avLst/>
              </a:prstGeom>
              <a:blipFill>
                <a:blip r:embed="rId7"/>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E1490FA3-8256-7241-87AD-959A6303E2E6}"/>
                  </a:ext>
                </a:extLst>
              </p:cNvPr>
              <p:cNvSpPr txBox="1"/>
              <p:nvPr/>
            </p:nvSpPr>
            <p:spPr>
              <a:xfrm>
                <a:off x="4959683" y="3619534"/>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𝜆</m:t>
                          </m:r>
                        </m:e>
                        <m:sub>
                          <m:r>
                            <a:rPr lang="en-US" sz="2160" i="1">
                              <a:latin typeface="Cambria Math" panose="02040503050406030204" pitchFamily="18" charset="0"/>
                            </a:rPr>
                            <m:t>3</m:t>
                          </m:r>
                        </m:sub>
                      </m:sSub>
                    </m:oMath>
                  </m:oMathPara>
                </a14:m>
                <a:endParaRPr lang="en-US" sz="2160" dirty="0"/>
              </a:p>
            </p:txBody>
          </p:sp>
        </mc:Choice>
        <mc:Fallback xmlns="">
          <p:sp>
            <p:nvSpPr>
              <p:cNvPr id="39" name="TextBox 38">
                <a:extLst>
                  <a:ext uri="{FF2B5EF4-FFF2-40B4-BE49-F238E27FC236}">
                    <a16:creationId xmlns:a16="http://schemas.microsoft.com/office/drawing/2014/main" id="{E1490FA3-8256-7241-87AD-959A6303E2E6}"/>
                  </a:ext>
                </a:extLst>
              </p:cNvPr>
              <p:cNvSpPr txBox="1">
                <a:spLocks noRot="1" noChangeAspect="1" noMove="1" noResize="1" noEditPoints="1" noAdjustHandles="1" noChangeArrowheads="1" noChangeShapeType="1" noTextEdit="1"/>
              </p:cNvSpPr>
              <p:nvPr/>
            </p:nvSpPr>
            <p:spPr>
              <a:xfrm>
                <a:off x="4959683" y="3619534"/>
                <a:ext cx="464696" cy="424732"/>
              </a:xfrm>
              <a:prstGeom prst="rect">
                <a:avLst/>
              </a:prstGeom>
              <a:blipFill>
                <a:blip r:embed="rId8"/>
                <a:stretch>
                  <a:fillRect/>
                </a:stretch>
              </a:blipFill>
              <a:ln>
                <a:noFill/>
              </a:ln>
            </p:spPr>
            <p:txBody>
              <a:bodyPr/>
              <a:lstStyle/>
              <a:p>
                <a:r>
                  <a:rPr lang="en-US">
                    <a:noFill/>
                  </a:rPr>
                  <a:t> </a:t>
                </a:r>
              </a:p>
            </p:txBody>
          </p:sp>
        </mc:Fallback>
      </mc:AlternateContent>
      <p:sp>
        <p:nvSpPr>
          <p:cNvPr id="40" name="TextBox 39">
            <a:extLst>
              <a:ext uri="{FF2B5EF4-FFF2-40B4-BE49-F238E27FC236}">
                <a16:creationId xmlns:a16="http://schemas.microsoft.com/office/drawing/2014/main" id="{F7BDE58F-0A86-9841-9D8E-820727863A31}"/>
              </a:ext>
            </a:extLst>
          </p:cNvPr>
          <p:cNvSpPr txBox="1"/>
          <p:nvPr/>
        </p:nvSpPr>
        <p:spPr>
          <a:xfrm>
            <a:off x="2973796" y="2729600"/>
            <a:ext cx="254833" cy="424732"/>
          </a:xfrm>
          <a:prstGeom prst="rect">
            <a:avLst/>
          </a:prstGeom>
          <a:noFill/>
          <a:ln>
            <a:noFill/>
          </a:ln>
        </p:spPr>
        <p:txBody>
          <a:bodyPr wrap="square" rtlCol="0">
            <a:spAutoFit/>
          </a:bodyPr>
          <a:lstStyle/>
          <a:p>
            <a:r>
              <a:rPr lang="en-US" sz="2160" dirty="0">
                <a:latin typeface="Cambria Math" panose="02040503050406030204" pitchFamily="18" charset="0"/>
                <a:ea typeface="Cambria Math" panose="02040503050406030204" pitchFamily="18" charset="0"/>
              </a:rPr>
              <a:t>1</a:t>
            </a:r>
          </a:p>
        </p:txBody>
      </p:sp>
      <p:sp>
        <p:nvSpPr>
          <p:cNvPr id="41" name="TextBox 40">
            <a:extLst>
              <a:ext uri="{FF2B5EF4-FFF2-40B4-BE49-F238E27FC236}">
                <a16:creationId xmlns:a16="http://schemas.microsoft.com/office/drawing/2014/main" id="{EB232B3C-7BD3-3F48-8430-A7B812049BF2}"/>
              </a:ext>
            </a:extLst>
          </p:cNvPr>
          <p:cNvSpPr txBox="1"/>
          <p:nvPr/>
        </p:nvSpPr>
        <p:spPr>
          <a:xfrm>
            <a:off x="4288820" y="2730261"/>
            <a:ext cx="254833" cy="424732"/>
          </a:xfrm>
          <a:prstGeom prst="rect">
            <a:avLst/>
          </a:prstGeom>
          <a:noFill/>
        </p:spPr>
        <p:txBody>
          <a:bodyPr wrap="square" rtlCol="0">
            <a:spAutoFit/>
          </a:bodyPr>
          <a:lstStyle/>
          <a:p>
            <a:r>
              <a:rPr lang="en-US" sz="2160" dirty="0">
                <a:latin typeface="Cambria Math" panose="02040503050406030204" pitchFamily="18" charset="0"/>
                <a:ea typeface="Cambria Math" panose="02040503050406030204" pitchFamily="18" charset="0"/>
              </a:rPr>
              <a:t>1</a:t>
            </a:r>
          </a:p>
        </p:txBody>
      </p:sp>
      <p:sp>
        <p:nvSpPr>
          <p:cNvPr id="42" name="TextBox 41">
            <a:extLst>
              <a:ext uri="{FF2B5EF4-FFF2-40B4-BE49-F238E27FC236}">
                <a16:creationId xmlns:a16="http://schemas.microsoft.com/office/drawing/2014/main" id="{3C4D23E5-F984-CC4A-A943-EE9F1529FFD5}"/>
              </a:ext>
            </a:extLst>
          </p:cNvPr>
          <p:cNvSpPr txBox="1"/>
          <p:nvPr/>
        </p:nvSpPr>
        <p:spPr>
          <a:xfrm>
            <a:off x="5536704" y="2744078"/>
            <a:ext cx="254833" cy="424732"/>
          </a:xfrm>
          <a:prstGeom prst="rect">
            <a:avLst/>
          </a:prstGeom>
          <a:noFill/>
        </p:spPr>
        <p:txBody>
          <a:bodyPr wrap="square" rtlCol="0">
            <a:spAutoFit/>
          </a:bodyPr>
          <a:lstStyle/>
          <a:p>
            <a:r>
              <a:rPr lang="en-US" sz="2160" dirty="0">
                <a:latin typeface="Cambria Math" panose="02040503050406030204" pitchFamily="18" charset="0"/>
                <a:ea typeface="Cambria Math" panose="02040503050406030204" pitchFamily="18" charset="0"/>
              </a:rPr>
              <a:t>1</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B168836E-4930-4361-2832-A09D4BA2C1CF}"/>
                  </a:ext>
                </a:extLst>
              </p:cNvPr>
              <p:cNvSpPr txBox="1"/>
              <p:nvPr/>
            </p:nvSpPr>
            <p:spPr>
              <a:xfrm>
                <a:off x="1028598" y="5711490"/>
                <a:ext cx="4131387"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i="1" smtClean="0">
                          <a:solidFill>
                            <a:schemeClr val="tx1"/>
                          </a:solidFill>
                          <a:latin typeface="Cambria Math" panose="02040503050406030204" pitchFamily="18" charset="0"/>
                        </a:rPr>
                        <m:t>𝑣𝑎𝑟</m:t>
                      </m:r>
                      <m:d>
                        <m:dPr>
                          <m:ctrlPr>
                            <a:rPr lang="en-US" sz="2400" i="1">
                              <a:latin typeface="Cambria Math" panose="02040503050406030204" pitchFamily="18" charset="0"/>
                            </a:rPr>
                          </m:ctrlPr>
                        </m:dPr>
                        <m:e>
                          <m:r>
                            <m:rPr>
                              <m:sty m:val="p"/>
                            </m:rPr>
                            <a:rPr lang="en-US" sz="2400" i="0">
                              <a:latin typeface="Cambria Math" panose="02040503050406030204" pitchFamily="18" charset="0"/>
                            </a:rPr>
                            <m:t>SATM</m:t>
                          </m:r>
                        </m:e>
                      </m:d>
                      <m:r>
                        <a:rPr lang="en-US" sz="2400" i="0">
                          <a:latin typeface="Cambria Math" panose="02040503050406030204" pitchFamily="18" charset="0"/>
                        </a:rPr>
                        <m:t>=</m:t>
                      </m:r>
                      <m:r>
                        <a:rPr lang="en-US" sz="2400" i="1">
                          <a:solidFill>
                            <a:srgbClr val="FF0000"/>
                          </a:solidFill>
                          <a:latin typeface="Cambria Math" panose="02040503050406030204" pitchFamily="18" charset="0"/>
                        </a:rPr>
                        <m:t>1</m:t>
                      </m:r>
                      <m:r>
                        <a:rPr lang="en-US" sz="2400" i="1">
                          <a:solidFill>
                            <a:srgbClr val="FF0000"/>
                          </a:solidFill>
                          <a:latin typeface="Cambria Math" panose="02040503050406030204" pitchFamily="18" charset="0"/>
                          <a:ea typeface="Cambria Math" panose="02040503050406030204" pitchFamily="18" charset="0"/>
                        </a:rPr>
                        <m:t>×</m:t>
                      </m:r>
                      <m:sSub>
                        <m:sSubPr>
                          <m:ctrlPr>
                            <a:rPr lang="en-US" sz="2400" i="1">
                              <a:solidFill>
                                <a:srgbClr val="FF0000"/>
                              </a:solidFill>
                              <a:latin typeface="Cambria Math" panose="02040503050406030204" pitchFamily="18" charset="0"/>
                            </a:rPr>
                          </m:ctrlPr>
                        </m:sSubPr>
                        <m:e>
                          <m:r>
                            <a:rPr lang="en-US" sz="2400" i="1">
                              <a:solidFill>
                                <a:srgbClr val="FF0000"/>
                              </a:solidFill>
                              <a:latin typeface="Cambria Math" panose="02040503050406030204" pitchFamily="18" charset="0"/>
                            </a:rPr>
                            <m:t>𝑣𝑎𝑟</m:t>
                          </m:r>
                          <m:r>
                            <a:rPr lang="en-US" sz="2400" i="1">
                              <a:solidFill>
                                <a:srgbClr val="FF0000"/>
                              </a:solidFill>
                              <a:latin typeface="Cambria Math" panose="02040503050406030204" pitchFamily="18" charset="0"/>
                            </a:rPr>
                            <m:t>(</m:t>
                          </m:r>
                          <m:r>
                            <a:rPr lang="en-US" sz="2400" i="1">
                              <a:solidFill>
                                <a:srgbClr val="FF0000"/>
                              </a:solidFill>
                              <a:latin typeface="Cambria Math" panose="02040503050406030204" pitchFamily="18" charset="0"/>
                              <a:ea typeface="Cambria Math" panose="02040503050406030204" pitchFamily="18" charset="0"/>
                            </a:rPr>
                            <m:t>𝜀</m:t>
                          </m:r>
                        </m:e>
                        <m:sub>
                          <m:r>
                            <a:rPr lang="en-US" sz="2400" i="1">
                              <a:solidFill>
                                <a:srgbClr val="FF0000"/>
                              </a:solidFill>
                              <a:latin typeface="Cambria Math" panose="02040503050406030204" pitchFamily="18" charset="0"/>
                            </a:rPr>
                            <m:t>1</m:t>
                          </m:r>
                        </m:sub>
                      </m:sSub>
                      <m:r>
                        <a:rPr lang="en-US" sz="2400" i="1">
                          <a:solidFill>
                            <a:srgbClr val="FF0000"/>
                          </a:solidFill>
                          <a:latin typeface="Cambria Math" panose="02040503050406030204" pitchFamily="18" charset="0"/>
                        </a:rPr>
                        <m:t>)</m:t>
                      </m:r>
                      <m:r>
                        <a:rPr lang="en-US" sz="2400" i="1">
                          <a:solidFill>
                            <a:srgbClr val="FF0000"/>
                          </a:solidFill>
                          <a:latin typeface="Cambria Math" panose="02040503050406030204" pitchFamily="18" charset="0"/>
                          <a:ea typeface="Cambria Math" panose="02040503050406030204" pitchFamily="18" charset="0"/>
                        </a:rPr>
                        <m:t>×1</m:t>
                      </m:r>
                    </m:oMath>
                  </m:oMathPara>
                </a14:m>
                <a:endParaRPr lang="en-US" sz="2400" dirty="0"/>
              </a:p>
            </p:txBody>
          </p:sp>
        </mc:Choice>
        <mc:Fallback xmlns="">
          <p:sp>
            <p:nvSpPr>
              <p:cNvPr id="5" name="TextBox 4">
                <a:extLst>
                  <a:ext uri="{FF2B5EF4-FFF2-40B4-BE49-F238E27FC236}">
                    <a16:creationId xmlns:a16="http://schemas.microsoft.com/office/drawing/2014/main" id="{B168836E-4930-4361-2832-A09D4BA2C1CF}"/>
                  </a:ext>
                </a:extLst>
              </p:cNvPr>
              <p:cNvSpPr txBox="1">
                <a:spLocks noRot="1" noChangeAspect="1" noMove="1" noResize="1" noEditPoints="1" noAdjustHandles="1" noChangeArrowheads="1" noChangeShapeType="1" noTextEdit="1"/>
              </p:cNvSpPr>
              <p:nvPr/>
            </p:nvSpPr>
            <p:spPr>
              <a:xfrm>
                <a:off x="1028598" y="5711490"/>
                <a:ext cx="4131387" cy="369332"/>
              </a:xfrm>
              <a:prstGeom prst="rect">
                <a:avLst/>
              </a:prstGeom>
              <a:blipFill>
                <a:blip r:embed="rId9"/>
                <a:stretch>
                  <a:fillRect r="-591" b="-32787"/>
                </a:stretch>
              </a:blipFill>
            </p:spPr>
            <p:txBody>
              <a:bodyPr/>
              <a:lstStyle/>
              <a:p>
                <a:r>
                  <a:rPr lang="en-US">
                    <a:noFill/>
                  </a:rPr>
                  <a:t> </a:t>
                </a:r>
              </a:p>
            </p:txBody>
          </p:sp>
        </mc:Fallback>
      </mc:AlternateContent>
    </p:spTree>
    <p:extLst>
      <p:ext uri="{BB962C8B-B14F-4D97-AF65-F5344CB8AC3E}">
        <p14:creationId xmlns:p14="http://schemas.microsoft.com/office/powerpoint/2010/main" val="15385264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0C2D2-89DD-1546-B50C-E6A815F29DBA}"/>
              </a:ext>
            </a:extLst>
          </p:cNvPr>
          <p:cNvSpPr>
            <a:spLocks noGrp="1"/>
          </p:cNvSpPr>
          <p:nvPr>
            <p:ph type="title"/>
          </p:nvPr>
        </p:nvSpPr>
        <p:spPr/>
        <p:txBody>
          <a:bodyPr/>
          <a:lstStyle/>
          <a:p>
            <a:r>
              <a:rPr lang="en-US" dirty="0"/>
              <a:t>Model Fit	</a:t>
            </a:r>
          </a:p>
        </p:txBody>
      </p:sp>
      <p:sp>
        <p:nvSpPr>
          <p:cNvPr id="3" name="Content Placeholder 2">
            <a:extLst>
              <a:ext uri="{FF2B5EF4-FFF2-40B4-BE49-F238E27FC236}">
                <a16:creationId xmlns:a16="http://schemas.microsoft.com/office/drawing/2014/main" id="{6F4F264A-8B06-374E-B738-C6F181626431}"/>
              </a:ext>
            </a:extLst>
          </p:cNvPr>
          <p:cNvSpPr>
            <a:spLocks noGrp="1"/>
          </p:cNvSpPr>
          <p:nvPr>
            <p:ph idx="1"/>
          </p:nvPr>
        </p:nvSpPr>
        <p:spPr>
          <a:xfrm>
            <a:off x="628650" y="1782703"/>
            <a:ext cx="7886700" cy="4511671"/>
          </a:xfrm>
        </p:spPr>
        <p:txBody>
          <a:bodyPr/>
          <a:lstStyle/>
          <a:p>
            <a:r>
              <a:rPr lang="en-US" dirty="0"/>
              <a:t>Model-Implied Covariance</a:t>
            </a:r>
          </a:p>
        </p:txBody>
      </p:sp>
      <p:sp>
        <p:nvSpPr>
          <p:cNvPr id="4" name="Footer Placeholder 3">
            <a:extLst>
              <a:ext uri="{FF2B5EF4-FFF2-40B4-BE49-F238E27FC236}">
                <a16:creationId xmlns:a16="http://schemas.microsoft.com/office/drawing/2014/main" id="{18F1B33F-2276-524B-91E3-50152B848E33}"/>
              </a:ext>
            </a:extLst>
          </p:cNvPr>
          <p:cNvSpPr>
            <a:spLocks noGrp="1"/>
          </p:cNvSpPr>
          <p:nvPr>
            <p:ph type="ftr" sz="quarter" idx="11"/>
          </p:nvPr>
        </p:nvSpPr>
        <p:spPr/>
        <p:txBody>
          <a:bodyPr/>
          <a:lstStyle/>
          <a:p>
            <a:endParaRPr lang="en-US"/>
          </a:p>
        </p:txBody>
      </p:sp>
      <p:sp>
        <p:nvSpPr>
          <p:cNvPr id="16" name="Oval 15">
            <a:extLst>
              <a:ext uri="{FF2B5EF4-FFF2-40B4-BE49-F238E27FC236}">
                <a16:creationId xmlns:a16="http://schemas.microsoft.com/office/drawing/2014/main" id="{344915C1-B839-DC40-A153-1910BF1B7317}"/>
              </a:ext>
            </a:extLst>
          </p:cNvPr>
          <p:cNvSpPr/>
          <p:nvPr/>
        </p:nvSpPr>
        <p:spPr>
          <a:xfrm>
            <a:off x="3931920" y="4045935"/>
            <a:ext cx="1280160" cy="1280160"/>
          </a:xfrm>
          <a:prstGeom prst="ellipse">
            <a:avLst/>
          </a:prstGeom>
          <a:solidFill>
            <a:schemeClr val="bg1"/>
          </a:solidFill>
          <a:ln w="38100">
            <a:solidFill>
              <a:srgbClr val="192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17" name="TextBox 16">
            <a:extLst>
              <a:ext uri="{FF2B5EF4-FFF2-40B4-BE49-F238E27FC236}">
                <a16:creationId xmlns:a16="http://schemas.microsoft.com/office/drawing/2014/main" id="{141DB4F4-1B0E-4E42-BBC5-6C8D62AC0AF6}"/>
              </a:ext>
            </a:extLst>
          </p:cNvPr>
          <p:cNvSpPr txBox="1"/>
          <p:nvPr/>
        </p:nvSpPr>
        <p:spPr>
          <a:xfrm>
            <a:off x="3903973" y="4456676"/>
            <a:ext cx="1364105" cy="461665"/>
          </a:xfrm>
          <a:prstGeom prst="rect">
            <a:avLst/>
          </a:prstGeom>
          <a:noFill/>
          <a:ln>
            <a:noFill/>
          </a:ln>
        </p:spPr>
        <p:txBody>
          <a:bodyPr wrap="square" rtlCol="0">
            <a:spAutoFit/>
          </a:bodyPr>
          <a:lstStyle/>
          <a:p>
            <a:pPr algn="ctr"/>
            <a:r>
              <a:rPr lang="en-US" sz="2400" dirty="0">
                <a:latin typeface="Helvetica Neue Light" panose="02000403000000020004" pitchFamily="2" charset="0"/>
                <a:ea typeface="Helvetica Neue Light" panose="02000403000000020004" pitchFamily="2" charset="0"/>
              </a:rPr>
              <a:t>Aptitude</a:t>
            </a:r>
          </a:p>
        </p:txBody>
      </p:sp>
      <p:sp>
        <p:nvSpPr>
          <p:cNvPr id="18" name="Rectangle 17">
            <a:extLst>
              <a:ext uri="{FF2B5EF4-FFF2-40B4-BE49-F238E27FC236}">
                <a16:creationId xmlns:a16="http://schemas.microsoft.com/office/drawing/2014/main" id="{06D95CEF-B7A0-8745-85E3-81FA2DEE67F7}"/>
              </a:ext>
            </a:extLst>
          </p:cNvPr>
          <p:cNvSpPr/>
          <p:nvPr/>
        </p:nvSpPr>
        <p:spPr>
          <a:xfrm>
            <a:off x="2749991" y="3119452"/>
            <a:ext cx="1059242" cy="430887"/>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19" name="TextBox 18">
            <a:extLst>
              <a:ext uri="{FF2B5EF4-FFF2-40B4-BE49-F238E27FC236}">
                <a16:creationId xmlns:a16="http://schemas.microsoft.com/office/drawing/2014/main" id="{585F903F-FD19-E647-9187-A71F25C59D1C}"/>
              </a:ext>
            </a:extLst>
          </p:cNvPr>
          <p:cNvSpPr txBox="1"/>
          <p:nvPr/>
        </p:nvSpPr>
        <p:spPr>
          <a:xfrm>
            <a:off x="2749990" y="3120123"/>
            <a:ext cx="1059242" cy="430887"/>
          </a:xfrm>
          <a:prstGeom prst="rect">
            <a:avLst/>
          </a:prstGeom>
          <a:noFill/>
          <a:ln>
            <a:solidFill>
              <a:schemeClr val="tx1"/>
            </a:solidFill>
          </a:ln>
        </p:spPr>
        <p:txBody>
          <a:bodyPr wrap="square" rtlCol="0">
            <a:spAutoFit/>
          </a:bodyPr>
          <a:lstStyle/>
          <a:p>
            <a:pPr algn="ctr"/>
            <a:r>
              <a:rPr lang="en-US" sz="2200" dirty="0">
                <a:latin typeface="Helvetica Neue Light" panose="02000403000000020004" pitchFamily="2" charset="0"/>
                <a:ea typeface="Helvetica Neue Light" panose="02000403000000020004" pitchFamily="2" charset="0"/>
              </a:rPr>
              <a:t>SAT-M</a:t>
            </a:r>
          </a:p>
        </p:txBody>
      </p:sp>
      <p:sp>
        <p:nvSpPr>
          <p:cNvPr id="20" name="Rectangle 19">
            <a:extLst>
              <a:ext uri="{FF2B5EF4-FFF2-40B4-BE49-F238E27FC236}">
                <a16:creationId xmlns:a16="http://schemas.microsoft.com/office/drawing/2014/main" id="{0CFA07EE-FA06-B34F-ADCF-B863C3B9AB62}"/>
              </a:ext>
            </a:extLst>
          </p:cNvPr>
          <p:cNvSpPr/>
          <p:nvPr/>
        </p:nvSpPr>
        <p:spPr>
          <a:xfrm>
            <a:off x="4042380" y="3122436"/>
            <a:ext cx="1059242" cy="430887"/>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21" name="TextBox 20">
            <a:extLst>
              <a:ext uri="{FF2B5EF4-FFF2-40B4-BE49-F238E27FC236}">
                <a16:creationId xmlns:a16="http://schemas.microsoft.com/office/drawing/2014/main" id="{E0B0582A-0E6D-B04B-A6BA-B0D041E7C7CF}"/>
              </a:ext>
            </a:extLst>
          </p:cNvPr>
          <p:cNvSpPr txBox="1"/>
          <p:nvPr/>
        </p:nvSpPr>
        <p:spPr>
          <a:xfrm>
            <a:off x="4042379" y="3123107"/>
            <a:ext cx="1059242" cy="430887"/>
          </a:xfrm>
          <a:prstGeom prst="rect">
            <a:avLst/>
          </a:prstGeom>
          <a:noFill/>
          <a:ln>
            <a:solidFill>
              <a:schemeClr val="tx1"/>
            </a:solidFill>
          </a:ln>
        </p:spPr>
        <p:txBody>
          <a:bodyPr wrap="square" rtlCol="0">
            <a:spAutoFit/>
          </a:bodyPr>
          <a:lstStyle/>
          <a:p>
            <a:pPr algn="ctr"/>
            <a:r>
              <a:rPr lang="en-US" sz="2200" dirty="0">
                <a:latin typeface="Helvetica Neue Light" panose="02000403000000020004" pitchFamily="2" charset="0"/>
                <a:ea typeface="Helvetica Neue Light" panose="02000403000000020004" pitchFamily="2" charset="0"/>
              </a:rPr>
              <a:t>SAT-V</a:t>
            </a:r>
          </a:p>
        </p:txBody>
      </p:sp>
      <p:sp>
        <p:nvSpPr>
          <p:cNvPr id="22" name="Rectangle 21">
            <a:extLst>
              <a:ext uri="{FF2B5EF4-FFF2-40B4-BE49-F238E27FC236}">
                <a16:creationId xmlns:a16="http://schemas.microsoft.com/office/drawing/2014/main" id="{612B7977-F791-AB4D-A040-A3340784836C}"/>
              </a:ext>
            </a:extLst>
          </p:cNvPr>
          <p:cNvSpPr/>
          <p:nvPr/>
        </p:nvSpPr>
        <p:spPr>
          <a:xfrm>
            <a:off x="5328564" y="3125632"/>
            <a:ext cx="1059242" cy="430887"/>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23" name="TextBox 22">
            <a:extLst>
              <a:ext uri="{FF2B5EF4-FFF2-40B4-BE49-F238E27FC236}">
                <a16:creationId xmlns:a16="http://schemas.microsoft.com/office/drawing/2014/main" id="{56DCE9C5-D6FF-184B-B096-AF27B5970425}"/>
              </a:ext>
            </a:extLst>
          </p:cNvPr>
          <p:cNvSpPr txBox="1"/>
          <p:nvPr/>
        </p:nvSpPr>
        <p:spPr>
          <a:xfrm>
            <a:off x="5328563" y="3126304"/>
            <a:ext cx="1059242" cy="430887"/>
          </a:xfrm>
          <a:prstGeom prst="rect">
            <a:avLst/>
          </a:prstGeom>
          <a:noFill/>
          <a:ln>
            <a:solidFill>
              <a:schemeClr val="tx1"/>
            </a:solidFill>
          </a:ln>
        </p:spPr>
        <p:txBody>
          <a:bodyPr wrap="square" rtlCol="0">
            <a:spAutoFit/>
          </a:bodyPr>
          <a:lstStyle/>
          <a:p>
            <a:pPr algn="ctr"/>
            <a:r>
              <a:rPr lang="en-US" sz="2200" dirty="0">
                <a:latin typeface="Helvetica Neue Light" panose="02000403000000020004" pitchFamily="2" charset="0"/>
                <a:ea typeface="Helvetica Neue Light" panose="02000403000000020004" pitchFamily="2" charset="0"/>
              </a:rPr>
              <a:t>SAT-W</a:t>
            </a:r>
          </a:p>
        </p:txBody>
      </p:sp>
      <p:cxnSp>
        <p:nvCxnSpPr>
          <p:cNvPr id="24" name="Straight Arrow Connector 23">
            <a:extLst>
              <a:ext uri="{FF2B5EF4-FFF2-40B4-BE49-F238E27FC236}">
                <a16:creationId xmlns:a16="http://schemas.microsoft.com/office/drawing/2014/main" id="{8B9E5BE5-35EF-F645-B935-4E8F3FCF2476}"/>
              </a:ext>
            </a:extLst>
          </p:cNvPr>
          <p:cNvCxnSpPr>
            <a:cxnSpLocks/>
            <a:stCxn id="16" idx="1"/>
            <a:endCxn id="19" idx="2"/>
          </p:cNvCxnSpPr>
          <p:nvPr/>
        </p:nvCxnSpPr>
        <p:spPr>
          <a:xfrm flipH="1" flipV="1">
            <a:off x="3279611" y="3551010"/>
            <a:ext cx="839784" cy="682400"/>
          </a:xfrm>
          <a:prstGeom prst="straightConnector1">
            <a:avLst/>
          </a:prstGeom>
          <a:ln w="38100">
            <a:solidFill>
              <a:srgbClr val="1921FF"/>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47DF8F8C-0AE0-7C4C-AB80-008D973AFAFD}"/>
              </a:ext>
            </a:extLst>
          </p:cNvPr>
          <p:cNvCxnSpPr>
            <a:cxnSpLocks/>
            <a:stCxn id="16" idx="0"/>
            <a:endCxn id="21" idx="2"/>
          </p:cNvCxnSpPr>
          <p:nvPr/>
        </p:nvCxnSpPr>
        <p:spPr>
          <a:xfrm flipV="1">
            <a:off x="4572000" y="3553994"/>
            <a:ext cx="0" cy="49194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4467290F-D5AA-1149-A2EA-105CC6527871}"/>
              </a:ext>
            </a:extLst>
          </p:cNvPr>
          <p:cNvCxnSpPr>
            <a:cxnSpLocks/>
            <a:stCxn id="16" idx="7"/>
            <a:endCxn id="23" idx="2"/>
          </p:cNvCxnSpPr>
          <p:nvPr/>
        </p:nvCxnSpPr>
        <p:spPr>
          <a:xfrm flipV="1">
            <a:off x="5024605" y="3557191"/>
            <a:ext cx="833579" cy="67621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Oval 26">
            <a:extLst>
              <a:ext uri="{FF2B5EF4-FFF2-40B4-BE49-F238E27FC236}">
                <a16:creationId xmlns:a16="http://schemas.microsoft.com/office/drawing/2014/main" id="{8819EE1A-E86D-6D41-886F-887C62EFCDF8}"/>
              </a:ext>
            </a:extLst>
          </p:cNvPr>
          <p:cNvSpPr/>
          <p:nvPr/>
        </p:nvSpPr>
        <p:spPr>
          <a:xfrm>
            <a:off x="3092685" y="2325411"/>
            <a:ext cx="464696" cy="43471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rgbClr val="FF0000"/>
              </a:solidFill>
            </a:endParaRPr>
          </a:p>
        </p:txBody>
      </p:sp>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F6B57B5B-62DC-454C-A09C-48B907A8CF46}"/>
                  </a:ext>
                </a:extLst>
              </p:cNvPr>
              <p:cNvSpPr txBox="1"/>
              <p:nvPr/>
            </p:nvSpPr>
            <p:spPr>
              <a:xfrm>
                <a:off x="3092685" y="2316891"/>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𝜀</m:t>
                          </m:r>
                        </m:e>
                        <m:sub>
                          <m:r>
                            <a:rPr lang="en-US" sz="2160" i="1">
                              <a:latin typeface="Cambria Math" panose="02040503050406030204" pitchFamily="18" charset="0"/>
                            </a:rPr>
                            <m:t>1</m:t>
                          </m:r>
                        </m:sub>
                      </m:sSub>
                    </m:oMath>
                  </m:oMathPara>
                </a14:m>
                <a:endParaRPr lang="en-US" sz="2160" dirty="0"/>
              </a:p>
            </p:txBody>
          </p:sp>
        </mc:Choice>
        <mc:Fallback xmlns="">
          <p:sp>
            <p:nvSpPr>
              <p:cNvPr id="28" name="TextBox 27">
                <a:extLst>
                  <a:ext uri="{FF2B5EF4-FFF2-40B4-BE49-F238E27FC236}">
                    <a16:creationId xmlns:a16="http://schemas.microsoft.com/office/drawing/2014/main" id="{F6B57B5B-62DC-454C-A09C-48B907A8CF46}"/>
                  </a:ext>
                </a:extLst>
              </p:cNvPr>
              <p:cNvSpPr txBox="1">
                <a:spLocks noRot="1" noChangeAspect="1" noMove="1" noResize="1" noEditPoints="1" noAdjustHandles="1" noChangeArrowheads="1" noChangeShapeType="1" noTextEdit="1"/>
              </p:cNvSpPr>
              <p:nvPr/>
            </p:nvSpPr>
            <p:spPr>
              <a:xfrm>
                <a:off x="3092685" y="2316891"/>
                <a:ext cx="464696" cy="424732"/>
              </a:xfrm>
              <a:prstGeom prst="rect">
                <a:avLst/>
              </a:prstGeom>
              <a:blipFill>
                <a:blip r:embed="rId3"/>
                <a:stretch>
                  <a:fillRect/>
                </a:stretch>
              </a:blipFill>
              <a:ln>
                <a:noFill/>
              </a:ln>
            </p:spPr>
            <p:txBody>
              <a:bodyPr/>
              <a:lstStyle/>
              <a:p>
                <a:r>
                  <a:rPr lang="en-US">
                    <a:noFill/>
                  </a:rPr>
                  <a:t> </a:t>
                </a:r>
              </a:p>
            </p:txBody>
          </p:sp>
        </mc:Fallback>
      </mc:AlternateContent>
      <p:sp>
        <p:nvSpPr>
          <p:cNvPr id="29" name="Oval 28">
            <a:extLst>
              <a:ext uri="{FF2B5EF4-FFF2-40B4-BE49-F238E27FC236}">
                <a16:creationId xmlns:a16="http://schemas.microsoft.com/office/drawing/2014/main" id="{F998CF06-8EBF-C745-BB8E-5172B2B59C5B}"/>
              </a:ext>
            </a:extLst>
          </p:cNvPr>
          <p:cNvSpPr/>
          <p:nvPr/>
        </p:nvSpPr>
        <p:spPr>
          <a:xfrm>
            <a:off x="4350923" y="2359256"/>
            <a:ext cx="464696" cy="434714"/>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5764BF01-1E54-9A47-A1E1-37313276EEE4}"/>
                  </a:ext>
                </a:extLst>
              </p:cNvPr>
              <p:cNvSpPr txBox="1"/>
              <p:nvPr/>
            </p:nvSpPr>
            <p:spPr>
              <a:xfrm>
                <a:off x="4339652" y="2331931"/>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𝜀</m:t>
                          </m:r>
                        </m:e>
                        <m:sub>
                          <m:r>
                            <a:rPr lang="en-US" sz="2160" i="1">
                              <a:latin typeface="Cambria Math" panose="02040503050406030204" pitchFamily="18" charset="0"/>
                            </a:rPr>
                            <m:t>2</m:t>
                          </m:r>
                        </m:sub>
                      </m:sSub>
                    </m:oMath>
                  </m:oMathPara>
                </a14:m>
                <a:endParaRPr lang="en-US" sz="2160" dirty="0"/>
              </a:p>
            </p:txBody>
          </p:sp>
        </mc:Choice>
        <mc:Fallback xmlns="">
          <p:sp>
            <p:nvSpPr>
              <p:cNvPr id="30" name="TextBox 29">
                <a:extLst>
                  <a:ext uri="{FF2B5EF4-FFF2-40B4-BE49-F238E27FC236}">
                    <a16:creationId xmlns:a16="http://schemas.microsoft.com/office/drawing/2014/main" id="{5764BF01-1E54-9A47-A1E1-37313276EEE4}"/>
                  </a:ext>
                </a:extLst>
              </p:cNvPr>
              <p:cNvSpPr txBox="1">
                <a:spLocks noRot="1" noChangeAspect="1" noMove="1" noResize="1" noEditPoints="1" noAdjustHandles="1" noChangeArrowheads="1" noChangeShapeType="1" noTextEdit="1"/>
              </p:cNvSpPr>
              <p:nvPr/>
            </p:nvSpPr>
            <p:spPr>
              <a:xfrm>
                <a:off x="4339652" y="2331931"/>
                <a:ext cx="464696" cy="424732"/>
              </a:xfrm>
              <a:prstGeom prst="rect">
                <a:avLst/>
              </a:prstGeom>
              <a:blipFill>
                <a:blip r:embed="rId4"/>
                <a:stretch>
                  <a:fillRect/>
                </a:stretch>
              </a:blipFill>
              <a:ln>
                <a:noFill/>
              </a:ln>
            </p:spPr>
            <p:txBody>
              <a:bodyPr/>
              <a:lstStyle/>
              <a:p>
                <a:r>
                  <a:rPr lang="en-US">
                    <a:noFill/>
                  </a:rPr>
                  <a:t> </a:t>
                </a:r>
              </a:p>
            </p:txBody>
          </p:sp>
        </mc:Fallback>
      </mc:AlternateContent>
      <p:sp>
        <p:nvSpPr>
          <p:cNvPr id="31" name="Oval 30">
            <a:extLst>
              <a:ext uri="{FF2B5EF4-FFF2-40B4-BE49-F238E27FC236}">
                <a16:creationId xmlns:a16="http://schemas.microsoft.com/office/drawing/2014/main" id="{D2CE7ABA-50A9-3A49-B740-435A666DFABC}"/>
              </a:ext>
            </a:extLst>
          </p:cNvPr>
          <p:cNvSpPr/>
          <p:nvPr/>
        </p:nvSpPr>
        <p:spPr>
          <a:xfrm>
            <a:off x="5609160" y="2357426"/>
            <a:ext cx="464696" cy="434714"/>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867D3308-D2C6-9749-9DBF-FEA535A1C642}"/>
                  </a:ext>
                </a:extLst>
              </p:cNvPr>
              <p:cNvSpPr txBox="1"/>
              <p:nvPr/>
            </p:nvSpPr>
            <p:spPr>
              <a:xfrm>
                <a:off x="5620431" y="2330402"/>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𝜀</m:t>
                          </m:r>
                        </m:e>
                        <m:sub>
                          <m:r>
                            <a:rPr lang="en-US" sz="2160" i="1">
                              <a:latin typeface="Cambria Math" panose="02040503050406030204" pitchFamily="18" charset="0"/>
                            </a:rPr>
                            <m:t>3</m:t>
                          </m:r>
                        </m:sub>
                      </m:sSub>
                    </m:oMath>
                  </m:oMathPara>
                </a14:m>
                <a:endParaRPr lang="en-US" sz="2160" dirty="0"/>
              </a:p>
            </p:txBody>
          </p:sp>
        </mc:Choice>
        <mc:Fallback xmlns="">
          <p:sp>
            <p:nvSpPr>
              <p:cNvPr id="32" name="TextBox 31">
                <a:extLst>
                  <a:ext uri="{FF2B5EF4-FFF2-40B4-BE49-F238E27FC236}">
                    <a16:creationId xmlns:a16="http://schemas.microsoft.com/office/drawing/2014/main" id="{867D3308-D2C6-9749-9DBF-FEA535A1C642}"/>
                  </a:ext>
                </a:extLst>
              </p:cNvPr>
              <p:cNvSpPr txBox="1">
                <a:spLocks noRot="1" noChangeAspect="1" noMove="1" noResize="1" noEditPoints="1" noAdjustHandles="1" noChangeArrowheads="1" noChangeShapeType="1" noTextEdit="1"/>
              </p:cNvSpPr>
              <p:nvPr/>
            </p:nvSpPr>
            <p:spPr>
              <a:xfrm>
                <a:off x="5620431" y="2330402"/>
                <a:ext cx="464696" cy="424732"/>
              </a:xfrm>
              <a:prstGeom prst="rect">
                <a:avLst/>
              </a:prstGeom>
              <a:blipFill>
                <a:blip r:embed="rId5"/>
                <a:stretch>
                  <a:fillRect/>
                </a:stretch>
              </a:blipFill>
              <a:ln>
                <a:noFill/>
              </a:ln>
            </p:spPr>
            <p:txBody>
              <a:bodyPr/>
              <a:lstStyle/>
              <a:p>
                <a:r>
                  <a:rPr lang="en-US">
                    <a:noFill/>
                  </a:rPr>
                  <a:t> </a:t>
                </a:r>
              </a:p>
            </p:txBody>
          </p:sp>
        </mc:Fallback>
      </mc:AlternateContent>
      <p:cxnSp>
        <p:nvCxnSpPr>
          <p:cNvPr id="33" name="Straight Arrow Connector 32">
            <a:extLst>
              <a:ext uri="{FF2B5EF4-FFF2-40B4-BE49-F238E27FC236}">
                <a16:creationId xmlns:a16="http://schemas.microsoft.com/office/drawing/2014/main" id="{9336997C-94FD-4C4A-AA5D-CA00DA340CE8}"/>
              </a:ext>
            </a:extLst>
          </p:cNvPr>
          <p:cNvCxnSpPr>
            <a:cxnSpLocks/>
            <a:stCxn id="27" idx="4"/>
            <a:endCxn id="19" idx="0"/>
          </p:cNvCxnSpPr>
          <p:nvPr/>
        </p:nvCxnSpPr>
        <p:spPr>
          <a:xfrm flipH="1">
            <a:off x="3279611" y="2760125"/>
            <a:ext cx="0" cy="35999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D580FB12-DA27-1C4D-8F5B-ED9C17C16937}"/>
              </a:ext>
            </a:extLst>
          </p:cNvPr>
          <p:cNvCxnSpPr>
            <a:cxnSpLocks/>
          </p:cNvCxnSpPr>
          <p:nvPr/>
        </p:nvCxnSpPr>
        <p:spPr>
          <a:xfrm flipH="1">
            <a:off x="4598743" y="2803826"/>
            <a:ext cx="1606" cy="33233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118FC2D6-971F-834A-81AD-C05A3DBD8079}"/>
              </a:ext>
            </a:extLst>
          </p:cNvPr>
          <p:cNvCxnSpPr>
            <a:cxnSpLocks/>
          </p:cNvCxnSpPr>
          <p:nvPr/>
        </p:nvCxnSpPr>
        <p:spPr>
          <a:xfrm>
            <a:off x="5841507" y="2786717"/>
            <a:ext cx="0" cy="34500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7" name="TextBox 36">
                <a:extLst>
                  <a:ext uri="{FF2B5EF4-FFF2-40B4-BE49-F238E27FC236}">
                    <a16:creationId xmlns:a16="http://schemas.microsoft.com/office/drawing/2014/main" id="{F5E19C01-435A-9345-BF91-C2FF34715160}"/>
                  </a:ext>
                </a:extLst>
              </p:cNvPr>
              <p:cNvSpPr txBox="1"/>
              <p:nvPr/>
            </p:nvSpPr>
            <p:spPr>
              <a:xfrm>
                <a:off x="3293435" y="3679844"/>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𝜆</m:t>
                          </m:r>
                        </m:e>
                        <m:sub>
                          <m:r>
                            <a:rPr lang="en-US" sz="2160" i="1">
                              <a:latin typeface="Cambria Math" panose="02040503050406030204" pitchFamily="18" charset="0"/>
                            </a:rPr>
                            <m:t>1</m:t>
                          </m:r>
                        </m:sub>
                      </m:sSub>
                    </m:oMath>
                  </m:oMathPara>
                </a14:m>
                <a:endParaRPr lang="en-US" sz="2160" dirty="0"/>
              </a:p>
            </p:txBody>
          </p:sp>
        </mc:Choice>
        <mc:Fallback xmlns="">
          <p:sp>
            <p:nvSpPr>
              <p:cNvPr id="37" name="TextBox 36">
                <a:extLst>
                  <a:ext uri="{FF2B5EF4-FFF2-40B4-BE49-F238E27FC236}">
                    <a16:creationId xmlns:a16="http://schemas.microsoft.com/office/drawing/2014/main" id="{F5E19C01-435A-9345-BF91-C2FF34715160}"/>
                  </a:ext>
                </a:extLst>
              </p:cNvPr>
              <p:cNvSpPr txBox="1">
                <a:spLocks noRot="1" noChangeAspect="1" noMove="1" noResize="1" noEditPoints="1" noAdjustHandles="1" noChangeArrowheads="1" noChangeShapeType="1" noTextEdit="1"/>
              </p:cNvSpPr>
              <p:nvPr/>
            </p:nvSpPr>
            <p:spPr>
              <a:xfrm>
                <a:off x="3293435" y="3679844"/>
                <a:ext cx="464696" cy="424732"/>
              </a:xfrm>
              <a:prstGeom prst="rect">
                <a:avLst/>
              </a:prstGeom>
              <a:blipFill>
                <a:blip r:embed="rId6"/>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E149163D-E0F0-1A49-8EB3-CB37EACF1E91}"/>
                  </a:ext>
                </a:extLst>
              </p:cNvPr>
              <p:cNvSpPr txBox="1"/>
              <p:nvPr/>
            </p:nvSpPr>
            <p:spPr>
              <a:xfrm>
                <a:off x="4184320" y="3613807"/>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𝜆</m:t>
                          </m:r>
                        </m:e>
                        <m:sub>
                          <m:r>
                            <a:rPr lang="en-US" sz="2160" i="1">
                              <a:latin typeface="Cambria Math" panose="02040503050406030204" pitchFamily="18" charset="0"/>
                            </a:rPr>
                            <m:t>2</m:t>
                          </m:r>
                        </m:sub>
                      </m:sSub>
                    </m:oMath>
                  </m:oMathPara>
                </a14:m>
                <a:endParaRPr lang="en-US" sz="2160" dirty="0"/>
              </a:p>
            </p:txBody>
          </p:sp>
        </mc:Choice>
        <mc:Fallback xmlns="">
          <p:sp>
            <p:nvSpPr>
              <p:cNvPr id="38" name="TextBox 37">
                <a:extLst>
                  <a:ext uri="{FF2B5EF4-FFF2-40B4-BE49-F238E27FC236}">
                    <a16:creationId xmlns:a16="http://schemas.microsoft.com/office/drawing/2014/main" id="{E149163D-E0F0-1A49-8EB3-CB37EACF1E91}"/>
                  </a:ext>
                </a:extLst>
              </p:cNvPr>
              <p:cNvSpPr txBox="1">
                <a:spLocks noRot="1" noChangeAspect="1" noMove="1" noResize="1" noEditPoints="1" noAdjustHandles="1" noChangeArrowheads="1" noChangeShapeType="1" noTextEdit="1"/>
              </p:cNvSpPr>
              <p:nvPr/>
            </p:nvSpPr>
            <p:spPr>
              <a:xfrm>
                <a:off x="4184320" y="3613807"/>
                <a:ext cx="464696" cy="424732"/>
              </a:xfrm>
              <a:prstGeom prst="rect">
                <a:avLst/>
              </a:prstGeom>
              <a:blipFill>
                <a:blip r:embed="rId7"/>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E1490FA3-8256-7241-87AD-959A6303E2E6}"/>
                  </a:ext>
                </a:extLst>
              </p:cNvPr>
              <p:cNvSpPr txBox="1"/>
              <p:nvPr/>
            </p:nvSpPr>
            <p:spPr>
              <a:xfrm>
                <a:off x="4959683" y="3619534"/>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𝜆</m:t>
                          </m:r>
                        </m:e>
                        <m:sub>
                          <m:r>
                            <a:rPr lang="en-US" sz="2160" i="1">
                              <a:latin typeface="Cambria Math" panose="02040503050406030204" pitchFamily="18" charset="0"/>
                            </a:rPr>
                            <m:t>3</m:t>
                          </m:r>
                        </m:sub>
                      </m:sSub>
                    </m:oMath>
                  </m:oMathPara>
                </a14:m>
                <a:endParaRPr lang="en-US" sz="2160" dirty="0"/>
              </a:p>
            </p:txBody>
          </p:sp>
        </mc:Choice>
        <mc:Fallback xmlns="">
          <p:sp>
            <p:nvSpPr>
              <p:cNvPr id="39" name="TextBox 38">
                <a:extLst>
                  <a:ext uri="{FF2B5EF4-FFF2-40B4-BE49-F238E27FC236}">
                    <a16:creationId xmlns:a16="http://schemas.microsoft.com/office/drawing/2014/main" id="{E1490FA3-8256-7241-87AD-959A6303E2E6}"/>
                  </a:ext>
                </a:extLst>
              </p:cNvPr>
              <p:cNvSpPr txBox="1">
                <a:spLocks noRot="1" noChangeAspect="1" noMove="1" noResize="1" noEditPoints="1" noAdjustHandles="1" noChangeArrowheads="1" noChangeShapeType="1" noTextEdit="1"/>
              </p:cNvSpPr>
              <p:nvPr/>
            </p:nvSpPr>
            <p:spPr>
              <a:xfrm>
                <a:off x="4959683" y="3619534"/>
                <a:ext cx="464696" cy="424732"/>
              </a:xfrm>
              <a:prstGeom prst="rect">
                <a:avLst/>
              </a:prstGeom>
              <a:blipFill>
                <a:blip r:embed="rId8"/>
                <a:stretch>
                  <a:fillRect/>
                </a:stretch>
              </a:blipFill>
              <a:ln>
                <a:noFill/>
              </a:ln>
            </p:spPr>
            <p:txBody>
              <a:bodyPr/>
              <a:lstStyle/>
              <a:p>
                <a:r>
                  <a:rPr lang="en-US">
                    <a:noFill/>
                  </a:rPr>
                  <a:t> </a:t>
                </a:r>
              </a:p>
            </p:txBody>
          </p:sp>
        </mc:Fallback>
      </mc:AlternateContent>
      <p:sp>
        <p:nvSpPr>
          <p:cNvPr id="40" name="TextBox 39">
            <a:extLst>
              <a:ext uri="{FF2B5EF4-FFF2-40B4-BE49-F238E27FC236}">
                <a16:creationId xmlns:a16="http://schemas.microsoft.com/office/drawing/2014/main" id="{F7BDE58F-0A86-9841-9D8E-820727863A31}"/>
              </a:ext>
            </a:extLst>
          </p:cNvPr>
          <p:cNvSpPr txBox="1"/>
          <p:nvPr/>
        </p:nvSpPr>
        <p:spPr>
          <a:xfrm>
            <a:off x="2973796" y="2729600"/>
            <a:ext cx="254833" cy="424732"/>
          </a:xfrm>
          <a:prstGeom prst="rect">
            <a:avLst/>
          </a:prstGeom>
          <a:noFill/>
          <a:ln>
            <a:noFill/>
          </a:ln>
        </p:spPr>
        <p:txBody>
          <a:bodyPr wrap="square" rtlCol="0">
            <a:spAutoFit/>
          </a:bodyPr>
          <a:lstStyle/>
          <a:p>
            <a:r>
              <a:rPr lang="en-US" sz="2160" dirty="0">
                <a:latin typeface="Cambria Math" panose="02040503050406030204" pitchFamily="18" charset="0"/>
                <a:ea typeface="Cambria Math" panose="02040503050406030204" pitchFamily="18" charset="0"/>
              </a:rPr>
              <a:t>1</a:t>
            </a:r>
          </a:p>
        </p:txBody>
      </p:sp>
      <p:sp>
        <p:nvSpPr>
          <p:cNvPr id="41" name="TextBox 40">
            <a:extLst>
              <a:ext uri="{FF2B5EF4-FFF2-40B4-BE49-F238E27FC236}">
                <a16:creationId xmlns:a16="http://schemas.microsoft.com/office/drawing/2014/main" id="{EB232B3C-7BD3-3F48-8430-A7B812049BF2}"/>
              </a:ext>
            </a:extLst>
          </p:cNvPr>
          <p:cNvSpPr txBox="1"/>
          <p:nvPr/>
        </p:nvSpPr>
        <p:spPr>
          <a:xfrm>
            <a:off x="4288820" y="2730261"/>
            <a:ext cx="254833" cy="424732"/>
          </a:xfrm>
          <a:prstGeom prst="rect">
            <a:avLst/>
          </a:prstGeom>
          <a:noFill/>
        </p:spPr>
        <p:txBody>
          <a:bodyPr wrap="square" rtlCol="0">
            <a:spAutoFit/>
          </a:bodyPr>
          <a:lstStyle/>
          <a:p>
            <a:r>
              <a:rPr lang="en-US" sz="2160" dirty="0">
                <a:latin typeface="Cambria Math" panose="02040503050406030204" pitchFamily="18" charset="0"/>
                <a:ea typeface="Cambria Math" panose="02040503050406030204" pitchFamily="18" charset="0"/>
              </a:rPr>
              <a:t>1</a:t>
            </a:r>
          </a:p>
        </p:txBody>
      </p:sp>
      <p:sp>
        <p:nvSpPr>
          <p:cNvPr id="42" name="TextBox 41">
            <a:extLst>
              <a:ext uri="{FF2B5EF4-FFF2-40B4-BE49-F238E27FC236}">
                <a16:creationId xmlns:a16="http://schemas.microsoft.com/office/drawing/2014/main" id="{3C4D23E5-F984-CC4A-A943-EE9F1529FFD5}"/>
              </a:ext>
            </a:extLst>
          </p:cNvPr>
          <p:cNvSpPr txBox="1"/>
          <p:nvPr/>
        </p:nvSpPr>
        <p:spPr>
          <a:xfrm>
            <a:off x="5536704" y="2744078"/>
            <a:ext cx="254833" cy="424732"/>
          </a:xfrm>
          <a:prstGeom prst="rect">
            <a:avLst/>
          </a:prstGeom>
          <a:noFill/>
        </p:spPr>
        <p:txBody>
          <a:bodyPr wrap="square" rtlCol="0">
            <a:spAutoFit/>
          </a:bodyPr>
          <a:lstStyle/>
          <a:p>
            <a:r>
              <a:rPr lang="en-US" sz="2160" dirty="0">
                <a:latin typeface="Cambria Math" panose="02040503050406030204" pitchFamily="18" charset="0"/>
                <a:ea typeface="Cambria Math" panose="02040503050406030204" pitchFamily="18" charset="0"/>
              </a:rPr>
              <a:t>1</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B168836E-4930-4361-2832-A09D4BA2C1CF}"/>
                  </a:ext>
                </a:extLst>
              </p:cNvPr>
              <p:cNvSpPr txBox="1"/>
              <p:nvPr/>
            </p:nvSpPr>
            <p:spPr>
              <a:xfrm>
                <a:off x="1028598" y="5711490"/>
                <a:ext cx="7767832"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i="1" smtClean="0">
                          <a:solidFill>
                            <a:schemeClr val="tx1"/>
                          </a:solidFill>
                          <a:latin typeface="Cambria Math" panose="02040503050406030204" pitchFamily="18" charset="0"/>
                        </a:rPr>
                        <m:t>𝑣𝑎𝑟</m:t>
                      </m:r>
                      <m:d>
                        <m:dPr>
                          <m:ctrlPr>
                            <a:rPr lang="en-US" sz="2400" i="1">
                              <a:latin typeface="Cambria Math" panose="02040503050406030204" pitchFamily="18" charset="0"/>
                            </a:rPr>
                          </m:ctrlPr>
                        </m:dPr>
                        <m:e>
                          <m:r>
                            <m:rPr>
                              <m:sty m:val="p"/>
                            </m:rPr>
                            <a:rPr lang="en-US" sz="2400" i="0">
                              <a:latin typeface="Cambria Math" panose="02040503050406030204" pitchFamily="18" charset="0"/>
                            </a:rPr>
                            <m:t>SATM</m:t>
                          </m:r>
                        </m:e>
                      </m:d>
                      <m:r>
                        <a:rPr lang="en-US" sz="2400" i="0">
                          <a:latin typeface="Cambria Math" panose="02040503050406030204" pitchFamily="18" charset="0"/>
                        </a:rPr>
                        <m:t>=</m:t>
                      </m:r>
                      <m:r>
                        <a:rPr lang="en-US" sz="2400" i="1">
                          <a:solidFill>
                            <a:srgbClr val="FF0000"/>
                          </a:solidFill>
                          <a:latin typeface="Cambria Math" panose="02040503050406030204" pitchFamily="18" charset="0"/>
                        </a:rPr>
                        <m:t>1</m:t>
                      </m:r>
                      <m:r>
                        <a:rPr lang="en-US" sz="2400" i="1">
                          <a:solidFill>
                            <a:srgbClr val="FF0000"/>
                          </a:solidFill>
                          <a:latin typeface="Cambria Math" panose="02040503050406030204" pitchFamily="18" charset="0"/>
                          <a:ea typeface="Cambria Math" panose="02040503050406030204" pitchFamily="18" charset="0"/>
                        </a:rPr>
                        <m:t>×</m:t>
                      </m:r>
                      <m:sSub>
                        <m:sSubPr>
                          <m:ctrlPr>
                            <a:rPr lang="en-US" sz="2400" i="1">
                              <a:solidFill>
                                <a:srgbClr val="FF0000"/>
                              </a:solidFill>
                              <a:latin typeface="Cambria Math" panose="02040503050406030204" pitchFamily="18" charset="0"/>
                            </a:rPr>
                          </m:ctrlPr>
                        </m:sSubPr>
                        <m:e>
                          <m:r>
                            <a:rPr lang="en-US" sz="2400" i="1">
                              <a:solidFill>
                                <a:srgbClr val="FF0000"/>
                              </a:solidFill>
                              <a:latin typeface="Cambria Math" panose="02040503050406030204" pitchFamily="18" charset="0"/>
                            </a:rPr>
                            <m:t>𝑣𝑎𝑟</m:t>
                          </m:r>
                          <m:r>
                            <a:rPr lang="en-US" sz="2400" i="1">
                              <a:solidFill>
                                <a:srgbClr val="FF0000"/>
                              </a:solidFill>
                              <a:latin typeface="Cambria Math" panose="02040503050406030204" pitchFamily="18" charset="0"/>
                            </a:rPr>
                            <m:t>(</m:t>
                          </m:r>
                          <m:r>
                            <a:rPr lang="en-US" sz="2400" i="1">
                              <a:solidFill>
                                <a:srgbClr val="FF0000"/>
                              </a:solidFill>
                              <a:latin typeface="Cambria Math" panose="02040503050406030204" pitchFamily="18" charset="0"/>
                              <a:ea typeface="Cambria Math" panose="02040503050406030204" pitchFamily="18" charset="0"/>
                            </a:rPr>
                            <m:t>𝜀</m:t>
                          </m:r>
                        </m:e>
                        <m:sub>
                          <m:r>
                            <a:rPr lang="en-US" sz="2400" i="1">
                              <a:solidFill>
                                <a:srgbClr val="FF0000"/>
                              </a:solidFill>
                              <a:latin typeface="Cambria Math" panose="02040503050406030204" pitchFamily="18" charset="0"/>
                            </a:rPr>
                            <m:t>1</m:t>
                          </m:r>
                        </m:sub>
                      </m:sSub>
                      <m:r>
                        <a:rPr lang="en-US" sz="2400" i="1">
                          <a:solidFill>
                            <a:srgbClr val="FF0000"/>
                          </a:solidFill>
                          <a:latin typeface="Cambria Math" panose="02040503050406030204" pitchFamily="18" charset="0"/>
                        </a:rPr>
                        <m:t>)</m:t>
                      </m:r>
                      <m:r>
                        <a:rPr lang="en-US" sz="2400" i="1">
                          <a:solidFill>
                            <a:srgbClr val="FF0000"/>
                          </a:solidFill>
                          <a:latin typeface="Cambria Math" panose="02040503050406030204" pitchFamily="18" charset="0"/>
                          <a:ea typeface="Cambria Math" panose="02040503050406030204" pitchFamily="18" charset="0"/>
                        </a:rPr>
                        <m:t>×1</m:t>
                      </m:r>
                      <m:r>
                        <a:rPr lang="en-US" sz="2400" i="1">
                          <a:latin typeface="Cambria Math" panose="02040503050406030204" pitchFamily="18" charset="0"/>
                        </a:rPr>
                        <m:t>+</m:t>
                      </m:r>
                      <m:sSub>
                        <m:sSubPr>
                          <m:ctrlPr>
                            <a:rPr lang="en-US" sz="2400" i="1">
                              <a:solidFill>
                                <a:srgbClr val="1921FF"/>
                              </a:solidFill>
                              <a:latin typeface="Cambria Math" panose="02040503050406030204" pitchFamily="18" charset="0"/>
                            </a:rPr>
                          </m:ctrlPr>
                        </m:sSubPr>
                        <m:e>
                          <m:r>
                            <a:rPr lang="en-US" sz="2400" i="1">
                              <a:solidFill>
                                <a:srgbClr val="1921FF"/>
                              </a:solidFill>
                              <a:latin typeface="Cambria Math" panose="02040503050406030204" pitchFamily="18" charset="0"/>
                              <a:ea typeface="Cambria Math" panose="02040503050406030204" pitchFamily="18" charset="0"/>
                            </a:rPr>
                            <m:t>𝜆</m:t>
                          </m:r>
                        </m:e>
                        <m:sub>
                          <m:r>
                            <a:rPr lang="en-US" sz="2400" i="1">
                              <a:solidFill>
                                <a:srgbClr val="1921FF"/>
                              </a:solidFill>
                              <a:latin typeface="Cambria Math" panose="02040503050406030204" pitchFamily="18" charset="0"/>
                            </a:rPr>
                            <m:t>1</m:t>
                          </m:r>
                        </m:sub>
                      </m:sSub>
                      <m:r>
                        <a:rPr lang="en-US" sz="2400" i="1">
                          <a:solidFill>
                            <a:srgbClr val="1921FF"/>
                          </a:solidFill>
                          <a:latin typeface="Cambria Math" panose="02040503050406030204" pitchFamily="18" charset="0"/>
                          <a:ea typeface="Cambria Math" panose="02040503050406030204" pitchFamily="18" charset="0"/>
                        </a:rPr>
                        <m:t>×</m:t>
                      </m:r>
                      <m:r>
                        <a:rPr lang="en-US" sz="2400" i="1">
                          <a:solidFill>
                            <a:srgbClr val="1921FF"/>
                          </a:solidFill>
                          <a:latin typeface="Cambria Math" panose="02040503050406030204" pitchFamily="18" charset="0"/>
                          <a:ea typeface="Cambria Math" panose="02040503050406030204" pitchFamily="18" charset="0"/>
                        </a:rPr>
                        <m:t>𝑣𝑎𝑟</m:t>
                      </m:r>
                      <m:r>
                        <a:rPr lang="en-US" sz="2400" i="1">
                          <a:solidFill>
                            <a:srgbClr val="1921FF"/>
                          </a:solidFill>
                          <a:latin typeface="Cambria Math" panose="02040503050406030204" pitchFamily="18" charset="0"/>
                          <a:ea typeface="Cambria Math" panose="02040503050406030204" pitchFamily="18" charset="0"/>
                        </a:rPr>
                        <m:t>(</m:t>
                      </m:r>
                      <m:r>
                        <m:rPr>
                          <m:sty m:val="p"/>
                        </m:rPr>
                        <a:rPr lang="en-US" sz="2400" i="0">
                          <a:solidFill>
                            <a:srgbClr val="1921FF"/>
                          </a:solidFill>
                          <a:latin typeface="Cambria Math" panose="02040503050406030204" pitchFamily="18" charset="0"/>
                          <a:ea typeface="Cambria Math" panose="02040503050406030204" pitchFamily="18" charset="0"/>
                        </a:rPr>
                        <m:t>Aptitude</m:t>
                      </m:r>
                      <m:r>
                        <a:rPr lang="en-US" sz="2400" i="1">
                          <a:solidFill>
                            <a:srgbClr val="1921FF"/>
                          </a:solidFill>
                          <a:latin typeface="Cambria Math" panose="02040503050406030204" pitchFamily="18" charset="0"/>
                          <a:ea typeface="Cambria Math" panose="02040503050406030204" pitchFamily="18" charset="0"/>
                        </a:rPr>
                        <m:t>) ×</m:t>
                      </m:r>
                      <m:sSub>
                        <m:sSubPr>
                          <m:ctrlPr>
                            <a:rPr lang="en-US" sz="2400" i="1">
                              <a:solidFill>
                                <a:srgbClr val="1921FF"/>
                              </a:solidFill>
                              <a:latin typeface="Cambria Math" panose="02040503050406030204" pitchFamily="18" charset="0"/>
                            </a:rPr>
                          </m:ctrlPr>
                        </m:sSubPr>
                        <m:e>
                          <m:r>
                            <a:rPr lang="en-US" sz="2400" i="1">
                              <a:solidFill>
                                <a:srgbClr val="1921FF"/>
                              </a:solidFill>
                              <a:latin typeface="Cambria Math" panose="02040503050406030204" pitchFamily="18" charset="0"/>
                              <a:ea typeface="Cambria Math" panose="02040503050406030204" pitchFamily="18" charset="0"/>
                            </a:rPr>
                            <m:t>𝜆</m:t>
                          </m:r>
                        </m:e>
                        <m:sub>
                          <m:r>
                            <a:rPr lang="en-US" sz="2400" i="1">
                              <a:solidFill>
                                <a:srgbClr val="1921FF"/>
                              </a:solidFill>
                              <a:latin typeface="Cambria Math" panose="02040503050406030204" pitchFamily="18" charset="0"/>
                            </a:rPr>
                            <m:t>1</m:t>
                          </m:r>
                        </m:sub>
                      </m:sSub>
                    </m:oMath>
                  </m:oMathPara>
                </a14:m>
                <a:endParaRPr lang="en-US" sz="2400" dirty="0"/>
              </a:p>
            </p:txBody>
          </p:sp>
        </mc:Choice>
        <mc:Fallback xmlns="">
          <p:sp>
            <p:nvSpPr>
              <p:cNvPr id="5" name="TextBox 4">
                <a:extLst>
                  <a:ext uri="{FF2B5EF4-FFF2-40B4-BE49-F238E27FC236}">
                    <a16:creationId xmlns:a16="http://schemas.microsoft.com/office/drawing/2014/main" id="{B168836E-4930-4361-2832-A09D4BA2C1CF}"/>
                  </a:ext>
                </a:extLst>
              </p:cNvPr>
              <p:cNvSpPr txBox="1">
                <a:spLocks noRot="1" noChangeAspect="1" noMove="1" noResize="1" noEditPoints="1" noAdjustHandles="1" noChangeArrowheads="1" noChangeShapeType="1" noTextEdit="1"/>
              </p:cNvSpPr>
              <p:nvPr/>
            </p:nvSpPr>
            <p:spPr>
              <a:xfrm>
                <a:off x="1028598" y="5711490"/>
                <a:ext cx="7767832" cy="369332"/>
              </a:xfrm>
              <a:prstGeom prst="rect">
                <a:avLst/>
              </a:prstGeom>
              <a:blipFill>
                <a:blip r:embed="rId9"/>
                <a:stretch>
                  <a:fillRect b="-32787"/>
                </a:stretch>
              </a:blipFill>
            </p:spPr>
            <p:txBody>
              <a:bodyPr/>
              <a:lstStyle/>
              <a:p>
                <a:r>
                  <a:rPr lang="en-US">
                    <a:noFill/>
                  </a:rPr>
                  <a:t> </a:t>
                </a:r>
              </a:p>
            </p:txBody>
          </p:sp>
        </mc:Fallback>
      </mc:AlternateContent>
    </p:spTree>
    <p:extLst>
      <p:ext uri="{BB962C8B-B14F-4D97-AF65-F5344CB8AC3E}">
        <p14:creationId xmlns:p14="http://schemas.microsoft.com/office/powerpoint/2010/main" val="12241599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0C2D2-89DD-1546-B50C-E6A815F29DBA}"/>
              </a:ext>
            </a:extLst>
          </p:cNvPr>
          <p:cNvSpPr>
            <a:spLocks noGrp="1"/>
          </p:cNvSpPr>
          <p:nvPr>
            <p:ph type="title"/>
          </p:nvPr>
        </p:nvSpPr>
        <p:spPr/>
        <p:txBody>
          <a:bodyPr/>
          <a:lstStyle/>
          <a:p>
            <a:r>
              <a:rPr lang="en-US" dirty="0"/>
              <a:t>Model Fit	</a:t>
            </a:r>
          </a:p>
        </p:txBody>
      </p:sp>
      <p:sp>
        <p:nvSpPr>
          <p:cNvPr id="3" name="Content Placeholder 2">
            <a:extLst>
              <a:ext uri="{FF2B5EF4-FFF2-40B4-BE49-F238E27FC236}">
                <a16:creationId xmlns:a16="http://schemas.microsoft.com/office/drawing/2014/main" id="{6F4F264A-8B06-374E-B738-C6F181626431}"/>
              </a:ext>
            </a:extLst>
          </p:cNvPr>
          <p:cNvSpPr>
            <a:spLocks noGrp="1"/>
          </p:cNvSpPr>
          <p:nvPr>
            <p:ph idx="1"/>
          </p:nvPr>
        </p:nvSpPr>
        <p:spPr>
          <a:xfrm>
            <a:off x="628650" y="1782703"/>
            <a:ext cx="7886700" cy="4511671"/>
          </a:xfrm>
        </p:spPr>
        <p:txBody>
          <a:bodyPr/>
          <a:lstStyle/>
          <a:p>
            <a:r>
              <a:rPr lang="en-US" dirty="0"/>
              <a:t>Model-Implied Covariance</a:t>
            </a:r>
          </a:p>
        </p:txBody>
      </p:sp>
      <p:sp>
        <p:nvSpPr>
          <p:cNvPr id="4" name="Footer Placeholder 3">
            <a:extLst>
              <a:ext uri="{FF2B5EF4-FFF2-40B4-BE49-F238E27FC236}">
                <a16:creationId xmlns:a16="http://schemas.microsoft.com/office/drawing/2014/main" id="{18F1B33F-2276-524B-91E3-50152B848E33}"/>
              </a:ext>
            </a:extLst>
          </p:cNvPr>
          <p:cNvSpPr>
            <a:spLocks noGrp="1"/>
          </p:cNvSpPr>
          <p:nvPr>
            <p:ph type="ftr" sz="quarter" idx="11"/>
          </p:nvPr>
        </p:nvSpPr>
        <p:spPr/>
        <p:txBody>
          <a:bodyPr/>
          <a:lstStyle/>
          <a:p>
            <a:endParaRPr lang="en-US"/>
          </a:p>
        </p:txBody>
      </p:sp>
      <p:sp>
        <p:nvSpPr>
          <p:cNvPr id="16" name="Oval 15">
            <a:extLst>
              <a:ext uri="{FF2B5EF4-FFF2-40B4-BE49-F238E27FC236}">
                <a16:creationId xmlns:a16="http://schemas.microsoft.com/office/drawing/2014/main" id="{344915C1-B839-DC40-A153-1910BF1B7317}"/>
              </a:ext>
            </a:extLst>
          </p:cNvPr>
          <p:cNvSpPr/>
          <p:nvPr/>
        </p:nvSpPr>
        <p:spPr>
          <a:xfrm>
            <a:off x="3931920" y="4045935"/>
            <a:ext cx="1280160" cy="1280160"/>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17" name="TextBox 16">
            <a:extLst>
              <a:ext uri="{FF2B5EF4-FFF2-40B4-BE49-F238E27FC236}">
                <a16:creationId xmlns:a16="http://schemas.microsoft.com/office/drawing/2014/main" id="{141DB4F4-1B0E-4E42-BBC5-6C8D62AC0AF6}"/>
              </a:ext>
            </a:extLst>
          </p:cNvPr>
          <p:cNvSpPr txBox="1"/>
          <p:nvPr/>
        </p:nvSpPr>
        <p:spPr>
          <a:xfrm>
            <a:off x="3903973" y="4456676"/>
            <a:ext cx="1364105" cy="461665"/>
          </a:xfrm>
          <a:prstGeom prst="rect">
            <a:avLst/>
          </a:prstGeom>
          <a:noFill/>
          <a:ln>
            <a:noFill/>
          </a:ln>
        </p:spPr>
        <p:txBody>
          <a:bodyPr wrap="square" rtlCol="0">
            <a:spAutoFit/>
          </a:bodyPr>
          <a:lstStyle/>
          <a:p>
            <a:pPr algn="ctr"/>
            <a:r>
              <a:rPr lang="en-US" sz="2400" dirty="0">
                <a:latin typeface="Helvetica Neue Light" panose="02000403000000020004" pitchFamily="2" charset="0"/>
                <a:ea typeface="Helvetica Neue Light" panose="02000403000000020004" pitchFamily="2" charset="0"/>
              </a:rPr>
              <a:t>Aptitude</a:t>
            </a:r>
          </a:p>
        </p:txBody>
      </p:sp>
      <p:sp>
        <p:nvSpPr>
          <p:cNvPr id="18" name="Rectangle 17">
            <a:extLst>
              <a:ext uri="{FF2B5EF4-FFF2-40B4-BE49-F238E27FC236}">
                <a16:creationId xmlns:a16="http://schemas.microsoft.com/office/drawing/2014/main" id="{06D95CEF-B7A0-8745-85E3-81FA2DEE67F7}"/>
              </a:ext>
            </a:extLst>
          </p:cNvPr>
          <p:cNvSpPr/>
          <p:nvPr/>
        </p:nvSpPr>
        <p:spPr>
          <a:xfrm>
            <a:off x="2749991" y="3119452"/>
            <a:ext cx="1059242" cy="430887"/>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19" name="TextBox 18">
            <a:extLst>
              <a:ext uri="{FF2B5EF4-FFF2-40B4-BE49-F238E27FC236}">
                <a16:creationId xmlns:a16="http://schemas.microsoft.com/office/drawing/2014/main" id="{585F903F-FD19-E647-9187-A71F25C59D1C}"/>
              </a:ext>
            </a:extLst>
          </p:cNvPr>
          <p:cNvSpPr txBox="1"/>
          <p:nvPr/>
        </p:nvSpPr>
        <p:spPr>
          <a:xfrm>
            <a:off x="2749990" y="3120123"/>
            <a:ext cx="1059242" cy="430887"/>
          </a:xfrm>
          <a:prstGeom prst="rect">
            <a:avLst/>
          </a:prstGeom>
          <a:noFill/>
          <a:ln>
            <a:solidFill>
              <a:schemeClr val="tx1"/>
            </a:solidFill>
          </a:ln>
        </p:spPr>
        <p:txBody>
          <a:bodyPr wrap="square" rtlCol="0">
            <a:spAutoFit/>
          </a:bodyPr>
          <a:lstStyle/>
          <a:p>
            <a:pPr algn="ctr"/>
            <a:r>
              <a:rPr lang="en-US" sz="2200" dirty="0">
                <a:latin typeface="Helvetica Neue Light" panose="02000403000000020004" pitchFamily="2" charset="0"/>
                <a:ea typeface="Helvetica Neue Light" panose="02000403000000020004" pitchFamily="2" charset="0"/>
              </a:rPr>
              <a:t>SAT-M</a:t>
            </a:r>
          </a:p>
        </p:txBody>
      </p:sp>
      <p:sp>
        <p:nvSpPr>
          <p:cNvPr id="20" name="Rectangle 19">
            <a:extLst>
              <a:ext uri="{FF2B5EF4-FFF2-40B4-BE49-F238E27FC236}">
                <a16:creationId xmlns:a16="http://schemas.microsoft.com/office/drawing/2014/main" id="{0CFA07EE-FA06-B34F-ADCF-B863C3B9AB62}"/>
              </a:ext>
            </a:extLst>
          </p:cNvPr>
          <p:cNvSpPr/>
          <p:nvPr/>
        </p:nvSpPr>
        <p:spPr>
          <a:xfrm>
            <a:off x="4042380" y="3122436"/>
            <a:ext cx="1059242" cy="430887"/>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21" name="TextBox 20">
            <a:extLst>
              <a:ext uri="{FF2B5EF4-FFF2-40B4-BE49-F238E27FC236}">
                <a16:creationId xmlns:a16="http://schemas.microsoft.com/office/drawing/2014/main" id="{E0B0582A-0E6D-B04B-A6BA-B0D041E7C7CF}"/>
              </a:ext>
            </a:extLst>
          </p:cNvPr>
          <p:cNvSpPr txBox="1"/>
          <p:nvPr/>
        </p:nvSpPr>
        <p:spPr>
          <a:xfrm>
            <a:off x="4042379" y="3123107"/>
            <a:ext cx="1059242" cy="430887"/>
          </a:xfrm>
          <a:prstGeom prst="rect">
            <a:avLst/>
          </a:prstGeom>
          <a:noFill/>
          <a:ln>
            <a:solidFill>
              <a:schemeClr val="tx1"/>
            </a:solidFill>
          </a:ln>
        </p:spPr>
        <p:txBody>
          <a:bodyPr wrap="square" rtlCol="0">
            <a:spAutoFit/>
          </a:bodyPr>
          <a:lstStyle/>
          <a:p>
            <a:pPr algn="ctr"/>
            <a:r>
              <a:rPr lang="en-US" sz="2200" dirty="0">
                <a:latin typeface="Helvetica Neue Light" panose="02000403000000020004" pitchFamily="2" charset="0"/>
                <a:ea typeface="Helvetica Neue Light" panose="02000403000000020004" pitchFamily="2" charset="0"/>
              </a:rPr>
              <a:t>SAT-V</a:t>
            </a:r>
          </a:p>
        </p:txBody>
      </p:sp>
      <p:sp>
        <p:nvSpPr>
          <p:cNvPr id="22" name="Rectangle 21">
            <a:extLst>
              <a:ext uri="{FF2B5EF4-FFF2-40B4-BE49-F238E27FC236}">
                <a16:creationId xmlns:a16="http://schemas.microsoft.com/office/drawing/2014/main" id="{612B7977-F791-AB4D-A040-A3340784836C}"/>
              </a:ext>
            </a:extLst>
          </p:cNvPr>
          <p:cNvSpPr/>
          <p:nvPr/>
        </p:nvSpPr>
        <p:spPr>
          <a:xfrm>
            <a:off x="5328564" y="3125632"/>
            <a:ext cx="1059242" cy="430887"/>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23" name="TextBox 22">
            <a:extLst>
              <a:ext uri="{FF2B5EF4-FFF2-40B4-BE49-F238E27FC236}">
                <a16:creationId xmlns:a16="http://schemas.microsoft.com/office/drawing/2014/main" id="{56DCE9C5-D6FF-184B-B096-AF27B5970425}"/>
              </a:ext>
            </a:extLst>
          </p:cNvPr>
          <p:cNvSpPr txBox="1"/>
          <p:nvPr/>
        </p:nvSpPr>
        <p:spPr>
          <a:xfrm>
            <a:off x="5328563" y="3126304"/>
            <a:ext cx="1059242" cy="430887"/>
          </a:xfrm>
          <a:prstGeom prst="rect">
            <a:avLst/>
          </a:prstGeom>
          <a:noFill/>
          <a:ln>
            <a:solidFill>
              <a:schemeClr val="tx1"/>
            </a:solidFill>
          </a:ln>
        </p:spPr>
        <p:txBody>
          <a:bodyPr wrap="square" rtlCol="0">
            <a:spAutoFit/>
          </a:bodyPr>
          <a:lstStyle/>
          <a:p>
            <a:pPr algn="ctr"/>
            <a:r>
              <a:rPr lang="en-US" sz="2200" dirty="0">
                <a:latin typeface="Helvetica Neue Light" panose="02000403000000020004" pitchFamily="2" charset="0"/>
                <a:ea typeface="Helvetica Neue Light" panose="02000403000000020004" pitchFamily="2" charset="0"/>
              </a:rPr>
              <a:t>SAT-W</a:t>
            </a:r>
          </a:p>
        </p:txBody>
      </p:sp>
      <p:cxnSp>
        <p:nvCxnSpPr>
          <p:cNvPr id="24" name="Straight Arrow Connector 23">
            <a:extLst>
              <a:ext uri="{FF2B5EF4-FFF2-40B4-BE49-F238E27FC236}">
                <a16:creationId xmlns:a16="http://schemas.microsoft.com/office/drawing/2014/main" id="{8B9E5BE5-35EF-F645-B935-4E8F3FCF2476}"/>
              </a:ext>
            </a:extLst>
          </p:cNvPr>
          <p:cNvCxnSpPr>
            <a:cxnSpLocks/>
            <a:stCxn id="16" idx="1"/>
            <a:endCxn id="19" idx="2"/>
          </p:cNvCxnSpPr>
          <p:nvPr/>
        </p:nvCxnSpPr>
        <p:spPr>
          <a:xfrm flipH="1" flipV="1">
            <a:off x="3279611" y="3551010"/>
            <a:ext cx="839784" cy="682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47DF8F8C-0AE0-7C4C-AB80-008D973AFAFD}"/>
              </a:ext>
            </a:extLst>
          </p:cNvPr>
          <p:cNvCxnSpPr>
            <a:cxnSpLocks/>
            <a:stCxn id="16" idx="0"/>
            <a:endCxn id="21" idx="2"/>
          </p:cNvCxnSpPr>
          <p:nvPr/>
        </p:nvCxnSpPr>
        <p:spPr>
          <a:xfrm flipV="1">
            <a:off x="4572000" y="3553994"/>
            <a:ext cx="0" cy="49194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4467290F-D5AA-1149-A2EA-105CC6527871}"/>
              </a:ext>
            </a:extLst>
          </p:cNvPr>
          <p:cNvCxnSpPr>
            <a:cxnSpLocks/>
            <a:stCxn id="16" idx="7"/>
            <a:endCxn id="23" idx="2"/>
          </p:cNvCxnSpPr>
          <p:nvPr/>
        </p:nvCxnSpPr>
        <p:spPr>
          <a:xfrm flipV="1">
            <a:off x="5024605" y="3557191"/>
            <a:ext cx="833579" cy="67621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Oval 26">
            <a:extLst>
              <a:ext uri="{FF2B5EF4-FFF2-40B4-BE49-F238E27FC236}">
                <a16:creationId xmlns:a16="http://schemas.microsoft.com/office/drawing/2014/main" id="{8819EE1A-E86D-6D41-886F-887C62EFCDF8}"/>
              </a:ext>
            </a:extLst>
          </p:cNvPr>
          <p:cNvSpPr/>
          <p:nvPr/>
        </p:nvSpPr>
        <p:spPr>
          <a:xfrm>
            <a:off x="3092685" y="2325411"/>
            <a:ext cx="464696" cy="434714"/>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rgbClr val="FF0000"/>
              </a:solidFill>
            </a:endParaRPr>
          </a:p>
        </p:txBody>
      </p:sp>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F6B57B5B-62DC-454C-A09C-48B907A8CF46}"/>
                  </a:ext>
                </a:extLst>
              </p:cNvPr>
              <p:cNvSpPr txBox="1"/>
              <p:nvPr/>
            </p:nvSpPr>
            <p:spPr>
              <a:xfrm>
                <a:off x="3092685" y="2316891"/>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𝜀</m:t>
                          </m:r>
                        </m:e>
                        <m:sub>
                          <m:r>
                            <a:rPr lang="en-US" sz="2160" i="1">
                              <a:latin typeface="Cambria Math" panose="02040503050406030204" pitchFamily="18" charset="0"/>
                            </a:rPr>
                            <m:t>1</m:t>
                          </m:r>
                        </m:sub>
                      </m:sSub>
                    </m:oMath>
                  </m:oMathPara>
                </a14:m>
                <a:endParaRPr lang="en-US" sz="2160" dirty="0"/>
              </a:p>
            </p:txBody>
          </p:sp>
        </mc:Choice>
        <mc:Fallback xmlns="">
          <p:sp>
            <p:nvSpPr>
              <p:cNvPr id="28" name="TextBox 27">
                <a:extLst>
                  <a:ext uri="{FF2B5EF4-FFF2-40B4-BE49-F238E27FC236}">
                    <a16:creationId xmlns:a16="http://schemas.microsoft.com/office/drawing/2014/main" id="{F6B57B5B-62DC-454C-A09C-48B907A8CF46}"/>
                  </a:ext>
                </a:extLst>
              </p:cNvPr>
              <p:cNvSpPr txBox="1">
                <a:spLocks noRot="1" noChangeAspect="1" noMove="1" noResize="1" noEditPoints="1" noAdjustHandles="1" noChangeArrowheads="1" noChangeShapeType="1" noTextEdit="1"/>
              </p:cNvSpPr>
              <p:nvPr/>
            </p:nvSpPr>
            <p:spPr>
              <a:xfrm>
                <a:off x="3092685" y="2316891"/>
                <a:ext cx="464696" cy="424732"/>
              </a:xfrm>
              <a:prstGeom prst="rect">
                <a:avLst/>
              </a:prstGeom>
              <a:blipFill>
                <a:blip r:embed="rId3"/>
                <a:stretch>
                  <a:fillRect/>
                </a:stretch>
              </a:blipFill>
              <a:ln>
                <a:noFill/>
              </a:ln>
            </p:spPr>
            <p:txBody>
              <a:bodyPr/>
              <a:lstStyle/>
              <a:p>
                <a:r>
                  <a:rPr lang="en-US">
                    <a:noFill/>
                  </a:rPr>
                  <a:t> </a:t>
                </a:r>
              </a:p>
            </p:txBody>
          </p:sp>
        </mc:Fallback>
      </mc:AlternateContent>
      <p:sp>
        <p:nvSpPr>
          <p:cNvPr id="29" name="Oval 28">
            <a:extLst>
              <a:ext uri="{FF2B5EF4-FFF2-40B4-BE49-F238E27FC236}">
                <a16:creationId xmlns:a16="http://schemas.microsoft.com/office/drawing/2014/main" id="{F998CF06-8EBF-C745-BB8E-5172B2B59C5B}"/>
              </a:ext>
            </a:extLst>
          </p:cNvPr>
          <p:cNvSpPr/>
          <p:nvPr/>
        </p:nvSpPr>
        <p:spPr>
          <a:xfrm>
            <a:off x="4350923" y="2359256"/>
            <a:ext cx="464696" cy="434714"/>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5764BF01-1E54-9A47-A1E1-37313276EEE4}"/>
                  </a:ext>
                </a:extLst>
              </p:cNvPr>
              <p:cNvSpPr txBox="1"/>
              <p:nvPr/>
            </p:nvSpPr>
            <p:spPr>
              <a:xfrm>
                <a:off x="4339652" y="2331931"/>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𝜀</m:t>
                          </m:r>
                        </m:e>
                        <m:sub>
                          <m:r>
                            <a:rPr lang="en-US" sz="2160" i="1">
                              <a:latin typeface="Cambria Math" panose="02040503050406030204" pitchFamily="18" charset="0"/>
                            </a:rPr>
                            <m:t>2</m:t>
                          </m:r>
                        </m:sub>
                      </m:sSub>
                    </m:oMath>
                  </m:oMathPara>
                </a14:m>
                <a:endParaRPr lang="en-US" sz="2160" dirty="0"/>
              </a:p>
            </p:txBody>
          </p:sp>
        </mc:Choice>
        <mc:Fallback xmlns="">
          <p:sp>
            <p:nvSpPr>
              <p:cNvPr id="30" name="TextBox 29">
                <a:extLst>
                  <a:ext uri="{FF2B5EF4-FFF2-40B4-BE49-F238E27FC236}">
                    <a16:creationId xmlns:a16="http://schemas.microsoft.com/office/drawing/2014/main" id="{5764BF01-1E54-9A47-A1E1-37313276EEE4}"/>
                  </a:ext>
                </a:extLst>
              </p:cNvPr>
              <p:cNvSpPr txBox="1">
                <a:spLocks noRot="1" noChangeAspect="1" noMove="1" noResize="1" noEditPoints="1" noAdjustHandles="1" noChangeArrowheads="1" noChangeShapeType="1" noTextEdit="1"/>
              </p:cNvSpPr>
              <p:nvPr/>
            </p:nvSpPr>
            <p:spPr>
              <a:xfrm>
                <a:off x="4339652" y="2331931"/>
                <a:ext cx="464696" cy="424732"/>
              </a:xfrm>
              <a:prstGeom prst="rect">
                <a:avLst/>
              </a:prstGeom>
              <a:blipFill>
                <a:blip r:embed="rId4"/>
                <a:stretch>
                  <a:fillRect/>
                </a:stretch>
              </a:blipFill>
              <a:ln>
                <a:noFill/>
              </a:ln>
            </p:spPr>
            <p:txBody>
              <a:bodyPr/>
              <a:lstStyle/>
              <a:p>
                <a:r>
                  <a:rPr lang="en-US">
                    <a:noFill/>
                  </a:rPr>
                  <a:t> </a:t>
                </a:r>
              </a:p>
            </p:txBody>
          </p:sp>
        </mc:Fallback>
      </mc:AlternateContent>
      <p:sp>
        <p:nvSpPr>
          <p:cNvPr id="31" name="Oval 30">
            <a:extLst>
              <a:ext uri="{FF2B5EF4-FFF2-40B4-BE49-F238E27FC236}">
                <a16:creationId xmlns:a16="http://schemas.microsoft.com/office/drawing/2014/main" id="{D2CE7ABA-50A9-3A49-B740-435A666DFABC}"/>
              </a:ext>
            </a:extLst>
          </p:cNvPr>
          <p:cNvSpPr/>
          <p:nvPr/>
        </p:nvSpPr>
        <p:spPr>
          <a:xfrm>
            <a:off x="5609160" y="2357426"/>
            <a:ext cx="464696" cy="434714"/>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867D3308-D2C6-9749-9DBF-FEA535A1C642}"/>
                  </a:ext>
                </a:extLst>
              </p:cNvPr>
              <p:cNvSpPr txBox="1"/>
              <p:nvPr/>
            </p:nvSpPr>
            <p:spPr>
              <a:xfrm>
                <a:off x="5620431" y="2330402"/>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𝜀</m:t>
                          </m:r>
                        </m:e>
                        <m:sub>
                          <m:r>
                            <a:rPr lang="en-US" sz="2160" i="1">
                              <a:latin typeface="Cambria Math" panose="02040503050406030204" pitchFamily="18" charset="0"/>
                            </a:rPr>
                            <m:t>3</m:t>
                          </m:r>
                        </m:sub>
                      </m:sSub>
                    </m:oMath>
                  </m:oMathPara>
                </a14:m>
                <a:endParaRPr lang="en-US" sz="2160" dirty="0"/>
              </a:p>
            </p:txBody>
          </p:sp>
        </mc:Choice>
        <mc:Fallback xmlns="">
          <p:sp>
            <p:nvSpPr>
              <p:cNvPr id="32" name="TextBox 31">
                <a:extLst>
                  <a:ext uri="{FF2B5EF4-FFF2-40B4-BE49-F238E27FC236}">
                    <a16:creationId xmlns:a16="http://schemas.microsoft.com/office/drawing/2014/main" id="{867D3308-D2C6-9749-9DBF-FEA535A1C642}"/>
                  </a:ext>
                </a:extLst>
              </p:cNvPr>
              <p:cNvSpPr txBox="1">
                <a:spLocks noRot="1" noChangeAspect="1" noMove="1" noResize="1" noEditPoints="1" noAdjustHandles="1" noChangeArrowheads="1" noChangeShapeType="1" noTextEdit="1"/>
              </p:cNvSpPr>
              <p:nvPr/>
            </p:nvSpPr>
            <p:spPr>
              <a:xfrm>
                <a:off x="5620431" y="2330402"/>
                <a:ext cx="464696" cy="424732"/>
              </a:xfrm>
              <a:prstGeom prst="rect">
                <a:avLst/>
              </a:prstGeom>
              <a:blipFill>
                <a:blip r:embed="rId5"/>
                <a:stretch>
                  <a:fillRect/>
                </a:stretch>
              </a:blipFill>
              <a:ln>
                <a:noFill/>
              </a:ln>
            </p:spPr>
            <p:txBody>
              <a:bodyPr/>
              <a:lstStyle/>
              <a:p>
                <a:r>
                  <a:rPr lang="en-US">
                    <a:noFill/>
                  </a:rPr>
                  <a:t> </a:t>
                </a:r>
              </a:p>
            </p:txBody>
          </p:sp>
        </mc:Fallback>
      </mc:AlternateContent>
      <p:cxnSp>
        <p:nvCxnSpPr>
          <p:cNvPr id="33" name="Straight Arrow Connector 32">
            <a:extLst>
              <a:ext uri="{FF2B5EF4-FFF2-40B4-BE49-F238E27FC236}">
                <a16:creationId xmlns:a16="http://schemas.microsoft.com/office/drawing/2014/main" id="{9336997C-94FD-4C4A-AA5D-CA00DA340CE8}"/>
              </a:ext>
            </a:extLst>
          </p:cNvPr>
          <p:cNvCxnSpPr>
            <a:cxnSpLocks/>
            <a:stCxn id="27" idx="4"/>
            <a:endCxn id="19" idx="0"/>
          </p:cNvCxnSpPr>
          <p:nvPr/>
        </p:nvCxnSpPr>
        <p:spPr>
          <a:xfrm flipH="1">
            <a:off x="3279611" y="2760125"/>
            <a:ext cx="0" cy="35999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D580FB12-DA27-1C4D-8F5B-ED9C17C16937}"/>
              </a:ext>
            </a:extLst>
          </p:cNvPr>
          <p:cNvCxnSpPr>
            <a:cxnSpLocks/>
          </p:cNvCxnSpPr>
          <p:nvPr/>
        </p:nvCxnSpPr>
        <p:spPr>
          <a:xfrm flipH="1">
            <a:off x="4598743" y="2803826"/>
            <a:ext cx="1606" cy="33233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118FC2D6-971F-834A-81AD-C05A3DBD8079}"/>
              </a:ext>
            </a:extLst>
          </p:cNvPr>
          <p:cNvCxnSpPr>
            <a:cxnSpLocks/>
          </p:cNvCxnSpPr>
          <p:nvPr/>
        </p:nvCxnSpPr>
        <p:spPr>
          <a:xfrm>
            <a:off x="5841507" y="2786717"/>
            <a:ext cx="0" cy="34500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7" name="TextBox 36">
                <a:extLst>
                  <a:ext uri="{FF2B5EF4-FFF2-40B4-BE49-F238E27FC236}">
                    <a16:creationId xmlns:a16="http://schemas.microsoft.com/office/drawing/2014/main" id="{F5E19C01-435A-9345-BF91-C2FF34715160}"/>
                  </a:ext>
                </a:extLst>
              </p:cNvPr>
              <p:cNvSpPr txBox="1"/>
              <p:nvPr/>
            </p:nvSpPr>
            <p:spPr>
              <a:xfrm>
                <a:off x="3293435" y="3679844"/>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𝜆</m:t>
                          </m:r>
                        </m:e>
                        <m:sub>
                          <m:r>
                            <a:rPr lang="en-US" sz="2160" i="1">
                              <a:latin typeface="Cambria Math" panose="02040503050406030204" pitchFamily="18" charset="0"/>
                            </a:rPr>
                            <m:t>1</m:t>
                          </m:r>
                        </m:sub>
                      </m:sSub>
                    </m:oMath>
                  </m:oMathPara>
                </a14:m>
                <a:endParaRPr lang="en-US" sz="2160" dirty="0"/>
              </a:p>
            </p:txBody>
          </p:sp>
        </mc:Choice>
        <mc:Fallback xmlns="">
          <p:sp>
            <p:nvSpPr>
              <p:cNvPr id="37" name="TextBox 36">
                <a:extLst>
                  <a:ext uri="{FF2B5EF4-FFF2-40B4-BE49-F238E27FC236}">
                    <a16:creationId xmlns:a16="http://schemas.microsoft.com/office/drawing/2014/main" id="{F5E19C01-435A-9345-BF91-C2FF34715160}"/>
                  </a:ext>
                </a:extLst>
              </p:cNvPr>
              <p:cNvSpPr txBox="1">
                <a:spLocks noRot="1" noChangeAspect="1" noMove="1" noResize="1" noEditPoints="1" noAdjustHandles="1" noChangeArrowheads="1" noChangeShapeType="1" noTextEdit="1"/>
              </p:cNvSpPr>
              <p:nvPr/>
            </p:nvSpPr>
            <p:spPr>
              <a:xfrm>
                <a:off x="3293435" y="3679844"/>
                <a:ext cx="464696" cy="424732"/>
              </a:xfrm>
              <a:prstGeom prst="rect">
                <a:avLst/>
              </a:prstGeom>
              <a:blipFill>
                <a:blip r:embed="rId6"/>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E149163D-E0F0-1A49-8EB3-CB37EACF1E91}"/>
                  </a:ext>
                </a:extLst>
              </p:cNvPr>
              <p:cNvSpPr txBox="1"/>
              <p:nvPr/>
            </p:nvSpPr>
            <p:spPr>
              <a:xfrm>
                <a:off x="4184320" y="3613807"/>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𝜆</m:t>
                          </m:r>
                        </m:e>
                        <m:sub>
                          <m:r>
                            <a:rPr lang="en-US" sz="2160" i="1">
                              <a:latin typeface="Cambria Math" panose="02040503050406030204" pitchFamily="18" charset="0"/>
                            </a:rPr>
                            <m:t>2</m:t>
                          </m:r>
                        </m:sub>
                      </m:sSub>
                    </m:oMath>
                  </m:oMathPara>
                </a14:m>
                <a:endParaRPr lang="en-US" sz="2160" dirty="0"/>
              </a:p>
            </p:txBody>
          </p:sp>
        </mc:Choice>
        <mc:Fallback xmlns="">
          <p:sp>
            <p:nvSpPr>
              <p:cNvPr id="38" name="TextBox 37">
                <a:extLst>
                  <a:ext uri="{FF2B5EF4-FFF2-40B4-BE49-F238E27FC236}">
                    <a16:creationId xmlns:a16="http://schemas.microsoft.com/office/drawing/2014/main" id="{E149163D-E0F0-1A49-8EB3-CB37EACF1E91}"/>
                  </a:ext>
                </a:extLst>
              </p:cNvPr>
              <p:cNvSpPr txBox="1">
                <a:spLocks noRot="1" noChangeAspect="1" noMove="1" noResize="1" noEditPoints="1" noAdjustHandles="1" noChangeArrowheads="1" noChangeShapeType="1" noTextEdit="1"/>
              </p:cNvSpPr>
              <p:nvPr/>
            </p:nvSpPr>
            <p:spPr>
              <a:xfrm>
                <a:off x="4184320" y="3613807"/>
                <a:ext cx="464696" cy="424732"/>
              </a:xfrm>
              <a:prstGeom prst="rect">
                <a:avLst/>
              </a:prstGeom>
              <a:blipFill>
                <a:blip r:embed="rId7"/>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E1490FA3-8256-7241-87AD-959A6303E2E6}"/>
                  </a:ext>
                </a:extLst>
              </p:cNvPr>
              <p:cNvSpPr txBox="1"/>
              <p:nvPr/>
            </p:nvSpPr>
            <p:spPr>
              <a:xfrm>
                <a:off x="4959683" y="3619534"/>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𝜆</m:t>
                          </m:r>
                        </m:e>
                        <m:sub>
                          <m:r>
                            <a:rPr lang="en-US" sz="2160" i="1">
                              <a:latin typeface="Cambria Math" panose="02040503050406030204" pitchFamily="18" charset="0"/>
                            </a:rPr>
                            <m:t>3</m:t>
                          </m:r>
                        </m:sub>
                      </m:sSub>
                    </m:oMath>
                  </m:oMathPara>
                </a14:m>
                <a:endParaRPr lang="en-US" sz="2160" dirty="0"/>
              </a:p>
            </p:txBody>
          </p:sp>
        </mc:Choice>
        <mc:Fallback xmlns="">
          <p:sp>
            <p:nvSpPr>
              <p:cNvPr id="39" name="TextBox 38">
                <a:extLst>
                  <a:ext uri="{FF2B5EF4-FFF2-40B4-BE49-F238E27FC236}">
                    <a16:creationId xmlns:a16="http://schemas.microsoft.com/office/drawing/2014/main" id="{E1490FA3-8256-7241-87AD-959A6303E2E6}"/>
                  </a:ext>
                </a:extLst>
              </p:cNvPr>
              <p:cNvSpPr txBox="1">
                <a:spLocks noRot="1" noChangeAspect="1" noMove="1" noResize="1" noEditPoints="1" noAdjustHandles="1" noChangeArrowheads="1" noChangeShapeType="1" noTextEdit="1"/>
              </p:cNvSpPr>
              <p:nvPr/>
            </p:nvSpPr>
            <p:spPr>
              <a:xfrm>
                <a:off x="4959683" y="3619534"/>
                <a:ext cx="464696" cy="424732"/>
              </a:xfrm>
              <a:prstGeom prst="rect">
                <a:avLst/>
              </a:prstGeom>
              <a:blipFill>
                <a:blip r:embed="rId8"/>
                <a:stretch>
                  <a:fillRect/>
                </a:stretch>
              </a:blipFill>
              <a:ln>
                <a:noFill/>
              </a:ln>
            </p:spPr>
            <p:txBody>
              <a:bodyPr/>
              <a:lstStyle/>
              <a:p>
                <a:r>
                  <a:rPr lang="en-US">
                    <a:noFill/>
                  </a:rPr>
                  <a:t> </a:t>
                </a:r>
              </a:p>
            </p:txBody>
          </p:sp>
        </mc:Fallback>
      </mc:AlternateContent>
      <p:sp>
        <p:nvSpPr>
          <p:cNvPr id="40" name="TextBox 39">
            <a:extLst>
              <a:ext uri="{FF2B5EF4-FFF2-40B4-BE49-F238E27FC236}">
                <a16:creationId xmlns:a16="http://schemas.microsoft.com/office/drawing/2014/main" id="{F7BDE58F-0A86-9841-9D8E-820727863A31}"/>
              </a:ext>
            </a:extLst>
          </p:cNvPr>
          <p:cNvSpPr txBox="1"/>
          <p:nvPr/>
        </p:nvSpPr>
        <p:spPr>
          <a:xfrm>
            <a:off x="2973796" y="2729600"/>
            <a:ext cx="254833" cy="424732"/>
          </a:xfrm>
          <a:prstGeom prst="rect">
            <a:avLst/>
          </a:prstGeom>
          <a:noFill/>
          <a:ln>
            <a:noFill/>
          </a:ln>
        </p:spPr>
        <p:txBody>
          <a:bodyPr wrap="square" rtlCol="0">
            <a:spAutoFit/>
          </a:bodyPr>
          <a:lstStyle/>
          <a:p>
            <a:r>
              <a:rPr lang="en-US" sz="2160" dirty="0">
                <a:latin typeface="Cambria Math" panose="02040503050406030204" pitchFamily="18" charset="0"/>
                <a:ea typeface="Cambria Math" panose="02040503050406030204" pitchFamily="18" charset="0"/>
              </a:rPr>
              <a:t>1</a:t>
            </a:r>
          </a:p>
        </p:txBody>
      </p:sp>
      <p:sp>
        <p:nvSpPr>
          <p:cNvPr id="41" name="TextBox 40">
            <a:extLst>
              <a:ext uri="{FF2B5EF4-FFF2-40B4-BE49-F238E27FC236}">
                <a16:creationId xmlns:a16="http://schemas.microsoft.com/office/drawing/2014/main" id="{EB232B3C-7BD3-3F48-8430-A7B812049BF2}"/>
              </a:ext>
            </a:extLst>
          </p:cNvPr>
          <p:cNvSpPr txBox="1"/>
          <p:nvPr/>
        </p:nvSpPr>
        <p:spPr>
          <a:xfrm>
            <a:off x="4288820" y="2730261"/>
            <a:ext cx="254833" cy="424732"/>
          </a:xfrm>
          <a:prstGeom prst="rect">
            <a:avLst/>
          </a:prstGeom>
          <a:noFill/>
        </p:spPr>
        <p:txBody>
          <a:bodyPr wrap="square" rtlCol="0">
            <a:spAutoFit/>
          </a:bodyPr>
          <a:lstStyle/>
          <a:p>
            <a:r>
              <a:rPr lang="en-US" sz="2160" dirty="0">
                <a:latin typeface="Cambria Math" panose="02040503050406030204" pitchFamily="18" charset="0"/>
                <a:ea typeface="Cambria Math" panose="02040503050406030204" pitchFamily="18" charset="0"/>
              </a:rPr>
              <a:t>1</a:t>
            </a:r>
          </a:p>
        </p:txBody>
      </p:sp>
      <p:sp>
        <p:nvSpPr>
          <p:cNvPr id="42" name="TextBox 41">
            <a:extLst>
              <a:ext uri="{FF2B5EF4-FFF2-40B4-BE49-F238E27FC236}">
                <a16:creationId xmlns:a16="http://schemas.microsoft.com/office/drawing/2014/main" id="{3C4D23E5-F984-CC4A-A943-EE9F1529FFD5}"/>
              </a:ext>
            </a:extLst>
          </p:cNvPr>
          <p:cNvSpPr txBox="1"/>
          <p:nvPr/>
        </p:nvSpPr>
        <p:spPr>
          <a:xfrm>
            <a:off x="5536704" y="2744078"/>
            <a:ext cx="254833" cy="424732"/>
          </a:xfrm>
          <a:prstGeom prst="rect">
            <a:avLst/>
          </a:prstGeom>
          <a:noFill/>
        </p:spPr>
        <p:txBody>
          <a:bodyPr wrap="square" rtlCol="0">
            <a:spAutoFit/>
          </a:bodyPr>
          <a:lstStyle/>
          <a:p>
            <a:r>
              <a:rPr lang="en-US" sz="2160" dirty="0">
                <a:latin typeface="Cambria Math" panose="02040503050406030204" pitchFamily="18" charset="0"/>
                <a:ea typeface="Cambria Math" panose="02040503050406030204" pitchFamily="18" charset="0"/>
              </a:rPr>
              <a:t>1</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B168836E-4930-4361-2832-A09D4BA2C1CF}"/>
                  </a:ext>
                </a:extLst>
              </p:cNvPr>
              <p:cNvSpPr txBox="1"/>
              <p:nvPr/>
            </p:nvSpPr>
            <p:spPr>
              <a:xfrm>
                <a:off x="1028598" y="5711490"/>
                <a:ext cx="2725618"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i="1">
                          <a:latin typeface="Cambria Math" panose="02040503050406030204" pitchFamily="18" charset="0"/>
                        </a:rPr>
                        <m:t>𝑐𝑜𝑣</m:t>
                      </m:r>
                      <m:d>
                        <m:dPr>
                          <m:ctrlPr>
                            <a:rPr lang="en-US" sz="2400" i="1">
                              <a:latin typeface="Cambria Math" panose="02040503050406030204" pitchFamily="18" charset="0"/>
                            </a:rPr>
                          </m:ctrlPr>
                        </m:dPr>
                        <m:e>
                          <m:r>
                            <m:rPr>
                              <m:sty m:val="p"/>
                            </m:rPr>
                            <a:rPr lang="en-US" sz="2400">
                              <a:latin typeface="Cambria Math" panose="02040503050406030204" pitchFamily="18" charset="0"/>
                            </a:rPr>
                            <m:t>SATM</m:t>
                          </m:r>
                          <m:r>
                            <a:rPr lang="en-US" sz="2400">
                              <a:latin typeface="Cambria Math" panose="02040503050406030204" pitchFamily="18" charset="0"/>
                            </a:rPr>
                            <m:t>,</m:t>
                          </m:r>
                          <m:r>
                            <m:rPr>
                              <m:sty m:val="p"/>
                            </m:rPr>
                            <a:rPr lang="en-US" sz="2400">
                              <a:latin typeface="Cambria Math" panose="02040503050406030204" pitchFamily="18" charset="0"/>
                            </a:rPr>
                            <m:t>SATV</m:t>
                          </m:r>
                        </m:e>
                      </m:d>
                      <m:r>
                        <a:rPr lang="en-US" sz="2400" i="0">
                          <a:latin typeface="Cambria Math" panose="02040503050406030204" pitchFamily="18" charset="0"/>
                        </a:rPr>
                        <m:t>=</m:t>
                      </m:r>
                    </m:oMath>
                  </m:oMathPara>
                </a14:m>
                <a:endParaRPr lang="en-US" sz="2400" dirty="0"/>
              </a:p>
            </p:txBody>
          </p:sp>
        </mc:Choice>
        <mc:Fallback xmlns="">
          <p:sp>
            <p:nvSpPr>
              <p:cNvPr id="5" name="TextBox 4">
                <a:extLst>
                  <a:ext uri="{FF2B5EF4-FFF2-40B4-BE49-F238E27FC236}">
                    <a16:creationId xmlns:a16="http://schemas.microsoft.com/office/drawing/2014/main" id="{B168836E-4930-4361-2832-A09D4BA2C1CF}"/>
                  </a:ext>
                </a:extLst>
              </p:cNvPr>
              <p:cNvSpPr txBox="1">
                <a:spLocks noRot="1" noChangeAspect="1" noMove="1" noResize="1" noEditPoints="1" noAdjustHandles="1" noChangeArrowheads="1" noChangeShapeType="1" noTextEdit="1"/>
              </p:cNvSpPr>
              <p:nvPr/>
            </p:nvSpPr>
            <p:spPr>
              <a:xfrm>
                <a:off x="1028598" y="5711490"/>
                <a:ext cx="2725618" cy="369332"/>
              </a:xfrm>
              <a:prstGeom prst="rect">
                <a:avLst/>
              </a:prstGeom>
              <a:blipFill>
                <a:blip r:embed="rId9"/>
                <a:stretch>
                  <a:fillRect l="-1119" r="-671" b="-4918"/>
                </a:stretch>
              </a:blipFill>
            </p:spPr>
            <p:txBody>
              <a:bodyPr/>
              <a:lstStyle/>
              <a:p>
                <a:r>
                  <a:rPr lang="en-US">
                    <a:noFill/>
                  </a:rPr>
                  <a:t> </a:t>
                </a:r>
              </a:p>
            </p:txBody>
          </p:sp>
        </mc:Fallback>
      </mc:AlternateContent>
    </p:spTree>
    <p:extLst>
      <p:ext uri="{BB962C8B-B14F-4D97-AF65-F5344CB8AC3E}">
        <p14:creationId xmlns:p14="http://schemas.microsoft.com/office/powerpoint/2010/main" val="39286492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0C2D2-89DD-1546-B50C-E6A815F29DBA}"/>
              </a:ext>
            </a:extLst>
          </p:cNvPr>
          <p:cNvSpPr>
            <a:spLocks noGrp="1"/>
          </p:cNvSpPr>
          <p:nvPr>
            <p:ph type="title"/>
          </p:nvPr>
        </p:nvSpPr>
        <p:spPr/>
        <p:txBody>
          <a:bodyPr/>
          <a:lstStyle/>
          <a:p>
            <a:r>
              <a:rPr lang="en-US" dirty="0"/>
              <a:t>Model Fit	</a:t>
            </a:r>
          </a:p>
        </p:txBody>
      </p:sp>
      <p:sp>
        <p:nvSpPr>
          <p:cNvPr id="3" name="Content Placeholder 2">
            <a:extLst>
              <a:ext uri="{FF2B5EF4-FFF2-40B4-BE49-F238E27FC236}">
                <a16:creationId xmlns:a16="http://schemas.microsoft.com/office/drawing/2014/main" id="{6F4F264A-8B06-374E-B738-C6F181626431}"/>
              </a:ext>
            </a:extLst>
          </p:cNvPr>
          <p:cNvSpPr>
            <a:spLocks noGrp="1"/>
          </p:cNvSpPr>
          <p:nvPr>
            <p:ph idx="1"/>
          </p:nvPr>
        </p:nvSpPr>
        <p:spPr>
          <a:xfrm>
            <a:off x="628650" y="1782703"/>
            <a:ext cx="7886700" cy="4511671"/>
          </a:xfrm>
        </p:spPr>
        <p:txBody>
          <a:bodyPr/>
          <a:lstStyle/>
          <a:p>
            <a:r>
              <a:rPr lang="en-US" dirty="0"/>
              <a:t>Model-Implied Covariance</a:t>
            </a:r>
          </a:p>
        </p:txBody>
      </p:sp>
      <p:sp>
        <p:nvSpPr>
          <p:cNvPr id="4" name="Footer Placeholder 3">
            <a:extLst>
              <a:ext uri="{FF2B5EF4-FFF2-40B4-BE49-F238E27FC236}">
                <a16:creationId xmlns:a16="http://schemas.microsoft.com/office/drawing/2014/main" id="{18F1B33F-2276-524B-91E3-50152B848E33}"/>
              </a:ext>
            </a:extLst>
          </p:cNvPr>
          <p:cNvSpPr>
            <a:spLocks noGrp="1"/>
          </p:cNvSpPr>
          <p:nvPr>
            <p:ph type="ftr" sz="quarter" idx="11"/>
          </p:nvPr>
        </p:nvSpPr>
        <p:spPr/>
        <p:txBody>
          <a:bodyPr/>
          <a:lstStyle/>
          <a:p>
            <a:endParaRPr lang="en-US"/>
          </a:p>
        </p:txBody>
      </p:sp>
      <p:sp>
        <p:nvSpPr>
          <p:cNvPr id="16" name="Oval 15">
            <a:extLst>
              <a:ext uri="{FF2B5EF4-FFF2-40B4-BE49-F238E27FC236}">
                <a16:creationId xmlns:a16="http://schemas.microsoft.com/office/drawing/2014/main" id="{344915C1-B839-DC40-A153-1910BF1B7317}"/>
              </a:ext>
            </a:extLst>
          </p:cNvPr>
          <p:cNvSpPr/>
          <p:nvPr/>
        </p:nvSpPr>
        <p:spPr>
          <a:xfrm>
            <a:off x="3931920" y="4045935"/>
            <a:ext cx="1280160" cy="1280160"/>
          </a:xfrm>
          <a:prstGeom prst="ellipse">
            <a:avLst/>
          </a:prstGeom>
          <a:solidFill>
            <a:schemeClr val="bg1"/>
          </a:solidFill>
          <a:ln w="38100">
            <a:solidFill>
              <a:srgbClr val="192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17" name="TextBox 16">
            <a:extLst>
              <a:ext uri="{FF2B5EF4-FFF2-40B4-BE49-F238E27FC236}">
                <a16:creationId xmlns:a16="http://schemas.microsoft.com/office/drawing/2014/main" id="{141DB4F4-1B0E-4E42-BBC5-6C8D62AC0AF6}"/>
              </a:ext>
            </a:extLst>
          </p:cNvPr>
          <p:cNvSpPr txBox="1"/>
          <p:nvPr/>
        </p:nvSpPr>
        <p:spPr>
          <a:xfrm>
            <a:off x="3903973" y="4456676"/>
            <a:ext cx="1364105" cy="461665"/>
          </a:xfrm>
          <a:prstGeom prst="rect">
            <a:avLst/>
          </a:prstGeom>
          <a:noFill/>
          <a:ln>
            <a:noFill/>
          </a:ln>
        </p:spPr>
        <p:txBody>
          <a:bodyPr wrap="square" rtlCol="0">
            <a:spAutoFit/>
          </a:bodyPr>
          <a:lstStyle/>
          <a:p>
            <a:pPr algn="ctr"/>
            <a:r>
              <a:rPr lang="en-US" sz="2400" dirty="0">
                <a:latin typeface="Helvetica Neue Light" panose="02000403000000020004" pitchFamily="2" charset="0"/>
                <a:ea typeface="Helvetica Neue Light" panose="02000403000000020004" pitchFamily="2" charset="0"/>
              </a:rPr>
              <a:t>Aptitude</a:t>
            </a:r>
          </a:p>
        </p:txBody>
      </p:sp>
      <p:sp>
        <p:nvSpPr>
          <p:cNvPr id="18" name="Rectangle 17">
            <a:extLst>
              <a:ext uri="{FF2B5EF4-FFF2-40B4-BE49-F238E27FC236}">
                <a16:creationId xmlns:a16="http://schemas.microsoft.com/office/drawing/2014/main" id="{06D95CEF-B7A0-8745-85E3-81FA2DEE67F7}"/>
              </a:ext>
            </a:extLst>
          </p:cNvPr>
          <p:cNvSpPr/>
          <p:nvPr/>
        </p:nvSpPr>
        <p:spPr>
          <a:xfrm>
            <a:off x="2749991" y="3119452"/>
            <a:ext cx="1059242" cy="430887"/>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19" name="TextBox 18">
            <a:extLst>
              <a:ext uri="{FF2B5EF4-FFF2-40B4-BE49-F238E27FC236}">
                <a16:creationId xmlns:a16="http://schemas.microsoft.com/office/drawing/2014/main" id="{585F903F-FD19-E647-9187-A71F25C59D1C}"/>
              </a:ext>
            </a:extLst>
          </p:cNvPr>
          <p:cNvSpPr txBox="1"/>
          <p:nvPr/>
        </p:nvSpPr>
        <p:spPr>
          <a:xfrm>
            <a:off x="2749990" y="3120123"/>
            <a:ext cx="1059242" cy="430887"/>
          </a:xfrm>
          <a:prstGeom prst="rect">
            <a:avLst/>
          </a:prstGeom>
          <a:noFill/>
          <a:ln>
            <a:solidFill>
              <a:schemeClr val="tx1"/>
            </a:solidFill>
          </a:ln>
        </p:spPr>
        <p:txBody>
          <a:bodyPr wrap="square" rtlCol="0">
            <a:spAutoFit/>
          </a:bodyPr>
          <a:lstStyle/>
          <a:p>
            <a:pPr algn="ctr"/>
            <a:r>
              <a:rPr lang="en-US" sz="2200" dirty="0">
                <a:latin typeface="Helvetica Neue Light" panose="02000403000000020004" pitchFamily="2" charset="0"/>
                <a:ea typeface="Helvetica Neue Light" panose="02000403000000020004" pitchFamily="2" charset="0"/>
              </a:rPr>
              <a:t>SAT-M</a:t>
            </a:r>
          </a:p>
        </p:txBody>
      </p:sp>
      <p:sp>
        <p:nvSpPr>
          <p:cNvPr id="20" name="Rectangle 19">
            <a:extLst>
              <a:ext uri="{FF2B5EF4-FFF2-40B4-BE49-F238E27FC236}">
                <a16:creationId xmlns:a16="http://schemas.microsoft.com/office/drawing/2014/main" id="{0CFA07EE-FA06-B34F-ADCF-B863C3B9AB62}"/>
              </a:ext>
            </a:extLst>
          </p:cNvPr>
          <p:cNvSpPr/>
          <p:nvPr/>
        </p:nvSpPr>
        <p:spPr>
          <a:xfrm>
            <a:off x="4042380" y="3122436"/>
            <a:ext cx="1059242" cy="430887"/>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21" name="TextBox 20">
            <a:extLst>
              <a:ext uri="{FF2B5EF4-FFF2-40B4-BE49-F238E27FC236}">
                <a16:creationId xmlns:a16="http://schemas.microsoft.com/office/drawing/2014/main" id="{E0B0582A-0E6D-B04B-A6BA-B0D041E7C7CF}"/>
              </a:ext>
            </a:extLst>
          </p:cNvPr>
          <p:cNvSpPr txBox="1"/>
          <p:nvPr/>
        </p:nvSpPr>
        <p:spPr>
          <a:xfrm>
            <a:off x="4042379" y="3123107"/>
            <a:ext cx="1059242" cy="430887"/>
          </a:xfrm>
          <a:prstGeom prst="rect">
            <a:avLst/>
          </a:prstGeom>
          <a:noFill/>
          <a:ln>
            <a:solidFill>
              <a:schemeClr val="tx1"/>
            </a:solidFill>
          </a:ln>
        </p:spPr>
        <p:txBody>
          <a:bodyPr wrap="square" rtlCol="0">
            <a:spAutoFit/>
          </a:bodyPr>
          <a:lstStyle/>
          <a:p>
            <a:pPr algn="ctr"/>
            <a:r>
              <a:rPr lang="en-US" sz="2200" dirty="0">
                <a:latin typeface="Helvetica Neue Light" panose="02000403000000020004" pitchFamily="2" charset="0"/>
                <a:ea typeface="Helvetica Neue Light" panose="02000403000000020004" pitchFamily="2" charset="0"/>
              </a:rPr>
              <a:t>SAT-V</a:t>
            </a:r>
          </a:p>
        </p:txBody>
      </p:sp>
      <p:sp>
        <p:nvSpPr>
          <p:cNvPr id="22" name="Rectangle 21">
            <a:extLst>
              <a:ext uri="{FF2B5EF4-FFF2-40B4-BE49-F238E27FC236}">
                <a16:creationId xmlns:a16="http://schemas.microsoft.com/office/drawing/2014/main" id="{612B7977-F791-AB4D-A040-A3340784836C}"/>
              </a:ext>
            </a:extLst>
          </p:cNvPr>
          <p:cNvSpPr/>
          <p:nvPr/>
        </p:nvSpPr>
        <p:spPr>
          <a:xfrm>
            <a:off x="5328564" y="3125632"/>
            <a:ext cx="1059242" cy="430887"/>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23" name="TextBox 22">
            <a:extLst>
              <a:ext uri="{FF2B5EF4-FFF2-40B4-BE49-F238E27FC236}">
                <a16:creationId xmlns:a16="http://schemas.microsoft.com/office/drawing/2014/main" id="{56DCE9C5-D6FF-184B-B096-AF27B5970425}"/>
              </a:ext>
            </a:extLst>
          </p:cNvPr>
          <p:cNvSpPr txBox="1"/>
          <p:nvPr/>
        </p:nvSpPr>
        <p:spPr>
          <a:xfrm>
            <a:off x="5328563" y="3126304"/>
            <a:ext cx="1059242" cy="430887"/>
          </a:xfrm>
          <a:prstGeom prst="rect">
            <a:avLst/>
          </a:prstGeom>
          <a:noFill/>
          <a:ln>
            <a:solidFill>
              <a:schemeClr val="tx1"/>
            </a:solidFill>
          </a:ln>
        </p:spPr>
        <p:txBody>
          <a:bodyPr wrap="square" rtlCol="0">
            <a:spAutoFit/>
          </a:bodyPr>
          <a:lstStyle/>
          <a:p>
            <a:pPr algn="ctr"/>
            <a:r>
              <a:rPr lang="en-US" sz="2200" dirty="0">
                <a:latin typeface="Helvetica Neue Light" panose="02000403000000020004" pitchFamily="2" charset="0"/>
                <a:ea typeface="Helvetica Neue Light" panose="02000403000000020004" pitchFamily="2" charset="0"/>
              </a:rPr>
              <a:t>SAT-W</a:t>
            </a:r>
          </a:p>
        </p:txBody>
      </p:sp>
      <p:cxnSp>
        <p:nvCxnSpPr>
          <p:cNvPr id="24" name="Straight Arrow Connector 23">
            <a:extLst>
              <a:ext uri="{FF2B5EF4-FFF2-40B4-BE49-F238E27FC236}">
                <a16:creationId xmlns:a16="http://schemas.microsoft.com/office/drawing/2014/main" id="{8B9E5BE5-35EF-F645-B935-4E8F3FCF2476}"/>
              </a:ext>
            </a:extLst>
          </p:cNvPr>
          <p:cNvCxnSpPr>
            <a:cxnSpLocks/>
            <a:stCxn id="16" idx="1"/>
            <a:endCxn id="19" idx="2"/>
          </p:cNvCxnSpPr>
          <p:nvPr/>
        </p:nvCxnSpPr>
        <p:spPr>
          <a:xfrm flipH="1" flipV="1">
            <a:off x="3279611" y="3551010"/>
            <a:ext cx="839784" cy="682400"/>
          </a:xfrm>
          <a:prstGeom prst="straightConnector1">
            <a:avLst/>
          </a:prstGeom>
          <a:ln w="38100">
            <a:solidFill>
              <a:srgbClr val="1921FF"/>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47DF8F8C-0AE0-7C4C-AB80-008D973AFAFD}"/>
              </a:ext>
            </a:extLst>
          </p:cNvPr>
          <p:cNvCxnSpPr>
            <a:cxnSpLocks/>
            <a:stCxn id="16" idx="0"/>
            <a:endCxn id="21" idx="2"/>
          </p:cNvCxnSpPr>
          <p:nvPr/>
        </p:nvCxnSpPr>
        <p:spPr>
          <a:xfrm flipV="1">
            <a:off x="4572000" y="3553994"/>
            <a:ext cx="0" cy="491941"/>
          </a:xfrm>
          <a:prstGeom prst="straightConnector1">
            <a:avLst/>
          </a:prstGeom>
          <a:ln w="38100">
            <a:solidFill>
              <a:srgbClr val="1921FF"/>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4467290F-D5AA-1149-A2EA-105CC6527871}"/>
              </a:ext>
            </a:extLst>
          </p:cNvPr>
          <p:cNvCxnSpPr>
            <a:cxnSpLocks/>
            <a:stCxn id="16" idx="7"/>
            <a:endCxn id="23" idx="2"/>
          </p:cNvCxnSpPr>
          <p:nvPr/>
        </p:nvCxnSpPr>
        <p:spPr>
          <a:xfrm flipV="1">
            <a:off x="5024605" y="3557191"/>
            <a:ext cx="833579" cy="67621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Oval 26">
            <a:extLst>
              <a:ext uri="{FF2B5EF4-FFF2-40B4-BE49-F238E27FC236}">
                <a16:creationId xmlns:a16="http://schemas.microsoft.com/office/drawing/2014/main" id="{8819EE1A-E86D-6D41-886F-887C62EFCDF8}"/>
              </a:ext>
            </a:extLst>
          </p:cNvPr>
          <p:cNvSpPr/>
          <p:nvPr/>
        </p:nvSpPr>
        <p:spPr>
          <a:xfrm>
            <a:off x="3092685" y="2325411"/>
            <a:ext cx="464696" cy="434714"/>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rgbClr val="FF0000"/>
              </a:solidFill>
            </a:endParaRPr>
          </a:p>
        </p:txBody>
      </p:sp>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F6B57B5B-62DC-454C-A09C-48B907A8CF46}"/>
                  </a:ext>
                </a:extLst>
              </p:cNvPr>
              <p:cNvSpPr txBox="1"/>
              <p:nvPr/>
            </p:nvSpPr>
            <p:spPr>
              <a:xfrm>
                <a:off x="3092685" y="2316891"/>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𝜀</m:t>
                          </m:r>
                        </m:e>
                        <m:sub>
                          <m:r>
                            <a:rPr lang="en-US" sz="2160" i="1">
                              <a:latin typeface="Cambria Math" panose="02040503050406030204" pitchFamily="18" charset="0"/>
                            </a:rPr>
                            <m:t>1</m:t>
                          </m:r>
                        </m:sub>
                      </m:sSub>
                    </m:oMath>
                  </m:oMathPara>
                </a14:m>
                <a:endParaRPr lang="en-US" sz="2160" dirty="0"/>
              </a:p>
            </p:txBody>
          </p:sp>
        </mc:Choice>
        <mc:Fallback xmlns="">
          <p:sp>
            <p:nvSpPr>
              <p:cNvPr id="28" name="TextBox 27">
                <a:extLst>
                  <a:ext uri="{FF2B5EF4-FFF2-40B4-BE49-F238E27FC236}">
                    <a16:creationId xmlns:a16="http://schemas.microsoft.com/office/drawing/2014/main" id="{F6B57B5B-62DC-454C-A09C-48B907A8CF46}"/>
                  </a:ext>
                </a:extLst>
              </p:cNvPr>
              <p:cNvSpPr txBox="1">
                <a:spLocks noRot="1" noChangeAspect="1" noMove="1" noResize="1" noEditPoints="1" noAdjustHandles="1" noChangeArrowheads="1" noChangeShapeType="1" noTextEdit="1"/>
              </p:cNvSpPr>
              <p:nvPr/>
            </p:nvSpPr>
            <p:spPr>
              <a:xfrm>
                <a:off x="3092685" y="2316891"/>
                <a:ext cx="464696" cy="424732"/>
              </a:xfrm>
              <a:prstGeom prst="rect">
                <a:avLst/>
              </a:prstGeom>
              <a:blipFill>
                <a:blip r:embed="rId3"/>
                <a:stretch>
                  <a:fillRect/>
                </a:stretch>
              </a:blipFill>
              <a:ln>
                <a:noFill/>
              </a:ln>
            </p:spPr>
            <p:txBody>
              <a:bodyPr/>
              <a:lstStyle/>
              <a:p>
                <a:r>
                  <a:rPr lang="en-US">
                    <a:noFill/>
                  </a:rPr>
                  <a:t> </a:t>
                </a:r>
              </a:p>
            </p:txBody>
          </p:sp>
        </mc:Fallback>
      </mc:AlternateContent>
      <p:sp>
        <p:nvSpPr>
          <p:cNvPr id="29" name="Oval 28">
            <a:extLst>
              <a:ext uri="{FF2B5EF4-FFF2-40B4-BE49-F238E27FC236}">
                <a16:creationId xmlns:a16="http://schemas.microsoft.com/office/drawing/2014/main" id="{F998CF06-8EBF-C745-BB8E-5172B2B59C5B}"/>
              </a:ext>
            </a:extLst>
          </p:cNvPr>
          <p:cNvSpPr/>
          <p:nvPr/>
        </p:nvSpPr>
        <p:spPr>
          <a:xfrm>
            <a:off x="4350923" y="2359256"/>
            <a:ext cx="464696" cy="434714"/>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5764BF01-1E54-9A47-A1E1-37313276EEE4}"/>
                  </a:ext>
                </a:extLst>
              </p:cNvPr>
              <p:cNvSpPr txBox="1"/>
              <p:nvPr/>
            </p:nvSpPr>
            <p:spPr>
              <a:xfrm>
                <a:off x="4339652" y="2331931"/>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𝜀</m:t>
                          </m:r>
                        </m:e>
                        <m:sub>
                          <m:r>
                            <a:rPr lang="en-US" sz="2160" i="1">
                              <a:latin typeface="Cambria Math" panose="02040503050406030204" pitchFamily="18" charset="0"/>
                            </a:rPr>
                            <m:t>2</m:t>
                          </m:r>
                        </m:sub>
                      </m:sSub>
                    </m:oMath>
                  </m:oMathPara>
                </a14:m>
                <a:endParaRPr lang="en-US" sz="2160" dirty="0"/>
              </a:p>
            </p:txBody>
          </p:sp>
        </mc:Choice>
        <mc:Fallback xmlns="">
          <p:sp>
            <p:nvSpPr>
              <p:cNvPr id="30" name="TextBox 29">
                <a:extLst>
                  <a:ext uri="{FF2B5EF4-FFF2-40B4-BE49-F238E27FC236}">
                    <a16:creationId xmlns:a16="http://schemas.microsoft.com/office/drawing/2014/main" id="{5764BF01-1E54-9A47-A1E1-37313276EEE4}"/>
                  </a:ext>
                </a:extLst>
              </p:cNvPr>
              <p:cNvSpPr txBox="1">
                <a:spLocks noRot="1" noChangeAspect="1" noMove="1" noResize="1" noEditPoints="1" noAdjustHandles="1" noChangeArrowheads="1" noChangeShapeType="1" noTextEdit="1"/>
              </p:cNvSpPr>
              <p:nvPr/>
            </p:nvSpPr>
            <p:spPr>
              <a:xfrm>
                <a:off x="4339652" y="2331931"/>
                <a:ext cx="464696" cy="424732"/>
              </a:xfrm>
              <a:prstGeom prst="rect">
                <a:avLst/>
              </a:prstGeom>
              <a:blipFill>
                <a:blip r:embed="rId4"/>
                <a:stretch>
                  <a:fillRect/>
                </a:stretch>
              </a:blipFill>
              <a:ln>
                <a:noFill/>
              </a:ln>
            </p:spPr>
            <p:txBody>
              <a:bodyPr/>
              <a:lstStyle/>
              <a:p>
                <a:r>
                  <a:rPr lang="en-US">
                    <a:noFill/>
                  </a:rPr>
                  <a:t> </a:t>
                </a:r>
              </a:p>
            </p:txBody>
          </p:sp>
        </mc:Fallback>
      </mc:AlternateContent>
      <p:sp>
        <p:nvSpPr>
          <p:cNvPr id="31" name="Oval 30">
            <a:extLst>
              <a:ext uri="{FF2B5EF4-FFF2-40B4-BE49-F238E27FC236}">
                <a16:creationId xmlns:a16="http://schemas.microsoft.com/office/drawing/2014/main" id="{D2CE7ABA-50A9-3A49-B740-435A666DFABC}"/>
              </a:ext>
            </a:extLst>
          </p:cNvPr>
          <p:cNvSpPr/>
          <p:nvPr/>
        </p:nvSpPr>
        <p:spPr>
          <a:xfrm>
            <a:off x="5609160" y="2357426"/>
            <a:ext cx="464696" cy="434714"/>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867D3308-D2C6-9749-9DBF-FEA535A1C642}"/>
                  </a:ext>
                </a:extLst>
              </p:cNvPr>
              <p:cNvSpPr txBox="1"/>
              <p:nvPr/>
            </p:nvSpPr>
            <p:spPr>
              <a:xfrm>
                <a:off x="5620431" y="2330402"/>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𝜀</m:t>
                          </m:r>
                        </m:e>
                        <m:sub>
                          <m:r>
                            <a:rPr lang="en-US" sz="2160" i="1">
                              <a:latin typeface="Cambria Math" panose="02040503050406030204" pitchFamily="18" charset="0"/>
                            </a:rPr>
                            <m:t>3</m:t>
                          </m:r>
                        </m:sub>
                      </m:sSub>
                    </m:oMath>
                  </m:oMathPara>
                </a14:m>
                <a:endParaRPr lang="en-US" sz="2160" dirty="0"/>
              </a:p>
            </p:txBody>
          </p:sp>
        </mc:Choice>
        <mc:Fallback xmlns="">
          <p:sp>
            <p:nvSpPr>
              <p:cNvPr id="32" name="TextBox 31">
                <a:extLst>
                  <a:ext uri="{FF2B5EF4-FFF2-40B4-BE49-F238E27FC236}">
                    <a16:creationId xmlns:a16="http://schemas.microsoft.com/office/drawing/2014/main" id="{867D3308-D2C6-9749-9DBF-FEA535A1C642}"/>
                  </a:ext>
                </a:extLst>
              </p:cNvPr>
              <p:cNvSpPr txBox="1">
                <a:spLocks noRot="1" noChangeAspect="1" noMove="1" noResize="1" noEditPoints="1" noAdjustHandles="1" noChangeArrowheads="1" noChangeShapeType="1" noTextEdit="1"/>
              </p:cNvSpPr>
              <p:nvPr/>
            </p:nvSpPr>
            <p:spPr>
              <a:xfrm>
                <a:off x="5620431" y="2330402"/>
                <a:ext cx="464696" cy="424732"/>
              </a:xfrm>
              <a:prstGeom prst="rect">
                <a:avLst/>
              </a:prstGeom>
              <a:blipFill>
                <a:blip r:embed="rId5"/>
                <a:stretch>
                  <a:fillRect/>
                </a:stretch>
              </a:blipFill>
              <a:ln>
                <a:noFill/>
              </a:ln>
            </p:spPr>
            <p:txBody>
              <a:bodyPr/>
              <a:lstStyle/>
              <a:p>
                <a:r>
                  <a:rPr lang="en-US">
                    <a:noFill/>
                  </a:rPr>
                  <a:t> </a:t>
                </a:r>
              </a:p>
            </p:txBody>
          </p:sp>
        </mc:Fallback>
      </mc:AlternateContent>
      <p:cxnSp>
        <p:nvCxnSpPr>
          <p:cNvPr id="33" name="Straight Arrow Connector 32">
            <a:extLst>
              <a:ext uri="{FF2B5EF4-FFF2-40B4-BE49-F238E27FC236}">
                <a16:creationId xmlns:a16="http://schemas.microsoft.com/office/drawing/2014/main" id="{9336997C-94FD-4C4A-AA5D-CA00DA340CE8}"/>
              </a:ext>
            </a:extLst>
          </p:cNvPr>
          <p:cNvCxnSpPr>
            <a:cxnSpLocks/>
            <a:stCxn id="27" idx="4"/>
            <a:endCxn id="19" idx="0"/>
          </p:cNvCxnSpPr>
          <p:nvPr/>
        </p:nvCxnSpPr>
        <p:spPr>
          <a:xfrm flipH="1">
            <a:off x="3279611" y="2760125"/>
            <a:ext cx="0" cy="35999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D580FB12-DA27-1C4D-8F5B-ED9C17C16937}"/>
              </a:ext>
            </a:extLst>
          </p:cNvPr>
          <p:cNvCxnSpPr>
            <a:cxnSpLocks/>
          </p:cNvCxnSpPr>
          <p:nvPr/>
        </p:nvCxnSpPr>
        <p:spPr>
          <a:xfrm flipH="1">
            <a:off x="4598743" y="2803826"/>
            <a:ext cx="1606" cy="33233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118FC2D6-971F-834A-81AD-C05A3DBD8079}"/>
              </a:ext>
            </a:extLst>
          </p:cNvPr>
          <p:cNvCxnSpPr>
            <a:cxnSpLocks/>
          </p:cNvCxnSpPr>
          <p:nvPr/>
        </p:nvCxnSpPr>
        <p:spPr>
          <a:xfrm>
            <a:off x="5841507" y="2786717"/>
            <a:ext cx="0" cy="34500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7" name="TextBox 36">
                <a:extLst>
                  <a:ext uri="{FF2B5EF4-FFF2-40B4-BE49-F238E27FC236}">
                    <a16:creationId xmlns:a16="http://schemas.microsoft.com/office/drawing/2014/main" id="{F5E19C01-435A-9345-BF91-C2FF34715160}"/>
                  </a:ext>
                </a:extLst>
              </p:cNvPr>
              <p:cNvSpPr txBox="1"/>
              <p:nvPr/>
            </p:nvSpPr>
            <p:spPr>
              <a:xfrm>
                <a:off x="3293435" y="3679844"/>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𝜆</m:t>
                          </m:r>
                        </m:e>
                        <m:sub>
                          <m:r>
                            <a:rPr lang="en-US" sz="2160" i="1">
                              <a:latin typeface="Cambria Math" panose="02040503050406030204" pitchFamily="18" charset="0"/>
                            </a:rPr>
                            <m:t>1</m:t>
                          </m:r>
                        </m:sub>
                      </m:sSub>
                    </m:oMath>
                  </m:oMathPara>
                </a14:m>
                <a:endParaRPr lang="en-US" sz="2160" dirty="0"/>
              </a:p>
            </p:txBody>
          </p:sp>
        </mc:Choice>
        <mc:Fallback xmlns="">
          <p:sp>
            <p:nvSpPr>
              <p:cNvPr id="37" name="TextBox 36">
                <a:extLst>
                  <a:ext uri="{FF2B5EF4-FFF2-40B4-BE49-F238E27FC236}">
                    <a16:creationId xmlns:a16="http://schemas.microsoft.com/office/drawing/2014/main" id="{F5E19C01-435A-9345-BF91-C2FF34715160}"/>
                  </a:ext>
                </a:extLst>
              </p:cNvPr>
              <p:cNvSpPr txBox="1">
                <a:spLocks noRot="1" noChangeAspect="1" noMove="1" noResize="1" noEditPoints="1" noAdjustHandles="1" noChangeArrowheads="1" noChangeShapeType="1" noTextEdit="1"/>
              </p:cNvSpPr>
              <p:nvPr/>
            </p:nvSpPr>
            <p:spPr>
              <a:xfrm>
                <a:off x="3293435" y="3679844"/>
                <a:ext cx="464696" cy="424732"/>
              </a:xfrm>
              <a:prstGeom prst="rect">
                <a:avLst/>
              </a:prstGeom>
              <a:blipFill>
                <a:blip r:embed="rId6"/>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E149163D-E0F0-1A49-8EB3-CB37EACF1E91}"/>
                  </a:ext>
                </a:extLst>
              </p:cNvPr>
              <p:cNvSpPr txBox="1"/>
              <p:nvPr/>
            </p:nvSpPr>
            <p:spPr>
              <a:xfrm>
                <a:off x="4184320" y="3613807"/>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𝜆</m:t>
                          </m:r>
                        </m:e>
                        <m:sub>
                          <m:r>
                            <a:rPr lang="en-US" sz="2160" i="1">
                              <a:latin typeface="Cambria Math" panose="02040503050406030204" pitchFamily="18" charset="0"/>
                            </a:rPr>
                            <m:t>2</m:t>
                          </m:r>
                        </m:sub>
                      </m:sSub>
                    </m:oMath>
                  </m:oMathPara>
                </a14:m>
                <a:endParaRPr lang="en-US" sz="2160" dirty="0"/>
              </a:p>
            </p:txBody>
          </p:sp>
        </mc:Choice>
        <mc:Fallback xmlns="">
          <p:sp>
            <p:nvSpPr>
              <p:cNvPr id="38" name="TextBox 37">
                <a:extLst>
                  <a:ext uri="{FF2B5EF4-FFF2-40B4-BE49-F238E27FC236}">
                    <a16:creationId xmlns:a16="http://schemas.microsoft.com/office/drawing/2014/main" id="{E149163D-E0F0-1A49-8EB3-CB37EACF1E91}"/>
                  </a:ext>
                </a:extLst>
              </p:cNvPr>
              <p:cNvSpPr txBox="1">
                <a:spLocks noRot="1" noChangeAspect="1" noMove="1" noResize="1" noEditPoints="1" noAdjustHandles="1" noChangeArrowheads="1" noChangeShapeType="1" noTextEdit="1"/>
              </p:cNvSpPr>
              <p:nvPr/>
            </p:nvSpPr>
            <p:spPr>
              <a:xfrm>
                <a:off x="4184320" y="3613807"/>
                <a:ext cx="464696" cy="424732"/>
              </a:xfrm>
              <a:prstGeom prst="rect">
                <a:avLst/>
              </a:prstGeom>
              <a:blipFill>
                <a:blip r:embed="rId7"/>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E1490FA3-8256-7241-87AD-959A6303E2E6}"/>
                  </a:ext>
                </a:extLst>
              </p:cNvPr>
              <p:cNvSpPr txBox="1"/>
              <p:nvPr/>
            </p:nvSpPr>
            <p:spPr>
              <a:xfrm>
                <a:off x="4959683" y="3619534"/>
                <a:ext cx="464696" cy="424732"/>
              </a:xfrm>
              <a:prstGeom prst="rect">
                <a:avLst/>
              </a:prstGeom>
              <a:noFill/>
              <a:ln>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160" i="1">
                              <a:latin typeface="Cambria Math" panose="02040503050406030204" pitchFamily="18" charset="0"/>
                            </a:rPr>
                          </m:ctrlPr>
                        </m:sSubPr>
                        <m:e>
                          <m:r>
                            <a:rPr lang="en-US" sz="2160" i="1">
                              <a:latin typeface="Cambria Math" panose="02040503050406030204" pitchFamily="18" charset="0"/>
                              <a:ea typeface="Cambria Math" panose="02040503050406030204" pitchFamily="18" charset="0"/>
                            </a:rPr>
                            <m:t>𝜆</m:t>
                          </m:r>
                        </m:e>
                        <m:sub>
                          <m:r>
                            <a:rPr lang="en-US" sz="2160" i="1">
                              <a:latin typeface="Cambria Math" panose="02040503050406030204" pitchFamily="18" charset="0"/>
                            </a:rPr>
                            <m:t>3</m:t>
                          </m:r>
                        </m:sub>
                      </m:sSub>
                    </m:oMath>
                  </m:oMathPara>
                </a14:m>
                <a:endParaRPr lang="en-US" sz="2160" dirty="0"/>
              </a:p>
            </p:txBody>
          </p:sp>
        </mc:Choice>
        <mc:Fallback xmlns="">
          <p:sp>
            <p:nvSpPr>
              <p:cNvPr id="39" name="TextBox 38">
                <a:extLst>
                  <a:ext uri="{FF2B5EF4-FFF2-40B4-BE49-F238E27FC236}">
                    <a16:creationId xmlns:a16="http://schemas.microsoft.com/office/drawing/2014/main" id="{E1490FA3-8256-7241-87AD-959A6303E2E6}"/>
                  </a:ext>
                </a:extLst>
              </p:cNvPr>
              <p:cNvSpPr txBox="1">
                <a:spLocks noRot="1" noChangeAspect="1" noMove="1" noResize="1" noEditPoints="1" noAdjustHandles="1" noChangeArrowheads="1" noChangeShapeType="1" noTextEdit="1"/>
              </p:cNvSpPr>
              <p:nvPr/>
            </p:nvSpPr>
            <p:spPr>
              <a:xfrm>
                <a:off x="4959683" y="3619534"/>
                <a:ext cx="464696" cy="424732"/>
              </a:xfrm>
              <a:prstGeom prst="rect">
                <a:avLst/>
              </a:prstGeom>
              <a:blipFill>
                <a:blip r:embed="rId8"/>
                <a:stretch>
                  <a:fillRect/>
                </a:stretch>
              </a:blipFill>
              <a:ln>
                <a:noFill/>
              </a:ln>
            </p:spPr>
            <p:txBody>
              <a:bodyPr/>
              <a:lstStyle/>
              <a:p>
                <a:r>
                  <a:rPr lang="en-US">
                    <a:noFill/>
                  </a:rPr>
                  <a:t> </a:t>
                </a:r>
              </a:p>
            </p:txBody>
          </p:sp>
        </mc:Fallback>
      </mc:AlternateContent>
      <p:sp>
        <p:nvSpPr>
          <p:cNvPr id="40" name="TextBox 39">
            <a:extLst>
              <a:ext uri="{FF2B5EF4-FFF2-40B4-BE49-F238E27FC236}">
                <a16:creationId xmlns:a16="http://schemas.microsoft.com/office/drawing/2014/main" id="{F7BDE58F-0A86-9841-9D8E-820727863A31}"/>
              </a:ext>
            </a:extLst>
          </p:cNvPr>
          <p:cNvSpPr txBox="1"/>
          <p:nvPr/>
        </p:nvSpPr>
        <p:spPr>
          <a:xfrm>
            <a:off x="2973796" y="2729600"/>
            <a:ext cx="254833" cy="424732"/>
          </a:xfrm>
          <a:prstGeom prst="rect">
            <a:avLst/>
          </a:prstGeom>
          <a:noFill/>
          <a:ln>
            <a:noFill/>
          </a:ln>
        </p:spPr>
        <p:txBody>
          <a:bodyPr wrap="square" rtlCol="0">
            <a:spAutoFit/>
          </a:bodyPr>
          <a:lstStyle/>
          <a:p>
            <a:r>
              <a:rPr lang="en-US" sz="2160" dirty="0">
                <a:latin typeface="Cambria Math" panose="02040503050406030204" pitchFamily="18" charset="0"/>
                <a:ea typeface="Cambria Math" panose="02040503050406030204" pitchFamily="18" charset="0"/>
              </a:rPr>
              <a:t>1</a:t>
            </a:r>
          </a:p>
        </p:txBody>
      </p:sp>
      <p:sp>
        <p:nvSpPr>
          <p:cNvPr id="41" name="TextBox 40">
            <a:extLst>
              <a:ext uri="{FF2B5EF4-FFF2-40B4-BE49-F238E27FC236}">
                <a16:creationId xmlns:a16="http://schemas.microsoft.com/office/drawing/2014/main" id="{EB232B3C-7BD3-3F48-8430-A7B812049BF2}"/>
              </a:ext>
            </a:extLst>
          </p:cNvPr>
          <p:cNvSpPr txBox="1"/>
          <p:nvPr/>
        </p:nvSpPr>
        <p:spPr>
          <a:xfrm>
            <a:off x="4288820" y="2730261"/>
            <a:ext cx="254833" cy="424732"/>
          </a:xfrm>
          <a:prstGeom prst="rect">
            <a:avLst/>
          </a:prstGeom>
          <a:noFill/>
        </p:spPr>
        <p:txBody>
          <a:bodyPr wrap="square" rtlCol="0">
            <a:spAutoFit/>
          </a:bodyPr>
          <a:lstStyle/>
          <a:p>
            <a:r>
              <a:rPr lang="en-US" sz="2160" dirty="0">
                <a:latin typeface="Cambria Math" panose="02040503050406030204" pitchFamily="18" charset="0"/>
                <a:ea typeface="Cambria Math" panose="02040503050406030204" pitchFamily="18" charset="0"/>
              </a:rPr>
              <a:t>1</a:t>
            </a:r>
          </a:p>
        </p:txBody>
      </p:sp>
      <p:sp>
        <p:nvSpPr>
          <p:cNvPr id="42" name="TextBox 41">
            <a:extLst>
              <a:ext uri="{FF2B5EF4-FFF2-40B4-BE49-F238E27FC236}">
                <a16:creationId xmlns:a16="http://schemas.microsoft.com/office/drawing/2014/main" id="{3C4D23E5-F984-CC4A-A943-EE9F1529FFD5}"/>
              </a:ext>
            </a:extLst>
          </p:cNvPr>
          <p:cNvSpPr txBox="1"/>
          <p:nvPr/>
        </p:nvSpPr>
        <p:spPr>
          <a:xfrm>
            <a:off x="5536704" y="2744078"/>
            <a:ext cx="254833" cy="424732"/>
          </a:xfrm>
          <a:prstGeom prst="rect">
            <a:avLst/>
          </a:prstGeom>
          <a:noFill/>
        </p:spPr>
        <p:txBody>
          <a:bodyPr wrap="square" rtlCol="0">
            <a:spAutoFit/>
          </a:bodyPr>
          <a:lstStyle/>
          <a:p>
            <a:r>
              <a:rPr lang="en-US" sz="2160" dirty="0">
                <a:latin typeface="Cambria Math" panose="02040503050406030204" pitchFamily="18" charset="0"/>
                <a:ea typeface="Cambria Math" panose="02040503050406030204" pitchFamily="18" charset="0"/>
              </a:rPr>
              <a:t>1</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B168836E-4930-4361-2832-A09D4BA2C1CF}"/>
                  </a:ext>
                </a:extLst>
              </p:cNvPr>
              <p:cNvSpPr txBox="1"/>
              <p:nvPr/>
            </p:nvSpPr>
            <p:spPr>
              <a:xfrm>
                <a:off x="1028598" y="5711490"/>
                <a:ext cx="6083460"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i="1">
                          <a:latin typeface="Cambria Math" panose="02040503050406030204" pitchFamily="18" charset="0"/>
                        </a:rPr>
                        <m:t>𝑐𝑜𝑣</m:t>
                      </m:r>
                      <m:d>
                        <m:dPr>
                          <m:ctrlPr>
                            <a:rPr lang="en-US" sz="2400" i="1">
                              <a:latin typeface="Cambria Math" panose="02040503050406030204" pitchFamily="18" charset="0"/>
                            </a:rPr>
                          </m:ctrlPr>
                        </m:dPr>
                        <m:e>
                          <m:r>
                            <m:rPr>
                              <m:sty m:val="p"/>
                            </m:rPr>
                            <a:rPr lang="en-US" sz="2400">
                              <a:latin typeface="Cambria Math" panose="02040503050406030204" pitchFamily="18" charset="0"/>
                            </a:rPr>
                            <m:t>SATM</m:t>
                          </m:r>
                          <m:r>
                            <a:rPr lang="en-US" sz="2400">
                              <a:latin typeface="Cambria Math" panose="02040503050406030204" pitchFamily="18" charset="0"/>
                            </a:rPr>
                            <m:t>,</m:t>
                          </m:r>
                          <m:r>
                            <m:rPr>
                              <m:sty m:val="p"/>
                            </m:rPr>
                            <a:rPr lang="en-US" sz="2400">
                              <a:latin typeface="Cambria Math" panose="02040503050406030204" pitchFamily="18" charset="0"/>
                            </a:rPr>
                            <m:t>SATV</m:t>
                          </m:r>
                        </m:e>
                      </m:d>
                      <m:r>
                        <a:rPr lang="en-US" sz="2400" i="0">
                          <a:latin typeface="Cambria Math" panose="02040503050406030204" pitchFamily="18" charset="0"/>
                        </a:rPr>
                        <m:t>=</m:t>
                      </m:r>
                      <m:sSub>
                        <m:sSubPr>
                          <m:ctrlPr>
                            <a:rPr lang="en-US" sz="2400" i="1" smtClean="0">
                              <a:solidFill>
                                <a:srgbClr val="1921FF"/>
                              </a:solidFill>
                              <a:latin typeface="Cambria Math" panose="02040503050406030204" pitchFamily="18" charset="0"/>
                            </a:rPr>
                          </m:ctrlPr>
                        </m:sSubPr>
                        <m:e>
                          <m:r>
                            <a:rPr lang="en-US" sz="2400" i="1">
                              <a:solidFill>
                                <a:srgbClr val="1921FF"/>
                              </a:solidFill>
                              <a:latin typeface="Cambria Math" panose="02040503050406030204" pitchFamily="18" charset="0"/>
                              <a:ea typeface="Cambria Math" panose="02040503050406030204" pitchFamily="18" charset="0"/>
                            </a:rPr>
                            <m:t>𝜆</m:t>
                          </m:r>
                        </m:e>
                        <m:sub>
                          <m:r>
                            <a:rPr lang="en-US" sz="2400" i="1">
                              <a:solidFill>
                                <a:srgbClr val="1921FF"/>
                              </a:solidFill>
                              <a:latin typeface="Cambria Math" panose="02040503050406030204" pitchFamily="18" charset="0"/>
                            </a:rPr>
                            <m:t>1</m:t>
                          </m:r>
                        </m:sub>
                      </m:sSub>
                      <m:r>
                        <a:rPr lang="en-US" sz="2400" i="1">
                          <a:solidFill>
                            <a:srgbClr val="1921FF"/>
                          </a:solidFill>
                          <a:latin typeface="Cambria Math" panose="02040503050406030204" pitchFamily="18" charset="0"/>
                          <a:ea typeface="Cambria Math" panose="02040503050406030204" pitchFamily="18" charset="0"/>
                        </a:rPr>
                        <m:t>×</m:t>
                      </m:r>
                      <m:r>
                        <a:rPr lang="en-US" sz="2400" i="1">
                          <a:solidFill>
                            <a:srgbClr val="1921FF"/>
                          </a:solidFill>
                          <a:latin typeface="Cambria Math" panose="02040503050406030204" pitchFamily="18" charset="0"/>
                          <a:ea typeface="Cambria Math" panose="02040503050406030204" pitchFamily="18" charset="0"/>
                        </a:rPr>
                        <m:t>𝑣𝑎𝑟</m:t>
                      </m:r>
                      <m:r>
                        <a:rPr lang="en-US" sz="2400" i="1">
                          <a:solidFill>
                            <a:srgbClr val="1921FF"/>
                          </a:solidFill>
                          <a:latin typeface="Cambria Math" panose="02040503050406030204" pitchFamily="18" charset="0"/>
                          <a:ea typeface="Cambria Math" panose="02040503050406030204" pitchFamily="18" charset="0"/>
                        </a:rPr>
                        <m:t>(</m:t>
                      </m:r>
                      <m:r>
                        <m:rPr>
                          <m:sty m:val="p"/>
                        </m:rPr>
                        <a:rPr lang="en-US" sz="2400">
                          <a:solidFill>
                            <a:srgbClr val="1921FF"/>
                          </a:solidFill>
                          <a:latin typeface="Cambria Math" panose="02040503050406030204" pitchFamily="18" charset="0"/>
                          <a:ea typeface="Cambria Math" panose="02040503050406030204" pitchFamily="18" charset="0"/>
                        </a:rPr>
                        <m:t>Aptitude</m:t>
                      </m:r>
                      <m:r>
                        <a:rPr lang="en-US" sz="2400" i="1">
                          <a:solidFill>
                            <a:srgbClr val="1921FF"/>
                          </a:solidFill>
                          <a:latin typeface="Cambria Math" panose="02040503050406030204" pitchFamily="18" charset="0"/>
                          <a:ea typeface="Cambria Math" panose="02040503050406030204" pitchFamily="18" charset="0"/>
                        </a:rPr>
                        <m:t>) ×</m:t>
                      </m:r>
                      <m:sSub>
                        <m:sSubPr>
                          <m:ctrlPr>
                            <a:rPr lang="en-US" sz="2400" i="1">
                              <a:solidFill>
                                <a:srgbClr val="1921FF"/>
                              </a:solidFill>
                              <a:latin typeface="Cambria Math" panose="02040503050406030204" pitchFamily="18" charset="0"/>
                            </a:rPr>
                          </m:ctrlPr>
                        </m:sSubPr>
                        <m:e>
                          <m:r>
                            <a:rPr lang="en-US" sz="2400" i="1">
                              <a:solidFill>
                                <a:srgbClr val="1921FF"/>
                              </a:solidFill>
                              <a:latin typeface="Cambria Math" panose="02040503050406030204" pitchFamily="18" charset="0"/>
                              <a:ea typeface="Cambria Math" panose="02040503050406030204" pitchFamily="18" charset="0"/>
                            </a:rPr>
                            <m:t>𝜆</m:t>
                          </m:r>
                        </m:e>
                        <m:sub>
                          <m:r>
                            <a:rPr lang="en-US" sz="2400" i="1">
                              <a:solidFill>
                                <a:srgbClr val="1921FF"/>
                              </a:solidFill>
                              <a:latin typeface="Cambria Math" panose="02040503050406030204" pitchFamily="18" charset="0"/>
                              <a:ea typeface="Cambria Math" panose="02040503050406030204" pitchFamily="18" charset="0"/>
                            </a:rPr>
                            <m:t>2</m:t>
                          </m:r>
                        </m:sub>
                      </m:sSub>
                    </m:oMath>
                  </m:oMathPara>
                </a14:m>
                <a:endParaRPr lang="en-US" sz="2400" dirty="0"/>
              </a:p>
            </p:txBody>
          </p:sp>
        </mc:Choice>
        <mc:Fallback xmlns="">
          <p:sp>
            <p:nvSpPr>
              <p:cNvPr id="5" name="TextBox 4">
                <a:extLst>
                  <a:ext uri="{FF2B5EF4-FFF2-40B4-BE49-F238E27FC236}">
                    <a16:creationId xmlns:a16="http://schemas.microsoft.com/office/drawing/2014/main" id="{B168836E-4930-4361-2832-A09D4BA2C1CF}"/>
                  </a:ext>
                </a:extLst>
              </p:cNvPr>
              <p:cNvSpPr txBox="1">
                <a:spLocks noRot="1" noChangeAspect="1" noMove="1" noResize="1" noEditPoints="1" noAdjustHandles="1" noChangeArrowheads="1" noChangeShapeType="1" noTextEdit="1"/>
              </p:cNvSpPr>
              <p:nvPr/>
            </p:nvSpPr>
            <p:spPr>
              <a:xfrm>
                <a:off x="1028598" y="5711490"/>
                <a:ext cx="6083460" cy="369332"/>
              </a:xfrm>
              <a:prstGeom prst="rect">
                <a:avLst/>
              </a:prstGeom>
              <a:blipFill>
                <a:blip r:embed="rId9"/>
                <a:stretch>
                  <a:fillRect l="-301" b="-32787"/>
                </a:stretch>
              </a:blipFill>
            </p:spPr>
            <p:txBody>
              <a:bodyPr/>
              <a:lstStyle/>
              <a:p>
                <a:r>
                  <a:rPr lang="en-US">
                    <a:noFill/>
                  </a:rPr>
                  <a:t> </a:t>
                </a:r>
              </a:p>
            </p:txBody>
          </p:sp>
        </mc:Fallback>
      </mc:AlternateContent>
    </p:spTree>
    <p:extLst>
      <p:ext uri="{BB962C8B-B14F-4D97-AF65-F5344CB8AC3E}">
        <p14:creationId xmlns:p14="http://schemas.microsoft.com/office/powerpoint/2010/main" val="3015485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A9216-7D7B-FB43-9F6E-422AEEA5F27C}"/>
              </a:ext>
            </a:extLst>
          </p:cNvPr>
          <p:cNvSpPr>
            <a:spLocks noGrp="1"/>
          </p:cNvSpPr>
          <p:nvPr>
            <p:ph type="title"/>
          </p:nvPr>
        </p:nvSpPr>
        <p:spPr/>
        <p:txBody>
          <a:bodyPr/>
          <a:lstStyle/>
          <a:p>
            <a:r>
              <a:rPr lang="en-US" dirty="0"/>
              <a:t>What is SEM?</a:t>
            </a:r>
          </a:p>
        </p:txBody>
      </p:sp>
      <p:sp>
        <p:nvSpPr>
          <p:cNvPr id="3" name="Content Placeholder 2">
            <a:extLst>
              <a:ext uri="{FF2B5EF4-FFF2-40B4-BE49-F238E27FC236}">
                <a16:creationId xmlns:a16="http://schemas.microsoft.com/office/drawing/2014/main" id="{2054DF60-EB7F-5D45-895F-15F20EF221E8}"/>
              </a:ext>
            </a:extLst>
          </p:cNvPr>
          <p:cNvSpPr>
            <a:spLocks noGrp="1"/>
          </p:cNvSpPr>
          <p:nvPr>
            <p:ph idx="1"/>
          </p:nvPr>
        </p:nvSpPr>
        <p:spPr>
          <a:xfrm>
            <a:off x="628650" y="1827435"/>
            <a:ext cx="7886700" cy="4978099"/>
          </a:xfrm>
        </p:spPr>
        <p:txBody>
          <a:bodyPr>
            <a:normAutofit/>
          </a:bodyPr>
          <a:lstStyle/>
          <a:p>
            <a:r>
              <a:rPr lang="en-US" dirty="0"/>
              <a:t>Structural equation modeling (SEM) is a multivariate statistical analysis framework that allows simultaneous estimation of a system of equations</a:t>
            </a:r>
          </a:p>
          <a:p>
            <a:pPr lvl="1"/>
            <a:r>
              <a:rPr lang="en-US" dirty="0"/>
              <a:t>Variables can be measured with error</a:t>
            </a:r>
          </a:p>
          <a:p>
            <a:pPr lvl="1"/>
            <a:r>
              <a:rPr lang="en-US" dirty="0"/>
              <a:t>Variables can be unobserved constructs</a:t>
            </a:r>
          </a:p>
        </p:txBody>
      </p:sp>
    </p:spTree>
    <p:extLst>
      <p:ext uri="{BB962C8B-B14F-4D97-AF65-F5344CB8AC3E}">
        <p14:creationId xmlns:p14="http://schemas.microsoft.com/office/powerpoint/2010/main" val="35497342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42E10A-6615-3643-B3B5-70051CD76DBB}"/>
              </a:ext>
            </a:extLst>
          </p:cNvPr>
          <p:cNvSpPr>
            <a:spLocks noGrp="1"/>
          </p:cNvSpPr>
          <p:nvPr>
            <p:ph type="title"/>
          </p:nvPr>
        </p:nvSpPr>
        <p:spPr/>
        <p:txBody>
          <a:bodyPr/>
          <a:lstStyle/>
          <a:p>
            <a:r>
              <a:rPr lang="en-US" dirty="0"/>
              <a:t>Model Fit</a:t>
            </a:r>
          </a:p>
        </p:txBody>
      </p:sp>
      <p:sp>
        <p:nvSpPr>
          <p:cNvPr id="4" name="Footer Placeholder 3">
            <a:extLst>
              <a:ext uri="{FF2B5EF4-FFF2-40B4-BE49-F238E27FC236}">
                <a16:creationId xmlns:a16="http://schemas.microsoft.com/office/drawing/2014/main" id="{59A805BF-C4E4-F74B-9DF1-61FCEC27EA63}"/>
              </a:ext>
            </a:extLst>
          </p:cNvPr>
          <p:cNvSpPr>
            <a:spLocks noGrp="1"/>
          </p:cNvSpPr>
          <p:nvPr>
            <p:ph type="ftr" sz="quarter" idx="11"/>
          </p:nvPr>
        </p:nvSpPr>
        <p:spPr/>
        <p:txBody>
          <a:bodyPr/>
          <a:lstStyle/>
          <a:p>
            <a:endParaRPr lang="en-US"/>
          </a:p>
        </p:txBody>
      </p:sp>
      <p:pic>
        <p:nvPicPr>
          <p:cNvPr id="5" name="Picture 4">
            <a:extLst>
              <a:ext uri="{FF2B5EF4-FFF2-40B4-BE49-F238E27FC236}">
                <a16:creationId xmlns:a16="http://schemas.microsoft.com/office/drawing/2014/main" id="{0555636B-085C-4E8B-9D59-E40093987528}"/>
              </a:ext>
            </a:extLst>
          </p:cNvPr>
          <p:cNvPicPr>
            <a:picLocks noChangeAspect="1"/>
          </p:cNvPicPr>
          <p:nvPr/>
        </p:nvPicPr>
        <p:blipFill>
          <a:blip r:embed="rId2"/>
          <a:stretch>
            <a:fillRect/>
          </a:stretch>
        </p:blipFill>
        <p:spPr>
          <a:xfrm>
            <a:off x="0" y="1634973"/>
            <a:ext cx="9164829" cy="256032"/>
          </a:xfrm>
          <a:prstGeom prst="rect">
            <a:avLst/>
          </a:prstGeom>
        </p:spPr>
      </p:pic>
      <p:pic>
        <p:nvPicPr>
          <p:cNvPr id="7" name="Picture 6">
            <a:extLst>
              <a:ext uri="{FF2B5EF4-FFF2-40B4-BE49-F238E27FC236}">
                <a16:creationId xmlns:a16="http://schemas.microsoft.com/office/drawing/2014/main" id="{97E2E75C-D6F8-4928-B952-B5473D115158}"/>
              </a:ext>
            </a:extLst>
          </p:cNvPr>
          <p:cNvPicPr>
            <a:picLocks noChangeAspect="1"/>
          </p:cNvPicPr>
          <p:nvPr/>
        </p:nvPicPr>
        <p:blipFill rotWithShape="1">
          <a:blip r:embed="rId3"/>
          <a:srcRect r="20524" b="25287"/>
          <a:stretch/>
        </p:blipFill>
        <p:spPr>
          <a:xfrm>
            <a:off x="0" y="1848063"/>
            <a:ext cx="5568950" cy="2104172"/>
          </a:xfrm>
          <a:prstGeom prst="rect">
            <a:avLst/>
          </a:prstGeom>
        </p:spPr>
      </p:pic>
    </p:spTree>
    <p:extLst>
      <p:ext uri="{BB962C8B-B14F-4D97-AF65-F5344CB8AC3E}">
        <p14:creationId xmlns:p14="http://schemas.microsoft.com/office/powerpoint/2010/main" val="26780197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42E10A-6615-3643-B3B5-70051CD76DBB}"/>
              </a:ext>
            </a:extLst>
          </p:cNvPr>
          <p:cNvSpPr>
            <a:spLocks noGrp="1"/>
          </p:cNvSpPr>
          <p:nvPr>
            <p:ph type="title"/>
          </p:nvPr>
        </p:nvSpPr>
        <p:spPr/>
        <p:txBody>
          <a:bodyPr/>
          <a:lstStyle/>
          <a:p>
            <a:r>
              <a:rPr lang="en-US" dirty="0"/>
              <a:t>Model Fit</a:t>
            </a:r>
          </a:p>
        </p:txBody>
      </p:sp>
      <p:sp>
        <p:nvSpPr>
          <p:cNvPr id="4" name="Footer Placeholder 3">
            <a:extLst>
              <a:ext uri="{FF2B5EF4-FFF2-40B4-BE49-F238E27FC236}">
                <a16:creationId xmlns:a16="http://schemas.microsoft.com/office/drawing/2014/main" id="{59A805BF-C4E4-F74B-9DF1-61FCEC27EA63}"/>
              </a:ext>
            </a:extLst>
          </p:cNvPr>
          <p:cNvSpPr>
            <a:spLocks noGrp="1"/>
          </p:cNvSpPr>
          <p:nvPr>
            <p:ph type="ftr" sz="quarter" idx="11"/>
          </p:nvPr>
        </p:nvSpPr>
        <p:spPr/>
        <p:txBody>
          <a:bodyPr/>
          <a:lstStyle/>
          <a:p>
            <a:endParaRPr lang="en-US"/>
          </a:p>
        </p:txBody>
      </p:sp>
      <p:pic>
        <p:nvPicPr>
          <p:cNvPr id="5" name="Picture 4">
            <a:extLst>
              <a:ext uri="{FF2B5EF4-FFF2-40B4-BE49-F238E27FC236}">
                <a16:creationId xmlns:a16="http://schemas.microsoft.com/office/drawing/2014/main" id="{0555636B-085C-4E8B-9D59-E40093987528}"/>
              </a:ext>
            </a:extLst>
          </p:cNvPr>
          <p:cNvPicPr>
            <a:picLocks noChangeAspect="1"/>
          </p:cNvPicPr>
          <p:nvPr/>
        </p:nvPicPr>
        <p:blipFill>
          <a:blip r:embed="rId2"/>
          <a:stretch>
            <a:fillRect/>
          </a:stretch>
        </p:blipFill>
        <p:spPr>
          <a:xfrm>
            <a:off x="0" y="1634973"/>
            <a:ext cx="9164829" cy="256032"/>
          </a:xfrm>
          <a:prstGeom prst="rect">
            <a:avLst/>
          </a:prstGeom>
        </p:spPr>
      </p:pic>
      <p:pic>
        <p:nvPicPr>
          <p:cNvPr id="7" name="Picture 6">
            <a:extLst>
              <a:ext uri="{FF2B5EF4-FFF2-40B4-BE49-F238E27FC236}">
                <a16:creationId xmlns:a16="http://schemas.microsoft.com/office/drawing/2014/main" id="{97E2E75C-D6F8-4928-B952-B5473D115158}"/>
              </a:ext>
            </a:extLst>
          </p:cNvPr>
          <p:cNvPicPr>
            <a:picLocks noChangeAspect="1"/>
          </p:cNvPicPr>
          <p:nvPr/>
        </p:nvPicPr>
        <p:blipFill rotWithShape="1">
          <a:blip r:embed="rId3"/>
          <a:srcRect r="20524" b="25287"/>
          <a:stretch/>
        </p:blipFill>
        <p:spPr>
          <a:xfrm>
            <a:off x="0" y="1848063"/>
            <a:ext cx="5568950" cy="2104172"/>
          </a:xfrm>
          <a:prstGeom prst="rect">
            <a:avLst/>
          </a:prstGeom>
        </p:spPr>
      </p:pic>
      <p:pic>
        <p:nvPicPr>
          <p:cNvPr id="9" name="Picture 8">
            <a:extLst>
              <a:ext uri="{FF2B5EF4-FFF2-40B4-BE49-F238E27FC236}">
                <a16:creationId xmlns:a16="http://schemas.microsoft.com/office/drawing/2014/main" id="{987D0CE9-1A6D-4564-AB8C-EDBFD458E179}"/>
              </a:ext>
            </a:extLst>
          </p:cNvPr>
          <p:cNvPicPr>
            <a:picLocks noChangeAspect="1"/>
          </p:cNvPicPr>
          <p:nvPr/>
        </p:nvPicPr>
        <p:blipFill rotWithShape="1">
          <a:blip r:embed="rId4"/>
          <a:srcRect b="93648"/>
          <a:stretch/>
        </p:blipFill>
        <p:spPr>
          <a:xfrm>
            <a:off x="0" y="3952236"/>
            <a:ext cx="9144000" cy="387450"/>
          </a:xfrm>
          <a:prstGeom prst="rect">
            <a:avLst/>
          </a:prstGeom>
        </p:spPr>
      </p:pic>
      <p:pic>
        <p:nvPicPr>
          <p:cNvPr id="11" name="Picture 10">
            <a:extLst>
              <a:ext uri="{FF2B5EF4-FFF2-40B4-BE49-F238E27FC236}">
                <a16:creationId xmlns:a16="http://schemas.microsoft.com/office/drawing/2014/main" id="{6C204852-B196-440B-806A-8F1D93FBB7E6}"/>
              </a:ext>
            </a:extLst>
          </p:cNvPr>
          <p:cNvPicPr>
            <a:picLocks noChangeAspect="1"/>
          </p:cNvPicPr>
          <p:nvPr/>
        </p:nvPicPr>
        <p:blipFill rotWithShape="1">
          <a:blip r:embed="rId4"/>
          <a:srcRect t="42239" b="43855"/>
          <a:stretch/>
        </p:blipFill>
        <p:spPr>
          <a:xfrm>
            <a:off x="0" y="4276719"/>
            <a:ext cx="9144000" cy="848228"/>
          </a:xfrm>
          <a:prstGeom prst="rect">
            <a:avLst/>
          </a:prstGeom>
        </p:spPr>
      </p:pic>
      <p:pic>
        <p:nvPicPr>
          <p:cNvPr id="13" name="Picture 12">
            <a:extLst>
              <a:ext uri="{FF2B5EF4-FFF2-40B4-BE49-F238E27FC236}">
                <a16:creationId xmlns:a16="http://schemas.microsoft.com/office/drawing/2014/main" id="{17E14CAB-0517-428A-A3B6-2F52D74109CA}"/>
              </a:ext>
            </a:extLst>
          </p:cNvPr>
          <p:cNvPicPr>
            <a:picLocks noChangeAspect="1"/>
          </p:cNvPicPr>
          <p:nvPr/>
        </p:nvPicPr>
        <p:blipFill rotWithShape="1">
          <a:blip r:embed="rId4"/>
          <a:srcRect t="69942"/>
          <a:stretch/>
        </p:blipFill>
        <p:spPr>
          <a:xfrm>
            <a:off x="0" y="5024565"/>
            <a:ext cx="9144000" cy="1833435"/>
          </a:xfrm>
          <a:prstGeom prst="rect">
            <a:avLst/>
          </a:prstGeom>
        </p:spPr>
      </p:pic>
    </p:spTree>
    <p:extLst>
      <p:ext uri="{BB962C8B-B14F-4D97-AF65-F5344CB8AC3E}">
        <p14:creationId xmlns:p14="http://schemas.microsoft.com/office/powerpoint/2010/main" val="38815015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D8445-D507-AE4F-9B9B-BF32F855BB13}"/>
              </a:ext>
            </a:extLst>
          </p:cNvPr>
          <p:cNvSpPr>
            <a:spLocks noGrp="1"/>
          </p:cNvSpPr>
          <p:nvPr>
            <p:ph type="title"/>
          </p:nvPr>
        </p:nvSpPr>
        <p:spPr/>
        <p:txBody>
          <a:bodyPr/>
          <a:lstStyle/>
          <a:p>
            <a:r>
              <a:rPr lang="en-US" dirty="0"/>
              <a:t>Model Fit</a:t>
            </a:r>
          </a:p>
        </p:txBody>
      </p:sp>
      <p:sp>
        <p:nvSpPr>
          <p:cNvPr id="3" name="Content Placeholder 2">
            <a:extLst>
              <a:ext uri="{FF2B5EF4-FFF2-40B4-BE49-F238E27FC236}">
                <a16:creationId xmlns:a16="http://schemas.microsoft.com/office/drawing/2014/main" id="{4877FA95-FD5E-4646-9FC6-63397DB47C81}"/>
              </a:ext>
            </a:extLst>
          </p:cNvPr>
          <p:cNvSpPr>
            <a:spLocks noGrp="1"/>
          </p:cNvSpPr>
          <p:nvPr>
            <p:ph idx="1"/>
          </p:nvPr>
        </p:nvSpPr>
        <p:spPr/>
        <p:txBody>
          <a:bodyPr/>
          <a:lstStyle/>
          <a:p>
            <a:r>
              <a:rPr lang="en-US" dirty="0"/>
              <a:t>All model fit indices and statistics compare the specified model-implied covariance with the covariance of:</a:t>
            </a:r>
          </a:p>
          <a:p>
            <a:pPr lvl="1"/>
            <a:r>
              <a:rPr lang="en-US" dirty="0"/>
              <a:t>The saturated model (the data), </a:t>
            </a:r>
          </a:p>
          <a:p>
            <a:pPr lvl="1"/>
            <a:r>
              <a:rPr lang="en-US" dirty="0"/>
              <a:t>The baseline model, or</a:t>
            </a:r>
          </a:p>
          <a:p>
            <a:pPr lvl="1"/>
            <a:r>
              <a:rPr lang="en-US" dirty="0"/>
              <a:t>Another specified model.</a:t>
            </a:r>
          </a:p>
        </p:txBody>
      </p:sp>
      <p:sp>
        <p:nvSpPr>
          <p:cNvPr id="4" name="Footer Placeholder 3">
            <a:extLst>
              <a:ext uri="{FF2B5EF4-FFF2-40B4-BE49-F238E27FC236}">
                <a16:creationId xmlns:a16="http://schemas.microsoft.com/office/drawing/2014/main" id="{2D51A6C4-3CCE-E441-B6F4-5F79640B87E9}"/>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4507895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C3370-BEB8-9543-AA9F-4974988E4F15}"/>
              </a:ext>
            </a:extLst>
          </p:cNvPr>
          <p:cNvSpPr>
            <a:spLocks noGrp="1"/>
          </p:cNvSpPr>
          <p:nvPr>
            <p:ph type="title"/>
          </p:nvPr>
        </p:nvSpPr>
        <p:spPr/>
        <p:txBody>
          <a:bodyPr/>
          <a:lstStyle/>
          <a:p>
            <a:r>
              <a:rPr lang="en-US" dirty="0"/>
              <a:t>Model Fit</a:t>
            </a:r>
          </a:p>
        </p:txBody>
      </p:sp>
      <p:sp>
        <p:nvSpPr>
          <p:cNvPr id="3" name="Content Placeholder 2">
            <a:extLst>
              <a:ext uri="{FF2B5EF4-FFF2-40B4-BE49-F238E27FC236}">
                <a16:creationId xmlns:a16="http://schemas.microsoft.com/office/drawing/2014/main" id="{94AA85A9-E947-C340-8C3E-B3B1A0795917}"/>
              </a:ext>
            </a:extLst>
          </p:cNvPr>
          <p:cNvSpPr>
            <a:spLocks noGrp="1"/>
          </p:cNvSpPr>
          <p:nvPr>
            <p:ph idx="1"/>
          </p:nvPr>
        </p:nvSpPr>
        <p:spPr/>
        <p:txBody>
          <a:bodyPr/>
          <a:lstStyle/>
          <a:p>
            <a:r>
              <a:rPr lang="en-US" dirty="0"/>
              <a:t>Saturated Model</a:t>
            </a:r>
          </a:p>
          <a:p>
            <a:endParaRPr lang="en-US" dirty="0"/>
          </a:p>
          <a:p>
            <a:endParaRPr lang="en-US" dirty="0"/>
          </a:p>
          <a:p>
            <a:endParaRPr lang="en-US" dirty="0"/>
          </a:p>
          <a:p>
            <a:endParaRPr lang="en-US" dirty="0"/>
          </a:p>
          <a:p>
            <a:r>
              <a:rPr lang="en-US" dirty="0"/>
              <a:t>Baseline Model</a:t>
            </a:r>
          </a:p>
        </p:txBody>
      </p:sp>
      <p:sp>
        <p:nvSpPr>
          <p:cNvPr id="4" name="Footer Placeholder 3">
            <a:extLst>
              <a:ext uri="{FF2B5EF4-FFF2-40B4-BE49-F238E27FC236}">
                <a16:creationId xmlns:a16="http://schemas.microsoft.com/office/drawing/2014/main" id="{5ACFB331-EF34-F641-8748-04C22189F901}"/>
              </a:ext>
            </a:extLst>
          </p:cNvPr>
          <p:cNvSpPr>
            <a:spLocks noGrp="1"/>
          </p:cNvSpPr>
          <p:nvPr>
            <p:ph type="ftr" sz="quarter" idx="11"/>
          </p:nvPr>
        </p:nvSpPr>
        <p:spPr/>
        <p:txBody>
          <a:bodyPr/>
          <a:lstStyle/>
          <a:p>
            <a:endParaRPr lang="en-US"/>
          </a:p>
        </p:txBody>
      </p:sp>
      <p:pic>
        <p:nvPicPr>
          <p:cNvPr id="6" name="Picture 5">
            <a:extLst>
              <a:ext uri="{FF2B5EF4-FFF2-40B4-BE49-F238E27FC236}">
                <a16:creationId xmlns:a16="http://schemas.microsoft.com/office/drawing/2014/main" id="{B4C4D16A-A73A-4EA9-93E6-2ABE1EB5D000}"/>
              </a:ext>
            </a:extLst>
          </p:cNvPr>
          <p:cNvPicPr>
            <a:picLocks noChangeAspect="1"/>
          </p:cNvPicPr>
          <p:nvPr/>
        </p:nvPicPr>
        <p:blipFill rotWithShape="1">
          <a:blip r:embed="rId3"/>
          <a:srcRect l="1508" t="11850" r="53442" b="71248"/>
          <a:stretch/>
        </p:blipFill>
        <p:spPr>
          <a:xfrm>
            <a:off x="628650" y="5120051"/>
            <a:ext cx="4119418" cy="1030719"/>
          </a:xfrm>
          <a:prstGeom prst="rect">
            <a:avLst/>
          </a:prstGeom>
        </p:spPr>
      </p:pic>
      <p:pic>
        <p:nvPicPr>
          <p:cNvPr id="8" name="Picture 7">
            <a:extLst>
              <a:ext uri="{FF2B5EF4-FFF2-40B4-BE49-F238E27FC236}">
                <a16:creationId xmlns:a16="http://schemas.microsoft.com/office/drawing/2014/main" id="{D838666B-B724-45EE-9DBB-415B4938BF43}"/>
              </a:ext>
            </a:extLst>
          </p:cNvPr>
          <p:cNvPicPr>
            <a:picLocks noChangeAspect="1"/>
          </p:cNvPicPr>
          <p:nvPr/>
        </p:nvPicPr>
        <p:blipFill rotWithShape="1">
          <a:blip r:embed="rId4"/>
          <a:srcRect l="2495" t="2674" r="53666" b="71034"/>
          <a:stretch/>
        </p:blipFill>
        <p:spPr>
          <a:xfrm>
            <a:off x="684068" y="2500172"/>
            <a:ext cx="4008581" cy="1603374"/>
          </a:xfrm>
          <a:prstGeom prst="rect">
            <a:avLst/>
          </a:prstGeom>
        </p:spPr>
      </p:pic>
    </p:spTree>
    <p:extLst>
      <p:ext uri="{BB962C8B-B14F-4D97-AF65-F5344CB8AC3E}">
        <p14:creationId xmlns:p14="http://schemas.microsoft.com/office/powerpoint/2010/main" val="2149424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EE1ADC-6207-A74E-A7D0-D601BDCF0BA2}"/>
              </a:ext>
            </a:extLst>
          </p:cNvPr>
          <p:cNvSpPr>
            <a:spLocks noGrp="1"/>
          </p:cNvSpPr>
          <p:nvPr>
            <p:ph type="title"/>
          </p:nvPr>
        </p:nvSpPr>
        <p:spPr/>
        <p:txBody>
          <a:bodyPr/>
          <a:lstStyle/>
          <a:p>
            <a:r>
              <a:rPr lang="en-US" dirty="0"/>
              <a:t>Model Fit</a:t>
            </a:r>
          </a:p>
        </p:txBody>
      </p:sp>
      <p:pic>
        <p:nvPicPr>
          <p:cNvPr id="4" name="Picture 3">
            <a:extLst>
              <a:ext uri="{FF2B5EF4-FFF2-40B4-BE49-F238E27FC236}">
                <a16:creationId xmlns:a16="http://schemas.microsoft.com/office/drawing/2014/main" id="{57C7E386-5405-40A2-8EA1-7089EA056AAB}"/>
              </a:ext>
            </a:extLst>
          </p:cNvPr>
          <p:cNvPicPr>
            <a:picLocks noChangeAspect="1"/>
          </p:cNvPicPr>
          <p:nvPr/>
        </p:nvPicPr>
        <p:blipFill>
          <a:blip r:embed="rId3"/>
          <a:stretch>
            <a:fillRect/>
          </a:stretch>
        </p:blipFill>
        <p:spPr>
          <a:xfrm>
            <a:off x="628649" y="1652829"/>
            <a:ext cx="6748049" cy="5205171"/>
          </a:xfrm>
          <a:prstGeom prst="rect">
            <a:avLst/>
          </a:prstGeom>
        </p:spPr>
      </p:pic>
    </p:spTree>
    <p:extLst>
      <p:ext uri="{BB962C8B-B14F-4D97-AF65-F5344CB8AC3E}">
        <p14:creationId xmlns:p14="http://schemas.microsoft.com/office/powerpoint/2010/main" val="22382598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A4B94F-12EF-FE4A-995B-0F91DB093E06}"/>
              </a:ext>
            </a:extLst>
          </p:cNvPr>
          <p:cNvSpPr>
            <a:spLocks noGrp="1"/>
          </p:cNvSpPr>
          <p:nvPr>
            <p:ph type="title"/>
          </p:nvPr>
        </p:nvSpPr>
        <p:spPr/>
        <p:txBody>
          <a:bodyPr/>
          <a:lstStyle/>
          <a:p>
            <a:r>
              <a:rPr lang="en-US" dirty="0"/>
              <a:t>Satorra-Bentler Estimator</a:t>
            </a:r>
          </a:p>
        </p:txBody>
      </p:sp>
      <p:sp>
        <p:nvSpPr>
          <p:cNvPr id="4" name="Footer Placeholder 3">
            <a:extLst>
              <a:ext uri="{FF2B5EF4-FFF2-40B4-BE49-F238E27FC236}">
                <a16:creationId xmlns:a16="http://schemas.microsoft.com/office/drawing/2014/main" id="{19BE3562-8A82-5342-9595-88E99F263B5D}"/>
              </a:ext>
            </a:extLst>
          </p:cNvPr>
          <p:cNvSpPr>
            <a:spLocks noGrp="1"/>
          </p:cNvSpPr>
          <p:nvPr>
            <p:ph type="ftr" sz="quarter" idx="11"/>
          </p:nvPr>
        </p:nvSpPr>
        <p:spPr/>
        <p:txBody>
          <a:bodyPr/>
          <a:lstStyle/>
          <a:p>
            <a:endParaRPr lang="en-US"/>
          </a:p>
        </p:txBody>
      </p:sp>
      <p:pic>
        <p:nvPicPr>
          <p:cNvPr id="5" name="Picture 4">
            <a:extLst>
              <a:ext uri="{FF2B5EF4-FFF2-40B4-BE49-F238E27FC236}">
                <a16:creationId xmlns:a16="http://schemas.microsoft.com/office/drawing/2014/main" id="{0D28D732-86FE-4BC0-A231-BA1025069136}"/>
              </a:ext>
            </a:extLst>
          </p:cNvPr>
          <p:cNvPicPr>
            <a:picLocks noChangeAspect="1"/>
          </p:cNvPicPr>
          <p:nvPr/>
        </p:nvPicPr>
        <p:blipFill>
          <a:blip r:embed="rId2"/>
          <a:stretch>
            <a:fillRect/>
          </a:stretch>
        </p:blipFill>
        <p:spPr>
          <a:xfrm>
            <a:off x="628650" y="1679322"/>
            <a:ext cx="6500025" cy="219456"/>
          </a:xfrm>
          <a:prstGeom prst="rect">
            <a:avLst/>
          </a:prstGeom>
        </p:spPr>
      </p:pic>
      <p:pic>
        <p:nvPicPr>
          <p:cNvPr id="9" name="Picture 8">
            <a:extLst>
              <a:ext uri="{FF2B5EF4-FFF2-40B4-BE49-F238E27FC236}">
                <a16:creationId xmlns:a16="http://schemas.microsoft.com/office/drawing/2014/main" id="{9082EBAF-3EBA-4B95-AFAC-A44E5017AAF5}"/>
              </a:ext>
            </a:extLst>
          </p:cNvPr>
          <p:cNvPicPr>
            <a:picLocks noChangeAspect="1"/>
          </p:cNvPicPr>
          <p:nvPr/>
        </p:nvPicPr>
        <p:blipFill>
          <a:blip r:embed="rId3"/>
          <a:stretch>
            <a:fillRect/>
          </a:stretch>
        </p:blipFill>
        <p:spPr>
          <a:xfrm>
            <a:off x="628650" y="1898778"/>
            <a:ext cx="6471966" cy="4114800"/>
          </a:xfrm>
          <a:prstGeom prst="rect">
            <a:avLst/>
          </a:prstGeom>
        </p:spPr>
      </p:pic>
    </p:spTree>
    <p:extLst>
      <p:ext uri="{BB962C8B-B14F-4D97-AF65-F5344CB8AC3E}">
        <p14:creationId xmlns:p14="http://schemas.microsoft.com/office/powerpoint/2010/main" val="25998908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A4B94F-12EF-FE4A-995B-0F91DB093E06}"/>
              </a:ext>
            </a:extLst>
          </p:cNvPr>
          <p:cNvSpPr>
            <a:spLocks noGrp="1"/>
          </p:cNvSpPr>
          <p:nvPr>
            <p:ph type="title"/>
          </p:nvPr>
        </p:nvSpPr>
        <p:spPr/>
        <p:txBody>
          <a:bodyPr/>
          <a:lstStyle/>
          <a:p>
            <a:r>
              <a:rPr lang="en-US" dirty="0"/>
              <a:t>Satorra-Bentler Estimator</a:t>
            </a:r>
          </a:p>
        </p:txBody>
      </p:sp>
      <p:sp>
        <p:nvSpPr>
          <p:cNvPr id="4" name="Footer Placeholder 3">
            <a:extLst>
              <a:ext uri="{FF2B5EF4-FFF2-40B4-BE49-F238E27FC236}">
                <a16:creationId xmlns:a16="http://schemas.microsoft.com/office/drawing/2014/main" id="{19BE3562-8A82-5342-9595-88E99F263B5D}"/>
              </a:ext>
            </a:extLst>
          </p:cNvPr>
          <p:cNvSpPr>
            <a:spLocks noGrp="1"/>
          </p:cNvSpPr>
          <p:nvPr>
            <p:ph type="ftr" sz="quarter" idx="11"/>
          </p:nvPr>
        </p:nvSpPr>
        <p:spPr/>
        <p:txBody>
          <a:bodyPr/>
          <a:lstStyle/>
          <a:p>
            <a:endParaRPr lang="en-US"/>
          </a:p>
        </p:txBody>
      </p:sp>
      <p:pic>
        <p:nvPicPr>
          <p:cNvPr id="6" name="Picture 5">
            <a:extLst>
              <a:ext uri="{FF2B5EF4-FFF2-40B4-BE49-F238E27FC236}">
                <a16:creationId xmlns:a16="http://schemas.microsoft.com/office/drawing/2014/main" id="{1D653626-DD8D-4243-80D9-4710DDB519FE}"/>
              </a:ext>
            </a:extLst>
          </p:cNvPr>
          <p:cNvPicPr>
            <a:picLocks noChangeAspect="1"/>
          </p:cNvPicPr>
          <p:nvPr/>
        </p:nvPicPr>
        <p:blipFill>
          <a:blip r:embed="rId2"/>
          <a:stretch>
            <a:fillRect/>
          </a:stretch>
        </p:blipFill>
        <p:spPr>
          <a:xfrm>
            <a:off x="628650" y="1687172"/>
            <a:ext cx="4602927" cy="5170828"/>
          </a:xfrm>
          <a:prstGeom prst="rect">
            <a:avLst/>
          </a:prstGeom>
        </p:spPr>
      </p:pic>
    </p:spTree>
    <p:extLst>
      <p:ext uri="{BB962C8B-B14F-4D97-AF65-F5344CB8AC3E}">
        <p14:creationId xmlns:p14="http://schemas.microsoft.com/office/powerpoint/2010/main" val="40849864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BD74CB-7B45-B341-A70F-76F338DFDCFA}"/>
              </a:ext>
            </a:extLst>
          </p:cNvPr>
          <p:cNvSpPr>
            <a:spLocks noGrp="1"/>
          </p:cNvSpPr>
          <p:nvPr>
            <p:ph type="title"/>
          </p:nvPr>
        </p:nvSpPr>
        <p:spPr/>
        <p:txBody>
          <a:bodyPr/>
          <a:lstStyle/>
          <a:p>
            <a:r>
              <a:rPr lang="en-US" dirty="0"/>
              <a:t>Constraints</a:t>
            </a:r>
          </a:p>
        </p:txBody>
      </p:sp>
      <p:sp>
        <p:nvSpPr>
          <p:cNvPr id="4" name="Footer Placeholder 3">
            <a:extLst>
              <a:ext uri="{FF2B5EF4-FFF2-40B4-BE49-F238E27FC236}">
                <a16:creationId xmlns:a16="http://schemas.microsoft.com/office/drawing/2014/main" id="{36A288DC-30D0-2942-B6AC-83A5414E611E}"/>
              </a:ext>
            </a:extLst>
          </p:cNvPr>
          <p:cNvSpPr>
            <a:spLocks noGrp="1"/>
          </p:cNvSpPr>
          <p:nvPr>
            <p:ph type="ftr" sz="quarter" idx="11"/>
          </p:nvPr>
        </p:nvSpPr>
        <p:spPr/>
        <p:txBody>
          <a:bodyPr/>
          <a:lstStyle/>
          <a:p>
            <a:endParaRPr lang="en-US"/>
          </a:p>
        </p:txBody>
      </p:sp>
      <p:pic>
        <p:nvPicPr>
          <p:cNvPr id="5" name="Picture 4">
            <a:extLst>
              <a:ext uri="{FF2B5EF4-FFF2-40B4-BE49-F238E27FC236}">
                <a16:creationId xmlns:a16="http://schemas.microsoft.com/office/drawing/2014/main" id="{AFB004EF-F267-4D33-88F4-1C523A6C0241}"/>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21794706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5A281-5C6E-F848-8A9C-C695E19D16DF}"/>
              </a:ext>
            </a:extLst>
          </p:cNvPr>
          <p:cNvSpPr>
            <a:spLocks noGrp="1"/>
          </p:cNvSpPr>
          <p:nvPr>
            <p:ph type="title"/>
          </p:nvPr>
        </p:nvSpPr>
        <p:spPr/>
        <p:txBody>
          <a:bodyPr/>
          <a:lstStyle/>
          <a:p>
            <a:r>
              <a:rPr lang="en-US" dirty="0"/>
              <a:t>Path Analysis</a:t>
            </a:r>
          </a:p>
        </p:txBody>
      </p:sp>
      <p:sp>
        <p:nvSpPr>
          <p:cNvPr id="3" name="Content Placeholder 2">
            <a:extLst>
              <a:ext uri="{FF2B5EF4-FFF2-40B4-BE49-F238E27FC236}">
                <a16:creationId xmlns:a16="http://schemas.microsoft.com/office/drawing/2014/main" id="{F58B4F7B-4840-D04D-A47D-B730E1EFBDEF}"/>
              </a:ext>
            </a:extLst>
          </p:cNvPr>
          <p:cNvSpPr>
            <a:spLocks noGrp="1"/>
          </p:cNvSpPr>
          <p:nvPr>
            <p:ph idx="1"/>
          </p:nvPr>
        </p:nvSpPr>
        <p:spPr/>
        <p:txBody>
          <a:bodyPr/>
          <a:lstStyle/>
          <a:p>
            <a:r>
              <a:rPr lang="en-US" dirty="0"/>
              <a:t>video</a:t>
            </a:r>
          </a:p>
        </p:txBody>
      </p:sp>
      <p:sp>
        <p:nvSpPr>
          <p:cNvPr id="4" name="Footer Placeholder 3">
            <a:extLst>
              <a:ext uri="{FF2B5EF4-FFF2-40B4-BE49-F238E27FC236}">
                <a16:creationId xmlns:a16="http://schemas.microsoft.com/office/drawing/2014/main" id="{48CAFE02-A756-0F4C-A554-3477E2F1ADAB}"/>
              </a:ext>
            </a:extLst>
          </p:cNvPr>
          <p:cNvSpPr>
            <a:spLocks noGrp="1"/>
          </p:cNvSpPr>
          <p:nvPr>
            <p:ph type="ftr" sz="quarter" idx="11"/>
          </p:nvPr>
        </p:nvSpPr>
        <p:spPr/>
        <p:txBody>
          <a:bodyPr/>
          <a:lstStyle/>
          <a:p>
            <a:endParaRPr lang="en-US"/>
          </a:p>
        </p:txBody>
      </p:sp>
      <p:pic>
        <p:nvPicPr>
          <p:cNvPr id="5" name="path">
            <a:hlinkClick r:id="" action="ppaction://media"/>
            <a:extLst>
              <a:ext uri="{FF2B5EF4-FFF2-40B4-BE49-F238E27FC236}">
                <a16:creationId xmlns:a16="http://schemas.microsoft.com/office/drawing/2014/main" id="{309F9D06-73B1-4269-8FCC-15FAF11EC045}"/>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3966629123"/>
      </p:ext>
    </p:extLst>
  </p:cSld>
  <p:clrMapOvr>
    <a:masterClrMapping/>
  </p:clrMapOvr>
  <mc:AlternateContent xmlns:mc="http://schemas.openxmlformats.org/markup-compatibility/2006" xmlns:p14="http://schemas.microsoft.com/office/powerpoint/2010/main">
    <mc:Choice Requires="p14">
      <p:transition p14:dur="10" advClick="0" advTm="62000"/>
    </mc:Choice>
    <mc:Fallback xmlns="">
      <p:transition advClick="0" advTm="6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48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3E0304-08B7-E34C-A2BB-675774ABFE1C}"/>
              </a:ext>
            </a:extLst>
          </p:cNvPr>
          <p:cNvSpPr>
            <a:spLocks noGrp="1"/>
          </p:cNvSpPr>
          <p:nvPr>
            <p:ph type="title"/>
          </p:nvPr>
        </p:nvSpPr>
        <p:spPr/>
        <p:txBody>
          <a:bodyPr/>
          <a:lstStyle/>
          <a:p>
            <a:r>
              <a:rPr lang="en-US" dirty="0"/>
              <a:t>Path Analysis</a:t>
            </a:r>
          </a:p>
        </p:txBody>
      </p:sp>
      <p:sp>
        <p:nvSpPr>
          <p:cNvPr id="3" name="Content Placeholder 2">
            <a:extLst>
              <a:ext uri="{FF2B5EF4-FFF2-40B4-BE49-F238E27FC236}">
                <a16:creationId xmlns:a16="http://schemas.microsoft.com/office/drawing/2014/main" id="{15BD9CC0-F8B3-C044-B5E4-F31D3C3A0645}"/>
              </a:ext>
            </a:extLst>
          </p:cNvPr>
          <p:cNvSpPr>
            <a:spLocks noGrp="1"/>
          </p:cNvSpPr>
          <p:nvPr>
            <p:ph idx="1"/>
          </p:nvPr>
        </p:nvSpPr>
        <p:spPr>
          <a:xfrm>
            <a:off x="471936" y="5561354"/>
            <a:ext cx="8755192" cy="4858944"/>
          </a:xfrm>
        </p:spPr>
        <p:txBody>
          <a:bodyPr>
            <a:noAutofit/>
          </a:bodyPr>
          <a:lstStyle/>
          <a:p>
            <a:pPr marL="0" indent="0">
              <a:spcBef>
                <a:spcPts val="0"/>
              </a:spcBef>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sem</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(Aptitude -&gt; math verbal writing) </a:t>
            </a:r>
          </a:p>
          <a:p>
            <a:pPr marL="0" indent="0">
              <a:spcBef>
                <a:spcPts val="0"/>
              </a:spcBef>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CollegeQ</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sfratio</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grad_rate</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avgSAT</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p>
          <a:p>
            <a:pPr marL="0" indent="0">
              <a:spcBef>
                <a:spcPts val="0"/>
              </a:spcBef>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(Aptitude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hsgpa</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CollegeQ</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CollegeQ</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hsgpa</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-&gt; income)</a:t>
            </a:r>
          </a:p>
        </p:txBody>
      </p:sp>
      <p:sp>
        <p:nvSpPr>
          <p:cNvPr id="4" name="Footer Placeholder 3">
            <a:extLst>
              <a:ext uri="{FF2B5EF4-FFF2-40B4-BE49-F238E27FC236}">
                <a16:creationId xmlns:a16="http://schemas.microsoft.com/office/drawing/2014/main" id="{FB8FDC6B-CF9D-554D-AD40-45B9C6F9C4DC}"/>
              </a:ext>
            </a:extLst>
          </p:cNvPr>
          <p:cNvSpPr>
            <a:spLocks noGrp="1"/>
          </p:cNvSpPr>
          <p:nvPr>
            <p:ph type="ftr" sz="quarter" idx="11"/>
          </p:nvPr>
        </p:nvSpPr>
        <p:spPr/>
        <p:txBody>
          <a:bodyPr/>
          <a:lstStyle/>
          <a:p>
            <a:endParaRPr lang="en-US"/>
          </a:p>
        </p:txBody>
      </p:sp>
      <p:pic>
        <p:nvPicPr>
          <p:cNvPr id="6" name="Picture 5">
            <a:extLst>
              <a:ext uri="{FF2B5EF4-FFF2-40B4-BE49-F238E27FC236}">
                <a16:creationId xmlns:a16="http://schemas.microsoft.com/office/drawing/2014/main" id="{279E755D-FE36-4687-A67F-AEF90B233721}"/>
              </a:ext>
            </a:extLst>
          </p:cNvPr>
          <p:cNvPicPr>
            <a:picLocks noChangeAspect="1"/>
          </p:cNvPicPr>
          <p:nvPr/>
        </p:nvPicPr>
        <p:blipFill>
          <a:blip r:embed="rId3"/>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F75DF44A-8932-40C9-AE34-5773F9731CF6}"/>
              </a:ext>
            </a:extLst>
          </p:cNvPr>
          <p:cNvSpPr/>
          <p:nvPr/>
        </p:nvSpPr>
        <p:spPr>
          <a:xfrm>
            <a:off x="486926" y="5559986"/>
            <a:ext cx="8111552" cy="86868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p:sp>
        <p:nvSpPr>
          <p:cNvPr id="5" name="Content Placeholder 2">
            <a:extLst>
              <a:ext uri="{FF2B5EF4-FFF2-40B4-BE49-F238E27FC236}">
                <a16:creationId xmlns:a16="http://schemas.microsoft.com/office/drawing/2014/main" id="{32A68752-5D84-7E96-EFC2-47944F043852}"/>
              </a:ext>
            </a:extLst>
          </p:cNvPr>
          <p:cNvSpPr txBox="1">
            <a:spLocks/>
          </p:cNvSpPr>
          <p:nvPr/>
        </p:nvSpPr>
        <p:spPr>
          <a:xfrm>
            <a:off x="486926" y="5561354"/>
            <a:ext cx="8755192" cy="485894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Helvetica Neue Light" panose="02000403000000020004" pitchFamily="2" charset="0"/>
                <a:ea typeface="Helvetica Neue Light" panose="02000403000000020004" pitchFamily="2" charset="0"/>
                <a:cs typeface="Helvetica Neue" panose="02000503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Helvetica Neue Light" panose="02000403000000020004" pitchFamily="2" charset="0"/>
                <a:ea typeface="Helvetica Neue Light" panose="02000403000000020004"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Helvetica Neue Light" panose="02000403000000020004" pitchFamily="2" charset="0"/>
                <a:ea typeface="Helvetica Neue Light" panose="02000403000000020004"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Neue Light" panose="02000403000000020004" pitchFamily="2" charset="0"/>
                <a:ea typeface="Helvetica Neue Light" panose="02000403000000020004"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Neue Light" panose="02000403000000020004" pitchFamily="2" charset="0"/>
                <a:ea typeface="Helvetica Neue Light" panose="02000403000000020004"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sem</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(Aptitude -&gt; math verbal writing) </a:t>
            </a:r>
          </a:p>
          <a:p>
            <a:pPr marL="0" indent="0">
              <a:spcBef>
                <a:spcPts val="0"/>
              </a:spcBef>
              <a:buFont typeface="Arial" panose="020B0604020202020204" pitchFamily="34" charset="0"/>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CollegeQ</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sfratio</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grad_rate</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avgSAT</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p>
          <a:p>
            <a:pPr marL="0" indent="0">
              <a:spcBef>
                <a:spcPts val="0"/>
              </a:spcBef>
              <a:buFont typeface="Arial" panose="020B0604020202020204" pitchFamily="34" charset="0"/>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(Aptitude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hsgpa</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CollegeQ</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CollegeQ</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hsgpa</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-&gt; income)</a:t>
            </a:r>
          </a:p>
        </p:txBody>
      </p:sp>
    </p:spTree>
    <p:extLst>
      <p:ext uri="{BB962C8B-B14F-4D97-AF65-F5344CB8AC3E}">
        <p14:creationId xmlns:p14="http://schemas.microsoft.com/office/powerpoint/2010/main" val="18765462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A9216-7D7B-FB43-9F6E-422AEEA5F27C}"/>
              </a:ext>
            </a:extLst>
          </p:cNvPr>
          <p:cNvSpPr>
            <a:spLocks noGrp="1"/>
          </p:cNvSpPr>
          <p:nvPr>
            <p:ph type="title"/>
          </p:nvPr>
        </p:nvSpPr>
        <p:spPr/>
        <p:txBody>
          <a:bodyPr/>
          <a:lstStyle/>
          <a:p>
            <a:r>
              <a:rPr lang="en-US" dirty="0"/>
              <a:t>What is SEM?</a:t>
            </a:r>
          </a:p>
        </p:txBody>
      </p:sp>
      <p:sp>
        <p:nvSpPr>
          <p:cNvPr id="3" name="Content Placeholder 2">
            <a:extLst>
              <a:ext uri="{FF2B5EF4-FFF2-40B4-BE49-F238E27FC236}">
                <a16:creationId xmlns:a16="http://schemas.microsoft.com/office/drawing/2014/main" id="{2054DF60-EB7F-5D45-895F-15F20EF221E8}"/>
              </a:ext>
            </a:extLst>
          </p:cNvPr>
          <p:cNvSpPr>
            <a:spLocks noGrp="1"/>
          </p:cNvSpPr>
          <p:nvPr>
            <p:ph idx="1"/>
          </p:nvPr>
        </p:nvSpPr>
        <p:spPr>
          <a:xfrm>
            <a:off x="628651" y="1827435"/>
            <a:ext cx="4797789" cy="4978099"/>
          </a:xfrm>
        </p:spPr>
        <p:txBody>
          <a:bodyPr>
            <a:normAutofit lnSpcReduction="10000"/>
          </a:bodyPr>
          <a:lstStyle/>
          <a:p>
            <a:r>
              <a:rPr lang="en-US" dirty="0"/>
              <a:t>Confirmatory factor analysis</a:t>
            </a:r>
          </a:p>
          <a:p>
            <a:r>
              <a:rPr lang="en-US" dirty="0"/>
              <a:t>Regression</a:t>
            </a:r>
          </a:p>
          <a:p>
            <a:r>
              <a:rPr lang="en-US" dirty="0"/>
              <a:t>ANOVA</a:t>
            </a:r>
          </a:p>
          <a:p>
            <a:r>
              <a:rPr lang="en-US" dirty="0"/>
              <a:t>Survival analysis</a:t>
            </a:r>
          </a:p>
          <a:p>
            <a:r>
              <a:rPr lang="en-US" dirty="0"/>
              <a:t>IRT analysis</a:t>
            </a:r>
          </a:p>
          <a:p>
            <a:r>
              <a:rPr lang="en-US" dirty="0"/>
              <a:t>Latent class analysis</a:t>
            </a:r>
          </a:p>
          <a:p>
            <a:r>
              <a:rPr lang="en-US" dirty="0"/>
              <a:t>Survey data analysis</a:t>
            </a:r>
          </a:p>
          <a:p>
            <a:r>
              <a:rPr lang="en-US" dirty="0"/>
              <a:t>Growth curve modeling</a:t>
            </a:r>
          </a:p>
          <a:p>
            <a:r>
              <a:rPr lang="en-US" dirty="0"/>
              <a:t>Multilevel modeling</a:t>
            </a:r>
          </a:p>
          <a:p>
            <a:r>
              <a:rPr lang="en-US" dirty="0"/>
              <a:t>Mixture modeling</a:t>
            </a:r>
          </a:p>
        </p:txBody>
      </p:sp>
    </p:spTree>
    <p:extLst>
      <p:ext uri="{BB962C8B-B14F-4D97-AF65-F5344CB8AC3E}">
        <p14:creationId xmlns:p14="http://schemas.microsoft.com/office/powerpoint/2010/main" val="36378846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nodeType="afterEffect">
                                  <p:stCondLst>
                                    <p:cond delay="1000"/>
                                  </p:stCondLst>
                                  <p:childTnLst>
                                    <p:set>
                                      <p:cBhvr>
                                        <p:cTn id="15" dur="1" fill="hold">
                                          <p:stCondLst>
                                            <p:cond delay="0"/>
                                          </p:stCondLst>
                                        </p:cTn>
                                        <p:tgtEl>
                                          <p:spTgt spid="3">
                                            <p:txEl>
                                              <p:pRg st="3" end="3"/>
                                            </p:txEl>
                                          </p:spTgt>
                                        </p:tgtEl>
                                        <p:attrNameLst>
                                          <p:attrName>style.visibility</p:attrName>
                                        </p:attrNameLst>
                                      </p:cBhvr>
                                      <p:to>
                                        <p:strVal val="visible"/>
                                      </p:to>
                                    </p:set>
                                  </p:childTnLst>
                                </p:cTn>
                              </p:par>
                            </p:childTnLst>
                          </p:cTn>
                        </p:par>
                        <p:par>
                          <p:cTn id="16" fill="hold">
                            <p:stCondLst>
                              <p:cond delay="3000"/>
                            </p:stCondLst>
                            <p:childTnLst>
                              <p:par>
                                <p:cTn id="17" presetID="1" presetClass="entr" presetSubtype="0" fill="hold" nodeType="afterEffect">
                                  <p:stCondLst>
                                    <p:cond delay="100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par>
                          <p:cTn id="19" fill="hold">
                            <p:stCondLst>
                              <p:cond delay="4000"/>
                            </p:stCondLst>
                            <p:childTnLst>
                              <p:par>
                                <p:cTn id="20" presetID="1" presetClass="entr" presetSubtype="0" fill="hold" nodeType="afterEffect">
                                  <p:stCondLst>
                                    <p:cond delay="1000"/>
                                  </p:stCondLst>
                                  <p:childTnLst>
                                    <p:set>
                                      <p:cBhvr>
                                        <p:cTn id="21" dur="1" fill="hold">
                                          <p:stCondLst>
                                            <p:cond delay="0"/>
                                          </p:stCondLst>
                                        </p:cTn>
                                        <p:tgtEl>
                                          <p:spTgt spid="3">
                                            <p:txEl>
                                              <p:pRg st="5" end="5"/>
                                            </p:txEl>
                                          </p:spTgt>
                                        </p:tgtEl>
                                        <p:attrNameLst>
                                          <p:attrName>style.visibility</p:attrName>
                                        </p:attrNameLst>
                                      </p:cBhvr>
                                      <p:to>
                                        <p:strVal val="visible"/>
                                      </p:to>
                                    </p:set>
                                  </p:childTnLst>
                                </p:cTn>
                              </p:par>
                            </p:childTnLst>
                          </p:cTn>
                        </p:par>
                        <p:par>
                          <p:cTn id="22" fill="hold">
                            <p:stCondLst>
                              <p:cond delay="5000"/>
                            </p:stCondLst>
                            <p:childTnLst>
                              <p:par>
                                <p:cTn id="23" presetID="1" presetClass="entr" presetSubtype="0" fill="hold" nodeType="afterEffect">
                                  <p:stCondLst>
                                    <p:cond delay="100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par>
                          <p:cTn id="25" fill="hold">
                            <p:stCondLst>
                              <p:cond delay="6000"/>
                            </p:stCondLst>
                            <p:childTnLst>
                              <p:par>
                                <p:cTn id="26" presetID="1" presetClass="entr" presetSubtype="0" fill="hold" nodeType="afterEffect">
                                  <p:stCondLst>
                                    <p:cond delay="1000"/>
                                  </p:stCondLst>
                                  <p:childTnLst>
                                    <p:set>
                                      <p:cBhvr>
                                        <p:cTn id="27" dur="1" fill="hold">
                                          <p:stCondLst>
                                            <p:cond delay="0"/>
                                          </p:stCondLst>
                                        </p:cTn>
                                        <p:tgtEl>
                                          <p:spTgt spid="3">
                                            <p:txEl>
                                              <p:pRg st="7" end="7"/>
                                            </p:txEl>
                                          </p:spTgt>
                                        </p:tgtEl>
                                        <p:attrNameLst>
                                          <p:attrName>style.visibility</p:attrName>
                                        </p:attrNameLst>
                                      </p:cBhvr>
                                      <p:to>
                                        <p:strVal val="visible"/>
                                      </p:to>
                                    </p:set>
                                  </p:childTnLst>
                                </p:cTn>
                              </p:par>
                            </p:childTnLst>
                          </p:cTn>
                        </p:par>
                        <p:par>
                          <p:cTn id="28" fill="hold">
                            <p:stCondLst>
                              <p:cond delay="7000"/>
                            </p:stCondLst>
                            <p:childTnLst>
                              <p:par>
                                <p:cTn id="29" presetID="1" presetClass="entr" presetSubtype="0" fill="hold" nodeType="afterEffect">
                                  <p:stCondLst>
                                    <p:cond delay="100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par>
                          <p:cTn id="31" fill="hold">
                            <p:stCondLst>
                              <p:cond delay="8000"/>
                            </p:stCondLst>
                            <p:childTnLst>
                              <p:par>
                                <p:cTn id="32" presetID="1" presetClass="entr" presetSubtype="0" fill="hold" nodeType="afterEffect">
                                  <p:stCondLst>
                                    <p:cond delay="1000"/>
                                  </p:stCondLst>
                                  <p:childTnLst>
                                    <p:set>
                                      <p:cBhvr>
                                        <p:cTn id="33"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887625-D371-4342-94C9-6E6F6ED7B32E}"/>
              </a:ext>
            </a:extLst>
          </p:cNvPr>
          <p:cNvSpPr>
            <a:spLocks noGrp="1"/>
          </p:cNvSpPr>
          <p:nvPr>
            <p:ph type="title"/>
          </p:nvPr>
        </p:nvSpPr>
        <p:spPr/>
        <p:txBody>
          <a:bodyPr/>
          <a:lstStyle/>
          <a:p>
            <a:r>
              <a:rPr lang="en-US" dirty="0"/>
              <a:t>Model Fit</a:t>
            </a:r>
          </a:p>
        </p:txBody>
      </p:sp>
      <p:pic>
        <p:nvPicPr>
          <p:cNvPr id="7" name="Content Placeholder 6">
            <a:extLst>
              <a:ext uri="{FF2B5EF4-FFF2-40B4-BE49-F238E27FC236}">
                <a16:creationId xmlns:a16="http://schemas.microsoft.com/office/drawing/2014/main" id="{B0D64C72-7FC9-4B41-A9B5-D681FB6F4014}"/>
              </a:ext>
            </a:extLst>
          </p:cNvPr>
          <p:cNvPicPr>
            <a:picLocks noGrp="1" noChangeAspect="1"/>
          </p:cNvPicPr>
          <p:nvPr>
            <p:ph idx="1"/>
          </p:nvPr>
        </p:nvPicPr>
        <p:blipFill>
          <a:blip r:embed="rId2"/>
          <a:stretch>
            <a:fillRect/>
          </a:stretch>
        </p:blipFill>
        <p:spPr>
          <a:xfrm>
            <a:off x="628649" y="1655880"/>
            <a:ext cx="6767215" cy="5202119"/>
          </a:xfrm>
        </p:spPr>
      </p:pic>
    </p:spTree>
    <p:extLst>
      <p:ext uri="{BB962C8B-B14F-4D97-AF65-F5344CB8AC3E}">
        <p14:creationId xmlns:p14="http://schemas.microsoft.com/office/powerpoint/2010/main" val="5107499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3E0304-08B7-E34C-A2BB-675774ABFE1C}"/>
              </a:ext>
            </a:extLst>
          </p:cNvPr>
          <p:cNvSpPr>
            <a:spLocks noGrp="1"/>
          </p:cNvSpPr>
          <p:nvPr>
            <p:ph type="title"/>
          </p:nvPr>
        </p:nvSpPr>
        <p:spPr/>
        <p:txBody>
          <a:bodyPr/>
          <a:lstStyle/>
          <a:p>
            <a:r>
              <a:rPr lang="en-US" dirty="0"/>
              <a:t>Path Analysis</a:t>
            </a:r>
          </a:p>
        </p:txBody>
      </p:sp>
      <p:sp>
        <p:nvSpPr>
          <p:cNvPr id="4" name="Footer Placeholder 3">
            <a:extLst>
              <a:ext uri="{FF2B5EF4-FFF2-40B4-BE49-F238E27FC236}">
                <a16:creationId xmlns:a16="http://schemas.microsoft.com/office/drawing/2014/main" id="{FB8FDC6B-CF9D-554D-AD40-45B9C6F9C4DC}"/>
              </a:ext>
            </a:extLst>
          </p:cNvPr>
          <p:cNvSpPr>
            <a:spLocks noGrp="1"/>
          </p:cNvSpPr>
          <p:nvPr>
            <p:ph type="ftr" sz="quarter" idx="11"/>
          </p:nvPr>
        </p:nvSpPr>
        <p:spPr/>
        <p:txBody>
          <a:bodyPr/>
          <a:lstStyle/>
          <a:p>
            <a:endParaRPr lang="en-US"/>
          </a:p>
        </p:txBody>
      </p:sp>
      <p:pic>
        <p:nvPicPr>
          <p:cNvPr id="6" name="Picture 5">
            <a:extLst>
              <a:ext uri="{FF2B5EF4-FFF2-40B4-BE49-F238E27FC236}">
                <a16:creationId xmlns:a16="http://schemas.microsoft.com/office/drawing/2014/main" id="{279E755D-FE36-4687-A67F-AEF90B233721}"/>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9012602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0C495-29A7-1847-911C-4238F90FCE52}"/>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C4EDD7AC-6077-F54A-A557-9CC437123CE8}"/>
              </a:ext>
            </a:extLst>
          </p:cNvPr>
          <p:cNvSpPr>
            <a:spLocks noGrp="1"/>
          </p:cNvSpPr>
          <p:nvPr>
            <p:ph idx="1"/>
          </p:nvPr>
        </p:nvSpPr>
        <p:spPr/>
        <p:txBody>
          <a:bodyPr/>
          <a:lstStyle/>
          <a:p>
            <a:r>
              <a:rPr lang="en-US" dirty="0"/>
              <a:t>Video standardized</a:t>
            </a:r>
          </a:p>
        </p:txBody>
      </p:sp>
      <p:sp>
        <p:nvSpPr>
          <p:cNvPr id="4" name="Footer Placeholder 3">
            <a:extLst>
              <a:ext uri="{FF2B5EF4-FFF2-40B4-BE49-F238E27FC236}">
                <a16:creationId xmlns:a16="http://schemas.microsoft.com/office/drawing/2014/main" id="{48CFB1B3-9BB3-9641-8839-EDF8F824AB11}"/>
              </a:ext>
            </a:extLst>
          </p:cNvPr>
          <p:cNvSpPr>
            <a:spLocks noGrp="1"/>
          </p:cNvSpPr>
          <p:nvPr>
            <p:ph type="ftr" sz="quarter" idx="11"/>
          </p:nvPr>
        </p:nvSpPr>
        <p:spPr/>
        <p:txBody>
          <a:bodyPr/>
          <a:lstStyle/>
          <a:p>
            <a:endParaRPr lang="en-US"/>
          </a:p>
        </p:txBody>
      </p:sp>
      <p:pic>
        <p:nvPicPr>
          <p:cNvPr id="6" name="std">
            <a:hlinkClick r:id="" action="ppaction://media"/>
            <a:extLst>
              <a:ext uri="{FF2B5EF4-FFF2-40B4-BE49-F238E27FC236}">
                <a16:creationId xmlns:a16="http://schemas.microsoft.com/office/drawing/2014/main" id="{A80FE087-D9FB-450A-AD80-AF233CAA8A9E}"/>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1709281146"/>
      </p:ext>
    </p:extLst>
  </p:cSld>
  <p:clrMapOvr>
    <a:masterClrMapping/>
  </p:clrMapOvr>
  <mc:AlternateContent xmlns:mc="http://schemas.openxmlformats.org/markup-compatibility/2006" xmlns:p14="http://schemas.microsoft.com/office/powerpoint/2010/main">
    <mc:Choice Requires="p14">
      <p:transition p14:dur="10" advClick="0" advTm="4000"/>
    </mc:Choice>
    <mc:Fallback xmlns="">
      <p:transition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43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5AFC28-9374-F242-A02B-66829E9E1E4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C9814B1-1829-1141-BB76-F4ED67EA9F0D}"/>
              </a:ext>
            </a:extLst>
          </p:cNvPr>
          <p:cNvSpPr>
            <a:spLocks noGrp="1"/>
          </p:cNvSpPr>
          <p:nvPr>
            <p:ph idx="1"/>
          </p:nvPr>
        </p:nvSpPr>
        <p:spPr>
          <a:xfrm>
            <a:off x="486926" y="5559987"/>
            <a:ext cx="7886700" cy="4830327"/>
          </a:xfrm>
        </p:spPr>
        <p:txBody>
          <a:bodyPr>
            <a:normAutofit/>
          </a:bodyPr>
          <a:lstStyle/>
          <a:p>
            <a:pPr marL="0" indent="0">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sem</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standardized</a:t>
            </a:r>
          </a:p>
        </p:txBody>
      </p:sp>
      <p:sp>
        <p:nvSpPr>
          <p:cNvPr id="4" name="Footer Placeholder 3">
            <a:extLst>
              <a:ext uri="{FF2B5EF4-FFF2-40B4-BE49-F238E27FC236}">
                <a16:creationId xmlns:a16="http://schemas.microsoft.com/office/drawing/2014/main" id="{C025F85F-2568-3748-B83B-9141DF69236F}"/>
              </a:ext>
            </a:extLst>
          </p:cNvPr>
          <p:cNvSpPr>
            <a:spLocks noGrp="1"/>
          </p:cNvSpPr>
          <p:nvPr>
            <p:ph type="ftr" sz="quarter" idx="11"/>
          </p:nvPr>
        </p:nvSpPr>
        <p:spPr/>
        <p:txBody>
          <a:bodyPr/>
          <a:lstStyle/>
          <a:p>
            <a:endParaRPr lang="en-US"/>
          </a:p>
        </p:txBody>
      </p:sp>
      <p:pic>
        <p:nvPicPr>
          <p:cNvPr id="7" name="Picture 6">
            <a:extLst>
              <a:ext uri="{FF2B5EF4-FFF2-40B4-BE49-F238E27FC236}">
                <a16:creationId xmlns:a16="http://schemas.microsoft.com/office/drawing/2014/main" id="{7281DFBE-E352-4125-ABD5-1BB1C8C3A1DC}"/>
              </a:ext>
            </a:extLst>
          </p:cNvPr>
          <p:cNvPicPr>
            <a:picLocks noChangeAspect="1"/>
          </p:cNvPicPr>
          <p:nvPr/>
        </p:nvPicPr>
        <p:blipFill>
          <a:blip r:embed="rId3"/>
          <a:stretch>
            <a:fillRect/>
          </a:stretch>
        </p:blipFill>
        <p:spPr>
          <a:xfrm>
            <a:off x="0" y="0"/>
            <a:ext cx="12192000" cy="6858000"/>
          </a:xfrm>
          <a:prstGeom prst="rect">
            <a:avLst/>
          </a:prstGeom>
        </p:spPr>
      </p:pic>
      <p:sp>
        <p:nvSpPr>
          <p:cNvPr id="10" name="Rectangle 9">
            <a:extLst>
              <a:ext uri="{FF2B5EF4-FFF2-40B4-BE49-F238E27FC236}">
                <a16:creationId xmlns:a16="http://schemas.microsoft.com/office/drawing/2014/main" id="{2BE8F421-3D90-4BD8-BD6E-4DF05E56D69B}"/>
              </a:ext>
            </a:extLst>
          </p:cNvPr>
          <p:cNvSpPr/>
          <p:nvPr/>
        </p:nvSpPr>
        <p:spPr>
          <a:xfrm>
            <a:off x="486926" y="5559986"/>
            <a:ext cx="8111552" cy="86868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p:sp>
        <p:nvSpPr>
          <p:cNvPr id="5" name="Content Placeholder 2">
            <a:extLst>
              <a:ext uri="{FF2B5EF4-FFF2-40B4-BE49-F238E27FC236}">
                <a16:creationId xmlns:a16="http://schemas.microsoft.com/office/drawing/2014/main" id="{FCDC4A05-D804-F27D-AD33-ABF1D6045B31}"/>
              </a:ext>
            </a:extLst>
          </p:cNvPr>
          <p:cNvSpPr txBox="1">
            <a:spLocks/>
          </p:cNvSpPr>
          <p:nvPr/>
        </p:nvSpPr>
        <p:spPr>
          <a:xfrm>
            <a:off x="486926" y="5559987"/>
            <a:ext cx="7886700" cy="48303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Helvetica Neue Light" panose="02000403000000020004" pitchFamily="2" charset="0"/>
                <a:ea typeface="Helvetica Neue Light" panose="02000403000000020004" pitchFamily="2" charset="0"/>
                <a:cs typeface="Helvetica Neue" panose="02000503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Helvetica Neue Light" panose="02000403000000020004" pitchFamily="2" charset="0"/>
                <a:ea typeface="Helvetica Neue Light" panose="02000403000000020004"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Helvetica Neue Light" panose="02000403000000020004" pitchFamily="2" charset="0"/>
                <a:ea typeface="Helvetica Neue Light" panose="02000403000000020004"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Neue Light" panose="02000403000000020004" pitchFamily="2" charset="0"/>
                <a:ea typeface="Helvetica Neue Light" panose="02000403000000020004"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Neue Light" panose="02000403000000020004" pitchFamily="2" charset="0"/>
                <a:ea typeface="Helvetica Neue Light" panose="02000403000000020004"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a:latin typeface="CMU Typewriter Text" panose="02000609000000000000" pitchFamily="49" charset="0"/>
                <a:ea typeface="CMU Typewriter Text" panose="02000609000000000000" pitchFamily="49" charset="0"/>
                <a:cs typeface="CMU Typewriter Text" panose="02000609000000000000" pitchFamily="49" charset="0"/>
              </a:rPr>
              <a:t>. sem, standardized</a:t>
            </a:r>
            <a:endParaRPr lang="en-US" sz="2000" dirty="0">
              <a:latin typeface="CMU Typewriter Text" panose="02000609000000000000" pitchFamily="49" charset="0"/>
              <a:ea typeface="CMU Typewriter Text" panose="02000609000000000000" pitchFamily="49" charset="0"/>
              <a:cs typeface="CMU Typewriter Text" panose="02000609000000000000" pitchFamily="49" charset="0"/>
            </a:endParaRPr>
          </a:p>
        </p:txBody>
      </p:sp>
    </p:spTree>
    <p:extLst>
      <p:ext uri="{BB962C8B-B14F-4D97-AF65-F5344CB8AC3E}">
        <p14:creationId xmlns:p14="http://schemas.microsoft.com/office/powerpoint/2010/main" val="19991170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EBA293-86BC-B54A-8077-52700A96F7FE}"/>
              </a:ext>
            </a:extLst>
          </p:cNvPr>
          <p:cNvSpPr>
            <a:spLocks noGrp="1"/>
          </p:cNvSpPr>
          <p:nvPr>
            <p:ph type="title"/>
          </p:nvPr>
        </p:nvSpPr>
        <p:spPr/>
        <p:txBody>
          <a:bodyPr/>
          <a:lstStyle/>
          <a:p>
            <a:r>
              <a:rPr lang="en-US" dirty="0"/>
              <a:t>Mediation</a:t>
            </a:r>
          </a:p>
        </p:txBody>
      </p:sp>
      <p:pic>
        <p:nvPicPr>
          <p:cNvPr id="4" name="Picture 3">
            <a:extLst>
              <a:ext uri="{FF2B5EF4-FFF2-40B4-BE49-F238E27FC236}">
                <a16:creationId xmlns:a16="http://schemas.microsoft.com/office/drawing/2014/main" id="{F526A399-1DBD-4EAB-9CB1-4AF43A06D0DB}"/>
              </a:ext>
            </a:extLst>
          </p:cNvPr>
          <p:cNvPicPr>
            <a:picLocks noChangeAspect="1"/>
          </p:cNvPicPr>
          <p:nvPr/>
        </p:nvPicPr>
        <p:blipFill>
          <a:blip r:embed="rId3"/>
          <a:stretch>
            <a:fillRect/>
          </a:stretch>
        </p:blipFill>
        <p:spPr>
          <a:xfrm>
            <a:off x="628650" y="1695128"/>
            <a:ext cx="5125874" cy="868680"/>
          </a:xfrm>
          <a:prstGeom prst="rect">
            <a:avLst/>
          </a:prstGeom>
        </p:spPr>
      </p:pic>
      <p:pic>
        <p:nvPicPr>
          <p:cNvPr id="6" name="Picture 5">
            <a:extLst>
              <a:ext uri="{FF2B5EF4-FFF2-40B4-BE49-F238E27FC236}">
                <a16:creationId xmlns:a16="http://schemas.microsoft.com/office/drawing/2014/main" id="{08B57794-39BF-4565-A5AE-77166274F002}"/>
              </a:ext>
            </a:extLst>
          </p:cNvPr>
          <p:cNvPicPr>
            <a:picLocks noChangeAspect="1"/>
          </p:cNvPicPr>
          <p:nvPr/>
        </p:nvPicPr>
        <p:blipFill>
          <a:blip r:embed="rId4"/>
          <a:stretch>
            <a:fillRect/>
          </a:stretch>
        </p:blipFill>
        <p:spPr>
          <a:xfrm>
            <a:off x="621792" y="2525595"/>
            <a:ext cx="5101014" cy="1554480"/>
          </a:xfrm>
          <a:prstGeom prst="rect">
            <a:avLst/>
          </a:prstGeom>
        </p:spPr>
      </p:pic>
      <p:pic>
        <p:nvPicPr>
          <p:cNvPr id="8" name="Picture 7">
            <a:extLst>
              <a:ext uri="{FF2B5EF4-FFF2-40B4-BE49-F238E27FC236}">
                <a16:creationId xmlns:a16="http://schemas.microsoft.com/office/drawing/2014/main" id="{5F4D3AD2-DCD8-4A18-B187-AA412CA60DC2}"/>
              </a:ext>
            </a:extLst>
          </p:cNvPr>
          <p:cNvPicPr>
            <a:picLocks noChangeAspect="1"/>
          </p:cNvPicPr>
          <p:nvPr/>
        </p:nvPicPr>
        <p:blipFill>
          <a:blip r:embed="rId5"/>
          <a:stretch>
            <a:fillRect/>
          </a:stretch>
        </p:blipFill>
        <p:spPr>
          <a:xfrm>
            <a:off x="614858" y="5574351"/>
            <a:ext cx="5112230" cy="822960"/>
          </a:xfrm>
          <a:prstGeom prst="rect">
            <a:avLst/>
          </a:prstGeom>
        </p:spPr>
      </p:pic>
      <p:pic>
        <p:nvPicPr>
          <p:cNvPr id="10" name="Picture 9">
            <a:extLst>
              <a:ext uri="{FF2B5EF4-FFF2-40B4-BE49-F238E27FC236}">
                <a16:creationId xmlns:a16="http://schemas.microsoft.com/office/drawing/2014/main" id="{9049A0EB-C131-4CC6-B7DA-06A2C7850A8A}"/>
              </a:ext>
            </a:extLst>
          </p:cNvPr>
          <p:cNvPicPr>
            <a:picLocks noChangeAspect="1"/>
          </p:cNvPicPr>
          <p:nvPr/>
        </p:nvPicPr>
        <p:blipFill>
          <a:blip r:embed="rId6"/>
          <a:stretch>
            <a:fillRect/>
          </a:stretch>
        </p:blipFill>
        <p:spPr>
          <a:xfrm>
            <a:off x="612648" y="4031685"/>
            <a:ext cx="5124168" cy="1591056"/>
          </a:xfrm>
          <a:prstGeom prst="rect">
            <a:avLst/>
          </a:prstGeom>
        </p:spPr>
      </p:pic>
    </p:spTree>
    <p:extLst>
      <p:ext uri="{BB962C8B-B14F-4D97-AF65-F5344CB8AC3E}">
        <p14:creationId xmlns:p14="http://schemas.microsoft.com/office/powerpoint/2010/main" val="17202042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92D5F0-349C-1A4E-8D18-A42C797E5D0C}"/>
              </a:ext>
            </a:extLst>
          </p:cNvPr>
          <p:cNvSpPr>
            <a:spLocks noGrp="1"/>
          </p:cNvSpPr>
          <p:nvPr>
            <p:ph type="title"/>
          </p:nvPr>
        </p:nvSpPr>
        <p:spPr/>
        <p:txBody>
          <a:bodyPr/>
          <a:lstStyle/>
          <a:p>
            <a:r>
              <a:rPr lang="en-US" dirty="0"/>
              <a:t>Mediation</a:t>
            </a:r>
          </a:p>
        </p:txBody>
      </p:sp>
      <p:sp>
        <p:nvSpPr>
          <p:cNvPr id="4" name="Footer Placeholder 3">
            <a:extLst>
              <a:ext uri="{FF2B5EF4-FFF2-40B4-BE49-F238E27FC236}">
                <a16:creationId xmlns:a16="http://schemas.microsoft.com/office/drawing/2014/main" id="{53A845F3-452F-9041-B068-D8554EBCD718}"/>
              </a:ext>
            </a:extLst>
          </p:cNvPr>
          <p:cNvSpPr>
            <a:spLocks noGrp="1"/>
          </p:cNvSpPr>
          <p:nvPr>
            <p:ph type="ftr" sz="quarter" idx="11"/>
          </p:nvPr>
        </p:nvSpPr>
        <p:spPr/>
        <p:txBody>
          <a:bodyPr/>
          <a:lstStyle/>
          <a:p>
            <a:endParaRPr lang="en-US"/>
          </a:p>
        </p:txBody>
      </p:sp>
      <p:pic>
        <p:nvPicPr>
          <p:cNvPr id="5" name="Picture 4">
            <a:extLst>
              <a:ext uri="{FF2B5EF4-FFF2-40B4-BE49-F238E27FC236}">
                <a16:creationId xmlns:a16="http://schemas.microsoft.com/office/drawing/2014/main" id="{512A50A7-F036-4BD4-A3CE-8B1D4E8B7F5C}"/>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20508579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92D5F0-349C-1A4E-8D18-A42C797E5D0C}"/>
              </a:ext>
            </a:extLst>
          </p:cNvPr>
          <p:cNvSpPr>
            <a:spLocks noGrp="1"/>
          </p:cNvSpPr>
          <p:nvPr>
            <p:ph type="title"/>
          </p:nvPr>
        </p:nvSpPr>
        <p:spPr/>
        <p:txBody>
          <a:bodyPr/>
          <a:lstStyle/>
          <a:p>
            <a:r>
              <a:rPr lang="en-US" dirty="0"/>
              <a:t>Mediation</a:t>
            </a:r>
          </a:p>
        </p:txBody>
      </p:sp>
      <p:sp>
        <p:nvSpPr>
          <p:cNvPr id="3" name="Content Placeholder 2">
            <a:extLst>
              <a:ext uri="{FF2B5EF4-FFF2-40B4-BE49-F238E27FC236}">
                <a16:creationId xmlns:a16="http://schemas.microsoft.com/office/drawing/2014/main" id="{E9D05D2A-D9AA-9D4D-94D8-5606742E5024}"/>
              </a:ext>
            </a:extLst>
          </p:cNvPr>
          <p:cNvSpPr>
            <a:spLocks noGrp="1"/>
          </p:cNvSpPr>
          <p:nvPr>
            <p:ph idx="1"/>
          </p:nvPr>
        </p:nvSpPr>
        <p:spPr/>
        <p:txBody>
          <a:bodyPr/>
          <a:lstStyle/>
          <a:p>
            <a:r>
              <a:rPr lang="en-US" dirty="0"/>
              <a:t>Video adding group</a:t>
            </a:r>
          </a:p>
        </p:txBody>
      </p:sp>
      <p:sp>
        <p:nvSpPr>
          <p:cNvPr id="4" name="Footer Placeholder 3">
            <a:extLst>
              <a:ext uri="{FF2B5EF4-FFF2-40B4-BE49-F238E27FC236}">
                <a16:creationId xmlns:a16="http://schemas.microsoft.com/office/drawing/2014/main" id="{53A845F3-452F-9041-B068-D8554EBCD718}"/>
              </a:ext>
            </a:extLst>
          </p:cNvPr>
          <p:cNvSpPr>
            <a:spLocks noGrp="1"/>
          </p:cNvSpPr>
          <p:nvPr>
            <p:ph type="ftr" sz="quarter" idx="11"/>
          </p:nvPr>
        </p:nvSpPr>
        <p:spPr/>
        <p:txBody>
          <a:bodyPr/>
          <a:lstStyle/>
          <a:p>
            <a:endParaRPr lang="en-US"/>
          </a:p>
        </p:txBody>
      </p:sp>
      <p:pic>
        <p:nvPicPr>
          <p:cNvPr id="6" name="group">
            <a:hlinkClick r:id="" action="ppaction://media"/>
            <a:extLst>
              <a:ext uri="{FF2B5EF4-FFF2-40B4-BE49-F238E27FC236}">
                <a16:creationId xmlns:a16="http://schemas.microsoft.com/office/drawing/2014/main" id="{04B3E85E-8E88-4D05-8735-91AE7D9A285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1056525872"/>
      </p:ext>
    </p:extLst>
  </p:cSld>
  <p:clrMapOvr>
    <a:masterClrMapping/>
  </p:clrMapOvr>
  <mc:AlternateContent xmlns:mc="http://schemas.openxmlformats.org/markup-compatibility/2006">
    <mc:Choice xmlns:p14="http://schemas.microsoft.com/office/powerpoint/2010/main" Requires="p14">
      <p:transition spd="slow" p14:dur="2000" advClick="0" advTm="27000"/>
    </mc:Choice>
    <mc:Fallback>
      <p:transition spd="slow" advClick="0" advTm="2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46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0B8908-2A45-114F-A7AD-DBBE17A53BF5}"/>
              </a:ext>
            </a:extLst>
          </p:cNvPr>
          <p:cNvSpPr>
            <a:spLocks noGrp="1"/>
          </p:cNvSpPr>
          <p:nvPr>
            <p:ph type="title"/>
          </p:nvPr>
        </p:nvSpPr>
        <p:spPr/>
        <p:txBody>
          <a:bodyPr/>
          <a:lstStyle/>
          <a:p>
            <a:r>
              <a:rPr lang="en-US" dirty="0"/>
              <a:t>Multigroup SEM</a:t>
            </a:r>
          </a:p>
        </p:txBody>
      </p:sp>
      <p:sp>
        <p:nvSpPr>
          <p:cNvPr id="3" name="Content Placeholder 2">
            <a:extLst>
              <a:ext uri="{FF2B5EF4-FFF2-40B4-BE49-F238E27FC236}">
                <a16:creationId xmlns:a16="http://schemas.microsoft.com/office/drawing/2014/main" id="{3B91EC4C-A673-6E44-ABDE-556A86BA067E}"/>
              </a:ext>
            </a:extLst>
          </p:cNvPr>
          <p:cNvSpPr>
            <a:spLocks noGrp="1"/>
          </p:cNvSpPr>
          <p:nvPr>
            <p:ph idx="1"/>
          </p:nvPr>
        </p:nvSpPr>
        <p:spPr>
          <a:xfrm>
            <a:off x="441273" y="5032375"/>
            <a:ext cx="8140596" cy="974617"/>
          </a:xfrm>
        </p:spPr>
        <p:txBody>
          <a:bodyPr>
            <a:noAutofit/>
          </a:bodyPr>
          <a:lstStyle/>
          <a:p>
            <a:pPr marL="0" indent="0">
              <a:spcBef>
                <a:spcPts val="0"/>
              </a:spcBef>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sem</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CollegeQ</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sfratio</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grad_rate</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avgSAT</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p>
          <a:p>
            <a:pPr marL="0" indent="0">
              <a:spcBef>
                <a:spcPts val="0"/>
              </a:spcBef>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hsgpa</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CollegeQ</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CollegeQ</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hsgpa</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-&gt; income),    </a:t>
            </a:r>
          </a:p>
          <a:p>
            <a:pPr marL="0" indent="0">
              <a:spcBef>
                <a:spcPts val="0"/>
              </a:spcBef>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group(cohort)</a:t>
            </a:r>
          </a:p>
        </p:txBody>
      </p:sp>
      <p:sp>
        <p:nvSpPr>
          <p:cNvPr id="4" name="Footer Placeholder 3">
            <a:extLst>
              <a:ext uri="{FF2B5EF4-FFF2-40B4-BE49-F238E27FC236}">
                <a16:creationId xmlns:a16="http://schemas.microsoft.com/office/drawing/2014/main" id="{42BF833E-B905-234F-B4BF-F2FB5D0F5290}"/>
              </a:ext>
            </a:extLst>
          </p:cNvPr>
          <p:cNvSpPr>
            <a:spLocks noGrp="1"/>
          </p:cNvSpPr>
          <p:nvPr>
            <p:ph type="ftr" sz="quarter" idx="11"/>
          </p:nvPr>
        </p:nvSpPr>
        <p:spPr/>
        <p:txBody>
          <a:bodyPr/>
          <a:lstStyle/>
          <a:p>
            <a:endParaRPr lang="en-US"/>
          </a:p>
        </p:txBody>
      </p:sp>
      <p:sp>
        <p:nvSpPr>
          <p:cNvPr id="9" name="Rectangle 8">
            <a:extLst>
              <a:ext uri="{FF2B5EF4-FFF2-40B4-BE49-F238E27FC236}">
                <a16:creationId xmlns:a16="http://schemas.microsoft.com/office/drawing/2014/main" id="{7C9F118C-108D-4A7D-8C40-4276BFAC8CB1}"/>
              </a:ext>
            </a:extLst>
          </p:cNvPr>
          <p:cNvSpPr/>
          <p:nvPr/>
        </p:nvSpPr>
        <p:spPr>
          <a:xfrm>
            <a:off x="470317" y="5032375"/>
            <a:ext cx="8111552" cy="86868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p:sp>
        <p:nvSpPr>
          <p:cNvPr id="11" name="TextBox 10">
            <a:extLst>
              <a:ext uri="{FF2B5EF4-FFF2-40B4-BE49-F238E27FC236}">
                <a16:creationId xmlns:a16="http://schemas.microsoft.com/office/drawing/2014/main" id="{E91B9253-0FC0-ED47-A2C1-66FB35C32199}"/>
              </a:ext>
            </a:extLst>
          </p:cNvPr>
          <p:cNvSpPr txBox="1"/>
          <p:nvPr/>
        </p:nvSpPr>
        <p:spPr>
          <a:xfrm>
            <a:off x="628650" y="4550456"/>
            <a:ext cx="7765842" cy="424732"/>
          </a:xfrm>
          <a:prstGeom prst="rect">
            <a:avLst/>
          </a:prstGeom>
          <a:noFill/>
        </p:spPr>
        <p:txBody>
          <a:bodyPr wrap="square" rtlCol="0">
            <a:spAutoFit/>
          </a:bodyPr>
          <a:lstStyle/>
          <a:p>
            <a:r>
              <a:rPr lang="en-US" sz="2160" dirty="0">
                <a:latin typeface="CMU Typewriter Text" panose="02000609000000000000" pitchFamily="49" charset="0"/>
                <a:ea typeface="CMU Typewriter Text" panose="02000609000000000000" pitchFamily="49" charset="0"/>
                <a:cs typeface="CMU Typewriter Text" panose="02000609000000000000" pitchFamily="49" charset="0"/>
              </a:rPr>
              <a:t>cohort = 2000</a:t>
            </a:r>
            <a:r>
              <a:rPr lang="en-US" sz="2160" dirty="0">
                <a:latin typeface="Helvetica Neue Light" panose="02000403000000020004" pitchFamily="2" charset="0"/>
                <a:ea typeface="Helvetica Neue Light" panose="02000403000000020004" pitchFamily="2" charset="0"/>
              </a:rPr>
              <a:t>						     </a:t>
            </a:r>
            <a:r>
              <a:rPr lang="en-US" sz="2160" dirty="0">
                <a:latin typeface="CMU Typewriter Text" panose="02000609000000000000" pitchFamily="49" charset="0"/>
                <a:ea typeface="CMU Typewriter Text" panose="02000609000000000000" pitchFamily="49" charset="0"/>
                <a:cs typeface="CMU Typewriter Text" panose="02000609000000000000" pitchFamily="49" charset="0"/>
              </a:rPr>
              <a:t>cohort = 2020</a:t>
            </a:r>
            <a:r>
              <a:rPr lang="en-US" sz="2160" dirty="0">
                <a:latin typeface="Helvetica Neue Light" panose="02000403000000020004" pitchFamily="2" charset="0"/>
                <a:ea typeface="Helvetica Neue Light" panose="02000403000000020004" pitchFamily="2" charset="0"/>
              </a:rPr>
              <a:t>		</a:t>
            </a:r>
          </a:p>
        </p:txBody>
      </p:sp>
      <p:pic>
        <p:nvPicPr>
          <p:cNvPr id="6" name="Picture 5">
            <a:extLst>
              <a:ext uri="{FF2B5EF4-FFF2-40B4-BE49-F238E27FC236}">
                <a16:creationId xmlns:a16="http://schemas.microsoft.com/office/drawing/2014/main" id="{E1846C23-F2CF-4B0E-A3F4-CFC4046859A2}"/>
              </a:ext>
            </a:extLst>
          </p:cNvPr>
          <p:cNvPicPr>
            <a:picLocks noChangeAspect="1"/>
          </p:cNvPicPr>
          <p:nvPr/>
        </p:nvPicPr>
        <p:blipFill rotWithShape="1">
          <a:blip r:embed="rId3"/>
          <a:srcRect r="44142" b="32321"/>
          <a:stretch/>
        </p:blipFill>
        <p:spPr>
          <a:xfrm>
            <a:off x="628650" y="1733062"/>
            <a:ext cx="3557456" cy="2874709"/>
          </a:xfrm>
          <a:prstGeom prst="rect">
            <a:avLst/>
          </a:prstGeom>
        </p:spPr>
      </p:pic>
      <p:pic>
        <p:nvPicPr>
          <p:cNvPr id="10" name="Picture 9">
            <a:extLst>
              <a:ext uri="{FF2B5EF4-FFF2-40B4-BE49-F238E27FC236}">
                <a16:creationId xmlns:a16="http://schemas.microsoft.com/office/drawing/2014/main" id="{DC2E74D0-A6F3-4458-8105-8E83FC1BD441}"/>
              </a:ext>
            </a:extLst>
          </p:cNvPr>
          <p:cNvPicPr>
            <a:picLocks noChangeAspect="1"/>
          </p:cNvPicPr>
          <p:nvPr/>
        </p:nvPicPr>
        <p:blipFill rotWithShape="1">
          <a:blip r:embed="rId4"/>
          <a:srcRect r="45252" b="32165"/>
          <a:stretch/>
        </p:blipFill>
        <p:spPr>
          <a:xfrm>
            <a:off x="5523922" y="1730712"/>
            <a:ext cx="3480608" cy="2876276"/>
          </a:xfrm>
          <a:prstGeom prst="rect">
            <a:avLst/>
          </a:prstGeom>
        </p:spPr>
      </p:pic>
      <p:sp>
        <p:nvSpPr>
          <p:cNvPr id="5" name="Content Placeholder 2">
            <a:extLst>
              <a:ext uri="{FF2B5EF4-FFF2-40B4-BE49-F238E27FC236}">
                <a16:creationId xmlns:a16="http://schemas.microsoft.com/office/drawing/2014/main" id="{7C66D036-2E27-360C-45DF-1E97DE2EEA5C}"/>
              </a:ext>
            </a:extLst>
          </p:cNvPr>
          <p:cNvSpPr txBox="1">
            <a:spLocks/>
          </p:cNvSpPr>
          <p:nvPr/>
        </p:nvSpPr>
        <p:spPr>
          <a:xfrm>
            <a:off x="470317" y="5032375"/>
            <a:ext cx="8140596" cy="97461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Helvetica Neue Light" panose="02000403000000020004" pitchFamily="2" charset="0"/>
                <a:ea typeface="Helvetica Neue Light" panose="02000403000000020004" pitchFamily="2" charset="0"/>
                <a:cs typeface="Helvetica Neue" panose="02000503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Helvetica Neue Light" panose="02000403000000020004" pitchFamily="2" charset="0"/>
                <a:ea typeface="Helvetica Neue Light" panose="02000403000000020004"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Helvetica Neue Light" panose="02000403000000020004" pitchFamily="2" charset="0"/>
                <a:ea typeface="Helvetica Neue Light" panose="02000403000000020004"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Neue Light" panose="02000403000000020004" pitchFamily="2" charset="0"/>
                <a:ea typeface="Helvetica Neue Light" panose="02000403000000020004"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Neue Light" panose="02000403000000020004" pitchFamily="2" charset="0"/>
                <a:ea typeface="Helvetica Neue Light" panose="02000403000000020004"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sem</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CollegeQ</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sfratio</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grad_rate</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avgSAT</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p>
          <a:p>
            <a:pPr marL="0" indent="0">
              <a:spcBef>
                <a:spcPts val="0"/>
              </a:spcBef>
              <a:buFont typeface="Arial" panose="020B0604020202020204" pitchFamily="34" charset="0"/>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hsgpa</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CollegeQ</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CollegeQ</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hsgpa</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-&gt; income),    </a:t>
            </a:r>
          </a:p>
          <a:p>
            <a:pPr marL="0" indent="0">
              <a:spcBef>
                <a:spcPts val="0"/>
              </a:spcBef>
              <a:buFont typeface="Arial" panose="020B0604020202020204" pitchFamily="34" charset="0"/>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group(cohort)</a:t>
            </a:r>
          </a:p>
        </p:txBody>
      </p:sp>
    </p:spTree>
    <p:extLst>
      <p:ext uri="{BB962C8B-B14F-4D97-AF65-F5344CB8AC3E}">
        <p14:creationId xmlns:p14="http://schemas.microsoft.com/office/powerpoint/2010/main" val="42902935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0B8908-2A45-114F-A7AD-DBBE17A53BF5}"/>
              </a:ext>
            </a:extLst>
          </p:cNvPr>
          <p:cNvSpPr>
            <a:spLocks noGrp="1"/>
          </p:cNvSpPr>
          <p:nvPr>
            <p:ph type="title"/>
          </p:nvPr>
        </p:nvSpPr>
        <p:spPr/>
        <p:txBody>
          <a:bodyPr/>
          <a:lstStyle/>
          <a:p>
            <a:r>
              <a:rPr lang="en-US" dirty="0"/>
              <a:t>Multigroup SEM</a:t>
            </a:r>
          </a:p>
        </p:txBody>
      </p:sp>
      <p:sp>
        <p:nvSpPr>
          <p:cNvPr id="3" name="Content Placeholder 2">
            <a:extLst>
              <a:ext uri="{FF2B5EF4-FFF2-40B4-BE49-F238E27FC236}">
                <a16:creationId xmlns:a16="http://schemas.microsoft.com/office/drawing/2014/main" id="{3B91EC4C-A673-6E44-ABDE-556A86BA067E}"/>
              </a:ext>
            </a:extLst>
          </p:cNvPr>
          <p:cNvSpPr>
            <a:spLocks noGrp="1"/>
          </p:cNvSpPr>
          <p:nvPr>
            <p:ph idx="1"/>
          </p:nvPr>
        </p:nvSpPr>
        <p:spPr>
          <a:xfrm>
            <a:off x="441273" y="5032375"/>
            <a:ext cx="8140596" cy="974617"/>
          </a:xfrm>
        </p:spPr>
        <p:txBody>
          <a:bodyPr>
            <a:noAutofit/>
          </a:bodyPr>
          <a:lstStyle/>
          <a:p>
            <a:pPr marL="0" indent="0">
              <a:spcBef>
                <a:spcPts val="0"/>
              </a:spcBef>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sem</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CollegeQ</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sfratio</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grad_rate</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avgSAT</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p>
          <a:p>
            <a:pPr marL="0" indent="0">
              <a:spcBef>
                <a:spcPts val="0"/>
              </a:spcBef>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hsgpa</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CollegeQ</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CollegeQ</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hsgpa</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-&gt; income),    </a:t>
            </a:r>
          </a:p>
          <a:p>
            <a:pPr marL="0" indent="0">
              <a:spcBef>
                <a:spcPts val="0"/>
              </a:spcBef>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group(cohort)</a:t>
            </a:r>
          </a:p>
        </p:txBody>
      </p:sp>
      <p:sp>
        <p:nvSpPr>
          <p:cNvPr id="4" name="Footer Placeholder 3">
            <a:extLst>
              <a:ext uri="{FF2B5EF4-FFF2-40B4-BE49-F238E27FC236}">
                <a16:creationId xmlns:a16="http://schemas.microsoft.com/office/drawing/2014/main" id="{42BF833E-B905-234F-B4BF-F2FB5D0F5290}"/>
              </a:ext>
            </a:extLst>
          </p:cNvPr>
          <p:cNvSpPr>
            <a:spLocks noGrp="1"/>
          </p:cNvSpPr>
          <p:nvPr>
            <p:ph type="ftr" sz="quarter" idx="11"/>
          </p:nvPr>
        </p:nvSpPr>
        <p:spPr/>
        <p:txBody>
          <a:bodyPr/>
          <a:lstStyle/>
          <a:p>
            <a:endParaRPr lang="en-US"/>
          </a:p>
        </p:txBody>
      </p:sp>
      <p:sp>
        <p:nvSpPr>
          <p:cNvPr id="9" name="Rectangle 8">
            <a:extLst>
              <a:ext uri="{FF2B5EF4-FFF2-40B4-BE49-F238E27FC236}">
                <a16:creationId xmlns:a16="http://schemas.microsoft.com/office/drawing/2014/main" id="{7C9F118C-108D-4A7D-8C40-4276BFAC8CB1}"/>
              </a:ext>
            </a:extLst>
          </p:cNvPr>
          <p:cNvSpPr/>
          <p:nvPr/>
        </p:nvSpPr>
        <p:spPr>
          <a:xfrm>
            <a:off x="470317" y="5032375"/>
            <a:ext cx="8111552" cy="86868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p:sp>
        <p:nvSpPr>
          <p:cNvPr id="11" name="TextBox 10">
            <a:extLst>
              <a:ext uri="{FF2B5EF4-FFF2-40B4-BE49-F238E27FC236}">
                <a16:creationId xmlns:a16="http://schemas.microsoft.com/office/drawing/2014/main" id="{E91B9253-0FC0-ED47-A2C1-66FB35C32199}"/>
              </a:ext>
            </a:extLst>
          </p:cNvPr>
          <p:cNvSpPr txBox="1"/>
          <p:nvPr/>
        </p:nvSpPr>
        <p:spPr>
          <a:xfrm>
            <a:off x="628650" y="4550456"/>
            <a:ext cx="7765842" cy="424732"/>
          </a:xfrm>
          <a:prstGeom prst="rect">
            <a:avLst/>
          </a:prstGeom>
          <a:noFill/>
        </p:spPr>
        <p:txBody>
          <a:bodyPr wrap="square" rtlCol="0">
            <a:spAutoFit/>
          </a:bodyPr>
          <a:lstStyle/>
          <a:p>
            <a:r>
              <a:rPr lang="en-US" sz="2160" dirty="0">
                <a:latin typeface="CMU Typewriter Text" panose="02000609000000000000" pitchFamily="49" charset="0"/>
                <a:ea typeface="CMU Typewriter Text" panose="02000609000000000000" pitchFamily="49" charset="0"/>
                <a:cs typeface="CMU Typewriter Text" panose="02000609000000000000" pitchFamily="49" charset="0"/>
              </a:rPr>
              <a:t>cohort = 2000</a:t>
            </a:r>
            <a:r>
              <a:rPr lang="en-US" sz="2160" dirty="0">
                <a:latin typeface="Helvetica Neue Light" panose="02000403000000020004" pitchFamily="2" charset="0"/>
                <a:ea typeface="Helvetica Neue Light" panose="02000403000000020004" pitchFamily="2" charset="0"/>
              </a:rPr>
              <a:t>						     </a:t>
            </a:r>
            <a:r>
              <a:rPr lang="en-US" sz="2160" dirty="0">
                <a:latin typeface="CMU Typewriter Text" panose="02000609000000000000" pitchFamily="49" charset="0"/>
                <a:ea typeface="CMU Typewriter Text" panose="02000609000000000000" pitchFamily="49" charset="0"/>
                <a:cs typeface="CMU Typewriter Text" panose="02000609000000000000" pitchFamily="49" charset="0"/>
              </a:rPr>
              <a:t>cohort = 2020</a:t>
            </a:r>
            <a:r>
              <a:rPr lang="en-US" sz="2160" dirty="0">
                <a:latin typeface="Helvetica Neue Light" panose="02000403000000020004" pitchFamily="2" charset="0"/>
                <a:ea typeface="Helvetica Neue Light" panose="02000403000000020004" pitchFamily="2" charset="0"/>
              </a:rPr>
              <a:t>		</a:t>
            </a:r>
          </a:p>
        </p:txBody>
      </p:sp>
      <p:pic>
        <p:nvPicPr>
          <p:cNvPr id="6" name="Picture 5">
            <a:extLst>
              <a:ext uri="{FF2B5EF4-FFF2-40B4-BE49-F238E27FC236}">
                <a16:creationId xmlns:a16="http://schemas.microsoft.com/office/drawing/2014/main" id="{E1846C23-F2CF-4B0E-A3F4-CFC4046859A2}"/>
              </a:ext>
            </a:extLst>
          </p:cNvPr>
          <p:cNvPicPr>
            <a:picLocks noChangeAspect="1"/>
          </p:cNvPicPr>
          <p:nvPr/>
        </p:nvPicPr>
        <p:blipFill rotWithShape="1">
          <a:blip r:embed="rId3"/>
          <a:srcRect r="44142" b="32321"/>
          <a:stretch/>
        </p:blipFill>
        <p:spPr>
          <a:xfrm>
            <a:off x="628650" y="1733062"/>
            <a:ext cx="3557456" cy="2874709"/>
          </a:xfrm>
          <a:prstGeom prst="rect">
            <a:avLst/>
          </a:prstGeom>
        </p:spPr>
      </p:pic>
      <p:pic>
        <p:nvPicPr>
          <p:cNvPr id="10" name="Picture 9">
            <a:extLst>
              <a:ext uri="{FF2B5EF4-FFF2-40B4-BE49-F238E27FC236}">
                <a16:creationId xmlns:a16="http://schemas.microsoft.com/office/drawing/2014/main" id="{DC2E74D0-A6F3-4458-8105-8E83FC1BD441}"/>
              </a:ext>
            </a:extLst>
          </p:cNvPr>
          <p:cNvPicPr>
            <a:picLocks noChangeAspect="1"/>
          </p:cNvPicPr>
          <p:nvPr/>
        </p:nvPicPr>
        <p:blipFill rotWithShape="1">
          <a:blip r:embed="rId4"/>
          <a:srcRect r="45252" b="32165"/>
          <a:stretch/>
        </p:blipFill>
        <p:spPr>
          <a:xfrm>
            <a:off x="5523922" y="1730712"/>
            <a:ext cx="3480608" cy="2876276"/>
          </a:xfrm>
          <a:prstGeom prst="rect">
            <a:avLst/>
          </a:prstGeom>
        </p:spPr>
      </p:pic>
      <p:sp>
        <p:nvSpPr>
          <p:cNvPr id="5" name="Content Placeholder 2">
            <a:extLst>
              <a:ext uri="{FF2B5EF4-FFF2-40B4-BE49-F238E27FC236}">
                <a16:creationId xmlns:a16="http://schemas.microsoft.com/office/drawing/2014/main" id="{7C66D036-2E27-360C-45DF-1E97DE2EEA5C}"/>
              </a:ext>
            </a:extLst>
          </p:cNvPr>
          <p:cNvSpPr txBox="1">
            <a:spLocks/>
          </p:cNvSpPr>
          <p:nvPr/>
        </p:nvSpPr>
        <p:spPr>
          <a:xfrm>
            <a:off x="470317" y="5032375"/>
            <a:ext cx="8140596" cy="97461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Helvetica Neue Light" panose="02000403000000020004" pitchFamily="2" charset="0"/>
                <a:ea typeface="Helvetica Neue Light" panose="02000403000000020004" pitchFamily="2" charset="0"/>
                <a:cs typeface="Helvetica Neue" panose="02000503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Helvetica Neue Light" panose="02000403000000020004" pitchFamily="2" charset="0"/>
                <a:ea typeface="Helvetica Neue Light" panose="02000403000000020004"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Helvetica Neue Light" panose="02000403000000020004" pitchFamily="2" charset="0"/>
                <a:ea typeface="Helvetica Neue Light" panose="02000403000000020004"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Neue Light" panose="02000403000000020004" pitchFamily="2" charset="0"/>
                <a:ea typeface="Helvetica Neue Light" panose="02000403000000020004"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Neue Light" panose="02000403000000020004" pitchFamily="2" charset="0"/>
                <a:ea typeface="Helvetica Neue Light" panose="02000403000000020004"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sz="2000">
                <a:latin typeface="CMU Typewriter Text" panose="02000609000000000000" pitchFamily="49" charset="0"/>
                <a:ea typeface="CMU Typewriter Text" panose="02000609000000000000" pitchFamily="49" charset="0"/>
                <a:cs typeface="CMU Typewriter Text" panose="02000609000000000000" pitchFamily="49" charset="0"/>
              </a:rPr>
              <a:t>. sem (CollegeQ -&gt; sfratio grad_rate avgSAT) </a:t>
            </a:r>
          </a:p>
          <a:p>
            <a:pPr marL="0" indent="0">
              <a:spcBef>
                <a:spcPts val="0"/>
              </a:spcBef>
              <a:buFont typeface="Arial" panose="020B0604020202020204" pitchFamily="34" charset="0"/>
              <a:buNone/>
            </a:pPr>
            <a:r>
              <a:rPr lang="en-US" sz="2000">
                <a:latin typeface="CMU Typewriter Text" panose="02000609000000000000" pitchFamily="49" charset="0"/>
                <a:ea typeface="CMU Typewriter Text" panose="02000609000000000000" pitchFamily="49" charset="0"/>
                <a:cs typeface="CMU Typewriter Text" panose="02000609000000000000" pitchFamily="49" charset="0"/>
              </a:rPr>
              <a:t> (hsgpa -&gt; CollegeQ) (CollegeQ hsgpa -&gt; income),    </a:t>
            </a:r>
          </a:p>
          <a:p>
            <a:pPr marL="0" indent="0">
              <a:spcBef>
                <a:spcPts val="0"/>
              </a:spcBef>
              <a:buFont typeface="Arial" panose="020B0604020202020204" pitchFamily="34" charset="0"/>
              <a:buNone/>
            </a:pPr>
            <a:r>
              <a:rPr lang="en-US" sz="2000">
                <a:latin typeface="CMU Typewriter Text" panose="02000609000000000000" pitchFamily="49" charset="0"/>
                <a:ea typeface="CMU Typewriter Text" panose="02000609000000000000" pitchFamily="49" charset="0"/>
                <a:cs typeface="CMU Typewriter Text" panose="02000609000000000000" pitchFamily="49" charset="0"/>
              </a:rPr>
              <a:t> group(cohort) ginvariant(mcoef mcons)</a:t>
            </a:r>
            <a:endParaRPr lang="en-US" sz="2000" dirty="0">
              <a:latin typeface="CMU Typewriter Text" panose="02000609000000000000" pitchFamily="49" charset="0"/>
              <a:ea typeface="CMU Typewriter Text" panose="02000609000000000000" pitchFamily="49" charset="0"/>
              <a:cs typeface="CMU Typewriter Text" panose="02000609000000000000" pitchFamily="49" charset="0"/>
            </a:endParaRPr>
          </a:p>
        </p:txBody>
      </p:sp>
    </p:spTree>
    <p:extLst>
      <p:ext uri="{BB962C8B-B14F-4D97-AF65-F5344CB8AC3E}">
        <p14:creationId xmlns:p14="http://schemas.microsoft.com/office/powerpoint/2010/main" val="36206761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320423-91F1-E743-989D-82347913D6FB}"/>
              </a:ext>
            </a:extLst>
          </p:cNvPr>
          <p:cNvSpPr>
            <a:spLocks noGrp="1"/>
          </p:cNvSpPr>
          <p:nvPr>
            <p:ph type="title"/>
          </p:nvPr>
        </p:nvSpPr>
        <p:spPr/>
        <p:txBody>
          <a:bodyPr/>
          <a:lstStyle/>
          <a:p>
            <a:r>
              <a:rPr lang="en-US" dirty="0"/>
              <a:t>Multigroup SEM</a:t>
            </a:r>
          </a:p>
        </p:txBody>
      </p:sp>
      <p:sp>
        <p:nvSpPr>
          <p:cNvPr id="4" name="Footer Placeholder 3">
            <a:extLst>
              <a:ext uri="{FF2B5EF4-FFF2-40B4-BE49-F238E27FC236}">
                <a16:creationId xmlns:a16="http://schemas.microsoft.com/office/drawing/2014/main" id="{153FDCBA-150C-504F-84D2-324CCDA0C62B}"/>
              </a:ext>
            </a:extLst>
          </p:cNvPr>
          <p:cNvSpPr>
            <a:spLocks noGrp="1"/>
          </p:cNvSpPr>
          <p:nvPr>
            <p:ph type="ftr" sz="quarter" idx="11"/>
          </p:nvPr>
        </p:nvSpPr>
        <p:spPr/>
        <p:txBody>
          <a:bodyPr/>
          <a:lstStyle/>
          <a:p>
            <a:endParaRPr lang="en-US"/>
          </a:p>
        </p:txBody>
      </p:sp>
      <p:pic>
        <p:nvPicPr>
          <p:cNvPr id="5" name="Picture 4">
            <a:extLst>
              <a:ext uri="{FF2B5EF4-FFF2-40B4-BE49-F238E27FC236}">
                <a16:creationId xmlns:a16="http://schemas.microsoft.com/office/drawing/2014/main" id="{3C2668CA-95BE-46E4-BD4A-CDE4A275B988}"/>
              </a:ext>
            </a:extLst>
          </p:cNvPr>
          <p:cNvPicPr>
            <a:picLocks noChangeAspect="1"/>
          </p:cNvPicPr>
          <p:nvPr/>
        </p:nvPicPr>
        <p:blipFill>
          <a:blip r:embed="rId3"/>
          <a:stretch>
            <a:fillRect/>
          </a:stretch>
        </p:blipFill>
        <p:spPr>
          <a:xfrm>
            <a:off x="628650" y="1706380"/>
            <a:ext cx="5918839" cy="5218997"/>
          </a:xfrm>
          <a:prstGeom prst="rect">
            <a:avLst/>
          </a:prstGeom>
        </p:spPr>
      </p:pic>
    </p:spTree>
    <p:extLst>
      <p:ext uri="{BB962C8B-B14F-4D97-AF65-F5344CB8AC3E}">
        <p14:creationId xmlns:p14="http://schemas.microsoft.com/office/powerpoint/2010/main" val="17949292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Rectangle 77">
            <a:extLst>
              <a:ext uri="{FF2B5EF4-FFF2-40B4-BE49-F238E27FC236}">
                <a16:creationId xmlns:a16="http://schemas.microsoft.com/office/drawing/2014/main" id="{6FD0C362-F986-D14A-9F9C-69103425381C}"/>
              </a:ext>
            </a:extLst>
          </p:cNvPr>
          <p:cNvSpPr/>
          <p:nvPr/>
        </p:nvSpPr>
        <p:spPr>
          <a:xfrm>
            <a:off x="7517153" y="1825625"/>
            <a:ext cx="1510990" cy="110799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79" name="Rectangle 78">
            <a:extLst>
              <a:ext uri="{FF2B5EF4-FFF2-40B4-BE49-F238E27FC236}">
                <a16:creationId xmlns:a16="http://schemas.microsoft.com/office/drawing/2014/main" id="{A75C103D-72CB-104E-925D-2A0E18ACC87C}"/>
              </a:ext>
            </a:extLst>
          </p:cNvPr>
          <p:cNvSpPr/>
          <p:nvPr/>
        </p:nvSpPr>
        <p:spPr>
          <a:xfrm>
            <a:off x="5840014" y="1825625"/>
            <a:ext cx="1510990" cy="110799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80" name="Rectangle 79">
            <a:extLst>
              <a:ext uri="{FF2B5EF4-FFF2-40B4-BE49-F238E27FC236}">
                <a16:creationId xmlns:a16="http://schemas.microsoft.com/office/drawing/2014/main" id="{72FD3BD9-A735-7742-98BF-10F17D77C2ED}"/>
              </a:ext>
            </a:extLst>
          </p:cNvPr>
          <p:cNvSpPr/>
          <p:nvPr/>
        </p:nvSpPr>
        <p:spPr>
          <a:xfrm>
            <a:off x="4154857" y="1825625"/>
            <a:ext cx="1510990" cy="110799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7" name="Rectangle 6">
            <a:extLst>
              <a:ext uri="{FF2B5EF4-FFF2-40B4-BE49-F238E27FC236}">
                <a16:creationId xmlns:a16="http://schemas.microsoft.com/office/drawing/2014/main" id="{30B7C67E-D7AD-2648-9F36-8247765E1506}"/>
              </a:ext>
            </a:extLst>
          </p:cNvPr>
          <p:cNvSpPr/>
          <p:nvPr/>
        </p:nvSpPr>
        <p:spPr>
          <a:xfrm>
            <a:off x="1304053" y="5520141"/>
            <a:ext cx="1286409" cy="120032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2" name="Title 1">
            <a:extLst>
              <a:ext uri="{FF2B5EF4-FFF2-40B4-BE49-F238E27FC236}">
                <a16:creationId xmlns:a16="http://schemas.microsoft.com/office/drawing/2014/main" id="{84DDA6DF-60E6-B749-9942-44828291B2A2}"/>
              </a:ext>
            </a:extLst>
          </p:cNvPr>
          <p:cNvSpPr>
            <a:spLocks noGrp="1"/>
          </p:cNvSpPr>
          <p:nvPr>
            <p:ph type="title"/>
          </p:nvPr>
        </p:nvSpPr>
        <p:spPr/>
        <p:txBody>
          <a:bodyPr/>
          <a:lstStyle/>
          <a:p>
            <a:r>
              <a:rPr lang="en-US" dirty="0"/>
              <a:t>Path Diagrams</a:t>
            </a:r>
          </a:p>
        </p:txBody>
      </p:sp>
      <p:sp>
        <p:nvSpPr>
          <p:cNvPr id="5" name="Rectangle 4">
            <a:extLst>
              <a:ext uri="{FF2B5EF4-FFF2-40B4-BE49-F238E27FC236}">
                <a16:creationId xmlns:a16="http://schemas.microsoft.com/office/drawing/2014/main" id="{2543FE80-59F3-2A46-B586-CF28D2691C60}"/>
              </a:ext>
            </a:extLst>
          </p:cNvPr>
          <p:cNvSpPr/>
          <p:nvPr/>
        </p:nvSpPr>
        <p:spPr>
          <a:xfrm>
            <a:off x="5955428" y="5520139"/>
            <a:ext cx="1280162" cy="1200328"/>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6" name="TextBox 5">
            <a:extLst>
              <a:ext uri="{FF2B5EF4-FFF2-40B4-BE49-F238E27FC236}">
                <a16:creationId xmlns:a16="http://schemas.microsoft.com/office/drawing/2014/main" id="{84834E2C-89A7-8148-828B-3AAAF376ECD8}"/>
              </a:ext>
            </a:extLst>
          </p:cNvPr>
          <p:cNvSpPr txBox="1"/>
          <p:nvPr/>
        </p:nvSpPr>
        <p:spPr>
          <a:xfrm>
            <a:off x="1318076" y="5520136"/>
            <a:ext cx="1280162" cy="1200329"/>
          </a:xfrm>
          <a:prstGeom prst="rect">
            <a:avLst/>
          </a:prstGeom>
          <a:noFill/>
          <a:ln>
            <a:noFill/>
          </a:ln>
        </p:spPr>
        <p:txBody>
          <a:bodyPr wrap="square" rtlCol="0">
            <a:spAutoFit/>
          </a:bodyPr>
          <a:lstStyle/>
          <a:p>
            <a:pPr algn="ctr"/>
            <a:r>
              <a:rPr lang="en-US" sz="2400" dirty="0">
                <a:latin typeface="HelveticaNeue Light" panose="00000400000000000000" pitchFamily="2" charset="0"/>
                <a:ea typeface="Helvetica Neue Light" panose="02000403000000020004" pitchFamily="2" charset="0"/>
              </a:rPr>
              <a:t>High School GPA</a:t>
            </a:r>
          </a:p>
        </p:txBody>
      </p:sp>
      <p:sp>
        <p:nvSpPr>
          <p:cNvPr id="8" name="TextBox 7">
            <a:extLst>
              <a:ext uri="{FF2B5EF4-FFF2-40B4-BE49-F238E27FC236}">
                <a16:creationId xmlns:a16="http://schemas.microsoft.com/office/drawing/2014/main" id="{FF467881-C3E5-B04B-9DCE-30C3F9BD87FD}"/>
              </a:ext>
            </a:extLst>
          </p:cNvPr>
          <p:cNvSpPr txBox="1"/>
          <p:nvPr/>
        </p:nvSpPr>
        <p:spPr>
          <a:xfrm>
            <a:off x="5955429" y="5889470"/>
            <a:ext cx="1280162" cy="461665"/>
          </a:xfrm>
          <a:prstGeom prst="rect">
            <a:avLst/>
          </a:prstGeom>
          <a:noFill/>
          <a:ln>
            <a:noFill/>
          </a:ln>
        </p:spPr>
        <p:txBody>
          <a:bodyPr wrap="square" rtlCol="0">
            <a:spAutoFit/>
          </a:bodyPr>
          <a:lstStyle/>
          <a:p>
            <a:pPr algn="ctr"/>
            <a:r>
              <a:rPr lang="en-US" sz="2400" dirty="0">
                <a:latin typeface="HelveticaNeue Light" panose="00000400000000000000" pitchFamily="2" charset="0"/>
                <a:ea typeface="Helvetica Neue Light" panose="02000403000000020004" pitchFamily="2" charset="0"/>
              </a:rPr>
              <a:t>Income</a:t>
            </a:r>
          </a:p>
        </p:txBody>
      </p:sp>
      <p:sp>
        <p:nvSpPr>
          <p:cNvPr id="9" name="Oval 8">
            <a:extLst>
              <a:ext uri="{FF2B5EF4-FFF2-40B4-BE49-F238E27FC236}">
                <a16:creationId xmlns:a16="http://schemas.microsoft.com/office/drawing/2014/main" id="{D7A5C432-677F-6143-99E2-41F45FA43167}"/>
              </a:ext>
            </a:extLst>
          </p:cNvPr>
          <p:cNvSpPr/>
          <p:nvPr/>
        </p:nvSpPr>
        <p:spPr>
          <a:xfrm>
            <a:off x="1304052" y="3428964"/>
            <a:ext cx="1280160" cy="1280160"/>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10" name="TextBox 9">
            <a:extLst>
              <a:ext uri="{FF2B5EF4-FFF2-40B4-BE49-F238E27FC236}">
                <a16:creationId xmlns:a16="http://schemas.microsoft.com/office/drawing/2014/main" id="{025A2CC1-EA93-EE4B-B69A-A384FA9DE8C0}"/>
              </a:ext>
            </a:extLst>
          </p:cNvPr>
          <p:cNvSpPr txBox="1"/>
          <p:nvPr/>
        </p:nvSpPr>
        <p:spPr>
          <a:xfrm>
            <a:off x="1276106" y="3839705"/>
            <a:ext cx="1364105" cy="461665"/>
          </a:xfrm>
          <a:prstGeom prst="rect">
            <a:avLst/>
          </a:prstGeom>
          <a:noFill/>
          <a:ln>
            <a:noFill/>
          </a:ln>
        </p:spPr>
        <p:txBody>
          <a:bodyPr wrap="square" rtlCol="0">
            <a:spAutoFit/>
          </a:bodyPr>
          <a:lstStyle/>
          <a:p>
            <a:pPr algn="ctr"/>
            <a:r>
              <a:rPr lang="en-US" sz="2400" dirty="0">
                <a:latin typeface="HelveticaNeue Light" panose="00000400000000000000" pitchFamily="2" charset="0"/>
                <a:ea typeface="Helvetica Neue Light" panose="02000403000000020004" pitchFamily="2" charset="0"/>
              </a:rPr>
              <a:t>Aptitude</a:t>
            </a:r>
          </a:p>
        </p:txBody>
      </p:sp>
      <p:sp>
        <p:nvSpPr>
          <p:cNvPr id="11" name="Oval 10">
            <a:extLst>
              <a:ext uri="{FF2B5EF4-FFF2-40B4-BE49-F238E27FC236}">
                <a16:creationId xmlns:a16="http://schemas.microsoft.com/office/drawing/2014/main" id="{D254AC18-0675-9D42-85B2-A3EE81595559}"/>
              </a:ext>
            </a:extLst>
          </p:cNvPr>
          <p:cNvSpPr/>
          <p:nvPr/>
        </p:nvSpPr>
        <p:spPr>
          <a:xfrm>
            <a:off x="5955429" y="3428964"/>
            <a:ext cx="1280160" cy="1280160"/>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12" name="TextBox 11">
            <a:extLst>
              <a:ext uri="{FF2B5EF4-FFF2-40B4-BE49-F238E27FC236}">
                <a16:creationId xmlns:a16="http://schemas.microsoft.com/office/drawing/2014/main" id="{F40D05B5-A1E3-0544-A5FD-D8C422887B25}"/>
              </a:ext>
            </a:extLst>
          </p:cNvPr>
          <p:cNvSpPr txBox="1"/>
          <p:nvPr/>
        </p:nvSpPr>
        <p:spPr>
          <a:xfrm>
            <a:off x="5955428" y="3653889"/>
            <a:ext cx="1364105" cy="830997"/>
          </a:xfrm>
          <a:prstGeom prst="rect">
            <a:avLst/>
          </a:prstGeom>
          <a:noFill/>
          <a:ln>
            <a:noFill/>
          </a:ln>
        </p:spPr>
        <p:txBody>
          <a:bodyPr wrap="square" rtlCol="0">
            <a:spAutoFit/>
          </a:bodyPr>
          <a:lstStyle/>
          <a:p>
            <a:pPr algn="ctr"/>
            <a:r>
              <a:rPr lang="en-US" sz="2400" dirty="0">
                <a:latin typeface="HelveticaNeue Light" panose="00000400000000000000" pitchFamily="2" charset="0"/>
                <a:ea typeface="Helvetica Neue Light" panose="02000403000000020004" pitchFamily="2" charset="0"/>
              </a:rPr>
              <a:t>College Quality</a:t>
            </a:r>
          </a:p>
        </p:txBody>
      </p:sp>
      <p:sp>
        <p:nvSpPr>
          <p:cNvPr id="13" name="Rectangle 12">
            <a:extLst>
              <a:ext uri="{FF2B5EF4-FFF2-40B4-BE49-F238E27FC236}">
                <a16:creationId xmlns:a16="http://schemas.microsoft.com/office/drawing/2014/main" id="{06227590-DFA0-C646-B040-DB395781A748}"/>
              </a:ext>
            </a:extLst>
          </p:cNvPr>
          <p:cNvSpPr/>
          <p:nvPr/>
        </p:nvSpPr>
        <p:spPr>
          <a:xfrm>
            <a:off x="122123" y="2502481"/>
            <a:ext cx="1059242" cy="43088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14" name="TextBox 13">
            <a:extLst>
              <a:ext uri="{FF2B5EF4-FFF2-40B4-BE49-F238E27FC236}">
                <a16:creationId xmlns:a16="http://schemas.microsoft.com/office/drawing/2014/main" id="{6EF34415-2781-5947-AD77-94C24286C3B8}"/>
              </a:ext>
            </a:extLst>
          </p:cNvPr>
          <p:cNvSpPr txBox="1"/>
          <p:nvPr/>
        </p:nvSpPr>
        <p:spPr>
          <a:xfrm>
            <a:off x="122122" y="2503152"/>
            <a:ext cx="1059242" cy="430887"/>
          </a:xfrm>
          <a:prstGeom prst="rect">
            <a:avLst/>
          </a:prstGeom>
          <a:noFill/>
          <a:ln>
            <a:solidFill>
              <a:schemeClr val="tx1"/>
            </a:solid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SAT-M</a:t>
            </a:r>
          </a:p>
        </p:txBody>
      </p:sp>
      <p:sp>
        <p:nvSpPr>
          <p:cNvPr id="15" name="Rectangle 14">
            <a:extLst>
              <a:ext uri="{FF2B5EF4-FFF2-40B4-BE49-F238E27FC236}">
                <a16:creationId xmlns:a16="http://schemas.microsoft.com/office/drawing/2014/main" id="{FACB254C-4EEC-224E-9990-1BB4B9EEAF24}"/>
              </a:ext>
            </a:extLst>
          </p:cNvPr>
          <p:cNvSpPr/>
          <p:nvPr/>
        </p:nvSpPr>
        <p:spPr>
          <a:xfrm>
            <a:off x="1414512" y="2505465"/>
            <a:ext cx="1059242" cy="43088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16" name="TextBox 15">
            <a:extLst>
              <a:ext uri="{FF2B5EF4-FFF2-40B4-BE49-F238E27FC236}">
                <a16:creationId xmlns:a16="http://schemas.microsoft.com/office/drawing/2014/main" id="{1381CAD4-0801-234F-91A1-0559054D3BE0}"/>
              </a:ext>
            </a:extLst>
          </p:cNvPr>
          <p:cNvSpPr txBox="1"/>
          <p:nvPr/>
        </p:nvSpPr>
        <p:spPr>
          <a:xfrm>
            <a:off x="1414511" y="2506135"/>
            <a:ext cx="1059242" cy="430887"/>
          </a:xfrm>
          <a:prstGeom prst="rect">
            <a:avLst/>
          </a:prstGeom>
          <a:noFill/>
          <a:ln>
            <a:solidFill>
              <a:schemeClr val="tx1"/>
            </a:solid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SAT-V</a:t>
            </a:r>
          </a:p>
        </p:txBody>
      </p:sp>
      <p:sp>
        <p:nvSpPr>
          <p:cNvPr id="17" name="Rectangle 16">
            <a:extLst>
              <a:ext uri="{FF2B5EF4-FFF2-40B4-BE49-F238E27FC236}">
                <a16:creationId xmlns:a16="http://schemas.microsoft.com/office/drawing/2014/main" id="{029C13FA-ACA6-744B-B7A8-78235F97806D}"/>
              </a:ext>
            </a:extLst>
          </p:cNvPr>
          <p:cNvSpPr/>
          <p:nvPr/>
        </p:nvSpPr>
        <p:spPr>
          <a:xfrm>
            <a:off x="2700696" y="2508662"/>
            <a:ext cx="1059242" cy="43088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18" name="TextBox 17">
            <a:extLst>
              <a:ext uri="{FF2B5EF4-FFF2-40B4-BE49-F238E27FC236}">
                <a16:creationId xmlns:a16="http://schemas.microsoft.com/office/drawing/2014/main" id="{BF971BE6-2E3D-7A42-8C99-68A9A5E17E73}"/>
              </a:ext>
            </a:extLst>
          </p:cNvPr>
          <p:cNvSpPr txBox="1"/>
          <p:nvPr/>
        </p:nvSpPr>
        <p:spPr>
          <a:xfrm>
            <a:off x="2700695" y="2509333"/>
            <a:ext cx="1059242" cy="430887"/>
          </a:xfrm>
          <a:prstGeom prst="rect">
            <a:avLst/>
          </a:prstGeom>
          <a:noFill/>
          <a:ln>
            <a:solidFill>
              <a:schemeClr val="tx1"/>
            </a:solid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SAT-W</a:t>
            </a:r>
          </a:p>
        </p:txBody>
      </p:sp>
      <p:sp>
        <p:nvSpPr>
          <p:cNvPr id="20" name="TextBox 19">
            <a:extLst>
              <a:ext uri="{FF2B5EF4-FFF2-40B4-BE49-F238E27FC236}">
                <a16:creationId xmlns:a16="http://schemas.microsoft.com/office/drawing/2014/main" id="{CEA798E8-A20D-A24A-935B-ACC28BC0B926}"/>
              </a:ext>
            </a:extLst>
          </p:cNvPr>
          <p:cNvSpPr txBox="1"/>
          <p:nvPr/>
        </p:nvSpPr>
        <p:spPr>
          <a:xfrm>
            <a:off x="4159979" y="1832223"/>
            <a:ext cx="1528171" cy="1107996"/>
          </a:xfrm>
          <a:prstGeom prst="rect">
            <a:avLst/>
          </a:prstGeom>
          <a:noFill/>
          <a:ln>
            <a:no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Student-</a:t>
            </a:r>
          </a:p>
          <a:p>
            <a:pPr algn="ctr"/>
            <a:r>
              <a:rPr lang="en-US" sz="2200" dirty="0">
                <a:latin typeface="HelveticaNeue Light" panose="00000400000000000000" pitchFamily="2" charset="0"/>
                <a:ea typeface="Helvetica Neue Light" panose="02000403000000020004" pitchFamily="2" charset="0"/>
              </a:rPr>
              <a:t>Faculty </a:t>
            </a:r>
          </a:p>
          <a:p>
            <a:pPr algn="ctr"/>
            <a:r>
              <a:rPr lang="en-US" sz="2200" dirty="0">
                <a:latin typeface="HelveticaNeue Light" panose="00000400000000000000" pitchFamily="2" charset="0"/>
                <a:ea typeface="Helvetica Neue Light" panose="02000403000000020004" pitchFamily="2" charset="0"/>
              </a:rPr>
              <a:t>Ratio</a:t>
            </a:r>
          </a:p>
        </p:txBody>
      </p:sp>
      <p:cxnSp>
        <p:nvCxnSpPr>
          <p:cNvPr id="24" name="Straight Arrow Connector 23">
            <a:extLst>
              <a:ext uri="{FF2B5EF4-FFF2-40B4-BE49-F238E27FC236}">
                <a16:creationId xmlns:a16="http://schemas.microsoft.com/office/drawing/2014/main" id="{A9AB3B22-71CA-4F47-8D1F-CC08964E9858}"/>
              </a:ext>
            </a:extLst>
          </p:cNvPr>
          <p:cNvCxnSpPr>
            <a:cxnSpLocks/>
            <a:stCxn id="9" idx="1"/>
            <a:endCxn id="14" idx="2"/>
          </p:cNvCxnSpPr>
          <p:nvPr/>
        </p:nvCxnSpPr>
        <p:spPr>
          <a:xfrm flipH="1" flipV="1">
            <a:off x="651743" y="2934039"/>
            <a:ext cx="839784" cy="682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A1F6F024-90D5-D049-9872-86D11D949249}"/>
              </a:ext>
            </a:extLst>
          </p:cNvPr>
          <p:cNvCxnSpPr>
            <a:cxnSpLocks/>
            <a:stCxn id="9" idx="0"/>
            <a:endCxn id="16" idx="2"/>
          </p:cNvCxnSpPr>
          <p:nvPr/>
        </p:nvCxnSpPr>
        <p:spPr>
          <a:xfrm flipV="1">
            <a:off x="1944132" y="2937022"/>
            <a:ext cx="0" cy="49194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AF2FDC0B-A390-6247-9D79-C6AB3103E15E}"/>
              </a:ext>
            </a:extLst>
          </p:cNvPr>
          <p:cNvCxnSpPr>
            <a:cxnSpLocks/>
            <a:stCxn id="9" idx="7"/>
            <a:endCxn id="18" idx="2"/>
          </p:cNvCxnSpPr>
          <p:nvPr/>
        </p:nvCxnSpPr>
        <p:spPr>
          <a:xfrm flipV="1">
            <a:off x="2396737" y="2940220"/>
            <a:ext cx="833579" cy="67621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9603B6DB-841C-424E-A4CF-B709B6A84643}"/>
              </a:ext>
            </a:extLst>
          </p:cNvPr>
          <p:cNvCxnSpPr>
            <a:cxnSpLocks/>
            <a:stCxn id="6" idx="3"/>
            <a:endCxn id="8" idx="1"/>
          </p:cNvCxnSpPr>
          <p:nvPr/>
        </p:nvCxnSpPr>
        <p:spPr>
          <a:xfrm>
            <a:off x="2598238" y="6120301"/>
            <a:ext cx="3357191" cy="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66CE2D31-9109-8A45-8F09-F4502EF51CFC}"/>
              </a:ext>
            </a:extLst>
          </p:cNvPr>
          <p:cNvCxnSpPr>
            <a:cxnSpLocks/>
            <a:stCxn id="11" idx="1"/>
            <a:endCxn id="20" idx="2"/>
          </p:cNvCxnSpPr>
          <p:nvPr/>
        </p:nvCxnSpPr>
        <p:spPr>
          <a:xfrm flipH="1" flipV="1">
            <a:off x="4924065" y="2940219"/>
            <a:ext cx="1218839" cy="67622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5B77C944-4FED-1E44-89D0-BA66E6B50B74}"/>
              </a:ext>
            </a:extLst>
          </p:cNvPr>
          <p:cNvCxnSpPr>
            <a:cxnSpLocks/>
            <a:stCxn id="11" idx="0"/>
            <a:endCxn id="79" idx="2"/>
          </p:cNvCxnSpPr>
          <p:nvPr/>
        </p:nvCxnSpPr>
        <p:spPr>
          <a:xfrm flipV="1">
            <a:off x="6595509" y="2933622"/>
            <a:ext cx="0" cy="49534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827AD2AE-860A-0342-8370-69202817892B}"/>
              </a:ext>
            </a:extLst>
          </p:cNvPr>
          <p:cNvCxnSpPr>
            <a:cxnSpLocks/>
            <a:stCxn id="11" idx="7"/>
            <a:endCxn id="78" idx="2"/>
          </p:cNvCxnSpPr>
          <p:nvPr/>
        </p:nvCxnSpPr>
        <p:spPr>
          <a:xfrm flipV="1">
            <a:off x="7048115" y="2933621"/>
            <a:ext cx="1224534" cy="68281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a:extLst>
              <a:ext uri="{FF2B5EF4-FFF2-40B4-BE49-F238E27FC236}">
                <a16:creationId xmlns:a16="http://schemas.microsoft.com/office/drawing/2014/main" id="{4D47045D-D9B4-C848-A9A9-32D288DC6BB6}"/>
              </a:ext>
            </a:extLst>
          </p:cNvPr>
          <p:cNvCxnSpPr>
            <a:cxnSpLocks/>
          </p:cNvCxnSpPr>
          <p:nvPr/>
        </p:nvCxnSpPr>
        <p:spPr>
          <a:xfrm flipV="1">
            <a:off x="2604485" y="4301370"/>
            <a:ext cx="3406942" cy="158810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a:extLst>
              <a:ext uri="{FF2B5EF4-FFF2-40B4-BE49-F238E27FC236}">
                <a16:creationId xmlns:a16="http://schemas.microsoft.com/office/drawing/2014/main" id="{1694F693-8706-E441-84BA-4CB9291EA6EC}"/>
              </a:ext>
            </a:extLst>
          </p:cNvPr>
          <p:cNvCxnSpPr>
            <a:cxnSpLocks/>
            <a:endCxn id="5" idx="0"/>
          </p:cNvCxnSpPr>
          <p:nvPr/>
        </p:nvCxnSpPr>
        <p:spPr>
          <a:xfrm>
            <a:off x="6595509" y="4709124"/>
            <a:ext cx="0" cy="81101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a:extLst>
              <a:ext uri="{FF2B5EF4-FFF2-40B4-BE49-F238E27FC236}">
                <a16:creationId xmlns:a16="http://schemas.microsoft.com/office/drawing/2014/main" id="{EC411422-CC87-4B40-969B-054D2DFA2412}"/>
              </a:ext>
            </a:extLst>
          </p:cNvPr>
          <p:cNvCxnSpPr>
            <a:cxnSpLocks/>
            <a:endCxn id="12" idx="1"/>
          </p:cNvCxnSpPr>
          <p:nvPr/>
        </p:nvCxnSpPr>
        <p:spPr>
          <a:xfrm flipV="1">
            <a:off x="2580250" y="4069388"/>
            <a:ext cx="3375178" cy="115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4" name="Arc 123">
            <a:extLst>
              <a:ext uri="{FF2B5EF4-FFF2-40B4-BE49-F238E27FC236}">
                <a16:creationId xmlns:a16="http://schemas.microsoft.com/office/drawing/2014/main" id="{C8D7D8A1-6342-5144-A237-8EDF04310A07}"/>
              </a:ext>
            </a:extLst>
          </p:cNvPr>
          <p:cNvSpPr/>
          <p:nvPr/>
        </p:nvSpPr>
        <p:spPr>
          <a:xfrm rot="13500000">
            <a:off x="870882" y="3647491"/>
            <a:ext cx="2910033" cy="2901038"/>
          </a:xfrm>
          <a:prstGeom prst="arc">
            <a:avLst/>
          </a:prstGeom>
          <a:ln w="381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160">
              <a:latin typeface="HelveticaNeue Light" panose="00000400000000000000" pitchFamily="2" charset="0"/>
            </a:endParaRPr>
          </a:p>
        </p:txBody>
      </p:sp>
      <p:sp>
        <p:nvSpPr>
          <p:cNvPr id="34" name="TextBox 33">
            <a:extLst>
              <a:ext uri="{FF2B5EF4-FFF2-40B4-BE49-F238E27FC236}">
                <a16:creationId xmlns:a16="http://schemas.microsoft.com/office/drawing/2014/main" id="{5BA6FAEC-A800-2641-8F39-FF62217EDB57}"/>
              </a:ext>
            </a:extLst>
          </p:cNvPr>
          <p:cNvSpPr txBox="1"/>
          <p:nvPr/>
        </p:nvSpPr>
        <p:spPr>
          <a:xfrm>
            <a:off x="5771225" y="1990914"/>
            <a:ext cx="1662854" cy="769441"/>
          </a:xfrm>
          <a:prstGeom prst="rect">
            <a:avLst/>
          </a:prstGeom>
          <a:noFill/>
          <a:ln>
            <a:no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Graduation Rate</a:t>
            </a:r>
          </a:p>
        </p:txBody>
      </p:sp>
      <p:sp>
        <p:nvSpPr>
          <p:cNvPr id="3" name="TextBox 2">
            <a:extLst>
              <a:ext uri="{FF2B5EF4-FFF2-40B4-BE49-F238E27FC236}">
                <a16:creationId xmlns:a16="http://schemas.microsoft.com/office/drawing/2014/main" id="{84760A6C-8760-2CD8-364D-FA056C61E650}"/>
              </a:ext>
            </a:extLst>
          </p:cNvPr>
          <p:cNvSpPr txBox="1"/>
          <p:nvPr/>
        </p:nvSpPr>
        <p:spPr>
          <a:xfrm>
            <a:off x="7525172" y="1825625"/>
            <a:ext cx="1496705" cy="769441"/>
          </a:xfrm>
          <a:prstGeom prst="rect">
            <a:avLst/>
          </a:prstGeom>
          <a:noFill/>
          <a:ln>
            <a:no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Average SAT Score</a:t>
            </a:r>
          </a:p>
        </p:txBody>
      </p:sp>
    </p:spTree>
    <p:extLst>
      <p:ext uri="{BB962C8B-B14F-4D97-AF65-F5344CB8AC3E}">
        <p14:creationId xmlns:p14="http://schemas.microsoft.com/office/powerpoint/2010/main" val="35152420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320423-91F1-E743-989D-82347913D6FB}"/>
              </a:ext>
            </a:extLst>
          </p:cNvPr>
          <p:cNvSpPr>
            <a:spLocks noGrp="1"/>
          </p:cNvSpPr>
          <p:nvPr>
            <p:ph type="title"/>
          </p:nvPr>
        </p:nvSpPr>
        <p:spPr/>
        <p:txBody>
          <a:bodyPr/>
          <a:lstStyle/>
          <a:p>
            <a:r>
              <a:rPr lang="en-US" dirty="0"/>
              <a:t>Multigroup SEM</a:t>
            </a:r>
          </a:p>
        </p:txBody>
      </p:sp>
      <p:sp>
        <p:nvSpPr>
          <p:cNvPr id="4" name="Footer Placeholder 3">
            <a:extLst>
              <a:ext uri="{FF2B5EF4-FFF2-40B4-BE49-F238E27FC236}">
                <a16:creationId xmlns:a16="http://schemas.microsoft.com/office/drawing/2014/main" id="{153FDCBA-150C-504F-84D2-324CCDA0C62B}"/>
              </a:ext>
            </a:extLst>
          </p:cNvPr>
          <p:cNvSpPr>
            <a:spLocks noGrp="1"/>
          </p:cNvSpPr>
          <p:nvPr>
            <p:ph type="ftr" sz="quarter" idx="11"/>
          </p:nvPr>
        </p:nvSpPr>
        <p:spPr/>
        <p:txBody>
          <a:bodyPr/>
          <a:lstStyle/>
          <a:p>
            <a:endParaRPr lang="en-US"/>
          </a:p>
        </p:txBody>
      </p:sp>
      <p:pic>
        <p:nvPicPr>
          <p:cNvPr id="6" name="Picture 5">
            <a:extLst>
              <a:ext uri="{FF2B5EF4-FFF2-40B4-BE49-F238E27FC236}">
                <a16:creationId xmlns:a16="http://schemas.microsoft.com/office/drawing/2014/main" id="{198A655B-E109-4BBA-BC95-E3E6932A064E}"/>
              </a:ext>
            </a:extLst>
          </p:cNvPr>
          <p:cNvPicPr>
            <a:picLocks noChangeAspect="1"/>
          </p:cNvPicPr>
          <p:nvPr/>
        </p:nvPicPr>
        <p:blipFill>
          <a:blip r:embed="rId3"/>
          <a:stretch>
            <a:fillRect/>
          </a:stretch>
        </p:blipFill>
        <p:spPr>
          <a:xfrm>
            <a:off x="628650" y="1682052"/>
            <a:ext cx="4881025" cy="2084832"/>
          </a:xfrm>
          <a:prstGeom prst="rect">
            <a:avLst/>
          </a:prstGeom>
        </p:spPr>
      </p:pic>
    </p:spTree>
    <p:extLst>
      <p:ext uri="{BB962C8B-B14F-4D97-AF65-F5344CB8AC3E}">
        <p14:creationId xmlns:p14="http://schemas.microsoft.com/office/powerpoint/2010/main" val="31839821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558D8-5841-074B-BEED-3AD6DB826FFD}"/>
              </a:ext>
            </a:extLst>
          </p:cNvPr>
          <p:cNvSpPr>
            <a:spLocks noGrp="1"/>
          </p:cNvSpPr>
          <p:nvPr>
            <p:ph type="title"/>
          </p:nvPr>
        </p:nvSpPr>
        <p:spPr/>
        <p:txBody>
          <a:bodyPr/>
          <a:lstStyle/>
          <a:p>
            <a:r>
              <a:rPr lang="en-US" dirty="0"/>
              <a:t>Generalized SEM</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4119E0A7-BE77-1B4D-917D-58F0F88C3ADA}"/>
                  </a:ext>
                </a:extLst>
              </p:cNvPr>
              <p:cNvSpPr>
                <a:spLocks noGrp="1"/>
              </p:cNvSpPr>
              <p:nvPr>
                <p:ph idx="1"/>
              </p:nvPr>
            </p:nvSpPr>
            <p:spPr>
              <a:xfrm>
                <a:off x="628650" y="1662545"/>
                <a:ext cx="8450695" cy="4830327"/>
              </a:xfrm>
            </p:spPr>
            <p:txBody>
              <a:bodyPr>
                <a:normAutofit/>
              </a:bodyPr>
              <a:lstStyle/>
              <a:p>
                <a:r>
                  <a:rPr lang="en-US" dirty="0"/>
                  <a:t>Generalized SEMs are SEMs in which an endogenous variable is distributed according to some distribution family and is related to the linear prediction of the model through a link function, </a:t>
                </a:r>
                <a14:m>
                  <m:oMath xmlns:m="http://schemas.openxmlformats.org/officeDocument/2006/math">
                    <m:r>
                      <a:rPr lang="en-US" i="1" dirty="0" smtClean="0">
                        <a:latin typeface="Cambria Math" panose="02040503050406030204" pitchFamily="18" charset="0"/>
                      </a:rPr>
                      <m:t>𝑔</m:t>
                    </m:r>
                    <m:r>
                      <a:rPr lang="en-US" i="1" dirty="0" smtClean="0">
                        <a:latin typeface="Cambria Math" panose="02040503050406030204" pitchFamily="18" charset="0"/>
                      </a:rPr>
                      <m:t>(·)</m:t>
                    </m:r>
                  </m:oMath>
                </a14:m>
                <a:r>
                  <a:rPr lang="en-US" dirty="0"/>
                  <a:t>. </a:t>
                </a:r>
              </a:p>
              <a:p>
                <a:r>
                  <a:rPr lang="en-US" dirty="0"/>
                  <a:t>In the models we’ve used so far,</a:t>
                </a:r>
              </a:p>
              <a:p>
                <a:pPr lvl="1"/>
                <a:r>
                  <a:rPr lang="en-US" dirty="0"/>
                  <a:t>Link Function: </a:t>
                </a:r>
                <a14:m>
                  <m:oMath xmlns:m="http://schemas.openxmlformats.org/officeDocument/2006/math">
                    <m:r>
                      <a:rPr lang="en-US" i="1">
                        <a:latin typeface="Cambria Math" panose="02040503050406030204" pitchFamily="18" charset="0"/>
                      </a:rPr>
                      <m:t>𝑔</m:t>
                    </m:r>
                    <m:d>
                      <m:dPr>
                        <m:ctrlPr>
                          <a:rPr lang="en-US" i="1">
                            <a:latin typeface="Cambria Math" panose="02040503050406030204" pitchFamily="18" charset="0"/>
                          </a:rPr>
                        </m:ctrlPr>
                      </m:dPr>
                      <m:e>
                        <m:sSub>
                          <m:sSubPr>
                            <m:ctrlPr>
                              <a:rPr lang="en-US" i="1" smtClean="0">
                                <a:latin typeface="Cambria Math" panose="02040503050406030204" pitchFamily="18" charset="0"/>
                              </a:rPr>
                            </m:ctrlPr>
                          </m:sSubPr>
                          <m:e>
                            <m:r>
                              <a:rPr lang="en-US" i="1">
                                <a:latin typeface="Cambria Math" panose="02040503050406030204" pitchFamily="18" charset="0"/>
                              </a:rPr>
                              <m:t>𝑦</m:t>
                            </m:r>
                          </m:e>
                          <m:sub>
                            <m:r>
                              <a:rPr lang="en-US" i="1" smtClean="0">
                                <a:latin typeface="Cambria Math" panose="02040503050406030204" pitchFamily="18" charset="0"/>
                              </a:rPr>
                              <m:t>𝑖</m:t>
                            </m:r>
                          </m:sub>
                        </m:sSub>
                      </m:e>
                    </m:d>
                  </m:oMath>
                </a14:m>
                <a:r>
                  <a:rPr lang="en-US" dirty="0"/>
                  <a: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𝑦</m:t>
                        </m:r>
                      </m:e>
                      <m:sub>
                        <m:r>
                          <a:rPr lang="en-US" i="1">
                            <a:latin typeface="Cambria Math" panose="02040503050406030204" pitchFamily="18" charset="0"/>
                          </a:rPr>
                          <m:t>𝑖</m:t>
                        </m:r>
                      </m:sub>
                    </m:sSub>
                  </m:oMath>
                </a14:m>
                <a:r>
                  <a:rPr lang="en-US" dirty="0"/>
                  <a:t> (Identity)</a:t>
                </a:r>
              </a:p>
              <a:p>
                <a:pPr lvl="1"/>
                <a:r>
                  <a:rPr lang="en-US" dirty="0"/>
                  <a:t>Distribution Family: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𝑦</m:t>
                        </m:r>
                      </m:e>
                      <m:sub>
                        <m:r>
                          <a:rPr lang="en-US" i="1">
                            <a:latin typeface="Cambria Math" panose="02040503050406030204" pitchFamily="18" charset="0"/>
                          </a:rPr>
                          <m:t>𝑖</m:t>
                        </m:r>
                      </m:sub>
                    </m:sSub>
                    <m:r>
                      <a:rPr lang="en-US" b="0" i="1" smtClean="0">
                        <a:latin typeface="Cambria Math" panose="02040503050406030204" pitchFamily="18" charset="0"/>
                      </a:rPr>
                      <m:t>|</m:t>
                    </m:r>
                    <m:sSub>
                      <m:sSubPr>
                        <m:ctrlPr>
                          <a:rPr lang="en-US" i="1">
                            <a:latin typeface="Cambria Math" panose="02040503050406030204" pitchFamily="18" charset="0"/>
                          </a:rPr>
                        </m:ctrlPr>
                      </m:sSubPr>
                      <m:e>
                        <m:r>
                          <a:rPr lang="en-US" b="0" i="1" smtClean="0">
                            <a:latin typeface="Cambria Math" panose="02040503050406030204" pitchFamily="18" charset="0"/>
                          </a:rPr>
                          <m:t>𝑥</m:t>
                        </m:r>
                      </m:e>
                      <m:sub>
                        <m:r>
                          <a:rPr lang="en-US" i="1">
                            <a:latin typeface="Cambria Math" panose="02040503050406030204" pitchFamily="18" charset="0"/>
                          </a:rPr>
                          <m:t>𝑖</m:t>
                        </m:r>
                      </m:sub>
                    </m:sSub>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𝑁𝑜𝑟𝑚𝑎𝑙</m:t>
                    </m:r>
                  </m:oMath>
                </a14:m>
                <a:r>
                  <a:rPr lang="en-US" dirty="0"/>
                  <a:t> (Gaussian) </a:t>
                </a:r>
              </a:p>
              <a:p>
                <a:r>
                  <a:rPr lang="en-US" dirty="0"/>
                  <a:t>Other link functions and distribution families can be specified through </a:t>
                </a:r>
                <a:r>
                  <a:rPr lang="en-US" b="1" dirty="0" err="1">
                    <a:latin typeface="CMU Typewriter Text" panose="02000609000000000000" pitchFamily="49" charset="0"/>
                    <a:ea typeface="CMU Typewriter Text" panose="02000609000000000000" pitchFamily="49" charset="0"/>
                    <a:cs typeface="CMU Typewriter Text" panose="02000609000000000000" pitchFamily="49" charset="0"/>
                  </a:rPr>
                  <a:t>gsem</a:t>
                </a:r>
                <a:r>
                  <a:rPr lang="en-US"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dirty="0">
                    <a:cs typeface="CMU Typewriter Text" panose="02000609000000000000" pitchFamily="49" charset="0"/>
                  </a:rPr>
                  <a:t>with options </a:t>
                </a:r>
                <a:r>
                  <a:rPr lang="en-US" dirty="0">
                    <a:latin typeface="CMU Typewriter Text" panose="02000609000000000000" pitchFamily="49" charset="0"/>
                    <a:ea typeface="CMU Typewriter Text" panose="02000609000000000000" pitchFamily="49" charset="0"/>
                    <a:cs typeface="CMU Typewriter Text" panose="02000609000000000000" pitchFamily="49" charset="0"/>
                  </a:rPr>
                  <a:t>family(</a:t>
                </a:r>
                <a:r>
                  <a:rPr lang="en-US" i="1" dirty="0">
                    <a:latin typeface="CMU Serif" panose="02000603000000000000" pitchFamily="2" charset="0"/>
                    <a:ea typeface="CMU Serif" panose="02000603000000000000" pitchFamily="2" charset="0"/>
                    <a:cs typeface="CMU Serif" panose="02000603000000000000" pitchFamily="2" charset="0"/>
                  </a:rPr>
                  <a:t>family</a:t>
                </a:r>
                <a:r>
                  <a:rPr lang="en-US" dirty="0">
                    <a:latin typeface="CMU Typewriter Text" panose="02000609000000000000" pitchFamily="49" charset="0"/>
                    <a:ea typeface="CMU Typewriter Text" panose="02000609000000000000" pitchFamily="49" charset="0"/>
                    <a:cs typeface="CMU Typewriter Text" panose="02000609000000000000" pitchFamily="49" charset="0"/>
                  </a:rPr>
                  <a:t>) link(</a:t>
                </a:r>
                <a:r>
                  <a:rPr lang="en-US" i="1" dirty="0">
                    <a:latin typeface="CMU Serif" panose="02000603000000000000" pitchFamily="2" charset="0"/>
                    <a:ea typeface="CMU Serif" panose="02000603000000000000" pitchFamily="2" charset="0"/>
                    <a:cs typeface="CMU Serif" panose="02000603000000000000" pitchFamily="2" charset="0"/>
                  </a:rPr>
                  <a:t>link</a:t>
                </a:r>
                <a:r>
                  <a:rPr lang="en-US" dirty="0">
                    <a:latin typeface="CMU Typewriter Text" panose="02000609000000000000" pitchFamily="49" charset="0"/>
                    <a:ea typeface="CMU Typewriter Text" panose="02000609000000000000" pitchFamily="49" charset="0"/>
                    <a:cs typeface="CMU Typewriter Text" panose="02000609000000000000" pitchFamily="49" charset="0"/>
                  </a:rPr>
                  <a:t>)</a:t>
                </a:r>
              </a:p>
              <a:p>
                <a:endParaRPr lang="en-US" dirty="0">
                  <a:latin typeface="CMU Typewriter Text" panose="02000609000000000000" pitchFamily="49" charset="0"/>
                  <a:ea typeface="CMU Typewriter Text" panose="02000609000000000000" pitchFamily="49" charset="0"/>
                  <a:cs typeface="CMU Typewriter Text" panose="02000609000000000000" pitchFamily="49" charset="0"/>
                </a:endParaRPr>
              </a:p>
            </p:txBody>
          </p:sp>
        </mc:Choice>
        <mc:Fallback>
          <p:sp>
            <p:nvSpPr>
              <p:cNvPr id="3" name="Content Placeholder 2">
                <a:extLst>
                  <a:ext uri="{FF2B5EF4-FFF2-40B4-BE49-F238E27FC236}">
                    <a16:creationId xmlns:a16="http://schemas.microsoft.com/office/drawing/2014/main" id="{4119E0A7-BE77-1B4D-917D-58F0F88C3ADA}"/>
                  </a:ext>
                </a:extLst>
              </p:cNvPr>
              <p:cNvSpPr>
                <a:spLocks noGrp="1" noRot="1" noChangeAspect="1" noMove="1" noResize="1" noEditPoints="1" noAdjustHandles="1" noChangeArrowheads="1" noChangeShapeType="1" noTextEdit="1"/>
              </p:cNvSpPr>
              <p:nvPr>
                <p:ph idx="1"/>
              </p:nvPr>
            </p:nvSpPr>
            <p:spPr>
              <a:xfrm>
                <a:off x="628650" y="1662545"/>
                <a:ext cx="8450695" cy="4830327"/>
              </a:xfrm>
              <a:blipFill>
                <a:blip r:embed="rId2"/>
                <a:stretch>
                  <a:fillRect l="-1299" t="-2273" r="-3247"/>
                </a:stretch>
              </a:blipFill>
            </p:spPr>
            <p:txBody>
              <a:bodyPr/>
              <a:lstStyle/>
              <a:p>
                <a:r>
                  <a:rPr lang="en-US">
                    <a:noFill/>
                  </a:rPr>
                  <a:t> </a:t>
                </a:r>
              </a:p>
            </p:txBody>
          </p:sp>
        </mc:Fallback>
      </mc:AlternateContent>
      <p:sp>
        <p:nvSpPr>
          <p:cNvPr id="4" name="Footer Placeholder 3">
            <a:extLst>
              <a:ext uri="{FF2B5EF4-FFF2-40B4-BE49-F238E27FC236}">
                <a16:creationId xmlns:a16="http://schemas.microsoft.com/office/drawing/2014/main" id="{507B86C9-3930-7B4E-939A-A88CD3A0BE84}"/>
              </a:ext>
            </a:extLst>
          </p:cNvPr>
          <p:cNvSpPr>
            <a:spLocks noGrp="1"/>
          </p:cNvSpPr>
          <p:nvPr>
            <p:ph type="ftr" sz="quarter" idx="11"/>
          </p:nvPr>
        </p:nvSpPr>
        <p:spPr/>
        <p:txBody>
          <a:bodyPr/>
          <a:lstStyle/>
          <a:p>
            <a:r>
              <a:rPr lang="en-US" dirty="0"/>
              <a:t>20</a:t>
            </a:r>
          </a:p>
        </p:txBody>
      </p:sp>
    </p:spTree>
    <p:extLst>
      <p:ext uri="{BB962C8B-B14F-4D97-AF65-F5344CB8AC3E}">
        <p14:creationId xmlns:p14="http://schemas.microsoft.com/office/powerpoint/2010/main" val="18124979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B844E-3CE1-834A-B12E-40D2A72F5070}"/>
              </a:ext>
            </a:extLst>
          </p:cNvPr>
          <p:cNvSpPr>
            <a:spLocks noGrp="1"/>
          </p:cNvSpPr>
          <p:nvPr>
            <p:ph type="title"/>
          </p:nvPr>
        </p:nvSpPr>
        <p:spPr>
          <a:xfrm>
            <a:off x="523720" y="620344"/>
            <a:ext cx="7886700" cy="1325563"/>
          </a:xfrm>
        </p:spPr>
        <p:txBody>
          <a:bodyPr/>
          <a:lstStyle/>
          <a:p>
            <a:r>
              <a:rPr lang="en-US" dirty="0"/>
              <a:t>Families and Link Functions</a:t>
            </a:r>
          </a:p>
        </p:txBody>
      </p:sp>
      <p:graphicFrame>
        <p:nvGraphicFramePr>
          <p:cNvPr id="5" name="Content Placeholder 3">
            <a:extLst>
              <a:ext uri="{FF2B5EF4-FFF2-40B4-BE49-F238E27FC236}">
                <a16:creationId xmlns:a16="http://schemas.microsoft.com/office/drawing/2014/main" id="{7E50EB4F-F188-7349-A25D-088E62FAF7B7}"/>
              </a:ext>
            </a:extLst>
          </p:cNvPr>
          <p:cNvGraphicFramePr>
            <a:graphicFrameLocks noGrp="1"/>
          </p:cNvGraphicFramePr>
          <p:nvPr>
            <p:ph idx="1"/>
            <p:extLst>
              <p:ext uri="{D42A27DB-BD31-4B8C-83A1-F6EECF244321}">
                <p14:modId xmlns:p14="http://schemas.microsoft.com/office/powerpoint/2010/main" val="746381261"/>
              </p:ext>
            </p:extLst>
          </p:nvPr>
        </p:nvGraphicFramePr>
        <p:xfrm>
          <a:off x="643640" y="1621136"/>
          <a:ext cx="8382001" cy="5120640"/>
        </p:xfrm>
        <a:graphic>
          <a:graphicData uri="http://schemas.openxmlformats.org/drawingml/2006/table">
            <a:tbl>
              <a:tblPr firstRow="1" bandRow="1">
                <a:tableStyleId>{5C22544A-7EE6-4342-B048-85BDC9FD1C3A}</a:tableStyleId>
              </a:tblPr>
              <a:tblGrid>
                <a:gridCol w="2330566">
                  <a:extLst>
                    <a:ext uri="{9D8B030D-6E8A-4147-A177-3AD203B41FA5}">
                      <a16:colId xmlns:a16="http://schemas.microsoft.com/office/drawing/2014/main" val="20000"/>
                    </a:ext>
                  </a:extLst>
                </a:gridCol>
                <a:gridCol w="1210287">
                  <a:extLst>
                    <a:ext uri="{9D8B030D-6E8A-4147-A177-3AD203B41FA5}">
                      <a16:colId xmlns:a16="http://schemas.microsoft.com/office/drawing/2014/main" val="20001"/>
                    </a:ext>
                  </a:extLst>
                </a:gridCol>
                <a:gridCol w="1210287">
                  <a:extLst>
                    <a:ext uri="{9D8B030D-6E8A-4147-A177-3AD203B41FA5}">
                      <a16:colId xmlns:a16="http://schemas.microsoft.com/office/drawing/2014/main" val="20002"/>
                    </a:ext>
                  </a:extLst>
                </a:gridCol>
                <a:gridCol w="1210287">
                  <a:extLst>
                    <a:ext uri="{9D8B030D-6E8A-4147-A177-3AD203B41FA5}">
                      <a16:colId xmlns:a16="http://schemas.microsoft.com/office/drawing/2014/main" val="20003"/>
                    </a:ext>
                  </a:extLst>
                </a:gridCol>
                <a:gridCol w="1210287">
                  <a:extLst>
                    <a:ext uri="{9D8B030D-6E8A-4147-A177-3AD203B41FA5}">
                      <a16:colId xmlns:a16="http://schemas.microsoft.com/office/drawing/2014/main" val="20004"/>
                    </a:ext>
                  </a:extLst>
                </a:gridCol>
                <a:gridCol w="1210287">
                  <a:extLst>
                    <a:ext uri="{9D8B030D-6E8A-4147-A177-3AD203B41FA5}">
                      <a16:colId xmlns:a16="http://schemas.microsoft.com/office/drawing/2014/main" val="20005"/>
                    </a:ext>
                  </a:extLst>
                </a:gridCol>
              </a:tblGrid>
              <a:tr h="365760">
                <a:tc>
                  <a:txBody>
                    <a:bodyPr/>
                    <a:lstStyle/>
                    <a:p>
                      <a:r>
                        <a:rPr lang="en-US" sz="1800" b="0" i="0" dirty="0">
                          <a:latin typeface="Helvetica Neue Light" panose="02000403000000020004" pitchFamily="2" charset="0"/>
                          <a:ea typeface="Helvetica Neue Light" panose="02000403000000020004" pitchFamily="2" charset="0"/>
                        </a:rPr>
                        <a:t>Family / Link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4499D"/>
                    </a:solidFill>
                  </a:tcPr>
                </a:tc>
                <a:tc>
                  <a:txBody>
                    <a:bodyPr/>
                    <a:lstStyle/>
                    <a:p>
                      <a:pPr algn="ctr"/>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identity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4499D"/>
                    </a:solidFill>
                  </a:tcPr>
                </a:tc>
                <a:tc>
                  <a:txBody>
                    <a:bodyPr/>
                    <a:lstStyle/>
                    <a:p>
                      <a:pPr algn="ctr"/>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log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4499D"/>
                    </a:solidFill>
                  </a:tcPr>
                </a:tc>
                <a:tc>
                  <a:txBody>
                    <a:bodyPr/>
                    <a:lstStyle/>
                    <a:p>
                      <a:pPr algn="ctr"/>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logit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4499D"/>
                    </a:solidFill>
                  </a:tcPr>
                </a:tc>
                <a:tc>
                  <a:txBody>
                    <a:bodyPr/>
                    <a:lstStyle/>
                    <a:p>
                      <a:pPr algn="ctr"/>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probit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4499D"/>
                    </a:solidFill>
                  </a:tcPr>
                </a:tc>
                <a:tc>
                  <a:txBody>
                    <a:bodyPr/>
                    <a:lstStyle/>
                    <a:p>
                      <a:pPr algn="ctr"/>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cloglog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4499D"/>
                    </a:solidFill>
                  </a:tcPr>
                </a:tc>
                <a:extLst>
                  <a:ext uri="{0D108BD9-81ED-4DB2-BD59-A6C34878D82A}">
                    <a16:rowId xmlns:a16="http://schemas.microsoft.com/office/drawing/2014/main" val="10000"/>
                  </a:ext>
                </a:extLst>
              </a:tr>
              <a:tr h="365760">
                <a:tc>
                  <a:txBody>
                    <a:bodyPr/>
                    <a:lstStyle/>
                    <a:p>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gaussian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b="1" i="0" dirty="0">
                          <a:latin typeface="Helvetica Neue Light" panose="02000403000000020004" pitchFamily="2" charset="0"/>
                          <a:ea typeface="Helvetica Neue Light" panose="02000403000000020004" pitchFamily="2" charset="0"/>
                        </a:rPr>
                        <a:t>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0" dirty="0">
                          <a:latin typeface="Helvetica Neue Light" panose="02000403000000020004" pitchFamily="2" charset="0"/>
                          <a:ea typeface="Helvetica Neue Light" panose="02000403000000020004" pitchFamily="2" charset="0"/>
                          <a:cs typeface="CMU Typewriter Text" panose="02000609000000000000" pitchFamily="49" charset="0"/>
                        </a:rPr>
                        <a:t>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65760">
                <a:tc>
                  <a:txBody>
                    <a:bodyPr/>
                    <a:lstStyle/>
                    <a:p>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bernoulli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Helvetica Neue Light" panose="02000403000000020004" pitchFamily="2" charset="0"/>
                          <a:ea typeface="Helvetica Neue Light" panose="02000403000000020004" pitchFamily="2" charset="0"/>
                          <a:cs typeface="CMU Typewriter Text" panose="02000609000000000000" pitchFamily="49" charset="0"/>
                        </a:rPr>
                        <a:t>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Helvetica Neue Light" panose="02000403000000020004" pitchFamily="2" charset="0"/>
                          <a:ea typeface="Helvetica Neue Light" panose="02000403000000020004" pitchFamily="2" charset="0"/>
                          <a:cs typeface="CMU Typewriter Text" panose="02000609000000000000" pitchFamily="49" charset="0"/>
                        </a:rPr>
                        <a:t>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Helvetica Neue Light" panose="02000403000000020004" pitchFamily="2" charset="0"/>
                          <a:ea typeface="Helvetica Neue Light" panose="02000403000000020004" pitchFamily="2" charset="0"/>
                          <a:cs typeface="CMU Typewriter Text" panose="02000609000000000000" pitchFamily="49" charset="0"/>
                        </a:rPr>
                        <a:t>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65760">
                <a:tc>
                  <a:txBody>
                    <a:bodyPr/>
                    <a:lstStyle/>
                    <a:p>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beta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Helvetica Neue Light" panose="02000403000000020004" pitchFamily="2" charset="0"/>
                          <a:ea typeface="Helvetica Neue Light" panose="02000403000000020004" pitchFamily="2" charset="0"/>
                          <a:cs typeface="CMU Typewriter Text" panose="02000609000000000000" pitchFamily="49" charset="0"/>
                        </a:rPr>
                        <a:t>D</a:t>
                      </a:r>
                      <a:endParaRPr kumimoji="0" lang="en-US" sz="1800" b="1" i="0" u="none" strike="noStrike" kern="1200" cap="none" spc="0" normalizeH="0" baseline="0" noProof="0" dirty="0">
                        <a:ln>
                          <a:noFill/>
                        </a:ln>
                        <a:solidFill>
                          <a:prstClr val="black"/>
                        </a:solidFill>
                        <a:effectLst/>
                        <a:uLnTx/>
                        <a:uFillTx/>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Helvetica Neue Light" panose="02000403000000020004" pitchFamily="2" charset="0"/>
                          <a:ea typeface="Helvetica Neue Light" panose="02000403000000020004" pitchFamily="2" charset="0"/>
                          <a:cs typeface="CMU Typewriter Text" panose="02000609000000000000" pitchFamily="49" charset="0"/>
                        </a:rPr>
                        <a:t>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Helvetica Neue Light" panose="02000403000000020004" pitchFamily="2" charset="0"/>
                          <a:ea typeface="Helvetica Neue Light" panose="02000403000000020004" pitchFamily="2" charset="0"/>
                          <a:cs typeface="CMU Typewriter Text" panose="02000609000000000000" pitchFamily="49" charset="0"/>
                        </a:rPr>
                        <a:t>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65760">
                <a:tc>
                  <a:txBody>
                    <a:bodyPr/>
                    <a:lstStyle/>
                    <a:p>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binomial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a:latin typeface="Helvetica Neue Light" panose="02000403000000020004" pitchFamily="2" charset="0"/>
                        <a:ea typeface="Helvetica Neue Light" panose="02000403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Helvetica Neue Light" panose="02000403000000020004" pitchFamily="2" charset="0"/>
                          <a:ea typeface="Helvetica Neue Light" panose="02000403000000020004" pitchFamily="2" charset="0"/>
                          <a:cs typeface="CMU Typewriter Text" panose="02000609000000000000" pitchFamily="49" charset="0"/>
                        </a:rPr>
                        <a:t>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Helvetica Neue Light" panose="02000403000000020004" pitchFamily="2" charset="0"/>
                          <a:ea typeface="Helvetica Neue Light" panose="02000403000000020004" pitchFamily="2" charset="0"/>
                          <a:cs typeface="CMU Typewriter Text" panose="02000609000000000000" pitchFamily="49" charset="0"/>
                        </a:rPr>
                        <a:t>X</a:t>
                      </a:r>
                      <a:endParaRPr kumimoji="0" lang="en-US" sz="1800" b="1" i="0" u="none" strike="noStrike" kern="1200" cap="none" spc="0" normalizeH="0" baseline="0" noProof="0" dirty="0">
                        <a:ln>
                          <a:noFill/>
                        </a:ln>
                        <a:solidFill>
                          <a:prstClr val="black"/>
                        </a:solidFill>
                        <a:effectLst/>
                        <a:uLnTx/>
                        <a:uFillTx/>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Helvetica Neue Light" panose="02000403000000020004" pitchFamily="2" charset="0"/>
                          <a:ea typeface="Helvetica Neue Light" panose="02000403000000020004" pitchFamily="2" charset="0"/>
                          <a:cs typeface="CMU Typewriter Text" panose="02000609000000000000" pitchFamily="49" charset="0"/>
                        </a:rPr>
                        <a:t>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65760">
                <a:tc>
                  <a:txBody>
                    <a:bodyPr/>
                    <a:lstStyle/>
                    <a:p>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ordinal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a:latin typeface="Helvetica Neue Light" panose="02000403000000020004" pitchFamily="2" charset="0"/>
                        <a:ea typeface="Helvetica Neue Light" panose="02000403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Helvetica Neue Light" panose="02000403000000020004" pitchFamily="2" charset="0"/>
                          <a:ea typeface="Helvetica Neue Light" panose="02000403000000020004" pitchFamily="2" charset="0"/>
                          <a:cs typeface="CMU Typewriter Text" panose="02000609000000000000" pitchFamily="49" charset="0"/>
                        </a:rPr>
                        <a:t>D</a:t>
                      </a:r>
                      <a:endParaRPr kumimoji="0" lang="en-US" sz="1800" b="1" i="0" u="none" strike="noStrike" kern="1200" cap="none" spc="0" normalizeH="0" baseline="0" noProof="0" dirty="0">
                        <a:ln>
                          <a:noFill/>
                        </a:ln>
                        <a:solidFill>
                          <a:prstClr val="black"/>
                        </a:solidFill>
                        <a:effectLst/>
                        <a:uLnTx/>
                        <a:uFillTx/>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Helvetica Neue Light" panose="02000403000000020004" pitchFamily="2" charset="0"/>
                          <a:ea typeface="Helvetica Neue Light" panose="02000403000000020004" pitchFamily="2" charset="0"/>
                          <a:cs typeface="CMU Typewriter Text" panose="02000609000000000000" pitchFamily="49" charset="0"/>
                        </a:rPr>
                        <a:t>X</a:t>
                      </a:r>
                      <a:endParaRPr kumimoji="0" lang="en-US" sz="1800" b="1" i="0" u="none" strike="noStrike" kern="1200" cap="none" spc="0" normalizeH="0" baseline="0" noProof="0" dirty="0">
                        <a:ln>
                          <a:noFill/>
                        </a:ln>
                        <a:solidFill>
                          <a:prstClr val="black"/>
                        </a:solidFill>
                        <a:effectLst/>
                        <a:uLnTx/>
                        <a:uFillTx/>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Helvetica Neue Light" panose="02000403000000020004" pitchFamily="2" charset="0"/>
                          <a:ea typeface="Helvetica Neue Light" panose="02000403000000020004" pitchFamily="2" charset="0"/>
                          <a:cs typeface="CMU Typewriter Text" panose="02000609000000000000" pitchFamily="49" charset="0"/>
                        </a:rPr>
                        <a:t>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65760">
                <a:tc>
                  <a:txBody>
                    <a:bodyPr/>
                    <a:lstStyle/>
                    <a:p>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multinomial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Helvetica Neue Light" panose="02000403000000020004" pitchFamily="2" charset="0"/>
                          <a:ea typeface="Helvetica Neue Light" panose="02000403000000020004" pitchFamily="2" charset="0"/>
                          <a:cs typeface="CMU Typewriter Text" panose="02000609000000000000" pitchFamily="49" charset="0"/>
                        </a:rPr>
                        <a:t>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65760">
                <a:tc>
                  <a:txBody>
                    <a:bodyPr/>
                    <a:lstStyle/>
                    <a:p>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Poisson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a:latin typeface="Helvetica Neue Light" panose="02000403000000020004" pitchFamily="2" charset="0"/>
                        <a:ea typeface="Helvetica Neue Light" panose="02000403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b="1" i="0" dirty="0">
                          <a:latin typeface="Helvetica Neue Light" panose="02000403000000020004" pitchFamily="2" charset="0"/>
                          <a:ea typeface="Helvetica Neue Light" panose="02000403000000020004" pitchFamily="2" charset="0"/>
                          <a:cs typeface="CMU Typewriter Text" panose="02000609000000000000" pitchFamily="49" charset="0"/>
                        </a:rPr>
                        <a:t>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65760">
                <a:tc>
                  <a:txBody>
                    <a:bodyPr/>
                    <a:lstStyle/>
                    <a:p>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negative binomial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Helvetica Neue Light" panose="02000403000000020004" pitchFamily="2" charset="0"/>
                          <a:ea typeface="Helvetica Neue Light" panose="02000403000000020004" pitchFamily="2" charset="0"/>
                          <a:cs typeface="CMU Typewriter Text" panose="02000609000000000000" pitchFamily="49" charset="0"/>
                        </a:rPr>
                        <a:t>D</a:t>
                      </a:r>
                      <a:endParaRPr kumimoji="0" lang="en-US" sz="1800" b="1" i="0" u="none" strike="noStrike" kern="1200" cap="none" spc="0" normalizeH="0" baseline="0" noProof="0" dirty="0">
                        <a:ln>
                          <a:noFill/>
                        </a:ln>
                        <a:solidFill>
                          <a:prstClr val="black"/>
                        </a:solidFill>
                        <a:effectLst/>
                        <a:uLnTx/>
                        <a:uFillTx/>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365760">
                <a:tc>
                  <a:txBody>
                    <a:bodyPr/>
                    <a:lstStyle/>
                    <a:p>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exponential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Helvetica Neue Light" panose="02000403000000020004" pitchFamily="2" charset="0"/>
                          <a:ea typeface="Helvetica Neue Light" panose="02000403000000020004" pitchFamily="2" charset="0"/>
                          <a:cs typeface="CMU Typewriter Text" panose="02000609000000000000" pitchFamily="49" charset="0"/>
                        </a:rPr>
                        <a:t>D</a:t>
                      </a:r>
                      <a:endParaRPr kumimoji="0" lang="en-US" sz="1800" b="1" i="0" u="none" strike="noStrike" kern="1200" cap="none" spc="0" normalizeH="0" baseline="0" noProof="0" dirty="0">
                        <a:ln>
                          <a:noFill/>
                        </a:ln>
                        <a:solidFill>
                          <a:prstClr val="black"/>
                        </a:solidFill>
                        <a:effectLst/>
                        <a:uLnTx/>
                        <a:uFillTx/>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365760">
                <a:tc>
                  <a:txBody>
                    <a:bodyPr/>
                    <a:lstStyle/>
                    <a:p>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Weibull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Helvetica Neue Light" panose="02000403000000020004" pitchFamily="2" charset="0"/>
                          <a:ea typeface="Helvetica Neue Light" panose="02000403000000020004" pitchFamily="2" charset="0"/>
                          <a:cs typeface="CMU Typewriter Text" panose="02000609000000000000" pitchFamily="49" charset="0"/>
                        </a:rPr>
                        <a:t>D</a:t>
                      </a:r>
                      <a:endParaRPr kumimoji="0" lang="en-US" sz="1800" b="1" i="0" u="none" strike="noStrike" kern="1200" cap="none" spc="0" normalizeH="0" baseline="0" noProof="0" dirty="0">
                        <a:ln>
                          <a:noFill/>
                        </a:ln>
                        <a:solidFill>
                          <a:prstClr val="black"/>
                        </a:solidFill>
                        <a:effectLst/>
                        <a:uLnTx/>
                        <a:uFillTx/>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365760">
                <a:tc>
                  <a:txBody>
                    <a:bodyPr/>
                    <a:lstStyle/>
                    <a:p>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gamma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Helvetica Neue Light" panose="02000403000000020004" pitchFamily="2" charset="0"/>
                          <a:ea typeface="Helvetica Neue Light" panose="02000403000000020004" pitchFamily="2" charset="0"/>
                          <a:cs typeface="CMU Typewriter Text" panose="02000609000000000000" pitchFamily="49" charset="0"/>
                        </a:rPr>
                        <a:t>D</a:t>
                      </a:r>
                      <a:endParaRPr kumimoji="0" lang="en-US" sz="1800" b="1" i="0" u="none" strike="noStrike" kern="1200" cap="none" spc="0" normalizeH="0" baseline="0" noProof="0" dirty="0">
                        <a:ln>
                          <a:noFill/>
                        </a:ln>
                        <a:solidFill>
                          <a:prstClr val="black"/>
                        </a:solidFill>
                        <a:effectLst/>
                        <a:uLnTx/>
                        <a:uFillTx/>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365760">
                <a:tc>
                  <a:txBody>
                    <a:bodyPr/>
                    <a:lstStyle/>
                    <a:p>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loglogistic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Helvetica Neue Light" panose="02000403000000020004" pitchFamily="2" charset="0"/>
                          <a:ea typeface="Helvetica Neue Light" panose="02000403000000020004" pitchFamily="2" charset="0"/>
                          <a:cs typeface="CMU Typewriter Text" panose="02000609000000000000" pitchFamily="49" charset="0"/>
                        </a:rPr>
                        <a:t>D</a:t>
                      </a:r>
                      <a:endParaRPr kumimoji="0" lang="en-US" sz="1800" b="1" i="0" u="none" strike="noStrike" kern="1200" cap="none" spc="0" normalizeH="0" baseline="0" noProof="0" dirty="0">
                        <a:ln>
                          <a:noFill/>
                        </a:ln>
                        <a:solidFill>
                          <a:prstClr val="black"/>
                        </a:solidFill>
                        <a:effectLst/>
                        <a:uLnTx/>
                        <a:uFillTx/>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365760">
                <a:tc>
                  <a:txBody>
                    <a:bodyPr/>
                    <a:lstStyle/>
                    <a:p>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lognormal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Helvetica Neue Light" panose="02000403000000020004" pitchFamily="2" charset="0"/>
                          <a:ea typeface="Helvetica Neue Light" panose="02000403000000020004" pitchFamily="2" charset="0"/>
                          <a:cs typeface="CMU Typewriter Text" panose="02000609000000000000" pitchFamily="49" charset="0"/>
                        </a:rPr>
                        <a:t>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i="0" dirty="0">
                        <a:latin typeface="Helvetica Neue Light" panose="02000403000000020004" pitchFamily="2" charset="0"/>
                        <a:ea typeface="Helvetica Neue Light" panose="02000403000000020004" pitchFamily="2" charset="0"/>
                        <a:cs typeface="CMU Typewriter Text" panose="02000609000000000000"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3"/>
                  </a:ext>
                </a:extLst>
              </a:tr>
            </a:tbl>
          </a:graphicData>
        </a:graphic>
      </p:graphicFrame>
      <p:sp>
        <p:nvSpPr>
          <p:cNvPr id="4" name="Footer Placeholder 3">
            <a:extLst>
              <a:ext uri="{FF2B5EF4-FFF2-40B4-BE49-F238E27FC236}">
                <a16:creationId xmlns:a16="http://schemas.microsoft.com/office/drawing/2014/main" id="{A1C10993-2AA3-E14F-BFD7-9FA5A5437A79}"/>
              </a:ext>
            </a:extLst>
          </p:cNvPr>
          <p:cNvSpPr>
            <a:spLocks noGrp="1"/>
          </p:cNvSpPr>
          <p:nvPr>
            <p:ph type="ftr" sz="quarter" idx="11"/>
          </p:nvPr>
        </p:nvSpPr>
        <p:spPr/>
        <p:txBody>
          <a:bodyPr/>
          <a:lstStyle/>
          <a:p>
            <a:endParaRPr lang="en-US"/>
          </a:p>
        </p:txBody>
      </p:sp>
      <p:sp>
        <p:nvSpPr>
          <p:cNvPr id="6" name="Rectangle 5">
            <a:extLst>
              <a:ext uri="{FF2B5EF4-FFF2-40B4-BE49-F238E27FC236}">
                <a16:creationId xmlns:a16="http://schemas.microsoft.com/office/drawing/2014/main" id="{F2440D5A-E944-534C-A55A-76064C0E82D0}"/>
              </a:ext>
            </a:extLst>
          </p:cNvPr>
          <p:cNvSpPr/>
          <p:nvPr/>
        </p:nvSpPr>
        <p:spPr>
          <a:xfrm>
            <a:off x="9025641" y="1338521"/>
            <a:ext cx="538084" cy="5652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p:spTree>
    <p:extLst>
      <p:ext uri="{BB962C8B-B14F-4D97-AF65-F5344CB8AC3E}">
        <p14:creationId xmlns:p14="http://schemas.microsoft.com/office/powerpoint/2010/main" val="12837872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B844E-3CE1-834A-B12E-40D2A72F5070}"/>
              </a:ext>
            </a:extLst>
          </p:cNvPr>
          <p:cNvSpPr>
            <a:spLocks noGrp="1"/>
          </p:cNvSpPr>
          <p:nvPr>
            <p:ph type="title"/>
          </p:nvPr>
        </p:nvSpPr>
        <p:spPr>
          <a:xfrm>
            <a:off x="523720" y="620344"/>
            <a:ext cx="7886700" cy="1325563"/>
          </a:xfrm>
        </p:spPr>
        <p:txBody>
          <a:bodyPr/>
          <a:lstStyle/>
          <a:p>
            <a:r>
              <a:rPr lang="en-US" dirty="0"/>
              <a:t>Families and Link Functions</a:t>
            </a:r>
          </a:p>
        </p:txBody>
      </p:sp>
      <p:graphicFrame>
        <p:nvGraphicFramePr>
          <p:cNvPr id="5" name="Content Placeholder 3">
            <a:extLst>
              <a:ext uri="{FF2B5EF4-FFF2-40B4-BE49-F238E27FC236}">
                <a16:creationId xmlns:a16="http://schemas.microsoft.com/office/drawing/2014/main" id="{7E50EB4F-F188-7349-A25D-088E62FAF7B7}"/>
              </a:ext>
            </a:extLst>
          </p:cNvPr>
          <p:cNvGraphicFramePr>
            <a:graphicFrameLocks noGrp="1"/>
          </p:cNvGraphicFramePr>
          <p:nvPr>
            <p:ph idx="1"/>
            <p:extLst>
              <p:ext uri="{D42A27DB-BD31-4B8C-83A1-F6EECF244321}">
                <p14:modId xmlns:p14="http://schemas.microsoft.com/office/powerpoint/2010/main" val="1411651843"/>
              </p:ext>
            </p:extLst>
          </p:nvPr>
        </p:nvGraphicFramePr>
        <p:xfrm>
          <a:off x="643640" y="1621136"/>
          <a:ext cx="8382001" cy="5120640"/>
        </p:xfrm>
        <a:graphic>
          <a:graphicData uri="http://schemas.openxmlformats.org/drawingml/2006/table">
            <a:tbl>
              <a:tblPr firstRow="1" bandRow="1">
                <a:tableStyleId>{5C22544A-7EE6-4342-B048-85BDC9FD1C3A}</a:tableStyleId>
              </a:tblPr>
              <a:tblGrid>
                <a:gridCol w="2330566">
                  <a:extLst>
                    <a:ext uri="{9D8B030D-6E8A-4147-A177-3AD203B41FA5}">
                      <a16:colId xmlns:a16="http://schemas.microsoft.com/office/drawing/2014/main" val="20000"/>
                    </a:ext>
                  </a:extLst>
                </a:gridCol>
                <a:gridCol w="1210287">
                  <a:extLst>
                    <a:ext uri="{9D8B030D-6E8A-4147-A177-3AD203B41FA5}">
                      <a16:colId xmlns:a16="http://schemas.microsoft.com/office/drawing/2014/main" val="20001"/>
                    </a:ext>
                  </a:extLst>
                </a:gridCol>
                <a:gridCol w="1542539">
                  <a:extLst>
                    <a:ext uri="{9D8B030D-6E8A-4147-A177-3AD203B41FA5}">
                      <a16:colId xmlns:a16="http://schemas.microsoft.com/office/drawing/2014/main" val="20002"/>
                    </a:ext>
                  </a:extLst>
                </a:gridCol>
                <a:gridCol w="1010652">
                  <a:extLst>
                    <a:ext uri="{9D8B030D-6E8A-4147-A177-3AD203B41FA5}">
                      <a16:colId xmlns:a16="http://schemas.microsoft.com/office/drawing/2014/main" val="20003"/>
                    </a:ext>
                  </a:extLst>
                </a:gridCol>
                <a:gridCol w="1077670">
                  <a:extLst>
                    <a:ext uri="{9D8B030D-6E8A-4147-A177-3AD203B41FA5}">
                      <a16:colId xmlns:a16="http://schemas.microsoft.com/office/drawing/2014/main" val="20004"/>
                    </a:ext>
                  </a:extLst>
                </a:gridCol>
                <a:gridCol w="1210287">
                  <a:extLst>
                    <a:ext uri="{9D8B030D-6E8A-4147-A177-3AD203B41FA5}">
                      <a16:colId xmlns:a16="http://schemas.microsoft.com/office/drawing/2014/main" val="20005"/>
                    </a:ext>
                  </a:extLst>
                </a:gridCol>
              </a:tblGrid>
              <a:tr h="365760">
                <a:tc>
                  <a:txBody>
                    <a:bodyPr/>
                    <a:lstStyle/>
                    <a:p>
                      <a:r>
                        <a:rPr lang="en-US" sz="1800" b="0" i="0" dirty="0">
                          <a:latin typeface="Helvetica Neue Light" panose="02000403000000020004" pitchFamily="2" charset="0"/>
                          <a:ea typeface="Helvetica Neue Light" panose="02000403000000020004" pitchFamily="2" charset="0"/>
                        </a:rPr>
                        <a:t>Family / Link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4499D"/>
                    </a:solidFill>
                  </a:tcPr>
                </a:tc>
                <a:tc>
                  <a:txBody>
                    <a:bodyPr/>
                    <a:lstStyle/>
                    <a:p>
                      <a:pPr algn="ctr"/>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identity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4499D"/>
                    </a:solidFill>
                  </a:tcPr>
                </a:tc>
                <a:tc>
                  <a:txBody>
                    <a:bodyPr/>
                    <a:lstStyle/>
                    <a:p>
                      <a:pPr algn="ctr"/>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log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4499D"/>
                    </a:solidFill>
                  </a:tcPr>
                </a:tc>
                <a:tc>
                  <a:txBody>
                    <a:bodyPr/>
                    <a:lstStyle/>
                    <a:p>
                      <a:pPr algn="ctr"/>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logit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4499D"/>
                    </a:solidFill>
                  </a:tcPr>
                </a:tc>
                <a:tc>
                  <a:txBody>
                    <a:bodyPr/>
                    <a:lstStyle/>
                    <a:p>
                      <a:pPr algn="ctr"/>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probit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4499D"/>
                    </a:solidFill>
                  </a:tcPr>
                </a:tc>
                <a:tc>
                  <a:txBody>
                    <a:bodyPr/>
                    <a:lstStyle/>
                    <a:p>
                      <a:pPr algn="ctr"/>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cloglog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4499D"/>
                    </a:solidFill>
                  </a:tcPr>
                </a:tc>
                <a:extLst>
                  <a:ext uri="{0D108BD9-81ED-4DB2-BD59-A6C34878D82A}">
                    <a16:rowId xmlns:a16="http://schemas.microsoft.com/office/drawing/2014/main" val="10000"/>
                  </a:ext>
                </a:extLst>
              </a:tr>
              <a:tr h="365760">
                <a:tc>
                  <a:txBody>
                    <a:bodyPr/>
                    <a:lstStyle/>
                    <a:p>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gaussian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65760">
                <a:tc>
                  <a:txBody>
                    <a:bodyPr/>
                    <a:lstStyle/>
                    <a:p>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bernoulli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rPr>
                        <a:t>logit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b="1" dirty="0" err="1">
                          <a:latin typeface="CMU Typewriter Text" panose="02000609000000000000" pitchFamily="50" charset="0"/>
                          <a:ea typeface="CMU Typewriter Text" panose="02000609000000000000" pitchFamily="50" charset="0"/>
                          <a:cs typeface="CMU Typewriter Text" panose="02000609000000000000" pitchFamily="50" charset="0"/>
                        </a:rPr>
                        <a:t>probit</a:t>
                      </a: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b="1" dirty="0" err="1">
                          <a:latin typeface="CMU Typewriter Text" panose="02000609000000000000" pitchFamily="50" charset="0"/>
                          <a:ea typeface="CMU Typewriter Text" panose="02000609000000000000" pitchFamily="50" charset="0"/>
                          <a:cs typeface="CMU Typewriter Text" panose="02000609000000000000" pitchFamily="50" charset="0"/>
                        </a:rPr>
                        <a:t>cloglog</a:t>
                      </a: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65760">
                <a:tc>
                  <a:txBody>
                    <a:bodyPr/>
                    <a:lstStyle/>
                    <a:p>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beta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65760">
                <a:tc>
                  <a:txBody>
                    <a:bodyPr/>
                    <a:lstStyle/>
                    <a:p>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binomial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65760">
                <a:tc>
                  <a:txBody>
                    <a:bodyPr/>
                    <a:lstStyle/>
                    <a:p>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ordinal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b="1" dirty="0" err="1">
                          <a:latin typeface="CMU Typewriter Text" panose="02000609000000000000" pitchFamily="50" charset="0"/>
                          <a:ea typeface="CMU Typewriter Text" panose="02000609000000000000" pitchFamily="50" charset="0"/>
                          <a:cs typeface="CMU Typewriter Text" panose="02000609000000000000" pitchFamily="50" charset="0"/>
                        </a:rPr>
                        <a:t>ologit</a:t>
                      </a: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b="1" dirty="0" err="1">
                          <a:latin typeface="CMU Typewriter Text" panose="02000609000000000000" pitchFamily="50" charset="0"/>
                          <a:ea typeface="CMU Typewriter Text" panose="02000609000000000000" pitchFamily="50" charset="0"/>
                          <a:cs typeface="CMU Typewriter Text" panose="02000609000000000000" pitchFamily="50" charset="0"/>
                        </a:rPr>
                        <a:t>oprobit</a:t>
                      </a: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b="1" dirty="0" err="1">
                          <a:latin typeface="CMU Typewriter Text" panose="02000609000000000000" pitchFamily="50" charset="0"/>
                          <a:ea typeface="CMU Typewriter Text" panose="02000609000000000000" pitchFamily="50" charset="0"/>
                          <a:cs typeface="CMU Typewriter Text" panose="02000609000000000000" pitchFamily="50" charset="0"/>
                        </a:rPr>
                        <a:t>ocloglog</a:t>
                      </a: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65760">
                <a:tc>
                  <a:txBody>
                    <a:bodyPr/>
                    <a:lstStyle/>
                    <a:p>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multinomial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b="1" dirty="0" err="1">
                          <a:latin typeface="CMU Typewriter Text" panose="02000609000000000000" pitchFamily="50" charset="0"/>
                          <a:ea typeface="CMU Typewriter Text" panose="02000609000000000000" pitchFamily="50" charset="0"/>
                          <a:cs typeface="CMU Typewriter Text" panose="02000609000000000000" pitchFamily="50" charset="0"/>
                        </a:rPr>
                        <a:t>mlogit</a:t>
                      </a: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65760">
                <a:tc>
                  <a:txBody>
                    <a:bodyPr/>
                    <a:lstStyle/>
                    <a:p>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Poisson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b="1" dirty="0" err="1">
                          <a:latin typeface="CMU Typewriter Text" panose="02000609000000000000" pitchFamily="50" charset="0"/>
                          <a:ea typeface="CMU Typewriter Text" panose="02000609000000000000" pitchFamily="50" charset="0"/>
                          <a:cs typeface="CMU Typewriter Text" panose="02000609000000000000" pitchFamily="50" charset="0"/>
                        </a:rPr>
                        <a:t>poisson</a:t>
                      </a: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65760">
                <a:tc>
                  <a:txBody>
                    <a:bodyPr/>
                    <a:lstStyle/>
                    <a:p>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negative binomial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b="1" dirty="0" err="1">
                          <a:latin typeface="CMU Typewriter Text" panose="02000609000000000000" pitchFamily="50" charset="0"/>
                          <a:ea typeface="CMU Typewriter Text" panose="02000609000000000000" pitchFamily="50" charset="0"/>
                          <a:cs typeface="CMU Typewriter Text" panose="02000609000000000000" pitchFamily="50" charset="0"/>
                        </a:rPr>
                        <a:t>nbreg</a:t>
                      </a: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365760">
                <a:tc>
                  <a:txBody>
                    <a:bodyPr/>
                    <a:lstStyle/>
                    <a:p>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exponential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rPr>
                        <a:t>exponential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365760">
                <a:tc>
                  <a:txBody>
                    <a:bodyPr/>
                    <a:lstStyle/>
                    <a:p>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Weibull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b="1" dirty="0" err="1">
                          <a:latin typeface="CMU Typewriter Text" panose="02000609000000000000" pitchFamily="50" charset="0"/>
                          <a:ea typeface="CMU Typewriter Text" panose="02000609000000000000" pitchFamily="50" charset="0"/>
                          <a:cs typeface="CMU Typewriter Text" panose="02000609000000000000" pitchFamily="50" charset="0"/>
                        </a:rPr>
                        <a:t>weibull</a:t>
                      </a: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365760">
                <a:tc>
                  <a:txBody>
                    <a:bodyPr/>
                    <a:lstStyle/>
                    <a:p>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gamma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rPr>
                        <a:t>gamma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365760">
                <a:tc>
                  <a:txBody>
                    <a:bodyPr/>
                    <a:lstStyle/>
                    <a:p>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loglogistic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rPr>
                        <a:t>loglogistic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365760">
                <a:tc>
                  <a:txBody>
                    <a:bodyPr/>
                    <a:lstStyle/>
                    <a:p>
                      <a:r>
                        <a:rPr lang="en-US" sz="1800" dirty="0">
                          <a:latin typeface="CMU Typewriter Text" panose="02000609000000000000" pitchFamily="49" charset="0"/>
                          <a:ea typeface="CMU Typewriter Text" panose="02000609000000000000" pitchFamily="49" charset="0"/>
                          <a:cs typeface="CMU Typewriter Text" panose="02000609000000000000" pitchFamily="49" charset="0"/>
                        </a:rPr>
                        <a:t>lognormal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rPr>
                        <a:t>lognormal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latin typeface="CMU Typewriter Text" panose="02000609000000000000" pitchFamily="50" charset="0"/>
                        <a:ea typeface="CMU Typewriter Text" panose="02000609000000000000" pitchFamily="50" charset="0"/>
                        <a:cs typeface="CMU Typewriter Text" panose="02000609000000000000" pitchFamily="50"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3"/>
                  </a:ext>
                </a:extLst>
              </a:tr>
            </a:tbl>
          </a:graphicData>
        </a:graphic>
      </p:graphicFrame>
      <p:sp>
        <p:nvSpPr>
          <p:cNvPr id="4" name="Footer Placeholder 3">
            <a:extLst>
              <a:ext uri="{FF2B5EF4-FFF2-40B4-BE49-F238E27FC236}">
                <a16:creationId xmlns:a16="http://schemas.microsoft.com/office/drawing/2014/main" id="{A1C10993-2AA3-E14F-BFD7-9FA5A5437A79}"/>
              </a:ext>
            </a:extLst>
          </p:cNvPr>
          <p:cNvSpPr>
            <a:spLocks noGrp="1"/>
          </p:cNvSpPr>
          <p:nvPr>
            <p:ph type="ftr" sz="quarter" idx="11"/>
          </p:nvPr>
        </p:nvSpPr>
        <p:spPr/>
        <p:txBody>
          <a:bodyPr/>
          <a:lstStyle/>
          <a:p>
            <a:endParaRPr lang="en-US"/>
          </a:p>
        </p:txBody>
      </p:sp>
      <p:sp>
        <p:nvSpPr>
          <p:cNvPr id="6" name="Rectangle 5">
            <a:extLst>
              <a:ext uri="{FF2B5EF4-FFF2-40B4-BE49-F238E27FC236}">
                <a16:creationId xmlns:a16="http://schemas.microsoft.com/office/drawing/2014/main" id="{F2440D5A-E944-534C-A55A-76064C0E82D0}"/>
              </a:ext>
            </a:extLst>
          </p:cNvPr>
          <p:cNvSpPr/>
          <p:nvPr/>
        </p:nvSpPr>
        <p:spPr>
          <a:xfrm>
            <a:off x="9025641" y="1338521"/>
            <a:ext cx="538084" cy="5652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p:spTree>
    <p:extLst>
      <p:ext uri="{BB962C8B-B14F-4D97-AF65-F5344CB8AC3E}">
        <p14:creationId xmlns:p14="http://schemas.microsoft.com/office/powerpoint/2010/main" val="19928184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Rectangle 78">
            <a:extLst>
              <a:ext uri="{FF2B5EF4-FFF2-40B4-BE49-F238E27FC236}">
                <a16:creationId xmlns:a16="http://schemas.microsoft.com/office/drawing/2014/main" id="{A75C103D-72CB-104E-925D-2A0E18ACC87C}"/>
              </a:ext>
            </a:extLst>
          </p:cNvPr>
          <p:cNvSpPr/>
          <p:nvPr/>
        </p:nvSpPr>
        <p:spPr>
          <a:xfrm>
            <a:off x="6685614" y="3064175"/>
            <a:ext cx="1048986" cy="833268"/>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7" name="Rectangle 6">
            <a:extLst>
              <a:ext uri="{FF2B5EF4-FFF2-40B4-BE49-F238E27FC236}">
                <a16:creationId xmlns:a16="http://schemas.microsoft.com/office/drawing/2014/main" id="{30B7C67E-D7AD-2648-9F36-8247765E1506}"/>
              </a:ext>
            </a:extLst>
          </p:cNvPr>
          <p:cNvSpPr/>
          <p:nvPr/>
        </p:nvSpPr>
        <p:spPr>
          <a:xfrm>
            <a:off x="1918650" y="4878603"/>
            <a:ext cx="1286409" cy="120032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2" name="Title 1">
            <a:extLst>
              <a:ext uri="{FF2B5EF4-FFF2-40B4-BE49-F238E27FC236}">
                <a16:creationId xmlns:a16="http://schemas.microsoft.com/office/drawing/2014/main" id="{84DDA6DF-60E6-B749-9942-44828291B2A2}"/>
              </a:ext>
            </a:extLst>
          </p:cNvPr>
          <p:cNvSpPr>
            <a:spLocks noGrp="1"/>
          </p:cNvSpPr>
          <p:nvPr>
            <p:ph type="title"/>
          </p:nvPr>
        </p:nvSpPr>
        <p:spPr/>
        <p:txBody>
          <a:bodyPr/>
          <a:lstStyle/>
          <a:p>
            <a:r>
              <a:rPr lang="en-US" dirty="0"/>
              <a:t>Generalized SEM</a:t>
            </a:r>
          </a:p>
        </p:txBody>
      </p:sp>
      <p:sp>
        <p:nvSpPr>
          <p:cNvPr id="5" name="Rectangle 4">
            <a:extLst>
              <a:ext uri="{FF2B5EF4-FFF2-40B4-BE49-F238E27FC236}">
                <a16:creationId xmlns:a16="http://schemas.microsoft.com/office/drawing/2014/main" id="{2543FE80-59F3-2A46-B586-CF28D2691C60}"/>
              </a:ext>
            </a:extLst>
          </p:cNvPr>
          <p:cNvSpPr/>
          <p:nvPr/>
        </p:nvSpPr>
        <p:spPr>
          <a:xfrm>
            <a:off x="6570025" y="4878602"/>
            <a:ext cx="1280162" cy="1200328"/>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6" name="TextBox 5">
            <a:extLst>
              <a:ext uri="{FF2B5EF4-FFF2-40B4-BE49-F238E27FC236}">
                <a16:creationId xmlns:a16="http://schemas.microsoft.com/office/drawing/2014/main" id="{84834E2C-89A7-8148-828B-3AAAF376ECD8}"/>
              </a:ext>
            </a:extLst>
          </p:cNvPr>
          <p:cNvSpPr txBox="1"/>
          <p:nvPr/>
        </p:nvSpPr>
        <p:spPr>
          <a:xfrm>
            <a:off x="1932673" y="4878600"/>
            <a:ext cx="1280162" cy="1200329"/>
          </a:xfrm>
          <a:prstGeom prst="rect">
            <a:avLst/>
          </a:prstGeom>
          <a:noFill/>
          <a:ln>
            <a:noFill/>
          </a:ln>
        </p:spPr>
        <p:txBody>
          <a:bodyPr wrap="square" rtlCol="0">
            <a:spAutoFit/>
          </a:bodyPr>
          <a:lstStyle/>
          <a:p>
            <a:pPr algn="ctr"/>
            <a:r>
              <a:rPr lang="en-US" sz="2400" dirty="0">
                <a:latin typeface="Helvetica Neue Light" panose="02000403000000020004" pitchFamily="2" charset="0"/>
                <a:ea typeface="Helvetica Neue Light" panose="02000403000000020004" pitchFamily="2" charset="0"/>
              </a:rPr>
              <a:t>High School GPA</a:t>
            </a:r>
          </a:p>
        </p:txBody>
      </p:sp>
      <p:sp>
        <p:nvSpPr>
          <p:cNvPr id="8" name="TextBox 7">
            <a:extLst>
              <a:ext uri="{FF2B5EF4-FFF2-40B4-BE49-F238E27FC236}">
                <a16:creationId xmlns:a16="http://schemas.microsoft.com/office/drawing/2014/main" id="{FF467881-C3E5-B04B-9DCE-30C3F9BD87FD}"/>
              </a:ext>
            </a:extLst>
          </p:cNvPr>
          <p:cNvSpPr txBox="1"/>
          <p:nvPr/>
        </p:nvSpPr>
        <p:spPr>
          <a:xfrm>
            <a:off x="6570025" y="5063268"/>
            <a:ext cx="1280162" cy="830997"/>
          </a:xfrm>
          <a:prstGeom prst="rect">
            <a:avLst/>
          </a:prstGeom>
          <a:noFill/>
          <a:ln>
            <a:noFill/>
          </a:ln>
        </p:spPr>
        <p:txBody>
          <a:bodyPr wrap="square" rtlCol="0">
            <a:spAutoFit/>
          </a:bodyPr>
          <a:lstStyle/>
          <a:p>
            <a:pPr algn="ctr"/>
            <a:r>
              <a:rPr lang="en-US" sz="2400" dirty="0" err="1">
                <a:latin typeface="Helvetica Neue Light" panose="02000403000000020004" pitchFamily="2" charset="0"/>
                <a:ea typeface="Helvetica Neue Light" panose="02000403000000020004" pitchFamily="2" charset="0"/>
              </a:rPr>
              <a:t>Income_cat</a:t>
            </a:r>
            <a:endParaRPr lang="en-US" sz="2400" dirty="0">
              <a:latin typeface="Helvetica Neue Light" panose="02000403000000020004" pitchFamily="2" charset="0"/>
              <a:ea typeface="Helvetica Neue Light" panose="02000403000000020004" pitchFamily="2" charset="0"/>
            </a:endParaRPr>
          </a:p>
        </p:txBody>
      </p:sp>
      <p:sp>
        <p:nvSpPr>
          <p:cNvPr id="9" name="Oval 8">
            <a:extLst>
              <a:ext uri="{FF2B5EF4-FFF2-40B4-BE49-F238E27FC236}">
                <a16:creationId xmlns:a16="http://schemas.microsoft.com/office/drawing/2014/main" id="{D7A5C432-677F-6143-99E2-41F45FA43167}"/>
              </a:ext>
            </a:extLst>
          </p:cNvPr>
          <p:cNvSpPr/>
          <p:nvPr/>
        </p:nvSpPr>
        <p:spPr>
          <a:xfrm>
            <a:off x="1918649" y="2787427"/>
            <a:ext cx="1280160" cy="1280160"/>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10" name="TextBox 9">
            <a:extLst>
              <a:ext uri="{FF2B5EF4-FFF2-40B4-BE49-F238E27FC236}">
                <a16:creationId xmlns:a16="http://schemas.microsoft.com/office/drawing/2014/main" id="{025A2CC1-EA93-EE4B-B69A-A384FA9DE8C0}"/>
              </a:ext>
            </a:extLst>
          </p:cNvPr>
          <p:cNvSpPr txBox="1"/>
          <p:nvPr/>
        </p:nvSpPr>
        <p:spPr>
          <a:xfrm>
            <a:off x="1890703" y="3198168"/>
            <a:ext cx="1364105" cy="461665"/>
          </a:xfrm>
          <a:prstGeom prst="rect">
            <a:avLst/>
          </a:prstGeom>
          <a:noFill/>
          <a:ln>
            <a:noFill/>
          </a:ln>
        </p:spPr>
        <p:txBody>
          <a:bodyPr wrap="square" rtlCol="0">
            <a:spAutoFit/>
          </a:bodyPr>
          <a:lstStyle/>
          <a:p>
            <a:pPr algn="ctr"/>
            <a:r>
              <a:rPr lang="en-US" sz="2400" dirty="0">
                <a:latin typeface="Helvetica Neue Light" panose="02000403000000020004" pitchFamily="2" charset="0"/>
                <a:ea typeface="Helvetica Neue Light" panose="02000403000000020004" pitchFamily="2" charset="0"/>
              </a:rPr>
              <a:t>Aptitude</a:t>
            </a:r>
          </a:p>
        </p:txBody>
      </p:sp>
      <p:sp>
        <p:nvSpPr>
          <p:cNvPr id="13" name="Rectangle 12">
            <a:extLst>
              <a:ext uri="{FF2B5EF4-FFF2-40B4-BE49-F238E27FC236}">
                <a16:creationId xmlns:a16="http://schemas.microsoft.com/office/drawing/2014/main" id="{06227590-DFA0-C646-B040-DB395781A748}"/>
              </a:ext>
            </a:extLst>
          </p:cNvPr>
          <p:cNvSpPr/>
          <p:nvPr/>
        </p:nvSpPr>
        <p:spPr>
          <a:xfrm>
            <a:off x="736720" y="1860943"/>
            <a:ext cx="1059242" cy="43088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14" name="TextBox 13">
            <a:extLst>
              <a:ext uri="{FF2B5EF4-FFF2-40B4-BE49-F238E27FC236}">
                <a16:creationId xmlns:a16="http://schemas.microsoft.com/office/drawing/2014/main" id="{6EF34415-2781-5947-AD77-94C24286C3B8}"/>
              </a:ext>
            </a:extLst>
          </p:cNvPr>
          <p:cNvSpPr txBox="1"/>
          <p:nvPr/>
        </p:nvSpPr>
        <p:spPr>
          <a:xfrm>
            <a:off x="736719" y="1861614"/>
            <a:ext cx="1059242" cy="430887"/>
          </a:xfrm>
          <a:prstGeom prst="rect">
            <a:avLst/>
          </a:prstGeom>
          <a:noFill/>
          <a:ln>
            <a:solidFill>
              <a:schemeClr val="tx1"/>
            </a:solidFill>
          </a:ln>
        </p:spPr>
        <p:txBody>
          <a:bodyPr wrap="square" rtlCol="0">
            <a:spAutoFit/>
          </a:bodyPr>
          <a:lstStyle/>
          <a:p>
            <a:pPr algn="ctr"/>
            <a:r>
              <a:rPr lang="en-US" sz="2200" dirty="0">
                <a:latin typeface="Helvetica Neue Light" panose="02000403000000020004" pitchFamily="2" charset="0"/>
                <a:ea typeface="Helvetica Neue Light" panose="02000403000000020004" pitchFamily="2" charset="0"/>
              </a:rPr>
              <a:t>SAT-M</a:t>
            </a:r>
          </a:p>
        </p:txBody>
      </p:sp>
      <p:sp>
        <p:nvSpPr>
          <p:cNvPr id="15" name="Rectangle 14">
            <a:extLst>
              <a:ext uri="{FF2B5EF4-FFF2-40B4-BE49-F238E27FC236}">
                <a16:creationId xmlns:a16="http://schemas.microsoft.com/office/drawing/2014/main" id="{FACB254C-4EEC-224E-9990-1BB4B9EEAF24}"/>
              </a:ext>
            </a:extLst>
          </p:cNvPr>
          <p:cNvSpPr/>
          <p:nvPr/>
        </p:nvSpPr>
        <p:spPr>
          <a:xfrm>
            <a:off x="2029109" y="1863927"/>
            <a:ext cx="1059242" cy="43088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16" name="TextBox 15">
            <a:extLst>
              <a:ext uri="{FF2B5EF4-FFF2-40B4-BE49-F238E27FC236}">
                <a16:creationId xmlns:a16="http://schemas.microsoft.com/office/drawing/2014/main" id="{1381CAD4-0801-234F-91A1-0559054D3BE0}"/>
              </a:ext>
            </a:extLst>
          </p:cNvPr>
          <p:cNvSpPr txBox="1"/>
          <p:nvPr/>
        </p:nvSpPr>
        <p:spPr>
          <a:xfrm>
            <a:off x="2029108" y="1864599"/>
            <a:ext cx="1059242" cy="430887"/>
          </a:xfrm>
          <a:prstGeom prst="rect">
            <a:avLst/>
          </a:prstGeom>
          <a:noFill/>
          <a:ln>
            <a:solidFill>
              <a:schemeClr val="tx1"/>
            </a:solidFill>
          </a:ln>
        </p:spPr>
        <p:txBody>
          <a:bodyPr wrap="square" rtlCol="0">
            <a:spAutoFit/>
          </a:bodyPr>
          <a:lstStyle/>
          <a:p>
            <a:pPr algn="ctr"/>
            <a:r>
              <a:rPr lang="en-US" sz="2200" dirty="0">
                <a:latin typeface="Helvetica Neue Light" panose="02000403000000020004" pitchFamily="2" charset="0"/>
                <a:ea typeface="Helvetica Neue Light" panose="02000403000000020004" pitchFamily="2" charset="0"/>
              </a:rPr>
              <a:t>SAT-V</a:t>
            </a:r>
          </a:p>
        </p:txBody>
      </p:sp>
      <p:sp>
        <p:nvSpPr>
          <p:cNvPr id="17" name="Rectangle 16">
            <a:extLst>
              <a:ext uri="{FF2B5EF4-FFF2-40B4-BE49-F238E27FC236}">
                <a16:creationId xmlns:a16="http://schemas.microsoft.com/office/drawing/2014/main" id="{029C13FA-ACA6-744B-B7A8-78235F97806D}"/>
              </a:ext>
            </a:extLst>
          </p:cNvPr>
          <p:cNvSpPr/>
          <p:nvPr/>
        </p:nvSpPr>
        <p:spPr>
          <a:xfrm>
            <a:off x="3315293" y="1867125"/>
            <a:ext cx="1059242" cy="43088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endParaRPr>
          </a:p>
        </p:txBody>
      </p:sp>
      <p:sp>
        <p:nvSpPr>
          <p:cNvPr id="18" name="TextBox 17">
            <a:extLst>
              <a:ext uri="{FF2B5EF4-FFF2-40B4-BE49-F238E27FC236}">
                <a16:creationId xmlns:a16="http://schemas.microsoft.com/office/drawing/2014/main" id="{BF971BE6-2E3D-7A42-8C99-68A9A5E17E73}"/>
              </a:ext>
            </a:extLst>
          </p:cNvPr>
          <p:cNvSpPr txBox="1"/>
          <p:nvPr/>
        </p:nvSpPr>
        <p:spPr>
          <a:xfrm>
            <a:off x="3315292" y="1867795"/>
            <a:ext cx="1059242" cy="430887"/>
          </a:xfrm>
          <a:prstGeom prst="rect">
            <a:avLst/>
          </a:prstGeom>
          <a:noFill/>
          <a:ln>
            <a:solidFill>
              <a:schemeClr val="tx1"/>
            </a:solidFill>
          </a:ln>
        </p:spPr>
        <p:txBody>
          <a:bodyPr wrap="square" rtlCol="0">
            <a:spAutoFit/>
          </a:bodyPr>
          <a:lstStyle/>
          <a:p>
            <a:pPr algn="ctr"/>
            <a:r>
              <a:rPr lang="en-US" sz="2200" dirty="0">
                <a:latin typeface="Helvetica Neue Light" panose="02000403000000020004" pitchFamily="2" charset="0"/>
                <a:ea typeface="Helvetica Neue Light" panose="02000403000000020004" pitchFamily="2" charset="0"/>
              </a:rPr>
              <a:t>SAT-W</a:t>
            </a:r>
          </a:p>
        </p:txBody>
      </p:sp>
      <p:sp>
        <p:nvSpPr>
          <p:cNvPr id="22" name="TextBox 21">
            <a:extLst>
              <a:ext uri="{FF2B5EF4-FFF2-40B4-BE49-F238E27FC236}">
                <a16:creationId xmlns:a16="http://schemas.microsoft.com/office/drawing/2014/main" id="{557424C6-6C3C-6E4C-AC9D-245447C2C7F9}"/>
              </a:ext>
            </a:extLst>
          </p:cNvPr>
          <p:cNvSpPr txBox="1"/>
          <p:nvPr/>
        </p:nvSpPr>
        <p:spPr>
          <a:xfrm>
            <a:off x="6378680" y="3254031"/>
            <a:ext cx="1662854" cy="430887"/>
          </a:xfrm>
          <a:prstGeom prst="rect">
            <a:avLst/>
          </a:prstGeom>
          <a:noFill/>
          <a:ln>
            <a:noFill/>
          </a:ln>
        </p:spPr>
        <p:txBody>
          <a:bodyPr wrap="square" rtlCol="0">
            <a:spAutoFit/>
          </a:bodyPr>
          <a:lstStyle/>
          <a:p>
            <a:pPr algn="ctr"/>
            <a:r>
              <a:rPr lang="en-US" sz="2200" dirty="0">
                <a:latin typeface="Helvetica Neue Light" panose="02000403000000020004" pitchFamily="2" charset="0"/>
                <a:ea typeface="Helvetica Neue Light" panose="02000403000000020004" pitchFamily="2" charset="0"/>
              </a:rPr>
              <a:t>Grad</a:t>
            </a:r>
          </a:p>
        </p:txBody>
      </p:sp>
      <p:cxnSp>
        <p:nvCxnSpPr>
          <p:cNvPr id="24" name="Straight Arrow Connector 23">
            <a:extLst>
              <a:ext uri="{FF2B5EF4-FFF2-40B4-BE49-F238E27FC236}">
                <a16:creationId xmlns:a16="http://schemas.microsoft.com/office/drawing/2014/main" id="{A9AB3B22-71CA-4F47-8D1F-CC08964E9858}"/>
              </a:ext>
            </a:extLst>
          </p:cNvPr>
          <p:cNvCxnSpPr>
            <a:cxnSpLocks/>
            <a:stCxn id="9" idx="1"/>
            <a:endCxn id="14" idx="2"/>
          </p:cNvCxnSpPr>
          <p:nvPr/>
        </p:nvCxnSpPr>
        <p:spPr>
          <a:xfrm flipH="1" flipV="1">
            <a:off x="1266340" y="2292501"/>
            <a:ext cx="839784" cy="68240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A1F6F024-90D5-D049-9872-86D11D949249}"/>
              </a:ext>
            </a:extLst>
          </p:cNvPr>
          <p:cNvCxnSpPr>
            <a:cxnSpLocks/>
            <a:stCxn id="9" idx="0"/>
            <a:endCxn id="16" idx="2"/>
          </p:cNvCxnSpPr>
          <p:nvPr/>
        </p:nvCxnSpPr>
        <p:spPr>
          <a:xfrm flipV="1">
            <a:off x="2558729" y="2295486"/>
            <a:ext cx="0" cy="49194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AF2FDC0B-A390-6247-9D79-C6AB3103E15E}"/>
              </a:ext>
            </a:extLst>
          </p:cNvPr>
          <p:cNvCxnSpPr>
            <a:cxnSpLocks/>
            <a:stCxn id="9" idx="7"/>
            <a:endCxn id="18" idx="2"/>
          </p:cNvCxnSpPr>
          <p:nvPr/>
        </p:nvCxnSpPr>
        <p:spPr>
          <a:xfrm flipV="1">
            <a:off x="3011334" y="2298682"/>
            <a:ext cx="833579" cy="67622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9603B6DB-841C-424E-A4CF-B709B6A84643}"/>
              </a:ext>
            </a:extLst>
          </p:cNvPr>
          <p:cNvCxnSpPr>
            <a:cxnSpLocks/>
            <a:stCxn id="6" idx="3"/>
            <a:endCxn id="8" idx="1"/>
          </p:cNvCxnSpPr>
          <p:nvPr/>
        </p:nvCxnSpPr>
        <p:spPr>
          <a:xfrm>
            <a:off x="3212835" y="5478765"/>
            <a:ext cx="3357190" cy="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a:extLst>
              <a:ext uri="{FF2B5EF4-FFF2-40B4-BE49-F238E27FC236}">
                <a16:creationId xmlns:a16="http://schemas.microsoft.com/office/drawing/2014/main" id="{4D47045D-D9B4-C848-A9A9-32D288DC6BB6}"/>
              </a:ext>
            </a:extLst>
          </p:cNvPr>
          <p:cNvCxnSpPr>
            <a:cxnSpLocks/>
          </p:cNvCxnSpPr>
          <p:nvPr/>
        </p:nvCxnSpPr>
        <p:spPr>
          <a:xfrm flipV="1">
            <a:off x="3219083" y="3726418"/>
            <a:ext cx="3490766" cy="152151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a:extLst>
              <a:ext uri="{FF2B5EF4-FFF2-40B4-BE49-F238E27FC236}">
                <a16:creationId xmlns:a16="http://schemas.microsoft.com/office/drawing/2014/main" id="{1694F693-8706-E441-84BA-4CB9291EA6EC}"/>
              </a:ext>
            </a:extLst>
          </p:cNvPr>
          <p:cNvCxnSpPr>
            <a:cxnSpLocks/>
            <a:stCxn id="79" idx="2"/>
            <a:endCxn id="5" idx="0"/>
          </p:cNvCxnSpPr>
          <p:nvPr/>
        </p:nvCxnSpPr>
        <p:spPr>
          <a:xfrm>
            <a:off x="7210106" y="3897444"/>
            <a:ext cx="0" cy="98115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a:extLst>
              <a:ext uri="{FF2B5EF4-FFF2-40B4-BE49-F238E27FC236}">
                <a16:creationId xmlns:a16="http://schemas.microsoft.com/office/drawing/2014/main" id="{EC411422-CC87-4B40-969B-054D2DFA2412}"/>
              </a:ext>
            </a:extLst>
          </p:cNvPr>
          <p:cNvCxnSpPr>
            <a:cxnSpLocks/>
          </p:cNvCxnSpPr>
          <p:nvPr/>
        </p:nvCxnSpPr>
        <p:spPr>
          <a:xfrm>
            <a:off x="3194848" y="3429001"/>
            <a:ext cx="3490766" cy="1895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4" name="Arc 123">
            <a:extLst>
              <a:ext uri="{FF2B5EF4-FFF2-40B4-BE49-F238E27FC236}">
                <a16:creationId xmlns:a16="http://schemas.microsoft.com/office/drawing/2014/main" id="{C8D7D8A1-6342-5144-A237-8EDF04310A07}"/>
              </a:ext>
            </a:extLst>
          </p:cNvPr>
          <p:cNvSpPr/>
          <p:nvPr/>
        </p:nvSpPr>
        <p:spPr>
          <a:xfrm rot="13500000">
            <a:off x="1485479" y="3005954"/>
            <a:ext cx="2910033" cy="2901038"/>
          </a:xfrm>
          <a:prstGeom prst="arc">
            <a:avLst/>
          </a:prstGeom>
          <a:ln w="381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160"/>
          </a:p>
        </p:txBody>
      </p:sp>
    </p:spTree>
    <p:extLst>
      <p:ext uri="{BB962C8B-B14F-4D97-AF65-F5344CB8AC3E}">
        <p14:creationId xmlns:p14="http://schemas.microsoft.com/office/powerpoint/2010/main" val="20793076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81B465-8D5C-F641-93C9-3949C0A68C38}"/>
              </a:ext>
            </a:extLst>
          </p:cNvPr>
          <p:cNvSpPr>
            <a:spLocks noGrp="1"/>
          </p:cNvSpPr>
          <p:nvPr>
            <p:ph type="title"/>
          </p:nvPr>
        </p:nvSpPr>
        <p:spPr/>
        <p:txBody>
          <a:bodyPr/>
          <a:lstStyle/>
          <a:p>
            <a:r>
              <a:rPr lang="en-US" dirty="0"/>
              <a:t>Binary Response</a:t>
            </a:r>
          </a:p>
        </p:txBody>
      </p:sp>
      <p:sp>
        <p:nvSpPr>
          <p:cNvPr id="3" name="Content Placeholder 2">
            <a:extLst>
              <a:ext uri="{FF2B5EF4-FFF2-40B4-BE49-F238E27FC236}">
                <a16:creationId xmlns:a16="http://schemas.microsoft.com/office/drawing/2014/main" id="{9F645494-4CBE-6A46-A68E-5846E987DB65}"/>
              </a:ext>
            </a:extLst>
          </p:cNvPr>
          <p:cNvSpPr>
            <a:spLocks noGrp="1"/>
          </p:cNvSpPr>
          <p:nvPr>
            <p:ph idx="1"/>
          </p:nvPr>
        </p:nvSpPr>
        <p:spPr/>
        <p:txBody>
          <a:bodyPr/>
          <a:lstStyle/>
          <a:p>
            <a:r>
              <a:rPr lang="en-US" dirty="0"/>
              <a:t>Video of fitting new model</a:t>
            </a:r>
          </a:p>
        </p:txBody>
      </p:sp>
      <p:sp>
        <p:nvSpPr>
          <p:cNvPr id="4" name="Footer Placeholder 3">
            <a:extLst>
              <a:ext uri="{FF2B5EF4-FFF2-40B4-BE49-F238E27FC236}">
                <a16:creationId xmlns:a16="http://schemas.microsoft.com/office/drawing/2014/main" id="{C20CAD75-0AAB-2743-A56C-92122B168BDE}"/>
              </a:ext>
            </a:extLst>
          </p:cNvPr>
          <p:cNvSpPr>
            <a:spLocks noGrp="1"/>
          </p:cNvSpPr>
          <p:nvPr>
            <p:ph type="ftr" sz="quarter" idx="11"/>
          </p:nvPr>
        </p:nvSpPr>
        <p:spPr/>
        <p:txBody>
          <a:bodyPr/>
          <a:lstStyle/>
          <a:p>
            <a:endParaRPr lang="en-US"/>
          </a:p>
        </p:txBody>
      </p:sp>
      <p:pic>
        <p:nvPicPr>
          <p:cNvPr id="7" name="Picture 6">
            <a:extLst>
              <a:ext uri="{FF2B5EF4-FFF2-40B4-BE49-F238E27FC236}">
                <a16:creationId xmlns:a16="http://schemas.microsoft.com/office/drawing/2014/main" id="{0F2562D1-4133-4C17-9A73-61F0F16C8FCD}"/>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28489101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81B465-8D5C-F641-93C9-3949C0A68C38}"/>
              </a:ext>
            </a:extLst>
          </p:cNvPr>
          <p:cNvSpPr>
            <a:spLocks noGrp="1"/>
          </p:cNvSpPr>
          <p:nvPr>
            <p:ph type="title"/>
          </p:nvPr>
        </p:nvSpPr>
        <p:spPr/>
        <p:txBody>
          <a:bodyPr/>
          <a:lstStyle/>
          <a:p>
            <a:r>
              <a:rPr lang="en-US" dirty="0"/>
              <a:t>Binary Response</a:t>
            </a:r>
          </a:p>
        </p:txBody>
      </p:sp>
      <p:sp>
        <p:nvSpPr>
          <p:cNvPr id="3" name="Content Placeholder 2">
            <a:extLst>
              <a:ext uri="{FF2B5EF4-FFF2-40B4-BE49-F238E27FC236}">
                <a16:creationId xmlns:a16="http://schemas.microsoft.com/office/drawing/2014/main" id="{9F645494-4CBE-6A46-A68E-5846E987DB65}"/>
              </a:ext>
            </a:extLst>
          </p:cNvPr>
          <p:cNvSpPr>
            <a:spLocks noGrp="1"/>
          </p:cNvSpPr>
          <p:nvPr>
            <p:ph idx="1"/>
          </p:nvPr>
        </p:nvSpPr>
        <p:spPr/>
        <p:txBody>
          <a:bodyPr/>
          <a:lstStyle/>
          <a:p>
            <a:r>
              <a:rPr lang="en-US" dirty="0"/>
              <a:t>Changing income to </a:t>
            </a:r>
            <a:r>
              <a:rPr lang="en-US" dirty="0" err="1"/>
              <a:t>income_cat</a:t>
            </a:r>
            <a:endParaRPr lang="en-US" dirty="0"/>
          </a:p>
        </p:txBody>
      </p:sp>
      <p:sp>
        <p:nvSpPr>
          <p:cNvPr id="4" name="Footer Placeholder 3">
            <a:extLst>
              <a:ext uri="{FF2B5EF4-FFF2-40B4-BE49-F238E27FC236}">
                <a16:creationId xmlns:a16="http://schemas.microsoft.com/office/drawing/2014/main" id="{C20CAD75-0AAB-2743-A56C-92122B168BDE}"/>
              </a:ext>
            </a:extLst>
          </p:cNvPr>
          <p:cNvSpPr>
            <a:spLocks noGrp="1"/>
          </p:cNvSpPr>
          <p:nvPr>
            <p:ph type="ftr" sz="quarter" idx="11"/>
          </p:nvPr>
        </p:nvSpPr>
        <p:spPr/>
        <p:txBody>
          <a:bodyPr/>
          <a:lstStyle/>
          <a:p>
            <a:endParaRPr lang="en-US"/>
          </a:p>
        </p:txBody>
      </p:sp>
      <p:pic>
        <p:nvPicPr>
          <p:cNvPr id="6" name="gsem">
            <a:hlinkClick r:id="" action="ppaction://media"/>
            <a:extLst>
              <a:ext uri="{FF2B5EF4-FFF2-40B4-BE49-F238E27FC236}">
                <a16:creationId xmlns:a16="http://schemas.microsoft.com/office/drawing/2014/main" id="{2F644140-24E8-4F8F-A0D0-21D81B7A18AB}"/>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1461796986"/>
      </p:ext>
    </p:extLst>
  </p:cSld>
  <p:clrMapOvr>
    <a:masterClrMapping/>
  </p:clrMapOvr>
  <mc:AlternateContent xmlns:mc="http://schemas.openxmlformats.org/markup-compatibility/2006" xmlns:p14="http://schemas.microsoft.com/office/powerpoint/2010/main">
    <mc:Choice Requires="p14">
      <p:transition p14:dur="10" advClick="0" advTm="43000"/>
    </mc:Choice>
    <mc:Fallback xmlns="">
      <p:transition advClick="0" advTm="4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56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3C678-598C-4441-9F09-0EA809464618}"/>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D335656-C1B5-E947-B701-FB4D58AE94DC}"/>
              </a:ext>
            </a:extLst>
          </p:cNvPr>
          <p:cNvSpPr>
            <a:spLocks noGrp="1"/>
          </p:cNvSpPr>
          <p:nvPr>
            <p:ph idx="1"/>
          </p:nvPr>
        </p:nvSpPr>
        <p:spPr>
          <a:xfrm>
            <a:off x="486925" y="5574977"/>
            <a:ext cx="7886700" cy="4830327"/>
          </a:xfrm>
        </p:spPr>
        <p:txBody>
          <a:bodyPr>
            <a:normAutofit/>
          </a:bodyPr>
          <a:lstStyle/>
          <a:p>
            <a:pPr marL="0" indent="0">
              <a:spcBef>
                <a:spcPts val="0"/>
              </a:spcBef>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gsem</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(Aptitude -&gt; math verbal writing) </a:t>
            </a:r>
          </a:p>
          <a:p>
            <a:pPr marL="0" indent="0">
              <a:spcBef>
                <a:spcPts val="0"/>
              </a:spcBef>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(Aptitude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hsgpa</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-&gt; grad, family(</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bernoulli</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link(logit))</a:t>
            </a:r>
          </a:p>
          <a:p>
            <a:pPr marL="0" indent="0">
              <a:spcBef>
                <a:spcPts val="0"/>
              </a:spcBef>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(grad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hsgpa</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income_cat</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family(ordinal) link(logit))</a:t>
            </a:r>
          </a:p>
        </p:txBody>
      </p:sp>
      <p:sp>
        <p:nvSpPr>
          <p:cNvPr id="4" name="Footer Placeholder 3">
            <a:extLst>
              <a:ext uri="{FF2B5EF4-FFF2-40B4-BE49-F238E27FC236}">
                <a16:creationId xmlns:a16="http://schemas.microsoft.com/office/drawing/2014/main" id="{D0C87531-FA94-064B-A296-EFEAF073F3F7}"/>
              </a:ext>
            </a:extLst>
          </p:cNvPr>
          <p:cNvSpPr>
            <a:spLocks noGrp="1"/>
          </p:cNvSpPr>
          <p:nvPr>
            <p:ph type="ftr" sz="quarter" idx="11"/>
          </p:nvPr>
        </p:nvSpPr>
        <p:spPr/>
        <p:txBody>
          <a:bodyPr/>
          <a:lstStyle/>
          <a:p>
            <a:endParaRPr lang="en-US"/>
          </a:p>
        </p:txBody>
      </p:sp>
      <p:pic>
        <p:nvPicPr>
          <p:cNvPr id="7" name="Picture 6">
            <a:extLst>
              <a:ext uri="{FF2B5EF4-FFF2-40B4-BE49-F238E27FC236}">
                <a16:creationId xmlns:a16="http://schemas.microsoft.com/office/drawing/2014/main" id="{26A3A8D5-5316-489F-A127-54CEA0089A1C}"/>
              </a:ext>
            </a:extLst>
          </p:cNvPr>
          <p:cNvPicPr>
            <a:picLocks noChangeAspect="1"/>
          </p:cNvPicPr>
          <p:nvPr/>
        </p:nvPicPr>
        <p:blipFill>
          <a:blip r:embed="rId2"/>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8F4B638B-1A2D-4C31-BFC4-594D64E41495}"/>
              </a:ext>
            </a:extLst>
          </p:cNvPr>
          <p:cNvSpPr/>
          <p:nvPr/>
        </p:nvSpPr>
        <p:spPr>
          <a:xfrm>
            <a:off x="486926" y="5559986"/>
            <a:ext cx="8111552" cy="86868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p:sp>
        <p:nvSpPr>
          <p:cNvPr id="5" name="Content Placeholder 2">
            <a:extLst>
              <a:ext uri="{FF2B5EF4-FFF2-40B4-BE49-F238E27FC236}">
                <a16:creationId xmlns:a16="http://schemas.microsoft.com/office/drawing/2014/main" id="{DCA2527F-FDAE-EDA2-8591-25BAC2052095}"/>
              </a:ext>
            </a:extLst>
          </p:cNvPr>
          <p:cNvSpPr txBox="1">
            <a:spLocks/>
          </p:cNvSpPr>
          <p:nvPr/>
        </p:nvSpPr>
        <p:spPr>
          <a:xfrm>
            <a:off x="490984" y="5559986"/>
            <a:ext cx="7886700" cy="48303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Helvetica Neue Light" panose="02000403000000020004" pitchFamily="2" charset="0"/>
                <a:ea typeface="Helvetica Neue Light" panose="02000403000000020004" pitchFamily="2" charset="0"/>
                <a:cs typeface="Helvetica Neue" panose="02000503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Helvetica Neue Light" panose="02000403000000020004" pitchFamily="2" charset="0"/>
                <a:ea typeface="Helvetica Neue Light" panose="02000403000000020004"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Helvetica Neue Light" panose="02000403000000020004" pitchFamily="2" charset="0"/>
                <a:ea typeface="Helvetica Neue Light" panose="02000403000000020004"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Neue Light" panose="02000403000000020004" pitchFamily="2" charset="0"/>
                <a:ea typeface="Helvetica Neue Light" panose="02000403000000020004"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Neue Light" panose="02000403000000020004" pitchFamily="2" charset="0"/>
                <a:ea typeface="Helvetica Neue Light" panose="02000403000000020004"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gsem</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(Aptitude -&gt; math verbal writing) </a:t>
            </a:r>
          </a:p>
          <a:p>
            <a:pPr marL="0" indent="0">
              <a:spcBef>
                <a:spcPts val="0"/>
              </a:spcBef>
              <a:buFont typeface="Arial" panose="020B0604020202020204" pitchFamily="34" charset="0"/>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(Aptitude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hsgpa</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-&gt; grad, family(</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bernoulli</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link(logit))</a:t>
            </a:r>
          </a:p>
          <a:p>
            <a:pPr marL="0" indent="0">
              <a:spcBef>
                <a:spcPts val="0"/>
              </a:spcBef>
              <a:buFont typeface="Arial" panose="020B0604020202020204" pitchFamily="34" charset="0"/>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(grad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hsgpa</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-&gt; prestige, family(ordinal) link(logit))</a:t>
            </a:r>
          </a:p>
        </p:txBody>
      </p:sp>
    </p:spTree>
    <p:extLst>
      <p:ext uri="{BB962C8B-B14F-4D97-AF65-F5344CB8AC3E}">
        <p14:creationId xmlns:p14="http://schemas.microsoft.com/office/powerpoint/2010/main" val="23704914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3C678-598C-4441-9F09-0EA809464618}"/>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D335656-C1B5-E947-B701-FB4D58AE94DC}"/>
              </a:ext>
            </a:extLst>
          </p:cNvPr>
          <p:cNvSpPr>
            <a:spLocks noGrp="1"/>
          </p:cNvSpPr>
          <p:nvPr>
            <p:ph idx="1"/>
          </p:nvPr>
        </p:nvSpPr>
        <p:spPr>
          <a:xfrm>
            <a:off x="486925" y="5574977"/>
            <a:ext cx="7886700" cy="4830327"/>
          </a:xfrm>
        </p:spPr>
        <p:txBody>
          <a:bodyPr>
            <a:normAutofit/>
          </a:bodyPr>
          <a:lstStyle/>
          <a:p>
            <a:pPr marL="0" indent="0">
              <a:spcBef>
                <a:spcPts val="0"/>
              </a:spcBef>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gsem</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(Aptitude -&gt; math verbal writing) </a:t>
            </a:r>
          </a:p>
          <a:p>
            <a:pPr marL="0" indent="0">
              <a:spcBef>
                <a:spcPts val="0"/>
              </a:spcBef>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(Aptitude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hsgpa</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-&gt; grad, logit </a:t>
            </a:r>
          </a:p>
          <a:p>
            <a:pPr marL="0" indent="0">
              <a:spcBef>
                <a:spcPts val="0"/>
              </a:spcBef>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(grad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hsgpa</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income_cat</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ologit</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a:t>
            </a:r>
          </a:p>
        </p:txBody>
      </p:sp>
      <p:sp>
        <p:nvSpPr>
          <p:cNvPr id="4" name="Footer Placeholder 3">
            <a:extLst>
              <a:ext uri="{FF2B5EF4-FFF2-40B4-BE49-F238E27FC236}">
                <a16:creationId xmlns:a16="http://schemas.microsoft.com/office/drawing/2014/main" id="{D0C87531-FA94-064B-A296-EFEAF073F3F7}"/>
              </a:ext>
            </a:extLst>
          </p:cNvPr>
          <p:cNvSpPr>
            <a:spLocks noGrp="1"/>
          </p:cNvSpPr>
          <p:nvPr>
            <p:ph type="ftr" sz="quarter" idx="11"/>
          </p:nvPr>
        </p:nvSpPr>
        <p:spPr/>
        <p:txBody>
          <a:bodyPr/>
          <a:lstStyle/>
          <a:p>
            <a:endParaRPr lang="en-US"/>
          </a:p>
        </p:txBody>
      </p:sp>
      <p:pic>
        <p:nvPicPr>
          <p:cNvPr id="7" name="Picture 6">
            <a:extLst>
              <a:ext uri="{FF2B5EF4-FFF2-40B4-BE49-F238E27FC236}">
                <a16:creationId xmlns:a16="http://schemas.microsoft.com/office/drawing/2014/main" id="{26A3A8D5-5316-489F-A127-54CEA0089A1C}"/>
              </a:ext>
            </a:extLst>
          </p:cNvPr>
          <p:cNvPicPr>
            <a:picLocks noChangeAspect="1"/>
          </p:cNvPicPr>
          <p:nvPr/>
        </p:nvPicPr>
        <p:blipFill>
          <a:blip r:embed="rId2"/>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8F4B638B-1A2D-4C31-BFC4-594D64E41495}"/>
              </a:ext>
            </a:extLst>
          </p:cNvPr>
          <p:cNvSpPr/>
          <p:nvPr/>
        </p:nvSpPr>
        <p:spPr>
          <a:xfrm>
            <a:off x="486926" y="5559986"/>
            <a:ext cx="8111552" cy="86868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p:sp>
        <p:nvSpPr>
          <p:cNvPr id="5" name="Content Placeholder 2">
            <a:extLst>
              <a:ext uri="{FF2B5EF4-FFF2-40B4-BE49-F238E27FC236}">
                <a16:creationId xmlns:a16="http://schemas.microsoft.com/office/drawing/2014/main" id="{4776C87D-C910-A54F-8D97-2FAF4BE25A30}"/>
              </a:ext>
            </a:extLst>
          </p:cNvPr>
          <p:cNvSpPr txBox="1">
            <a:spLocks/>
          </p:cNvSpPr>
          <p:nvPr/>
        </p:nvSpPr>
        <p:spPr>
          <a:xfrm>
            <a:off x="490984" y="5559986"/>
            <a:ext cx="7886700" cy="48303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Helvetica Neue Light" panose="02000403000000020004" pitchFamily="2" charset="0"/>
                <a:ea typeface="Helvetica Neue Light" panose="02000403000000020004" pitchFamily="2" charset="0"/>
                <a:cs typeface="Helvetica Neue" panose="02000503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Helvetica Neue Light" panose="02000403000000020004" pitchFamily="2" charset="0"/>
                <a:ea typeface="Helvetica Neue Light" panose="02000403000000020004"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Helvetica Neue Light" panose="02000403000000020004" pitchFamily="2" charset="0"/>
                <a:ea typeface="Helvetica Neue Light" panose="02000403000000020004"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Neue Light" panose="02000403000000020004" pitchFamily="2" charset="0"/>
                <a:ea typeface="Helvetica Neue Light" panose="02000403000000020004"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Neue Light" panose="02000403000000020004" pitchFamily="2" charset="0"/>
                <a:ea typeface="Helvetica Neue Light" panose="02000403000000020004"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gsem</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(Aptitude -&gt; math verbal writing) </a:t>
            </a:r>
          </a:p>
          <a:p>
            <a:pPr marL="0" indent="0">
              <a:spcBef>
                <a:spcPts val="0"/>
              </a:spcBef>
              <a:buFont typeface="Arial" panose="020B0604020202020204" pitchFamily="34" charset="0"/>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(Aptitude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hsgpa</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-&gt; grad, family(</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bernoulli</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link(logit))</a:t>
            </a:r>
          </a:p>
          <a:p>
            <a:pPr marL="0" indent="0">
              <a:spcBef>
                <a:spcPts val="0"/>
              </a:spcBef>
              <a:buFont typeface="Arial" panose="020B0604020202020204" pitchFamily="34" charset="0"/>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(grad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hsgpa</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-&gt; prestige,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ologit</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a:t>
            </a:r>
          </a:p>
        </p:txBody>
      </p:sp>
    </p:spTree>
    <p:extLst>
      <p:ext uri="{BB962C8B-B14F-4D97-AF65-F5344CB8AC3E}">
        <p14:creationId xmlns:p14="http://schemas.microsoft.com/office/powerpoint/2010/main" val="18358415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83EE0-5CA6-184F-BCE0-4D62726A41DC}"/>
              </a:ext>
            </a:extLst>
          </p:cNvPr>
          <p:cNvSpPr>
            <a:spLocks noGrp="1"/>
          </p:cNvSpPr>
          <p:nvPr>
            <p:ph type="title"/>
          </p:nvPr>
        </p:nvSpPr>
        <p:spPr/>
        <p:txBody>
          <a:bodyPr/>
          <a:lstStyle/>
          <a:p>
            <a:r>
              <a:rPr lang="en-US" dirty="0"/>
              <a:t>Generalized SEM</a:t>
            </a:r>
          </a:p>
        </p:txBody>
      </p:sp>
      <p:pic>
        <p:nvPicPr>
          <p:cNvPr id="7" name="Content Placeholder 6">
            <a:extLst>
              <a:ext uri="{FF2B5EF4-FFF2-40B4-BE49-F238E27FC236}">
                <a16:creationId xmlns:a16="http://schemas.microsoft.com/office/drawing/2014/main" id="{415021B4-3026-4B7B-8E2E-7494A4763CE8}"/>
              </a:ext>
            </a:extLst>
          </p:cNvPr>
          <p:cNvPicPr>
            <a:picLocks noGrp="1" noChangeAspect="1"/>
          </p:cNvPicPr>
          <p:nvPr>
            <p:ph idx="1"/>
          </p:nvPr>
        </p:nvPicPr>
        <p:blipFill>
          <a:blip r:embed="rId3"/>
          <a:stretch>
            <a:fillRect/>
          </a:stretch>
        </p:blipFill>
        <p:spPr>
          <a:xfrm>
            <a:off x="628650" y="1670325"/>
            <a:ext cx="8081397" cy="2707868"/>
          </a:xfrm>
        </p:spPr>
      </p:pic>
      <p:sp>
        <p:nvSpPr>
          <p:cNvPr id="4" name="Footer Placeholder 3">
            <a:extLst>
              <a:ext uri="{FF2B5EF4-FFF2-40B4-BE49-F238E27FC236}">
                <a16:creationId xmlns:a16="http://schemas.microsoft.com/office/drawing/2014/main" id="{AA1E190D-2FFA-004F-A2B5-D5CB092CCB6D}"/>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33512662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Rectangle 77">
            <a:extLst>
              <a:ext uri="{FF2B5EF4-FFF2-40B4-BE49-F238E27FC236}">
                <a16:creationId xmlns:a16="http://schemas.microsoft.com/office/drawing/2014/main" id="{6FD0C362-F986-D14A-9F9C-69103425381C}"/>
              </a:ext>
            </a:extLst>
          </p:cNvPr>
          <p:cNvSpPr/>
          <p:nvPr/>
        </p:nvSpPr>
        <p:spPr>
          <a:xfrm>
            <a:off x="7517153" y="1825625"/>
            <a:ext cx="1510990" cy="1107996"/>
          </a:xfrm>
          <a:prstGeom prst="rect">
            <a:avLst/>
          </a:prstGeom>
          <a:solidFill>
            <a:schemeClr val="bg1"/>
          </a:solidFill>
          <a:ln w="38100">
            <a:solidFill>
              <a:srgbClr val="192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79" name="Rectangle 78">
            <a:extLst>
              <a:ext uri="{FF2B5EF4-FFF2-40B4-BE49-F238E27FC236}">
                <a16:creationId xmlns:a16="http://schemas.microsoft.com/office/drawing/2014/main" id="{A75C103D-72CB-104E-925D-2A0E18ACC87C}"/>
              </a:ext>
            </a:extLst>
          </p:cNvPr>
          <p:cNvSpPr/>
          <p:nvPr/>
        </p:nvSpPr>
        <p:spPr>
          <a:xfrm>
            <a:off x="5840014" y="1825625"/>
            <a:ext cx="1510990" cy="1107996"/>
          </a:xfrm>
          <a:prstGeom prst="rect">
            <a:avLst/>
          </a:prstGeom>
          <a:solidFill>
            <a:schemeClr val="bg1"/>
          </a:solidFill>
          <a:ln w="38100">
            <a:solidFill>
              <a:srgbClr val="192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80" name="Rectangle 79">
            <a:extLst>
              <a:ext uri="{FF2B5EF4-FFF2-40B4-BE49-F238E27FC236}">
                <a16:creationId xmlns:a16="http://schemas.microsoft.com/office/drawing/2014/main" id="{72FD3BD9-A735-7742-98BF-10F17D77C2ED}"/>
              </a:ext>
            </a:extLst>
          </p:cNvPr>
          <p:cNvSpPr/>
          <p:nvPr/>
        </p:nvSpPr>
        <p:spPr>
          <a:xfrm>
            <a:off x="4154857" y="1825625"/>
            <a:ext cx="1510990" cy="1107996"/>
          </a:xfrm>
          <a:prstGeom prst="rect">
            <a:avLst/>
          </a:prstGeom>
          <a:solidFill>
            <a:schemeClr val="bg1"/>
          </a:solidFill>
          <a:ln w="38100">
            <a:solidFill>
              <a:srgbClr val="192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7" name="Rectangle 6">
            <a:extLst>
              <a:ext uri="{FF2B5EF4-FFF2-40B4-BE49-F238E27FC236}">
                <a16:creationId xmlns:a16="http://schemas.microsoft.com/office/drawing/2014/main" id="{30B7C67E-D7AD-2648-9F36-8247765E1506}"/>
              </a:ext>
            </a:extLst>
          </p:cNvPr>
          <p:cNvSpPr/>
          <p:nvPr/>
        </p:nvSpPr>
        <p:spPr>
          <a:xfrm>
            <a:off x="1304053" y="5520141"/>
            <a:ext cx="1286409" cy="1200327"/>
          </a:xfrm>
          <a:prstGeom prst="rect">
            <a:avLst/>
          </a:prstGeom>
          <a:solidFill>
            <a:schemeClr val="bg1"/>
          </a:solidFill>
          <a:ln w="38100">
            <a:solidFill>
              <a:srgbClr val="192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5" name="Rectangle 4">
            <a:extLst>
              <a:ext uri="{FF2B5EF4-FFF2-40B4-BE49-F238E27FC236}">
                <a16:creationId xmlns:a16="http://schemas.microsoft.com/office/drawing/2014/main" id="{2543FE80-59F3-2A46-B586-CF28D2691C60}"/>
              </a:ext>
            </a:extLst>
          </p:cNvPr>
          <p:cNvSpPr/>
          <p:nvPr/>
        </p:nvSpPr>
        <p:spPr>
          <a:xfrm>
            <a:off x="5955428" y="5520139"/>
            <a:ext cx="1280162" cy="1200328"/>
          </a:xfrm>
          <a:prstGeom prst="rect">
            <a:avLst/>
          </a:prstGeom>
          <a:solidFill>
            <a:schemeClr val="bg1"/>
          </a:solidFill>
          <a:ln w="38100">
            <a:solidFill>
              <a:srgbClr val="192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6" name="TextBox 5">
            <a:extLst>
              <a:ext uri="{FF2B5EF4-FFF2-40B4-BE49-F238E27FC236}">
                <a16:creationId xmlns:a16="http://schemas.microsoft.com/office/drawing/2014/main" id="{84834E2C-89A7-8148-828B-3AAAF376ECD8}"/>
              </a:ext>
            </a:extLst>
          </p:cNvPr>
          <p:cNvSpPr txBox="1"/>
          <p:nvPr/>
        </p:nvSpPr>
        <p:spPr>
          <a:xfrm>
            <a:off x="1318076" y="5520136"/>
            <a:ext cx="1280162" cy="1200329"/>
          </a:xfrm>
          <a:prstGeom prst="rect">
            <a:avLst/>
          </a:prstGeom>
          <a:noFill/>
          <a:ln>
            <a:solidFill>
              <a:srgbClr val="1921FF"/>
            </a:solidFill>
          </a:ln>
        </p:spPr>
        <p:txBody>
          <a:bodyPr wrap="square" rtlCol="0">
            <a:spAutoFit/>
          </a:bodyPr>
          <a:lstStyle/>
          <a:p>
            <a:pPr algn="ctr"/>
            <a:r>
              <a:rPr lang="en-US" sz="2400" dirty="0">
                <a:latin typeface="HelveticaNeue Light" panose="00000400000000000000" pitchFamily="2" charset="0"/>
                <a:ea typeface="Helvetica Neue Light" panose="02000403000000020004" pitchFamily="2" charset="0"/>
              </a:rPr>
              <a:t>High School GPA</a:t>
            </a:r>
          </a:p>
        </p:txBody>
      </p:sp>
      <p:sp>
        <p:nvSpPr>
          <p:cNvPr id="8" name="TextBox 7">
            <a:extLst>
              <a:ext uri="{FF2B5EF4-FFF2-40B4-BE49-F238E27FC236}">
                <a16:creationId xmlns:a16="http://schemas.microsoft.com/office/drawing/2014/main" id="{FF467881-C3E5-B04B-9DCE-30C3F9BD87FD}"/>
              </a:ext>
            </a:extLst>
          </p:cNvPr>
          <p:cNvSpPr txBox="1"/>
          <p:nvPr/>
        </p:nvSpPr>
        <p:spPr>
          <a:xfrm>
            <a:off x="5955429" y="5889470"/>
            <a:ext cx="1280162" cy="461665"/>
          </a:xfrm>
          <a:prstGeom prst="rect">
            <a:avLst/>
          </a:prstGeom>
          <a:noFill/>
          <a:ln>
            <a:noFill/>
          </a:ln>
        </p:spPr>
        <p:txBody>
          <a:bodyPr wrap="square" rtlCol="0">
            <a:spAutoFit/>
          </a:bodyPr>
          <a:lstStyle/>
          <a:p>
            <a:pPr algn="ctr"/>
            <a:r>
              <a:rPr lang="en-US" sz="2400" dirty="0">
                <a:latin typeface="HelveticaNeue Light" panose="00000400000000000000" pitchFamily="2" charset="0"/>
                <a:ea typeface="Helvetica Neue Light" panose="02000403000000020004" pitchFamily="2" charset="0"/>
              </a:rPr>
              <a:t>Income</a:t>
            </a:r>
          </a:p>
        </p:txBody>
      </p:sp>
      <p:sp>
        <p:nvSpPr>
          <p:cNvPr id="9" name="Oval 8">
            <a:extLst>
              <a:ext uri="{FF2B5EF4-FFF2-40B4-BE49-F238E27FC236}">
                <a16:creationId xmlns:a16="http://schemas.microsoft.com/office/drawing/2014/main" id="{D7A5C432-677F-6143-99E2-41F45FA43167}"/>
              </a:ext>
            </a:extLst>
          </p:cNvPr>
          <p:cNvSpPr/>
          <p:nvPr/>
        </p:nvSpPr>
        <p:spPr>
          <a:xfrm>
            <a:off x="1304052" y="3428964"/>
            <a:ext cx="1280160" cy="1280160"/>
          </a:xfrm>
          <a:prstGeom prst="ellipse">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10" name="TextBox 9">
            <a:extLst>
              <a:ext uri="{FF2B5EF4-FFF2-40B4-BE49-F238E27FC236}">
                <a16:creationId xmlns:a16="http://schemas.microsoft.com/office/drawing/2014/main" id="{025A2CC1-EA93-EE4B-B69A-A384FA9DE8C0}"/>
              </a:ext>
            </a:extLst>
          </p:cNvPr>
          <p:cNvSpPr txBox="1"/>
          <p:nvPr/>
        </p:nvSpPr>
        <p:spPr>
          <a:xfrm>
            <a:off x="1276106" y="3839705"/>
            <a:ext cx="1364105" cy="461665"/>
          </a:xfrm>
          <a:prstGeom prst="rect">
            <a:avLst/>
          </a:prstGeom>
          <a:noFill/>
          <a:ln>
            <a:noFill/>
          </a:ln>
        </p:spPr>
        <p:txBody>
          <a:bodyPr wrap="square" rtlCol="0">
            <a:spAutoFit/>
          </a:bodyPr>
          <a:lstStyle/>
          <a:p>
            <a:pPr algn="ctr"/>
            <a:r>
              <a:rPr lang="en-US" sz="2400" dirty="0">
                <a:latin typeface="HelveticaNeue Light" panose="00000400000000000000" pitchFamily="2" charset="0"/>
                <a:ea typeface="Helvetica Neue Light" panose="02000403000000020004" pitchFamily="2" charset="0"/>
              </a:rPr>
              <a:t>Aptitude</a:t>
            </a:r>
          </a:p>
        </p:txBody>
      </p:sp>
      <p:sp>
        <p:nvSpPr>
          <p:cNvPr id="11" name="Oval 10">
            <a:extLst>
              <a:ext uri="{FF2B5EF4-FFF2-40B4-BE49-F238E27FC236}">
                <a16:creationId xmlns:a16="http://schemas.microsoft.com/office/drawing/2014/main" id="{D254AC18-0675-9D42-85B2-A3EE81595559}"/>
              </a:ext>
            </a:extLst>
          </p:cNvPr>
          <p:cNvSpPr/>
          <p:nvPr/>
        </p:nvSpPr>
        <p:spPr>
          <a:xfrm>
            <a:off x="5955429" y="3428964"/>
            <a:ext cx="1280160" cy="1280160"/>
          </a:xfrm>
          <a:prstGeom prst="ellipse">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12" name="TextBox 11">
            <a:extLst>
              <a:ext uri="{FF2B5EF4-FFF2-40B4-BE49-F238E27FC236}">
                <a16:creationId xmlns:a16="http://schemas.microsoft.com/office/drawing/2014/main" id="{F40D05B5-A1E3-0544-A5FD-D8C422887B25}"/>
              </a:ext>
            </a:extLst>
          </p:cNvPr>
          <p:cNvSpPr txBox="1"/>
          <p:nvPr/>
        </p:nvSpPr>
        <p:spPr>
          <a:xfrm>
            <a:off x="5955428" y="3653889"/>
            <a:ext cx="1364105" cy="830997"/>
          </a:xfrm>
          <a:prstGeom prst="rect">
            <a:avLst/>
          </a:prstGeom>
          <a:noFill/>
          <a:ln>
            <a:noFill/>
          </a:ln>
        </p:spPr>
        <p:txBody>
          <a:bodyPr wrap="square" rtlCol="0">
            <a:spAutoFit/>
          </a:bodyPr>
          <a:lstStyle/>
          <a:p>
            <a:pPr algn="ctr"/>
            <a:r>
              <a:rPr lang="en-US" sz="2400" dirty="0">
                <a:latin typeface="HelveticaNeue Light" panose="00000400000000000000" pitchFamily="2" charset="0"/>
                <a:ea typeface="Helvetica Neue Light" panose="02000403000000020004" pitchFamily="2" charset="0"/>
              </a:rPr>
              <a:t>College Quality</a:t>
            </a:r>
          </a:p>
        </p:txBody>
      </p:sp>
      <p:sp>
        <p:nvSpPr>
          <p:cNvPr id="13" name="Rectangle 12">
            <a:extLst>
              <a:ext uri="{FF2B5EF4-FFF2-40B4-BE49-F238E27FC236}">
                <a16:creationId xmlns:a16="http://schemas.microsoft.com/office/drawing/2014/main" id="{06227590-DFA0-C646-B040-DB395781A748}"/>
              </a:ext>
            </a:extLst>
          </p:cNvPr>
          <p:cNvSpPr/>
          <p:nvPr/>
        </p:nvSpPr>
        <p:spPr>
          <a:xfrm>
            <a:off x="122123" y="2502481"/>
            <a:ext cx="1059242" cy="430887"/>
          </a:xfrm>
          <a:prstGeom prst="rect">
            <a:avLst/>
          </a:prstGeom>
          <a:solidFill>
            <a:schemeClr val="bg1"/>
          </a:solidFill>
          <a:ln w="38100">
            <a:solidFill>
              <a:srgbClr val="192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14" name="TextBox 13">
            <a:extLst>
              <a:ext uri="{FF2B5EF4-FFF2-40B4-BE49-F238E27FC236}">
                <a16:creationId xmlns:a16="http://schemas.microsoft.com/office/drawing/2014/main" id="{6EF34415-2781-5947-AD77-94C24286C3B8}"/>
              </a:ext>
            </a:extLst>
          </p:cNvPr>
          <p:cNvSpPr txBox="1"/>
          <p:nvPr/>
        </p:nvSpPr>
        <p:spPr>
          <a:xfrm>
            <a:off x="122122" y="2503152"/>
            <a:ext cx="1059242" cy="430887"/>
          </a:xfrm>
          <a:prstGeom prst="rect">
            <a:avLst/>
          </a:prstGeom>
          <a:noFill/>
          <a:ln>
            <a:solidFill>
              <a:schemeClr val="tx1"/>
            </a:solid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SAT-M</a:t>
            </a:r>
          </a:p>
        </p:txBody>
      </p:sp>
      <p:sp>
        <p:nvSpPr>
          <p:cNvPr id="15" name="Rectangle 14">
            <a:extLst>
              <a:ext uri="{FF2B5EF4-FFF2-40B4-BE49-F238E27FC236}">
                <a16:creationId xmlns:a16="http://schemas.microsoft.com/office/drawing/2014/main" id="{FACB254C-4EEC-224E-9990-1BB4B9EEAF24}"/>
              </a:ext>
            </a:extLst>
          </p:cNvPr>
          <p:cNvSpPr/>
          <p:nvPr/>
        </p:nvSpPr>
        <p:spPr>
          <a:xfrm>
            <a:off x="1414512" y="2505465"/>
            <a:ext cx="1059242" cy="430887"/>
          </a:xfrm>
          <a:prstGeom prst="rect">
            <a:avLst/>
          </a:prstGeom>
          <a:solidFill>
            <a:schemeClr val="bg1"/>
          </a:solidFill>
          <a:ln w="38100">
            <a:solidFill>
              <a:srgbClr val="192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16" name="TextBox 15">
            <a:extLst>
              <a:ext uri="{FF2B5EF4-FFF2-40B4-BE49-F238E27FC236}">
                <a16:creationId xmlns:a16="http://schemas.microsoft.com/office/drawing/2014/main" id="{1381CAD4-0801-234F-91A1-0559054D3BE0}"/>
              </a:ext>
            </a:extLst>
          </p:cNvPr>
          <p:cNvSpPr txBox="1"/>
          <p:nvPr/>
        </p:nvSpPr>
        <p:spPr>
          <a:xfrm>
            <a:off x="1414511" y="2506135"/>
            <a:ext cx="1059242" cy="430887"/>
          </a:xfrm>
          <a:prstGeom prst="rect">
            <a:avLst/>
          </a:prstGeom>
          <a:noFill/>
          <a:ln>
            <a:solidFill>
              <a:srgbClr val="1921FF"/>
            </a:solid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SAT-V</a:t>
            </a:r>
          </a:p>
        </p:txBody>
      </p:sp>
      <p:sp>
        <p:nvSpPr>
          <p:cNvPr id="17" name="Rectangle 16">
            <a:extLst>
              <a:ext uri="{FF2B5EF4-FFF2-40B4-BE49-F238E27FC236}">
                <a16:creationId xmlns:a16="http://schemas.microsoft.com/office/drawing/2014/main" id="{029C13FA-ACA6-744B-B7A8-78235F97806D}"/>
              </a:ext>
            </a:extLst>
          </p:cNvPr>
          <p:cNvSpPr/>
          <p:nvPr/>
        </p:nvSpPr>
        <p:spPr>
          <a:xfrm>
            <a:off x="2700696" y="2508662"/>
            <a:ext cx="1059242" cy="430887"/>
          </a:xfrm>
          <a:prstGeom prst="rect">
            <a:avLst/>
          </a:prstGeom>
          <a:solidFill>
            <a:schemeClr val="bg1"/>
          </a:solidFill>
          <a:ln w="38100">
            <a:solidFill>
              <a:srgbClr val="192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18" name="TextBox 17">
            <a:extLst>
              <a:ext uri="{FF2B5EF4-FFF2-40B4-BE49-F238E27FC236}">
                <a16:creationId xmlns:a16="http://schemas.microsoft.com/office/drawing/2014/main" id="{BF971BE6-2E3D-7A42-8C99-68A9A5E17E73}"/>
              </a:ext>
            </a:extLst>
          </p:cNvPr>
          <p:cNvSpPr txBox="1"/>
          <p:nvPr/>
        </p:nvSpPr>
        <p:spPr>
          <a:xfrm>
            <a:off x="2700695" y="2509333"/>
            <a:ext cx="1059242" cy="430887"/>
          </a:xfrm>
          <a:prstGeom prst="rect">
            <a:avLst/>
          </a:prstGeom>
          <a:noFill/>
          <a:ln>
            <a:solidFill>
              <a:srgbClr val="1921FF"/>
            </a:solid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SAT-W</a:t>
            </a:r>
          </a:p>
        </p:txBody>
      </p:sp>
      <p:sp>
        <p:nvSpPr>
          <p:cNvPr id="20" name="TextBox 19">
            <a:extLst>
              <a:ext uri="{FF2B5EF4-FFF2-40B4-BE49-F238E27FC236}">
                <a16:creationId xmlns:a16="http://schemas.microsoft.com/office/drawing/2014/main" id="{CEA798E8-A20D-A24A-935B-ACC28BC0B926}"/>
              </a:ext>
            </a:extLst>
          </p:cNvPr>
          <p:cNvSpPr txBox="1"/>
          <p:nvPr/>
        </p:nvSpPr>
        <p:spPr>
          <a:xfrm>
            <a:off x="4159979" y="1832223"/>
            <a:ext cx="1528171" cy="1107996"/>
          </a:xfrm>
          <a:prstGeom prst="rect">
            <a:avLst/>
          </a:prstGeom>
          <a:noFill/>
          <a:ln>
            <a:solidFill>
              <a:srgbClr val="1921FF"/>
            </a:solid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Student-</a:t>
            </a:r>
          </a:p>
          <a:p>
            <a:pPr algn="ctr"/>
            <a:r>
              <a:rPr lang="en-US" sz="2200" dirty="0">
                <a:latin typeface="HelveticaNeue Light" panose="00000400000000000000" pitchFamily="2" charset="0"/>
                <a:ea typeface="Helvetica Neue Light" panose="02000403000000020004" pitchFamily="2" charset="0"/>
              </a:rPr>
              <a:t>Faculty </a:t>
            </a:r>
          </a:p>
          <a:p>
            <a:pPr algn="ctr"/>
            <a:r>
              <a:rPr lang="en-US" sz="2200" dirty="0">
                <a:latin typeface="HelveticaNeue Light" panose="00000400000000000000" pitchFamily="2" charset="0"/>
                <a:ea typeface="Helvetica Neue Light" panose="02000403000000020004" pitchFamily="2" charset="0"/>
              </a:rPr>
              <a:t>Ratio</a:t>
            </a:r>
          </a:p>
        </p:txBody>
      </p:sp>
      <p:sp>
        <p:nvSpPr>
          <p:cNvPr id="22" name="TextBox 21">
            <a:extLst>
              <a:ext uri="{FF2B5EF4-FFF2-40B4-BE49-F238E27FC236}">
                <a16:creationId xmlns:a16="http://schemas.microsoft.com/office/drawing/2014/main" id="{557424C6-6C3C-6E4C-AC9D-245447C2C7F9}"/>
              </a:ext>
            </a:extLst>
          </p:cNvPr>
          <p:cNvSpPr txBox="1"/>
          <p:nvPr/>
        </p:nvSpPr>
        <p:spPr>
          <a:xfrm>
            <a:off x="5758092" y="1991753"/>
            <a:ext cx="1662854" cy="769441"/>
          </a:xfrm>
          <a:prstGeom prst="rect">
            <a:avLst/>
          </a:prstGeom>
          <a:noFill/>
          <a:ln>
            <a:no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Graduation Rate</a:t>
            </a:r>
          </a:p>
        </p:txBody>
      </p:sp>
      <p:cxnSp>
        <p:nvCxnSpPr>
          <p:cNvPr id="24" name="Straight Arrow Connector 23">
            <a:extLst>
              <a:ext uri="{FF2B5EF4-FFF2-40B4-BE49-F238E27FC236}">
                <a16:creationId xmlns:a16="http://schemas.microsoft.com/office/drawing/2014/main" id="{A9AB3B22-71CA-4F47-8D1F-CC08964E9858}"/>
              </a:ext>
            </a:extLst>
          </p:cNvPr>
          <p:cNvCxnSpPr>
            <a:cxnSpLocks/>
            <a:stCxn id="9" idx="1"/>
            <a:endCxn id="14" idx="2"/>
          </p:cNvCxnSpPr>
          <p:nvPr/>
        </p:nvCxnSpPr>
        <p:spPr>
          <a:xfrm flipH="1" flipV="1">
            <a:off x="651743" y="2934039"/>
            <a:ext cx="839784" cy="682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A1F6F024-90D5-D049-9872-86D11D949249}"/>
              </a:ext>
            </a:extLst>
          </p:cNvPr>
          <p:cNvCxnSpPr>
            <a:cxnSpLocks/>
            <a:stCxn id="9" idx="0"/>
            <a:endCxn id="16" idx="2"/>
          </p:cNvCxnSpPr>
          <p:nvPr/>
        </p:nvCxnSpPr>
        <p:spPr>
          <a:xfrm flipV="1">
            <a:off x="1944132" y="2937022"/>
            <a:ext cx="0" cy="49194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AF2FDC0B-A390-6247-9D79-C6AB3103E15E}"/>
              </a:ext>
            </a:extLst>
          </p:cNvPr>
          <p:cNvCxnSpPr>
            <a:cxnSpLocks/>
            <a:stCxn id="9" idx="7"/>
            <a:endCxn id="18" idx="2"/>
          </p:cNvCxnSpPr>
          <p:nvPr/>
        </p:nvCxnSpPr>
        <p:spPr>
          <a:xfrm flipV="1">
            <a:off x="2396737" y="2940220"/>
            <a:ext cx="833579" cy="67621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9603B6DB-841C-424E-A4CF-B709B6A84643}"/>
              </a:ext>
            </a:extLst>
          </p:cNvPr>
          <p:cNvCxnSpPr>
            <a:cxnSpLocks/>
            <a:stCxn id="6" idx="3"/>
            <a:endCxn id="8" idx="1"/>
          </p:cNvCxnSpPr>
          <p:nvPr/>
        </p:nvCxnSpPr>
        <p:spPr>
          <a:xfrm>
            <a:off x="2598238" y="6120301"/>
            <a:ext cx="3357191" cy="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44B9B8F4-860B-7B4D-9579-327A7F97825F}"/>
              </a:ext>
            </a:extLst>
          </p:cNvPr>
          <p:cNvSpPr txBox="1"/>
          <p:nvPr/>
        </p:nvSpPr>
        <p:spPr>
          <a:xfrm>
            <a:off x="7525172" y="1825625"/>
            <a:ext cx="1496705" cy="769441"/>
          </a:xfrm>
          <a:prstGeom prst="rect">
            <a:avLst/>
          </a:prstGeom>
          <a:noFill/>
          <a:ln>
            <a:no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Average SAT Score</a:t>
            </a:r>
          </a:p>
        </p:txBody>
      </p:sp>
      <p:cxnSp>
        <p:nvCxnSpPr>
          <p:cNvPr id="75" name="Straight Arrow Connector 74">
            <a:extLst>
              <a:ext uri="{FF2B5EF4-FFF2-40B4-BE49-F238E27FC236}">
                <a16:creationId xmlns:a16="http://schemas.microsoft.com/office/drawing/2014/main" id="{66CE2D31-9109-8A45-8F09-F4502EF51CFC}"/>
              </a:ext>
            </a:extLst>
          </p:cNvPr>
          <p:cNvCxnSpPr>
            <a:cxnSpLocks/>
            <a:stCxn id="11" idx="1"/>
            <a:endCxn id="20" idx="2"/>
          </p:cNvCxnSpPr>
          <p:nvPr/>
        </p:nvCxnSpPr>
        <p:spPr>
          <a:xfrm flipH="1" flipV="1">
            <a:off x="4924065" y="2940219"/>
            <a:ext cx="1218839" cy="67622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5B77C944-4FED-1E44-89D0-BA66E6B50B74}"/>
              </a:ext>
            </a:extLst>
          </p:cNvPr>
          <p:cNvCxnSpPr>
            <a:cxnSpLocks/>
            <a:stCxn id="11" idx="0"/>
            <a:endCxn id="79" idx="2"/>
          </p:cNvCxnSpPr>
          <p:nvPr/>
        </p:nvCxnSpPr>
        <p:spPr>
          <a:xfrm flipV="1">
            <a:off x="6595509" y="2933622"/>
            <a:ext cx="0" cy="49534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827AD2AE-860A-0342-8370-69202817892B}"/>
              </a:ext>
            </a:extLst>
          </p:cNvPr>
          <p:cNvCxnSpPr>
            <a:cxnSpLocks/>
            <a:stCxn id="11" idx="7"/>
            <a:endCxn id="78" idx="2"/>
          </p:cNvCxnSpPr>
          <p:nvPr/>
        </p:nvCxnSpPr>
        <p:spPr>
          <a:xfrm flipV="1">
            <a:off x="7048115" y="2933621"/>
            <a:ext cx="1224534" cy="68281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a:extLst>
              <a:ext uri="{FF2B5EF4-FFF2-40B4-BE49-F238E27FC236}">
                <a16:creationId xmlns:a16="http://schemas.microsoft.com/office/drawing/2014/main" id="{4D47045D-D9B4-C848-A9A9-32D288DC6BB6}"/>
              </a:ext>
            </a:extLst>
          </p:cNvPr>
          <p:cNvCxnSpPr>
            <a:cxnSpLocks/>
          </p:cNvCxnSpPr>
          <p:nvPr/>
        </p:nvCxnSpPr>
        <p:spPr>
          <a:xfrm flipV="1">
            <a:off x="2604485" y="4301370"/>
            <a:ext cx="3406942" cy="158810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a:extLst>
              <a:ext uri="{FF2B5EF4-FFF2-40B4-BE49-F238E27FC236}">
                <a16:creationId xmlns:a16="http://schemas.microsoft.com/office/drawing/2014/main" id="{1694F693-8706-E441-84BA-4CB9291EA6EC}"/>
              </a:ext>
            </a:extLst>
          </p:cNvPr>
          <p:cNvCxnSpPr>
            <a:cxnSpLocks/>
            <a:endCxn id="5" idx="0"/>
          </p:cNvCxnSpPr>
          <p:nvPr/>
        </p:nvCxnSpPr>
        <p:spPr>
          <a:xfrm>
            <a:off x="6595509" y="4709124"/>
            <a:ext cx="0" cy="81101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a:extLst>
              <a:ext uri="{FF2B5EF4-FFF2-40B4-BE49-F238E27FC236}">
                <a16:creationId xmlns:a16="http://schemas.microsoft.com/office/drawing/2014/main" id="{EC411422-CC87-4B40-969B-054D2DFA2412}"/>
              </a:ext>
            </a:extLst>
          </p:cNvPr>
          <p:cNvCxnSpPr>
            <a:cxnSpLocks/>
            <a:endCxn id="12" idx="1"/>
          </p:cNvCxnSpPr>
          <p:nvPr/>
        </p:nvCxnSpPr>
        <p:spPr>
          <a:xfrm flipV="1">
            <a:off x="2580250" y="4069388"/>
            <a:ext cx="3375178" cy="115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Arc 35">
            <a:extLst>
              <a:ext uri="{FF2B5EF4-FFF2-40B4-BE49-F238E27FC236}">
                <a16:creationId xmlns:a16="http://schemas.microsoft.com/office/drawing/2014/main" id="{3F5BEC1E-E5C0-2D41-9EFF-31280E7D878F}"/>
              </a:ext>
            </a:extLst>
          </p:cNvPr>
          <p:cNvSpPr/>
          <p:nvPr/>
        </p:nvSpPr>
        <p:spPr>
          <a:xfrm rot="13500000">
            <a:off x="870882" y="3647491"/>
            <a:ext cx="2910033" cy="2901038"/>
          </a:xfrm>
          <a:prstGeom prst="arc">
            <a:avLst/>
          </a:prstGeom>
          <a:ln w="381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160">
              <a:solidFill>
                <a:srgbClr val="FF0000"/>
              </a:solidFill>
            </a:endParaRPr>
          </a:p>
        </p:txBody>
      </p:sp>
      <p:sp>
        <p:nvSpPr>
          <p:cNvPr id="4" name="Rectangle 3">
            <a:extLst>
              <a:ext uri="{FF2B5EF4-FFF2-40B4-BE49-F238E27FC236}">
                <a16:creationId xmlns:a16="http://schemas.microsoft.com/office/drawing/2014/main" id="{B1328D78-E994-806F-0648-8D383E390446}"/>
              </a:ext>
            </a:extLst>
          </p:cNvPr>
          <p:cNvSpPr/>
          <p:nvPr/>
        </p:nvSpPr>
        <p:spPr>
          <a:xfrm>
            <a:off x="122123" y="1232059"/>
            <a:ext cx="9368853" cy="5631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latin typeface="HelveticaNeue Light" panose="00000400000000000000" pitchFamily="2" charset="0"/>
            </a:endParaRPr>
          </a:p>
        </p:txBody>
      </p:sp>
      <p:sp>
        <p:nvSpPr>
          <p:cNvPr id="34" name="TextBox 33">
            <a:extLst>
              <a:ext uri="{FF2B5EF4-FFF2-40B4-BE49-F238E27FC236}">
                <a16:creationId xmlns:a16="http://schemas.microsoft.com/office/drawing/2014/main" id="{3BF1F53D-4721-484E-B309-81BA851106BD}"/>
              </a:ext>
            </a:extLst>
          </p:cNvPr>
          <p:cNvSpPr txBox="1"/>
          <p:nvPr/>
        </p:nvSpPr>
        <p:spPr>
          <a:xfrm>
            <a:off x="280291" y="1076236"/>
            <a:ext cx="3355732" cy="461665"/>
          </a:xfrm>
          <a:prstGeom prst="rect">
            <a:avLst/>
          </a:prstGeom>
          <a:noFill/>
        </p:spPr>
        <p:txBody>
          <a:bodyPr wrap="square" rtlCol="0">
            <a:spAutoFit/>
          </a:bodyPr>
          <a:lstStyle/>
          <a:p>
            <a:pPr algn="ctr"/>
            <a:r>
              <a:rPr lang="en-US" sz="2400" b="1" dirty="0">
                <a:ln>
                  <a:solidFill>
                    <a:srgbClr val="1921FF"/>
                  </a:solidFill>
                </a:ln>
                <a:solidFill>
                  <a:srgbClr val="0047D2"/>
                </a:solidFill>
                <a:latin typeface="HelveticaNeue Light" panose="00000400000000000000" pitchFamily="2" charset="0"/>
                <a:ea typeface="Helvetica Neue Light" panose="02000403000000020004" pitchFamily="2" charset="0"/>
              </a:rPr>
              <a:t>Observed Variables</a:t>
            </a:r>
          </a:p>
        </p:txBody>
      </p:sp>
      <p:sp>
        <p:nvSpPr>
          <p:cNvPr id="35" name="TextBox 34">
            <a:extLst>
              <a:ext uri="{FF2B5EF4-FFF2-40B4-BE49-F238E27FC236}">
                <a16:creationId xmlns:a16="http://schemas.microsoft.com/office/drawing/2014/main" id="{AD3325EF-CCB6-3143-8637-9E08C0EB0A6E}"/>
              </a:ext>
            </a:extLst>
          </p:cNvPr>
          <p:cNvSpPr txBox="1"/>
          <p:nvPr/>
        </p:nvSpPr>
        <p:spPr>
          <a:xfrm>
            <a:off x="4959614" y="1093867"/>
            <a:ext cx="3355732" cy="461665"/>
          </a:xfrm>
          <a:prstGeom prst="rect">
            <a:avLst/>
          </a:prstGeom>
          <a:noFill/>
        </p:spPr>
        <p:txBody>
          <a:bodyPr wrap="square" rtlCol="0">
            <a:spAutoFit/>
          </a:bodyPr>
          <a:lstStyle/>
          <a:p>
            <a:pPr algn="ctr"/>
            <a:r>
              <a:rPr lang="en-US" sz="2400" b="1" dirty="0">
                <a:solidFill>
                  <a:srgbClr val="FF0000"/>
                </a:solidFill>
                <a:latin typeface="HelveticaNeue Light" panose="00000400000000000000" pitchFamily="2" charset="0"/>
                <a:ea typeface="Helvetica Neue Light" panose="02000403000000020004" pitchFamily="2" charset="0"/>
              </a:rPr>
              <a:t>Latent Variables</a:t>
            </a:r>
          </a:p>
        </p:txBody>
      </p:sp>
    </p:spTree>
    <p:extLst>
      <p:ext uri="{BB962C8B-B14F-4D97-AF65-F5344CB8AC3E}">
        <p14:creationId xmlns:p14="http://schemas.microsoft.com/office/powerpoint/2010/main" val="1987905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3037-6AD4-D34E-9FDD-E9FDACAEECF0}"/>
              </a:ext>
            </a:extLst>
          </p:cNvPr>
          <p:cNvSpPr>
            <a:spLocks noGrp="1"/>
          </p:cNvSpPr>
          <p:nvPr>
            <p:ph type="title"/>
          </p:nvPr>
        </p:nvSpPr>
        <p:spPr/>
        <p:txBody>
          <a:bodyPr/>
          <a:lstStyle/>
          <a:p>
            <a:r>
              <a:rPr lang="en-US" dirty="0"/>
              <a:t>Multilevel SEM</a:t>
            </a:r>
          </a:p>
        </p:txBody>
      </p:sp>
      <p:sp>
        <p:nvSpPr>
          <p:cNvPr id="4" name="Footer Placeholder 3">
            <a:extLst>
              <a:ext uri="{FF2B5EF4-FFF2-40B4-BE49-F238E27FC236}">
                <a16:creationId xmlns:a16="http://schemas.microsoft.com/office/drawing/2014/main" id="{C2298FAC-C5A0-F04E-A7D8-E40F33F34A1B}"/>
              </a:ext>
            </a:extLst>
          </p:cNvPr>
          <p:cNvSpPr>
            <a:spLocks noGrp="1"/>
          </p:cNvSpPr>
          <p:nvPr>
            <p:ph type="ftr" sz="quarter" idx="11"/>
          </p:nvPr>
        </p:nvSpPr>
        <p:spPr/>
        <p:txBody>
          <a:bodyPr/>
          <a:lstStyle/>
          <a:p>
            <a:endParaRPr lang="en-US"/>
          </a:p>
        </p:txBody>
      </p:sp>
      <p:pic>
        <p:nvPicPr>
          <p:cNvPr id="5" name="Picture 4">
            <a:extLst>
              <a:ext uri="{FF2B5EF4-FFF2-40B4-BE49-F238E27FC236}">
                <a16:creationId xmlns:a16="http://schemas.microsoft.com/office/drawing/2014/main" id="{F0CE79E6-FB43-4BB2-B0ED-3CBB6E85BBE5}"/>
              </a:ext>
            </a:extLst>
          </p:cNvPr>
          <p:cNvPicPr>
            <a:picLocks noChangeAspect="1"/>
          </p:cNvPicPr>
          <p:nvPr/>
        </p:nvPicPr>
        <p:blipFill>
          <a:blip r:embed="rId3"/>
          <a:stretch>
            <a:fillRect/>
          </a:stretch>
        </p:blipFill>
        <p:spPr>
          <a:xfrm>
            <a:off x="628649" y="1663747"/>
            <a:ext cx="8982201" cy="1919962"/>
          </a:xfrm>
          <a:prstGeom prst="rect">
            <a:avLst/>
          </a:prstGeom>
        </p:spPr>
      </p:pic>
    </p:spTree>
    <p:extLst>
      <p:ext uri="{BB962C8B-B14F-4D97-AF65-F5344CB8AC3E}">
        <p14:creationId xmlns:p14="http://schemas.microsoft.com/office/powerpoint/2010/main" val="20194376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A1195-FD7B-F241-B921-8ADD9273DC0C}"/>
              </a:ext>
            </a:extLst>
          </p:cNvPr>
          <p:cNvSpPr>
            <a:spLocks noGrp="1"/>
          </p:cNvSpPr>
          <p:nvPr>
            <p:ph type="title"/>
          </p:nvPr>
        </p:nvSpPr>
        <p:spPr/>
        <p:txBody>
          <a:bodyPr/>
          <a:lstStyle/>
          <a:p>
            <a:r>
              <a:rPr lang="en-US" dirty="0"/>
              <a:t>Multilevel SEM</a:t>
            </a:r>
          </a:p>
        </p:txBody>
      </p:sp>
      <p:sp>
        <p:nvSpPr>
          <p:cNvPr id="3" name="Content Placeholder 2">
            <a:extLst>
              <a:ext uri="{FF2B5EF4-FFF2-40B4-BE49-F238E27FC236}">
                <a16:creationId xmlns:a16="http://schemas.microsoft.com/office/drawing/2014/main" id="{D2A10DCD-7812-2C47-8EDB-2311A15091AC}"/>
              </a:ext>
            </a:extLst>
          </p:cNvPr>
          <p:cNvSpPr>
            <a:spLocks noGrp="1"/>
          </p:cNvSpPr>
          <p:nvPr>
            <p:ph idx="1"/>
          </p:nvPr>
        </p:nvSpPr>
        <p:spPr/>
        <p:txBody>
          <a:bodyPr/>
          <a:lstStyle/>
          <a:p>
            <a:r>
              <a:rPr lang="en-US" dirty="0"/>
              <a:t>Video adding random intercept</a:t>
            </a:r>
          </a:p>
        </p:txBody>
      </p:sp>
      <p:sp>
        <p:nvSpPr>
          <p:cNvPr id="4" name="Footer Placeholder 3">
            <a:extLst>
              <a:ext uri="{FF2B5EF4-FFF2-40B4-BE49-F238E27FC236}">
                <a16:creationId xmlns:a16="http://schemas.microsoft.com/office/drawing/2014/main" id="{14A7AB15-2424-8E44-A119-F9B3FEF88FB3}"/>
              </a:ext>
            </a:extLst>
          </p:cNvPr>
          <p:cNvSpPr>
            <a:spLocks noGrp="1"/>
          </p:cNvSpPr>
          <p:nvPr>
            <p:ph type="ftr" sz="quarter" idx="11"/>
          </p:nvPr>
        </p:nvSpPr>
        <p:spPr/>
        <p:txBody>
          <a:bodyPr/>
          <a:lstStyle/>
          <a:p>
            <a:endParaRPr lang="en-US"/>
          </a:p>
        </p:txBody>
      </p:sp>
      <p:pic>
        <p:nvPicPr>
          <p:cNvPr id="6" name="math1">
            <a:hlinkClick r:id="" action="ppaction://media"/>
            <a:extLst>
              <a:ext uri="{FF2B5EF4-FFF2-40B4-BE49-F238E27FC236}">
                <a16:creationId xmlns:a16="http://schemas.microsoft.com/office/drawing/2014/main" id="{AF7FA22A-4E41-4AD5-A12C-C92E8D0C0BF6}"/>
              </a:ext>
            </a:extLst>
          </p:cNvPr>
          <p:cNvPicPr>
            <a:picLocks noChangeAspect="1"/>
          </p:cNvPicPr>
          <p:nvPr>
            <a:videoFile r:link="rId1"/>
            <p:extLst>
              <p:ext uri="{DAA4B4D4-6D71-4841-9C94-3DE7FCFB9230}">
                <p14:media xmlns:p14="http://schemas.microsoft.com/office/powerpoint/2010/main" r:embed="rId2">
                  <p14:trim end="1384.6666"/>
                </p14:media>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549471138"/>
      </p:ext>
    </p:extLst>
  </p:cSld>
  <p:clrMapOvr>
    <a:masterClrMapping/>
  </p:clrMapOvr>
  <mc:AlternateContent xmlns:mc="http://schemas.openxmlformats.org/markup-compatibility/2006">
    <mc:Choice xmlns:p14="http://schemas.microsoft.com/office/powerpoint/2010/main" Requires="p14">
      <p:transition p14:dur="10" advClick="0" advTm="41000"/>
    </mc:Choice>
    <mc:Fallback>
      <p:transition advClick="0" advTm="4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48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A12AFD-6CBB-4443-8AD3-0B41B4D7FB34}"/>
              </a:ext>
            </a:extLst>
          </p:cNvPr>
          <p:cNvSpPr>
            <a:spLocks noGrp="1"/>
          </p:cNvSpPr>
          <p:nvPr>
            <p:ph type="title"/>
          </p:nvPr>
        </p:nvSpPr>
        <p:spPr/>
        <p:txBody>
          <a:bodyPr/>
          <a:lstStyle/>
          <a:p>
            <a:r>
              <a:rPr lang="en-US" dirty="0"/>
              <a:t>Multilevel SEM</a:t>
            </a:r>
          </a:p>
        </p:txBody>
      </p:sp>
      <p:sp>
        <p:nvSpPr>
          <p:cNvPr id="3" name="Content Placeholder 2">
            <a:extLst>
              <a:ext uri="{FF2B5EF4-FFF2-40B4-BE49-F238E27FC236}">
                <a16:creationId xmlns:a16="http://schemas.microsoft.com/office/drawing/2014/main" id="{6C571C43-8A6D-BA42-810F-133C7138013E}"/>
              </a:ext>
            </a:extLst>
          </p:cNvPr>
          <p:cNvSpPr>
            <a:spLocks noGrp="1"/>
          </p:cNvSpPr>
          <p:nvPr>
            <p:ph idx="1"/>
          </p:nvPr>
        </p:nvSpPr>
        <p:spPr/>
        <p:txBody>
          <a:bodyPr/>
          <a:lstStyle/>
          <a:p>
            <a:r>
              <a:rPr lang="en-US" dirty="0"/>
              <a:t>Picture of first </a:t>
            </a:r>
            <a:r>
              <a:rPr lang="en-US" dirty="0" err="1"/>
              <a:t>sem</a:t>
            </a:r>
            <a:endParaRPr lang="en-US" dirty="0"/>
          </a:p>
        </p:txBody>
      </p:sp>
      <p:sp>
        <p:nvSpPr>
          <p:cNvPr id="4" name="Footer Placeholder 3">
            <a:extLst>
              <a:ext uri="{FF2B5EF4-FFF2-40B4-BE49-F238E27FC236}">
                <a16:creationId xmlns:a16="http://schemas.microsoft.com/office/drawing/2014/main" id="{CC48C97B-18B0-4E49-AD95-A0D50938B72D}"/>
              </a:ext>
            </a:extLst>
          </p:cNvPr>
          <p:cNvSpPr>
            <a:spLocks noGrp="1"/>
          </p:cNvSpPr>
          <p:nvPr>
            <p:ph type="ftr" sz="quarter" idx="11"/>
          </p:nvPr>
        </p:nvSpPr>
        <p:spPr/>
        <p:txBody>
          <a:bodyPr/>
          <a:lstStyle/>
          <a:p>
            <a:endParaRPr lang="en-US"/>
          </a:p>
        </p:txBody>
      </p:sp>
      <p:pic>
        <p:nvPicPr>
          <p:cNvPr id="6" name="Picture 5">
            <a:extLst>
              <a:ext uri="{FF2B5EF4-FFF2-40B4-BE49-F238E27FC236}">
                <a16:creationId xmlns:a16="http://schemas.microsoft.com/office/drawing/2014/main" id="{5FBC5880-C15D-4F58-8ABD-7583BF51F048}"/>
              </a:ext>
            </a:extLst>
          </p:cNvPr>
          <p:cNvPicPr>
            <a:picLocks noChangeAspect="1"/>
          </p:cNvPicPr>
          <p:nvPr/>
        </p:nvPicPr>
        <p:blipFill>
          <a:blip r:embed="rId3"/>
          <a:stretch>
            <a:fillRect/>
          </a:stretch>
        </p:blipFill>
        <p:spPr>
          <a:xfrm>
            <a:off x="0" y="0"/>
            <a:ext cx="12192000" cy="6858000"/>
          </a:xfrm>
          <a:prstGeom prst="rect">
            <a:avLst/>
          </a:prstGeom>
        </p:spPr>
      </p:pic>
      <p:sp>
        <p:nvSpPr>
          <p:cNvPr id="10" name="Rectangle 9">
            <a:extLst>
              <a:ext uri="{FF2B5EF4-FFF2-40B4-BE49-F238E27FC236}">
                <a16:creationId xmlns:a16="http://schemas.microsoft.com/office/drawing/2014/main" id="{0861017F-F9C1-4184-B43E-7951D8870FE0}"/>
              </a:ext>
            </a:extLst>
          </p:cNvPr>
          <p:cNvSpPr/>
          <p:nvPr/>
        </p:nvSpPr>
        <p:spPr>
          <a:xfrm>
            <a:off x="537091" y="5650094"/>
            <a:ext cx="8111552" cy="86868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p:sp>
        <p:nvSpPr>
          <p:cNvPr id="12" name="Rectangle 11">
            <a:extLst>
              <a:ext uri="{FF2B5EF4-FFF2-40B4-BE49-F238E27FC236}">
                <a16:creationId xmlns:a16="http://schemas.microsoft.com/office/drawing/2014/main" id="{66C19B4F-1856-4120-8892-2B7D87A0950E}"/>
              </a:ext>
            </a:extLst>
          </p:cNvPr>
          <p:cNvSpPr/>
          <p:nvPr/>
        </p:nvSpPr>
        <p:spPr>
          <a:xfrm>
            <a:off x="495358" y="5650053"/>
            <a:ext cx="8731771" cy="707886"/>
          </a:xfrm>
          <a:prstGeom prst="rect">
            <a:avLst/>
          </a:prstGeom>
        </p:spPr>
        <p:txBody>
          <a:bodyPr wrap="square">
            <a:spAutoFit/>
          </a:bodyPr>
          <a:lstStyle/>
          <a:p>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gsem</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(homework ratio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i.schtype</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-&gt; math) </a:t>
            </a:r>
          </a:p>
          <a:p>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p>
        </p:txBody>
      </p:sp>
    </p:spTree>
    <p:extLst>
      <p:ext uri="{BB962C8B-B14F-4D97-AF65-F5344CB8AC3E}">
        <p14:creationId xmlns:p14="http://schemas.microsoft.com/office/powerpoint/2010/main" val="6316701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328C5A-6097-B143-9624-1A56B39D9B47}"/>
              </a:ext>
            </a:extLst>
          </p:cNvPr>
          <p:cNvSpPr>
            <a:spLocks noGrp="1"/>
          </p:cNvSpPr>
          <p:nvPr>
            <p:ph type="title"/>
          </p:nvPr>
        </p:nvSpPr>
        <p:spPr/>
        <p:txBody>
          <a:bodyPr/>
          <a:lstStyle/>
          <a:p>
            <a:endParaRPr lang="en-US"/>
          </a:p>
        </p:txBody>
      </p:sp>
      <p:pic>
        <p:nvPicPr>
          <p:cNvPr id="6" name="math2">
            <a:hlinkClick r:id="" action="ppaction://media"/>
            <a:extLst>
              <a:ext uri="{FF2B5EF4-FFF2-40B4-BE49-F238E27FC236}">
                <a16:creationId xmlns:a16="http://schemas.microsoft.com/office/drawing/2014/main" id="{E5111002-152E-495F-ABF1-DA44B6F24264}"/>
              </a:ext>
            </a:extLst>
          </p:cNvPr>
          <p:cNvPicPr>
            <a:picLocks noGrp="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0" y="0"/>
            <a:ext cx="12188952" cy="6858000"/>
          </a:xfrm>
        </p:spPr>
      </p:pic>
      <p:sp>
        <p:nvSpPr>
          <p:cNvPr id="4" name="Footer Placeholder 3">
            <a:extLst>
              <a:ext uri="{FF2B5EF4-FFF2-40B4-BE49-F238E27FC236}">
                <a16:creationId xmlns:a16="http://schemas.microsoft.com/office/drawing/2014/main" id="{44ECC7F8-4ACB-BD41-8923-849DEF87D557}"/>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406445401"/>
      </p:ext>
    </p:extLst>
  </p:cSld>
  <p:clrMapOvr>
    <a:masterClrMapping/>
  </p:clrMapOvr>
  <mc:AlternateContent xmlns:mc="http://schemas.openxmlformats.org/markup-compatibility/2006" xmlns:p14="http://schemas.microsoft.com/office/powerpoint/2010/main">
    <mc:Choice Requires="p14">
      <p:transition p14:dur="10" advClick="0" advTm="25000"/>
    </mc:Choice>
    <mc:Fallback xmlns="">
      <p:transition advClick="0" advTm="2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7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328C5A-6097-B143-9624-1A56B39D9B47}"/>
              </a:ext>
            </a:extLst>
          </p:cNvPr>
          <p:cNvSpPr>
            <a:spLocks noGrp="1"/>
          </p:cNvSpPr>
          <p:nvPr>
            <p:ph type="title"/>
          </p:nvPr>
        </p:nvSpPr>
        <p:spPr/>
        <p:txBody>
          <a:bodyPr/>
          <a:lstStyle/>
          <a:p>
            <a:endParaRPr lang="en-US"/>
          </a:p>
        </p:txBody>
      </p:sp>
      <p:pic>
        <p:nvPicPr>
          <p:cNvPr id="6" name="Content Placeholder 5">
            <a:extLst>
              <a:ext uri="{FF2B5EF4-FFF2-40B4-BE49-F238E27FC236}">
                <a16:creationId xmlns:a16="http://schemas.microsoft.com/office/drawing/2014/main" id="{73D9C40F-708F-47FC-A5DB-D2C00E3841A4}"/>
              </a:ext>
            </a:extLst>
          </p:cNvPr>
          <p:cNvPicPr>
            <a:picLocks noGrp="1" noChangeAspect="1"/>
          </p:cNvPicPr>
          <p:nvPr>
            <p:ph idx="1"/>
          </p:nvPr>
        </p:nvPicPr>
        <p:blipFill>
          <a:blip r:embed="rId2"/>
          <a:stretch>
            <a:fillRect/>
          </a:stretch>
        </p:blipFill>
        <p:spPr>
          <a:xfrm>
            <a:off x="0" y="0"/>
            <a:ext cx="12192002" cy="6858000"/>
          </a:xfrm>
        </p:spPr>
      </p:pic>
      <p:sp>
        <p:nvSpPr>
          <p:cNvPr id="4" name="Footer Placeholder 3">
            <a:extLst>
              <a:ext uri="{FF2B5EF4-FFF2-40B4-BE49-F238E27FC236}">
                <a16:creationId xmlns:a16="http://schemas.microsoft.com/office/drawing/2014/main" id="{44ECC7F8-4ACB-BD41-8923-849DEF87D557}"/>
              </a:ext>
            </a:extLst>
          </p:cNvPr>
          <p:cNvSpPr>
            <a:spLocks noGrp="1"/>
          </p:cNvSpPr>
          <p:nvPr>
            <p:ph type="ftr" sz="quarter" idx="11"/>
          </p:nvPr>
        </p:nvSpPr>
        <p:spPr/>
        <p:txBody>
          <a:bodyPr/>
          <a:lstStyle/>
          <a:p>
            <a:endParaRPr lang="en-US"/>
          </a:p>
        </p:txBody>
      </p:sp>
      <p:sp>
        <p:nvSpPr>
          <p:cNvPr id="7" name="Rectangle 6">
            <a:extLst>
              <a:ext uri="{FF2B5EF4-FFF2-40B4-BE49-F238E27FC236}">
                <a16:creationId xmlns:a16="http://schemas.microsoft.com/office/drawing/2014/main" id="{DC0E3B04-A3EF-4392-B4AF-AFC975411715}"/>
              </a:ext>
            </a:extLst>
          </p:cNvPr>
          <p:cNvSpPr/>
          <p:nvPr/>
        </p:nvSpPr>
        <p:spPr>
          <a:xfrm>
            <a:off x="537091" y="5650094"/>
            <a:ext cx="8111552" cy="86868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p:sp>
        <p:nvSpPr>
          <p:cNvPr id="9" name="Content Placeholder 2">
            <a:extLst>
              <a:ext uri="{FF2B5EF4-FFF2-40B4-BE49-F238E27FC236}">
                <a16:creationId xmlns:a16="http://schemas.microsoft.com/office/drawing/2014/main" id="{EC41A952-3EA8-0047-B834-CBEDB0CD76F7}"/>
              </a:ext>
            </a:extLst>
          </p:cNvPr>
          <p:cNvSpPr txBox="1">
            <a:spLocks/>
          </p:cNvSpPr>
          <p:nvPr/>
        </p:nvSpPr>
        <p:spPr>
          <a:xfrm>
            <a:off x="555064" y="5651293"/>
            <a:ext cx="8755193" cy="84158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Helvetica Neue Light" panose="02000403000000020004" pitchFamily="2" charset="0"/>
                <a:ea typeface="Helvetica Neue Light" panose="02000403000000020004" pitchFamily="2" charset="0"/>
                <a:cs typeface="Helvetica Neue" panose="02000503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Helvetica Neue Light" panose="02000403000000020004" pitchFamily="2" charset="0"/>
                <a:ea typeface="Helvetica Neue Light" panose="02000403000000020004"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Helvetica Neue Light" panose="02000403000000020004" pitchFamily="2" charset="0"/>
                <a:ea typeface="Helvetica Neue Light" panose="02000403000000020004"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Neue Light" panose="02000403000000020004" pitchFamily="2" charset="0"/>
                <a:ea typeface="Helvetica Neue Light" panose="02000403000000020004"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Neue Light" panose="02000403000000020004" pitchFamily="2" charset="0"/>
                <a:ea typeface="Helvetica Neue Light" panose="02000403000000020004"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gsem</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(homework ratio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i.schtype</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-&gt; math) </a:t>
            </a:r>
          </a:p>
          <a:p>
            <a:pPr marL="0" indent="0">
              <a:spcBef>
                <a:spcPts val="0"/>
              </a:spcBef>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(Int[</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schid</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-&gt; math)</a:t>
            </a:r>
          </a:p>
        </p:txBody>
      </p:sp>
    </p:spTree>
    <p:extLst>
      <p:ext uri="{BB962C8B-B14F-4D97-AF65-F5344CB8AC3E}">
        <p14:creationId xmlns:p14="http://schemas.microsoft.com/office/powerpoint/2010/main" val="30081296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B358B1-D3BF-0749-9531-A0B670297C61}"/>
              </a:ext>
            </a:extLst>
          </p:cNvPr>
          <p:cNvSpPr>
            <a:spLocks noGrp="1"/>
          </p:cNvSpPr>
          <p:nvPr>
            <p:ph type="title"/>
          </p:nvPr>
        </p:nvSpPr>
        <p:spPr/>
        <p:txBody>
          <a:bodyPr/>
          <a:lstStyle/>
          <a:p>
            <a:r>
              <a:rPr lang="en-US" dirty="0"/>
              <a:t>Multilevel SEM</a:t>
            </a:r>
          </a:p>
        </p:txBody>
      </p:sp>
      <p:sp>
        <p:nvSpPr>
          <p:cNvPr id="3" name="Content Placeholder 2">
            <a:extLst>
              <a:ext uri="{FF2B5EF4-FFF2-40B4-BE49-F238E27FC236}">
                <a16:creationId xmlns:a16="http://schemas.microsoft.com/office/drawing/2014/main" id="{000B45A9-E7FE-304B-B71B-F440FD432A33}"/>
              </a:ext>
            </a:extLst>
          </p:cNvPr>
          <p:cNvSpPr>
            <a:spLocks noGrp="1"/>
          </p:cNvSpPr>
          <p:nvPr>
            <p:ph idx="1"/>
          </p:nvPr>
        </p:nvSpPr>
        <p:spPr>
          <a:xfrm>
            <a:off x="555064" y="5651293"/>
            <a:ext cx="8755193" cy="4855988"/>
          </a:xfrm>
        </p:spPr>
        <p:txBody>
          <a:bodyPr>
            <a:normAutofit/>
          </a:bodyPr>
          <a:lstStyle/>
          <a:p>
            <a:pPr marL="0" indent="0">
              <a:spcBef>
                <a:spcPts val="0"/>
              </a:spcBef>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gsem</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(homework ratio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i.schtype</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-&gt; math) </a:t>
            </a:r>
          </a:p>
          <a:p>
            <a:pPr marL="0" indent="0">
              <a:spcBef>
                <a:spcPts val="0"/>
              </a:spcBef>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(Int[</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schid</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-&gt; math)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Slo</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schid</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c.homework</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-&gt; math)</a:t>
            </a:r>
          </a:p>
        </p:txBody>
      </p:sp>
      <p:sp>
        <p:nvSpPr>
          <p:cNvPr id="4" name="Footer Placeholder 3">
            <a:extLst>
              <a:ext uri="{FF2B5EF4-FFF2-40B4-BE49-F238E27FC236}">
                <a16:creationId xmlns:a16="http://schemas.microsoft.com/office/drawing/2014/main" id="{EB5B837D-3B92-E54E-A0C8-C29C53A12EC8}"/>
              </a:ext>
            </a:extLst>
          </p:cNvPr>
          <p:cNvSpPr>
            <a:spLocks noGrp="1"/>
          </p:cNvSpPr>
          <p:nvPr>
            <p:ph type="ftr" sz="quarter" idx="11"/>
          </p:nvPr>
        </p:nvSpPr>
        <p:spPr/>
        <p:txBody>
          <a:bodyPr/>
          <a:lstStyle/>
          <a:p>
            <a:endParaRPr lang="en-US"/>
          </a:p>
        </p:txBody>
      </p:sp>
      <p:pic>
        <p:nvPicPr>
          <p:cNvPr id="6" name="Picture 5">
            <a:extLst>
              <a:ext uri="{FF2B5EF4-FFF2-40B4-BE49-F238E27FC236}">
                <a16:creationId xmlns:a16="http://schemas.microsoft.com/office/drawing/2014/main" id="{F5E9BBF9-9FBC-48C1-8816-4B00FD521285}"/>
              </a:ext>
            </a:extLst>
          </p:cNvPr>
          <p:cNvPicPr>
            <a:picLocks noChangeAspect="1"/>
          </p:cNvPicPr>
          <p:nvPr/>
        </p:nvPicPr>
        <p:blipFill>
          <a:blip r:embed="rId3"/>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FCFD7E6C-2CCD-4952-9586-C26F554FAD75}"/>
              </a:ext>
            </a:extLst>
          </p:cNvPr>
          <p:cNvSpPr/>
          <p:nvPr/>
        </p:nvSpPr>
        <p:spPr>
          <a:xfrm>
            <a:off x="537091" y="5650094"/>
            <a:ext cx="8111552" cy="86868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p>
        </p:txBody>
      </p:sp>
      <p:sp>
        <p:nvSpPr>
          <p:cNvPr id="5" name="Content Placeholder 2">
            <a:extLst>
              <a:ext uri="{FF2B5EF4-FFF2-40B4-BE49-F238E27FC236}">
                <a16:creationId xmlns:a16="http://schemas.microsoft.com/office/drawing/2014/main" id="{93288F79-112D-B069-FF8B-93EB6F4A58D2}"/>
              </a:ext>
            </a:extLst>
          </p:cNvPr>
          <p:cNvSpPr txBox="1">
            <a:spLocks/>
          </p:cNvSpPr>
          <p:nvPr/>
        </p:nvSpPr>
        <p:spPr>
          <a:xfrm>
            <a:off x="534281" y="5650094"/>
            <a:ext cx="8755193" cy="48559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Helvetica Neue Light" panose="02000403000000020004" pitchFamily="2" charset="0"/>
                <a:ea typeface="Helvetica Neue Light" panose="02000403000000020004" pitchFamily="2" charset="0"/>
                <a:cs typeface="Helvetica Neue" panose="02000503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Helvetica Neue Light" panose="02000403000000020004" pitchFamily="2" charset="0"/>
                <a:ea typeface="Helvetica Neue Light" panose="02000403000000020004"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Helvetica Neue Light" panose="02000403000000020004" pitchFamily="2" charset="0"/>
                <a:ea typeface="Helvetica Neue Light" panose="02000403000000020004"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Neue Light" panose="02000403000000020004" pitchFamily="2" charset="0"/>
                <a:ea typeface="Helvetica Neue Light" panose="02000403000000020004"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Neue Light" panose="02000403000000020004" pitchFamily="2" charset="0"/>
                <a:ea typeface="Helvetica Neue Light" panose="02000403000000020004"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gsem</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(homework ratio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i.schtype</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-&gt; math) </a:t>
            </a:r>
          </a:p>
          <a:p>
            <a:pPr marL="0" indent="0">
              <a:spcBef>
                <a:spcPts val="0"/>
              </a:spcBef>
              <a:buFont typeface="Arial" panose="020B0604020202020204" pitchFamily="34" charset="0"/>
              <a:buNone/>
            </a:pP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(Int[</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schid</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 -&gt; math) (</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Slo</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a:t>
            </a:r>
            <a:r>
              <a:rPr lang="en-US" sz="2000" dirty="0" err="1">
                <a:latin typeface="CMU Typewriter Text" panose="02000609000000000000" pitchFamily="49" charset="0"/>
                <a:ea typeface="CMU Typewriter Text" panose="02000609000000000000" pitchFamily="49" charset="0"/>
                <a:cs typeface="CMU Typewriter Text" panose="02000609000000000000" pitchFamily="49" charset="0"/>
              </a:rPr>
              <a:t>schid</a:t>
            </a:r>
            <a:r>
              <a:rPr lang="en-US" sz="2000" dirty="0">
                <a:latin typeface="CMU Typewriter Text" panose="02000609000000000000" pitchFamily="49" charset="0"/>
                <a:ea typeface="CMU Typewriter Text" panose="02000609000000000000" pitchFamily="49" charset="0"/>
                <a:cs typeface="CMU Typewriter Text" panose="02000609000000000000" pitchFamily="49" charset="0"/>
              </a:rPr>
              <a:t>]#c.homework -&gt; math)</a:t>
            </a:r>
          </a:p>
        </p:txBody>
      </p:sp>
    </p:spTree>
    <p:extLst>
      <p:ext uri="{BB962C8B-B14F-4D97-AF65-F5344CB8AC3E}">
        <p14:creationId xmlns:p14="http://schemas.microsoft.com/office/powerpoint/2010/main" val="36373156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06F16C8-C636-A04A-974D-87084CE9CDED}"/>
              </a:ext>
            </a:extLst>
          </p:cNvPr>
          <p:cNvSpPr txBox="1">
            <a:spLocks/>
          </p:cNvSpPr>
          <p:nvPr/>
        </p:nvSpPr>
        <p:spPr>
          <a:xfrm>
            <a:off x="0" y="2012606"/>
            <a:ext cx="9132454" cy="2514600"/>
          </a:xfrm>
          <a:prstGeom prst="rect">
            <a:avLst/>
          </a:prstGeom>
        </p:spPr>
        <p:txBody>
          <a:bodyPr>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Helvetica Neue Light" panose="02000403000000020004" pitchFamily="2" charset="0"/>
                <a:ea typeface="Helvetica Neue Light" panose="02000403000000020004" pitchFamily="2" charset="0"/>
                <a:cs typeface="Helvetica Neue" panose="02000503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Helvetica Neue Light" panose="02000403000000020004" pitchFamily="2" charset="0"/>
                <a:ea typeface="Helvetica Neue Light" panose="02000403000000020004"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Helvetica Neue Light" panose="02000403000000020004" pitchFamily="2" charset="0"/>
                <a:ea typeface="Helvetica Neue Light" panose="02000403000000020004"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Neue Light" panose="02000403000000020004" pitchFamily="2" charset="0"/>
                <a:ea typeface="Helvetica Neue Light" panose="02000403000000020004"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Neue Light" panose="02000403000000020004" pitchFamily="2" charset="0"/>
                <a:ea typeface="Helvetica Neue Light" panose="02000403000000020004"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t>Thank you!</a:t>
            </a:r>
          </a:p>
          <a:p>
            <a:pPr marL="0" indent="0" algn="ctr">
              <a:buNone/>
            </a:pPr>
            <a:endParaRPr lang="en-US" sz="3300" b="1" dirty="0"/>
          </a:p>
          <a:p>
            <a:pPr marL="0" indent="0" algn="ctr">
              <a:buNone/>
            </a:pPr>
            <a:endParaRPr lang="en-US" sz="3300" b="1" dirty="0"/>
          </a:p>
          <a:p>
            <a:pPr marL="0" indent="0" algn="ctr">
              <a:buNone/>
            </a:pPr>
            <a:r>
              <a:rPr lang="en-US" sz="2400" b="1" dirty="0">
                <a:solidFill>
                  <a:schemeClr val="bg1"/>
                </a:solidFill>
              </a:rPr>
              <a:t>For further questions, contact tech support</a:t>
            </a:r>
          </a:p>
          <a:p>
            <a:pPr marL="0" indent="0" algn="ctr">
              <a:buNone/>
            </a:pPr>
            <a:r>
              <a:rPr lang="en-US" sz="2400" b="1" dirty="0">
                <a:solidFill>
                  <a:schemeClr val="bg1"/>
                </a:solidFill>
              </a:rPr>
              <a:t>tech-support@stata.com</a:t>
            </a:r>
          </a:p>
          <a:p>
            <a:pPr marL="0" indent="0" algn="ctr">
              <a:buNone/>
            </a:pPr>
            <a:endParaRPr lang="en-US" sz="2000" b="1" dirty="0"/>
          </a:p>
        </p:txBody>
      </p:sp>
      <p:sp>
        <p:nvSpPr>
          <p:cNvPr id="4" name="TextBox 3">
            <a:extLst>
              <a:ext uri="{FF2B5EF4-FFF2-40B4-BE49-F238E27FC236}">
                <a16:creationId xmlns:a16="http://schemas.microsoft.com/office/drawing/2014/main" id="{5E6A91C6-CA43-B941-8DBE-59C5E95DF61A}"/>
              </a:ext>
            </a:extLst>
          </p:cNvPr>
          <p:cNvSpPr txBox="1"/>
          <p:nvPr/>
        </p:nvSpPr>
        <p:spPr>
          <a:xfrm>
            <a:off x="0" y="4362784"/>
            <a:ext cx="9144000" cy="1200329"/>
          </a:xfrm>
          <a:prstGeom prst="rect">
            <a:avLst/>
          </a:prstGeom>
          <a:noFill/>
        </p:spPr>
        <p:txBody>
          <a:bodyPr wrap="square" rtlCol="0">
            <a:spAutoFit/>
          </a:bodyPr>
          <a:lstStyle/>
          <a:p>
            <a:pPr algn="ctr"/>
            <a:endParaRPr lang="en-US" sz="2400" dirty="0">
              <a:latin typeface="Helvetica Neue Light" panose="02000403000000020004" pitchFamily="2" charset="0"/>
              <a:ea typeface="Helvetica Neue Light" panose="02000403000000020004" pitchFamily="2" charset="0"/>
            </a:endParaRPr>
          </a:p>
          <a:p>
            <a:pPr algn="ctr"/>
            <a:endParaRPr lang="en-US" sz="2400" dirty="0">
              <a:latin typeface="Helvetica Neue Light" panose="02000403000000020004" pitchFamily="2" charset="0"/>
              <a:ea typeface="Helvetica Neue Light" panose="02000403000000020004" pitchFamily="2" charset="0"/>
            </a:endParaRPr>
          </a:p>
          <a:p>
            <a:pPr algn="ctr"/>
            <a:endParaRPr lang="en-US" sz="2400" dirty="0">
              <a:latin typeface="Helvetica Neue Light" panose="02000403000000020004" pitchFamily="2" charset="0"/>
              <a:ea typeface="Helvetica Neue Light" panose="02000403000000020004" pitchFamily="2" charset="0"/>
            </a:endParaRPr>
          </a:p>
        </p:txBody>
      </p:sp>
    </p:spTree>
    <p:extLst>
      <p:ext uri="{BB962C8B-B14F-4D97-AF65-F5344CB8AC3E}">
        <p14:creationId xmlns:p14="http://schemas.microsoft.com/office/powerpoint/2010/main" val="39870744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Rectangle 77">
            <a:extLst>
              <a:ext uri="{FF2B5EF4-FFF2-40B4-BE49-F238E27FC236}">
                <a16:creationId xmlns:a16="http://schemas.microsoft.com/office/drawing/2014/main" id="{6FD0C362-F986-D14A-9F9C-69103425381C}"/>
              </a:ext>
            </a:extLst>
          </p:cNvPr>
          <p:cNvSpPr/>
          <p:nvPr/>
        </p:nvSpPr>
        <p:spPr>
          <a:xfrm>
            <a:off x="7517153" y="1825625"/>
            <a:ext cx="1510990" cy="110799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79" name="Rectangle 78">
            <a:extLst>
              <a:ext uri="{FF2B5EF4-FFF2-40B4-BE49-F238E27FC236}">
                <a16:creationId xmlns:a16="http://schemas.microsoft.com/office/drawing/2014/main" id="{A75C103D-72CB-104E-925D-2A0E18ACC87C}"/>
              </a:ext>
            </a:extLst>
          </p:cNvPr>
          <p:cNvSpPr/>
          <p:nvPr/>
        </p:nvSpPr>
        <p:spPr>
          <a:xfrm>
            <a:off x="5840014" y="1825625"/>
            <a:ext cx="1510990" cy="110799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80" name="Rectangle 79">
            <a:extLst>
              <a:ext uri="{FF2B5EF4-FFF2-40B4-BE49-F238E27FC236}">
                <a16:creationId xmlns:a16="http://schemas.microsoft.com/office/drawing/2014/main" id="{72FD3BD9-A735-7742-98BF-10F17D77C2ED}"/>
              </a:ext>
            </a:extLst>
          </p:cNvPr>
          <p:cNvSpPr/>
          <p:nvPr/>
        </p:nvSpPr>
        <p:spPr>
          <a:xfrm>
            <a:off x="4154857" y="1825625"/>
            <a:ext cx="1510990" cy="110799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7" name="Rectangle 6">
            <a:extLst>
              <a:ext uri="{FF2B5EF4-FFF2-40B4-BE49-F238E27FC236}">
                <a16:creationId xmlns:a16="http://schemas.microsoft.com/office/drawing/2014/main" id="{30B7C67E-D7AD-2648-9F36-8247765E1506}"/>
              </a:ext>
            </a:extLst>
          </p:cNvPr>
          <p:cNvSpPr/>
          <p:nvPr/>
        </p:nvSpPr>
        <p:spPr>
          <a:xfrm>
            <a:off x="1304053" y="5520141"/>
            <a:ext cx="1286409" cy="120032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5" name="Rectangle 4">
            <a:extLst>
              <a:ext uri="{FF2B5EF4-FFF2-40B4-BE49-F238E27FC236}">
                <a16:creationId xmlns:a16="http://schemas.microsoft.com/office/drawing/2014/main" id="{2543FE80-59F3-2A46-B586-CF28D2691C60}"/>
              </a:ext>
            </a:extLst>
          </p:cNvPr>
          <p:cNvSpPr/>
          <p:nvPr/>
        </p:nvSpPr>
        <p:spPr>
          <a:xfrm>
            <a:off x="5955428" y="5520139"/>
            <a:ext cx="1280162" cy="1200328"/>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6" name="TextBox 5">
            <a:extLst>
              <a:ext uri="{FF2B5EF4-FFF2-40B4-BE49-F238E27FC236}">
                <a16:creationId xmlns:a16="http://schemas.microsoft.com/office/drawing/2014/main" id="{84834E2C-89A7-8148-828B-3AAAF376ECD8}"/>
              </a:ext>
            </a:extLst>
          </p:cNvPr>
          <p:cNvSpPr txBox="1"/>
          <p:nvPr/>
        </p:nvSpPr>
        <p:spPr>
          <a:xfrm>
            <a:off x="1318076" y="5520136"/>
            <a:ext cx="1280162" cy="1200329"/>
          </a:xfrm>
          <a:prstGeom prst="rect">
            <a:avLst/>
          </a:prstGeom>
          <a:noFill/>
          <a:ln>
            <a:noFill/>
          </a:ln>
        </p:spPr>
        <p:txBody>
          <a:bodyPr wrap="square" rtlCol="0">
            <a:spAutoFit/>
          </a:bodyPr>
          <a:lstStyle/>
          <a:p>
            <a:pPr algn="ctr"/>
            <a:r>
              <a:rPr lang="en-US" sz="2400" dirty="0">
                <a:latin typeface="HelveticaNeue Light" panose="00000400000000000000" pitchFamily="2" charset="0"/>
                <a:ea typeface="Helvetica Neue Light" panose="02000403000000020004" pitchFamily="2" charset="0"/>
              </a:rPr>
              <a:t>High School GPA</a:t>
            </a:r>
          </a:p>
        </p:txBody>
      </p:sp>
      <p:sp>
        <p:nvSpPr>
          <p:cNvPr id="8" name="TextBox 7">
            <a:extLst>
              <a:ext uri="{FF2B5EF4-FFF2-40B4-BE49-F238E27FC236}">
                <a16:creationId xmlns:a16="http://schemas.microsoft.com/office/drawing/2014/main" id="{FF467881-C3E5-B04B-9DCE-30C3F9BD87FD}"/>
              </a:ext>
            </a:extLst>
          </p:cNvPr>
          <p:cNvSpPr txBox="1"/>
          <p:nvPr/>
        </p:nvSpPr>
        <p:spPr>
          <a:xfrm>
            <a:off x="5955429" y="5889470"/>
            <a:ext cx="1280162" cy="461665"/>
          </a:xfrm>
          <a:prstGeom prst="rect">
            <a:avLst/>
          </a:prstGeom>
          <a:noFill/>
          <a:ln>
            <a:noFill/>
          </a:ln>
        </p:spPr>
        <p:txBody>
          <a:bodyPr wrap="square" rtlCol="0">
            <a:spAutoFit/>
          </a:bodyPr>
          <a:lstStyle/>
          <a:p>
            <a:pPr algn="ctr"/>
            <a:r>
              <a:rPr lang="en-US" sz="2400" dirty="0">
                <a:latin typeface="HelveticaNeue Light" panose="00000400000000000000" pitchFamily="2" charset="0"/>
                <a:ea typeface="Helvetica Neue Light" panose="02000403000000020004" pitchFamily="2" charset="0"/>
              </a:rPr>
              <a:t>Income</a:t>
            </a:r>
          </a:p>
        </p:txBody>
      </p:sp>
      <p:sp>
        <p:nvSpPr>
          <p:cNvPr id="9" name="Oval 8">
            <a:extLst>
              <a:ext uri="{FF2B5EF4-FFF2-40B4-BE49-F238E27FC236}">
                <a16:creationId xmlns:a16="http://schemas.microsoft.com/office/drawing/2014/main" id="{D7A5C432-677F-6143-99E2-41F45FA43167}"/>
              </a:ext>
            </a:extLst>
          </p:cNvPr>
          <p:cNvSpPr/>
          <p:nvPr/>
        </p:nvSpPr>
        <p:spPr>
          <a:xfrm>
            <a:off x="1304052" y="3428964"/>
            <a:ext cx="1280160" cy="1280160"/>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10" name="TextBox 9">
            <a:extLst>
              <a:ext uri="{FF2B5EF4-FFF2-40B4-BE49-F238E27FC236}">
                <a16:creationId xmlns:a16="http://schemas.microsoft.com/office/drawing/2014/main" id="{025A2CC1-EA93-EE4B-B69A-A384FA9DE8C0}"/>
              </a:ext>
            </a:extLst>
          </p:cNvPr>
          <p:cNvSpPr txBox="1"/>
          <p:nvPr/>
        </p:nvSpPr>
        <p:spPr>
          <a:xfrm>
            <a:off x="1276106" y="3839705"/>
            <a:ext cx="1364105" cy="461665"/>
          </a:xfrm>
          <a:prstGeom prst="rect">
            <a:avLst/>
          </a:prstGeom>
          <a:noFill/>
          <a:ln>
            <a:noFill/>
          </a:ln>
        </p:spPr>
        <p:txBody>
          <a:bodyPr wrap="square" rtlCol="0">
            <a:spAutoFit/>
          </a:bodyPr>
          <a:lstStyle/>
          <a:p>
            <a:pPr algn="ctr"/>
            <a:r>
              <a:rPr lang="en-US" sz="2400" dirty="0">
                <a:latin typeface="HelveticaNeue Light" panose="00000400000000000000" pitchFamily="2" charset="0"/>
                <a:ea typeface="Helvetica Neue Light" panose="02000403000000020004" pitchFamily="2" charset="0"/>
              </a:rPr>
              <a:t>Aptitude</a:t>
            </a:r>
          </a:p>
        </p:txBody>
      </p:sp>
      <p:sp>
        <p:nvSpPr>
          <p:cNvPr id="11" name="Oval 10">
            <a:extLst>
              <a:ext uri="{FF2B5EF4-FFF2-40B4-BE49-F238E27FC236}">
                <a16:creationId xmlns:a16="http://schemas.microsoft.com/office/drawing/2014/main" id="{D254AC18-0675-9D42-85B2-A3EE81595559}"/>
              </a:ext>
            </a:extLst>
          </p:cNvPr>
          <p:cNvSpPr/>
          <p:nvPr/>
        </p:nvSpPr>
        <p:spPr>
          <a:xfrm>
            <a:off x="5955429" y="3428964"/>
            <a:ext cx="1280160" cy="1280160"/>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12" name="TextBox 11">
            <a:extLst>
              <a:ext uri="{FF2B5EF4-FFF2-40B4-BE49-F238E27FC236}">
                <a16:creationId xmlns:a16="http://schemas.microsoft.com/office/drawing/2014/main" id="{F40D05B5-A1E3-0544-A5FD-D8C422887B25}"/>
              </a:ext>
            </a:extLst>
          </p:cNvPr>
          <p:cNvSpPr txBox="1"/>
          <p:nvPr/>
        </p:nvSpPr>
        <p:spPr>
          <a:xfrm>
            <a:off x="5955428" y="3653889"/>
            <a:ext cx="1364105" cy="830997"/>
          </a:xfrm>
          <a:prstGeom prst="rect">
            <a:avLst/>
          </a:prstGeom>
          <a:noFill/>
          <a:ln>
            <a:noFill/>
          </a:ln>
        </p:spPr>
        <p:txBody>
          <a:bodyPr wrap="square" rtlCol="0">
            <a:spAutoFit/>
          </a:bodyPr>
          <a:lstStyle/>
          <a:p>
            <a:pPr algn="ctr"/>
            <a:r>
              <a:rPr lang="en-US" sz="2400" dirty="0">
                <a:latin typeface="HelveticaNeue Light" panose="00000400000000000000" pitchFamily="2" charset="0"/>
                <a:ea typeface="Helvetica Neue Light" panose="02000403000000020004" pitchFamily="2" charset="0"/>
              </a:rPr>
              <a:t>College Quality</a:t>
            </a:r>
          </a:p>
        </p:txBody>
      </p:sp>
      <p:sp>
        <p:nvSpPr>
          <p:cNvPr id="13" name="Rectangle 12">
            <a:extLst>
              <a:ext uri="{FF2B5EF4-FFF2-40B4-BE49-F238E27FC236}">
                <a16:creationId xmlns:a16="http://schemas.microsoft.com/office/drawing/2014/main" id="{06227590-DFA0-C646-B040-DB395781A748}"/>
              </a:ext>
            </a:extLst>
          </p:cNvPr>
          <p:cNvSpPr/>
          <p:nvPr/>
        </p:nvSpPr>
        <p:spPr>
          <a:xfrm>
            <a:off x="122123" y="2502481"/>
            <a:ext cx="1059242" cy="43088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14" name="TextBox 13">
            <a:extLst>
              <a:ext uri="{FF2B5EF4-FFF2-40B4-BE49-F238E27FC236}">
                <a16:creationId xmlns:a16="http://schemas.microsoft.com/office/drawing/2014/main" id="{6EF34415-2781-5947-AD77-94C24286C3B8}"/>
              </a:ext>
            </a:extLst>
          </p:cNvPr>
          <p:cNvSpPr txBox="1"/>
          <p:nvPr/>
        </p:nvSpPr>
        <p:spPr>
          <a:xfrm>
            <a:off x="122122" y="2503152"/>
            <a:ext cx="1059242" cy="430887"/>
          </a:xfrm>
          <a:prstGeom prst="rect">
            <a:avLst/>
          </a:prstGeom>
          <a:noFill/>
          <a:ln>
            <a:solidFill>
              <a:schemeClr val="tx1"/>
            </a:solid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SAT-M</a:t>
            </a:r>
          </a:p>
        </p:txBody>
      </p:sp>
      <p:sp>
        <p:nvSpPr>
          <p:cNvPr id="15" name="Rectangle 14">
            <a:extLst>
              <a:ext uri="{FF2B5EF4-FFF2-40B4-BE49-F238E27FC236}">
                <a16:creationId xmlns:a16="http://schemas.microsoft.com/office/drawing/2014/main" id="{FACB254C-4EEC-224E-9990-1BB4B9EEAF24}"/>
              </a:ext>
            </a:extLst>
          </p:cNvPr>
          <p:cNvSpPr/>
          <p:nvPr/>
        </p:nvSpPr>
        <p:spPr>
          <a:xfrm>
            <a:off x="1414512" y="2505465"/>
            <a:ext cx="1059242" cy="43088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16" name="TextBox 15">
            <a:extLst>
              <a:ext uri="{FF2B5EF4-FFF2-40B4-BE49-F238E27FC236}">
                <a16:creationId xmlns:a16="http://schemas.microsoft.com/office/drawing/2014/main" id="{1381CAD4-0801-234F-91A1-0559054D3BE0}"/>
              </a:ext>
            </a:extLst>
          </p:cNvPr>
          <p:cNvSpPr txBox="1"/>
          <p:nvPr/>
        </p:nvSpPr>
        <p:spPr>
          <a:xfrm>
            <a:off x="1414511" y="2506135"/>
            <a:ext cx="1059242" cy="430887"/>
          </a:xfrm>
          <a:prstGeom prst="rect">
            <a:avLst/>
          </a:prstGeom>
          <a:noFill/>
          <a:ln>
            <a:solidFill>
              <a:schemeClr val="tx1"/>
            </a:solid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SAT-V</a:t>
            </a:r>
          </a:p>
        </p:txBody>
      </p:sp>
      <p:sp>
        <p:nvSpPr>
          <p:cNvPr id="17" name="Rectangle 16">
            <a:extLst>
              <a:ext uri="{FF2B5EF4-FFF2-40B4-BE49-F238E27FC236}">
                <a16:creationId xmlns:a16="http://schemas.microsoft.com/office/drawing/2014/main" id="{029C13FA-ACA6-744B-B7A8-78235F97806D}"/>
              </a:ext>
            </a:extLst>
          </p:cNvPr>
          <p:cNvSpPr/>
          <p:nvPr/>
        </p:nvSpPr>
        <p:spPr>
          <a:xfrm>
            <a:off x="2700696" y="2508662"/>
            <a:ext cx="1059242" cy="43088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18" name="TextBox 17">
            <a:extLst>
              <a:ext uri="{FF2B5EF4-FFF2-40B4-BE49-F238E27FC236}">
                <a16:creationId xmlns:a16="http://schemas.microsoft.com/office/drawing/2014/main" id="{BF971BE6-2E3D-7A42-8C99-68A9A5E17E73}"/>
              </a:ext>
            </a:extLst>
          </p:cNvPr>
          <p:cNvSpPr txBox="1"/>
          <p:nvPr/>
        </p:nvSpPr>
        <p:spPr>
          <a:xfrm>
            <a:off x="2700695" y="2509333"/>
            <a:ext cx="1059242" cy="430887"/>
          </a:xfrm>
          <a:prstGeom prst="rect">
            <a:avLst/>
          </a:prstGeom>
          <a:noFill/>
          <a:ln>
            <a:solidFill>
              <a:schemeClr val="tx1"/>
            </a:solid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SAT-W</a:t>
            </a:r>
          </a:p>
        </p:txBody>
      </p:sp>
      <p:sp>
        <p:nvSpPr>
          <p:cNvPr id="20" name="TextBox 19">
            <a:extLst>
              <a:ext uri="{FF2B5EF4-FFF2-40B4-BE49-F238E27FC236}">
                <a16:creationId xmlns:a16="http://schemas.microsoft.com/office/drawing/2014/main" id="{CEA798E8-A20D-A24A-935B-ACC28BC0B926}"/>
              </a:ext>
            </a:extLst>
          </p:cNvPr>
          <p:cNvSpPr txBox="1"/>
          <p:nvPr/>
        </p:nvSpPr>
        <p:spPr>
          <a:xfrm>
            <a:off x="4159979" y="1832223"/>
            <a:ext cx="1528171" cy="1107996"/>
          </a:xfrm>
          <a:prstGeom prst="rect">
            <a:avLst/>
          </a:prstGeom>
          <a:noFill/>
          <a:ln>
            <a:no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Student-</a:t>
            </a:r>
          </a:p>
          <a:p>
            <a:pPr algn="ctr"/>
            <a:r>
              <a:rPr lang="en-US" sz="2200" dirty="0">
                <a:latin typeface="HelveticaNeue Light" panose="00000400000000000000" pitchFamily="2" charset="0"/>
                <a:ea typeface="Helvetica Neue Light" panose="02000403000000020004" pitchFamily="2" charset="0"/>
              </a:rPr>
              <a:t>Faculty </a:t>
            </a:r>
          </a:p>
          <a:p>
            <a:pPr algn="ctr"/>
            <a:r>
              <a:rPr lang="en-US" sz="2200" dirty="0">
                <a:latin typeface="HelveticaNeue Light" panose="00000400000000000000" pitchFamily="2" charset="0"/>
                <a:ea typeface="Helvetica Neue Light" panose="02000403000000020004" pitchFamily="2" charset="0"/>
              </a:rPr>
              <a:t>Ratio</a:t>
            </a:r>
          </a:p>
        </p:txBody>
      </p:sp>
      <p:sp>
        <p:nvSpPr>
          <p:cNvPr id="22" name="TextBox 21">
            <a:extLst>
              <a:ext uri="{FF2B5EF4-FFF2-40B4-BE49-F238E27FC236}">
                <a16:creationId xmlns:a16="http://schemas.microsoft.com/office/drawing/2014/main" id="{557424C6-6C3C-6E4C-AC9D-245447C2C7F9}"/>
              </a:ext>
            </a:extLst>
          </p:cNvPr>
          <p:cNvSpPr txBox="1"/>
          <p:nvPr/>
        </p:nvSpPr>
        <p:spPr>
          <a:xfrm>
            <a:off x="5758092" y="1991753"/>
            <a:ext cx="1662854" cy="769441"/>
          </a:xfrm>
          <a:prstGeom prst="rect">
            <a:avLst/>
          </a:prstGeom>
          <a:noFill/>
          <a:ln>
            <a:no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Graduation Rate</a:t>
            </a:r>
          </a:p>
        </p:txBody>
      </p:sp>
      <p:cxnSp>
        <p:nvCxnSpPr>
          <p:cNvPr id="24" name="Straight Arrow Connector 23">
            <a:extLst>
              <a:ext uri="{FF2B5EF4-FFF2-40B4-BE49-F238E27FC236}">
                <a16:creationId xmlns:a16="http://schemas.microsoft.com/office/drawing/2014/main" id="{A9AB3B22-71CA-4F47-8D1F-CC08964E9858}"/>
              </a:ext>
            </a:extLst>
          </p:cNvPr>
          <p:cNvCxnSpPr>
            <a:cxnSpLocks/>
            <a:stCxn id="9" idx="1"/>
            <a:endCxn id="14" idx="2"/>
          </p:cNvCxnSpPr>
          <p:nvPr/>
        </p:nvCxnSpPr>
        <p:spPr>
          <a:xfrm flipH="1" flipV="1">
            <a:off x="651743" y="2934039"/>
            <a:ext cx="839784" cy="682400"/>
          </a:xfrm>
          <a:prstGeom prst="straightConnector1">
            <a:avLst/>
          </a:prstGeom>
          <a:ln w="38100">
            <a:solidFill>
              <a:srgbClr val="1921FF"/>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A1F6F024-90D5-D049-9872-86D11D949249}"/>
              </a:ext>
            </a:extLst>
          </p:cNvPr>
          <p:cNvCxnSpPr>
            <a:cxnSpLocks/>
            <a:stCxn id="9" idx="0"/>
            <a:endCxn id="16" idx="2"/>
          </p:cNvCxnSpPr>
          <p:nvPr/>
        </p:nvCxnSpPr>
        <p:spPr>
          <a:xfrm flipV="1">
            <a:off x="1944132" y="2937022"/>
            <a:ext cx="0" cy="491942"/>
          </a:xfrm>
          <a:prstGeom prst="straightConnector1">
            <a:avLst/>
          </a:prstGeom>
          <a:ln w="38100">
            <a:solidFill>
              <a:srgbClr val="1921FF"/>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AF2FDC0B-A390-6247-9D79-C6AB3103E15E}"/>
              </a:ext>
            </a:extLst>
          </p:cNvPr>
          <p:cNvCxnSpPr>
            <a:cxnSpLocks/>
            <a:stCxn id="9" idx="7"/>
            <a:endCxn id="18" idx="2"/>
          </p:cNvCxnSpPr>
          <p:nvPr/>
        </p:nvCxnSpPr>
        <p:spPr>
          <a:xfrm flipV="1">
            <a:off x="2396737" y="2940220"/>
            <a:ext cx="833579" cy="676219"/>
          </a:xfrm>
          <a:prstGeom prst="straightConnector1">
            <a:avLst/>
          </a:prstGeom>
          <a:ln w="38100">
            <a:solidFill>
              <a:srgbClr val="1921FF"/>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9603B6DB-841C-424E-A4CF-B709B6A84643}"/>
              </a:ext>
            </a:extLst>
          </p:cNvPr>
          <p:cNvCxnSpPr>
            <a:cxnSpLocks/>
            <a:stCxn id="6" idx="3"/>
            <a:endCxn id="8" idx="1"/>
          </p:cNvCxnSpPr>
          <p:nvPr/>
        </p:nvCxnSpPr>
        <p:spPr>
          <a:xfrm>
            <a:off x="2598238" y="6120301"/>
            <a:ext cx="3357191" cy="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44B9B8F4-860B-7B4D-9579-327A7F97825F}"/>
              </a:ext>
            </a:extLst>
          </p:cNvPr>
          <p:cNvSpPr txBox="1"/>
          <p:nvPr/>
        </p:nvSpPr>
        <p:spPr>
          <a:xfrm>
            <a:off x="7525172" y="1832223"/>
            <a:ext cx="1496705" cy="769441"/>
          </a:xfrm>
          <a:prstGeom prst="rect">
            <a:avLst/>
          </a:prstGeom>
          <a:noFill/>
          <a:ln>
            <a:no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Average SAT Score</a:t>
            </a:r>
          </a:p>
        </p:txBody>
      </p:sp>
      <p:cxnSp>
        <p:nvCxnSpPr>
          <p:cNvPr id="75" name="Straight Arrow Connector 74">
            <a:extLst>
              <a:ext uri="{FF2B5EF4-FFF2-40B4-BE49-F238E27FC236}">
                <a16:creationId xmlns:a16="http://schemas.microsoft.com/office/drawing/2014/main" id="{66CE2D31-9109-8A45-8F09-F4502EF51CFC}"/>
              </a:ext>
            </a:extLst>
          </p:cNvPr>
          <p:cNvCxnSpPr>
            <a:cxnSpLocks/>
            <a:stCxn id="11" idx="1"/>
            <a:endCxn id="20" idx="2"/>
          </p:cNvCxnSpPr>
          <p:nvPr/>
        </p:nvCxnSpPr>
        <p:spPr>
          <a:xfrm flipH="1" flipV="1">
            <a:off x="4924065" y="2940219"/>
            <a:ext cx="1218839" cy="676220"/>
          </a:xfrm>
          <a:prstGeom prst="straightConnector1">
            <a:avLst/>
          </a:prstGeom>
          <a:ln w="38100">
            <a:solidFill>
              <a:srgbClr val="1921FF"/>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5B77C944-4FED-1E44-89D0-BA66E6B50B74}"/>
              </a:ext>
            </a:extLst>
          </p:cNvPr>
          <p:cNvCxnSpPr>
            <a:cxnSpLocks/>
            <a:stCxn id="11" idx="0"/>
            <a:endCxn id="79" idx="2"/>
          </p:cNvCxnSpPr>
          <p:nvPr/>
        </p:nvCxnSpPr>
        <p:spPr>
          <a:xfrm flipV="1">
            <a:off x="6595509" y="2933622"/>
            <a:ext cx="0" cy="495343"/>
          </a:xfrm>
          <a:prstGeom prst="straightConnector1">
            <a:avLst/>
          </a:prstGeom>
          <a:ln w="38100">
            <a:solidFill>
              <a:srgbClr val="1921FF"/>
            </a:solidFill>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827AD2AE-860A-0342-8370-69202817892B}"/>
              </a:ext>
            </a:extLst>
          </p:cNvPr>
          <p:cNvCxnSpPr>
            <a:cxnSpLocks/>
            <a:stCxn id="11" idx="7"/>
            <a:endCxn id="78" idx="2"/>
          </p:cNvCxnSpPr>
          <p:nvPr/>
        </p:nvCxnSpPr>
        <p:spPr>
          <a:xfrm flipV="1">
            <a:off x="7048115" y="2933621"/>
            <a:ext cx="1224534" cy="682818"/>
          </a:xfrm>
          <a:prstGeom prst="straightConnector1">
            <a:avLst/>
          </a:prstGeom>
          <a:ln w="38100">
            <a:solidFill>
              <a:srgbClr val="1921FF"/>
            </a:solidFill>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a:extLst>
              <a:ext uri="{FF2B5EF4-FFF2-40B4-BE49-F238E27FC236}">
                <a16:creationId xmlns:a16="http://schemas.microsoft.com/office/drawing/2014/main" id="{4D47045D-D9B4-C848-A9A9-32D288DC6BB6}"/>
              </a:ext>
            </a:extLst>
          </p:cNvPr>
          <p:cNvCxnSpPr>
            <a:cxnSpLocks/>
          </p:cNvCxnSpPr>
          <p:nvPr/>
        </p:nvCxnSpPr>
        <p:spPr>
          <a:xfrm flipV="1">
            <a:off x="2604485" y="4301370"/>
            <a:ext cx="3406942" cy="158810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a:extLst>
              <a:ext uri="{FF2B5EF4-FFF2-40B4-BE49-F238E27FC236}">
                <a16:creationId xmlns:a16="http://schemas.microsoft.com/office/drawing/2014/main" id="{1694F693-8706-E441-84BA-4CB9291EA6EC}"/>
              </a:ext>
            </a:extLst>
          </p:cNvPr>
          <p:cNvCxnSpPr>
            <a:cxnSpLocks/>
            <a:endCxn id="5" idx="0"/>
          </p:cNvCxnSpPr>
          <p:nvPr/>
        </p:nvCxnSpPr>
        <p:spPr>
          <a:xfrm>
            <a:off x="6595509" y="4709124"/>
            <a:ext cx="0" cy="81101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a:extLst>
              <a:ext uri="{FF2B5EF4-FFF2-40B4-BE49-F238E27FC236}">
                <a16:creationId xmlns:a16="http://schemas.microsoft.com/office/drawing/2014/main" id="{EC411422-CC87-4B40-969B-054D2DFA2412}"/>
              </a:ext>
            </a:extLst>
          </p:cNvPr>
          <p:cNvCxnSpPr>
            <a:cxnSpLocks/>
            <a:endCxn id="12" idx="1"/>
          </p:cNvCxnSpPr>
          <p:nvPr/>
        </p:nvCxnSpPr>
        <p:spPr>
          <a:xfrm flipV="1">
            <a:off x="2580250" y="4069388"/>
            <a:ext cx="3375178" cy="115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F4AC7B6-B120-5F40-95B5-478F83999B96}"/>
              </a:ext>
            </a:extLst>
          </p:cNvPr>
          <p:cNvSpPr/>
          <p:nvPr/>
        </p:nvSpPr>
        <p:spPr>
          <a:xfrm>
            <a:off x="122123" y="1232059"/>
            <a:ext cx="9368853" cy="5631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latin typeface="HelveticaNeue Light" panose="00000400000000000000" pitchFamily="2" charset="0"/>
            </a:endParaRPr>
          </a:p>
        </p:txBody>
      </p:sp>
      <p:sp>
        <p:nvSpPr>
          <p:cNvPr id="36" name="Arc 35">
            <a:extLst>
              <a:ext uri="{FF2B5EF4-FFF2-40B4-BE49-F238E27FC236}">
                <a16:creationId xmlns:a16="http://schemas.microsoft.com/office/drawing/2014/main" id="{3F5BEC1E-E5C0-2D41-9EFF-31280E7D878F}"/>
              </a:ext>
            </a:extLst>
          </p:cNvPr>
          <p:cNvSpPr/>
          <p:nvPr/>
        </p:nvSpPr>
        <p:spPr>
          <a:xfrm rot="13500000">
            <a:off x="870882" y="3647491"/>
            <a:ext cx="2910033" cy="2901038"/>
          </a:xfrm>
          <a:prstGeom prst="arc">
            <a:avLst/>
          </a:prstGeom>
          <a:ln w="38100">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160">
              <a:solidFill>
                <a:srgbClr val="FF0000"/>
              </a:solidFill>
            </a:endParaRPr>
          </a:p>
        </p:txBody>
      </p:sp>
      <p:sp>
        <p:nvSpPr>
          <p:cNvPr id="4" name="Rectangle 3">
            <a:extLst>
              <a:ext uri="{FF2B5EF4-FFF2-40B4-BE49-F238E27FC236}">
                <a16:creationId xmlns:a16="http://schemas.microsoft.com/office/drawing/2014/main" id="{1AD84E5B-6BC3-93BB-F2E0-6D55364E2F5D}"/>
              </a:ext>
            </a:extLst>
          </p:cNvPr>
          <p:cNvSpPr/>
          <p:nvPr/>
        </p:nvSpPr>
        <p:spPr>
          <a:xfrm>
            <a:off x="122123" y="1232059"/>
            <a:ext cx="9368853" cy="5631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latin typeface="HelveticaNeue Light" panose="00000400000000000000" pitchFamily="2" charset="0"/>
            </a:endParaRPr>
          </a:p>
        </p:txBody>
      </p:sp>
      <p:sp>
        <p:nvSpPr>
          <p:cNvPr id="19" name="TextBox 18">
            <a:extLst>
              <a:ext uri="{FF2B5EF4-FFF2-40B4-BE49-F238E27FC236}">
                <a16:creationId xmlns:a16="http://schemas.microsoft.com/office/drawing/2014/main" id="{C6EC9948-FF8E-3EC9-4A56-651E1051DEB3}"/>
              </a:ext>
            </a:extLst>
          </p:cNvPr>
          <p:cNvSpPr txBox="1"/>
          <p:nvPr/>
        </p:nvSpPr>
        <p:spPr>
          <a:xfrm>
            <a:off x="280291" y="1076236"/>
            <a:ext cx="3355732" cy="461665"/>
          </a:xfrm>
          <a:prstGeom prst="rect">
            <a:avLst/>
          </a:prstGeom>
          <a:noFill/>
        </p:spPr>
        <p:txBody>
          <a:bodyPr wrap="square" rtlCol="0">
            <a:spAutoFit/>
          </a:bodyPr>
          <a:lstStyle/>
          <a:p>
            <a:pPr algn="ctr"/>
            <a:r>
              <a:rPr lang="en-US" sz="2400" b="1" dirty="0">
                <a:ln>
                  <a:solidFill>
                    <a:srgbClr val="1921FF"/>
                  </a:solidFill>
                </a:ln>
                <a:solidFill>
                  <a:srgbClr val="0047D2"/>
                </a:solidFill>
                <a:latin typeface="HelveticaNeue Light" panose="00000400000000000000" pitchFamily="2" charset="0"/>
                <a:ea typeface="Helvetica Neue Light" panose="02000403000000020004" pitchFamily="2" charset="0"/>
              </a:rPr>
              <a:t>Measurement model</a:t>
            </a:r>
          </a:p>
        </p:txBody>
      </p:sp>
      <p:sp>
        <p:nvSpPr>
          <p:cNvPr id="21" name="TextBox 20">
            <a:extLst>
              <a:ext uri="{FF2B5EF4-FFF2-40B4-BE49-F238E27FC236}">
                <a16:creationId xmlns:a16="http://schemas.microsoft.com/office/drawing/2014/main" id="{DE65069F-AE01-7700-5AE5-11CE37AE6FEA}"/>
              </a:ext>
            </a:extLst>
          </p:cNvPr>
          <p:cNvSpPr txBox="1"/>
          <p:nvPr/>
        </p:nvSpPr>
        <p:spPr>
          <a:xfrm>
            <a:off x="4959614" y="1093867"/>
            <a:ext cx="3355732" cy="461665"/>
          </a:xfrm>
          <a:prstGeom prst="rect">
            <a:avLst/>
          </a:prstGeom>
          <a:noFill/>
        </p:spPr>
        <p:txBody>
          <a:bodyPr wrap="square" rtlCol="0">
            <a:spAutoFit/>
          </a:bodyPr>
          <a:lstStyle/>
          <a:p>
            <a:pPr algn="ctr"/>
            <a:r>
              <a:rPr lang="en-US" sz="2400" b="1" dirty="0">
                <a:solidFill>
                  <a:srgbClr val="FF0000"/>
                </a:solidFill>
                <a:latin typeface="HelveticaNeue Light" panose="00000400000000000000" pitchFamily="2" charset="0"/>
                <a:ea typeface="Helvetica Neue Light" panose="02000403000000020004" pitchFamily="2" charset="0"/>
              </a:rPr>
              <a:t>Structural model</a:t>
            </a:r>
          </a:p>
        </p:txBody>
      </p:sp>
    </p:spTree>
    <p:extLst>
      <p:ext uri="{BB962C8B-B14F-4D97-AF65-F5344CB8AC3E}">
        <p14:creationId xmlns:p14="http://schemas.microsoft.com/office/powerpoint/2010/main" val="20712572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Rectangle 77">
            <a:extLst>
              <a:ext uri="{FF2B5EF4-FFF2-40B4-BE49-F238E27FC236}">
                <a16:creationId xmlns:a16="http://schemas.microsoft.com/office/drawing/2014/main" id="{6FD0C362-F986-D14A-9F9C-69103425381C}"/>
              </a:ext>
            </a:extLst>
          </p:cNvPr>
          <p:cNvSpPr/>
          <p:nvPr/>
        </p:nvSpPr>
        <p:spPr>
          <a:xfrm>
            <a:off x="7517153" y="1825625"/>
            <a:ext cx="1510990" cy="110799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79" name="Rectangle 78">
            <a:extLst>
              <a:ext uri="{FF2B5EF4-FFF2-40B4-BE49-F238E27FC236}">
                <a16:creationId xmlns:a16="http://schemas.microsoft.com/office/drawing/2014/main" id="{A75C103D-72CB-104E-925D-2A0E18ACC87C}"/>
              </a:ext>
            </a:extLst>
          </p:cNvPr>
          <p:cNvSpPr/>
          <p:nvPr/>
        </p:nvSpPr>
        <p:spPr>
          <a:xfrm>
            <a:off x="5840014" y="1825625"/>
            <a:ext cx="1510990" cy="110799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80" name="Rectangle 79">
            <a:extLst>
              <a:ext uri="{FF2B5EF4-FFF2-40B4-BE49-F238E27FC236}">
                <a16:creationId xmlns:a16="http://schemas.microsoft.com/office/drawing/2014/main" id="{72FD3BD9-A735-7742-98BF-10F17D77C2ED}"/>
              </a:ext>
            </a:extLst>
          </p:cNvPr>
          <p:cNvSpPr/>
          <p:nvPr/>
        </p:nvSpPr>
        <p:spPr>
          <a:xfrm>
            <a:off x="4154857" y="1825625"/>
            <a:ext cx="1510990" cy="110799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7" name="Rectangle 6">
            <a:extLst>
              <a:ext uri="{FF2B5EF4-FFF2-40B4-BE49-F238E27FC236}">
                <a16:creationId xmlns:a16="http://schemas.microsoft.com/office/drawing/2014/main" id="{30B7C67E-D7AD-2648-9F36-8247765E1506}"/>
              </a:ext>
            </a:extLst>
          </p:cNvPr>
          <p:cNvSpPr/>
          <p:nvPr/>
        </p:nvSpPr>
        <p:spPr>
          <a:xfrm>
            <a:off x="1304053" y="5520141"/>
            <a:ext cx="1286409" cy="120032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5" name="Rectangle 4">
            <a:extLst>
              <a:ext uri="{FF2B5EF4-FFF2-40B4-BE49-F238E27FC236}">
                <a16:creationId xmlns:a16="http://schemas.microsoft.com/office/drawing/2014/main" id="{2543FE80-59F3-2A46-B586-CF28D2691C60}"/>
              </a:ext>
            </a:extLst>
          </p:cNvPr>
          <p:cNvSpPr/>
          <p:nvPr/>
        </p:nvSpPr>
        <p:spPr>
          <a:xfrm>
            <a:off x="5955428" y="5520139"/>
            <a:ext cx="1280162" cy="1200328"/>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6" name="TextBox 5">
            <a:extLst>
              <a:ext uri="{FF2B5EF4-FFF2-40B4-BE49-F238E27FC236}">
                <a16:creationId xmlns:a16="http://schemas.microsoft.com/office/drawing/2014/main" id="{84834E2C-89A7-8148-828B-3AAAF376ECD8}"/>
              </a:ext>
            </a:extLst>
          </p:cNvPr>
          <p:cNvSpPr txBox="1"/>
          <p:nvPr/>
        </p:nvSpPr>
        <p:spPr>
          <a:xfrm>
            <a:off x="1318076" y="5520136"/>
            <a:ext cx="1280162" cy="1200329"/>
          </a:xfrm>
          <a:prstGeom prst="rect">
            <a:avLst/>
          </a:prstGeom>
          <a:noFill/>
          <a:ln>
            <a:noFill/>
          </a:ln>
        </p:spPr>
        <p:txBody>
          <a:bodyPr wrap="square" rtlCol="0">
            <a:spAutoFit/>
          </a:bodyPr>
          <a:lstStyle/>
          <a:p>
            <a:pPr algn="ctr"/>
            <a:r>
              <a:rPr lang="en-US" sz="2400" dirty="0">
                <a:latin typeface="HelveticaNeue Light" panose="00000400000000000000" pitchFamily="2" charset="0"/>
                <a:ea typeface="Helvetica Neue Light" panose="02000403000000020004" pitchFamily="2" charset="0"/>
              </a:rPr>
              <a:t>High School GPA</a:t>
            </a:r>
          </a:p>
        </p:txBody>
      </p:sp>
      <p:sp>
        <p:nvSpPr>
          <p:cNvPr id="8" name="TextBox 7">
            <a:extLst>
              <a:ext uri="{FF2B5EF4-FFF2-40B4-BE49-F238E27FC236}">
                <a16:creationId xmlns:a16="http://schemas.microsoft.com/office/drawing/2014/main" id="{FF467881-C3E5-B04B-9DCE-30C3F9BD87FD}"/>
              </a:ext>
            </a:extLst>
          </p:cNvPr>
          <p:cNvSpPr txBox="1"/>
          <p:nvPr/>
        </p:nvSpPr>
        <p:spPr>
          <a:xfrm>
            <a:off x="5955429" y="5889470"/>
            <a:ext cx="1280162" cy="461665"/>
          </a:xfrm>
          <a:prstGeom prst="rect">
            <a:avLst/>
          </a:prstGeom>
          <a:noFill/>
          <a:ln>
            <a:noFill/>
          </a:ln>
        </p:spPr>
        <p:txBody>
          <a:bodyPr wrap="square" rtlCol="0">
            <a:spAutoFit/>
          </a:bodyPr>
          <a:lstStyle/>
          <a:p>
            <a:pPr algn="ctr"/>
            <a:r>
              <a:rPr lang="en-US" sz="2400" dirty="0">
                <a:latin typeface="HelveticaNeue Light" panose="00000400000000000000" pitchFamily="2" charset="0"/>
                <a:ea typeface="Helvetica Neue Light" panose="02000403000000020004" pitchFamily="2" charset="0"/>
              </a:rPr>
              <a:t>Income</a:t>
            </a:r>
          </a:p>
        </p:txBody>
      </p:sp>
      <p:sp>
        <p:nvSpPr>
          <p:cNvPr id="9" name="Oval 8">
            <a:extLst>
              <a:ext uri="{FF2B5EF4-FFF2-40B4-BE49-F238E27FC236}">
                <a16:creationId xmlns:a16="http://schemas.microsoft.com/office/drawing/2014/main" id="{D7A5C432-677F-6143-99E2-41F45FA43167}"/>
              </a:ext>
            </a:extLst>
          </p:cNvPr>
          <p:cNvSpPr/>
          <p:nvPr/>
        </p:nvSpPr>
        <p:spPr>
          <a:xfrm>
            <a:off x="1304052" y="3428964"/>
            <a:ext cx="1280160" cy="1280160"/>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10" name="TextBox 9">
            <a:extLst>
              <a:ext uri="{FF2B5EF4-FFF2-40B4-BE49-F238E27FC236}">
                <a16:creationId xmlns:a16="http://schemas.microsoft.com/office/drawing/2014/main" id="{025A2CC1-EA93-EE4B-B69A-A384FA9DE8C0}"/>
              </a:ext>
            </a:extLst>
          </p:cNvPr>
          <p:cNvSpPr txBox="1"/>
          <p:nvPr/>
        </p:nvSpPr>
        <p:spPr>
          <a:xfrm>
            <a:off x="1276106" y="3839705"/>
            <a:ext cx="1364105" cy="461665"/>
          </a:xfrm>
          <a:prstGeom prst="rect">
            <a:avLst/>
          </a:prstGeom>
          <a:noFill/>
          <a:ln>
            <a:noFill/>
          </a:ln>
        </p:spPr>
        <p:txBody>
          <a:bodyPr wrap="square" rtlCol="0">
            <a:spAutoFit/>
          </a:bodyPr>
          <a:lstStyle/>
          <a:p>
            <a:pPr algn="ctr"/>
            <a:r>
              <a:rPr lang="en-US" sz="2400" dirty="0">
                <a:latin typeface="HelveticaNeue Light" panose="00000400000000000000" pitchFamily="2" charset="0"/>
                <a:ea typeface="Helvetica Neue Light" panose="02000403000000020004" pitchFamily="2" charset="0"/>
              </a:rPr>
              <a:t>Aptitude</a:t>
            </a:r>
          </a:p>
        </p:txBody>
      </p:sp>
      <p:sp>
        <p:nvSpPr>
          <p:cNvPr id="11" name="Oval 10">
            <a:extLst>
              <a:ext uri="{FF2B5EF4-FFF2-40B4-BE49-F238E27FC236}">
                <a16:creationId xmlns:a16="http://schemas.microsoft.com/office/drawing/2014/main" id="{D254AC18-0675-9D42-85B2-A3EE81595559}"/>
              </a:ext>
            </a:extLst>
          </p:cNvPr>
          <p:cNvSpPr/>
          <p:nvPr/>
        </p:nvSpPr>
        <p:spPr>
          <a:xfrm>
            <a:off x="5955429" y="3428964"/>
            <a:ext cx="1280160" cy="1280160"/>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12" name="TextBox 11">
            <a:extLst>
              <a:ext uri="{FF2B5EF4-FFF2-40B4-BE49-F238E27FC236}">
                <a16:creationId xmlns:a16="http://schemas.microsoft.com/office/drawing/2014/main" id="{F40D05B5-A1E3-0544-A5FD-D8C422887B25}"/>
              </a:ext>
            </a:extLst>
          </p:cNvPr>
          <p:cNvSpPr txBox="1"/>
          <p:nvPr/>
        </p:nvSpPr>
        <p:spPr>
          <a:xfrm>
            <a:off x="5955428" y="3653889"/>
            <a:ext cx="1364105" cy="830997"/>
          </a:xfrm>
          <a:prstGeom prst="rect">
            <a:avLst/>
          </a:prstGeom>
          <a:noFill/>
          <a:ln>
            <a:noFill/>
          </a:ln>
        </p:spPr>
        <p:txBody>
          <a:bodyPr wrap="square" rtlCol="0">
            <a:spAutoFit/>
          </a:bodyPr>
          <a:lstStyle/>
          <a:p>
            <a:pPr algn="ctr"/>
            <a:r>
              <a:rPr lang="en-US" sz="2400" dirty="0">
                <a:latin typeface="HelveticaNeue Light" panose="00000400000000000000" pitchFamily="2" charset="0"/>
                <a:ea typeface="Helvetica Neue Light" panose="02000403000000020004" pitchFamily="2" charset="0"/>
              </a:rPr>
              <a:t>College Quality</a:t>
            </a:r>
          </a:p>
        </p:txBody>
      </p:sp>
      <p:sp>
        <p:nvSpPr>
          <p:cNvPr id="13" name="Rectangle 12">
            <a:extLst>
              <a:ext uri="{FF2B5EF4-FFF2-40B4-BE49-F238E27FC236}">
                <a16:creationId xmlns:a16="http://schemas.microsoft.com/office/drawing/2014/main" id="{06227590-DFA0-C646-B040-DB395781A748}"/>
              </a:ext>
            </a:extLst>
          </p:cNvPr>
          <p:cNvSpPr/>
          <p:nvPr/>
        </p:nvSpPr>
        <p:spPr>
          <a:xfrm>
            <a:off x="122123" y="2502481"/>
            <a:ext cx="1059242" cy="43088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14" name="TextBox 13">
            <a:extLst>
              <a:ext uri="{FF2B5EF4-FFF2-40B4-BE49-F238E27FC236}">
                <a16:creationId xmlns:a16="http://schemas.microsoft.com/office/drawing/2014/main" id="{6EF34415-2781-5947-AD77-94C24286C3B8}"/>
              </a:ext>
            </a:extLst>
          </p:cNvPr>
          <p:cNvSpPr txBox="1"/>
          <p:nvPr/>
        </p:nvSpPr>
        <p:spPr>
          <a:xfrm>
            <a:off x="122122" y="2503152"/>
            <a:ext cx="1059242" cy="430887"/>
          </a:xfrm>
          <a:prstGeom prst="rect">
            <a:avLst/>
          </a:prstGeom>
          <a:noFill/>
          <a:ln>
            <a:solidFill>
              <a:schemeClr val="tx1"/>
            </a:solid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SAT-M</a:t>
            </a:r>
          </a:p>
        </p:txBody>
      </p:sp>
      <p:sp>
        <p:nvSpPr>
          <p:cNvPr id="15" name="Rectangle 14">
            <a:extLst>
              <a:ext uri="{FF2B5EF4-FFF2-40B4-BE49-F238E27FC236}">
                <a16:creationId xmlns:a16="http://schemas.microsoft.com/office/drawing/2014/main" id="{FACB254C-4EEC-224E-9990-1BB4B9EEAF24}"/>
              </a:ext>
            </a:extLst>
          </p:cNvPr>
          <p:cNvSpPr/>
          <p:nvPr/>
        </p:nvSpPr>
        <p:spPr>
          <a:xfrm>
            <a:off x="1414512" y="2505465"/>
            <a:ext cx="1059242" cy="43088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16" name="TextBox 15">
            <a:extLst>
              <a:ext uri="{FF2B5EF4-FFF2-40B4-BE49-F238E27FC236}">
                <a16:creationId xmlns:a16="http://schemas.microsoft.com/office/drawing/2014/main" id="{1381CAD4-0801-234F-91A1-0559054D3BE0}"/>
              </a:ext>
            </a:extLst>
          </p:cNvPr>
          <p:cNvSpPr txBox="1"/>
          <p:nvPr/>
        </p:nvSpPr>
        <p:spPr>
          <a:xfrm>
            <a:off x="1414511" y="2506135"/>
            <a:ext cx="1059242" cy="430887"/>
          </a:xfrm>
          <a:prstGeom prst="rect">
            <a:avLst/>
          </a:prstGeom>
          <a:noFill/>
          <a:ln>
            <a:solidFill>
              <a:schemeClr val="tx1"/>
            </a:solid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SAT-V</a:t>
            </a:r>
          </a:p>
        </p:txBody>
      </p:sp>
      <p:sp>
        <p:nvSpPr>
          <p:cNvPr id="17" name="Rectangle 16">
            <a:extLst>
              <a:ext uri="{FF2B5EF4-FFF2-40B4-BE49-F238E27FC236}">
                <a16:creationId xmlns:a16="http://schemas.microsoft.com/office/drawing/2014/main" id="{029C13FA-ACA6-744B-B7A8-78235F97806D}"/>
              </a:ext>
            </a:extLst>
          </p:cNvPr>
          <p:cNvSpPr/>
          <p:nvPr/>
        </p:nvSpPr>
        <p:spPr>
          <a:xfrm>
            <a:off x="2700696" y="2508662"/>
            <a:ext cx="1059242" cy="43088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18" name="TextBox 17">
            <a:extLst>
              <a:ext uri="{FF2B5EF4-FFF2-40B4-BE49-F238E27FC236}">
                <a16:creationId xmlns:a16="http://schemas.microsoft.com/office/drawing/2014/main" id="{BF971BE6-2E3D-7A42-8C99-68A9A5E17E73}"/>
              </a:ext>
            </a:extLst>
          </p:cNvPr>
          <p:cNvSpPr txBox="1"/>
          <p:nvPr/>
        </p:nvSpPr>
        <p:spPr>
          <a:xfrm>
            <a:off x="2700695" y="2509333"/>
            <a:ext cx="1059242" cy="430887"/>
          </a:xfrm>
          <a:prstGeom prst="rect">
            <a:avLst/>
          </a:prstGeom>
          <a:noFill/>
          <a:ln>
            <a:solidFill>
              <a:schemeClr val="tx1"/>
            </a:solid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SAT-W</a:t>
            </a:r>
          </a:p>
        </p:txBody>
      </p:sp>
      <p:sp>
        <p:nvSpPr>
          <p:cNvPr id="20" name="TextBox 19">
            <a:extLst>
              <a:ext uri="{FF2B5EF4-FFF2-40B4-BE49-F238E27FC236}">
                <a16:creationId xmlns:a16="http://schemas.microsoft.com/office/drawing/2014/main" id="{CEA798E8-A20D-A24A-935B-ACC28BC0B926}"/>
              </a:ext>
            </a:extLst>
          </p:cNvPr>
          <p:cNvSpPr txBox="1"/>
          <p:nvPr/>
        </p:nvSpPr>
        <p:spPr>
          <a:xfrm>
            <a:off x="4159979" y="1832223"/>
            <a:ext cx="1528171" cy="1107996"/>
          </a:xfrm>
          <a:prstGeom prst="rect">
            <a:avLst/>
          </a:prstGeom>
          <a:noFill/>
          <a:ln>
            <a:no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Student-</a:t>
            </a:r>
          </a:p>
          <a:p>
            <a:pPr algn="ctr"/>
            <a:r>
              <a:rPr lang="en-US" sz="2200" dirty="0">
                <a:latin typeface="HelveticaNeue Light" panose="00000400000000000000" pitchFamily="2" charset="0"/>
                <a:ea typeface="Helvetica Neue Light" panose="02000403000000020004" pitchFamily="2" charset="0"/>
              </a:rPr>
              <a:t>Faculty </a:t>
            </a:r>
          </a:p>
          <a:p>
            <a:pPr algn="ctr"/>
            <a:r>
              <a:rPr lang="en-US" sz="2200" dirty="0">
                <a:latin typeface="HelveticaNeue Light" panose="00000400000000000000" pitchFamily="2" charset="0"/>
                <a:ea typeface="Helvetica Neue Light" panose="02000403000000020004" pitchFamily="2" charset="0"/>
              </a:rPr>
              <a:t>Ratio</a:t>
            </a:r>
          </a:p>
        </p:txBody>
      </p:sp>
      <p:sp>
        <p:nvSpPr>
          <p:cNvPr id="22" name="TextBox 21">
            <a:extLst>
              <a:ext uri="{FF2B5EF4-FFF2-40B4-BE49-F238E27FC236}">
                <a16:creationId xmlns:a16="http://schemas.microsoft.com/office/drawing/2014/main" id="{557424C6-6C3C-6E4C-AC9D-245447C2C7F9}"/>
              </a:ext>
            </a:extLst>
          </p:cNvPr>
          <p:cNvSpPr txBox="1"/>
          <p:nvPr/>
        </p:nvSpPr>
        <p:spPr>
          <a:xfrm>
            <a:off x="5758092" y="1991753"/>
            <a:ext cx="1662854" cy="769441"/>
          </a:xfrm>
          <a:prstGeom prst="rect">
            <a:avLst/>
          </a:prstGeom>
          <a:noFill/>
          <a:ln>
            <a:no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Graduation Rate</a:t>
            </a:r>
          </a:p>
        </p:txBody>
      </p:sp>
      <p:cxnSp>
        <p:nvCxnSpPr>
          <p:cNvPr id="24" name="Straight Arrow Connector 23">
            <a:extLst>
              <a:ext uri="{FF2B5EF4-FFF2-40B4-BE49-F238E27FC236}">
                <a16:creationId xmlns:a16="http://schemas.microsoft.com/office/drawing/2014/main" id="{A9AB3B22-71CA-4F47-8D1F-CC08964E9858}"/>
              </a:ext>
            </a:extLst>
          </p:cNvPr>
          <p:cNvCxnSpPr>
            <a:cxnSpLocks/>
            <a:stCxn id="9" idx="1"/>
            <a:endCxn id="14" idx="2"/>
          </p:cNvCxnSpPr>
          <p:nvPr/>
        </p:nvCxnSpPr>
        <p:spPr>
          <a:xfrm flipH="1" flipV="1">
            <a:off x="651743" y="2934039"/>
            <a:ext cx="839784" cy="68240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A1F6F024-90D5-D049-9872-86D11D949249}"/>
              </a:ext>
            </a:extLst>
          </p:cNvPr>
          <p:cNvCxnSpPr>
            <a:cxnSpLocks/>
            <a:stCxn id="9" idx="0"/>
            <a:endCxn id="16" idx="2"/>
          </p:cNvCxnSpPr>
          <p:nvPr/>
        </p:nvCxnSpPr>
        <p:spPr>
          <a:xfrm flipV="1">
            <a:off x="1944132" y="2937022"/>
            <a:ext cx="0" cy="49194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AF2FDC0B-A390-6247-9D79-C6AB3103E15E}"/>
              </a:ext>
            </a:extLst>
          </p:cNvPr>
          <p:cNvCxnSpPr>
            <a:cxnSpLocks/>
            <a:stCxn id="9" idx="7"/>
            <a:endCxn id="18" idx="2"/>
          </p:cNvCxnSpPr>
          <p:nvPr/>
        </p:nvCxnSpPr>
        <p:spPr>
          <a:xfrm flipV="1">
            <a:off x="2396737" y="2940220"/>
            <a:ext cx="833579" cy="67621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9603B6DB-841C-424E-A4CF-B709B6A84643}"/>
              </a:ext>
            </a:extLst>
          </p:cNvPr>
          <p:cNvCxnSpPr>
            <a:cxnSpLocks/>
            <a:stCxn id="6" idx="3"/>
            <a:endCxn id="8" idx="1"/>
          </p:cNvCxnSpPr>
          <p:nvPr/>
        </p:nvCxnSpPr>
        <p:spPr>
          <a:xfrm>
            <a:off x="2598238" y="6120301"/>
            <a:ext cx="3357191" cy="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44B9B8F4-860B-7B4D-9579-327A7F97825F}"/>
              </a:ext>
            </a:extLst>
          </p:cNvPr>
          <p:cNvSpPr txBox="1"/>
          <p:nvPr/>
        </p:nvSpPr>
        <p:spPr>
          <a:xfrm>
            <a:off x="7531438" y="1832223"/>
            <a:ext cx="1496705" cy="769441"/>
          </a:xfrm>
          <a:prstGeom prst="rect">
            <a:avLst/>
          </a:prstGeom>
          <a:noFill/>
          <a:ln>
            <a:no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Average SAT Score</a:t>
            </a:r>
          </a:p>
        </p:txBody>
      </p:sp>
      <p:cxnSp>
        <p:nvCxnSpPr>
          <p:cNvPr id="75" name="Straight Arrow Connector 74">
            <a:extLst>
              <a:ext uri="{FF2B5EF4-FFF2-40B4-BE49-F238E27FC236}">
                <a16:creationId xmlns:a16="http://schemas.microsoft.com/office/drawing/2014/main" id="{66CE2D31-9109-8A45-8F09-F4502EF51CFC}"/>
              </a:ext>
            </a:extLst>
          </p:cNvPr>
          <p:cNvCxnSpPr>
            <a:cxnSpLocks/>
            <a:stCxn id="11" idx="1"/>
            <a:endCxn id="20" idx="2"/>
          </p:cNvCxnSpPr>
          <p:nvPr/>
        </p:nvCxnSpPr>
        <p:spPr>
          <a:xfrm flipH="1" flipV="1">
            <a:off x="4924065" y="2940219"/>
            <a:ext cx="1218839" cy="67622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5B77C944-4FED-1E44-89D0-BA66E6B50B74}"/>
              </a:ext>
            </a:extLst>
          </p:cNvPr>
          <p:cNvCxnSpPr>
            <a:cxnSpLocks/>
            <a:stCxn id="11" idx="0"/>
            <a:endCxn id="79" idx="2"/>
          </p:cNvCxnSpPr>
          <p:nvPr/>
        </p:nvCxnSpPr>
        <p:spPr>
          <a:xfrm flipV="1">
            <a:off x="6595509" y="2933622"/>
            <a:ext cx="0" cy="49534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827AD2AE-860A-0342-8370-69202817892B}"/>
              </a:ext>
            </a:extLst>
          </p:cNvPr>
          <p:cNvCxnSpPr>
            <a:cxnSpLocks/>
            <a:stCxn id="11" idx="7"/>
            <a:endCxn id="78" idx="2"/>
          </p:cNvCxnSpPr>
          <p:nvPr/>
        </p:nvCxnSpPr>
        <p:spPr>
          <a:xfrm flipV="1">
            <a:off x="7048115" y="2933621"/>
            <a:ext cx="1224534" cy="68281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a:extLst>
              <a:ext uri="{FF2B5EF4-FFF2-40B4-BE49-F238E27FC236}">
                <a16:creationId xmlns:a16="http://schemas.microsoft.com/office/drawing/2014/main" id="{4D47045D-D9B4-C848-A9A9-32D288DC6BB6}"/>
              </a:ext>
            </a:extLst>
          </p:cNvPr>
          <p:cNvCxnSpPr>
            <a:cxnSpLocks/>
          </p:cNvCxnSpPr>
          <p:nvPr/>
        </p:nvCxnSpPr>
        <p:spPr>
          <a:xfrm flipV="1">
            <a:off x="2604485" y="4301370"/>
            <a:ext cx="3406942" cy="158810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a:extLst>
              <a:ext uri="{FF2B5EF4-FFF2-40B4-BE49-F238E27FC236}">
                <a16:creationId xmlns:a16="http://schemas.microsoft.com/office/drawing/2014/main" id="{1694F693-8706-E441-84BA-4CB9291EA6EC}"/>
              </a:ext>
            </a:extLst>
          </p:cNvPr>
          <p:cNvCxnSpPr>
            <a:cxnSpLocks/>
            <a:endCxn id="5" idx="0"/>
          </p:cNvCxnSpPr>
          <p:nvPr/>
        </p:nvCxnSpPr>
        <p:spPr>
          <a:xfrm>
            <a:off x="6595509" y="4709124"/>
            <a:ext cx="0" cy="81101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a:extLst>
              <a:ext uri="{FF2B5EF4-FFF2-40B4-BE49-F238E27FC236}">
                <a16:creationId xmlns:a16="http://schemas.microsoft.com/office/drawing/2014/main" id="{EC411422-CC87-4B40-969B-054D2DFA2412}"/>
              </a:ext>
            </a:extLst>
          </p:cNvPr>
          <p:cNvCxnSpPr>
            <a:cxnSpLocks/>
            <a:endCxn id="12" idx="1"/>
          </p:cNvCxnSpPr>
          <p:nvPr/>
        </p:nvCxnSpPr>
        <p:spPr>
          <a:xfrm flipV="1">
            <a:off x="2580250" y="4069388"/>
            <a:ext cx="3375178" cy="115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6" name="Arc 35">
            <a:extLst>
              <a:ext uri="{FF2B5EF4-FFF2-40B4-BE49-F238E27FC236}">
                <a16:creationId xmlns:a16="http://schemas.microsoft.com/office/drawing/2014/main" id="{3F5BEC1E-E5C0-2D41-9EFF-31280E7D878F}"/>
              </a:ext>
            </a:extLst>
          </p:cNvPr>
          <p:cNvSpPr/>
          <p:nvPr/>
        </p:nvSpPr>
        <p:spPr>
          <a:xfrm rot="13500000">
            <a:off x="870882" y="3647491"/>
            <a:ext cx="2910033" cy="2901038"/>
          </a:xfrm>
          <a:prstGeom prst="arc">
            <a:avLst/>
          </a:prstGeom>
          <a:ln w="38100">
            <a:solidFill>
              <a:srgbClr val="1921FF"/>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160">
              <a:solidFill>
                <a:srgbClr val="FF0000"/>
              </a:solidFill>
            </a:endParaRPr>
          </a:p>
        </p:txBody>
      </p:sp>
      <p:sp>
        <p:nvSpPr>
          <p:cNvPr id="4" name="Rectangle 3">
            <a:extLst>
              <a:ext uri="{FF2B5EF4-FFF2-40B4-BE49-F238E27FC236}">
                <a16:creationId xmlns:a16="http://schemas.microsoft.com/office/drawing/2014/main" id="{5C5A92B5-601D-A938-284A-1C8DDAF8896F}"/>
              </a:ext>
            </a:extLst>
          </p:cNvPr>
          <p:cNvSpPr/>
          <p:nvPr/>
        </p:nvSpPr>
        <p:spPr>
          <a:xfrm>
            <a:off x="122123" y="1232059"/>
            <a:ext cx="9368853" cy="5631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latin typeface="HelveticaNeue Light" panose="00000400000000000000" pitchFamily="2" charset="0"/>
            </a:endParaRPr>
          </a:p>
        </p:txBody>
      </p:sp>
      <p:sp>
        <p:nvSpPr>
          <p:cNvPr id="19" name="TextBox 18">
            <a:extLst>
              <a:ext uri="{FF2B5EF4-FFF2-40B4-BE49-F238E27FC236}">
                <a16:creationId xmlns:a16="http://schemas.microsoft.com/office/drawing/2014/main" id="{F2754D14-C955-B2A8-6696-EFA47AD23A07}"/>
              </a:ext>
            </a:extLst>
          </p:cNvPr>
          <p:cNvSpPr txBox="1"/>
          <p:nvPr/>
        </p:nvSpPr>
        <p:spPr>
          <a:xfrm>
            <a:off x="280291" y="1076236"/>
            <a:ext cx="3355732" cy="461665"/>
          </a:xfrm>
          <a:prstGeom prst="rect">
            <a:avLst/>
          </a:prstGeom>
          <a:noFill/>
        </p:spPr>
        <p:txBody>
          <a:bodyPr wrap="square" rtlCol="0">
            <a:spAutoFit/>
          </a:bodyPr>
          <a:lstStyle/>
          <a:p>
            <a:pPr algn="ctr"/>
            <a:r>
              <a:rPr lang="en-US" sz="2400" b="1" dirty="0">
                <a:ln>
                  <a:solidFill>
                    <a:srgbClr val="1921FF"/>
                  </a:solidFill>
                </a:ln>
                <a:solidFill>
                  <a:srgbClr val="0047D2"/>
                </a:solidFill>
                <a:latin typeface="HelveticaNeue Light" panose="00000400000000000000" pitchFamily="2" charset="0"/>
                <a:ea typeface="Helvetica Neue Light" panose="02000403000000020004" pitchFamily="2" charset="0"/>
              </a:rPr>
              <a:t>Covariances</a:t>
            </a:r>
          </a:p>
        </p:txBody>
      </p:sp>
      <p:sp>
        <p:nvSpPr>
          <p:cNvPr id="21" name="TextBox 20">
            <a:extLst>
              <a:ext uri="{FF2B5EF4-FFF2-40B4-BE49-F238E27FC236}">
                <a16:creationId xmlns:a16="http://schemas.microsoft.com/office/drawing/2014/main" id="{3AD0F4FD-C167-4D43-4A44-C5CCF28E0824}"/>
              </a:ext>
            </a:extLst>
          </p:cNvPr>
          <p:cNvSpPr txBox="1"/>
          <p:nvPr/>
        </p:nvSpPr>
        <p:spPr>
          <a:xfrm>
            <a:off x="4959614" y="1093867"/>
            <a:ext cx="3355732" cy="461665"/>
          </a:xfrm>
          <a:prstGeom prst="rect">
            <a:avLst/>
          </a:prstGeom>
          <a:noFill/>
        </p:spPr>
        <p:txBody>
          <a:bodyPr wrap="square" rtlCol="0">
            <a:spAutoFit/>
          </a:bodyPr>
          <a:lstStyle/>
          <a:p>
            <a:pPr algn="ctr"/>
            <a:r>
              <a:rPr lang="en-US" sz="2400" b="1" dirty="0">
                <a:solidFill>
                  <a:srgbClr val="FF0000"/>
                </a:solidFill>
                <a:latin typeface="HelveticaNeue Light" panose="00000400000000000000" pitchFamily="2" charset="0"/>
                <a:ea typeface="Helvetica Neue Light" panose="02000403000000020004" pitchFamily="2" charset="0"/>
              </a:rPr>
              <a:t>Paths</a:t>
            </a:r>
          </a:p>
        </p:txBody>
      </p:sp>
    </p:spTree>
    <p:extLst>
      <p:ext uri="{BB962C8B-B14F-4D97-AF65-F5344CB8AC3E}">
        <p14:creationId xmlns:p14="http://schemas.microsoft.com/office/powerpoint/2010/main" val="21765389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Rectangle 77">
            <a:extLst>
              <a:ext uri="{FF2B5EF4-FFF2-40B4-BE49-F238E27FC236}">
                <a16:creationId xmlns:a16="http://schemas.microsoft.com/office/drawing/2014/main" id="{6FD0C362-F986-D14A-9F9C-69103425381C}"/>
              </a:ext>
            </a:extLst>
          </p:cNvPr>
          <p:cNvSpPr/>
          <p:nvPr/>
        </p:nvSpPr>
        <p:spPr>
          <a:xfrm>
            <a:off x="7517153" y="1825625"/>
            <a:ext cx="1510990" cy="1107996"/>
          </a:xfrm>
          <a:prstGeom prst="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79" name="Rectangle 78">
            <a:extLst>
              <a:ext uri="{FF2B5EF4-FFF2-40B4-BE49-F238E27FC236}">
                <a16:creationId xmlns:a16="http://schemas.microsoft.com/office/drawing/2014/main" id="{A75C103D-72CB-104E-925D-2A0E18ACC87C}"/>
              </a:ext>
            </a:extLst>
          </p:cNvPr>
          <p:cNvSpPr/>
          <p:nvPr/>
        </p:nvSpPr>
        <p:spPr>
          <a:xfrm>
            <a:off x="5840014" y="1825625"/>
            <a:ext cx="1510990" cy="1107996"/>
          </a:xfrm>
          <a:prstGeom prst="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80" name="Rectangle 79">
            <a:extLst>
              <a:ext uri="{FF2B5EF4-FFF2-40B4-BE49-F238E27FC236}">
                <a16:creationId xmlns:a16="http://schemas.microsoft.com/office/drawing/2014/main" id="{72FD3BD9-A735-7742-98BF-10F17D77C2ED}"/>
              </a:ext>
            </a:extLst>
          </p:cNvPr>
          <p:cNvSpPr/>
          <p:nvPr/>
        </p:nvSpPr>
        <p:spPr>
          <a:xfrm>
            <a:off x="4154857" y="1825625"/>
            <a:ext cx="1510990" cy="1107996"/>
          </a:xfrm>
          <a:prstGeom prst="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7" name="Rectangle 6">
            <a:extLst>
              <a:ext uri="{FF2B5EF4-FFF2-40B4-BE49-F238E27FC236}">
                <a16:creationId xmlns:a16="http://schemas.microsoft.com/office/drawing/2014/main" id="{30B7C67E-D7AD-2648-9F36-8247765E1506}"/>
              </a:ext>
            </a:extLst>
          </p:cNvPr>
          <p:cNvSpPr/>
          <p:nvPr/>
        </p:nvSpPr>
        <p:spPr>
          <a:xfrm>
            <a:off x="1304053" y="5520141"/>
            <a:ext cx="1286409" cy="1200327"/>
          </a:xfrm>
          <a:prstGeom prst="rect">
            <a:avLst/>
          </a:prstGeom>
          <a:solidFill>
            <a:schemeClr val="bg1"/>
          </a:solidFill>
          <a:ln w="38100">
            <a:solidFill>
              <a:srgbClr val="192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5" name="Rectangle 4">
            <a:extLst>
              <a:ext uri="{FF2B5EF4-FFF2-40B4-BE49-F238E27FC236}">
                <a16:creationId xmlns:a16="http://schemas.microsoft.com/office/drawing/2014/main" id="{2543FE80-59F3-2A46-B586-CF28D2691C60}"/>
              </a:ext>
            </a:extLst>
          </p:cNvPr>
          <p:cNvSpPr/>
          <p:nvPr/>
        </p:nvSpPr>
        <p:spPr>
          <a:xfrm>
            <a:off x="5955428" y="5520139"/>
            <a:ext cx="1280162" cy="1200328"/>
          </a:xfrm>
          <a:prstGeom prst="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6" name="TextBox 5">
            <a:extLst>
              <a:ext uri="{FF2B5EF4-FFF2-40B4-BE49-F238E27FC236}">
                <a16:creationId xmlns:a16="http://schemas.microsoft.com/office/drawing/2014/main" id="{84834E2C-89A7-8148-828B-3AAAF376ECD8}"/>
              </a:ext>
            </a:extLst>
          </p:cNvPr>
          <p:cNvSpPr txBox="1"/>
          <p:nvPr/>
        </p:nvSpPr>
        <p:spPr>
          <a:xfrm>
            <a:off x="1318076" y="5520136"/>
            <a:ext cx="1280162" cy="1200329"/>
          </a:xfrm>
          <a:prstGeom prst="rect">
            <a:avLst/>
          </a:prstGeom>
          <a:noFill/>
          <a:ln>
            <a:solidFill>
              <a:srgbClr val="1921FF"/>
            </a:solidFill>
          </a:ln>
        </p:spPr>
        <p:txBody>
          <a:bodyPr wrap="square" rtlCol="0">
            <a:spAutoFit/>
          </a:bodyPr>
          <a:lstStyle/>
          <a:p>
            <a:pPr algn="ctr"/>
            <a:r>
              <a:rPr lang="en-US" sz="2400" dirty="0">
                <a:latin typeface="HelveticaNeue Light" panose="00000400000000000000" pitchFamily="2" charset="0"/>
                <a:ea typeface="Helvetica Neue Light" panose="02000403000000020004" pitchFamily="2" charset="0"/>
              </a:rPr>
              <a:t>High School GPA</a:t>
            </a:r>
          </a:p>
        </p:txBody>
      </p:sp>
      <p:sp>
        <p:nvSpPr>
          <p:cNvPr id="8" name="TextBox 7">
            <a:extLst>
              <a:ext uri="{FF2B5EF4-FFF2-40B4-BE49-F238E27FC236}">
                <a16:creationId xmlns:a16="http://schemas.microsoft.com/office/drawing/2014/main" id="{FF467881-C3E5-B04B-9DCE-30C3F9BD87FD}"/>
              </a:ext>
            </a:extLst>
          </p:cNvPr>
          <p:cNvSpPr txBox="1"/>
          <p:nvPr/>
        </p:nvSpPr>
        <p:spPr>
          <a:xfrm>
            <a:off x="5955429" y="5889470"/>
            <a:ext cx="1280162" cy="461665"/>
          </a:xfrm>
          <a:prstGeom prst="rect">
            <a:avLst/>
          </a:prstGeom>
          <a:noFill/>
          <a:ln>
            <a:noFill/>
          </a:ln>
        </p:spPr>
        <p:txBody>
          <a:bodyPr wrap="square" rtlCol="0">
            <a:spAutoFit/>
          </a:bodyPr>
          <a:lstStyle/>
          <a:p>
            <a:pPr algn="ctr"/>
            <a:r>
              <a:rPr lang="en-US" sz="2400" dirty="0">
                <a:latin typeface="HelveticaNeue Light" panose="00000400000000000000" pitchFamily="2" charset="0"/>
                <a:ea typeface="Helvetica Neue Light" panose="02000403000000020004" pitchFamily="2" charset="0"/>
              </a:rPr>
              <a:t>Income</a:t>
            </a:r>
          </a:p>
        </p:txBody>
      </p:sp>
      <p:sp>
        <p:nvSpPr>
          <p:cNvPr id="9" name="Oval 8">
            <a:extLst>
              <a:ext uri="{FF2B5EF4-FFF2-40B4-BE49-F238E27FC236}">
                <a16:creationId xmlns:a16="http://schemas.microsoft.com/office/drawing/2014/main" id="{D7A5C432-677F-6143-99E2-41F45FA43167}"/>
              </a:ext>
            </a:extLst>
          </p:cNvPr>
          <p:cNvSpPr/>
          <p:nvPr/>
        </p:nvSpPr>
        <p:spPr>
          <a:xfrm>
            <a:off x="1304052" y="3428964"/>
            <a:ext cx="1280160" cy="1280160"/>
          </a:xfrm>
          <a:prstGeom prst="ellipse">
            <a:avLst/>
          </a:prstGeom>
          <a:solidFill>
            <a:schemeClr val="bg1"/>
          </a:solidFill>
          <a:ln w="38100">
            <a:solidFill>
              <a:srgbClr val="192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10" name="TextBox 9">
            <a:extLst>
              <a:ext uri="{FF2B5EF4-FFF2-40B4-BE49-F238E27FC236}">
                <a16:creationId xmlns:a16="http://schemas.microsoft.com/office/drawing/2014/main" id="{025A2CC1-EA93-EE4B-B69A-A384FA9DE8C0}"/>
              </a:ext>
            </a:extLst>
          </p:cNvPr>
          <p:cNvSpPr txBox="1"/>
          <p:nvPr/>
        </p:nvSpPr>
        <p:spPr>
          <a:xfrm>
            <a:off x="1276106" y="3839705"/>
            <a:ext cx="1364105" cy="461665"/>
          </a:xfrm>
          <a:prstGeom prst="rect">
            <a:avLst/>
          </a:prstGeom>
          <a:noFill/>
          <a:ln>
            <a:noFill/>
          </a:ln>
        </p:spPr>
        <p:txBody>
          <a:bodyPr wrap="square" rtlCol="0">
            <a:spAutoFit/>
          </a:bodyPr>
          <a:lstStyle/>
          <a:p>
            <a:pPr algn="ctr"/>
            <a:r>
              <a:rPr lang="en-US" sz="2400" dirty="0">
                <a:latin typeface="HelveticaNeue Light" panose="00000400000000000000" pitchFamily="2" charset="0"/>
                <a:ea typeface="Helvetica Neue Light" panose="02000403000000020004" pitchFamily="2" charset="0"/>
              </a:rPr>
              <a:t>Aptitude</a:t>
            </a:r>
          </a:p>
        </p:txBody>
      </p:sp>
      <p:sp>
        <p:nvSpPr>
          <p:cNvPr id="11" name="Oval 10">
            <a:extLst>
              <a:ext uri="{FF2B5EF4-FFF2-40B4-BE49-F238E27FC236}">
                <a16:creationId xmlns:a16="http://schemas.microsoft.com/office/drawing/2014/main" id="{D254AC18-0675-9D42-85B2-A3EE81595559}"/>
              </a:ext>
            </a:extLst>
          </p:cNvPr>
          <p:cNvSpPr/>
          <p:nvPr/>
        </p:nvSpPr>
        <p:spPr>
          <a:xfrm>
            <a:off x="5955429" y="3428964"/>
            <a:ext cx="1280160" cy="1280160"/>
          </a:xfrm>
          <a:prstGeom prst="ellipse">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12" name="TextBox 11">
            <a:extLst>
              <a:ext uri="{FF2B5EF4-FFF2-40B4-BE49-F238E27FC236}">
                <a16:creationId xmlns:a16="http://schemas.microsoft.com/office/drawing/2014/main" id="{F40D05B5-A1E3-0544-A5FD-D8C422887B25}"/>
              </a:ext>
            </a:extLst>
          </p:cNvPr>
          <p:cNvSpPr txBox="1"/>
          <p:nvPr/>
        </p:nvSpPr>
        <p:spPr>
          <a:xfrm>
            <a:off x="5955428" y="3653889"/>
            <a:ext cx="1364105" cy="830997"/>
          </a:xfrm>
          <a:prstGeom prst="rect">
            <a:avLst/>
          </a:prstGeom>
          <a:noFill/>
          <a:ln>
            <a:noFill/>
          </a:ln>
        </p:spPr>
        <p:txBody>
          <a:bodyPr wrap="square" rtlCol="0">
            <a:spAutoFit/>
          </a:bodyPr>
          <a:lstStyle/>
          <a:p>
            <a:pPr algn="ctr"/>
            <a:r>
              <a:rPr lang="en-US" sz="2400" dirty="0">
                <a:latin typeface="HelveticaNeue Light" panose="00000400000000000000" pitchFamily="2" charset="0"/>
                <a:ea typeface="Helvetica Neue Light" panose="02000403000000020004" pitchFamily="2" charset="0"/>
              </a:rPr>
              <a:t>College Quality</a:t>
            </a:r>
          </a:p>
        </p:txBody>
      </p:sp>
      <p:sp>
        <p:nvSpPr>
          <p:cNvPr id="13" name="Rectangle 12">
            <a:extLst>
              <a:ext uri="{FF2B5EF4-FFF2-40B4-BE49-F238E27FC236}">
                <a16:creationId xmlns:a16="http://schemas.microsoft.com/office/drawing/2014/main" id="{06227590-DFA0-C646-B040-DB395781A748}"/>
              </a:ext>
            </a:extLst>
          </p:cNvPr>
          <p:cNvSpPr/>
          <p:nvPr/>
        </p:nvSpPr>
        <p:spPr>
          <a:xfrm>
            <a:off x="122123" y="2502481"/>
            <a:ext cx="1059242" cy="43088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14" name="TextBox 13">
            <a:extLst>
              <a:ext uri="{FF2B5EF4-FFF2-40B4-BE49-F238E27FC236}">
                <a16:creationId xmlns:a16="http://schemas.microsoft.com/office/drawing/2014/main" id="{6EF34415-2781-5947-AD77-94C24286C3B8}"/>
              </a:ext>
            </a:extLst>
          </p:cNvPr>
          <p:cNvSpPr txBox="1"/>
          <p:nvPr/>
        </p:nvSpPr>
        <p:spPr>
          <a:xfrm>
            <a:off x="122122" y="2503152"/>
            <a:ext cx="1059242" cy="430887"/>
          </a:xfrm>
          <a:prstGeom prst="rect">
            <a:avLst/>
          </a:prstGeom>
          <a:noFill/>
          <a:ln>
            <a:solidFill>
              <a:srgbClr val="FF0000"/>
            </a:solid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SAT-M</a:t>
            </a:r>
          </a:p>
        </p:txBody>
      </p:sp>
      <p:sp>
        <p:nvSpPr>
          <p:cNvPr id="15" name="Rectangle 14">
            <a:extLst>
              <a:ext uri="{FF2B5EF4-FFF2-40B4-BE49-F238E27FC236}">
                <a16:creationId xmlns:a16="http://schemas.microsoft.com/office/drawing/2014/main" id="{FACB254C-4EEC-224E-9990-1BB4B9EEAF24}"/>
              </a:ext>
            </a:extLst>
          </p:cNvPr>
          <p:cNvSpPr/>
          <p:nvPr/>
        </p:nvSpPr>
        <p:spPr>
          <a:xfrm>
            <a:off x="1414512" y="2505465"/>
            <a:ext cx="1059242" cy="43088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16" name="TextBox 15">
            <a:extLst>
              <a:ext uri="{FF2B5EF4-FFF2-40B4-BE49-F238E27FC236}">
                <a16:creationId xmlns:a16="http://schemas.microsoft.com/office/drawing/2014/main" id="{1381CAD4-0801-234F-91A1-0559054D3BE0}"/>
              </a:ext>
            </a:extLst>
          </p:cNvPr>
          <p:cNvSpPr txBox="1"/>
          <p:nvPr/>
        </p:nvSpPr>
        <p:spPr>
          <a:xfrm>
            <a:off x="1414511" y="2506135"/>
            <a:ext cx="1059242" cy="430887"/>
          </a:xfrm>
          <a:prstGeom prst="rect">
            <a:avLst/>
          </a:prstGeom>
          <a:noFill/>
          <a:ln>
            <a:solidFill>
              <a:srgbClr val="FF0000"/>
            </a:solid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SAT-V</a:t>
            </a:r>
          </a:p>
        </p:txBody>
      </p:sp>
      <p:sp>
        <p:nvSpPr>
          <p:cNvPr id="17" name="Rectangle 16">
            <a:extLst>
              <a:ext uri="{FF2B5EF4-FFF2-40B4-BE49-F238E27FC236}">
                <a16:creationId xmlns:a16="http://schemas.microsoft.com/office/drawing/2014/main" id="{029C13FA-ACA6-744B-B7A8-78235F97806D}"/>
              </a:ext>
            </a:extLst>
          </p:cNvPr>
          <p:cNvSpPr/>
          <p:nvPr/>
        </p:nvSpPr>
        <p:spPr>
          <a:xfrm>
            <a:off x="2700696" y="2508662"/>
            <a:ext cx="1059242" cy="43088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solidFill>
                <a:schemeClr val="tx1"/>
              </a:solidFill>
              <a:latin typeface="HelveticaNeue Light" panose="00000400000000000000" pitchFamily="2" charset="0"/>
            </a:endParaRPr>
          </a:p>
        </p:txBody>
      </p:sp>
      <p:sp>
        <p:nvSpPr>
          <p:cNvPr id="18" name="TextBox 17">
            <a:extLst>
              <a:ext uri="{FF2B5EF4-FFF2-40B4-BE49-F238E27FC236}">
                <a16:creationId xmlns:a16="http://schemas.microsoft.com/office/drawing/2014/main" id="{BF971BE6-2E3D-7A42-8C99-68A9A5E17E73}"/>
              </a:ext>
            </a:extLst>
          </p:cNvPr>
          <p:cNvSpPr txBox="1"/>
          <p:nvPr/>
        </p:nvSpPr>
        <p:spPr>
          <a:xfrm>
            <a:off x="2700695" y="2509333"/>
            <a:ext cx="1059242" cy="430887"/>
          </a:xfrm>
          <a:prstGeom prst="rect">
            <a:avLst/>
          </a:prstGeom>
          <a:noFill/>
          <a:ln>
            <a:solidFill>
              <a:srgbClr val="FF0000"/>
            </a:solid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SAT-W</a:t>
            </a:r>
          </a:p>
        </p:txBody>
      </p:sp>
      <p:sp>
        <p:nvSpPr>
          <p:cNvPr id="20" name="TextBox 19">
            <a:extLst>
              <a:ext uri="{FF2B5EF4-FFF2-40B4-BE49-F238E27FC236}">
                <a16:creationId xmlns:a16="http://schemas.microsoft.com/office/drawing/2014/main" id="{CEA798E8-A20D-A24A-935B-ACC28BC0B926}"/>
              </a:ext>
            </a:extLst>
          </p:cNvPr>
          <p:cNvSpPr txBox="1"/>
          <p:nvPr/>
        </p:nvSpPr>
        <p:spPr>
          <a:xfrm>
            <a:off x="4159979" y="1832223"/>
            <a:ext cx="1528171" cy="1107996"/>
          </a:xfrm>
          <a:prstGeom prst="rect">
            <a:avLst/>
          </a:prstGeom>
          <a:noFill/>
          <a:ln>
            <a:solidFill>
              <a:srgbClr val="FF0000"/>
            </a:solid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Student-</a:t>
            </a:r>
          </a:p>
          <a:p>
            <a:pPr algn="ctr"/>
            <a:r>
              <a:rPr lang="en-US" sz="2200" dirty="0">
                <a:latin typeface="HelveticaNeue Light" panose="00000400000000000000" pitchFamily="2" charset="0"/>
                <a:ea typeface="Helvetica Neue Light" panose="02000403000000020004" pitchFamily="2" charset="0"/>
              </a:rPr>
              <a:t>Faculty </a:t>
            </a:r>
          </a:p>
          <a:p>
            <a:pPr algn="ctr"/>
            <a:r>
              <a:rPr lang="en-US" sz="2200" dirty="0">
                <a:latin typeface="HelveticaNeue Light" panose="00000400000000000000" pitchFamily="2" charset="0"/>
                <a:ea typeface="Helvetica Neue Light" panose="02000403000000020004" pitchFamily="2" charset="0"/>
              </a:rPr>
              <a:t>Ratio</a:t>
            </a:r>
          </a:p>
        </p:txBody>
      </p:sp>
      <p:sp>
        <p:nvSpPr>
          <p:cNvPr id="22" name="TextBox 21">
            <a:extLst>
              <a:ext uri="{FF2B5EF4-FFF2-40B4-BE49-F238E27FC236}">
                <a16:creationId xmlns:a16="http://schemas.microsoft.com/office/drawing/2014/main" id="{557424C6-6C3C-6E4C-AC9D-245447C2C7F9}"/>
              </a:ext>
            </a:extLst>
          </p:cNvPr>
          <p:cNvSpPr txBox="1"/>
          <p:nvPr/>
        </p:nvSpPr>
        <p:spPr>
          <a:xfrm>
            <a:off x="5758092" y="1991753"/>
            <a:ext cx="1662854" cy="769441"/>
          </a:xfrm>
          <a:prstGeom prst="rect">
            <a:avLst/>
          </a:prstGeom>
          <a:noFill/>
          <a:ln>
            <a:no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Graduation Rate</a:t>
            </a:r>
          </a:p>
        </p:txBody>
      </p:sp>
      <p:cxnSp>
        <p:nvCxnSpPr>
          <p:cNvPr id="24" name="Straight Arrow Connector 23">
            <a:extLst>
              <a:ext uri="{FF2B5EF4-FFF2-40B4-BE49-F238E27FC236}">
                <a16:creationId xmlns:a16="http://schemas.microsoft.com/office/drawing/2014/main" id="{A9AB3B22-71CA-4F47-8D1F-CC08964E9858}"/>
              </a:ext>
            </a:extLst>
          </p:cNvPr>
          <p:cNvCxnSpPr>
            <a:cxnSpLocks/>
            <a:stCxn id="9" idx="1"/>
            <a:endCxn id="14" idx="2"/>
          </p:cNvCxnSpPr>
          <p:nvPr/>
        </p:nvCxnSpPr>
        <p:spPr>
          <a:xfrm flipH="1" flipV="1">
            <a:off x="651743" y="2934039"/>
            <a:ext cx="839784" cy="682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A1F6F024-90D5-D049-9872-86D11D949249}"/>
              </a:ext>
            </a:extLst>
          </p:cNvPr>
          <p:cNvCxnSpPr>
            <a:cxnSpLocks/>
            <a:stCxn id="9" idx="0"/>
            <a:endCxn id="16" idx="2"/>
          </p:cNvCxnSpPr>
          <p:nvPr/>
        </p:nvCxnSpPr>
        <p:spPr>
          <a:xfrm flipV="1">
            <a:off x="1944132" y="2937022"/>
            <a:ext cx="0" cy="49194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AF2FDC0B-A390-6247-9D79-C6AB3103E15E}"/>
              </a:ext>
            </a:extLst>
          </p:cNvPr>
          <p:cNvCxnSpPr>
            <a:cxnSpLocks/>
            <a:stCxn id="9" idx="7"/>
            <a:endCxn id="18" idx="2"/>
          </p:cNvCxnSpPr>
          <p:nvPr/>
        </p:nvCxnSpPr>
        <p:spPr>
          <a:xfrm flipV="1">
            <a:off x="2396737" y="2940220"/>
            <a:ext cx="833579" cy="67621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9603B6DB-841C-424E-A4CF-B709B6A84643}"/>
              </a:ext>
            </a:extLst>
          </p:cNvPr>
          <p:cNvCxnSpPr>
            <a:cxnSpLocks/>
            <a:stCxn id="6" idx="3"/>
            <a:endCxn id="8" idx="1"/>
          </p:cNvCxnSpPr>
          <p:nvPr/>
        </p:nvCxnSpPr>
        <p:spPr>
          <a:xfrm>
            <a:off x="2598238" y="6120301"/>
            <a:ext cx="3357191" cy="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44B9B8F4-860B-7B4D-9579-327A7F97825F}"/>
              </a:ext>
            </a:extLst>
          </p:cNvPr>
          <p:cNvSpPr txBox="1"/>
          <p:nvPr/>
        </p:nvSpPr>
        <p:spPr>
          <a:xfrm>
            <a:off x="7531438" y="1852945"/>
            <a:ext cx="1496705" cy="769441"/>
          </a:xfrm>
          <a:prstGeom prst="rect">
            <a:avLst/>
          </a:prstGeom>
          <a:noFill/>
          <a:ln>
            <a:noFill/>
          </a:ln>
        </p:spPr>
        <p:txBody>
          <a:bodyPr wrap="square" rtlCol="0">
            <a:spAutoFit/>
          </a:bodyPr>
          <a:lstStyle/>
          <a:p>
            <a:pPr algn="ctr"/>
            <a:r>
              <a:rPr lang="en-US" sz="2200" dirty="0">
                <a:latin typeface="HelveticaNeue Light" panose="00000400000000000000" pitchFamily="2" charset="0"/>
                <a:ea typeface="Helvetica Neue Light" panose="02000403000000020004" pitchFamily="2" charset="0"/>
              </a:rPr>
              <a:t>Average SAT Score</a:t>
            </a:r>
          </a:p>
        </p:txBody>
      </p:sp>
      <p:cxnSp>
        <p:nvCxnSpPr>
          <p:cNvPr id="75" name="Straight Arrow Connector 74">
            <a:extLst>
              <a:ext uri="{FF2B5EF4-FFF2-40B4-BE49-F238E27FC236}">
                <a16:creationId xmlns:a16="http://schemas.microsoft.com/office/drawing/2014/main" id="{66CE2D31-9109-8A45-8F09-F4502EF51CFC}"/>
              </a:ext>
            </a:extLst>
          </p:cNvPr>
          <p:cNvCxnSpPr>
            <a:cxnSpLocks/>
            <a:stCxn id="11" idx="1"/>
            <a:endCxn id="20" idx="2"/>
          </p:cNvCxnSpPr>
          <p:nvPr/>
        </p:nvCxnSpPr>
        <p:spPr>
          <a:xfrm flipH="1" flipV="1">
            <a:off x="4924065" y="2940219"/>
            <a:ext cx="1218839" cy="67622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5B77C944-4FED-1E44-89D0-BA66E6B50B74}"/>
              </a:ext>
            </a:extLst>
          </p:cNvPr>
          <p:cNvCxnSpPr>
            <a:cxnSpLocks/>
            <a:stCxn id="11" idx="0"/>
            <a:endCxn id="79" idx="2"/>
          </p:cNvCxnSpPr>
          <p:nvPr/>
        </p:nvCxnSpPr>
        <p:spPr>
          <a:xfrm flipV="1">
            <a:off x="6595509" y="2933622"/>
            <a:ext cx="0" cy="49534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827AD2AE-860A-0342-8370-69202817892B}"/>
              </a:ext>
            </a:extLst>
          </p:cNvPr>
          <p:cNvCxnSpPr>
            <a:cxnSpLocks/>
            <a:stCxn id="11" idx="7"/>
            <a:endCxn id="78" idx="2"/>
          </p:cNvCxnSpPr>
          <p:nvPr/>
        </p:nvCxnSpPr>
        <p:spPr>
          <a:xfrm flipV="1">
            <a:off x="7048115" y="2933621"/>
            <a:ext cx="1224534" cy="68281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a:extLst>
              <a:ext uri="{FF2B5EF4-FFF2-40B4-BE49-F238E27FC236}">
                <a16:creationId xmlns:a16="http://schemas.microsoft.com/office/drawing/2014/main" id="{4D47045D-D9B4-C848-A9A9-32D288DC6BB6}"/>
              </a:ext>
            </a:extLst>
          </p:cNvPr>
          <p:cNvCxnSpPr>
            <a:cxnSpLocks/>
          </p:cNvCxnSpPr>
          <p:nvPr/>
        </p:nvCxnSpPr>
        <p:spPr>
          <a:xfrm flipV="1">
            <a:off x="2604485" y="4301370"/>
            <a:ext cx="3406942" cy="158810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a:extLst>
              <a:ext uri="{FF2B5EF4-FFF2-40B4-BE49-F238E27FC236}">
                <a16:creationId xmlns:a16="http://schemas.microsoft.com/office/drawing/2014/main" id="{1694F693-8706-E441-84BA-4CB9291EA6EC}"/>
              </a:ext>
            </a:extLst>
          </p:cNvPr>
          <p:cNvCxnSpPr>
            <a:cxnSpLocks/>
            <a:endCxn id="5" idx="0"/>
          </p:cNvCxnSpPr>
          <p:nvPr/>
        </p:nvCxnSpPr>
        <p:spPr>
          <a:xfrm>
            <a:off x="6595509" y="4709124"/>
            <a:ext cx="0" cy="81101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a:extLst>
              <a:ext uri="{FF2B5EF4-FFF2-40B4-BE49-F238E27FC236}">
                <a16:creationId xmlns:a16="http://schemas.microsoft.com/office/drawing/2014/main" id="{EC411422-CC87-4B40-969B-054D2DFA2412}"/>
              </a:ext>
            </a:extLst>
          </p:cNvPr>
          <p:cNvCxnSpPr>
            <a:cxnSpLocks/>
            <a:endCxn id="12" idx="1"/>
          </p:cNvCxnSpPr>
          <p:nvPr/>
        </p:nvCxnSpPr>
        <p:spPr>
          <a:xfrm flipV="1">
            <a:off x="2580250" y="4069388"/>
            <a:ext cx="3375178" cy="115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Arc 35">
            <a:extLst>
              <a:ext uri="{FF2B5EF4-FFF2-40B4-BE49-F238E27FC236}">
                <a16:creationId xmlns:a16="http://schemas.microsoft.com/office/drawing/2014/main" id="{3F5BEC1E-E5C0-2D41-9EFF-31280E7D878F}"/>
              </a:ext>
            </a:extLst>
          </p:cNvPr>
          <p:cNvSpPr/>
          <p:nvPr/>
        </p:nvSpPr>
        <p:spPr>
          <a:xfrm rot="13500000">
            <a:off x="870882" y="3647491"/>
            <a:ext cx="2910033" cy="2901038"/>
          </a:xfrm>
          <a:prstGeom prst="arc">
            <a:avLst/>
          </a:prstGeom>
          <a:ln w="381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160">
              <a:solidFill>
                <a:srgbClr val="FF0000"/>
              </a:solidFill>
              <a:latin typeface="HelveticaNeue Light" panose="00000400000000000000" pitchFamily="2" charset="0"/>
            </a:endParaRPr>
          </a:p>
        </p:txBody>
      </p:sp>
      <p:sp>
        <p:nvSpPr>
          <p:cNvPr id="4" name="Rectangle 3">
            <a:extLst>
              <a:ext uri="{FF2B5EF4-FFF2-40B4-BE49-F238E27FC236}">
                <a16:creationId xmlns:a16="http://schemas.microsoft.com/office/drawing/2014/main" id="{E8B03EE8-BDCB-65EF-0C95-31B4EC9AFEFD}"/>
              </a:ext>
            </a:extLst>
          </p:cNvPr>
          <p:cNvSpPr/>
          <p:nvPr/>
        </p:nvSpPr>
        <p:spPr>
          <a:xfrm>
            <a:off x="122123" y="1232059"/>
            <a:ext cx="9368853" cy="5631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60">
              <a:latin typeface="HelveticaNeue Light" panose="00000400000000000000" pitchFamily="2" charset="0"/>
            </a:endParaRPr>
          </a:p>
        </p:txBody>
      </p:sp>
      <p:sp>
        <p:nvSpPr>
          <p:cNvPr id="19" name="TextBox 18">
            <a:extLst>
              <a:ext uri="{FF2B5EF4-FFF2-40B4-BE49-F238E27FC236}">
                <a16:creationId xmlns:a16="http://schemas.microsoft.com/office/drawing/2014/main" id="{802BF22D-4721-AC1A-83FF-DC62D2A7FF29}"/>
              </a:ext>
            </a:extLst>
          </p:cNvPr>
          <p:cNvSpPr txBox="1"/>
          <p:nvPr/>
        </p:nvSpPr>
        <p:spPr>
          <a:xfrm>
            <a:off x="280291" y="1076236"/>
            <a:ext cx="3355732" cy="461665"/>
          </a:xfrm>
          <a:prstGeom prst="rect">
            <a:avLst/>
          </a:prstGeom>
          <a:noFill/>
        </p:spPr>
        <p:txBody>
          <a:bodyPr wrap="square" rtlCol="0">
            <a:spAutoFit/>
          </a:bodyPr>
          <a:lstStyle/>
          <a:p>
            <a:pPr algn="ctr"/>
            <a:r>
              <a:rPr lang="en-US" sz="2400" b="1" dirty="0">
                <a:ln>
                  <a:solidFill>
                    <a:srgbClr val="1921FF"/>
                  </a:solidFill>
                </a:ln>
                <a:solidFill>
                  <a:srgbClr val="0047D2"/>
                </a:solidFill>
                <a:latin typeface="HelveticaNeue Light" panose="00000400000000000000" pitchFamily="2" charset="0"/>
                <a:ea typeface="Helvetica Neue Light" panose="02000403000000020004" pitchFamily="2" charset="0"/>
              </a:rPr>
              <a:t>Exogenous variables</a:t>
            </a:r>
          </a:p>
        </p:txBody>
      </p:sp>
      <p:sp>
        <p:nvSpPr>
          <p:cNvPr id="21" name="TextBox 20">
            <a:extLst>
              <a:ext uri="{FF2B5EF4-FFF2-40B4-BE49-F238E27FC236}">
                <a16:creationId xmlns:a16="http://schemas.microsoft.com/office/drawing/2014/main" id="{9FB3D160-9B2C-CD77-1F28-0E1DC913B29D}"/>
              </a:ext>
            </a:extLst>
          </p:cNvPr>
          <p:cNvSpPr txBox="1"/>
          <p:nvPr/>
        </p:nvSpPr>
        <p:spPr>
          <a:xfrm>
            <a:off x="4959614" y="1093867"/>
            <a:ext cx="3555736" cy="461665"/>
          </a:xfrm>
          <a:prstGeom prst="rect">
            <a:avLst/>
          </a:prstGeom>
          <a:noFill/>
        </p:spPr>
        <p:txBody>
          <a:bodyPr wrap="square" rtlCol="0">
            <a:spAutoFit/>
          </a:bodyPr>
          <a:lstStyle/>
          <a:p>
            <a:pPr algn="ctr"/>
            <a:r>
              <a:rPr lang="en-US" sz="2400" b="1" dirty="0">
                <a:solidFill>
                  <a:srgbClr val="FF0000"/>
                </a:solidFill>
                <a:latin typeface="HelveticaNeue Light" panose="00000400000000000000" pitchFamily="2" charset="0"/>
                <a:ea typeface="Helvetica Neue Light" panose="02000403000000020004" pitchFamily="2" charset="0"/>
              </a:rPr>
              <a:t>Endogenous variables</a:t>
            </a:r>
          </a:p>
        </p:txBody>
      </p:sp>
    </p:spTree>
    <p:extLst>
      <p:ext uri="{BB962C8B-B14F-4D97-AF65-F5344CB8AC3E}">
        <p14:creationId xmlns:p14="http://schemas.microsoft.com/office/powerpoint/2010/main" val="40980018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Stata17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tata17theme" id="{78833942-6E44-403F-A434-90697EE1AF43}" vid="{DD061A04-C3F0-4B8F-B080-1772EDAEDC9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Stata17theme</Template>
  <TotalTime>81045</TotalTime>
  <Words>1935</Words>
  <Application>Microsoft Office PowerPoint</Application>
  <PresentationFormat>On-screen Show (4:3)</PresentationFormat>
  <Paragraphs>539</Paragraphs>
  <Slides>66</Slides>
  <Notes>48</Notes>
  <HiddenSlides>0</HiddenSlides>
  <MMClips>9</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66</vt:i4>
      </vt:variant>
    </vt:vector>
  </HeadingPairs>
  <TitlesOfParts>
    <vt:vector size="77" baseType="lpstr">
      <vt:lpstr>Arial</vt:lpstr>
      <vt:lpstr>Calibri</vt:lpstr>
      <vt:lpstr>Cambria Math</vt:lpstr>
      <vt:lpstr>CMU Serif</vt:lpstr>
      <vt:lpstr>CMU Typewriter Text</vt:lpstr>
      <vt:lpstr>Helvetica Neue Light</vt:lpstr>
      <vt:lpstr>Helvetica Neue Medium</vt:lpstr>
      <vt:lpstr>Helvetica Neue UltraLight</vt:lpstr>
      <vt:lpstr>HelveticaNeue Light</vt:lpstr>
      <vt:lpstr>HelveticaNeue Medium</vt:lpstr>
      <vt:lpstr>Stata17theme</vt:lpstr>
      <vt:lpstr>Structural Equation Modeling Using Stata</vt:lpstr>
      <vt:lpstr>Outline</vt:lpstr>
      <vt:lpstr>What is SEM?</vt:lpstr>
      <vt:lpstr>What is SEM?</vt:lpstr>
      <vt:lpstr>Path Diagrams</vt:lpstr>
      <vt:lpstr>PowerPoint Presentation</vt:lpstr>
      <vt:lpstr>PowerPoint Presentation</vt:lpstr>
      <vt:lpstr>PowerPoint Presentation</vt:lpstr>
      <vt:lpstr>PowerPoint Presentation</vt:lpstr>
      <vt:lpstr>PowerPoint Presentation</vt:lpstr>
      <vt:lpstr>How to fit SEMs in Stata?</vt:lpstr>
      <vt:lpstr>An Example</vt:lpstr>
      <vt:lpstr>Path Diagram</vt:lpstr>
      <vt:lpstr>Path Diagram</vt:lpstr>
      <vt:lpstr>SEM Builder</vt:lpstr>
      <vt:lpstr>SEM Builder</vt:lpstr>
      <vt:lpstr>SEM Builder</vt:lpstr>
      <vt:lpstr>CFA</vt:lpstr>
      <vt:lpstr>CFA</vt:lpstr>
      <vt:lpstr>Confirmatory factor analysis</vt:lpstr>
      <vt:lpstr>Constraints</vt:lpstr>
      <vt:lpstr>Constraints</vt:lpstr>
      <vt:lpstr>Model Fit </vt:lpstr>
      <vt:lpstr>Model Fit </vt:lpstr>
      <vt:lpstr>Model Fit </vt:lpstr>
      <vt:lpstr>Model Fit </vt:lpstr>
      <vt:lpstr>Model Fit </vt:lpstr>
      <vt:lpstr>Model Fit </vt:lpstr>
      <vt:lpstr>Model Fit </vt:lpstr>
      <vt:lpstr>Model Fit</vt:lpstr>
      <vt:lpstr>Model Fit</vt:lpstr>
      <vt:lpstr>Model Fit</vt:lpstr>
      <vt:lpstr>Model Fit</vt:lpstr>
      <vt:lpstr>Model Fit</vt:lpstr>
      <vt:lpstr>Satorra-Bentler Estimator</vt:lpstr>
      <vt:lpstr>Satorra-Bentler Estimator</vt:lpstr>
      <vt:lpstr>Constraints</vt:lpstr>
      <vt:lpstr>Path Analysis</vt:lpstr>
      <vt:lpstr>Path Analysis</vt:lpstr>
      <vt:lpstr>Model Fit</vt:lpstr>
      <vt:lpstr>Path Analysis</vt:lpstr>
      <vt:lpstr>PowerPoint Presentation</vt:lpstr>
      <vt:lpstr>PowerPoint Presentation</vt:lpstr>
      <vt:lpstr>Mediation</vt:lpstr>
      <vt:lpstr>Mediation</vt:lpstr>
      <vt:lpstr>Mediation</vt:lpstr>
      <vt:lpstr>Multigroup SEM</vt:lpstr>
      <vt:lpstr>Multigroup SEM</vt:lpstr>
      <vt:lpstr>Multigroup SEM</vt:lpstr>
      <vt:lpstr>Multigroup SEM</vt:lpstr>
      <vt:lpstr>Generalized SEM</vt:lpstr>
      <vt:lpstr>Families and Link Functions</vt:lpstr>
      <vt:lpstr>Families and Link Functions</vt:lpstr>
      <vt:lpstr>Generalized SEM</vt:lpstr>
      <vt:lpstr>Binary Response</vt:lpstr>
      <vt:lpstr>Binary Response</vt:lpstr>
      <vt:lpstr>PowerPoint Presentation</vt:lpstr>
      <vt:lpstr>PowerPoint Presentation</vt:lpstr>
      <vt:lpstr>Generalized SEM</vt:lpstr>
      <vt:lpstr>Multilevel SEM</vt:lpstr>
      <vt:lpstr>Multilevel SEM</vt:lpstr>
      <vt:lpstr>Multilevel SEM</vt:lpstr>
      <vt:lpstr>PowerPoint Presentation</vt:lpstr>
      <vt:lpstr>PowerPoint Presentation</vt:lpstr>
      <vt:lpstr>Multilevel SEM</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Multilevel/  Mixed Models  Using Stata</dc:title>
  <dc:creator>Meghan Cain</dc:creator>
  <cp:lastModifiedBy>Meghan Cain</cp:lastModifiedBy>
  <cp:revision>665</cp:revision>
  <cp:lastPrinted>2020-09-18T16:12:50Z</cp:lastPrinted>
  <dcterms:created xsi:type="dcterms:W3CDTF">2020-06-30T21:17:10Z</dcterms:created>
  <dcterms:modified xsi:type="dcterms:W3CDTF">2023-02-14T21:13:39Z</dcterms:modified>
</cp:coreProperties>
</file>