
<file path=[Content_Types].xml><?xml version="1.0" encoding="utf-8"?>
<Types xmlns="http://schemas.openxmlformats.org/package/2006/content-types"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60" r:id="rId1"/>
  </p:sldMasterIdLst>
  <p:notesMasterIdLst>
    <p:notesMasterId r:id="rId74"/>
  </p:notesMasterIdLst>
  <p:sldIdLst>
    <p:sldId id="743" r:id="rId2"/>
    <p:sldId id="849" r:id="rId3"/>
    <p:sldId id="1081" r:id="rId4"/>
    <p:sldId id="1002" r:id="rId5"/>
    <p:sldId id="996" r:id="rId6"/>
    <p:sldId id="1038" r:id="rId7"/>
    <p:sldId id="1037" r:id="rId8"/>
    <p:sldId id="1046" r:id="rId9"/>
    <p:sldId id="1041" r:id="rId10"/>
    <p:sldId id="1042" r:id="rId11"/>
    <p:sldId id="1005" r:id="rId12"/>
    <p:sldId id="1008" r:id="rId13"/>
    <p:sldId id="1045" r:id="rId14"/>
    <p:sldId id="1054" r:id="rId15"/>
    <p:sldId id="1006" r:id="rId16"/>
    <p:sldId id="1051" r:id="rId17"/>
    <p:sldId id="1055" r:id="rId18"/>
    <p:sldId id="1010" r:id="rId19"/>
    <p:sldId id="1011" r:id="rId20"/>
    <p:sldId id="1018" r:id="rId21"/>
    <p:sldId id="1012" r:id="rId22"/>
    <p:sldId id="1047" r:id="rId23"/>
    <p:sldId id="1062" r:id="rId24"/>
    <p:sldId id="1071" r:id="rId25"/>
    <p:sldId id="1056" r:id="rId26"/>
    <p:sldId id="1053" r:id="rId27"/>
    <p:sldId id="1052" r:id="rId28"/>
    <p:sldId id="1077" r:id="rId29"/>
    <p:sldId id="1078" r:id="rId30"/>
    <p:sldId id="1096" r:id="rId31"/>
    <p:sldId id="1097" r:id="rId32"/>
    <p:sldId id="1049" r:id="rId33"/>
    <p:sldId id="1017" r:id="rId34"/>
    <p:sldId id="1015" r:id="rId35"/>
    <p:sldId id="1086" r:id="rId36"/>
    <p:sldId id="1087" r:id="rId37"/>
    <p:sldId id="1070" r:id="rId38"/>
    <p:sldId id="1013" r:id="rId39"/>
    <p:sldId id="1014" r:id="rId40"/>
    <p:sldId id="1069" r:id="rId41"/>
    <p:sldId id="1088" r:id="rId42"/>
    <p:sldId id="1063" r:id="rId43"/>
    <p:sldId id="1064" r:id="rId44"/>
    <p:sldId id="1020" r:id="rId45"/>
    <p:sldId id="1021" r:id="rId46"/>
    <p:sldId id="1050" r:id="rId47"/>
    <p:sldId id="1022" r:id="rId48"/>
    <p:sldId id="1095" r:id="rId49"/>
    <p:sldId id="1024" r:id="rId50"/>
    <p:sldId id="1023" r:id="rId51"/>
    <p:sldId id="841" r:id="rId52"/>
    <p:sldId id="1083" r:id="rId53"/>
    <p:sldId id="1079" r:id="rId54"/>
    <p:sldId id="1085" r:id="rId55"/>
    <p:sldId id="1084" r:id="rId56"/>
    <p:sldId id="1058" r:id="rId57"/>
    <p:sldId id="1061" r:id="rId58"/>
    <p:sldId id="1093" r:id="rId59"/>
    <p:sldId id="1073" r:id="rId60"/>
    <p:sldId id="1028" r:id="rId61"/>
    <p:sldId id="1030" r:id="rId62"/>
    <p:sldId id="1029" r:id="rId63"/>
    <p:sldId id="1090" r:id="rId64"/>
    <p:sldId id="1067" r:id="rId65"/>
    <p:sldId id="1091" r:id="rId66"/>
    <p:sldId id="1033" r:id="rId67"/>
    <p:sldId id="1092" r:id="rId68"/>
    <p:sldId id="1080" r:id="rId69"/>
    <p:sldId id="396" r:id="rId70"/>
    <p:sldId id="1043" r:id="rId71"/>
    <p:sldId id="415" r:id="rId72"/>
    <p:sldId id="991" r:id="rId73"/>
  </p:sldIdLst>
  <p:sldSz cx="9144000" cy="6858000" type="screen4x3"/>
  <p:notesSz cx="6858000" cy="9144000"/>
  <p:defaultTextStyle>
    <a:defPPr>
      <a:defRPr lang="en-US"/>
    </a:defPPr>
    <a:lvl1pPr marL="0" algn="l" defTabSz="45718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82" algn="l" defTabSz="45718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63" algn="l" defTabSz="45718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545" algn="l" defTabSz="45718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727" algn="l" defTabSz="45718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909" algn="l" defTabSz="45718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090" algn="l" defTabSz="45718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272" algn="l" defTabSz="45718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454" algn="l" defTabSz="45718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921FF"/>
    <a:srgbClr val="0047D2"/>
    <a:srgbClr val="05355D"/>
    <a:srgbClr val="6C21D2"/>
    <a:srgbClr val="CF2B30"/>
    <a:srgbClr val="7E1BC7"/>
    <a:srgbClr val="00C21C"/>
    <a:srgbClr val="396F92"/>
    <a:srgbClr val="15446A"/>
    <a:srgbClr val="15456B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044"/>
    <p:restoredTop sz="86704" autoAdjust="0"/>
  </p:normalViewPr>
  <p:slideViewPr>
    <p:cSldViewPr snapToGrid="0" snapToObjects="1">
      <p:cViewPr varScale="1">
        <p:scale>
          <a:sx n="104" d="100"/>
          <a:sy n="104" d="100"/>
        </p:scale>
        <p:origin x="1914" y="9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104" d="100"/>
          <a:sy n="104" d="100"/>
        </p:scale>
        <p:origin x="4384" y="20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viewProps" Target="view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88BB9A0-9AFE-944C-81A9-83A0D0E7A175}" type="datetimeFigureOut">
              <a:rPr lang="en-US" smtClean="0"/>
              <a:t>12/9/2020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26C933E-16E2-2546-8CC2-D3F194CAB2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08796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36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82" algn="l" defTabSz="91436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363" algn="l" defTabSz="91436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545" algn="l" defTabSz="91436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727" algn="l" defTabSz="91436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909" algn="l" defTabSz="91436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090" algn="l" defTabSz="91436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272" algn="l" defTabSz="91436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454" algn="l" defTabSz="91436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178129" y="4400550"/>
            <a:ext cx="6483927" cy="5064084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6C933E-16E2-2546-8CC2-D3F194CAB205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030908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6C933E-16E2-2546-8CC2-D3F194CAB205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876377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6C933E-16E2-2546-8CC2-D3F194CAB205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611140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6C933E-16E2-2546-8CC2-D3F194CAB205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791967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6C933E-16E2-2546-8CC2-D3F194CAB205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047692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6C933E-16E2-2546-8CC2-D3F194CAB205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900218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6C933E-16E2-2546-8CC2-D3F194CAB205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857468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6C933E-16E2-2546-8CC2-D3F194CAB205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818107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6C933E-16E2-2546-8CC2-D3F194CAB205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715471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6C933E-16E2-2546-8CC2-D3F194CAB205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785020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6C933E-16E2-2546-8CC2-D3F194CAB205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84955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6C933E-16E2-2546-8CC2-D3F194CAB205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099305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6C933E-16E2-2546-8CC2-D3F194CAB205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851225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6C933E-16E2-2546-8CC2-D3F194CAB205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121175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6C933E-16E2-2546-8CC2-D3F194CAB205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659045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6C933E-16E2-2546-8CC2-D3F194CAB205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174216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6C933E-16E2-2546-8CC2-D3F194CAB205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648294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6C933E-16E2-2546-8CC2-D3F194CAB205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370999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6C933E-16E2-2546-8CC2-D3F194CAB205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140559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6C933E-16E2-2546-8CC2-D3F194CAB205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273372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6C933E-16E2-2546-8CC2-D3F194CAB205}" type="slidenum">
              <a:rPr lang="en-US" smtClean="0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155197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6C933E-16E2-2546-8CC2-D3F194CAB205}" type="slidenum">
              <a:rPr lang="en-US" smtClean="0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90520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6C933E-16E2-2546-8CC2-D3F194CAB20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2031813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6C933E-16E2-2546-8CC2-D3F194CAB205}" type="slidenum">
              <a:rPr lang="en-US" smtClean="0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7050249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6C933E-16E2-2546-8CC2-D3F194CAB205}" type="slidenum">
              <a:rPr lang="en-US" smtClean="0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0072386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6C933E-16E2-2546-8CC2-D3F194CAB205}" type="slidenum">
              <a:rPr lang="en-US" smtClean="0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688915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6C933E-16E2-2546-8CC2-D3F194CAB205}" type="slidenum">
              <a:rPr lang="en-US" smtClean="0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3949542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6C933E-16E2-2546-8CC2-D3F194CAB205}" type="slidenum">
              <a:rPr lang="en-US" smtClean="0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29756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6C933E-16E2-2546-8CC2-D3F194CAB205}" type="slidenum">
              <a:rPr lang="en-US" smtClean="0"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7265878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6C933E-16E2-2546-8CC2-D3F194CAB205}" type="slidenum">
              <a:rPr lang="en-US" smtClean="0"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0913122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6C933E-16E2-2546-8CC2-D3F194CAB205}" type="slidenum">
              <a:rPr lang="en-US" smtClean="0"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069801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6C933E-16E2-2546-8CC2-D3F194CAB205}" type="slidenum">
              <a:rPr lang="en-US" smtClean="0"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5203065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6C933E-16E2-2546-8CC2-D3F194CAB205}" type="slidenum">
              <a:rPr lang="en-US" smtClean="0"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769712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6C933E-16E2-2546-8CC2-D3F194CAB205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469827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6C933E-16E2-2546-8CC2-D3F194CAB205}" type="slidenum">
              <a:rPr lang="en-US" smtClean="0"/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1640259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6C933E-16E2-2546-8CC2-D3F194CAB205}" type="slidenum">
              <a:rPr lang="en-US" smtClean="0"/>
              <a:t>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7295499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6C933E-16E2-2546-8CC2-D3F194CAB205}" type="slidenum">
              <a:rPr lang="en-US" smtClean="0"/>
              <a:t>59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143078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6C933E-16E2-2546-8CC2-D3F194CAB205}" type="slidenum">
              <a:rPr lang="en-US" smtClean="0"/>
              <a:t>60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5588494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6C933E-16E2-2546-8CC2-D3F194CAB205}" type="slidenum">
              <a:rPr lang="en-US" smtClean="0"/>
              <a:t>62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9545869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6C933E-16E2-2546-8CC2-D3F194CAB205}" type="slidenum">
              <a:rPr lang="en-US" smtClean="0"/>
              <a:t>63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6565796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6C933E-16E2-2546-8CC2-D3F194CAB205}" type="slidenum">
              <a:rPr lang="en-US" smtClean="0"/>
              <a:t>66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056348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6C933E-16E2-2546-8CC2-D3F194CAB205}" type="slidenum">
              <a:rPr lang="en-US" smtClean="0"/>
              <a:t>67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2886481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02DA59-DE54-4DEF-AC94-69B1DD3B3351}" type="slidenum">
              <a:rPr lang="en-US" smtClean="0"/>
              <a:t>68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3487343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02DA59-DE54-4DEF-AC94-69B1DD3B3351}" type="slidenum">
              <a:rPr lang="en-US" smtClean="0"/>
              <a:t>69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077942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6C933E-16E2-2546-8CC2-D3F194CAB205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258550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02DA59-DE54-4DEF-AC94-69B1DD3B3351}" type="slidenum">
              <a:rPr lang="en-US" smtClean="0"/>
              <a:t>70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3751417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02DA59-DE54-4DEF-AC94-69B1DD3B3351}" type="slidenum">
              <a:rPr lang="en-US" smtClean="0"/>
              <a:t>71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0199715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6C933E-16E2-2546-8CC2-D3F194CAB205}" type="slidenum">
              <a:rPr lang="en-US" smtClean="0"/>
              <a:t>72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127796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6C933E-16E2-2546-8CC2-D3F194CAB205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431245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6C933E-16E2-2546-8CC2-D3F194CAB205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650052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6C933E-16E2-2546-8CC2-D3F194CAB205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68629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6C933E-16E2-2546-8CC2-D3F194CAB205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92342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 b="0" i="0">
                <a:latin typeface="HelveticaNeue Medium" panose="00000400000000000000" pitchFamily="2" charset="0"/>
                <a:ea typeface="HelveticaNeue Medium" panose="00000400000000000000" pitchFamily="2" charset="0"/>
                <a:cs typeface="HelveticaNeue Medium" panose="000004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>
                <a:latin typeface="HelveticaNeue Light" panose="00000400000000000000" pitchFamily="2" charset="0"/>
              </a:defRPr>
            </a:lvl1pPr>
            <a:lvl2pPr marL="457182" indent="0" algn="ctr">
              <a:buNone/>
              <a:defRPr sz="2000"/>
            </a:lvl2pPr>
            <a:lvl3pPr marL="914363" indent="0" algn="ctr">
              <a:buNone/>
              <a:defRPr sz="1800"/>
            </a:lvl3pPr>
            <a:lvl4pPr marL="1371545" indent="0" algn="ctr">
              <a:buNone/>
              <a:defRPr sz="1600"/>
            </a:lvl4pPr>
            <a:lvl5pPr marL="1828727" indent="0" algn="ctr">
              <a:buNone/>
              <a:defRPr sz="1600"/>
            </a:lvl5pPr>
            <a:lvl6pPr marL="2285909" indent="0" algn="ctr">
              <a:buNone/>
              <a:defRPr sz="1600"/>
            </a:lvl6pPr>
            <a:lvl7pPr marL="2743090" indent="0" algn="ctr">
              <a:buNone/>
              <a:defRPr sz="1600"/>
            </a:lvl7pPr>
            <a:lvl8pPr marL="3200272" indent="0" algn="ctr">
              <a:buNone/>
              <a:defRPr sz="1600"/>
            </a:lvl8pPr>
            <a:lvl9pPr marL="3657454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4227411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24000"/>
    </mc:Choice>
    <mc:Fallback xmlns="">
      <p:transition advClick="0" advTm="2400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2"/>
            <a:ext cx="20574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2"/>
            <a:ext cx="2057400" cy="365125"/>
          </a:xfrm>
          <a:prstGeom prst="rect">
            <a:avLst/>
          </a:prstGeom>
        </p:spPr>
        <p:txBody>
          <a:bodyPr/>
          <a:lstStyle/>
          <a:p>
            <a:fld id="{AF7A9175-E02C-B045-AA15-85963E7718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48895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24000"/>
    </mc:Choice>
    <mc:Fallback xmlns="">
      <p:transition advClick="0" advTm="2400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2"/>
            <a:ext cx="20574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2"/>
            <a:ext cx="2057400" cy="365125"/>
          </a:xfrm>
          <a:prstGeom prst="rect">
            <a:avLst/>
          </a:prstGeom>
        </p:spPr>
        <p:txBody>
          <a:bodyPr/>
          <a:lstStyle/>
          <a:p>
            <a:fld id="{AF7A9175-E02C-B045-AA15-85963E7718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0567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24000"/>
    </mc:Choice>
    <mc:Fallback xmlns="">
      <p:transition advClick="0" advTm="2400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2789FE2C-FC6C-F54E-83A0-33C97DE6832E}"/>
              </a:ext>
            </a:extLst>
          </p:cNvPr>
          <p:cNvCxnSpPr/>
          <p:nvPr userDrawn="1"/>
        </p:nvCxnSpPr>
        <p:spPr>
          <a:xfrm>
            <a:off x="628651" y="1576244"/>
            <a:ext cx="8847859" cy="0"/>
          </a:xfrm>
          <a:prstGeom prst="line">
            <a:avLst/>
          </a:prstGeom>
          <a:ln w="28575">
            <a:solidFill>
              <a:srgbClr val="1C4A6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09867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24000"/>
    </mc:Choice>
    <mc:Fallback xmlns="">
      <p:transition advClick="0" advTm="2400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40"/>
            <a:ext cx="7886700" cy="2852737"/>
          </a:xfrm>
        </p:spPr>
        <p:txBody>
          <a:bodyPr anchor="b"/>
          <a:lstStyle>
            <a:lvl1pPr>
              <a:defRPr sz="6000">
                <a:latin typeface="HelveticaNeue Medium" panose="00000400000000000000" pitchFamily="2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5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  <a:latin typeface="HelveticaNeue Light" panose="00000400000000000000" pitchFamily="2" charset="0"/>
              </a:defRPr>
            </a:lvl1pPr>
            <a:lvl2pPr marL="457182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6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4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2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09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27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4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0296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24000"/>
    </mc:Choice>
    <mc:Fallback xmlns="">
      <p:transition advClick="0" advTm="2400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HelveticaNeue Medium" panose="00000400000000000000" pitchFamily="2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>
            <a:lvl1pPr>
              <a:defRPr>
                <a:latin typeface="HelveticaNeue Light" panose="00000400000000000000" pitchFamily="2" charset="0"/>
              </a:defRPr>
            </a:lvl1pPr>
            <a:lvl2pPr>
              <a:defRPr>
                <a:latin typeface="HelveticaNeue Light" panose="00000400000000000000" pitchFamily="2" charset="0"/>
              </a:defRPr>
            </a:lvl2pPr>
            <a:lvl3pPr>
              <a:defRPr>
                <a:latin typeface="HelveticaNeue Light" panose="00000400000000000000" pitchFamily="2" charset="0"/>
              </a:defRPr>
            </a:lvl3pPr>
            <a:lvl4pPr>
              <a:defRPr>
                <a:latin typeface="HelveticaNeue Light" panose="00000400000000000000" pitchFamily="2" charset="0"/>
              </a:defRPr>
            </a:lvl4pPr>
            <a:lvl5pPr>
              <a:defRPr>
                <a:latin typeface="HelveticaNeue Light" panose="00000400000000000000" pitchFamily="2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>
            <a:lvl1pPr>
              <a:defRPr>
                <a:latin typeface="HelveticaNeue Light" panose="00000400000000000000" pitchFamily="2" charset="0"/>
              </a:defRPr>
            </a:lvl1pPr>
            <a:lvl2pPr>
              <a:defRPr>
                <a:latin typeface="HelveticaNeue Light" panose="00000400000000000000" pitchFamily="2" charset="0"/>
              </a:defRPr>
            </a:lvl2pPr>
            <a:lvl3pPr>
              <a:defRPr>
                <a:latin typeface="HelveticaNeue Light" panose="00000400000000000000" pitchFamily="2" charset="0"/>
              </a:defRPr>
            </a:lvl3pPr>
            <a:lvl4pPr>
              <a:defRPr>
                <a:latin typeface="HelveticaNeue Light" panose="00000400000000000000" pitchFamily="2" charset="0"/>
              </a:defRPr>
            </a:lvl4pPr>
            <a:lvl5pPr>
              <a:defRPr>
                <a:latin typeface="HelveticaNeue Light" panose="00000400000000000000" pitchFamily="2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2"/>
            <a:ext cx="20574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6356352"/>
            <a:ext cx="2057400" cy="365125"/>
          </a:xfrm>
          <a:prstGeom prst="rect">
            <a:avLst/>
          </a:prstGeom>
        </p:spPr>
        <p:txBody>
          <a:bodyPr/>
          <a:lstStyle/>
          <a:p>
            <a:fld id="{AF7A9175-E02C-B045-AA15-85963E7718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51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24000"/>
    </mc:Choice>
    <mc:Fallback xmlns="">
      <p:transition advClick="0" advTm="2400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7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2" indent="0">
              <a:buNone/>
              <a:defRPr sz="2000" b="1"/>
            </a:lvl2pPr>
            <a:lvl3pPr marL="914363" indent="0">
              <a:buNone/>
              <a:defRPr sz="1800" b="1"/>
            </a:lvl3pPr>
            <a:lvl4pPr marL="1371545" indent="0">
              <a:buNone/>
              <a:defRPr sz="1600" b="1"/>
            </a:lvl4pPr>
            <a:lvl5pPr marL="1828727" indent="0">
              <a:buNone/>
              <a:defRPr sz="1600" b="1"/>
            </a:lvl5pPr>
            <a:lvl6pPr marL="2285909" indent="0">
              <a:buNone/>
              <a:defRPr sz="1600" b="1"/>
            </a:lvl6pPr>
            <a:lvl7pPr marL="2743090" indent="0">
              <a:buNone/>
              <a:defRPr sz="1600" b="1"/>
            </a:lvl7pPr>
            <a:lvl8pPr marL="3200272" indent="0">
              <a:buNone/>
              <a:defRPr sz="1600" b="1"/>
            </a:lvl8pPr>
            <a:lvl9pPr marL="3657454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2" indent="0">
              <a:buNone/>
              <a:defRPr sz="2000" b="1"/>
            </a:lvl2pPr>
            <a:lvl3pPr marL="914363" indent="0">
              <a:buNone/>
              <a:defRPr sz="1800" b="1"/>
            </a:lvl3pPr>
            <a:lvl4pPr marL="1371545" indent="0">
              <a:buNone/>
              <a:defRPr sz="1600" b="1"/>
            </a:lvl4pPr>
            <a:lvl5pPr marL="1828727" indent="0">
              <a:buNone/>
              <a:defRPr sz="1600" b="1"/>
            </a:lvl5pPr>
            <a:lvl6pPr marL="2285909" indent="0">
              <a:buNone/>
              <a:defRPr sz="1600" b="1"/>
            </a:lvl6pPr>
            <a:lvl7pPr marL="2743090" indent="0">
              <a:buNone/>
              <a:defRPr sz="1600" b="1"/>
            </a:lvl7pPr>
            <a:lvl8pPr marL="3200272" indent="0">
              <a:buNone/>
              <a:defRPr sz="1600" b="1"/>
            </a:lvl8pPr>
            <a:lvl9pPr marL="3657454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28650" y="6356352"/>
            <a:ext cx="20574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457950" y="6356352"/>
            <a:ext cx="2057400" cy="365125"/>
          </a:xfrm>
          <a:prstGeom prst="rect">
            <a:avLst/>
          </a:prstGeom>
        </p:spPr>
        <p:txBody>
          <a:bodyPr/>
          <a:lstStyle/>
          <a:p>
            <a:fld id="{AF7A9175-E02C-B045-AA15-85963E7718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47625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24000"/>
    </mc:Choice>
    <mc:Fallback xmlns="">
      <p:transition advClick="0" advTm="2400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HelveticaNeue Medium" panose="00000400000000000000" pitchFamily="2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6032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24000"/>
    </mc:Choice>
    <mc:Fallback xmlns="">
      <p:transition advClick="0" advTm="2400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5856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24000"/>
    </mc:Choice>
    <mc:Fallback xmlns="">
      <p:transition advClick="0" advTm="2400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7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2" indent="0">
              <a:buNone/>
              <a:defRPr sz="1400"/>
            </a:lvl2pPr>
            <a:lvl3pPr marL="914363" indent="0">
              <a:buNone/>
              <a:defRPr sz="1200"/>
            </a:lvl3pPr>
            <a:lvl4pPr marL="1371545" indent="0">
              <a:buNone/>
              <a:defRPr sz="1000"/>
            </a:lvl4pPr>
            <a:lvl5pPr marL="1828727" indent="0">
              <a:buNone/>
              <a:defRPr sz="1000"/>
            </a:lvl5pPr>
            <a:lvl6pPr marL="2285909" indent="0">
              <a:buNone/>
              <a:defRPr sz="1000"/>
            </a:lvl6pPr>
            <a:lvl7pPr marL="2743090" indent="0">
              <a:buNone/>
              <a:defRPr sz="1000"/>
            </a:lvl7pPr>
            <a:lvl8pPr marL="3200272" indent="0">
              <a:buNone/>
              <a:defRPr sz="1000"/>
            </a:lvl8pPr>
            <a:lvl9pPr marL="3657454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2"/>
            <a:ext cx="20574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6356352"/>
            <a:ext cx="2057400" cy="365125"/>
          </a:xfrm>
          <a:prstGeom prst="rect">
            <a:avLst/>
          </a:prstGeom>
        </p:spPr>
        <p:txBody>
          <a:bodyPr/>
          <a:lstStyle/>
          <a:p>
            <a:fld id="{AF7A9175-E02C-B045-AA15-85963E7718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497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24000"/>
    </mc:Choice>
    <mc:Fallback xmlns="">
      <p:transition advClick="0" advTm="2400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7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182" indent="0">
              <a:buNone/>
              <a:defRPr sz="2800"/>
            </a:lvl2pPr>
            <a:lvl3pPr marL="914363" indent="0">
              <a:buNone/>
              <a:defRPr sz="2400"/>
            </a:lvl3pPr>
            <a:lvl4pPr marL="1371545" indent="0">
              <a:buNone/>
              <a:defRPr sz="2000"/>
            </a:lvl4pPr>
            <a:lvl5pPr marL="1828727" indent="0">
              <a:buNone/>
              <a:defRPr sz="2000"/>
            </a:lvl5pPr>
            <a:lvl6pPr marL="2285909" indent="0">
              <a:buNone/>
              <a:defRPr sz="2000"/>
            </a:lvl6pPr>
            <a:lvl7pPr marL="2743090" indent="0">
              <a:buNone/>
              <a:defRPr sz="2000"/>
            </a:lvl7pPr>
            <a:lvl8pPr marL="3200272" indent="0">
              <a:buNone/>
              <a:defRPr sz="2000"/>
            </a:lvl8pPr>
            <a:lvl9pPr marL="3657454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2" indent="0">
              <a:buNone/>
              <a:defRPr sz="1400"/>
            </a:lvl2pPr>
            <a:lvl3pPr marL="914363" indent="0">
              <a:buNone/>
              <a:defRPr sz="1200"/>
            </a:lvl3pPr>
            <a:lvl4pPr marL="1371545" indent="0">
              <a:buNone/>
              <a:defRPr sz="1000"/>
            </a:lvl4pPr>
            <a:lvl5pPr marL="1828727" indent="0">
              <a:buNone/>
              <a:defRPr sz="1000"/>
            </a:lvl5pPr>
            <a:lvl6pPr marL="2285909" indent="0">
              <a:buNone/>
              <a:defRPr sz="1000"/>
            </a:lvl6pPr>
            <a:lvl7pPr marL="2743090" indent="0">
              <a:buNone/>
              <a:defRPr sz="1000"/>
            </a:lvl7pPr>
            <a:lvl8pPr marL="3200272" indent="0">
              <a:buNone/>
              <a:defRPr sz="1000"/>
            </a:lvl8pPr>
            <a:lvl9pPr marL="3657454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2"/>
            <a:ext cx="20574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6356352"/>
            <a:ext cx="2057400" cy="365125"/>
          </a:xfrm>
          <a:prstGeom prst="rect">
            <a:avLst/>
          </a:prstGeom>
        </p:spPr>
        <p:txBody>
          <a:bodyPr/>
          <a:lstStyle/>
          <a:p>
            <a:fld id="{AF7A9175-E02C-B045-AA15-85963E7718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02697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24000"/>
    </mc:Choice>
    <mc:Fallback xmlns="">
      <p:transition advClick="0" advTm="24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500063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662545"/>
            <a:ext cx="7886700" cy="483032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57900" y="6492876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0">
                <a:solidFill>
                  <a:schemeClr val="tx1"/>
                </a:solidFill>
                <a:latin typeface="Helvetica Neue UltraLight" panose="02000206000000020004" pitchFamily="2" charset="0"/>
                <a:ea typeface="Helvetica Neue UltraLight" panose="02000206000000020004" pitchFamily="2" charset="0"/>
              </a:defRPr>
            </a:lvl1pPr>
          </a:lstStyle>
          <a:p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600BD46-390F-F44A-8EAB-19DBAF1516E3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15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34808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p14:dur="10" advClick="0" advTm="24000"/>
    </mc:Choice>
    <mc:Fallback xmlns="">
      <p:transition advClick="0" advTm="24000"/>
    </mc:Fallback>
  </mc:AlternateContent>
  <p:hf sldNum="0" hdr="0" dt="0"/>
  <p:txStyles>
    <p:titleStyle>
      <a:lvl1pPr algn="l" defTabSz="914363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tx1"/>
          </a:solidFill>
          <a:latin typeface="HelveticaNeue Medium" panose="00000400000000000000" pitchFamily="2" charset="0"/>
          <a:ea typeface="HelveticaNeue Medium" panose="00000400000000000000" pitchFamily="2" charset="0"/>
          <a:cs typeface="HelveticaNeue Medium" panose="00000400000000000000" pitchFamily="2" charset="0"/>
        </a:defRPr>
      </a:lvl1pPr>
    </p:titleStyle>
    <p:bodyStyle>
      <a:lvl1pPr marL="228591" indent="-228591" algn="l" defTabSz="91436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tx1"/>
          </a:solidFill>
          <a:latin typeface="HelveticaNeue Light" panose="00000400000000000000" pitchFamily="2" charset="0"/>
          <a:ea typeface="HelveticaNeue Light" panose="00000400000000000000" pitchFamily="2" charset="0"/>
          <a:cs typeface="HelveticaNeue Light" panose="00000400000000000000" pitchFamily="2" charset="0"/>
        </a:defRPr>
      </a:lvl1pPr>
      <a:lvl2pPr marL="685773" indent="-228591" algn="l" defTabSz="91436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HelveticaNeue Light" panose="00000400000000000000" pitchFamily="2" charset="0"/>
          <a:ea typeface="HelveticaNeue Light" panose="00000400000000000000" pitchFamily="2" charset="0"/>
          <a:cs typeface="+mn-cs"/>
        </a:defRPr>
      </a:lvl2pPr>
      <a:lvl3pPr marL="1142954" indent="-228591" algn="l" defTabSz="91436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HelveticaNeue Light" panose="00000400000000000000" pitchFamily="2" charset="0"/>
          <a:ea typeface="HelveticaNeue Light" panose="00000400000000000000" pitchFamily="2" charset="0"/>
          <a:cs typeface="+mn-cs"/>
        </a:defRPr>
      </a:lvl3pPr>
      <a:lvl4pPr marL="1600136" indent="-228591" algn="l" defTabSz="91436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HelveticaNeue Light" panose="00000400000000000000" pitchFamily="2" charset="0"/>
          <a:ea typeface="HelveticaNeue Light" panose="00000400000000000000" pitchFamily="2" charset="0"/>
          <a:cs typeface="+mn-cs"/>
        </a:defRPr>
      </a:lvl4pPr>
      <a:lvl5pPr marL="2057318" indent="-228591" algn="l" defTabSz="91436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HelveticaNeue Light" panose="00000400000000000000" pitchFamily="2" charset="0"/>
          <a:ea typeface="HelveticaNeue Light" panose="00000400000000000000" pitchFamily="2" charset="0"/>
          <a:cs typeface="+mn-cs"/>
        </a:defRPr>
      </a:lvl5pPr>
      <a:lvl6pPr marL="2514499" indent="-228591" algn="l" defTabSz="91436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81" indent="-228591" algn="l" defTabSz="91436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63" indent="-228591" algn="l" defTabSz="91436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45" indent="-228591" algn="l" defTabSz="91436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63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45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27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09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9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7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54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tinyurl.com/Stata-SEM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11.png"/><Relationship Id="rId4" Type="http://schemas.openxmlformats.org/officeDocument/2006/relationships/notesSlide" Target="../notesSlides/notesSlide1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1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4" Type="http://schemas.openxmlformats.org/officeDocument/2006/relationships/image" Target="../media/image1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9.pn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0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20.png"/><Relationship Id="rId4" Type="http://schemas.openxmlformats.org/officeDocument/2006/relationships/image" Target="../media/image190.png"/><Relationship Id="rId9" Type="http://schemas.openxmlformats.org/officeDocument/2006/relationships/image" Target="../media/image23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90.png"/><Relationship Id="rId7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6.png"/><Relationship Id="rId4" Type="http://schemas.openxmlformats.org/officeDocument/2006/relationships/image" Target="../media/image20.png"/><Relationship Id="rId9" Type="http://schemas.openxmlformats.org/officeDocument/2006/relationships/image" Target="../media/image25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90.png"/><Relationship Id="rId7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0.png"/><Relationship Id="rId9" Type="http://schemas.openxmlformats.org/officeDocument/2006/relationships/image" Target="../media/image25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0.png"/><Relationship Id="rId9" Type="http://schemas.openxmlformats.org/officeDocument/2006/relationships/image" Target="../media/image29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7" Type="http://schemas.openxmlformats.org/officeDocument/2006/relationships/image" Target="../media/image3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5" Type="http://schemas.openxmlformats.org/officeDocument/2006/relationships/image" Target="../media/image20.png"/><Relationship Id="rId4" Type="http://schemas.openxmlformats.org/officeDocument/2006/relationships/image" Target="../media/image190.png"/><Relationship Id="rId9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4.mp4"/><Relationship Id="rId1" Type="http://schemas.microsoft.com/office/2007/relationships/media" Target="../media/media4.mp4"/><Relationship Id="rId5" Type="http://schemas.openxmlformats.org/officeDocument/2006/relationships/image" Target="../media/image42.png"/><Relationship Id="rId4" Type="http://schemas.openxmlformats.org/officeDocument/2006/relationships/notesSlide" Target="../notesSlides/notesSlide2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5.mp4"/><Relationship Id="rId1" Type="http://schemas.microsoft.com/office/2007/relationships/media" Target="../media/media5.mp4"/><Relationship Id="rId4" Type="http://schemas.openxmlformats.org/officeDocument/2006/relationships/image" Target="../media/image45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6.mp4"/><Relationship Id="rId1" Type="http://schemas.microsoft.com/office/2007/relationships/media" Target="../media/media6.mp4"/><Relationship Id="rId4" Type="http://schemas.openxmlformats.org/officeDocument/2006/relationships/image" Target="../media/image52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4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4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7.mp4"/><Relationship Id="rId1" Type="http://schemas.microsoft.com/office/2007/relationships/media" Target="../media/media7.mp4"/><Relationship Id="rId5" Type="http://schemas.openxmlformats.org/officeDocument/2006/relationships/image" Target="../media/image59.png"/><Relationship Id="rId4" Type="http://schemas.openxmlformats.org/officeDocument/2006/relationships/notesSlide" Target="../notesSlides/notesSlide4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8.mp4"/><Relationship Id="rId1" Type="http://schemas.openxmlformats.org/officeDocument/2006/relationships/video" Target="NULL" TargetMode="External"/><Relationship Id="rId4" Type="http://schemas.openxmlformats.org/officeDocument/2006/relationships/image" Target="../media/image63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9.mp4"/><Relationship Id="rId1" Type="http://schemas.microsoft.com/office/2007/relationships/media" Target="../media/media9.mp4"/><Relationship Id="rId4" Type="http://schemas.openxmlformats.org/officeDocument/2006/relationships/image" Target="../media/image66.png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hyperlink" Target="https://tinyurl.com/Stata-SEM" TargetMode="External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7.xml"/><Relationship Id="rId4" Type="http://schemas.openxmlformats.org/officeDocument/2006/relationships/hyperlink" Target="mailto:tech-support@stata.com" TargetMode="Externa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89CD4F-7982-084A-AA22-6460097C36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3468353"/>
            <a:ext cx="7886700" cy="1744491"/>
          </a:xfrm>
        </p:spPr>
        <p:txBody>
          <a:bodyPr>
            <a:normAutofit/>
          </a:bodyPr>
          <a:lstStyle/>
          <a:p>
            <a:pPr algn="ctr"/>
            <a:r>
              <a:rPr lang="en-US" b="1" dirty="0"/>
              <a:t>Structural Equation Modeling Using Stata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8E71D9E-B008-EF4E-95D7-FAEF0189FDB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5177191"/>
            <a:ext cx="7886700" cy="1758141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Meghan Cain | December 9</a:t>
            </a:r>
            <a:r>
              <a:rPr lang="en-US" baseline="30000" dirty="0"/>
              <a:t>th</a:t>
            </a:r>
            <a:r>
              <a:rPr lang="en-US" dirty="0"/>
              <a:t>, 2020</a:t>
            </a:r>
          </a:p>
          <a:p>
            <a:pPr algn="ctr"/>
            <a:endParaRPr lang="en-US" sz="800" dirty="0"/>
          </a:p>
          <a:p>
            <a:pPr algn="ctr"/>
            <a:r>
              <a:rPr lang="en-US" dirty="0"/>
              <a:t>You can download the datasets and do-file here: </a:t>
            </a:r>
            <a:r>
              <a:rPr lang="en-US" b="1" dirty="0">
                <a:hlinkClick r:id="rId3"/>
              </a:rPr>
              <a:t>http://tinyurl.com/Stata-SEM</a:t>
            </a:r>
            <a:endParaRPr lang="en-US" b="1" dirty="0"/>
          </a:p>
          <a:p>
            <a:pPr algn="ctr"/>
            <a:endParaRPr lang="en-US" b="1" dirty="0"/>
          </a:p>
          <a:p>
            <a:pPr algn="ctr"/>
            <a:endParaRPr lang="en-US" dirty="0"/>
          </a:p>
          <a:p>
            <a:pPr algn="ctr"/>
            <a:endParaRPr lang="en-US" dirty="0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71683B04-0A48-6A41-B69E-61FF05458F86}"/>
              </a:ext>
            </a:extLst>
          </p:cNvPr>
          <p:cNvSpPr/>
          <p:nvPr/>
        </p:nvSpPr>
        <p:spPr>
          <a:xfrm>
            <a:off x="3172732" y="1600441"/>
            <a:ext cx="1188720" cy="1188720"/>
          </a:xfrm>
          <a:prstGeom prst="ellipse">
            <a:avLst/>
          </a:prstGeom>
          <a:solidFill>
            <a:srgbClr val="05355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D35016BF-EBFF-2E41-8613-C4F9231D7756}"/>
              </a:ext>
            </a:extLst>
          </p:cNvPr>
          <p:cNvSpPr/>
          <p:nvPr/>
        </p:nvSpPr>
        <p:spPr>
          <a:xfrm>
            <a:off x="4624052" y="1614090"/>
            <a:ext cx="1188720" cy="1188720"/>
          </a:xfrm>
          <a:prstGeom prst="ellipse">
            <a:avLst/>
          </a:prstGeom>
          <a:solidFill>
            <a:srgbClr val="05355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0A93C1D-CFC8-2B41-8DBF-B186BCA7BBA6}"/>
              </a:ext>
            </a:extLst>
          </p:cNvPr>
          <p:cNvSpPr/>
          <p:nvPr/>
        </p:nvSpPr>
        <p:spPr>
          <a:xfrm>
            <a:off x="2320349" y="1140381"/>
            <a:ext cx="548640" cy="548640"/>
          </a:xfrm>
          <a:prstGeom prst="rect">
            <a:avLst/>
          </a:prstGeom>
          <a:solidFill>
            <a:srgbClr val="396F9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80065AE-AA47-AD42-84B4-4A952C9A3AB4}"/>
              </a:ext>
            </a:extLst>
          </p:cNvPr>
          <p:cNvSpPr/>
          <p:nvPr/>
        </p:nvSpPr>
        <p:spPr>
          <a:xfrm>
            <a:off x="2320349" y="1904688"/>
            <a:ext cx="548640" cy="548640"/>
          </a:xfrm>
          <a:prstGeom prst="rect">
            <a:avLst/>
          </a:prstGeom>
          <a:solidFill>
            <a:srgbClr val="396F9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3F5C7AB-BF5E-C945-9C8E-F94924997DAB}"/>
              </a:ext>
            </a:extLst>
          </p:cNvPr>
          <p:cNvSpPr/>
          <p:nvPr/>
        </p:nvSpPr>
        <p:spPr>
          <a:xfrm>
            <a:off x="2320349" y="2666134"/>
            <a:ext cx="548640" cy="548640"/>
          </a:xfrm>
          <a:prstGeom prst="rect">
            <a:avLst/>
          </a:prstGeom>
          <a:solidFill>
            <a:srgbClr val="396F9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E13DF8A-734A-4E4F-A72A-4408B780684E}"/>
              </a:ext>
            </a:extLst>
          </p:cNvPr>
          <p:cNvSpPr/>
          <p:nvPr/>
        </p:nvSpPr>
        <p:spPr>
          <a:xfrm>
            <a:off x="6118973" y="1140381"/>
            <a:ext cx="548640" cy="548640"/>
          </a:xfrm>
          <a:prstGeom prst="rect">
            <a:avLst/>
          </a:prstGeom>
          <a:solidFill>
            <a:srgbClr val="396F9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2DBE991-910B-2645-8D24-56F8577FD8A2}"/>
              </a:ext>
            </a:extLst>
          </p:cNvPr>
          <p:cNvSpPr/>
          <p:nvPr/>
        </p:nvSpPr>
        <p:spPr>
          <a:xfrm>
            <a:off x="6118972" y="1921875"/>
            <a:ext cx="548640" cy="548640"/>
          </a:xfrm>
          <a:prstGeom prst="rect">
            <a:avLst/>
          </a:prstGeom>
          <a:solidFill>
            <a:srgbClr val="396F9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1F36112-3CC1-C248-9B6F-FF5A3A8BB2CA}"/>
              </a:ext>
            </a:extLst>
          </p:cNvPr>
          <p:cNvSpPr/>
          <p:nvPr/>
        </p:nvSpPr>
        <p:spPr>
          <a:xfrm>
            <a:off x="6135332" y="2666134"/>
            <a:ext cx="548640" cy="548640"/>
          </a:xfrm>
          <a:prstGeom prst="rect">
            <a:avLst/>
          </a:prstGeom>
          <a:solidFill>
            <a:srgbClr val="396F9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/>
          </a:p>
        </p:txBody>
      </p: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301AF55D-DC57-0440-8C0F-27933464F67A}"/>
              </a:ext>
            </a:extLst>
          </p:cNvPr>
          <p:cNvCxnSpPr>
            <a:cxnSpLocks/>
            <a:stCxn id="5" idx="1"/>
            <a:endCxn id="7" idx="3"/>
          </p:cNvCxnSpPr>
          <p:nvPr/>
        </p:nvCxnSpPr>
        <p:spPr>
          <a:xfrm flipH="1" flipV="1">
            <a:off x="2868990" y="1414701"/>
            <a:ext cx="477827" cy="359824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735670F7-7F62-D64A-8FA1-FBD1CCC46760}"/>
              </a:ext>
            </a:extLst>
          </p:cNvPr>
          <p:cNvCxnSpPr>
            <a:cxnSpLocks/>
            <a:stCxn id="5" idx="2"/>
            <a:endCxn id="8" idx="3"/>
          </p:cNvCxnSpPr>
          <p:nvPr/>
        </p:nvCxnSpPr>
        <p:spPr>
          <a:xfrm flipH="1" flipV="1">
            <a:off x="2868989" y="2179009"/>
            <a:ext cx="303743" cy="15793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00180A09-2E1B-F44F-B1A5-D2112F065799}"/>
              </a:ext>
            </a:extLst>
          </p:cNvPr>
          <p:cNvCxnSpPr>
            <a:cxnSpLocks/>
            <a:stCxn id="5" idx="3"/>
            <a:endCxn id="9" idx="3"/>
          </p:cNvCxnSpPr>
          <p:nvPr/>
        </p:nvCxnSpPr>
        <p:spPr>
          <a:xfrm flipH="1">
            <a:off x="2868990" y="2615077"/>
            <a:ext cx="477827" cy="325377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7ED0C81A-407E-E340-AAEF-FA199BBAC1EC}"/>
              </a:ext>
            </a:extLst>
          </p:cNvPr>
          <p:cNvCxnSpPr>
            <a:cxnSpLocks/>
            <a:stCxn id="6" idx="7"/>
            <a:endCxn id="10" idx="1"/>
          </p:cNvCxnSpPr>
          <p:nvPr/>
        </p:nvCxnSpPr>
        <p:spPr>
          <a:xfrm flipV="1">
            <a:off x="5638688" y="1414702"/>
            <a:ext cx="480285" cy="373473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9CB9BB05-FB66-AB42-9B57-4701D184A12B}"/>
              </a:ext>
            </a:extLst>
          </p:cNvPr>
          <p:cNvCxnSpPr>
            <a:cxnSpLocks/>
            <a:stCxn id="6" idx="6"/>
            <a:endCxn id="11" idx="1"/>
          </p:cNvCxnSpPr>
          <p:nvPr/>
        </p:nvCxnSpPr>
        <p:spPr>
          <a:xfrm flipV="1">
            <a:off x="5812772" y="2196196"/>
            <a:ext cx="306200" cy="12255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9984D21C-23A2-B942-83A4-473759A117CA}"/>
              </a:ext>
            </a:extLst>
          </p:cNvPr>
          <p:cNvCxnSpPr>
            <a:cxnSpLocks/>
            <a:stCxn id="6" idx="5"/>
            <a:endCxn id="12" idx="1"/>
          </p:cNvCxnSpPr>
          <p:nvPr/>
        </p:nvCxnSpPr>
        <p:spPr>
          <a:xfrm>
            <a:off x="5638689" y="2628726"/>
            <a:ext cx="496644" cy="311728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Curved Connector 35">
            <a:extLst>
              <a:ext uri="{FF2B5EF4-FFF2-40B4-BE49-F238E27FC236}">
                <a16:creationId xmlns:a16="http://schemas.microsoft.com/office/drawing/2014/main" id="{7B24FD66-24D1-C04F-ADD5-0CE923C3C13F}"/>
              </a:ext>
            </a:extLst>
          </p:cNvPr>
          <p:cNvCxnSpPr>
            <a:stCxn id="5" idx="4"/>
            <a:endCxn id="6" idx="4"/>
          </p:cNvCxnSpPr>
          <p:nvPr/>
        </p:nvCxnSpPr>
        <p:spPr>
          <a:xfrm rot="16200000" flipH="1">
            <a:off x="4485929" y="2070325"/>
            <a:ext cx="13649" cy="1451320"/>
          </a:xfrm>
          <a:prstGeom prst="curvedConnector3">
            <a:avLst>
              <a:gd name="adj1" fmla="val 3202594"/>
            </a:avLst>
          </a:prstGeom>
          <a:ln w="3810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70409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Rectangle 77">
            <a:extLst>
              <a:ext uri="{FF2B5EF4-FFF2-40B4-BE49-F238E27FC236}">
                <a16:creationId xmlns:a16="http://schemas.microsoft.com/office/drawing/2014/main" id="{6FD0C362-F986-D14A-9F9C-69103425381C}"/>
              </a:ext>
            </a:extLst>
          </p:cNvPr>
          <p:cNvSpPr/>
          <p:nvPr/>
        </p:nvSpPr>
        <p:spPr>
          <a:xfrm>
            <a:off x="7517153" y="1825625"/>
            <a:ext cx="1510990" cy="1107996"/>
          </a:xfrm>
          <a:prstGeom prst="rect">
            <a:avLst/>
          </a:prstGeom>
          <a:solidFill>
            <a:schemeClr val="bg1"/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>
              <a:solidFill>
                <a:schemeClr val="tx1"/>
              </a:solidFill>
              <a:latin typeface="HelveticaNeue Light" panose="00000400000000000000" pitchFamily="2" charset="0"/>
            </a:endParaRPr>
          </a:p>
        </p:txBody>
      </p:sp>
      <p:sp>
        <p:nvSpPr>
          <p:cNvPr id="79" name="Rectangle 78">
            <a:extLst>
              <a:ext uri="{FF2B5EF4-FFF2-40B4-BE49-F238E27FC236}">
                <a16:creationId xmlns:a16="http://schemas.microsoft.com/office/drawing/2014/main" id="{A75C103D-72CB-104E-925D-2A0E18ACC87C}"/>
              </a:ext>
            </a:extLst>
          </p:cNvPr>
          <p:cNvSpPr/>
          <p:nvPr/>
        </p:nvSpPr>
        <p:spPr>
          <a:xfrm>
            <a:off x="5840014" y="1825625"/>
            <a:ext cx="1510990" cy="1107996"/>
          </a:xfrm>
          <a:prstGeom prst="rect">
            <a:avLst/>
          </a:prstGeom>
          <a:solidFill>
            <a:schemeClr val="bg1"/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>
              <a:solidFill>
                <a:schemeClr val="tx1"/>
              </a:solidFill>
              <a:latin typeface="HelveticaNeue Light" panose="00000400000000000000" pitchFamily="2" charset="0"/>
            </a:endParaRPr>
          </a:p>
        </p:txBody>
      </p:sp>
      <p:sp>
        <p:nvSpPr>
          <p:cNvPr id="80" name="Rectangle 79">
            <a:extLst>
              <a:ext uri="{FF2B5EF4-FFF2-40B4-BE49-F238E27FC236}">
                <a16:creationId xmlns:a16="http://schemas.microsoft.com/office/drawing/2014/main" id="{72FD3BD9-A735-7742-98BF-10F17D77C2ED}"/>
              </a:ext>
            </a:extLst>
          </p:cNvPr>
          <p:cNvSpPr/>
          <p:nvPr/>
        </p:nvSpPr>
        <p:spPr>
          <a:xfrm>
            <a:off x="4154857" y="1825625"/>
            <a:ext cx="1510990" cy="1107996"/>
          </a:xfrm>
          <a:prstGeom prst="rect">
            <a:avLst/>
          </a:prstGeom>
          <a:solidFill>
            <a:schemeClr val="bg1"/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>
              <a:solidFill>
                <a:schemeClr val="tx1"/>
              </a:solidFill>
              <a:latin typeface="HelveticaNeue Light" panose="00000400000000000000" pitchFamily="2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0B7C67E-D7AD-2648-9F36-8247765E1506}"/>
              </a:ext>
            </a:extLst>
          </p:cNvPr>
          <p:cNvSpPr/>
          <p:nvPr/>
        </p:nvSpPr>
        <p:spPr>
          <a:xfrm>
            <a:off x="1304053" y="5520141"/>
            <a:ext cx="1286409" cy="1200327"/>
          </a:xfrm>
          <a:prstGeom prst="rect">
            <a:avLst/>
          </a:prstGeom>
          <a:solidFill>
            <a:schemeClr val="bg1"/>
          </a:solidFill>
          <a:ln w="38100">
            <a:solidFill>
              <a:srgbClr val="1921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>
              <a:solidFill>
                <a:schemeClr val="tx1"/>
              </a:solidFill>
              <a:latin typeface="HelveticaNeue Light" panose="00000400000000000000" pitchFamily="2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4DDA6DF-60E6-B749-9942-44828291B2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HelveticaNeue Light" panose="00000400000000000000" pitchFamily="2" charset="0"/>
              </a:rPr>
              <a:t>Path Diagrams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543FE80-59F3-2A46-B586-CF28D2691C60}"/>
              </a:ext>
            </a:extLst>
          </p:cNvPr>
          <p:cNvSpPr/>
          <p:nvPr/>
        </p:nvSpPr>
        <p:spPr>
          <a:xfrm>
            <a:off x="5955428" y="5520139"/>
            <a:ext cx="1280162" cy="1200328"/>
          </a:xfrm>
          <a:prstGeom prst="rect">
            <a:avLst/>
          </a:prstGeom>
          <a:solidFill>
            <a:schemeClr val="bg1"/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>
              <a:solidFill>
                <a:schemeClr val="tx1"/>
              </a:solidFill>
              <a:latin typeface="HelveticaNeue Light" panose="00000400000000000000" pitchFamily="2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4834E2C-89A7-8148-828B-3AAAF376ECD8}"/>
              </a:ext>
            </a:extLst>
          </p:cNvPr>
          <p:cNvSpPr txBox="1"/>
          <p:nvPr/>
        </p:nvSpPr>
        <p:spPr>
          <a:xfrm>
            <a:off x="1318076" y="5520136"/>
            <a:ext cx="1280162" cy="1200329"/>
          </a:xfrm>
          <a:prstGeom prst="rect">
            <a:avLst/>
          </a:prstGeom>
          <a:noFill/>
          <a:ln>
            <a:solidFill>
              <a:srgbClr val="1921FF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HelveticaNeue Light" panose="00000400000000000000" pitchFamily="2" charset="0"/>
                <a:ea typeface="Helvetica Neue Light" panose="02000403000000020004" pitchFamily="2" charset="0"/>
              </a:rPr>
              <a:t>High School GPA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F467881-C3E5-B04B-9DCE-30C3F9BD87FD}"/>
              </a:ext>
            </a:extLst>
          </p:cNvPr>
          <p:cNvSpPr txBox="1"/>
          <p:nvPr/>
        </p:nvSpPr>
        <p:spPr>
          <a:xfrm>
            <a:off x="5955429" y="5889470"/>
            <a:ext cx="1280162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HelveticaNeue Light" panose="00000400000000000000" pitchFamily="2" charset="0"/>
                <a:ea typeface="Helvetica Neue Light" panose="02000403000000020004" pitchFamily="2" charset="0"/>
              </a:rPr>
              <a:t>Income</a:t>
            </a: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D7A5C432-677F-6143-99E2-41F45FA43167}"/>
              </a:ext>
            </a:extLst>
          </p:cNvPr>
          <p:cNvSpPr/>
          <p:nvPr/>
        </p:nvSpPr>
        <p:spPr>
          <a:xfrm>
            <a:off x="1304052" y="3428964"/>
            <a:ext cx="1280160" cy="1280160"/>
          </a:xfrm>
          <a:prstGeom prst="ellipse">
            <a:avLst/>
          </a:prstGeom>
          <a:solidFill>
            <a:schemeClr val="bg1"/>
          </a:solidFill>
          <a:ln w="38100">
            <a:solidFill>
              <a:srgbClr val="1921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>
              <a:solidFill>
                <a:schemeClr val="tx1"/>
              </a:solidFill>
              <a:latin typeface="HelveticaNeue Light" panose="00000400000000000000" pitchFamily="2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25A2CC1-EA93-EE4B-B69A-A384FA9DE8C0}"/>
              </a:ext>
            </a:extLst>
          </p:cNvPr>
          <p:cNvSpPr txBox="1"/>
          <p:nvPr/>
        </p:nvSpPr>
        <p:spPr>
          <a:xfrm>
            <a:off x="1276106" y="3839705"/>
            <a:ext cx="1364105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HelveticaNeue Light" panose="00000400000000000000" pitchFamily="2" charset="0"/>
                <a:ea typeface="Helvetica Neue Light" panose="02000403000000020004" pitchFamily="2" charset="0"/>
              </a:rPr>
              <a:t>Aptitude</a:t>
            </a: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D254AC18-0675-9D42-85B2-A3EE81595559}"/>
              </a:ext>
            </a:extLst>
          </p:cNvPr>
          <p:cNvSpPr/>
          <p:nvPr/>
        </p:nvSpPr>
        <p:spPr>
          <a:xfrm>
            <a:off x="5955429" y="3428964"/>
            <a:ext cx="1280160" cy="1280160"/>
          </a:xfrm>
          <a:prstGeom prst="ellipse">
            <a:avLst/>
          </a:prstGeom>
          <a:solidFill>
            <a:schemeClr val="bg1"/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>
              <a:solidFill>
                <a:schemeClr val="tx1"/>
              </a:solidFill>
              <a:latin typeface="HelveticaNeue Light" panose="00000400000000000000" pitchFamily="2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40D05B5-A1E3-0544-A5FD-D8C422887B25}"/>
              </a:ext>
            </a:extLst>
          </p:cNvPr>
          <p:cNvSpPr txBox="1"/>
          <p:nvPr/>
        </p:nvSpPr>
        <p:spPr>
          <a:xfrm>
            <a:off x="5955428" y="3653889"/>
            <a:ext cx="1364105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HelveticaNeue Light" panose="00000400000000000000" pitchFamily="2" charset="0"/>
                <a:ea typeface="Helvetica Neue Light" panose="02000403000000020004" pitchFamily="2" charset="0"/>
              </a:rPr>
              <a:t>College Quality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6227590-DFA0-C646-B040-DB395781A748}"/>
              </a:ext>
            </a:extLst>
          </p:cNvPr>
          <p:cNvSpPr/>
          <p:nvPr/>
        </p:nvSpPr>
        <p:spPr>
          <a:xfrm>
            <a:off x="122123" y="2502481"/>
            <a:ext cx="1059242" cy="430887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>
              <a:solidFill>
                <a:schemeClr val="tx1"/>
              </a:solidFill>
              <a:latin typeface="HelveticaNeue Light" panose="00000400000000000000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EF34415-2781-5947-AD77-94C24286C3B8}"/>
              </a:ext>
            </a:extLst>
          </p:cNvPr>
          <p:cNvSpPr txBox="1"/>
          <p:nvPr/>
        </p:nvSpPr>
        <p:spPr>
          <a:xfrm>
            <a:off x="122122" y="2503152"/>
            <a:ext cx="1059242" cy="43088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200" dirty="0">
                <a:latin typeface="HelveticaNeue Light" panose="00000400000000000000" pitchFamily="2" charset="0"/>
                <a:ea typeface="Helvetica Neue Light" panose="02000403000000020004" pitchFamily="2" charset="0"/>
              </a:rPr>
              <a:t>SAT-M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FACB254C-4EEC-224E-9990-1BB4B9EEAF24}"/>
              </a:ext>
            </a:extLst>
          </p:cNvPr>
          <p:cNvSpPr/>
          <p:nvPr/>
        </p:nvSpPr>
        <p:spPr>
          <a:xfrm>
            <a:off x="1414512" y="2505465"/>
            <a:ext cx="1059242" cy="430887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>
              <a:solidFill>
                <a:schemeClr val="tx1"/>
              </a:solidFill>
              <a:latin typeface="HelveticaNeue Light" panose="00000400000000000000" pitchFamily="2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381CAD4-0801-234F-91A1-0559054D3BE0}"/>
              </a:ext>
            </a:extLst>
          </p:cNvPr>
          <p:cNvSpPr txBox="1"/>
          <p:nvPr/>
        </p:nvSpPr>
        <p:spPr>
          <a:xfrm>
            <a:off x="1414511" y="2506135"/>
            <a:ext cx="1059242" cy="43088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200" dirty="0">
                <a:latin typeface="HelveticaNeue Light" panose="00000400000000000000" pitchFamily="2" charset="0"/>
                <a:ea typeface="Helvetica Neue Light" panose="02000403000000020004" pitchFamily="2" charset="0"/>
              </a:rPr>
              <a:t>SAT-V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029C13FA-ACA6-744B-B7A8-78235F97806D}"/>
              </a:ext>
            </a:extLst>
          </p:cNvPr>
          <p:cNvSpPr/>
          <p:nvPr/>
        </p:nvSpPr>
        <p:spPr>
          <a:xfrm>
            <a:off x="2700696" y="2508662"/>
            <a:ext cx="1059242" cy="430887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>
              <a:solidFill>
                <a:schemeClr val="tx1"/>
              </a:solidFill>
              <a:latin typeface="HelveticaNeue Light" panose="00000400000000000000" pitchFamily="2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F971BE6-2E3D-7A42-8C99-68A9A5E17E73}"/>
              </a:ext>
            </a:extLst>
          </p:cNvPr>
          <p:cNvSpPr txBox="1"/>
          <p:nvPr/>
        </p:nvSpPr>
        <p:spPr>
          <a:xfrm>
            <a:off x="2700695" y="2509333"/>
            <a:ext cx="1059242" cy="43088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200" dirty="0">
                <a:latin typeface="HelveticaNeue Light" panose="00000400000000000000" pitchFamily="2" charset="0"/>
                <a:ea typeface="Helvetica Neue Light" panose="02000403000000020004" pitchFamily="2" charset="0"/>
              </a:rPr>
              <a:t>SAT-W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CEA798E8-A20D-A24A-935B-ACC28BC0B926}"/>
              </a:ext>
            </a:extLst>
          </p:cNvPr>
          <p:cNvSpPr txBox="1"/>
          <p:nvPr/>
        </p:nvSpPr>
        <p:spPr>
          <a:xfrm>
            <a:off x="4159979" y="1832223"/>
            <a:ext cx="1528171" cy="110799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200" dirty="0">
                <a:latin typeface="HelveticaNeue Light" panose="00000400000000000000" pitchFamily="2" charset="0"/>
                <a:ea typeface="Helvetica Neue Light" panose="02000403000000020004" pitchFamily="2" charset="0"/>
              </a:rPr>
              <a:t>Student-</a:t>
            </a:r>
          </a:p>
          <a:p>
            <a:pPr algn="ctr"/>
            <a:r>
              <a:rPr lang="en-US" sz="2200" dirty="0">
                <a:latin typeface="HelveticaNeue Light" panose="00000400000000000000" pitchFamily="2" charset="0"/>
                <a:ea typeface="Helvetica Neue Light" panose="02000403000000020004" pitchFamily="2" charset="0"/>
              </a:rPr>
              <a:t>Faculty </a:t>
            </a:r>
          </a:p>
          <a:p>
            <a:pPr algn="ctr"/>
            <a:r>
              <a:rPr lang="en-US" sz="2200" dirty="0">
                <a:latin typeface="HelveticaNeue Light" panose="00000400000000000000" pitchFamily="2" charset="0"/>
                <a:ea typeface="Helvetica Neue Light" panose="02000403000000020004" pitchFamily="2" charset="0"/>
              </a:rPr>
              <a:t>Ratio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57424C6-6C3C-6E4C-AC9D-245447C2C7F9}"/>
              </a:ext>
            </a:extLst>
          </p:cNvPr>
          <p:cNvSpPr txBox="1"/>
          <p:nvPr/>
        </p:nvSpPr>
        <p:spPr>
          <a:xfrm>
            <a:off x="5758092" y="1991753"/>
            <a:ext cx="1662854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200" dirty="0">
                <a:latin typeface="HelveticaNeue Light" panose="00000400000000000000" pitchFamily="2" charset="0"/>
                <a:ea typeface="Helvetica Neue Light" panose="02000403000000020004" pitchFamily="2" charset="0"/>
              </a:rPr>
              <a:t>Graduation Rate</a:t>
            </a:r>
          </a:p>
        </p:txBody>
      </p: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A9AB3B22-71CA-4F47-8D1F-CC08964E9858}"/>
              </a:ext>
            </a:extLst>
          </p:cNvPr>
          <p:cNvCxnSpPr>
            <a:cxnSpLocks/>
            <a:stCxn id="9" idx="1"/>
            <a:endCxn id="14" idx="2"/>
          </p:cNvCxnSpPr>
          <p:nvPr/>
        </p:nvCxnSpPr>
        <p:spPr>
          <a:xfrm flipH="1" flipV="1">
            <a:off x="651743" y="2934039"/>
            <a:ext cx="839784" cy="68240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A1F6F024-90D5-D049-9872-86D11D949249}"/>
              </a:ext>
            </a:extLst>
          </p:cNvPr>
          <p:cNvCxnSpPr>
            <a:cxnSpLocks/>
            <a:stCxn id="9" idx="0"/>
            <a:endCxn id="16" idx="2"/>
          </p:cNvCxnSpPr>
          <p:nvPr/>
        </p:nvCxnSpPr>
        <p:spPr>
          <a:xfrm flipV="1">
            <a:off x="1944132" y="2937022"/>
            <a:ext cx="0" cy="491942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AF2FDC0B-A390-6247-9D79-C6AB3103E15E}"/>
              </a:ext>
            </a:extLst>
          </p:cNvPr>
          <p:cNvCxnSpPr>
            <a:cxnSpLocks/>
            <a:stCxn id="9" idx="7"/>
            <a:endCxn id="18" idx="2"/>
          </p:cNvCxnSpPr>
          <p:nvPr/>
        </p:nvCxnSpPr>
        <p:spPr>
          <a:xfrm flipV="1">
            <a:off x="2396737" y="2940220"/>
            <a:ext cx="833579" cy="676219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Arrow Connector 58">
            <a:extLst>
              <a:ext uri="{FF2B5EF4-FFF2-40B4-BE49-F238E27FC236}">
                <a16:creationId xmlns:a16="http://schemas.microsoft.com/office/drawing/2014/main" id="{9603B6DB-841C-424E-A4CF-B709B6A84643}"/>
              </a:ext>
            </a:extLst>
          </p:cNvPr>
          <p:cNvCxnSpPr>
            <a:cxnSpLocks/>
            <a:stCxn id="6" idx="3"/>
            <a:endCxn id="8" idx="1"/>
          </p:cNvCxnSpPr>
          <p:nvPr/>
        </p:nvCxnSpPr>
        <p:spPr>
          <a:xfrm>
            <a:off x="2598238" y="6120301"/>
            <a:ext cx="3357191" cy="2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Box 49">
            <a:extLst>
              <a:ext uri="{FF2B5EF4-FFF2-40B4-BE49-F238E27FC236}">
                <a16:creationId xmlns:a16="http://schemas.microsoft.com/office/drawing/2014/main" id="{44B9B8F4-860B-7B4D-9579-327A7F97825F}"/>
              </a:ext>
            </a:extLst>
          </p:cNvPr>
          <p:cNvSpPr txBox="1"/>
          <p:nvPr/>
        </p:nvSpPr>
        <p:spPr>
          <a:xfrm>
            <a:off x="7525172" y="1946355"/>
            <a:ext cx="1496705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200" dirty="0">
                <a:latin typeface="HelveticaNeue Light" panose="00000400000000000000" pitchFamily="2" charset="0"/>
                <a:ea typeface="Helvetica Neue Light" panose="02000403000000020004" pitchFamily="2" charset="0"/>
              </a:rPr>
              <a:t>Average SAT Score</a:t>
            </a:r>
          </a:p>
        </p:txBody>
      </p:sp>
      <p:cxnSp>
        <p:nvCxnSpPr>
          <p:cNvPr id="75" name="Straight Arrow Connector 74">
            <a:extLst>
              <a:ext uri="{FF2B5EF4-FFF2-40B4-BE49-F238E27FC236}">
                <a16:creationId xmlns:a16="http://schemas.microsoft.com/office/drawing/2014/main" id="{66CE2D31-9109-8A45-8F09-F4502EF51CFC}"/>
              </a:ext>
            </a:extLst>
          </p:cNvPr>
          <p:cNvCxnSpPr>
            <a:cxnSpLocks/>
            <a:stCxn id="11" idx="1"/>
            <a:endCxn id="20" idx="2"/>
          </p:cNvCxnSpPr>
          <p:nvPr/>
        </p:nvCxnSpPr>
        <p:spPr>
          <a:xfrm flipH="1" flipV="1">
            <a:off x="4924065" y="2940219"/>
            <a:ext cx="1218839" cy="67622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Straight Arrow Connector 84">
            <a:extLst>
              <a:ext uri="{FF2B5EF4-FFF2-40B4-BE49-F238E27FC236}">
                <a16:creationId xmlns:a16="http://schemas.microsoft.com/office/drawing/2014/main" id="{5B77C944-4FED-1E44-89D0-BA66E6B50B74}"/>
              </a:ext>
            </a:extLst>
          </p:cNvPr>
          <p:cNvCxnSpPr>
            <a:cxnSpLocks/>
            <a:stCxn id="11" idx="0"/>
            <a:endCxn id="79" idx="2"/>
          </p:cNvCxnSpPr>
          <p:nvPr/>
        </p:nvCxnSpPr>
        <p:spPr>
          <a:xfrm flipV="1">
            <a:off x="6595509" y="2933622"/>
            <a:ext cx="0" cy="495343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Straight Arrow Connector 85">
            <a:extLst>
              <a:ext uri="{FF2B5EF4-FFF2-40B4-BE49-F238E27FC236}">
                <a16:creationId xmlns:a16="http://schemas.microsoft.com/office/drawing/2014/main" id="{827AD2AE-860A-0342-8370-69202817892B}"/>
              </a:ext>
            </a:extLst>
          </p:cNvPr>
          <p:cNvCxnSpPr>
            <a:cxnSpLocks/>
            <a:stCxn id="11" idx="7"/>
            <a:endCxn id="78" idx="2"/>
          </p:cNvCxnSpPr>
          <p:nvPr/>
        </p:nvCxnSpPr>
        <p:spPr>
          <a:xfrm flipV="1">
            <a:off x="7048115" y="2933621"/>
            <a:ext cx="1224534" cy="682818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" name="Straight Arrow Connector 109">
            <a:extLst>
              <a:ext uri="{FF2B5EF4-FFF2-40B4-BE49-F238E27FC236}">
                <a16:creationId xmlns:a16="http://schemas.microsoft.com/office/drawing/2014/main" id="{4D47045D-D9B4-C848-A9A9-32D288DC6BB6}"/>
              </a:ext>
            </a:extLst>
          </p:cNvPr>
          <p:cNvCxnSpPr>
            <a:cxnSpLocks/>
          </p:cNvCxnSpPr>
          <p:nvPr/>
        </p:nvCxnSpPr>
        <p:spPr>
          <a:xfrm flipV="1">
            <a:off x="2604485" y="4301370"/>
            <a:ext cx="3406942" cy="1588101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Straight Arrow Connector 113">
            <a:extLst>
              <a:ext uri="{FF2B5EF4-FFF2-40B4-BE49-F238E27FC236}">
                <a16:creationId xmlns:a16="http://schemas.microsoft.com/office/drawing/2014/main" id="{1694F693-8706-E441-84BA-4CB9291EA6EC}"/>
              </a:ext>
            </a:extLst>
          </p:cNvPr>
          <p:cNvCxnSpPr>
            <a:cxnSpLocks/>
            <a:endCxn id="5" idx="0"/>
          </p:cNvCxnSpPr>
          <p:nvPr/>
        </p:nvCxnSpPr>
        <p:spPr>
          <a:xfrm>
            <a:off x="6595509" y="4709124"/>
            <a:ext cx="0" cy="811015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Straight Arrow Connector 116">
            <a:extLst>
              <a:ext uri="{FF2B5EF4-FFF2-40B4-BE49-F238E27FC236}">
                <a16:creationId xmlns:a16="http://schemas.microsoft.com/office/drawing/2014/main" id="{EC411422-CC87-4B40-969B-054D2DFA2412}"/>
              </a:ext>
            </a:extLst>
          </p:cNvPr>
          <p:cNvCxnSpPr>
            <a:cxnSpLocks/>
            <a:endCxn id="12" idx="1"/>
          </p:cNvCxnSpPr>
          <p:nvPr/>
        </p:nvCxnSpPr>
        <p:spPr>
          <a:xfrm flipV="1">
            <a:off x="2580250" y="4069388"/>
            <a:ext cx="3375178" cy="115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ectangle 2">
            <a:extLst>
              <a:ext uri="{FF2B5EF4-FFF2-40B4-BE49-F238E27FC236}">
                <a16:creationId xmlns:a16="http://schemas.microsoft.com/office/drawing/2014/main" id="{9F4AC7B6-B120-5F40-95B5-478F83999B96}"/>
              </a:ext>
            </a:extLst>
          </p:cNvPr>
          <p:cNvSpPr/>
          <p:nvPr/>
        </p:nvSpPr>
        <p:spPr>
          <a:xfrm>
            <a:off x="404734" y="734519"/>
            <a:ext cx="9368853" cy="9743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>
              <a:latin typeface="HelveticaNeue Light" panose="00000400000000000000" pitchFamily="2" charset="0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3BF1F53D-4721-484E-B309-81BA851106BD}"/>
              </a:ext>
            </a:extLst>
          </p:cNvPr>
          <p:cNvSpPr txBox="1"/>
          <p:nvPr/>
        </p:nvSpPr>
        <p:spPr>
          <a:xfrm>
            <a:off x="280291" y="914380"/>
            <a:ext cx="33557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ln>
                  <a:solidFill>
                    <a:srgbClr val="1921FF"/>
                  </a:solidFill>
                </a:ln>
                <a:solidFill>
                  <a:srgbClr val="0047D2"/>
                </a:solidFill>
                <a:latin typeface="HelveticaNeue Light" panose="00000400000000000000" pitchFamily="2" charset="0"/>
                <a:ea typeface="Helvetica Neue Light" panose="02000403000000020004" pitchFamily="2" charset="0"/>
              </a:rPr>
              <a:t>Exogenous Variables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AD3325EF-CCB6-3143-8637-9E08C0EB0A6E}"/>
              </a:ext>
            </a:extLst>
          </p:cNvPr>
          <p:cNvSpPr txBox="1"/>
          <p:nvPr/>
        </p:nvSpPr>
        <p:spPr>
          <a:xfrm>
            <a:off x="4959614" y="932011"/>
            <a:ext cx="33557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rgbClr val="FF0000"/>
                </a:solidFill>
                <a:latin typeface="HelveticaNeue Light" panose="00000400000000000000" pitchFamily="2" charset="0"/>
                <a:ea typeface="Helvetica Neue Light" panose="02000403000000020004" pitchFamily="2" charset="0"/>
              </a:rPr>
              <a:t>Endogenous Variables</a:t>
            </a:r>
          </a:p>
        </p:txBody>
      </p:sp>
      <p:sp>
        <p:nvSpPr>
          <p:cNvPr id="36" name="Arc 35">
            <a:extLst>
              <a:ext uri="{FF2B5EF4-FFF2-40B4-BE49-F238E27FC236}">
                <a16:creationId xmlns:a16="http://schemas.microsoft.com/office/drawing/2014/main" id="{3F5BEC1E-E5C0-2D41-9EFF-31280E7D878F}"/>
              </a:ext>
            </a:extLst>
          </p:cNvPr>
          <p:cNvSpPr/>
          <p:nvPr/>
        </p:nvSpPr>
        <p:spPr>
          <a:xfrm rot="13500000">
            <a:off x="870882" y="3647491"/>
            <a:ext cx="2910033" cy="2901038"/>
          </a:xfrm>
          <a:prstGeom prst="arc">
            <a:avLst/>
          </a:prstGeom>
          <a:ln w="38100">
            <a:solidFill>
              <a:schemeClr val="tx1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160">
              <a:solidFill>
                <a:srgbClr val="FF0000"/>
              </a:solidFill>
            </a:endParaRP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DDF15E90-8E65-D742-B3AD-9463C7998183}"/>
              </a:ext>
            </a:extLst>
          </p:cNvPr>
          <p:cNvSpPr/>
          <p:nvPr/>
        </p:nvSpPr>
        <p:spPr>
          <a:xfrm>
            <a:off x="427874" y="1708440"/>
            <a:ext cx="464696" cy="434714"/>
          </a:xfrm>
          <a:prstGeom prst="ellipse">
            <a:avLst/>
          </a:prstGeom>
          <a:noFill/>
          <a:ln w="38100">
            <a:solidFill>
              <a:srgbClr val="1921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>
              <a:latin typeface="HelveticaNeue Light" panose="00000400000000000000" pitchFamily="2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8A70E9EA-6B73-6E49-8FA4-ABFB848B864F}"/>
                  </a:ext>
                </a:extLst>
              </p:cNvPr>
              <p:cNvSpPr txBox="1"/>
              <p:nvPr/>
            </p:nvSpPr>
            <p:spPr>
              <a:xfrm>
                <a:off x="427874" y="1664531"/>
                <a:ext cx="464696" cy="4247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16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16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𝜀</m:t>
                          </m:r>
                        </m:e>
                        <m:sub>
                          <m:r>
                            <a:rPr lang="en-US" sz="2160" i="1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en-US" sz="2160" dirty="0">
                  <a:latin typeface="HelveticaNeue Light" panose="00000400000000000000" pitchFamily="2" charset="0"/>
                </a:endParaRPr>
              </a:p>
            </p:txBody>
          </p:sp>
        </mc:Choice>
        <mc:Fallback xmlns="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8A70E9EA-6B73-6E49-8FA4-ABFB848B864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7874" y="1664531"/>
                <a:ext cx="464696" cy="424732"/>
              </a:xfrm>
              <a:prstGeom prst="rect">
                <a:avLst/>
              </a:prstGeom>
              <a:blipFill>
                <a:blip r:embed="rId3"/>
                <a:stretch>
                  <a:fillRect b="-285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4" name="Oval 53">
            <a:extLst>
              <a:ext uri="{FF2B5EF4-FFF2-40B4-BE49-F238E27FC236}">
                <a16:creationId xmlns:a16="http://schemas.microsoft.com/office/drawing/2014/main" id="{DE92DA62-23EA-F447-A0DC-FB234F947ED1}"/>
              </a:ext>
            </a:extLst>
          </p:cNvPr>
          <p:cNvSpPr/>
          <p:nvPr/>
        </p:nvSpPr>
        <p:spPr>
          <a:xfrm>
            <a:off x="1723055" y="1742286"/>
            <a:ext cx="464696" cy="434714"/>
          </a:xfrm>
          <a:prstGeom prst="ellipse">
            <a:avLst/>
          </a:prstGeom>
          <a:noFill/>
          <a:ln w="38100">
            <a:solidFill>
              <a:srgbClr val="1921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>
              <a:latin typeface="HelveticaNeue Light" panose="00000400000000000000" pitchFamily="2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5" name="TextBox 54">
                <a:extLst>
                  <a:ext uri="{FF2B5EF4-FFF2-40B4-BE49-F238E27FC236}">
                    <a16:creationId xmlns:a16="http://schemas.microsoft.com/office/drawing/2014/main" id="{C61986A4-3165-F04F-85F9-A9B1D33BD8F4}"/>
                  </a:ext>
                </a:extLst>
              </p:cNvPr>
              <p:cNvSpPr txBox="1"/>
              <p:nvPr/>
            </p:nvSpPr>
            <p:spPr>
              <a:xfrm>
                <a:off x="1723055" y="1698378"/>
                <a:ext cx="464696" cy="4247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16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16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𝜀</m:t>
                          </m:r>
                        </m:e>
                        <m:sub>
                          <m:r>
                            <a:rPr lang="en-US" sz="2160" i="1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lang="en-US" sz="2160" dirty="0">
                  <a:latin typeface="HelveticaNeue Light" panose="00000400000000000000" pitchFamily="2" charset="0"/>
                </a:endParaRPr>
              </a:p>
            </p:txBody>
          </p:sp>
        </mc:Choice>
        <mc:Fallback xmlns="">
          <p:sp>
            <p:nvSpPr>
              <p:cNvPr id="55" name="TextBox 54">
                <a:extLst>
                  <a:ext uri="{FF2B5EF4-FFF2-40B4-BE49-F238E27FC236}">
                    <a16:creationId xmlns:a16="http://schemas.microsoft.com/office/drawing/2014/main" id="{C61986A4-3165-F04F-85F9-A9B1D33BD8F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23055" y="1698378"/>
                <a:ext cx="464696" cy="424732"/>
              </a:xfrm>
              <a:prstGeom prst="rect">
                <a:avLst/>
              </a:prstGeom>
              <a:blipFill>
                <a:blip r:embed="rId4"/>
                <a:stretch>
                  <a:fillRect b="-289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8" name="Oval 57">
            <a:extLst>
              <a:ext uri="{FF2B5EF4-FFF2-40B4-BE49-F238E27FC236}">
                <a16:creationId xmlns:a16="http://schemas.microsoft.com/office/drawing/2014/main" id="{6387DCD7-023C-2649-8526-7543844142F8}"/>
              </a:ext>
            </a:extLst>
          </p:cNvPr>
          <p:cNvSpPr/>
          <p:nvPr/>
        </p:nvSpPr>
        <p:spPr>
          <a:xfrm>
            <a:off x="4615309" y="1027590"/>
            <a:ext cx="464696" cy="434714"/>
          </a:xfrm>
          <a:prstGeom prst="ellipse">
            <a:avLst/>
          </a:prstGeom>
          <a:noFill/>
          <a:ln w="38100">
            <a:solidFill>
              <a:srgbClr val="1921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>
              <a:latin typeface="HelveticaNeue Light" panose="00000400000000000000" pitchFamily="2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0" name="TextBox 59">
                <a:extLst>
                  <a:ext uri="{FF2B5EF4-FFF2-40B4-BE49-F238E27FC236}">
                    <a16:creationId xmlns:a16="http://schemas.microsoft.com/office/drawing/2014/main" id="{3FA62A60-BD27-D740-9C31-445102A09C3A}"/>
                  </a:ext>
                </a:extLst>
              </p:cNvPr>
              <p:cNvSpPr txBox="1"/>
              <p:nvPr/>
            </p:nvSpPr>
            <p:spPr>
              <a:xfrm>
                <a:off x="4615309" y="983676"/>
                <a:ext cx="464696" cy="4247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16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16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𝜀</m:t>
                          </m:r>
                        </m:e>
                        <m:sub>
                          <m:r>
                            <a:rPr lang="en-US" sz="2160" i="1">
                              <a:latin typeface="Cambria Math" panose="02040503050406030204" pitchFamily="18" charset="0"/>
                            </a:rPr>
                            <m:t>4</m:t>
                          </m:r>
                        </m:sub>
                      </m:sSub>
                    </m:oMath>
                  </m:oMathPara>
                </a14:m>
                <a:endParaRPr lang="en-US" sz="2160" dirty="0">
                  <a:latin typeface="HelveticaNeue Light" panose="00000400000000000000" pitchFamily="2" charset="0"/>
                </a:endParaRPr>
              </a:p>
            </p:txBody>
          </p:sp>
        </mc:Choice>
        <mc:Fallback xmlns="">
          <p:sp>
            <p:nvSpPr>
              <p:cNvPr id="60" name="TextBox 59">
                <a:extLst>
                  <a:ext uri="{FF2B5EF4-FFF2-40B4-BE49-F238E27FC236}">
                    <a16:creationId xmlns:a16="http://schemas.microsoft.com/office/drawing/2014/main" id="{3FA62A60-BD27-D740-9C31-445102A09C3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15309" y="983676"/>
                <a:ext cx="464696" cy="424732"/>
              </a:xfrm>
              <a:prstGeom prst="rect">
                <a:avLst/>
              </a:prstGeom>
              <a:blipFill>
                <a:blip r:embed="rId5"/>
                <a:stretch>
                  <a:fillRect b="-285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3" name="Oval 62">
            <a:extLst>
              <a:ext uri="{FF2B5EF4-FFF2-40B4-BE49-F238E27FC236}">
                <a16:creationId xmlns:a16="http://schemas.microsoft.com/office/drawing/2014/main" id="{D500E335-9DE2-9D44-8ADF-776124BA8412}"/>
              </a:ext>
            </a:extLst>
          </p:cNvPr>
          <p:cNvSpPr/>
          <p:nvPr/>
        </p:nvSpPr>
        <p:spPr>
          <a:xfrm>
            <a:off x="6363161" y="1031814"/>
            <a:ext cx="464696" cy="434714"/>
          </a:xfrm>
          <a:prstGeom prst="ellipse">
            <a:avLst/>
          </a:prstGeom>
          <a:solidFill>
            <a:schemeClr val="bg1"/>
          </a:solidFill>
          <a:ln w="38100">
            <a:solidFill>
              <a:srgbClr val="1921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>
              <a:latin typeface="HelveticaNeue Light" panose="00000400000000000000" pitchFamily="2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4" name="TextBox 63">
                <a:extLst>
                  <a:ext uri="{FF2B5EF4-FFF2-40B4-BE49-F238E27FC236}">
                    <a16:creationId xmlns:a16="http://schemas.microsoft.com/office/drawing/2014/main" id="{74DCD4BF-D030-6445-AF9B-AFE15F13B3FB}"/>
                  </a:ext>
                </a:extLst>
              </p:cNvPr>
              <p:cNvSpPr txBox="1"/>
              <p:nvPr/>
            </p:nvSpPr>
            <p:spPr>
              <a:xfrm>
                <a:off x="6363161" y="997142"/>
                <a:ext cx="464696" cy="4247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16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16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𝜀</m:t>
                          </m:r>
                        </m:e>
                        <m:sub>
                          <m:r>
                            <a:rPr lang="en-US" sz="2160" i="1">
                              <a:latin typeface="Cambria Math" panose="02040503050406030204" pitchFamily="18" charset="0"/>
                            </a:rPr>
                            <m:t>5</m:t>
                          </m:r>
                        </m:sub>
                      </m:sSub>
                    </m:oMath>
                  </m:oMathPara>
                </a14:m>
                <a:endParaRPr lang="en-US" sz="2160" dirty="0">
                  <a:latin typeface="HelveticaNeue Light" panose="00000400000000000000" pitchFamily="2" charset="0"/>
                </a:endParaRPr>
              </a:p>
            </p:txBody>
          </p:sp>
        </mc:Choice>
        <mc:Fallback xmlns="">
          <p:sp>
            <p:nvSpPr>
              <p:cNvPr id="64" name="TextBox 63">
                <a:extLst>
                  <a:ext uri="{FF2B5EF4-FFF2-40B4-BE49-F238E27FC236}">
                    <a16:creationId xmlns:a16="http://schemas.microsoft.com/office/drawing/2014/main" id="{74DCD4BF-D030-6445-AF9B-AFE15F13B3F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63161" y="997142"/>
                <a:ext cx="464696" cy="424732"/>
              </a:xfrm>
              <a:prstGeom prst="rect">
                <a:avLst/>
              </a:prstGeom>
              <a:blipFill>
                <a:blip r:embed="rId6"/>
                <a:stretch>
                  <a:fillRect b="-434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5" name="Oval 64">
            <a:extLst>
              <a:ext uri="{FF2B5EF4-FFF2-40B4-BE49-F238E27FC236}">
                <a16:creationId xmlns:a16="http://schemas.microsoft.com/office/drawing/2014/main" id="{E6676771-4F82-5844-8B1C-A1921870074C}"/>
              </a:ext>
            </a:extLst>
          </p:cNvPr>
          <p:cNvSpPr/>
          <p:nvPr/>
        </p:nvSpPr>
        <p:spPr>
          <a:xfrm>
            <a:off x="8050655" y="1035756"/>
            <a:ext cx="464696" cy="434714"/>
          </a:xfrm>
          <a:prstGeom prst="ellipse">
            <a:avLst/>
          </a:prstGeom>
          <a:solidFill>
            <a:schemeClr val="bg1"/>
          </a:solidFill>
          <a:ln w="38100">
            <a:solidFill>
              <a:srgbClr val="1921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>
              <a:latin typeface="HelveticaNeue Light" panose="00000400000000000000" pitchFamily="2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6" name="TextBox 65">
                <a:extLst>
                  <a:ext uri="{FF2B5EF4-FFF2-40B4-BE49-F238E27FC236}">
                    <a16:creationId xmlns:a16="http://schemas.microsoft.com/office/drawing/2014/main" id="{13B6408F-0B2D-0649-AC4A-7C35A288C489}"/>
                  </a:ext>
                </a:extLst>
              </p:cNvPr>
              <p:cNvSpPr txBox="1"/>
              <p:nvPr/>
            </p:nvSpPr>
            <p:spPr>
              <a:xfrm>
                <a:off x="8050655" y="1001085"/>
                <a:ext cx="464696" cy="4247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16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16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𝜀</m:t>
                          </m:r>
                        </m:e>
                        <m:sub>
                          <m:r>
                            <a:rPr lang="en-US" sz="2160" i="1">
                              <a:latin typeface="Cambria Math" panose="02040503050406030204" pitchFamily="18" charset="0"/>
                            </a:rPr>
                            <m:t>6</m:t>
                          </m:r>
                        </m:sub>
                      </m:sSub>
                    </m:oMath>
                  </m:oMathPara>
                </a14:m>
                <a:endParaRPr lang="en-US" sz="2160" dirty="0">
                  <a:latin typeface="HelveticaNeue Light" panose="00000400000000000000" pitchFamily="2" charset="0"/>
                </a:endParaRPr>
              </a:p>
            </p:txBody>
          </p:sp>
        </mc:Choice>
        <mc:Fallback xmlns="">
          <p:sp>
            <p:nvSpPr>
              <p:cNvPr id="66" name="TextBox 65">
                <a:extLst>
                  <a:ext uri="{FF2B5EF4-FFF2-40B4-BE49-F238E27FC236}">
                    <a16:creationId xmlns:a16="http://schemas.microsoft.com/office/drawing/2014/main" id="{13B6408F-0B2D-0649-AC4A-7C35A288C48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50655" y="1001085"/>
                <a:ext cx="464696" cy="424732"/>
              </a:xfrm>
              <a:prstGeom prst="rect">
                <a:avLst/>
              </a:prstGeom>
              <a:blipFill>
                <a:blip r:embed="rId7"/>
                <a:stretch>
                  <a:fillRect b="-285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7" name="Oval 66">
            <a:extLst>
              <a:ext uri="{FF2B5EF4-FFF2-40B4-BE49-F238E27FC236}">
                <a16:creationId xmlns:a16="http://schemas.microsoft.com/office/drawing/2014/main" id="{7DE1299D-F48C-D140-9D7D-2E75FAE23335}"/>
              </a:ext>
            </a:extLst>
          </p:cNvPr>
          <p:cNvSpPr/>
          <p:nvPr/>
        </p:nvSpPr>
        <p:spPr>
          <a:xfrm>
            <a:off x="7577620" y="3853976"/>
            <a:ext cx="464696" cy="434714"/>
          </a:xfrm>
          <a:prstGeom prst="ellipse">
            <a:avLst/>
          </a:prstGeom>
          <a:solidFill>
            <a:schemeClr val="bg1"/>
          </a:solidFill>
          <a:ln w="38100">
            <a:solidFill>
              <a:srgbClr val="1921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>
              <a:latin typeface="HelveticaNeue Light" panose="00000400000000000000" pitchFamily="2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8" name="TextBox 67">
                <a:extLst>
                  <a:ext uri="{FF2B5EF4-FFF2-40B4-BE49-F238E27FC236}">
                    <a16:creationId xmlns:a16="http://schemas.microsoft.com/office/drawing/2014/main" id="{1CF16667-E520-9F4A-A2E9-C045A6D041AF}"/>
                  </a:ext>
                </a:extLst>
              </p:cNvPr>
              <p:cNvSpPr txBox="1"/>
              <p:nvPr/>
            </p:nvSpPr>
            <p:spPr>
              <a:xfrm>
                <a:off x="7577620" y="3810068"/>
                <a:ext cx="464696" cy="4247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16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16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𝜀</m:t>
                          </m:r>
                        </m:e>
                        <m:sub>
                          <m:r>
                            <a:rPr lang="en-US" sz="2160" i="1">
                              <a:latin typeface="Cambria Math" panose="02040503050406030204" pitchFamily="18" charset="0"/>
                            </a:rPr>
                            <m:t>7</m:t>
                          </m:r>
                        </m:sub>
                      </m:sSub>
                    </m:oMath>
                  </m:oMathPara>
                </a14:m>
                <a:endParaRPr lang="en-US" sz="2160" dirty="0">
                  <a:latin typeface="HelveticaNeue Light" panose="00000400000000000000" pitchFamily="2" charset="0"/>
                </a:endParaRPr>
              </a:p>
            </p:txBody>
          </p:sp>
        </mc:Choice>
        <mc:Fallback xmlns="">
          <p:sp>
            <p:nvSpPr>
              <p:cNvPr id="68" name="TextBox 67">
                <a:extLst>
                  <a:ext uri="{FF2B5EF4-FFF2-40B4-BE49-F238E27FC236}">
                    <a16:creationId xmlns:a16="http://schemas.microsoft.com/office/drawing/2014/main" id="{1CF16667-E520-9F4A-A2E9-C045A6D041A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77620" y="3810068"/>
                <a:ext cx="464696" cy="424732"/>
              </a:xfrm>
              <a:prstGeom prst="rect">
                <a:avLst/>
              </a:prstGeom>
              <a:blipFill>
                <a:blip r:embed="rId8"/>
                <a:stretch>
                  <a:fillRect b="-285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9" name="Oval 68">
            <a:extLst>
              <a:ext uri="{FF2B5EF4-FFF2-40B4-BE49-F238E27FC236}">
                <a16:creationId xmlns:a16="http://schemas.microsoft.com/office/drawing/2014/main" id="{C219925B-ECDC-E648-886D-14CEB9C1F2A1}"/>
              </a:ext>
            </a:extLst>
          </p:cNvPr>
          <p:cNvSpPr/>
          <p:nvPr/>
        </p:nvSpPr>
        <p:spPr>
          <a:xfrm>
            <a:off x="7577065" y="5905656"/>
            <a:ext cx="464696" cy="434714"/>
          </a:xfrm>
          <a:prstGeom prst="ellipse">
            <a:avLst/>
          </a:prstGeom>
          <a:solidFill>
            <a:schemeClr val="bg1"/>
          </a:solidFill>
          <a:ln w="38100">
            <a:solidFill>
              <a:srgbClr val="1921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>
              <a:latin typeface="HelveticaNeue Light" panose="00000400000000000000" pitchFamily="2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0" name="TextBox 69">
                <a:extLst>
                  <a:ext uri="{FF2B5EF4-FFF2-40B4-BE49-F238E27FC236}">
                    <a16:creationId xmlns:a16="http://schemas.microsoft.com/office/drawing/2014/main" id="{9C68C63F-159F-1548-9486-14BDB5510370}"/>
                  </a:ext>
                </a:extLst>
              </p:cNvPr>
              <p:cNvSpPr txBox="1"/>
              <p:nvPr/>
            </p:nvSpPr>
            <p:spPr>
              <a:xfrm>
                <a:off x="7577065" y="5852512"/>
                <a:ext cx="464696" cy="4247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16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16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𝜀</m:t>
                          </m:r>
                        </m:e>
                        <m:sub>
                          <m:r>
                            <a:rPr lang="en-US" sz="2160" i="1">
                              <a:latin typeface="Cambria Math" panose="02040503050406030204" pitchFamily="18" charset="0"/>
                            </a:rPr>
                            <m:t>8</m:t>
                          </m:r>
                        </m:sub>
                      </m:sSub>
                    </m:oMath>
                  </m:oMathPara>
                </a14:m>
                <a:endParaRPr lang="en-US" sz="2160" dirty="0">
                  <a:latin typeface="HelveticaNeue Light" panose="00000400000000000000" pitchFamily="2" charset="0"/>
                </a:endParaRPr>
              </a:p>
            </p:txBody>
          </p:sp>
        </mc:Choice>
        <mc:Fallback xmlns="">
          <p:sp>
            <p:nvSpPr>
              <p:cNvPr id="70" name="TextBox 69">
                <a:extLst>
                  <a:ext uri="{FF2B5EF4-FFF2-40B4-BE49-F238E27FC236}">
                    <a16:creationId xmlns:a16="http://schemas.microsoft.com/office/drawing/2014/main" id="{9C68C63F-159F-1548-9486-14BDB551037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77065" y="5852512"/>
                <a:ext cx="464696" cy="424732"/>
              </a:xfrm>
              <a:prstGeom prst="rect">
                <a:avLst/>
              </a:prstGeom>
              <a:blipFill>
                <a:blip r:embed="rId9"/>
                <a:stretch>
                  <a:fillRect b="-285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1" name="Oval 80">
            <a:extLst>
              <a:ext uri="{FF2B5EF4-FFF2-40B4-BE49-F238E27FC236}">
                <a16:creationId xmlns:a16="http://schemas.microsoft.com/office/drawing/2014/main" id="{02B3BF79-8698-DF4A-9611-5645243E25B2}"/>
              </a:ext>
            </a:extLst>
          </p:cNvPr>
          <p:cNvSpPr/>
          <p:nvPr/>
        </p:nvSpPr>
        <p:spPr>
          <a:xfrm>
            <a:off x="2981291" y="1740455"/>
            <a:ext cx="464696" cy="434714"/>
          </a:xfrm>
          <a:prstGeom prst="ellipse">
            <a:avLst/>
          </a:prstGeom>
          <a:noFill/>
          <a:ln w="38100">
            <a:solidFill>
              <a:srgbClr val="1921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>
              <a:latin typeface="HelveticaNeue Light" panose="00000400000000000000" pitchFamily="2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2" name="TextBox 81">
                <a:extLst>
                  <a:ext uri="{FF2B5EF4-FFF2-40B4-BE49-F238E27FC236}">
                    <a16:creationId xmlns:a16="http://schemas.microsoft.com/office/drawing/2014/main" id="{FC8ABEF3-9D87-854C-B4CC-0AA00B3B2F8B}"/>
                  </a:ext>
                </a:extLst>
              </p:cNvPr>
              <p:cNvSpPr txBox="1"/>
              <p:nvPr/>
            </p:nvSpPr>
            <p:spPr>
              <a:xfrm>
                <a:off x="2981291" y="1696546"/>
                <a:ext cx="464696" cy="4247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16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16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𝜀</m:t>
                          </m:r>
                        </m:e>
                        <m:sub>
                          <m:r>
                            <a:rPr lang="en-US" sz="2160" i="1">
                              <a:latin typeface="Cambria Math" panose="02040503050406030204" pitchFamily="18" charset="0"/>
                            </a:rPr>
                            <m:t>3</m:t>
                          </m:r>
                        </m:sub>
                      </m:sSub>
                    </m:oMath>
                  </m:oMathPara>
                </a14:m>
                <a:endParaRPr lang="en-US" sz="2160" dirty="0">
                  <a:latin typeface="HelveticaNeue Light" panose="00000400000000000000" pitchFamily="2" charset="0"/>
                </a:endParaRPr>
              </a:p>
            </p:txBody>
          </p:sp>
        </mc:Choice>
        <mc:Fallback xmlns="">
          <p:sp>
            <p:nvSpPr>
              <p:cNvPr id="82" name="TextBox 81">
                <a:extLst>
                  <a:ext uri="{FF2B5EF4-FFF2-40B4-BE49-F238E27FC236}">
                    <a16:creationId xmlns:a16="http://schemas.microsoft.com/office/drawing/2014/main" id="{FC8ABEF3-9D87-854C-B4CC-0AA00B3B2F8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81291" y="1696546"/>
                <a:ext cx="464696" cy="424732"/>
              </a:xfrm>
              <a:prstGeom prst="rect">
                <a:avLst/>
              </a:prstGeom>
              <a:blipFill>
                <a:blip r:embed="rId10"/>
                <a:stretch>
                  <a:fillRect b="-285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83" name="Straight Arrow Connector 82">
            <a:extLst>
              <a:ext uri="{FF2B5EF4-FFF2-40B4-BE49-F238E27FC236}">
                <a16:creationId xmlns:a16="http://schemas.microsoft.com/office/drawing/2014/main" id="{0820D7F2-34BD-7847-8699-52949327492C}"/>
              </a:ext>
            </a:extLst>
          </p:cNvPr>
          <p:cNvCxnSpPr>
            <a:cxnSpLocks/>
            <a:stCxn id="4" idx="4"/>
            <a:endCxn id="14" idx="0"/>
          </p:cNvCxnSpPr>
          <p:nvPr/>
        </p:nvCxnSpPr>
        <p:spPr>
          <a:xfrm flipH="1">
            <a:off x="651743" y="2143154"/>
            <a:ext cx="8479" cy="359998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Straight Arrow Connector 83">
            <a:extLst>
              <a:ext uri="{FF2B5EF4-FFF2-40B4-BE49-F238E27FC236}">
                <a16:creationId xmlns:a16="http://schemas.microsoft.com/office/drawing/2014/main" id="{C647A312-AAEC-B54F-B4A6-E41BF733D293}"/>
              </a:ext>
            </a:extLst>
          </p:cNvPr>
          <p:cNvCxnSpPr>
            <a:cxnSpLocks/>
            <a:stCxn id="54" idx="4"/>
          </p:cNvCxnSpPr>
          <p:nvPr/>
        </p:nvCxnSpPr>
        <p:spPr>
          <a:xfrm flipH="1">
            <a:off x="1953796" y="2176999"/>
            <a:ext cx="1606" cy="332333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Straight Arrow Connector 86">
            <a:extLst>
              <a:ext uri="{FF2B5EF4-FFF2-40B4-BE49-F238E27FC236}">
                <a16:creationId xmlns:a16="http://schemas.microsoft.com/office/drawing/2014/main" id="{0578D0D6-41D5-7E4D-8B9F-5101CDCF93B8}"/>
              </a:ext>
            </a:extLst>
          </p:cNvPr>
          <p:cNvCxnSpPr>
            <a:cxnSpLocks/>
          </p:cNvCxnSpPr>
          <p:nvPr/>
        </p:nvCxnSpPr>
        <p:spPr>
          <a:xfrm>
            <a:off x="3213639" y="2169746"/>
            <a:ext cx="0" cy="345008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Straight Arrow Connector 87">
            <a:extLst>
              <a:ext uri="{FF2B5EF4-FFF2-40B4-BE49-F238E27FC236}">
                <a16:creationId xmlns:a16="http://schemas.microsoft.com/office/drawing/2014/main" id="{5C9C59B0-D5CC-E44E-9D58-E2B75C6519A4}"/>
              </a:ext>
            </a:extLst>
          </p:cNvPr>
          <p:cNvCxnSpPr>
            <a:cxnSpLocks/>
          </p:cNvCxnSpPr>
          <p:nvPr/>
        </p:nvCxnSpPr>
        <p:spPr>
          <a:xfrm flipH="1">
            <a:off x="4924064" y="1472225"/>
            <a:ext cx="0" cy="359998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Straight Arrow Connector 88">
            <a:extLst>
              <a:ext uri="{FF2B5EF4-FFF2-40B4-BE49-F238E27FC236}">
                <a16:creationId xmlns:a16="http://schemas.microsoft.com/office/drawing/2014/main" id="{8D9D1B6A-3CA1-7B4F-B202-FF4A45AE7639}"/>
              </a:ext>
            </a:extLst>
          </p:cNvPr>
          <p:cNvCxnSpPr>
            <a:cxnSpLocks/>
          </p:cNvCxnSpPr>
          <p:nvPr/>
        </p:nvCxnSpPr>
        <p:spPr>
          <a:xfrm flipH="1">
            <a:off x="6595509" y="1462303"/>
            <a:ext cx="0" cy="359998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Straight Arrow Connector 89">
            <a:extLst>
              <a:ext uri="{FF2B5EF4-FFF2-40B4-BE49-F238E27FC236}">
                <a16:creationId xmlns:a16="http://schemas.microsoft.com/office/drawing/2014/main" id="{9971DF70-0BCD-3A4B-8826-5F47DFCCA95B}"/>
              </a:ext>
            </a:extLst>
          </p:cNvPr>
          <p:cNvCxnSpPr>
            <a:cxnSpLocks/>
          </p:cNvCxnSpPr>
          <p:nvPr/>
        </p:nvCxnSpPr>
        <p:spPr>
          <a:xfrm flipH="1">
            <a:off x="8315346" y="1462303"/>
            <a:ext cx="0" cy="359998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Straight Arrow Connector 90">
            <a:extLst>
              <a:ext uri="{FF2B5EF4-FFF2-40B4-BE49-F238E27FC236}">
                <a16:creationId xmlns:a16="http://schemas.microsoft.com/office/drawing/2014/main" id="{21BF32D9-5ED9-EA44-8C14-F6DD8B616BD9}"/>
              </a:ext>
            </a:extLst>
          </p:cNvPr>
          <p:cNvCxnSpPr>
            <a:cxnSpLocks/>
          </p:cNvCxnSpPr>
          <p:nvPr/>
        </p:nvCxnSpPr>
        <p:spPr>
          <a:xfrm flipH="1">
            <a:off x="7229592" y="4068622"/>
            <a:ext cx="347472" cy="767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Straight Arrow Connector 94">
            <a:extLst>
              <a:ext uri="{FF2B5EF4-FFF2-40B4-BE49-F238E27FC236}">
                <a16:creationId xmlns:a16="http://schemas.microsoft.com/office/drawing/2014/main" id="{EFA63A65-39E0-B549-8068-C1FDE06A4BEE}"/>
              </a:ext>
            </a:extLst>
          </p:cNvPr>
          <p:cNvCxnSpPr>
            <a:cxnSpLocks/>
          </p:cNvCxnSpPr>
          <p:nvPr/>
        </p:nvCxnSpPr>
        <p:spPr>
          <a:xfrm flipH="1">
            <a:off x="7229591" y="6120301"/>
            <a:ext cx="347472" cy="767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66254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89855E-682F-C647-8A4B-E9E1551F02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to fit SEMs in Stata?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CC45A5-5EDB-6A43-B7DB-C6905DD5E46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662545"/>
            <a:ext cx="8140596" cy="4830327"/>
          </a:xfrm>
        </p:spPr>
        <p:txBody>
          <a:bodyPr>
            <a:normAutofit lnSpcReduction="10000"/>
          </a:bodyPr>
          <a:lstStyle/>
          <a:p>
            <a:r>
              <a:rPr lang="en-US" b="1" dirty="0" err="1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sem</a:t>
            </a:r>
            <a:endParaRPr lang="en-US" b="1" dirty="0">
              <a:latin typeface="CMU Typewriter Text" panose="02000609000000000000" pitchFamily="49" charset="0"/>
              <a:ea typeface="CMU Typewriter Text" panose="02000609000000000000" pitchFamily="49" charset="0"/>
              <a:cs typeface="CMU Typewriter Text" panose="02000609000000000000" pitchFamily="49" charset="0"/>
            </a:endParaRPr>
          </a:p>
          <a:p>
            <a:pPr lvl="1"/>
            <a:r>
              <a:rPr lang="en-US" dirty="0"/>
              <a:t>Standard linear SEMs</a:t>
            </a:r>
          </a:p>
          <a:p>
            <a:pPr lvl="1"/>
            <a:r>
              <a:rPr lang="en-US" dirty="0"/>
              <a:t>Has more estimation options and postestimation features than </a:t>
            </a:r>
            <a:r>
              <a:rPr lang="en-US" b="1" dirty="0" err="1">
                <a:latin typeface="CMU Typewriter Text" panose="02000609000000000000" pitchFamily="50" charset="0"/>
                <a:ea typeface="CMU Typewriter Text" panose="02000609000000000000" pitchFamily="50" charset="0"/>
                <a:cs typeface="CMU Typewriter Text" panose="02000609000000000000" pitchFamily="50" charset="0"/>
              </a:rPr>
              <a:t>gsem</a:t>
            </a:r>
            <a:endParaRPr lang="en-US" b="1" dirty="0">
              <a:latin typeface="CMU Typewriter Text" panose="02000609000000000000" pitchFamily="50" charset="0"/>
              <a:ea typeface="CMU Typewriter Text" panose="02000609000000000000" pitchFamily="50" charset="0"/>
              <a:cs typeface="CMU Typewriter Text" panose="02000609000000000000" pitchFamily="50" charset="0"/>
            </a:endParaRPr>
          </a:p>
          <a:p>
            <a:pPr lvl="1"/>
            <a:r>
              <a:rPr lang="en-US" dirty="0"/>
              <a:t>Quicker and slightly more accurate than </a:t>
            </a:r>
            <a:r>
              <a:rPr lang="en-US" b="1" dirty="0" err="1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gsem</a:t>
            </a:r>
            <a:endParaRPr lang="en-US" b="1" dirty="0">
              <a:latin typeface="CMU Typewriter Text" panose="02000609000000000000" pitchFamily="49" charset="0"/>
              <a:ea typeface="CMU Typewriter Text" panose="02000609000000000000" pitchFamily="49" charset="0"/>
              <a:cs typeface="CMU Typewriter Text" panose="02000609000000000000" pitchFamily="49" charset="0"/>
            </a:endParaRPr>
          </a:p>
          <a:p>
            <a:pPr lvl="1"/>
            <a:endParaRPr lang="en-US" sz="800" dirty="0"/>
          </a:p>
          <a:p>
            <a:r>
              <a:rPr lang="en-US" b="1" dirty="0" err="1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gsem</a:t>
            </a:r>
            <a:endParaRPr lang="en-US" b="1" dirty="0">
              <a:latin typeface="CMU Typewriter Text" panose="02000609000000000000" pitchFamily="49" charset="0"/>
              <a:ea typeface="CMU Typewriter Text" panose="02000609000000000000" pitchFamily="49" charset="0"/>
              <a:cs typeface="CMU Typewriter Text" panose="02000609000000000000" pitchFamily="49" charset="0"/>
            </a:endParaRPr>
          </a:p>
          <a:p>
            <a:pPr lvl="1"/>
            <a:r>
              <a:rPr lang="en-US" dirty="0"/>
              <a:t>Can accommodate generalized outcomes, i.e. binary, count, categorical, ordinal, survival, latent classes</a:t>
            </a:r>
          </a:p>
          <a:p>
            <a:pPr lvl="1"/>
            <a:r>
              <a:rPr lang="en-US" dirty="0"/>
              <a:t>Can include random effects</a:t>
            </a:r>
          </a:p>
          <a:p>
            <a:pPr lvl="1"/>
            <a:endParaRPr lang="en-US" sz="800" dirty="0"/>
          </a:p>
          <a:p>
            <a:r>
              <a:rPr lang="en-US" dirty="0"/>
              <a:t>Both </a:t>
            </a:r>
            <a:r>
              <a:rPr lang="en-US" b="1" dirty="0" err="1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sem</a:t>
            </a:r>
            <a:r>
              <a:rPr lang="en-US" dirty="0"/>
              <a:t> and </a:t>
            </a:r>
            <a:r>
              <a:rPr lang="en-US" b="1" dirty="0" err="1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gsem</a:t>
            </a:r>
            <a:r>
              <a:rPr lang="en-US" dirty="0"/>
              <a:t> models can be fit via path diagrams using the SEM Builder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BD3DA42-1682-0743-B2D5-621B3195F4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5863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468215-8373-3C4B-BC58-3E5CE6009B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 Example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4D40559-E5A8-AF45-9BD6-FB03F2FCF6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0831C04-52BA-4714-B184-DA45A8AAE20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1661183"/>
            <a:ext cx="7986628" cy="3371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2196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Rectangle 77">
            <a:extLst>
              <a:ext uri="{FF2B5EF4-FFF2-40B4-BE49-F238E27FC236}">
                <a16:creationId xmlns:a16="http://schemas.microsoft.com/office/drawing/2014/main" id="{6FD0C362-F986-D14A-9F9C-69103425381C}"/>
              </a:ext>
            </a:extLst>
          </p:cNvPr>
          <p:cNvSpPr/>
          <p:nvPr/>
        </p:nvSpPr>
        <p:spPr>
          <a:xfrm>
            <a:off x="7517153" y="1825625"/>
            <a:ext cx="1510990" cy="1107996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>
              <a:solidFill>
                <a:schemeClr val="tx1"/>
              </a:solidFill>
            </a:endParaRPr>
          </a:p>
        </p:txBody>
      </p:sp>
      <p:sp>
        <p:nvSpPr>
          <p:cNvPr id="79" name="Rectangle 78">
            <a:extLst>
              <a:ext uri="{FF2B5EF4-FFF2-40B4-BE49-F238E27FC236}">
                <a16:creationId xmlns:a16="http://schemas.microsoft.com/office/drawing/2014/main" id="{A75C103D-72CB-104E-925D-2A0E18ACC87C}"/>
              </a:ext>
            </a:extLst>
          </p:cNvPr>
          <p:cNvSpPr/>
          <p:nvPr/>
        </p:nvSpPr>
        <p:spPr>
          <a:xfrm>
            <a:off x="5840014" y="1825625"/>
            <a:ext cx="1510990" cy="1107996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>
              <a:solidFill>
                <a:schemeClr val="tx1"/>
              </a:solidFill>
            </a:endParaRPr>
          </a:p>
        </p:txBody>
      </p:sp>
      <p:sp>
        <p:nvSpPr>
          <p:cNvPr id="80" name="Rectangle 79">
            <a:extLst>
              <a:ext uri="{FF2B5EF4-FFF2-40B4-BE49-F238E27FC236}">
                <a16:creationId xmlns:a16="http://schemas.microsoft.com/office/drawing/2014/main" id="{72FD3BD9-A735-7742-98BF-10F17D77C2ED}"/>
              </a:ext>
            </a:extLst>
          </p:cNvPr>
          <p:cNvSpPr/>
          <p:nvPr/>
        </p:nvSpPr>
        <p:spPr>
          <a:xfrm>
            <a:off x="4154857" y="1825625"/>
            <a:ext cx="1510990" cy="1107996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>
              <a:solidFill>
                <a:schemeClr val="tx1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0B7C67E-D7AD-2648-9F36-8247765E1506}"/>
              </a:ext>
            </a:extLst>
          </p:cNvPr>
          <p:cNvSpPr/>
          <p:nvPr/>
        </p:nvSpPr>
        <p:spPr>
          <a:xfrm>
            <a:off x="1304053" y="5520141"/>
            <a:ext cx="1286409" cy="1200327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4DDA6DF-60E6-B749-9942-44828291B2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Path Diagram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543FE80-59F3-2A46-B586-CF28D2691C60}"/>
              </a:ext>
            </a:extLst>
          </p:cNvPr>
          <p:cNvSpPr/>
          <p:nvPr/>
        </p:nvSpPr>
        <p:spPr>
          <a:xfrm>
            <a:off x="5955428" y="5520139"/>
            <a:ext cx="1280162" cy="1200328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>
              <a:solidFill>
                <a:schemeClr val="tx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4834E2C-89A7-8148-828B-3AAAF376ECD8}"/>
              </a:ext>
            </a:extLst>
          </p:cNvPr>
          <p:cNvSpPr txBox="1"/>
          <p:nvPr/>
        </p:nvSpPr>
        <p:spPr>
          <a:xfrm>
            <a:off x="1318076" y="5520136"/>
            <a:ext cx="1280162" cy="120032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Helvetica Neue Light" panose="02000403000000020004" pitchFamily="2" charset="0"/>
                <a:ea typeface="Helvetica Neue Light" panose="02000403000000020004" pitchFamily="2" charset="0"/>
              </a:rPr>
              <a:t>High School GPA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F467881-C3E5-B04B-9DCE-30C3F9BD87FD}"/>
              </a:ext>
            </a:extLst>
          </p:cNvPr>
          <p:cNvSpPr txBox="1"/>
          <p:nvPr/>
        </p:nvSpPr>
        <p:spPr>
          <a:xfrm>
            <a:off x="5955429" y="5889470"/>
            <a:ext cx="1280162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Helvetica Neue Light" panose="02000403000000020004" pitchFamily="2" charset="0"/>
                <a:ea typeface="Helvetica Neue Light" panose="02000403000000020004" pitchFamily="2" charset="0"/>
              </a:rPr>
              <a:t>Income</a:t>
            </a: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D7A5C432-677F-6143-99E2-41F45FA43167}"/>
              </a:ext>
            </a:extLst>
          </p:cNvPr>
          <p:cNvSpPr/>
          <p:nvPr/>
        </p:nvSpPr>
        <p:spPr>
          <a:xfrm>
            <a:off x="1304052" y="3428964"/>
            <a:ext cx="1280160" cy="128016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>
              <a:solidFill>
                <a:schemeClr val="tx1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25A2CC1-EA93-EE4B-B69A-A384FA9DE8C0}"/>
              </a:ext>
            </a:extLst>
          </p:cNvPr>
          <p:cNvSpPr txBox="1"/>
          <p:nvPr/>
        </p:nvSpPr>
        <p:spPr>
          <a:xfrm>
            <a:off x="1276106" y="3839705"/>
            <a:ext cx="1364105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Helvetica Neue Light" panose="02000403000000020004" pitchFamily="2" charset="0"/>
                <a:ea typeface="Helvetica Neue Light" panose="02000403000000020004" pitchFamily="2" charset="0"/>
              </a:rPr>
              <a:t>Aptitude</a:t>
            </a: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D254AC18-0675-9D42-85B2-A3EE81595559}"/>
              </a:ext>
            </a:extLst>
          </p:cNvPr>
          <p:cNvSpPr/>
          <p:nvPr/>
        </p:nvSpPr>
        <p:spPr>
          <a:xfrm>
            <a:off x="5955429" y="3428964"/>
            <a:ext cx="1280160" cy="128016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>
              <a:solidFill>
                <a:schemeClr val="tx1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40D05B5-A1E3-0544-A5FD-D8C422887B25}"/>
              </a:ext>
            </a:extLst>
          </p:cNvPr>
          <p:cNvSpPr txBox="1"/>
          <p:nvPr/>
        </p:nvSpPr>
        <p:spPr>
          <a:xfrm>
            <a:off x="5955428" y="3653889"/>
            <a:ext cx="1364105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Helvetica Neue Light" panose="02000403000000020004" pitchFamily="2" charset="0"/>
                <a:ea typeface="Helvetica Neue Light" panose="02000403000000020004" pitchFamily="2" charset="0"/>
              </a:rPr>
              <a:t>College Quality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6227590-DFA0-C646-B040-DB395781A748}"/>
              </a:ext>
            </a:extLst>
          </p:cNvPr>
          <p:cNvSpPr/>
          <p:nvPr/>
        </p:nvSpPr>
        <p:spPr>
          <a:xfrm>
            <a:off x="122123" y="2502481"/>
            <a:ext cx="1059242" cy="430887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>
              <a:solidFill>
                <a:schemeClr val="tx1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EF34415-2781-5947-AD77-94C24286C3B8}"/>
              </a:ext>
            </a:extLst>
          </p:cNvPr>
          <p:cNvSpPr txBox="1"/>
          <p:nvPr/>
        </p:nvSpPr>
        <p:spPr>
          <a:xfrm>
            <a:off x="122122" y="2503152"/>
            <a:ext cx="1059242" cy="4308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200" dirty="0">
                <a:latin typeface="Helvetica Neue Light" panose="02000403000000020004" pitchFamily="2" charset="0"/>
                <a:ea typeface="Helvetica Neue Light" panose="02000403000000020004" pitchFamily="2" charset="0"/>
              </a:rPr>
              <a:t>SAT-M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FACB254C-4EEC-224E-9990-1BB4B9EEAF24}"/>
              </a:ext>
            </a:extLst>
          </p:cNvPr>
          <p:cNvSpPr/>
          <p:nvPr/>
        </p:nvSpPr>
        <p:spPr>
          <a:xfrm>
            <a:off x="1414512" y="2505465"/>
            <a:ext cx="1059242" cy="430887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>
              <a:solidFill>
                <a:schemeClr val="tx1"/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381CAD4-0801-234F-91A1-0559054D3BE0}"/>
              </a:ext>
            </a:extLst>
          </p:cNvPr>
          <p:cNvSpPr txBox="1"/>
          <p:nvPr/>
        </p:nvSpPr>
        <p:spPr>
          <a:xfrm>
            <a:off x="1414511" y="2506135"/>
            <a:ext cx="1059242" cy="4308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200" dirty="0">
                <a:latin typeface="Helvetica Neue Light" panose="02000403000000020004" pitchFamily="2" charset="0"/>
                <a:ea typeface="Helvetica Neue Light" panose="02000403000000020004" pitchFamily="2" charset="0"/>
              </a:rPr>
              <a:t>SAT-V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029C13FA-ACA6-744B-B7A8-78235F97806D}"/>
              </a:ext>
            </a:extLst>
          </p:cNvPr>
          <p:cNvSpPr/>
          <p:nvPr/>
        </p:nvSpPr>
        <p:spPr>
          <a:xfrm>
            <a:off x="2700696" y="2508662"/>
            <a:ext cx="1059242" cy="430887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>
              <a:solidFill>
                <a:schemeClr val="tx1"/>
              </a:solidFill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F971BE6-2E3D-7A42-8C99-68A9A5E17E73}"/>
              </a:ext>
            </a:extLst>
          </p:cNvPr>
          <p:cNvSpPr txBox="1"/>
          <p:nvPr/>
        </p:nvSpPr>
        <p:spPr>
          <a:xfrm>
            <a:off x="2700695" y="2509333"/>
            <a:ext cx="1059242" cy="4308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200" dirty="0">
                <a:latin typeface="Helvetica Neue Light" panose="02000403000000020004" pitchFamily="2" charset="0"/>
                <a:ea typeface="Helvetica Neue Light" panose="02000403000000020004" pitchFamily="2" charset="0"/>
              </a:rPr>
              <a:t>SAT-W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CEA798E8-A20D-A24A-935B-ACC28BC0B926}"/>
              </a:ext>
            </a:extLst>
          </p:cNvPr>
          <p:cNvSpPr txBox="1"/>
          <p:nvPr/>
        </p:nvSpPr>
        <p:spPr>
          <a:xfrm>
            <a:off x="4159979" y="1832223"/>
            <a:ext cx="1528171" cy="110799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200" dirty="0">
                <a:latin typeface="Helvetica Neue Light" panose="02000403000000020004" pitchFamily="2" charset="0"/>
                <a:ea typeface="Helvetica Neue Light" panose="02000403000000020004" pitchFamily="2" charset="0"/>
              </a:rPr>
              <a:t>Student-</a:t>
            </a:r>
          </a:p>
          <a:p>
            <a:pPr algn="ctr"/>
            <a:r>
              <a:rPr lang="en-US" sz="2200" dirty="0">
                <a:latin typeface="Helvetica Neue Light" panose="02000403000000020004" pitchFamily="2" charset="0"/>
                <a:ea typeface="Helvetica Neue Light" panose="02000403000000020004" pitchFamily="2" charset="0"/>
              </a:rPr>
              <a:t>Faculty </a:t>
            </a:r>
          </a:p>
          <a:p>
            <a:pPr algn="ctr"/>
            <a:r>
              <a:rPr lang="en-US" sz="2200" dirty="0">
                <a:latin typeface="Helvetica Neue Light" panose="02000403000000020004" pitchFamily="2" charset="0"/>
                <a:ea typeface="Helvetica Neue Light" panose="02000403000000020004" pitchFamily="2" charset="0"/>
              </a:rPr>
              <a:t>Ratio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57424C6-6C3C-6E4C-AC9D-245447C2C7F9}"/>
              </a:ext>
            </a:extLst>
          </p:cNvPr>
          <p:cNvSpPr txBox="1"/>
          <p:nvPr/>
        </p:nvSpPr>
        <p:spPr>
          <a:xfrm>
            <a:off x="5758092" y="1991753"/>
            <a:ext cx="1662854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200" dirty="0">
                <a:latin typeface="Helvetica Neue Light" panose="02000403000000020004" pitchFamily="2" charset="0"/>
                <a:ea typeface="Helvetica Neue Light" panose="02000403000000020004" pitchFamily="2" charset="0"/>
              </a:rPr>
              <a:t>Graduation Rate</a:t>
            </a:r>
          </a:p>
        </p:txBody>
      </p: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A9AB3B22-71CA-4F47-8D1F-CC08964E9858}"/>
              </a:ext>
            </a:extLst>
          </p:cNvPr>
          <p:cNvCxnSpPr>
            <a:cxnSpLocks/>
            <a:stCxn id="9" idx="1"/>
            <a:endCxn id="14" idx="2"/>
          </p:cNvCxnSpPr>
          <p:nvPr/>
        </p:nvCxnSpPr>
        <p:spPr>
          <a:xfrm flipH="1" flipV="1">
            <a:off x="651743" y="2934039"/>
            <a:ext cx="839784" cy="68240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A1F6F024-90D5-D049-9872-86D11D949249}"/>
              </a:ext>
            </a:extLst>
          </p:cNvPr>
          <p:cNvCxnSpPr>
            <a:cxnSpLocks/>
            <a:stCxn id="9" idx="0"/>
            <a:endCxn id="16" idx="2"/>
          </p:cNvCxnSpPr>
          <p:nvPr/>
        </p:nvCxnSpPr>
        <p:spPr>
          <a:xfrm flipV="1">
            <a:off x="1944132" y="2937022"/>
            <a:ext cx="0" cy="491942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AF2FDC0B-A390-6247-9D79-C6AB3103E15E}"/>
              </a:ext>
            </a:extLst>
          </p:cNvPr>
          <p:cNvCxnSpPr>
            <a:cxnSpLocks/>
            <a:stCxn id="9" idx="7"/>
            <a:endCxn id="18" idx="2"/>
          </p:cNvCxnSpPr>
          <p:nvPr/>
        </p:nvCxnSpPr>
        <p:spPr>
          <a:xfrm flipV="1">
            <a:off x="2396737" y="2940220"/>
            <a:ext cx="833579" cy="676219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Arrow Connector 58">
            <a:extLst>
              <a:ext uri="{FF2B5EF4-FFF2-40B4-BE49-F238E27FC236}">
                <a16:creationId xmlns:a16="http://schemas.microsoft.com/office/drawing/2014/main" id="{9603B6DB-841C-424E-A4CF-B709B6A84643}"/>
              </a:ext>
            </a:extLst>
          </p:cNvPr>
          <p:cNvCxnSpPr>
            <a:cxnSpLocks/>
            <a:stCxn id="6" idx="3"/>
            <a:endCxn id="8" idx="1"/>
          </p:cNvCxnSpPr>
          <p:nvPr/>
        </p:nvCxnSpPr>
        <p:spPr>
          <a:xfrm>
            <a:off x="2598238" y="6120301"/>
            <a:ext cx="3357191" cy="2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Box 49">
            <a:extLst>
              <a:ext uri="{FF2B5EF4-FFF2-40B4-BE49-F238E27FC236}">
                <a16:creationId xmlns:a16="http://schemas.microsoft.com/office/drawing/2014/main" id="{44B9B8F4-860B-7B4D-9579-327A7F97825F}"/>
              </a:ext>
            </a:extLst>
          </p:cNvPr>
          <p:cNvSpPr txBox="1"/>
          <p:nvPr/>
        </p:nvSpPr>
        <p:spPr>
          <a:xfrm>
            <a:off x="7525172" y="1946355"/>
            <a:ext cx="1496705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200" dirty="0">
                <a:latin typeface="Helvetica Neue Light" panose="02000403000000020004" pitchFamily="2" charset="0"/>
                <a:ea typeface="Helvetica Neue Light" panose="02000403000000020004" pitchFamily="2" charset="0"/>
              </a:rPr>
              <a:t>Average SAT Score</a:t>
            </a:r>
          </a:p>
        </p:txBody>
      </p:sp>
      <p:cxnSp>
        <p:nvCxnSpPr>
          <p:cNvPr id="75" name="Straight Arrow Connector 74">
            <a:extLst>
              <a:ext uri="{FF2B5EF4-FFF2-40B4-BE49-F238E27FC236}">
                <a16:creationId xmlns:a16="http://schemas.microsoft.com/office/drawing/2014/main" id="{66CE2D31-9109-8A45-8F09-F4502EF51CFC}"/>
              </a:ext>
            </a:extLst>
          </p:cNvPr>
          <p:cNvCxnSpPr>
            <a:cxnSpLocks/>
            <a:stCxn id="11" idx="1"/>
            <a:endCxn id="20" idx="2"/>
          </p:cNvCxnSpPr>
          <p:nvPr/>
        </p:nvCxnSpPr>
        <p:spPr>
          <a:xfrm flipH="1" flipV="1">
            <a:off x="4924065" y="2940219"/>
            <a:ext cx="1218839" cy="67622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Straight Arrow Connector 84">
            <a:extLst>
              <a:ext uri="{FF2B5EF4-FFF2-40B4-BE49-F238E27FC236}">
                <a16:creationId xmlns:a16="http://schemas.microsoft.com/office/drawing/2014/main" id="{5B77C944-4FED-1E44-89D0-BA66E6B50B74}"/>
              </a:ext>
            </a:extLst>
          </p:cNvPr>
          <p:cNvCxnSpPr>
            <a:cxnSpLocks/>
            <a:stCxn id="11" idx="0"/>
            <a:endCxn id="79" idx="2"/>
          </p:cNvCxnSpPr>
          <p:nvPr/>
        </p:nvCxnSpPr>
        <p:spPr>
          <a:xfrm flipV="1">
            <a:off x="6595509" y="2933622"/>
            <a:ext cx="0" cy="495343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Straight Arrow Connector 85">
            <a:extLst>
              <a:ext uri="{FF2B5EF4-FFF2-40B4-BE49-F238E27FC236}">
                <a16:creationId xmlns:a16="http://schemas.microsoft.com/office/drawing/2014/main" id="{827AD2AE-860A-0342-8370-69202817892B}"/>
              </a:ext>
            </a:extLst>
          </p:cNvPr>
          <p:cNvCxnSpPr>
            <a:cxnSpLocks/>
            <a:stCxn id="11" idx="7"/>
            <a:endCxn id="78" idx="2"/>
          </p:cNvCxnSpPr>
          <p:nvPr/>
        </p:nvCxnSpPr>
        <p:spPr>
          <a:xfrm flipV="1">
            <a:off x="7048115" y="2933621"/>
            <a:ext cx="1224534" cy="682818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" name="Straight Arrow Connector 109">
            <a:extLst>
              <a:ext uri="{FF2B5EF4-FFF2-40B4-BE49-F238E27FC236}">
                <a16:creationId xmlns:a16="http://schemas.microsoft.com/office/drawing/2014/main" id="{4D47045D-D9B4-C848-A9A9-32D288DC6BB6}"/>
              </a:ext>
            </a:extLst>
          </p:cNvPr>
          <p:cNvCxnSpPr>
            <a:cxnSpLocks/>
          </p:cNvCxnSpPr>
          <p:nvPr/>
        </p:nvCxnSpPr>
        <p:spPr>
          <a:xfrm flipV="1">
            <a:off x="2604485" y="4301370"/>
            <a:ext cx="3406942" cy="1588101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Straight Arrow Connector 113">
            <a:extLst>
              <a:ext uri="{FF2B5EF4-FFF2-40B4-BE49-F238E27FC236}">
                <a16:creationId xmlns:a16="http://schemas.microsoft.com/office/drawing/2014/main" id="{1694F693-8706-E441-84BA-4CB9291EA6EC}"/>
              </a:ext>
            </a:extLst>
          </p:cNvPr>
          <p:cNvCxnSpPr>
            <a:cxnSpLocks/>
            <a:endCxn id="5" idx="0"/>
          </p:cNvCxnSpPr>
          <p:nvPr/>
        </p:nvCxnSpPr>
        <p:spPr>
          <a:xfrm>
            <a:off x="6595509" y="4709124"/>
            <a:ext cx="0" cy="811015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Straight Arrow Connector 116">
            <a:extLst>
              <a:ext uri="{FF2B5EF4-FFF2-40B4-BE49-F238E27FC236}">
                <a16:creationId xmlns:a16="http://schemas.microsoft.com/office/drawing/2014/main" id="{EC411422-CC87-4B40-969B-054D2DFA2412}"/>
              </a:ext>
            </a:extLst>
          </p:cNvPr>
          <p:cNvCxnSpPr>
            <a:cxnSpLocks/>
            <a:endCxn id="12" idx="1"/>
          </p:cNvCxnSpPr>
          <p:nvPr/>
        </p:nvCxnSpPr>
        <p:spPr>
          <a:xfrm flipV="1">
            <a:off x="2580250" y="4069388"/>
            <a:ext cx="3375178" cy="115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4" name="Arc 123">
            <a:extLst>
              <a:ext uri="{FF2B5EF4-FFF2-40B4-BE49-F238E27FC236}">
                <a16:creationId xmlns:a16="http://schemas.microsoft.com/office/drawing/2014/main" id="{C8D7D8A1-6342-5144-A237-8EDF04310A07}"/>
              </a:ext>
            </a:extLst>
          </p:cNvPr>
          <p:cNvSpPr/>
          <p:nvPr/>
        </p:nvSpPr>
        <p:spPr>
          <a:xfrm rot="13500000">
            <a:off x="870882" y="3647491"/>
            <a:ext cx="2910033" cy="2901038"/>
          </a:xfrm>
          <a:prstGeom prst="arc">
            <a:avLst/>
          </a:prstGeom>
          <a:ln w="38100">
            <a:solidFill>
              <a:schemeClr val="tx1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160"/>
          </a:p>
        </p:txBody>
      </p:sp>
    </p:spTree>
    <p:extLst>
      <p:ext uri="{BB962C8B-B14F-4D97-AF65-F5344CB8AC3E}">
        <p14:creationId xmlns:p14="http://schemas.microsoft.com/office/powerpoint/2010/main" val="31140910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7" name="Straight Arrow Connector 116">
            <a:extLst>
              <a:ext uri="{FF2B5EF4-FFF2-40B4-BE49-F238E27FC236}">
                <a16:creationId xmlns:a16="http://schemas.microsoft.com/office/drawing/2014/main" id="{EC411422-CC87-4B40-969B-054D2DFA2412}"/>
              </a:ext>
            </a:extLst>
          </p:cNvPr>
          <p:cNvCxnSpPr>
            <a:cxnSpLocks/>
            <a:endCxn id="12" idx="1"/>
          </p:cNvCxnSpPr>
          <p:nvPr/>
        </p:nvCxnSpPr>
        <p:spPr>
          <a:xfrm flipV="1">
            <a:off x="2580250" y="4069388"/>
            <a:ext cx="3375178" cy="1150"/>
          </a:xfrm>
          <a:prstGeom prst="straightConnector1">
            <a:avLst/>
          </a:prstGeom>
          <a:ln w="38100"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4" name="Arc 123">
            <a:extLst>
              <a:ext uri="{FF2B5EF4-FFF2-40B4-BE49-F238E27FC236}">
                <a16:creationId xmlns:a16="http://schemas.microsoft.com/office/drawing/2014/main" id="{C8D7D8A1-6342-5144-A237-8EDF04310A07}"/>
              </a:ext>
            </a:extLst>
          </p:cNvPr>
          <p:cNvSpPr/>
          <p:nvPr/>
        </p:nvSpPr>
        <p:spPr>
          <a:xfrm rot="13500000">
            <a:off x="870882" y="3647491"/>
            <a:ext cx="2910033" cy="2901038"/>
          </a:xfrm>
          <a:prstGeom prst="arc">
            <a:avLst/>
          </a:prstGeom>
          <a:ln w="38100">
            <a:solidFill>
              <a:schemeClr val="bg1">
                <a:lumMod val="50000"/>
              </a:schemeClr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160">
              <a:solidFill>
                <a:schemeClr val="bg1">
                  <a:lumMod val="50000"/>
                </a:schemeClr>
              </a:solidFill>
              <a:latin typeface="HelveticaNeue Light" panose="00000400000000000000" pitchFamily="2" charset="0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D7A5C432-677F-6143-99E2-41F45FA43167}"/>
              </a:ext>
            </a:extLst>
          </p:cNvPr>
          <p:cNvSpPr/>
          <p:nvPr/>
        </p:nvSpPr>
        <p:spPr>
          <a:xfrm>
            <a:off x="1304052" y="3428964"/>
            <a:ext cx="1280160" cy="1280160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>
              <a:solidFill>
                <a:schemeClr val="tx1"/>
              </a:solidFill>
              <a:latin typeface="HelveticaNeue Light" panose="00000400000000000000" pitchFamily="2" charset="0"/>
            </a:endParaRPr>
          </a:p>
        </p:txBody>
      </p:sp>
      <p:sp>
        <p:nvSpPr>
          <p:cNvPr id="78" name="Rectangle 77">
            <a:extLst>
              <a:ext uri="{FF2B5EF4-FFF2-40B4-BE49-F238E27FC236}">
                <a16:creationId xmlns:a16="http://schemas.microsoft.com/office/drawing/2014/main" id="{6FD0C362-F986-D14A-9F9C-69103425381C}"/>
              </a:ext>
            </a:extLst>
          </p:cNvPr>
          <p:cNvSpPr/>
          <p:nvPr/>
        </p:nvSpPr>
        <p:spPr>
          <a:xfrm>
            <a:off x="7517153" y="1825625"/>
            <a:ext cx="1510990" cy="1107996"/>
          </a:xfrm>
          <a:prstGeom prst="rect">
            <a:avLst/>
          </a:prstGeom>
          <a:solidFill>
            <a:schemeClr val="bg1"/>
          </a:solidFill>
          <a:ln w="381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>
              <a:solidFill>
                <a:schemeClr val="bg1">
                  <a:lumMod val="50000"/>
                </a:schemeClr>
              </a:solidFill>
              <a:latin typeface="HelveticaNeue Light" panose="00000400000000000000" pitchFamily="2" charset="0"/>
            </a:endParaRPr>
          </a:p>
        </p:txBody>
      </p:sp>
      <p:sp>
        <p:nvSpPr>
          <p:cNvPr id="79" name="Rectangle 78">
            <a:extLst>
              <a:ext uri="{FF2B5EF4-FFF2-40B4-BE49-F238E27FC236}">
                <a16:creationId xmlns:a16="http://schemas.microsoft.com/office/drawing/2014/main" id="{A75C103D-72CB-104E-925D-2A0E18ACC87C}"/>
              </a:ext>
            </a:extLst>
          </p:cNvPr>
          <p:cNvSpPr/>
          <p:nvPr/>
        </p:nvSpPr>
        <p:spPr>
          <a:xfrm>
            <a:off x="5840014" y="1825625"/>
            <a:ext cx="1510990" cy="1107996"/>
          </a:xfrm>
          <a:prstGeom prst="rect">
            <a:avLst/>
          </a:prstGeom>
          <a:solidFill>
            <a:schemeClr val="bg1"/>
          </a:solidFill>
          <a:ln w="381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>
              <a:solidFill>
                <a:schemeClr val="bg1">
                  <a:lumMod val="50000"/>
                </a:schemeClr>
              </a:solidFill>
              <a:latin typeface="HelveticaNeue Light" panose="00000400000000000000" pitchFamily="2" charset="0"/>
            </a:endParaRPr>
          </a:p>
        </p:txBody>
      </p:sp>
      <p:sp>
        <p:nvSpPr>
          <p:cNvPr id="80" name="Rectangle 79">
            <a:extLst>
              <a:ext uri="{FF2B5EF4-FFF2-40B4-BE49-F238E27FC236}">
                <a16:creationId xmlns:a16="http://schemas.microsoft.com/office/drawing/2014/main" id="{72FD3BD9-A735-7742-98BF-10F17D77C2ED}"/>
              </a:ext>
            </a:extLst>
          </p:cNvPr>
          <p:cNvSpPr/>
          <p:nvPr/>
        </p:nvSpPr>
        <p:spPr>
          <a:xfrm>
            <a:off x="4154857" y="1825625"/>
            <a:ext cx="1510990" cy="1107996"/>
          </a:xfrm>
          <a:prstGeom prst="rect">
            <a:avLst/>
          </a:prstGeom>
          <a:solidFill>
            <a:schemeClr val="bg1"/>
          </a:solidFill>
          <a:ln w="381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>
              <a:solidFill>
                <a:schemeClr val="bg1">
                  <a:lumMod val="50000"/>
                </a:schemeClr>
              </a:solidFill>
              <a:latin typeface="HelveticaNeue Light" panose="00000400000000000000" pitchFamily="2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0B7C67E-D7AD-2648-9F36-8247765E1506}"/>
              </a:ext>
            </a:extLst>
          </p:cNvPr>
          <p:cNvSpPr/>
          <p:nvPr/>
        </p:nvSpPr>
        <p:spPr>
          <a:xfrm>
            <a:off x="1304053" y="5520141"/>
            <a:ext cx="1286409" cy="1200327"/>
          </a:xfrm>
          <a:prstGeom prst="rect">
            <a:avLst/>
          </a:prstGeom>
          <a:solidFill>
            <a:schemeClr val="bg1"/>
          </a:solidFill>
          <a:ln w="381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>
              <a:solidFill>
                <a:schemeClr val="bg1">
                  <a:lumMod val="50000"/>
                </a:schemeClr>
              </a:solidFill>
              <a:latin typeface="HelveticaNeue Light" panose="00000400000000000000" pitchFamily="2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4DDA6DF-60E6-B749-9942-44828291B2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Path Diagram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543FE80-59F3-2A46-B586-CF28D2691C60}"/>
              </a:ext>
            </a:extLst>
          </p:cNvPr>
          <p:cNvSpPr/>
          <p:nvPr/>
        </p:nvSpPr>
        <p:spPr>
          <a:xfrm>
            <a:off x="5955428" y="5520139"/>
            <a:ext cx="1280162" cy="1200328"/>
          </a:xfrm>
          <a:prstGeom prst="rect">
            <a:avLst/>
          </a:prstGeom>
          <a:solidFill>
            <a:schemeClr val="bg1"/>
          </a:solidFill>
          <a:ln w="381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>
              <a:solidFill>
                <a:schemeClr val="bg1">
                  <a:lumMod val="50000"/>
                </a:schemeClr>
              </a:solidFill>
              <a:latin typeface="HelveticaNeue Light" panose="00000400000000000000" pitchFamily="2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4834E2C-89A7-8148-828B-3AAAF376ECD8}"/>
              </a:ext>
            </a:extLst>
          </p:cNvPr>
          <p:cNvSpPr txBox="1"/>
          <p:nvPr/>
        </p:nvSpPr>
        <p:spPr>
          <a:xfrm>
            <a:off x="1318076" y="5520136"/>
            <a:ext cx="1280162" cy="1200329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HelveticaNeue Light" panose="00000400000000000000" pitchFamily="2" charset="0"/>
                <a:ea typeface="Helvetica Neue Light" panose="02000403000000020004" pitchFamily="2" charset="0"/>
              </a:rPr>
              <a:t>High School GPA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F467881-C3E5-B04B-9DCE-30C3F9BD87FD}"/>
              </a:ext>
            </a:extLst>
          </p:cNvPr>
          <p:cNvSpPr txBox="1"/>
          <p:nvPr/>
        </p:nvSpPr>
        <p:spPr>
          <a:xfrm>
            <a:off x="5955429" y="5889470"/>
            <a:ext cx="1280162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HelveticaNeue Light" panose="00000400000000000000" pitchFamily="2" charset="0"/>
                <a:ea typeface="Helvetica Neue Light" panose="02000403000000020004" pitchFamily="2" charset="0"/>
              </a:rPr>
              <a:t>Income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25A2CC1-EA93-EE4B-B69A-A384FA9DE8C0}"/>
              </a:ext>
            </a:extLst>
          </p:cNvPr>
          <p:cNvSpPr txBox="1"/>
          <p:nvPr/>
        </p:nvSpPr>
        <p:spPr>
          <a:xfrm>
            <a:off x="1276106" y="3839705"/>
            <a:ext cx="1364105" cy="461665"/>
          </a:xfrm>
          <a:prstGeom prst="rect">
            <a:avLst/>
          </a:prstGeom>
          <a:noFill/>
          <a:ln w="5715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latin typeface="HelveticaNeue Light" panose="00000400000000000000" pitchFamily="2" charset="0"/>
                <a:ea typeface="Helvetica Neue Light" panose="02000403000000020004" pitchFamily="2" charset="0"/>
              </a:rPr>
              <a:t>Aptitude</a:t>
            </a: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D254AC18-0675-9D42-85B2-A3EE81595559}"/>
              </a:ext>
            </a:extLst>
          </p:cNvPr>
          <p:cNvSpPr/>
          <p:nvPr/>
        </p:nvSpPr>
        <p:spPr>
          <a:xfrm>
            <a:off x="5955429" y="3428964"/>
            <a:ext cx="1280160" cy="128016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>
              <a:solidFill>
                <a:schemeClr val="bg1">
                  <a:lumMod val="50000"/>
                </a:schemeClr>
              </a:solidFill>
              <a:latin typeface="HelveticaNeue Light" panose="00000400000000000000" pitchFamily="2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40D05B5-A1E3-0544-A5FD-D8C422887B25}"/>
              </a:ext>
            </a:extLst>
          </p:cNvPr>
          <p:cNvSpPr txBox="1"/>
          <p:nvPr/>
        </p:nvSpPr>
        <p:spPr>
          <a:xfrm>
            <a:off x="5955428" y="3653889"/>
            <a:ext cx="1364105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HelveticaNeue Light" panose="00000400000000000000" pitchFamily="2" charset="0"/>
                <a:ea typeface="Helvetica Neue Light" panose="02000403000000020004" pitchFamily="2" charset="0"/>
              </a:rPr>
              <a:t>College Quality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6227590-DFA0-C646-B040-DB395781A748}"/>
              </a:ext>
            </a:extLst>
          </p:cNvPr>
          <p:cNvSpPr/>
          <p:nvPr/>
        </p:nvSpPr>
        <p:spPr>
          <a:xfrm>
            <a:off x="122123" y="2502481"/>
            <a:ext cx="1059242" cy="430887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>
              <a:solidFill>
                <a:schemeClr val="tx1"/>
              </a:solidFill>
              <a:latin typeface="HelveticaNeue Light" panose="00000400000000000000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EF34415-2781-5947-AD77-94C24286C3B8}"/>
              </a:ext>
            </a:extLst>
          </p:cNvPr>
          <p:cNvSpPr txBox="1"/>
          <p:nvPr/>
        </p:nvSpPr>
        <p:spPr>
          <a:xfrm>
            <a:off x="122122" y="2503152"/>
            <a:ext cx="1059242" cy="430887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200" b="1" dirty="0">
                <a:latin typeface="HelveticaNeue Light" panose="00000400000000000000" pitchFamily="2" charset="0"/>
                <a:ea typeface="Helvetica Neue Light" panose="02000403000000020004" pitchFamily="2" charset="0"/>
              </a:rPr>
              <a:t>SAT-M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FACB254C-4EEC-224E-9990-1BB4B9EEAF24}"/>
              </a:ext>
            </a:extLst>
          </p:cNvPr>
          <p:cNvSpPr/>
          <p:nvPr/>
        </p:nvSpPr>
        <p:spPr>
          <a:xfrm>
            <a:off x="1414512" y="2505465"/>
            <a:ext cx="1059242" cy="430887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>
              <a:solidFill>
                <a:schemeClr val="tx1"/>
              </a:solidFill>
              <a:latin typeface="HelveticaNeue Light" panose="00000400000000000000" pitchFamily="2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381CAD4-0801-234F-91A1-0559054D3BE0}"/>
              </a:ext>
            </a:extLst>
          </p:cNvPr>
          <p:cNvSpPr txBox="1"/>
          <p:nvPr/>
        </p:nvSpPr>
        <p:spPr>
          <a:xfrm>
            <a:off x="1414511" y="2506135"/>
            <a:ext cx="1059242" cy="430887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200" b="1" dirty="0">
                <a:latin typeface="HelveticaNeue Light" panose="00000400000000000000" pitchFamily="2" charset="0"/>
                <a:ea typeface="Helvetica Neue Light" panose="02000403000000020004" pitchFamily="2" charset="0"/>
              </a:rPr>
              <a:t>SAT-V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029C13FA-ACA6-744B-B7A8-78235F97806D}"/>
              </a:ext>
            </a:extLst>
          </p:cNvPr>
          <p:cNvSpPr/>
          <p:nvPr/>
        </p:nvSpPr>
        <p:spPr>
          <a:xfrm>
            <a:off x="2700696" y="2508662"/>
            <a:ext cx="1059242" cy="430887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>
              <a:solidFill>
                <a:schemeClr val="tx1"/>
              </a:solidFill>
              <a:latin typeface="HelveticaNeue Light" panose="00000400000000000000" pitchFamily="2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F971BE6-2E3D-7A42-8C99-68A9A5E17E73}"/>
              </a:ext>
            </a:extLst>
          </p:cNvPr>
          <p:cNvSpPr txBox="1"/>
          <p:nvPr/>
        </p:nvSpPr>
        <p:spPr>
          <a:xfrm>
            <a:off x="2700695" y="2509333"/>
            <a:ext cx="1059242" cy="430887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200" b="1" dirty="0">
                <a:latin typeface="HelveticaNeue Light" panose="00000400000000000000" pitchFamily="2" charset="0"/>
                <a:ea typeface="Helvetica Neue Light" panose="02000403000000020004" pitchFamily="2" charset="0"/>
              </a:rPr>
              <a:t>SAT-W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CEA798E8-A20D-A24A-935B-ACC28BC0B926}"/>
              </a:ext>
            </a:extLst>
          </p:cNvPr>
          <p:cNvSpPr txBox="1"/>
          <p:nvPr/>
        </p:nvSpPr>
        <p:spPr>
          <a:xfrm>
            <a:off x="4159979" y="1832223"/>
            <a:ext cx="1528171" cy="1107996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200" dirty="0">
                <a:solidFill>
                  <a:schemeClr val="bg1">
                    <a:lumMod val="50000"/>
                  </a:schemeClr>
                </a:solidFill>
                <a:latin typeface="HelveticaNeue Light" panose="00000400000000000000" pitchFamily="2" charset="0"/>
                <a:ea typeface="Helvetica Neue Light" panose="02000403000000020004" pitchFamily="2" charset="0"/>
              </a:rPr>
              <a:t>Student-</a:t>
            </a:r>
          </a:p>
          <a:p>
            <a:pPr algn="ctr"/>
            <a:r>
              <a:rPr lang="en-US" sz="2200" dirty="0">
                <a:solidFill>
                  <a:schemeClr val="bg1">
                    <a:lumMod val="50000"/>
                  </a:schemeClr>
                </a:solidFill>
                <a:latin typeface="HelveticaNeue Light" panose="00000400000000000000" pitchFamily="2" charset="0"/>
                <a:ea typeface="Helvetica Neue Light" panose="02000403000000020004" pitchFamily="2" charset="0"/>
              </a:rPr>
              <a:t>Faculty </a:t>
            </a:r>
          </a:p>
          <a:p>
            <a:pPr algn="ctr"/>
            <a:r>
              <a:rPr lang="en-US" sz="2200" dirty="0">
                <a:solidFill>
                  <a:schemeClr val="bg1">
                    <a:lumMod val="50000"/>
                  </a:schemeClr>
                </a:solidFill>
                <a:latin typeface="HelveticaNeue Light" panose="00000400000000000000" pitchFamily="2" charset="0"/>
                <a:ea typeface="Helvetica Neue Light" panose="02000403000000020004" pitchFamily="2" charset="0"/>
              </a:rPr>
              <a:t>Ratio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57424C6-6C3C-6E4C-AC9D-245447C2C7F9}"/>
              </a:ext>
            </a:extLst>
          </p:cNvPr>
          <p:cNvSpPr txBox="1"/>
          <p:nvPr/>
        </p:nvSpPr>
        <p:spPr>
          <a:xfrm>
            <a:off x="5758092" y="1991753"/>
            <a:ext cx="1662854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200" dirty="0">
                <a:solidFill>
                  <a:schemeClr val="bg1">
                    <a:lumMod val="50000"/>
                  </a:schemeClr>
                </a:solidFill>
                <a:latin typeface="HelveticaNeue Light" panose="00000400000000000000" pitchFamily="2" charset="0"/>
                <a:ea typeface="Helvetica Neue Light" panose="02000403000000020004" pitchFamily="2" charset="0"/>
              </a:rPr>
              <a:t>Graduation Rate</a:t>
            </a:r>
          </a:p>
        </p:txBody>
      </p: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A9AB3B22-71CA-4F47-8D1F-CC08964E9858}"/>
              </a:ext>
            </a:extLst>
          </p:cNvPr>
          <p:cNvCxnSpPr>
            <a:cxnSpLocks/>
            <a:stCxn id="9" idx="1"/>
            <a:endCxn id="14" idx="2"/>
          </p:cNvCxnSpPr>
          <p:nvPr/>
        </p:nvCxnSpPr>
        <p:spPr>
          <a:xfrm flipH="1" flipV="1">
            <a:off x="651743" y="2934039"/>
            <a:ext cx="839784" cy="682400"/>
          </a:xfrm>
          <a:prstGeom prst="straightConnector1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A1F6F024-90D5-D049-9872-86D11D949249}"/>
              </a:ext>
            </a:extLst>
          </p:cNvPr>
          <p:cNvCxnSpPr>
            <a:cxnSpLocks/>
            <a:stCxn id="9" idx="0"/>
            <a:endCxn id="16" idx="2"/>
          </p:cNvCxnSpPr>
          <p:nvPr/>
        </p:nvCxnSpPr>
        <p:spPr>
          <a:xfrm flipV="1">
            <a:off x="1944132" y="2937022"/>
            <a:ext cx="0" cy="491942"/>
          </a:xfrm>
          <a:prstGeom prst="straightConnector1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AF2FDC0B-A390-6247-9D79-C6AB3103E15E}"/>
              </a:ext>
            </a:extLst>
          </p:cNvPr>
          <p:cNvCxnSpPr>
            <a:cxnSpLocks/>
            <a:stCxn id="9" idx="7"/>
            <a:endCxn id="18" idx="2"/>
          </p:cNvCxnSpPr>
          <p:nvPr/>
        </p:nvCxnSpPr>
        <p:spPr>
          <a:xfrm flipV="1">
            <a:off x="2396737" y="2940220"/>
            <a:ext cx="833579" cy="676219"/>
          </a:xfrm>
          <a:prstGeom prst="straightConnector1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Arrow Connector 58">
            <a:extLst>
              <a:ext uri="{FF2B5EF4-FFF2-40B4-BE49-F238E27FC236}">
                <a16:creationId xmlns:a16="http://schemas.microsoft.com/office/drawing/2014/main" id="{9603B6DB-841C-424E-A4CF-B709B6A84643}"/>
              </a:ext>
            </a:extLst>
          </p:cNvPr>
          <p:cNvCxnSpPr>
            <a:cxnSpLocks/>
            <a:stCxn id="6" idx="3"/>
            <a:endCxn id="8" idx="1"/>
          </p:cNvCxnSpPr>
          <p:nvPr/>
        </p:nvCxnSpPr>
        <p:spPr>
          <a:xfrm>
            <a:off x="2598238" y="6120301"/>
            <a:ext cx="3357191" cy="2"/>
          </a:xfrm>
          <a:prstGeom prst="straightConnector1">
            <a:avLst/>
          </a:prstGeom>
          <a:ln w="38100"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Box 49">
            <a:extLst>
              <a:ext uri="{FF2B5EF4-FFF2-40B4-BE49-F238E27FC236}">
                <a16:creationId xmlns:a16="http://schemas.microsoft.com/office/drawing/2014/main" id="{44B9B8F4-860B-7B4D-9579-327A7F97825F}"/>
              </a:ext>
            </a:extLst>
          </p:cNvPr>
          <p:cNvSpPr txBox="1"/>
          <p:nvPr/>
        </p:nvSpPr>
        <p:spPr>
          <a:xfrm>
            <a:off x="7525172" y="1946355"/>
            <a:ext cx="1496705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200" dirty="0">
                <a:solidFill>
                  <a:schemeClr val="bg1">
                    <a:lumMod val="50000"/>
                  </a:schemeClr>
                </a:solidFill>
                <a:latin typeface="HelveticaNeue Light" panose="00000400000000000000" pitchFamily="2" charset="0"/>
                <a:ea typeface="Helvetica Neue Light" panose="02000403000000020004" pitchFamily="2" charset="0"/>
              </a:rPr>
              <a:t>Average SAT Score</a:t>
            </a:r>
          </a:p>
        </p:txBody>
      </p:sp>
      <p:cxnSp>
        <p:nvCxnSpPr>
          <p:cNvPr id="75" name="Straight Arrow Connector 74">
            <a:extLst>
              <a:ext uri="{FF2B5EF4-FFF2-40B4-BE49-F238E27FC236}">
                <a16:creationId xmlns:a16="http://schemas.microsoft.com/office/drawing/2014/main" id="{66CE2D31-9109-8A45-8F09-F4502EF51CFC}"/>
              </a:ext>
            </a:extLst>
          </p:cNvPr>
          <p:cNvCxnSpPr>
            <a:cxnSpLocks/>
            <a:stCxn id="11" idx="1"/>
            <a:endCxn id="20" idx="2"/>
          </p:cNvCxnSpPr>
          <p:nvPr/>
        </p:nvCxnSpPr>
        <p:spPr>
          <a:xfrm flipH="1" flipV="1">
            <a:off x="4924065" y="2940219"/>
            <a:ext cx="1218839" cy="676220"/>
          </a:xfrm>
          <a:prstGeom prst="straightConnector1">
            <a:avLst/>
          </a:prstGeom>
          <a:ln w="38100"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Straight Arrow Connector 84">
            <a:extLst>
              <a:ext uri="{FF2B5EF4-FFF2-40B4-BE49-F238E27FC236}">
                <a16:creationId xmlns:a16="http://schemas.microsoft.com/office/drawing/2014/main" id="{5B77C944-4FED-1E44-89D0-BA66E6B50B74}"/>
              </a:ext>
            </a:extLst>
          </p:cNvPr>
          <p:cNvCxnSpPr>
            <a:cxnSpLocks/>
            <a:stCxn id="11" idx="0"/>
            <a:endCxn id="79" idx="2"/>
          </p:cNvCxnSpPr>
          <p:nvPr/>
        </p:nvCxnSpPr>
        <p:spPr>
          <a:xfrm flipV="1">
            <a:off x="6595509" y="2933622"/>
            <a:ext cx="0" cy="495343"/>
          </a:xfrm>
          <a:prstGeom prst="straightConnector1">
            <a:avLst/>
          </a:prstGeom>
          <a:ln w="38100"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Straight Arrow Connector 85">
            <a:extLst>
              <a:ext uri="{FF2B5EF4-FFF2-40B4-BE49-F238E27FC236}">
                <a16:creationId xmlns:a16="http://schemas.microsoft.com/office/drawing/2014/main" id="{827AD2AE-860A-0342-8370-69202817892B}"/>
              </a:ext>
            </a:extLst>
          </p:cNvPr>
          <p:cNvCxnSpPr>
            <a:cxnSpLocks/>
            <a:stCxn id="11" idx="7"/>
            <a:endCxn id="78" idx="2"/>
          </p:cNvCxnSpPr>
          <p:nvPr/>
        </p:nvCxnSpPr>
        <p:spPr>
          <a:xfrm flipV="1">
            <a:off x="7048115" y="2933621"/>
            <a:ext cx="1224534" cy="682818"/>
          </a:xfrm>
          <a:prstGeom prst="straightConnector1">
            <a:avLst/>
          </a:prstGeom>
          <a:ln w="38100"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" name="Straight Arrow Connector 109">
            <a:extLst>
              <a:ext uri="{FF2B5EF4-FFF2-40B4-BE49-F238E27FC236}">
                <a16:creationId xmlns:a16="http://schemas.microsoft.com/office/drawing/2014/main" id="{4D47045D-D9B4-C848-A9A9-32D288DC6BB6}"/>
              </a:ext>
            </a:extLst>
          </p:cNvPr>
          <p:cNvCxnSpPr>
            <a:cxnSpLocks/>
          </p:cNvCxnSpPr>
          <p:nvPr/>
        </p:nvCxnSpPr>
        <p:spPr>
          <a:xfrm flipV="1">
            <a:off x="2604485" y="4301370"/>
            <a:ext cx="3406942" cy="1588101"/>
          </a:xfrm>
          <a:prstGeom prst="straightConnector1">
            <a:avLst/>
          </a:prstGeom>
          <a:ln w="38100"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Straight Arrow Connector 113">
            <a:extLst>
              <a:ext uri="{FF2B5EF4-FFF2-40B4-BE49-F238E27FC236}">
                <a16:creationId xmlns:a16="http://schemas.microsoft.com/office/drawing/2014/main" id="{1694F693-8706-E441-84BA-4CB9291EA6EC}"/>
              </a:ext>
            </a:extLst>
          </p:cNvPr>
          <p:cNvCxnSpPr>
            <a:cxnSpLocks/>
            <a:endCxn id="5" idx="0"/>
          </p:cNvCxnSpPr>
          <p:nvPr/>
        </p:nvCxnSpPr>
        <p:spPr>
          <a:xfrm>
            <a:off x="6595509" y="4709124"/>
            <a:ext cx="0" cy="811015"/>
          </a:xfrm>
          <a:prstGeom prst="straightConnector1">
            <a:avLst/>
          </a:prstGeom>
          <a:ln w="38100"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04182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1CDA45-1231-EE4C-88E7-68D83E2279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SEM Builder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B5EA625-6CB3-B94E-8FBF-1C9C0025035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Open video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1FCF3F5-7D9B-DB44-89FE-9E085297D3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open.mp4" descr="open.mp4">
            <a:hlinkClick r:id="" action="ppaction://media"/>
            <a:extLst>
              <a:ext uri="{FF2B5EF4-FFF2-40B4-BE49-F238E27FC236}">
                <a16:creationId xmlns:a16="http://schemas.microsoft.com/office/drawing/2014/main" id="{6A7DF61D-CBFE-0B45-BE11-61C534171096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318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5000"/>
    </mc:Choice>
    <mc:Fallback xmlns="">
      <p:transition advClick="0" advTm="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53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1CDA45-1231-EE4C-88E7-68D83E2279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SEM Builder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1FCF3F5-7D9B-DB44-89FE-9E085297D3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2" name="Content Placeholder 11">
            <a:extLst>
              <a:ext uri="{FF2B5EF4-FFF2-40B4-BE49-F238E27FC236}">
                <a16:creationId xmlns:a16="http://schemas.microsoft.com/office/drawing/2014/main" id="{3084C322-4DE1-9947-9C58-06AFC99391B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2" cy="6858000"/>
          </a:xfrm>
        </p:spPr>
      </p:pic>
    </p:spTree>
    <p:extLst>
      <p:ext uri="{BB962C8B-B14F-4D97-AF65-F5344CB8AC3E}">
        <p14:creationId xmlns:p14="http://schemas.microsoft.com/office/powerpoint/2010/main" val="3286611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1CDA45-1231-EE4C-88E7-68D83E2279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SEM Builder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1FCF3F5-7D9B-DB44-89FE-9E085297D3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7BFF7FDC-D75E-2F45-827C-E3A4B52E888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-2891" y="0"/>
            <a:ext cx="12192001" cy="6858000"/>
          </a:xfrm>
        </p:spPr>
      </p:pic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B62DB163-EA50-2F40-937C-ADDBC2452672}"/>
              </a:ext>
            </a:extLst>
          </p:cNvPr>
          <p:cNvCxnSpPr/>
          <p:nvPr/>
        </p:nvCxnSpPr>
        <p:spPr>
          <a:xfrm flipH="1">
            <a:off x="511665" y="1194216"/>
            <a:ext cx="609600" cy="0"/>
          </a:xfrm>
          <a:prstGeom prst="straightConnector1">
            <a:avLst/>
          </a:prstGeom>
          <a:ln w="3492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56A7F6A2-425B-CC4A-8F4B-293E54C24B4E}"/>
              </a:ext>
            </a:extLst>
          </p:cNvPr>
          <p:cNvCxnSpPr/>
          <p:nvPr/>
        </p:nvCxnSpPr>
        <p:spPr>
          <a:xfrm flipH="1">
            <a:off x="481185" y="1484465"/>
            <a:ext cx="609600" cy="0"/>
          </a:xfrm>
          <a:prstGeom prst="straightConnector1">
            <a:avLst/>
          </a:prstGeom>
          <a:ln w="3492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4D36D06D-A8F7-3746-A0FE-CAD7ED90F684}"/>
              </a:ext>
            </a:extLst>
          </p:cNvPr>
          <p:cNvCxnSpPr/>
          <p:nvPr/>
        </p:nvCxnSpPr>
        <p:spPr>
          <a:xfrm flipH="1">
            <a:off x="481185" y="1787348"/>
            <a:ext cx="609600" cy="0"/>
          </a:xfrm>
          <a:prstGeom prst="straightConnector1">
            <a:avLst/>
          </a:prstGeom>
          <a:ln w="3492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3BA54EFC-E304-1F44-AAEF-50CE1B3D5A09}"/>
              </a:ext>
            </a:extLst>
          </p:cNvPr>
          <p:cNvCxnSpPr/>
          <p:nvPr/>
        </p:nvCxnSpPr>
        <p:spPr>
          <a:xfrm flipH="1">
            <a:off x="481185" y="2045114"/>
            <a:ext cx="609600" cy="0"/>
          </a:xfrm>
          <a:prstGeom prst="straightConnector1">
            <a:avLst/>
          </a:prstGeom>
          <a:ln w="3492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EF4D4062-8F15-A448-9A11-B3A90F09A984}"/>
              </a:ext>
            </a:extLst>
          </p:cNvPr>
          <p:cNvCxnSpPr/>
          <p:nvPr/>
        </p:nvCxnSpPr>
        <p:spPr>
          <a:xfrm flipH="1">
            <a:off x="481185" y="2335803"/>
            <a:ext cx="609600" cy="0"/>
          </a:xfrm>
          <a:prstGeom prst="straightConnector1">
            <a:avLst/>
          </a:prstGeom>
          <a:ln w="3492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5A4D4EAC-493F-BE42-AD12-CE01551D7195}"/>
              </a:ext>
            </a:extLst>
          </p:cNvPr>
          <p:cNvCxnSpPr/>
          <p:nvPr/>
        </p:nvCxnSpPr>
        <p:spPr>
          <a:xfrm flipH="1">
            <a:off x="481185" y="2623176"/>
            <a:ext cx="609600" cy="0"/>
          </a:xfrm>
          <a:prstGeom prst="straightConnector1">
            <a:avLst/>
          </a:prstGeom>
          <a:ln w="3492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1DCBECFA-09D7-FB42-A032-F2EF56337331}"/>
              </a:ext>
            </a:extLst>
          </p:cNvPr>
          <p:cNvCxnSpPr/>
          <p:nvPr/>
        </p:nvCxnSpPr>
        <p:spPr>
          <a:xfrm flipH="1">
            <a:off x="481185" y="2928951"/>
            <a:ext cx="609600" cy="0"/>
          </a:xfrm>
          <a:prstGeom prst="straightConnector1">
            <a:avLst/>
          </a:prstGeom>
          <a:ln w="3492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9C71D23E-AFB7-6446-B6A1-37D5DE0966C5}"/>
              </a:ext>
            </a:extLst>
          </p:cNvPr>
          <p:cNvCxnSpPr/>
          <p:nvPr/>
        </p:nvCxnSpPr>
        <p:spPr>
          <a:xfrm flipH="1">
            <a:off x="481185" y="3199848"/>
            <a:ext cx="609600" cy="0"/>
          </a:xfrm>
          <a:prstGeom prst="straightConnector1">
            <a:avLst/>
          </a:prstGeom>
          <a:ln w="3492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8319478C-2706-F440-9DCD-A53087846641}"/>
              </a:ext>
            </a:extLst>
          </p:cNvPr>
          <p:cNvCxnSpPr/>
          <p:nvPr/>
        </p:nvCxnSpPr>
        <p:spPr>
          <a:xfrm flipH="1">
            <a:off x="481185" y="3473851"/>
            <a:ext cx="609600" cy="0"/>
          </a:xfrm>
          <a:prstGeom prst="straightConnector1">
            <a:avLst/>
          </a:prstGeom>
          <a:ln w="3492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BAC15192-EEF8-E544-BA1B-A0E6C7323EB0}"/>
              </a:ext>
            </a:extLst>
          </p:cNvPr>
          <p:cNvCxnSpPr/>
          <p:nvPr/>
        </p:nvCxnSpPr>
        <p:spPr>
          <a:xfrm flipH="1">
            <a:off x="481185" y="3764859"/>
            <a:ext cx="609600" cy="0"/>
          </a:xfrm>
          <a:prstGeom prst="straightConnector1">
            <a:avLst/>
          </a:prstGeom>
          <a:ln w="3492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244DA328-952D-E846-A50C-09EA4DEF813E}"/>
              </a:ext>
            </a:extLst>
          </p:cNvPr>
          <p:cNvCxnSpPr/>
          <p:nvPr/>
        </p:nvCxnSpPr>
        <p:spPr>
          <a:xfrm flipH="1">
            <a:off x="481185" y="4046289"/>
            <a:ext cx="609600" cy="0"/>
          </a:xfrm>
          <a:prstGeom prst="straightConnector1">
            <a:avLst/>
          </a:prstGeom>
          <a:ln w="3492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5A94ACCE-436A-0044-B50D-6F6604D9DEC9}"/>
              </a:ext>
            </a:extLst>
          </p:cNvPr>
          <p:cNvCxnSpPr/>
          <p:nvPr/>
        </p:nvCxnSpPr>
        <p:spPr>
          <a:xfrm flipH="1">
            <a:off x="481185" y="4326596"/>
            <a:ext cx="609600" cy="0"/>
          </a:xfrm>
          <a:prstGeom prst="straightConnector1">
            <a:avLst/>
          </a:prstGeom>
          <a:ln w="3492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A6AD6133-DC98-0940-8D81-B3D68895EF86}"/>
              </a:ext>
            </a:extLst>
          </p:cNvPr>
          <p:cNvCxnSpPr/>
          <p:nvPr/>
        </p:nvCxnSpPr>
        <p:spPr>
          <a:xfrm flipH="1">
            <a:off x="481185" y="4634372"/>
            <a:ext cx="609600" cy="0"/>
          </a:xfrm>
          <a:prstGeom prst="straightConnector1">
            <a:avLst/>
          </a:prstGeom>
          <a:ln w="3492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B002CCB6-AE5F-8544-A28C-C2F990233E9B}"/>
              </a:ext>
            </a:extLst>
          </p:cNvPr>
          <p:cNvCxnSpPr/>
          <p:nvPr/>
        </p:nvCxnSpPr>
        <p:spPr>
          <a:xfrm flipH="1">
            <a:off x="481185" y="4900176"/>
            <a:ext cx="609600" cy="0"/>
          </a:xfrm>
          <a:prstGeom prst="straightConnector1">
            <a:avLst/>
          </a:prstGeom>
          <a:ln w="3492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DE08A26C-8776-CF4B-B401-9F973E9F9AB8}"/>
              </a:ext>
            </a:extLst>
          </p:cNvPr>
          <p:cNvSpPr txBox="1"/>
          <p:nvPr/>
        </p:nvSpPr>
        <p:spPr>
          <a:xfrm>
            <a:off x="1151745" y="1045090"/>
            <a:ext cx="248337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rgbClr val="FF0000"/>
                </a:solidFill>
                <a:latin typeface="HelveticaNeue Medium" panose="00000400000000000000" pitchFamily="2" charset="0"/>
                <a:ea typeface="Helvetica Neue Medium" panose="02000503000000020004" pitchFamily="2" charset="0"/>
                <a:cs typeface="Helvetica Neue Medium" panose="02000503000000020004" pitchFamily="2" charset="0"/>
              </a:rPr>
              <a:t>Change to generalized SEM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B87E5EAA-293D-8B4A-A817-A37F85ABA30A}"/>
              </a:ext>
            </a:extLst>
          </p:cNvPr>
          <p:cNvSpPr txBox="1"/>
          <p:nvPr/>
        </p:nvSpPr>
        <p:spPr>
          <a:xfrm>
            <a:off x="1121266" y="1330577"/>
            <a:ext cx="96853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rgbClr val="FF0000"/>
                </a:solidFill>
                <a:latin typeface="HelveticaNeue Medium" panose="00000400000000000000" pitchFamily="2" charset="0"/>
                <a:ea typeface="Helvetica Neue Medium" panose="02000503000000020004" pitchFamily="2" charset="0"/>
                <a:cs typeface="Helvetica Neue Medium" panose="02000503000000020004" pitchFamily="2" charset="0"/>
              </a:rPr>
              <a:t>Select (S)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A45115F-55F4-1F4B-AA75-9BD10D31CA1E}"/>
              </a:ext>
            </a:extLst>
          </p:cNvPr>
          <p:cNvSpPr txBox="1"/>
          <p:nvPr/>
        </p:nvSpPr>
        <p:spPr>
          <a:xfrm>
            <a:off x="1121265" y="1633460"/>
            <a:ext cx="237436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rgbClr val="FF0000"/>
                </a:solidFill>
                <a:latin typeface="HelveticaNeue Medium" panose="00000400000000000000" pitchFamily="2" charset="0"/>
                <a:ea typeface="Helvetica Neue Medium" panose="02000503000000020004" pitchFamily="2" charset="0"/>
                <a:cs typeface="Helvetica Neue Medium" panose="02000503000000020004" pitchFamily="2" charset="0"/>
              </a:rPr>
              <a:t>Add Observed Variable (O)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97D33135-E0A2-D34D-B568-970C96FD8BC3}"/>
              </a:ext>
            </a:extLst>
          </p:cNvPr>
          <p:cNvSpPr txBox="1"/>
          <p:nvPr/>
        </p:nvSpPr>
        <p:spPr>
          <a:xfrm>
            <a:off x="1121266" y="1891225"/>
            <a:ext cx="343555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rgbClr val="FF0000"/>
                </a:solidFill>
                <a:latin typeface="HelveticaNeue Medium" panose="00000400000000000000" pitchFamily="2" charset="0"/>
                <a:ea typeface="Helvetica Neue Medium" panose="02000503000000020004" pitchFamily="2" charset="0"/>
                <a:cs typeface="Helvetica Neue Medium" panose="02000503000000020004" pitchFamily="2" charset="0"/>
              </a:rPr>
              <a:t>Add Generalized Response Variable (G)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CF46F8CB-6EC0-FD4D-AEEC-480B01555C47}"/>
              </a:ext>
            </a:extLst>
          </p:cNvPr>
          <p:cNvSpPr txBox="1"/>
          <p:nvPr/>
        </p:nvSpPr>
        <p:spPr>
          <a:xfrm>
            <a:off x="1121265" y="2181915"/>
            <a:ext cx="206178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rgbClr val="FF0000"/>
                </a:solidFill>
                <a:latin typeface="HelveticaNeue Medium" panose="00000400000000000000" pitchFamily="2" charset="0"/>
                <a:ea typeface="Helvetica Neue Medium" panose="02000503000000020004" pitchFamily="2" charset="0"/>
                <a:cs typeface="Helvetica Neue Medium" panose="02000503000000020004" pitchFamily="2" charset="0"/>
              </a:rPr>
              <a:t>Add Latent Variable (L)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64868E7B-1161-D74D-8279-B74FBF652E71}"/>
              </a:ext>
            </a:extLst>
          </p:cNvPr>
          <p:cNvSpPr txBox="1"/>
          <p:nvPr/>
        </p:nvSpPr>
        <p:spPr>
          <a:xfrm>
            <a:off x="1121265" y="2469288"/>
            <a:ext cx="292580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rgbClr val="FF0000"/>
                </a:solidFill>
                <a:latin typeface="HelveticaNeue Medium" panose="00000400000000000000" pitchFamily="2" charset="0"/>
                <a:ea typeface="Helvetica Neue Medium" panose="02000503000000020004" pitchFamily="2" charset="0"/>
                <a:cs typeface="Helvetica Neue Medium" panose="02000503000000020004" pitchFamily="2" charset="0"/>
              </a:rPr>
              <a:t>Add Multilevel Latent Variable (U)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AF72B787-EC82-774C-9329-35CA4F645124}"/>
              </a:ext>
            </a:extLst>
          </p:cNvPr>
          <p:cNvSpPr txBox="1"/>
          <p:nvPr/>
        </p:nvSpPr>
        <p:spPr>
          <a:xfrm>
            <a:off x="1121265" y="2775063"/>
            <a:ext cx="122341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rgbClr val="FF0000"/>
                </a:solidFill>
                <a:latin typeface="HelveticaNeue Medium" panose="00000400000000000000" pitchFamily="2" charset="0"/>
                <a:ea typeface="Helvetica Neue Medium" panose="02000503000000020004" pitchFamily="2" charset="0"/>
                <a:cs typeface="Helvetica Neue Medium" panose="02000503000000020004" pitchFamily="2" charset="0"/>
              </a:rPr>
              <a:t>Add Path (P)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2FF929D8-6784-144B-B101-2230CBF1D969}"/>
              </a:ext>
            </a:extLst>
          </p:cNvPr>
          <p:cNvSpPr txBox="1"/>
          <p:nvPr/>
        </p:nvSpPr>
        <p:spPr>
          <a:xfrm>
            <a:off x="1121266" y="3045960"/>
            <a:ext cx="17860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rgbClr val="FF0000"/>
                </a:solidFill>
                <a:latin typeface="HelveticaNeue Medium" panose="00000400000000000000" pitchFamily="2" charset="0"/>
                <a:ea typeface="Helvetica Neue Medium" panose="02000503000000020004" pitchFamily="2" charset="0"/>
                <a:cs typeface="Helvetica Neue Medium" panose="02000503000000020004" pitchFamily="2" charset="0"/>
              </a:rPr>
              <a:t>Add Covariance (C)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A9E727DF-17C4-A54D-8638-B44FE97B0942}"/>
              </a:ext>
            </a:extLst>
          </p:cNvPr>
          <p:cNvSpPr txBox="1"/>
          <p:nvPr/>
        </p:nvSpPr>
        <p:spPr>
          <a:xfrm>
            <a:off x="1121266" y="3321451"/>
            <a:ext cx="303480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rgbClr val="FF0000"/>
                </a:solidFill>
                <a:latin typeface="HelveticaNeue Medium" panose="00000400000000000000" pitchFamily="2" charset="0"/>
                <a:ea typeface="Helvetica Neue Medium" panose="02000503000000020004" pitchFamily="2" charset="0"/>
                <a:cs typeface="Helvetica Neue Medium" panose="02000503000000020004" pitchFamily="2" charset="0"/>
              </a:rPr>
              <a:t>Add Measurement Component (M)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33C93803-6B2C-9845-9F9F-9482D09EDF27}"/>
              </a:ext>
            </a:extLst>
          </p:cNvPr>
          <p:cNvSpPr txBox="1"/>
          <p:nvPr/>
        </p:nvSpPr>
        <p:spPr>
          <a:xfrm>
            <a:off x="1121266" y="3615436"/>
            <a:ext cx="327846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rgbClr val="FF0000"/>
                </a:solidFill>
                <a:latin typeface="HelveticaNeue Medium" panose="00000400000000000000" pitchFamily="2" charset="0"/>
                <a:ea typeface="Helvetica Neue Medium" panose="02000503000000020004" pitchFamily="2" charset="0"/>
                <a:cs typeface="Helvetica Neue Medium" panose="02000503000000020004" pitchFamily="2" charset="0"/>
              </a:rPr>
              <a:t>Add Observed Variables Set (</a:t>
            </a:r>
            <a:r>
              <a:rPr lang="en-US" sz="1400" b="1" dirty="0" err="1">
                <a:solidFill>
                  <a:srgbClr val="FF0000"/>
                </a:solidFill>
                <a:latin typeface="HelveticaNeue Medium" panose="00000400000000000000" pitchFamily="2" charset="0"/>
                <a:ea typeface="Helvetica Neue Medium" panose="02000503000000020004" pitchFamily="2" charset="0"/>
                <a:cs typeface="Helvetica Neue Medium" panose="02000503000000020004" pitchFamily="2" charset="0"/>
              </a:rPr>
              <a:t>Shift+O</a:t>
            </a:r>
            <a:r>
              <a:rPr lang="en-US" sz="1400" b="1" dirty="0">
                <a:solidFill>
                  <a:srgbClr val="FF0000"/>
                </a:solidFill>
                <a:latin typeface="HelveticaNeue Medium" panose="00000400000000000000" pitchFamily="2" charset="0"/>
                <a:ea typeface="Helvetica Neue Medium" panose="02000503000000020004" pitchFamily="2" charset="0"/>
                <a:cs typeface="Helvetica Neue Medium" panose="02000503000000020004" pitchFamily="2" charset="0"/>
              </a:rPr>
              <a:t>)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4D6CD4FD-A10D-C647-AF4D-F5E0FC053899}"/>
              </a:ext>
            </a:extLst>
          </p:cNvPr>
          <p:cNvSpPr txBox="1"/>
          <p:nvPr/>
        </p:nvSpPr>
        <p:spPr>
          <a:xfrm>
            <a:off x="1121266" y="3892401"/>
            <a:ext cx="296587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rgbClr val="FF0000"/>
                </a:solidFill>
                <a:latin typeface="HelveticaNeue Medium" panose="00000400000000000000" pitchFamily="2" charset="0"/>
                <a:ea typeface="Helvetica Neue Medium" panose="02000503000000020004" pitchFamily="2" charset="0"/>
                <a:cs typeface="Helvetica Neue Medium" panose="02000503000000020004" pitchFamily="2" charset="0"/>
              </a:rPr>
              <a:t>Add Latent Variables Set (</a:t>
            </a:r>
            <a:r>
              <a:rPr lang="en-US" sz="1400" b="1" dirty="0" err="1">
                <a:solidFill>
                  <a:srgbClr val="FF0000"/>
                </a:solidFill>
                <a:latin typeface="HelveticaNeue Medium" panose="00000400000000000000" pitchFamily="2" charset="0"/>
                <a:ea typeface="Helvetica Neue Medium" panose="02000503000000020004" pitchFamily="2" charset="0"/>
                <a:cs typeface="Helvetica Neue Medium" panose="02000503000000020004" pitchFamily="2" charset="0"/>
              </a:rPr>
              <a:t>Shift+L</a:t>
            </a:r>
            <a:r>
              <a:rPr lang="en-US" sz="1400" b="1" dirty="0">
                <a:solidFill>
                  <a:srgbClr val="FF0000"/>
                </a:solidFill>
                <a:latin typeface="HelveticaNeue Medium" panose="00000400000000000000" pitchFamily="2" charset="0"/>
                <a:ea typeface="Helvetica Neue Medium" panose="02000503000000020004" pitchFamily="2" charset="0"/>
                <a:cs typeface="Helvetica Neue Medium" panose="02000503000000020004" pitchFamily="2" charset="0"/>
              </a:rPr>
              <a:t>)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854762BE-59C5-D547-A795-989001DCE91F}"/>
              </a:ext>
            </a:extLst>
          </p:cNvPr>
          <p:cNvSpPr txBox="1"/>
          <p:nvPr/>
        </p:nvSpPr>
        <p:spPr>
          <a:xfrm>
            <a:off x="1121266" y="4172708"/>
            <a:ext cx="279916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rgbClr val="FF0000"/>
                </a:solidFill>
                <a:latin typeface="HelveticaNeue Medium" panose="00000400000000000000" pitchFamily="2" charset="0"/>
                <a:ea typeface="Helvetica Neue Medium" panose="02000503000000020004" pitchFamily="2" charset="0"/>
                <a:cs typeface="Helvetica Neue Medium" panose="02000503000000020004" pitchFamily="2" charset="0"/>
              </a:rPr>
              <a:t>Add Regression Component (R)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598070FD-EBD2-FA45-9424-FB67FD9C815B}"/>
              </a:ext>
            </a:extLst>
          </p:cNvPr>
          <p:cNvSpPr txBox="1"/>
          <p:nvPr/>
        </p:nvSpPr>
        <p:spPr>
          <a:xfrm>
            <a:off x="1121265" y="4480484"/>
            <a:ext cx="118814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rgbClr val="FF0000"/>
                </a:solidFill>
                <a:latin typeface="HelveticaNeue Medium" panose="00000400000000000000" pitchFamily="2" charset="0"/>
                <a:ea typeface="Helvetica Neue Medium" panose="02000503000000020004" pitchFamily="2" charset="0"/>
                <a:cs typeface="Helvetica Neue Medium" panose="02000503000000020004" pitchFamily="2" charset="0"/>
              </a:rPr>
              <a:t>Add Text (T)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419E3EC7-A985-984A-82D4-BC6012E44EBF}"/>
              </a:ext>
            </a:extLst>
          </p:cNvPr>
          <p:cNvSpPr txBox="1"/>
          <p:nvPr/>
        </p:nvSpPr>
        <p:spPr>
          <a:xfrm>
            <a:off x="1121265" y="4746288"/>
            <a:ext cx="122341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rgbClr val="FF0000"/>
                </a:solidFill>
                <a:latin typeface="HelveticaNeue Medium" panose="00000400000000000000" pitchFamily="2" charset="0"/>
                <a:ea typeface="Helvetica Neue Medium" panose="02000503000000020004" pitchFamily="2" charset="0"/>
                <a:cs typeface="Helvetica Neue Medium" panose="02000503000000020004" pitchFamily="2" charset="0"/>
              </a:rPr>
              <a:t>Add Area (A)</a:t>
            </a:r>
          </a:p>
        </p:txBody>
      </p:sp>
    </p:spTree>
    <p:extLst>
      <p:ext uri="{BB962C8B-B14F-4D97-AF65-F5344CB8AC3E}">
        <p14:creationId xmlns:p14="http://schemas.microsoft.com/office/powerpoint/2010/main" val="1125434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8E3441-BA60-B348-BA16-901C419312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CFA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2BE700-50B9-2843-A1EC-5A4899A3234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Video creating diagram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F9045B2-9A45-B244-83C8-74D67A7643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fa">
            <a:hlinkClick r:id="" action="ppaction://media"/>
            <a:extLst>
              <a:ext uri="{FF2B5EF4-FFF2-40B4-BE49-F238E27FC236}">
                <a16:creationId xmlns:a16="http://schemas.microsoft.com/office/drawing/2014/main" id="{A7391E34-9B90-4EF3-9B9E-307D1E55DDFC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78576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24000"/>
    </mc:Choice>
    <mc:Fallback xmlns="">
      <p:transition advClick="0" advTm="2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06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12D1B3-EF52-E548-A146-BC363B8B77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CFA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2AA287D-CDAB-CA4E-BE00-B8DE6D50EF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B49DDFB-0858-417F-8D8C-CA51C47C79A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6398E58D-2A2E-4871-891D-2B2A6A358B55}"/>
              </a:ext>
            </a:extLst>
          </p:cNvPr>
          <p:cNvSpPr/>
          <p:nvPr/>
        </p:nvSpPr>
        <p:spPr>
          <a:xfrm>
            <a:off x="486926" y="5559986"/>
            <a:ext cx="8111552" cy="86868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113D70-2EED-A64D-ABF9-91F5FBF2A4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0121" y="5559863"/>
            <a:ext cx="7886700" cy="79807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. </a:t>
            </a:r>
            <a:r>
              <a:rPr lang="en-US" sz="2000" dirty="0" err="1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sem</a:t>
            </a:r>
            <a:r>
              <a:rPr lang="en-US" sz="2000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 (Aptitude -&gt; math verbal writing)</a:t>
            </a:r>
          </a:p>
        </p:txBody>
      </p:sp>
    </p:spTree>
    <p:extLst>
      <p:ext uri="{BB962C8B-B14F-4D97-AF65-F5344CB8AC3E}">
        <p14:creationId xmlns:p14="http://schemas.microsoft.com/office/powerpoint/2010/main" val="2677017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2813DE-F21C-524B-89B0-97803A6FDB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Outline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8220FC-36EE-7D41-BF02-886BD0579CB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662545"/>
            <a:ext cx="7886700" cy="5195456"/>
          </a:xfrm>
        </p:spPr>
        <p:txBody>
          <a:bodyPr>
            <a:normAutofit/>
          </a:bodyPr>
          <a:lstStyle/>
          <a:p>
            <a:r>
              <a:rPr lang="en-US" dirty="0"/>
              <a:t>What is structural equation modeling (SEM)?</a:t>
            </a:r>
          </a:p>
          <a:p>
            <a:r>
              <a:rPr lang="en-US" dirty="0"/>
              <a:t>How to fit SEMs in Stata?</a:t>
            </a:r>
          </a:p>
          <a:p>
            <a:pPr lvl="1"/>
            <a:r>
              <a:rPr lang="en-US" b="1" dirty="0" err="1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sem</a:t>
            </a:r>
            <a:endParaRPr lang="en-US" b="1" dirty="0">
              <a:latin typeface="CMU Typewriter Text" panose="02000609000000000000" pitchFamily="49" charset="0"/>
              <a:ea typeface="CMU Typewriter Text" panose="02000609000000000000" pitchFamily="49" charset="0"/>
              <a:cs typeface="CMU Typewriter Text" panose="02000609000000000000" pitchFamily="49" charset="0"/>
            </a:endParaRPr>
          </a:p>
          <a:p>
            <a:pPr lvl="1"/>
            <a:r>
              <a:rPr lang="en-US" b="1" dirty="0" err="1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gsem</a:t>
            </a:r>
            <a:endParaRPr lang="en-US" b="1" dirty="0">
              <a:latin typeface="CMU Typewriter Text" panose="02000609000000000000" pitchFamily="49" charset="0"/>
              <a:ea typeface="CMU Typewriter Text" panose="02000609000000000000" pitchFamily="49" charset="0"/>
              <a:cs typeface="CMU Typewriter Text" panose="02000609000000000000" pitchFamily="49" charset="0"/>
            </a:endParaRPr>
          </a:p>
          <a:p>
            <a:pPr lvl="1"/>
            <a:r>
              <a:rPr lang="en-US" dirty="0"/>
              <a:t>SEM Builder</a:t>
            </a:r>
            <a:endParaRPr lang="en-US" b="1" dirty="0">
              <a:latin typeface="CMU Typewriter Text" panose="02000609000000000000" pitchFamily="49" charset="0"/>
              <a:ea typeface="CMU Typewriter Text" panose="02000609000000000000" pitchFamily="49" charset="0"/>
              <a:cs typeface="CMU Typewriter Text" panose="02000609000000000000" pitchFamily="49" charset="0"/>
            </a:endParaRPr>
          </a:p>
          <a:p>
            <a:r>
              <a:rPr lang="en-US" dirty="0">
                <a:cs typeface="CMU Typewriter Text" panose="02000609000000000000" pitchFamily="49" charset="0"/>
              </a:rPr>
              <a:t>Demonstrations </a:t>
            </a:r>
          </a:p>
          <a:p>
            <a:pPr lvl="1"/>
            <a:r>
              <a:rPr lang="en-US" dirty="0">
                <a:cs typeface="CMU Typewriter Text" panose="02000609000000000000" pitchFamily="49" charset="0"/>
              </a:rPr>
              <a:t>Model fit</a:t>
            </a:r>
          </a:p>
          <a:p>
            <a:pPr lvl="1"/>
            <a:r>
              <a:rPr lang="en-US" dirty="0">
                <a:cs typeface="CMU Typewriter Text" panose="02000609000000000000" pitchFamily="49" charset="0"/>
              </a:rPr>
              <a:t>Mediation analysis</a:t>
            </a:r>
          </a:p>
          <a:p>
            <a:pPr lvl="1"/>
            <a:r>
              <a:rPr lang="en-US" dirty="0">
                <a:cs typeface="CMU Typewriter Text" panose="02000609000000000000" pitchFamily="49" charset="0"/>
              </a:rPr>
              <a:t>Group analysis</a:t>
            </a:r>
          </a:p>
          <a:p>
            <a:pPr lvl="1"/>
            <a:r>
              <a:rPr lang="en-US" dirty="0">
                <a:cs typeface="CMU Typewriter Text" panose="02000609000000000000" pitchFamily="49" charset="0"/>
              </a:rPr>
              <a:t>Binary and other generalized responses</a:t>
            </a:r>
          </a:p>
          <a:p>
            <a:pPr lvl="1"/>
            <a:r>
              <a:rPr lang="en-US" dirty="0">
                <a:cs typeface="CMU Typewriter Text" panose="02000609000000000000" pitchFamily="49" charset="0"/>
              </a:rPr>
              <a:t>Multilevel models</a:t>
            </a:r>
          </a:p>
          <a:p>
            <a:pPr lvl="1"/>
            <a:endParaRPr lang="en-US" dirty="0">
              <a:cs typeface="CMU Typewriter Text" panose="02000609000000000000" pitchFamily="49" charset="0"/>
            </a:endParaRP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2670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A8C616-6824-D241-8A35-65CF9569B8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CFA</a:t>
            </a:r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6F212B88-2A20-4705-982E-78592B5B89C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628650" y="1647999"/>
            <a:ext cx="5806195" cy="5047269"/>
          </a:xfrm>
        </p:spPr>
      </p:pic>
    </p:spTree>
    <p:extLst>
      <p:ext uri="{BB962C8B-B14F-4D97-AF65-F5344CB8AC3E}">
        <p14:creationId xmlns:p14="http://schemas.microsoft.com/office/powerpoint/2010/main" val="3357605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BD74CB-7B45-B341-A70F-76F338DFDC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Constraints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CF55BB-97BA-4C4E-8222-70EE99E6821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video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6A288DC-30D0-2942-B6AC-83A5414E61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fa1">
            <a:hlinkClick r:id="" action="ppaction://media"/>
            <a:extLst>
              <a:ext uri="{FF2B5EF4-FFF2-40B4-BE49-F238E27FC236}">
                <a16:creationId xmlns:a16="http://schemas.microsoft.com/office/drawing/2014/main" id="{B6399B52-C81F-4608-A5EB-215EE362DF19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0440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2000"/>
    </mc:Choice>
    <mc:Fallback xmlns="">
      <p:transition advClick="0" advTm="1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40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BD74CB-7B45-B341-A70F-76F338DFDC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Constraints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195A776-F354-4284-A9FA-5A9437D93F9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907F18B8-C8CD-444A-886A-70B793C512D6}"/>
              </a:ext>
            </a:extLst>
          </p:cNvPr>
          <p:cNvSpPr/>
          <p:nvPr/>
        </p:nvSpPr>
        <p:spPr>
          <a:xfrm>
            <a:off x="486926" y="5559986"/>
            <a:ext cx="8111552" cy="86868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CF55BB-97BA-4C4E-8222-70EE99E682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6763" y="5546361"/>
            <a:ext cx="8730365" cy="490391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. </a:t>
            </a:r>
            <a:r>
              <a:rPr lang="en-US" sz="2000" dirty="0" err="1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sem</a:t>
            </a:r>
            <a:r>
              <a:rPr lang="en-US" sz="2000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 (Aptitude -&gt; math verbal writing), var(Aptitude@1)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6A288DC-30D0-2942-B6AC-83A5414E61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36917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B0C2D2-89DD-1546-B50C-E6A815F29D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Model Fit	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8F1B33F-2276-524B-91E3-50152B848E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3514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B0C2D2-89DD-1546-B50C-E6A815F29D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Model Fit	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4F264A-8B06-374E-B738-C6F18162643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Model-Implied Covariance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8F1B33F-2276-524B-91E3-50152B848E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344915C1-B839-DC40-A153-1910BF1B7317}"/>
              </a:ext>
            </a:extLst>
          </p:cNvPr>
          <p:cNvSpPr/>
          <p:nvPr/>
        </p:nvSpPr>
        <p:spPr>
          <a:xfrm>
            <a:off x="3931920" y="4045935"/>
            <a:ext cx="1280160" cy="128016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>
              <a:solidFill>
                <a:schemeClr val="tx1"/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41DB4F4-1B0E-4E42-BBC5-6C8D62AC0AF6}"/>
              </a:ext>
            </a:extLst>
          </p:cNvPr>
          <p:cNvSpPr txBox="1"/>
          <p:nvPr/>
        </p:nvSpPr>
        <p:spPr>
          <a:xfrm>
            <a:off x="3903973" y="4456676"/>
            <a:ext cx="1364105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Helvetica Neue Light" panose="02000403000000020004" pitchFamily="2" charset="0"/>
                <a:ea typeface="Helvetica Neue Light" panose="02000403000000020004" pitchFamily="2" charset="0"/>
              </a:rPr>
              <a:t>Aptitude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06D95CEF-B7A0-8745-85E3-81FA2DEE67F7}"/>
              </a:ext>
            </a:extLst>
          </p:cNvPr>
          <p:cNvSpPr/>
          <p:nvPr/>
        </p:nvSpPr>
        <p:spPr>
          <a:xfrm>
            <a:off x="2749991" y="3119452"/>
            <a:ext cx="1059242" cy="430887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>
              <a:solidFill>
                <a:schemeClr val="tx1"/>
              </a:solidFill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585F903F-FD19-E647-9187-A71F25C59D1C}"/>
              </a:ext>
            </a:extLst>
          </p:cNvPr>
          <p:cNvSpPr txBox="1"/>
          <p:nvPr/>
        </p:nvSpPr>
        <p:spPr>
          <a:xfrm>
            <a:off x="2749990" y="3120123"/>
            <a:ext cx="1059242" cy="4308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200" dirty="0">
                <a:latin typeface="Helvetica Neue Light" panose="02000403000000020004" pitchFamily="2" charset="0"/>
                <a:ea typeface="Helvetica Neue Light" panose="02000403000000020004" pitchFamily="2" charset="0"/>
              </a:rPr>
              <a:t>SAT-M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0CFA07EE-FA06-B34F-ADCF-B863C3B9AB62}"/>
              </a:ext>
            </a:extLst>
          </p:cNvPr>
          <p:cNvSpPr/>
          <p:nvPr/>
        </p:nvSpPr>
        <p:spPr>
          <a:xfrm>
            <a:off x="4042380" y="3122436"/>
            <a:ext cx="1059242" cy="430887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>
              <a:solidFill>
                <a:schemeClr val="tx1"/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E0B0582A-0E6D-B04B-A6BA-B0D041E7C7CF}"/>
              </a:ext>
            </a:extLst>
          </p:cNvPr>
          <p:cNvSpPr txBox="1"/>
          <p:nvPr/>
        </p:nvSpPr>
        <p:spPr>
          <a:xfrm>
            <a:off x="4042379" y="3123107"/>
            <a:ext cx="1059242" cy="4308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200" dirty="0">
                <a:latin typeface="Helvetica Neue Light" panose="02000403000000020004" pitchFamily="2" charset="0"/>
                <a:ea typeface="Helvetica Neue Light" panose="02000403000000020004" pitchFamily="2" charset="0"/>
              </a:rPr>
              <a:t>SAT-V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612B7977-F791-AB4D-A040-A3340784836C}"/>
              </a:ext>
            </a:extLst>
          </p:cNvPr>
          <p:cNvSpPr/>
          <p:nvPr/>
        </p:nvSpPr>
        <p:spPr>
          <a:xfrm>
            <a:off x="5328564" y="3125632"/>
            <a:ext cx="1059242" cy="430887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>
              <a:solidFill>
                <a:schemeClr val="tx1"/>
              </a:solidFill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56DCE9C5-D6FF-184B-B096-AF27B5970425}"/>
              </a:ext>
            </a:extLst>
          </p:cNvPr>
          <p:cNvSpPr txBox="1"/>
          <p:nvPr/>
        </p:nvSpPr>
        <p:spPr>
          <a:xfrm>
            <a:off x="5328563" y="3126304"/>
            <a:ext cx="1059242" cy="4308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200" dirty="0">
                <a:latin typeface="Helvetica Neue Light" panose="02000403000000020004" pitchFamily="2" charset="0"/>
                <a:ea typeface="Helvetica Neue Light" panose="02000403000000020004" pitchFamily="2" charset="0"/>
              </a:rPr>
              <a:t>SAT-W</a:t>
            </a:r>
          </a:p>
        </p:txBody>
      </p: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8B9E5BE5-35EF-F645-B935-4E8F3FCF2476}"/>
              </a:ext>
            </a:extLst>
          </p:cNvPr>
          <p:cNvCxnSpPr>
            <a:cxnSpLocks/>
            <a:stCxn id="16" idx="1"/>
            <a:endCxn id="19" idx="2"/>
          </p:cNvCxnSpPr>
          <p:nvPr/>
        </p:nvCxnSpPr>
        <p:spPr>
          <a:xfrm flipH="1" flipV="1">
            <a:off x="3279611" y="3551010"/>
            <a:ext cx="839784" cy="68240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47DF8F8C-0AE0-7C4C-AB80-008D973AFAFD}"/>
              </a:ext>
            </a:extLst>
          </p:cNvPr>
          <p:cNvCxnSpPr>
            <a:cxnSpLocks/>
            <a:stCxn id="16" idx="0"/>
            <a:endCxn id="21" idx="2"/>
          </p:cNvCxnSpPr>
          <p:nvPr/>
        </p:nvCxnSpPr>
        <p:spPr>
          <a:xfrm flipV="1">
            <a:off x="4572000" y="3553994"/>
            <a:ext cx="0" cy="491941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4467290F-D5AA-1149-A2EA-105CC6527871}"/>
              </a:ext>
            </a:extLst>
          </p:cNvPr>
          <p:cNvCxnSpPr>
            <a:cxnSpLocks/>
            <a:stCxn id="16" idx="7"/>
            <a:endCxn id="23" idx="2"/>
          </p:cNvCxnSpPr>
          <p:nvPr/>
        </p:nvCxnSpPr>
        <p:spPr>
          <a:xfrm flipV="1">
            <a:off x="5024605" y="3557191"/>
            <a:ext cx="833579" cy="676219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Oval 26">
            <a:extLst>
              <a:ext uri="{FF2B5EF4-FFF2-40B4-BE49-F238E27FC236}">
                <a16:creationId xmlns:a16="http://schemas.microsoft.com/office/drawing/2014/main" id="{8819EE1A-E86D-6D41-886F-887C62EFCDF8}"/>
              </a:ext>
            </a:extLst>
          </p:cNvPr>
          <p:cNvSpPr/>
          <p:nvPr/>
        </p:nvSpPr>
        <p:spPr>
          <a:xfrm>
            <a:off x="3055741" y="2325411"/>
            <a:ext cx="464696" cy="434714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F6B57B5B-62DC-454C-A09C-48B907A8CF46}"/>
                  </a:ext>
                </a:extLst>
              </p:cNvPr>
              <p:cNvSpPr txBox="1"/>
              <p:nvPr/>
            </p:nvSpPr>
            <p:spPr>
              <a:xfrm>
                <a:off x="3046505" y="2309211"/>
                <a:ext cx="464696" cy="4247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16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16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𝜀</m:t>
                          </m:r>
                        </m:e>
                        <m:sub>
                          <m:r>
                            <a:rPr lang="en-US" sz="2160" i="1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en-US" sz="2160" dirty="0"/>
              </a:p>
            </p:txBody>
          </p:sp>
        </mc:Choice>
        <mc:Fallback xmlns=""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F6B57B5B-62DC-454C-A09C-48B907A8CF4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46505" y="2309211"/>
                <a:ext cx="464696" cy="424732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9" name="Oval 28">
            <a:extLst>
              <a:ext uri="{FF2B5EF4-FFF2-40B4-BE49-F238E27FC236}">
                <a16:creationId xmlns:a16="http://schemas.microsoft.com/office/drawing/2014/main" id="{F998CF06-8EBF-C745-BB8E-5172B2B59C5B}"/>
              </a:ext>
            </a:extLst>
          </p:cNvPr>
          <p:cNvSpPr/>
          <p:nvPr/>
        </p:nvSpPr>
        <p:spPr>
          <a:xfrm>
            <a:off x="4350923" y="2359256"/>
            <a:ext cx="464696" cy="434714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5764BF01-1E54-9A47-A1E1-37313276EEE4}"/>
                  </a:ext>
                </a:extLst>
              </p:cNvPr>
              <p:cNvSpPr txBox="1"/>
              <p:nvPr/>
            </p:nvSpPr>
            <p:spPr>
              <a:xfrm>
                <a:off x="4350923" y="2389237"/>
                <a:ext cx="464696" cy="4247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16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16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𝜀</m:t>
                          </m:r>
                        </m:e>
                        <m:sub>
                          <m:r>
                            <a:rPr lang="en-US" sz="2160" i="1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lang="en-US" sz="2160" dirty="0"/>
              </a:p>
            </p:txBody>
          </p:sp>
        </mc:Choice>
        <mc:Fallback xmlns=""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5764BF01-1E54-9A47-A1E1-37313276EEE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50923" y="2389237"/>
                <a:ext cx="464696" cy="424732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1" name="Oval 30">
            <a:extLst>
              <a:ext uri="{FF2B5EF4-FFF2-40B4-BE49-F238E27FC236}">
                <a16:creationId xmlns:a16="http://schemas.microsoft.com/office/drawing/2014/main" id="{D2CE7ABA-50A9-3A49-B740-435A666DFABC}"/>
              </a:ext>
            </a:extLst>
          </p:cNvPr>
          <p:cNvSpPr/>
          <p:nvPr/>
        </p:nvSpPr>
        <p:spPr>
          <a:xfrm>
            <a:off x="5609160" y="2357426"/>
            <a:ext cx="464696" cy="434714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867D3308-D2C6-9749-9DBF-FEA535A1C642}"/>
                  </a:ext>
                </a:extLst>
              </p:cNvPr>
              <p:cNvSpPr txBox="1"/>
              <p:nvPr/>
            </p:nvSpPr>
            <p:spPr>
              <a:xfrm>
                <a:off x="5609160" y="2387406"/>
                <a:ext cx="464696" cy="4247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16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16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𝜀</m:t>
                          </m:r>
                        </m:e>
                        <m:sub>
                          <m:r>
                            <a:rPr lang="en-US" sz="2160" i="1">
                              <a:latin typeface="Cambria Math" panose="02040503050406030204" pitchFamily="18" charset="0"/>
                            </a:rPr>
                            <m:t>3</m:t>
                          </m:r>
                        </m:sub>
                      </m:sSub>
                    </m:oMath>
                  </m:oMathPara>
                </a14:m>
                <a:endParaRPr lang="en-US" sz="2160" dirty="0"/>
              </a:p>
            </p:txBody>
          </p:sp>
        </mc:Choice>
        <mc:Fallback xmlns=""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867D3308-D2C6-9749-9DBF-FEA535A1C64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09160" y="2387406"/>
                <a:ext cx="464696" cy="424732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9336997C-94FD-4C4A-AA5D-CA00DA340CE8}"/>
              </a:ext>
            </a:extLst>
          </p:cNvPr>
          <p:cNvCxnSpPr>
            <a:cxnSpLocks/>
            <a:stCxn id="27" idx="4"/>
            <a:endCxn id="19" idx="0"/>
          </p:cNvCxnSpPr>
          <p:nvPr/>
        </p:nvCxnSpPr>
        <p:spPr>
          <a:xfrm flipH="1">
            <a:off x="3279611" y="2760125"/>
            <a:ext cx="8478" cy="359998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D580FB12-DA27-1C4D-8F5B-ED9C17C16937}"/>
              </a:ext>
            </a:extLst>
          </p:cNvPr>
          <p:cNvCxnSpPr>
            <a:cxnSpLocks/>
            <a:stCxn id="29" idx="4"/>
          </p:cNvCxnSpPr>
          <p:nvPr/>
        </p:nvCxnSpPr>
        <p:spPr>
          <a:xfrm flipH="1">
            <a:off x="4581665" y="2793970"/>
            <a:ext cx="1606" cy="332333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118FC2D6-971F-834A-81AD-C05A3DBD8079}"/>
              </a:ext>
            </a:extLst>
          </p:cNvPr>
          <p:cNvCxnSpPr>
            <a:cxnSpLocks/>
          </p:cNvCxnSpPr>
          <p:nvPr/>
        </p:nvCxnSpPr>
        <p:spPr>
          <a:xfrm>
            <a:off x="5841507" y="2786717"/>
            <a:ext cx="0" cy="345008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id="{F5E19C01-435A-9345-BF91-C2FF34715160}"/>
                  </a:ext>
                </a:extLst>
              </p:cNvPr>
              <p:cNvSpPr txBox="1"/>
              <p:nvPr/>
            </p:nvSpPr>
            <p:spPr>
              <a:xfrm>
                <a:off x="3195410" y="3615663"/>
                <a:ext cx="464696" cy="4247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16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16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𝜆</m:t>
                          </m:r>
                        </m:e>
                        <m:sub>
                          <m:r>
                            <a:rPr lang="en-US" sz="2160" i="1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en-US" sz="2160" dirty="0"/>
              </a:p>
            </p:txBody>
          </p:sp>
        </mc:Choice>
        <mc:Fallback xmlns=""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id="{F5E19C01-435A-9345-BF91-C2FF3471516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95410" y="3615663"/>
                <a:ext cx="464696" cy="424732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E149163D-E0F0-1A49-8EB3-CB37EACF1E91}"/>
                  </a:ext>
                </a:extLst>
              </p:cNvPr>
              <p:cNvSpPr txBox="1"/>
              <p:nvPr/>
            </p:nvSpPr>
            <p:spPr>
              <a:xfrm>
                <a:off x="4184320" y="3613807"/>
                <a:ext cx="464696" cy="4247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16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16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𝜆</m:t>
                          </m:r>
                        </m:e>
                        <m:sub>
                          <m:r>
                            <a:rPr lang="en-US" sz="2160" i="1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lang="en-US" sz="2160" dirty="0"/>
              </a:p>
            </p:txBody>
          </p:sp>
        </mc:Choice>
        <mc:Fallback xmlns=""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E149163D-E0F0-1A49-8EB3-CB37EACF1E9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84320" y="3613807"/>
                <a:ext cx="464696" cy="424732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9" name="TextBox 38">
                <a:extLst>
                  <a:ext uri="{FF2B5EF4-FFF2-40B4-BE49-F238E27FC236}">
                    <a16:creationId xmlns:a16="http://schemas.microsoft.com/office/drawing/2014/main" id="{E1490FA3-8256-7241-87AD-959A6303E2E6}"/>
                  </a:ext>
                </a:extLst>
              </p:cNvPr>
              <p:cNvSpPr txBox="1"/>
              <p:nvPr/>
            </p:nvSpPr>
            <p:spPr>
              <a:xfrm>
                <a:off x="4959683" y="3619534"/>
                <a:ext cx="464696" cy="4247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16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16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𝜆</m:t>
                          </m:r>
                        </m:e>
                        <m:sub>
                          <m:r>
                            <a:rPr lang="en-US" sz="2160" i="1">
                              <a:latin typeface="Cambria Math" panose="02040503050406030204" pitchFamily="18" charset="0"/>
                            </a:rPr>
                            <m:t>3</m:t>
                          </m:r>
                        </m:sub>
                      </m:sSub>
                    </m:oMath>
                  </m:oMathPara>
                </a14:m>
                <a:endParaRPr lang="en-US" sz="2160" dirty="0"/>
              </a:p>
            </p:txBody>
          </p:sp>
        </mc:Choice>
        <mc:Fallback xmlns="">
          <p:sp>
            <p:nvSpPr>
              <p:cNvPr id="39" name="TextBox 38">
                <a:extLst>
                  <a:ext uri="{FF2B5EF4-FFF2-40B4-BE49-F238E27FC236}">
                    <a16:creationId xmlns:a16="http://schemas.microsoft.com/office/drawing/2014/main" id="{E1490FA3-8256-7241-87AD-959A6303E2E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59683" y="3619534"/>
                <a:ext cx="464696" cy="424732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0" name="TextBox 39">
            <a:extLst>
              <a:ext uri="{FF2B5EF4-FFF2-40B4-BE49-F238E27FC236}">
                <a16:creationId xmlns:a16="http://schemas.microsoft.com/office/drawing/2014/main" id="{F7BDE58F-0A86-9841-9D8E-820727863A31}"/>
              </a:ext>
            </a:extLst>
          </p:cNvPr>
          <p:cNvSpPr txBox="1"/>
          <p:nvPr/>
        </p:nvSpPr>
        <p:spPr>
          <a:xfrm>
            <a:off x="3040248" y="2699667"/>
            <a:ext cx="254833" cy="4247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2160" dirty="0">
                <a:latin typeface="Cambria Math" panose="02040503050406030204" pitchFamily="18" charset="0"/>
                <a:ea typeface="Cambria Math" panose="02040503050406030204" pitchFamily="18" charset="0"/>
              </a:rPr>
              <a:t>1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EB232B3C-7BD3-3F48-8430-A7B812049BF2}"/>
              </a:ext>
            </a:extLst>
          </p:cNvPr>
          <p:cNvSpPr txBox="1"/>
          <p:nvPr/>
        </p:nvSpPr>
        <p:spPr>
          <a:xfrm>
            <a:off x="4288820" y="2730261"/>
            <a:ext cx="254833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60" dirty="0">
                <a:latin typeface="Cambria Math" panose="02040503050406030204" pitchFamily="18" charset="0"/>
                <a:ea typeface="Cambria Math" panose="02040503050406030204" pitchFamily="18" charset="0"/>
              </a:rPr>
              <a:t>1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3C4D23E5-F984-CC4A-A943-EE9F1529FFD5}"/>
              </a:ext>
            </a:extLst>
          </p:cNvPr>
          <p:cNvSpPr txBox="1"/>
          <p:nvPr/>
        </p:nvSpPr>
        <p:spPr>
          <a:xfrm>
            <a:off x="5565244" y="2725516"/>
            <a:ext cx="254833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60" dirty="0">
                <a:latin typeface="Cambria Math" panose="02040503050406030204" pitchFamily="18" charset="0"/>
                <a:ea typeface="Cambria Math" panose="02040503050406030204" pitchFamily="18" charset="0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25063560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B0C2D2-89DD-1546-B50C-E6A815F29D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Model Fit	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4F264A-8B06-374E-B738-C6F18162643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Model-Implied Covariance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8F1B33F-2276-524B-91E3-50152B848E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344915C1-B839-DC40-A153-1910BF1B7317}"/>
              </a:ext>
            </a:extLst>
          </p:cNvPr>
          <p:cNvSpPr/>
          <p:nvPr/>
        </p:nvSpPr>
        <p:spPr>
          <a:xfrm>
            <a:off x="3931920" y="4045935"/>
            <a:ext cx="1280160" cy="128016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>
              <a:solidFill>
                <a:schemeClr val="tx1"/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41DB4F4-1B0E-4E42-BBC5-6C8D62AC0AF6}"/>
              </a:ext>
            </a:extLst>
          </p:cNvPr>
          <p:cNvSpPr txBox="1"/>
          <p:nvPr/>
        </p:nvSpPr>
        <p:spPr>
          <a:xfrm>
            <a:off x="3903973" y="4456676"/>
            <a:ext cx="1364105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Helvetica Neue Light" panose="02000403000000020004" pitchFamily="2" charset="0"/>
                <a:ea typeface="Helvetica Neue Light" panose="02000403000000020004" pitchFamily="2" charset="0"/>
              </a:rPr>
              <a:t>Aptitude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06D95CEF-B7A0-8745-85E3-81FA2DEE67F7}"/>
              </a:ext>
            </a:extLst>
          </p:cNvPr>
          <p:cNvSpPr/>
          <p:nvPr/>
        </p:nvSpPr>
        <p:spPr>
          <a:xfrm>
            <a:off x="2749991" y="3119452"/>
            <a:ext cx="1059242" cy="430887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>
              <a:solidFill>
                <a:schemeClr val="tx1"/>
              </a:solidFill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585F903F-FD19-E647-9187-A71F25C59D1C}"/>
              </a:ext>
            </a:extLst>
          </p:cNvPr>
          <p:cNvSpPr txBox="1"/>
          <p:nvPr/>
        </p:nvSpPr>
        <p:spPr>
          <a:xfrm>
            <a:off x="2749990" y="3120123"/>
            <a:ext cx="1059242" cy="4308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200" dirty="0">
                <a:latin typeface="Helvetica Neue Light" panose="02000403000000020004" pitchFamily="2" charset="0"/>
                <a:ea typeface="Helvetica Neue Light" panose="02000403000000020004" pitchFamily="2" charset="0"/>
              </a:rPr>
              <a:t>SAT-M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0CFA07EE-FA06-B34F-ADCF-B863C3B9AB62}"/>
              </a:ext>
            </a:extLst>
          </p:cNvPr>
          <p:cNvSpPr/>
          <p:nvPr/>
        </p:nvSpPr>
        <p:spPr>
          <a:xfrm>
            <a:off x="4042380" y="3122436"/>
            <a:ext cx="1059242" cy="430887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>
              <a:solidFill>
                <a:schemeClr val="tx1"/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E0B0582A-0E6D-B04B-A6BA-B0D041E7C7CF}"/>
              </a:ext>
            </a:extLst>
          </p:cNvPr>
          <p:cNvSpPr txBox="1"/>
          <p:nvPr/>
        </p:nvSpPr>
        <p:spPr>
          <a:xfrm>
            <a:off x="4042379" y="3123107"/>
            <a:ext cx="1059242" cy="4308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200" dirty="0">
                <a:latin typeface="Helvetica Neue Light" panose="02000403000000020004" pitchFamily="2" charset="0"/>
                <a:ea typeface="Helvetica Neue Light" panose="02000403000000020004" pitchFamily="2" charset="0"/>
              </a:rPr>
              <a:t>SAT-V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612B7977-F791-AB4D-A040-A3340784836C}"/>
              </a:ext>
            </a:extLst>
          </p:cNvPr>
          <p:cNvSpPr/>
          <p:nvPr/>
        </p:nvSpPr>
        <p:spPr>
          <a:xfrm>
            <a:off x="5328564" y="3125632"/>
            <a:ext cx="1059242" cy="430887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>
              <a:solidFill>
                <a:schemeClr val="tx1"/>
              </a:solidFill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56DCE9C5-D6FF-184B-B096-AF27B5970425}"/>
              </a:ext>
            </a:extLst>
          </p:cNvPr>
          <p:cNvSpPr txBox="1"/>
          <p:nvPr/>
        </p:nvSpPr>
        <p:spPr>
          <a:xfrm>
            <a:off x="5328563" y="3126304"/>
            <a:ext cx="1059242" cy="4308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200" dirty="0">
                <a:latin typeface="Helvetica Neue Light" panose="02000403000000020004" pitchFamily="2" charset="0"/>
                <a:ea typeface="Helvetica Neue Light" panose="02000403000000020004" pitchFamily="2" charset="0"/>
              </a:rPr>
              <a:t>SAT-W</a:t>
            </a:r>
          </a:p>
        </p:txBody>
      </p: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8B9E5BE5-35EF-F645-B935-4E8F3FCF2476}"/>
              </a:ext>
            </a:extLst>
          </p:cNvPr>
          <p:cNvCxnSpPr>
            <a:cxnSpLocks/>
            <a:stCxn id="16" idx="1"/>
            <a:endCxn id="19" idx="2"/>
          </p:cNvCxnSpPr>
          <p:nvPr/>
        </p:nvCxnSpPr>
        <p:spPr>
          <a:xfrm flipH="1" flipV="1">
            <a:off x="3279611" y="3551010"/>
            <a:ext cx="839784" cy="68240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47DF8F8C-0AE0-7C4C-AB80-008D973AFAFD}"/>
              </a:ext>
            </a:extLst>
          </p:cNvPr>
          <p:cNvCxnSpPr>
            <a:cxnSpLocks/>
            <a:stCxn id="16" idx="0"/>
            <a:endCxn id="21" idx="2"/>
          </p:cNvCxnSpPr>
          <p:nvPr/>
        </p:nvCxnSpPr>
        <p:spPr>
          <a:xfrm flipV="1">
            <a:off x="4572000" y="3553994"/>
            <a:ext cx="0" cy="491941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4467290F-D5AA-1149-A2EA-105CC6527871}"/>
              </a:ext>
            </a:extLst>
          </p:cNvPr>
          <p:cNvCxnSpPr>
            <a:cxnSpLocks/>
            <a:stCxn id="16" idx="7"/>
            <a:endCxn id="23" idx="2"/>
          </p:cNvCxnSpPr>
          <p:nvPr/>
        </p:nvCxnSpPr>
        <p:spPr>
          <a:xfrm flipV="1">
            <a:off x="5024605" y="3557191"/>
            <a:ext cx="833579" cy="676219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Oval 26">
            <a:extLst>
              <a:ext uri="{FF2B5EF4-FFF2-40B4-BE49-F238E27FC236}">
                <a16:creationId xmlns:a16="http://schemas.microsoft.com/office/drawing/2014/main" id="{8819EE1A-E86D-6D41-886F-887C62EFCDF8}"/>
              </a:ext>
            </a:extLst>
          </p:cNvPr>
          <p:cNvSpPr/>
          <p:nvPr/>
        </p:nvSpPr>
        <p:spPr>
          <a:xfrm>
            <a:off x="3055741" y="2325411"/>
            <a:ext cx="464696" cy="434714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>
              <a:solidFill>
                <a:srgbClr val="FF0000"/>
              </a:solidFill>
            </a:endParaRPr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F998CF06-8EBF-C745-BB8E-5172B2B59C5B}"/>
              </a:ext>
            </a:extLst>
          </p:cNvPr>
          <p:cNvSpPr/>
          <p:nvPr/>
        </p:nvSpPr>
        <p:spPr>
          <a:xfrm>
            <a:off x="4350923" y="2359256"/>
            <a:ext cx="464696" cy="434714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5764BF01-1E54-9A47-A1E1-37313276EEE4}"/>
                  </a:ext>
                </a:extLst>
              </p:cNvPr>
              <p:cNvSpPr txBox="1"/>
              <p:nvPr/>
            </p:nvSpPr>
            <p:spPr>
              <a:xfrm>
                <a:off x="4350923" y="2389237"/>
                <a:ext cx="464696" cy="4247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16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16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𝜀</m:t>
                          </m:r>
                        </m:e>
                        <m:sub>
                          <m:r>
                            <a:rPr lang="en-US" sz="2160" i="1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lang="en-US" sz="2160" dirty="0"/>
              </a:p>
            </p:txBody>
          </p:sp>
        </mc:Choice>
        <mc:Fallback xmlns=""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5764BF01-1E54-9A47-A1E1-37313276EEE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50923" y="2389237"/>
                <a:ext cx="464696" cy="424732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1" name="Oval 30">
            <a:extLst>
              <a:ext uri="{FF2B5EF4-FFF2-40B4-BE49-F238E27FC236}">
                <a16:creationId xmlns:a16="http://schemas.microsoft.com/office/drawing/2014/main" id="{D2CE7ABA-50A9-3A49-B740-435A666DFABC}"/>
              </a:ext>
            </a:extLst>
          </p:cNvPr>
          <p:cNvSpPr/>
          <p:nvPr/>
        </p:nvSpPr>
        <p:spPr>
          <a:xfrm>
            <a:off x="5609160" y="2357426"/>
            <a:ext cx="464696" cy="434714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867D3308-D2C6-9749-9DBF-FEA535A1C642}"/>
                  </a:ext>
                </a:extLst>
              </p:cNvPr>
              <p:cNvSpPr txBox="1"/>
              <p:nvPr/>
            </p:nvSpPr>
            <p:spPr>
              <a:xfrm>
                <a:off x="5609160" y="2387406"/>
                <a:ext cx="464696" cy="4247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16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16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𝜀</m:t>
                          </m:r>
                        </m:e>
                        <m:sub>
                          <m:r>
                            <a:rPr lang="en-US" sz="2160" i="1">
                              <a:latin typeface="Cambria Math" panose="02040503050406030204" pitchFamily="18" charset="0"/>
                            </a:rPr>
                            <m:t>3</m:t>
                          </m:r>
                        </m:sub>
                      </m:sSub>
                    </m:oMath>
                  </m:oMathPara>
                </a14:m>
                <a:endParaRPr lang="en-US" sz="2160" dirty="0"/>
              </a:p>
            </p:txBody>
          </p:sp>
        </mc:Choice>
        <mc:Fallback xmlns=""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867D3308-D2C6-9749-9DBF-FEA535A1C64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09160" y="2387406"/>
                <a:ext cx="464696" cy="424732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9336997C-94FD-4C4A-AA5D-CA00DA340CE8}"/>
              </a:ext>
            </a:extLst>
          </p:cNvPr>
          <p:cNvCxnSpPr>
            <a:cxnSpLocks/>
            <a:stCxn id="27" idx="4"/>
            <a:endCxn id="19" idx="0"/>
          </p:cNvCxnSpPr>
          <p:nvPr/>
        </p:nvCxnSpPr>
        <p:spPr>
          <a:xfrm flipH="1">
            <a:off x="3279611" y="2760125"/>
            <a:ext cx="8478" cy="359998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D580FB12-DA27-1C4D-8F5B-ED9C17C16937}"/>
              </a:ext>
            </a:extLst>
          </p:cNvPr>
          <p:cNvCxnSpPr>
            <a:cxnSpLocks/>
            <a:stCxn id="29" idx="4"/>
          </p:cNvCxnSpPr>
          <p:nvPr/>
        </p:nvCxnSpPr>
        <p:spPr>
          <a:xfrm flipH="1">
            <a:off x="4581665" y="2793970"/>
            <a:ext cx="1606" cy="332333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118FC2D6-971F-834A-81AD-C05A3DBD8079}"/>
              </a:ext>
            </a:extLst>
          </p:cNvPr>
          <p:cNvCxnSpPr>
            <a:cxnSpLocks/>
          </p:cNvCxnSpPr>
          <p:nvPr/>
        </p:nvCxnSpPr>
        <p:spPr>
          <a:xfrm>
            <a:off x="5841507" y="2786717"/>
            <a:ext cx="0" cy="345008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06EF3ED7-36B1-3D4D-9997-A0747E1744B1}"/>
                  </a:ext>
                </a:extLst>
              </p:cNvPr>
              <p:cNvSpPr txBox="1"/>
              <p:nvPr/>
            </p:nvSpPr>
            <p:spPr>
              <a:xfrm>
                <a:off x="1028598" y="5711490"/>
                <a:ext cx="1844351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r>
                  <a:rPr lang="en-US" sz="2400" dirty="0"/>
                  <a:t>v</a:t>
                </a:r>
                <a14:m>
                  <m:oMath xmlns:m="http://schemas.openxmlformats.org/officeDocument/2006/math">
                    <m:r>
                      <a:rPr lang="en-US" sz="2400" i="1">
                        <a:latin typeface="Cambria Math" panose="02040503050406030204" pitchFamily="18" charset="0"/>
                      </a:rPr>
                      <m:t>𝑎𝑟</m:t>
                    </m:r>
                    <m:d>
                      <m:d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𝑆𝐴𝑇𝑀</m:t>
                        </m:r>
                      </m:e>
                    </m:d>
                    <m:r>
                      <a:rPr lang="en-US" sz="2400" i="1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endParaRPr lang="en-US" sz="2400" dirty="0"/>
              </a:p>
            </p:txBody>
          </p:sp>
        </mc:Choice>
        <mc:Fallback xmlns=""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06EF3ED7-36B1-3D4D-9997-A0747E1744B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28598" y="5711490"/>
                <a:ext cx="1844351" cy="369332"/>
              </a:xfrm>
              <a:prstGeom prst="rect">
                <a:avLst/>
              </a:prstGeom>
              <a:blipFill>
                <a:blip r:embed="rId6"/>
                <a:stretch>
                  <a:fillRect l="-10265" t="-26230" r="-2649" b="-4754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id="{F5E19C01-435A-9345-BF91-C2FF34715160}"/>
                  </a:ext>
                </a:extLst>
              </p:cNvPr>
              <p:cNvSpPr txBox="1"/>
              <p:nvPr/>
            </p:nvSpPr>
            <p:spPr>
              <a:xfrm>
                <a:off x="3195410" y="3615663"/>
                <a:ext cx="464696" cy="4247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16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16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𝜆</m:t>
                          </m:r>
                        </m:e>
                        <m:sub>
                          <m:r>
                            <a:rPr lang="en-US" sz="2160" i="1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en-US" sz="2160" dirty="0"/>
              </a:p>
            </p:txBody>
          </p:sp>
        </mc:Choice>
        <mc:Fallback xmlns=""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id="{F5E19C01-435A-9345-BF91-C2FF3471516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95410" y="3615663"/>
                <a:ext cx="464696" cy="424732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E149163D-E0F0-1A49-8EB3-CB37EACF1E91}"/>
                  </a:ext>
                </a:extLst>
              </p:cNvPr>
              <p:cNvSpPr txBox="1"/>
              <p:nvPr/>
            </p:nvSpPr>
            <p:spPr>
              <a:xfrm>
                <a:off x="4184320" y="3613807"/>
                <a:ext cx="464696" cy="4247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16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16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𝜆</m:t>
                          </m:r>
                        </m:e>
                        <m:sub>
                          <m:r>
                            <a:rPr lang="en-US" sz="2160" i="1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lang="en-US" sz="2160" dirty="0"/>
              </a:p>
            </p:txBody>
          </p:sp>
        </mc:Choice>
        <mc:Fallback xmlns=""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E149163D-E0F0-1A49-8EB3-CB37EACF1E9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84320" y="3613807"/>
                <a:ext cx="464696" cy="424732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9" name="TextBox 38">
                <a:extLst>
                  <a:ext uri="{FF2B5EF4-FFF2-40B4-BE49-F238E27FC236}">
                    <a16:creationId xmlns:a16="http://schemas.microsoft.com/office/drawing/2014/main" id="{E1490FA3-8256-7241-87AD-959A6303E2E6}"/>
                  </a:ext>
                </a:extLst>
              </p:cNvPr>
              <p:cNvSpPr txBox="1"/>
              <p:nvPr/>
            </p:nvSpPr>
            <p:spPr>
              <a:xfrm>
                <a:off x="4959683" y="3619534"/>
                <a:ext cx="464696" cy="4247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16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16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𝜆</m:t>
                          </m:r>
                        </m:e>
                        <m:sub>
                          <m:r>
                            <a:rPr lang="en-US" sz="2160" i="1">
                              <a:latin typeface="Cambria Math" panose="02040503050406030204" pitchFamily="18" charset="0"/>
                            </a:rPr>
                            <m:t>3</m:t>
                          </m:r>
                        </m:sub>
                      </m:sSub>
                    </m:oMath>
                  </m:oMathPara>
                </a14:m>
                <a:endParaRPr lang="en-US" sz="2160" dirty="0"/>
              </a:p>
            </p:txBody>
          </p:sp>
        </mc:Choice>
        <mc:Fallback xmlns="">
          <p:sp>
            <p:nvSpPr>
              <p:cNvPr id="39" name="TextBox 38">
                <a:extLst>
                  <a:ext uri="{FF2B5EF4-FFF2-40B4-BE49-F238E27FC236}">
                    <a16:creationId xmlns:a16="http://schemas.microsoft.com/office/drawing/2014/main" id="{E1490FA3-8256-7241-87AD-959A6303E2E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59683" y="3619534"/>
                <a:ext cx="464696" cy="424732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0" name="TextBox 39">
            <a:extLst>
              <a:ext uri="{FF2B5EF4-FFF2-40B4-BE49-F238E27FC236}">
                <a16:creationId xmlns:a16="http://schemas.microsoft.com/office/drawing/2014/main" id="{F7BDE58F-0A86-9841-9D8E-820727863A31}"/>
              </a:ext>
            </a:extLst>
          </p:cNvPr>
          <p:cNvSpPr txBox="1"/>
          <p:nvPr/>
        </p:nvSpPr>
        <p:spPr>
          <a:xfrm>
            <a:off x="3040248" y="2699667"/>
            <a:ext cx="254833" cy="4247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2160" dirty="0">
                <a:latin typeface="Cambria Math" panose="02040503050406030204" pitchFamily="18" charset="0"/>
                <a:ea typeface="Cambria Math" panose="02040503050406030204" pitchFamily="18" charset="0"/>
              </a:rPr>
              <a:t>1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3C4D23E5-F984-CC4A-A943-EE9F1529FFD5}"/>
              </a:ext>
            </a:extLst>
          </p:cNvPr>
          <p:cNvSpPr txBox="1"/>
          <p:nvPr/>
        </p:nvSpPr>
        <p:spPr>
          <a:xfrm>
            <a:off x="5565244" y="2725516"/>
            <a:ext cx="254833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60" dirty="0">
                <a:latin typeface="Cambria Math" panose="02040503050406030204" pitchFamily="18" charset="0"/>
                <a:ea typeface="Cambria Math" panose="02040503050406030204" pitchFamily="18" charset="0"/>
              </a:rPr>
              <a:t>1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D2F5562F-4859-394E-B904-F208A639F357}"/>
              </a:ext>
            </a:extLst>
          </p:cNvPr>
          <p:cNvSpPr txBox="1"/>
          <p:nvPr/>
        </p:nvSpPr>
        <p:spPr>
          <a:xfrm>
            <a:off x="4288820" y="2730261"/>
            <a:ext cx="254833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60" dirty="0">
                <a:latin typeface="Cambria Math" panose="02040503050406030204" pitchFamily="18" charset="0"/>
                <a:ea typeface="Cambria Math" panose="02040503050406030204" pitchFamily="18" charset="0"/>
              </a:rPr>
              <a:t>1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4" name="TextBox 43">
                <a:extLst>
                  <a:ext uri="{FF2B5EF4-FFF2-40B4-BE49-F238E27FC236}">
                    <a16:creationId xmlns:a16="http://schemas.microsoft.com/office/drawing/2014/main" id="{419AC88F-F118-4469-8CD1-7D93AC8DCC07}"/>
                  </a:ext>
                </a:extLst>
              </p:cNvPr>
              <p:cNvSpPr txBox="1"/>
              <p:nvPr/>
            </p:nvSpPr>
            <p:spPr>
              <a:xfrm>
                <a:off x="3046505" y="2309211"/>
                <a:ext cx="464696" cy="4247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16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16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𝜀</m:t>
                          </m:r>
                        </m:e>
                        <m:sub>
                          <m:r>
                            <a:rPr lang="en-US" sz="2160" i="1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en-US" sz="2160" dirty="0"/>
              </a:p>
            </p:txBody>
          </p:sp>
        </mc:Choice>
        <mc:Fallback xmlns="">
          <p:sp>
            <p:nvSpPr>
              <p:cNvPr id="44" name="TextBox 43">
                <a:extLst>
                  <a:ext uri="{FF2B5EF4-FFF2-40B4-BE49-F238E27FC236}">
                    <a16:creationId xmlns:a16="http://schemas.microsoft.com/office/drawing/2014/main" id="{419AC88F-F118-4469-8CD1-7D93AC8DCC0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46505" y="2309211"/>
                <a:ext cx="464696" cy="424732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296025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B0C2D2-89DD-1546-B50C-E6A815F29D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Model Fit	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4F264A-8B06-374E-B738-C6F18162643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Model-Implied Covariance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8F1B33F-2276-524B-91E3-50152B848E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344915C1-B839-DC40-A153-1910BF1B7317}"/>
              </a:ext>
            </a:extLst>
          </p:cNvPr>
          <p:cNvSpPr/>
          <p:nvPr/>
        </p:nvSpPr>
        <p:spPr>
          <a:xfrm>
            <a:off x="3931920" y="4045935"/>
            <a:ext cx="1280160" cy="128016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>
              <a:solidFill>
                <a:schemeClr val="tx1"/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41DB4F4-1B0E-4E42-BBC5-6C8D62AC0AF6}"/>
              </a:ext>
            </a:extLst>
          </p:cNvPr>
          <p:cNvSpPr txBox="1"/>
          <p:nvPr/>
        </p:nvSpPr>
        <p:spPr>
          <a:xfrm>
            <a:off x="3903973" y="4456676"/>
            <a:ext cx="1364105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Helvetica Neue Light" panose="02000403000000020004" pitchFamily="2" charset="0"/>
                <a:ea typeface="Helvetica Neue Light" panose="02000403000000020004" pitchFamily="2" charset="0"/>
              </a:rPr>
              <a:t>Aptitude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06D95CEF-B7A0-8745-85E3-81FA2DEE67F7}"/>
              </a:ext>
            </a:extLst>
          </p:cNvPr>
          <p:cNvSpPr/>
          <p:nvPr/>
        </p:nvSpPr>
        <p:spPr>
          <a:xfrm>
            <a:off x="2749991" y="3119452"/>
            <a:ext cx="1059242" cy="430887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>
              <a:solidFill>
                <a:schemeClr val="tx1"/>
              </a:solidFill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585F903F-FD19-E647-9187-A71F25C59D1C}"/>
              </a:ext>
            </a:extLst>
          </p:cNvPr>
          <p:cNvSpPr txBox="1"/>
          <p:nvPr/>
        </p:nvSpPr>
        <p:spPr>
          <a:xfrm>
            <a:off x="2749990" y="3120123"/>
            <a:ext cx="1059242" cy="4308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200" dirty="0">
                <a:latin typeface="Helvetica Neue Light" panose="02000403000000020004" pitchFamily="2" charset="0"/>
                <a:ea typeface="Helvetica Neue Light" panose="02000403000000020004" pitchFamily="2" charset="0"/>
              </a:rPr>
              <a:t>SAT-M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0CFA07EE-FA06-B34F-ADCF-B863C3B9AB62}"/>
              </a:ext>
            </a:extLst>
          </p:cNvPr>
          <p:cNvSpPr/>
          <p:nvPr/>
        </p:nvSpPr>
        <p:spPr>
          <a:xfrm>
            <a:off x="4042380" y="3122436"/>
            <a:ext cx="1059242" cy="430887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>
              <a:solidFill>
                <a:schemeClr val="tx1"/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E0B0582A-0E6D-B04B-A6BA-B0D041E7C7CF}"/>
              </a:ext>
            </a:extLst>
          </p:cNvPr>
          <p:cNvSpPr txBox="1"/>
          <p:nvPr/>
        </p:nvSpPr>
        <p:spPr>
          <a:xfrm>
            <a:off x="4042379" y="3123107"/>
            <a:ext cx="1059242" cy="4308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200" dirty="0">
                <a:latin typeface="Helvetica Neue Light" panose="02000403000000020004" pitchFamily="2" charset="0"/>
                <a:ea typeface="Helvetica Neue Light" panose="02000403000000020004" pitchFamily="2" charset="0"/>
              </a:rPr>
              <a:t>SAT-V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612B7977-F791-AB4D-A040-A3340784836C}"/>
              </a:ext>
            </a:extLst>
          </p:cNvPr>
          <p:cNvSpPr/>
          <p:nvPr/>
        </p:nvSpPr>
        <p:spPr>
          <a:xfrm>
            <a:off x="5328564" y="3125632"/>
            <a:ext cx="1059242" cy="430887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>
              <a:solidFill>
                <a:schemeClr val="tx1"/>
              </a:solidFill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56DCE9C5-D6FF-184B-B096-AF27B5970425}"/>
              </a:ext>
            </a:extLst>
          </p:cNvPr>
          <p:cNvSpPr txBox="1"/>
          <p:nvPr/>
        </p:nvSpPr>
        <p:spPr>
          <a:xfrm>
            <a:off x="5328563" y="3126304"/>
            <a:ext cx="1059242" cy="4308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200" dirty="0">
                <a:latin typeface="Helvetica Neue Light" panose="02000403000000020004" pitchFamily="2" charset="0"/>
                <a:ea typeface="Helvetica Neue Light" panose="02000403000000020004" pitchFamily="2" charset="0"/>
              </a:rPr>
              <a:t>SAT-W</a:t>
            </a:r>
          </a:p>
        </p:txBody>
      </p: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8B9E5BE5-35EF-F645-B935-4E8F3FCF2476}"/>
              </a:ext>
            </a:extLst>
          </p:cNvPr>
          <p:cNvCxnSpPr>
            <a:cxnSpLocks/>
            <a:stCxn id="16" idx="1"/>
            <a:endCxn id="19" idx="2"/>
          </p:cNvCxnSpPr>
          <p:nvPr/>
        </p:nvCxnSpPr>
        <p:spPr>
          <a:xfrm flipH="1" flipV="1">
            <a:off x="3279611" y="3551010"/>
            <a:ext cx="839784" cy="68240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47DF8F8C-0AE0-7C4C-AB80-008D973AFAFD}"/>
              </a:ext>
            </a:extLst>
          </p:cNvPr>
          <p:cNvCxnSpPr>
            <a:cxnSpLocks/>
            <a:stCxn id="16" idx="0"/>
            <a:endCxn id="21" idx="2"/>
          </p:cNvCxnSpPr>
          <p:nvPr/>
        </p:nvCxnSpPr>
        <p:spPr>
          <a:xfrm flipV="1">
            <a:off x="4572000" y="3553994"/>
            <a:ext cx="0" cy="491941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4467290F-D5AA-1149-A2EA-105CC6527871}"/>
              </a:ext>
            </a:extLst>
          </p:cNvPr>
          <p:cNvCxnSpPr>
            <a:cxnSpLocks/>
            <a:stCxn id="16" idx="7"/>
            <a:endCxn id="23" idx="2"/>
          </p:cNvCxnSpPr>
          <p:nvPr/>
        </p:nvCxnSpPr>
        <p:spPr>
          <a:xfrm flipV="1">
            <a:off x="5024605" y="3557191"/>
            <a:ext cx="833579" cy="676219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Oval 26">
            <a:extLst>
              <a:ext uri="{FF2B5EF4-FFF2-40B4-BE49-F238E27FC236}">
                <a16:creationId xmlns:a16="http://schemas.microsoft.com/office/drawing/2014/main" id="{8819EE1A-E86D-6D41-886F-887C62EFCDF8}"/>
              </a:ext>
            </a:extLst>
          </p:cNvPr>
          <p:cNvSpPr/>
          <p:nvPr/>
        </p:nvSpPr>
        <p:spPr>
          <a:xfrm>
            <a:off x="3055741" y="2325411"/>
            <a:ext cx="464696" cy="434714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>
              <a:solidFill>
                <a:srgbClr val="FF0000"/>
              </a:solidFill>
            </a:endParaRPr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F998CF06-8EBF-C745-BB8E-5172B2B59C5B}"/>
              </a:ext>
            </a:extLst>
          </p:cNvPr>
          <p:cNvSpPr/>
          <p:nvPr/>
        </p:nvSpPr>
        <p:spPr>
          <a:xfrm>
            <a:off x="4350923" y="2359256"/>
            <a:ext cx="464696" cy="434714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5764BF01-1E54-9A47-A1E1-37313276EEE4}"/>
                  </a:ext>
                </a:extLst>
              </p:cNvPr>
              <p:cNvSpPr txBox="1"/>
              <p:nvPr/>
            </p:nvSpPr>
            <p:spPr>
              <a:xfrm>
                <a:off x="4350923" y="2389237"/>
                <a:ext cx="464696" cy="4247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16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16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𝜀</m:t>
                          </m:r>
                        </m:e>
                        <m:sub>
                          <m:r>
                            <a:rPr lang="en-US" sz="2160" i="1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lang="en-US" sz="2160" dirty="0"/>
              </a:p>
            </p:txBody>
          </p:sp>
        </mc:Choice>
        <mc:Fallback xmlns=""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5764BF01-1E54-9A47-A1E1-37313276EEE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50923" y="2389237"/>
                <a:ext cx="464696" cy="424732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1" name="Oval 30">
            <a:extLst>
              <a:ext uri="{FF2B5EF4-FFF2-40B4-BE49-F238E27FC236}">
                <a16:creationId xmlns:a16="http://schemas.microsoft.com/office/drawing/2014/main" id="{D2CE7ABA-50A9-3A49-B740-435A666DFABC}"/>
              </a:ext>
            </a:extLst>
          </p:cNvPr>
          <p:cNvSpPr/>
          <p:nvPr/>
        </p:nvSpPr>
        <p:spPr>
          <a:xfrm>
            <a:off x="5609160" y="2357426"/>
            <a:ext cx="464696" cy="434714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867D3308-D2C6-9749-9DBF-FEA535A1C642}"/>
                  </a:ext>
                </a:extLst>
              </p:cNvPr>
              <p:cNvSpPr txBox="1"/>
              <p:nvPr/>
            </p:nvSpPr>
            <p:spPr>
              <a:xfrm>
                <a:off x="5609160" y="2387406"/>
                <a:ext cx="464696" cy="4247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16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16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𝜀</m:t>
                          </m:r>
                        </m:e>
                        <m:sub>
                          <m:r>
                            <a:rPr lang="en-US" sz="2160" i="1">
                              <a:latin typeface="Cambria Math" panose="02040503050406030204" pitchFamily="18" charset="0"/>
                            </a:rPr>
                            <m:t>3</m:t>
                          </m:r>
                        </m:sub>
                      </m:sSub>
                    </m:oMath>
                  </m:oMathPara>
                </a14:m>
                <a:endParaRPr lang="en-US" sz="2160" dirty="0"/>
              </a:p>
            </p:txBody>
          </p:sp>
        </mc:Choice>
        <mc:Fallback xmlns=""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867D3308-D2C6-9749-9DBF-FEA535A1C64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09160" y="2387406"/>
                <a:ext cx="464696" cy="424732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9336997C-94FD-4C4A-AA5D-CA00DA340CE8}"/>
              </a:ext>
            </a:extLst>
          </p:cNvPr>
          <p:cNvCxnSpPr>
            <a:cxnSpLocks/>
            <a:stCxn id="27" idx="4"/>
            <a:endCxn id="19" idx="0"/>
          </p:cNvCxnSpPr>
          <p:nvPr/>
        </p:nvCxnSpPr>
        <p:spPr>
          <a:xfrm flipH="1">
            <a:off x="3279611" y="2760125"/>
            <a:ext cx="8478" cy="359998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D580FB12-DA27-1C4D-8F5B-ED9C17C16937}"/>
              </a:ext>
            </a:extLst>
          </p:cNvPr>
          <p:cNvCxnSpPr>
            <a:cxnSpLocks/>
            <a:stCxn id="29" idx="4"/>
          </p:cNvCxnSpPr>
          <p:nvPr/>
        </p:nvCxnSpPr>
        <p:spPr>
          <a:xfrm flipH="1">
            <a:off x="4581665" y="2793970"/>
            <a:ext cx="1606" cy="332333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118FC2D6-971F-834A-81AD-C05A3DBD8079}"/>
              </a:ext>
            </a:extLst>
          </p:cNvPr>
          <p:cNvCxnSpPr>
            <a:cxnSpLocks/>
          </p:cNvCxnSpPr>
          <p:nvPr/>
        </p:nvCxnSpPr>
        <p:spPr>
          <a:xfrm>
            <a:off x="5841507" y="2786717"/>
            <a:ext cx="0" cy="345008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06EF3ED7-36B1-3D4D-9997-A0747E1744B1}"/>
                  </a:ext>
                </a:extLst>
              </p:cNvPr>
              <p:cNvSpPr txBox="1"/>
              <p:nvPr/>
            </p:nvSpPr>
            <p:spPr>
              <a:xfrm>
                <a:off x="1028592" y="5711490"/>
                <a:ext cx="3999428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r>
                  <a:rPr lang="en-US" sz="2400" dirty="0"/>
                  <a:t>v</a:t>
                </a:r>
                <a14:m>
                  <m:oMath xmlns:m="http://schemas.openxmlformats.org/officeDocument/2006/math">
                    <m:r>
                      <a:rPr lang="en-US" sz="2400" i="1">
                        <a:latin typeface="Cambria Math" panose="02040503050406030204" pitchFamily="18" charset="0"/>
                      </a:rPr>
                      <m:t>𝑎𝑟</m:t>
                    </m:r>
                    <m:d>
                      <m:d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𝑆𝐴𝑇𝑀</m:t>
                        </m:r>
                      </m:e>
                    </m:d>
                    <m:r>
                      <a:rPr lang="en-US" sz="2400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4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1</m:t>
                    </m:r>
                    <m:r>
                      <a:rPr lang="en-US" sz="24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sSub>
                      <m:sSubPr>
                        <m:ctrlPr>
                          <a:rPr lang="en-US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𝑣𝑎𝑟</m:t>
                        </m:r>
                        <m:r>
                          <a:rPr lang="en-US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𝜀</m:t>
                        </m:r>
                      </m:e>
                      <m:sub>
                        <m:r>
                          <a:rPr lang="en-US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sz="24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)</m:t>
                    </m:r>
                    <m:r>
                      <a:rPr lang="en-US" sz="24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×1</m:t>
                    </m:r>
                  </m:oMath>
                </a14:m>
                <a:endParaRPr lang="en-US" sz="2400" dirty="0"/>
              </a:p>
            </p:txBody>
          </p:sp>
        </mc:Choice>
        <mc:Fallback xmlns=""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06EF3ED7-36B1-3D4D-9997-A0747E1744B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28592" y="5711490"/>
                <a:ext cx="3999428" cy="369332"/>
              </a:xfrm>
              <a:prstGeom prst="rect">
                <a:avLst/>
              </a:prstGeom>
              <a:blipFill>
                <a:blip r:embed="rId5"/>
                <a:stretch>
                  <a:fillRect l="-4726" t="-26230" r="-1677" b="-4754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id="{F5E19C01-435A-9345-BF91-C2FF34715160}"/>
                  </a:ext>
                </a:extLst>
              </p:cNvPr>
              <p:cNvSpPr txBox="1"/>
              <p:nvPr/>
            </p:nvSpPr>
            <p:spPr>
              <a:xfrm>
                <a:off x="3195410" y="3615663"/>
                <a:ext cx="464696" cy="4247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16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16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𝜆</m:t>
                          </m:r>
                        </m:e>
                        <m:sub>
                          <m:r>
                            <a:rPr lang="en-US" sz="2160" i="1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en-US" sz="2160" dirty="0"/>
              </a:p>
            </p:txBody>
          </p:sp>
        </mc:Choice>
        <mc:Fallback xmlns=""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id="{F5E19C01-435A-9345-BF91-C2FF3471516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95410" y="3615663"/>
                <a:ext cx="464696" cy="424732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E149163D-E0F0-1A49-8EB3-CB37EACF1E91}"/>
                  </a:ext>
                </a:extLst>
              </p:cNvPr>
              <p:cNvSpPr txBox="1"/>
              <p:nvPr/>
            </p:nvSpPr>
            <p:spPr>
              <a:xfrm>
                <a:off x="4184320" y="3613807"/>
                <a:ext cx="464696" cy="4247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16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16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𝜆</m:t>
                          </m:r>
                        </m:e>
                        <m:sub>
                          <m:r>
                            <a:rPr lang="en-US" sz="2160" i="1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lang="en-US" sz="2160" dirty="0"/>
              </a:p>
            </p:txBody>
          </p:sp>
        </mc:Choice>
        <mc:Fallback xmlns=""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E149163D-E0F0-1A49-8EB3-CB37EACF1E9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84320" y="3613807"/>
                <a:ext cx="464696" cy="424732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9" name="TextBox 38">
                <a:extLst>
                  <a:ext uri="{FF2B5EF4-FFF2-40B4-BE49-F238E27FC236}">
                    <a16:creationId xmlns:a16="http://schemas.microsoft.com/office/drawing/2014/main" id="{E1490FA3-8256-7241-87AD-959A6303E2E6}"/>
                  </a:ext>
                </a:extLst>
              </p:cNvPr>
              <p:cNvSpPr txBox="1"/>
              <p:nvPr/>
            </p:nvSpPr>
            <p:spPr>
              <a:xfrm>
                <a:off x="4959683" y="3619534"/>
                <a:ext cx="464696" cy="4247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16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16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𝜆</m:t>
                          </m:r>
                        </m:e>
                        <m:sub>
                          <m:r>
                            <a:rPr lang="en-US" sz="2160" i="1">
                              <a:latin typeface="Cambria Math" panose="02040503050406030204" pitchFamily="18" charset="0"/>
                            </a:rPr>
                            <m:t>3</m:t>
                          </m:r>
                        </m:sub>
                      </m:sSub>
                    </m:oMath>
                  </m:oMathPara>
                </a14:m>
                <a:endParaRPr lang="en-US" sz="2160" dirty="0"/>
              </a:p>
            </p:txBody>
          </p:sp>
        </mc:Choice>
        <mc:Fallback xmlns="">
          <p:sp>
            <p:nvSpPr>
              <p:cNvPr id="39" name="TextBox 38">
                <a:extLst>
                  <a:ext uri="{FF2B5EF4-FFF2-40B4-BE49-F238E27FC236}">
                    <a16:creationId xmlns:a16="http://schemas.microsoft.com/office/drawing/2014/main" id="{E1490FA3-8256-7241-87AD-959A6303E2E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59683" y="3619534"/>
                <a:ext cx="464696" cy="424732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0" name="TextBox 39">
            <a:extLst>
              <a:ext uri="{FF2B5EF4-FFF2-40B4-BE49-F238E27FC236}">
                <a16:creationId xmlns:a16="http://schemas.microsoft.com/office/drawing/2014/main" id="{F7BDE58F-0A86-9841-9D8E-820727863A31}"/>
              </a:ext>
            </a:extLst>
          </p:cNvPr>
          <p:cNvSpPr txBox="1"/>
          <p:nvPr/>
        </p:nvSpPr>
        <p:spPr>
          <a:xfrm>
            <a:off x="3040248" y="2699667"/>
            <a:ext cx="254833" cy="4247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2160" dirty="0">
                <a:solidFill>
                  <a:srgbClr val="FF000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1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3C4D23E5-F984-CC4A-A943-EE9F1529FFD5}"/>
              </a:ext>
            </a:extLst>
          </p:cNvPr>
          <p:cNvSpPr txBox="1"/>
          <p:nvPr/>
        </p:nvSpPr>
        <p:spPr>
          <a:xfrm>
            <a:off x="5565244" y="2725516"/>
            <a:ext cx="254833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60" dirty="0">
                <a:latin typeface="Cambria Math" panose="02040503050406030204" pitchFamily="18" charset="0"/>
                <a:ea typeface="Cambria Math" panose="02040503050406030204" pitchFamily="18" charset="0"/>
              </a:rPr>
              <a:t>1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6F3B7C70-7938-8342-9722-D0B9D53BEEC4}"/>
              </a:ext>
            </a:extLst>
          </p:cNvPr>
          <p:cNvSpPr txBox="1"/>
          <p:nvPr/>
        </p:nvSpPr>
        <p:spPr>
          <a:xfrm>
            <a:off x="4288820" y="2730261"/>
            <a:ext cx="254833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60" dirty="0">
                <a:latin typeface="Cambria Math" panose="02040503050406030204" pitchFamily="18" charset="0"/>
                <a:ea typeface="Cambria Math" panose="02040503050406030204" pitchFamily="18" charset="0"/>
              </a:rPr>
              <a:t>1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1" name="TextBox 40">
                <a:extLst>
                  <a:ext uri="{FF2B5EF4-FFF2-40B4-BE49-F238E27FC236}">
                    <a16:creationId xmlns:a16="http://schemas.microsoft.com/office/drawing/2014/main" id="{733C25CE-C6C3-4C47-AB63-5F471C3D6805}"/>
                  </a:ext>
                </a:extLst>
              </p:cNvPr>
              <p:cNvSpPr txBox="1"/>
              <p:nvPr/>
            </p:nvSpPr>
            <p:spPr>
              <a:xfrm>
                <a:off x="3046505" y="2309211"/>
                <a:ext cx="464696" cy="4247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16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16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𝜀</m:t>
                          </m:r>
                        </m:e>
                        <m:sub>
                          <m:r>
                            <a:rPr lang="en-US" sz="216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en-US" sz="216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1" name="TextBox 40">
                <a:extLst>
                  <a:ext uri="{FF2B5EF4-FFF2-40B4-BE49-F238E27FC236}">
                    <a16:creationId xmlns:a16="http://schemas.microsoft.com/office/drawing/2014/main" id="{733C25CE-C6C3-4C47-AB63-5F471C3D680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46505" y="2309211"/>
                <a:ext cx="464696" cy="424732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5149700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B0C2D2-89DD-1546-B50C-E6A815F29D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Model Fit	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4F264A-8B06-374E-B738-C6F18162643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Model-Implied Covariance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8F1B33F-2276-524B-91E3-50152B848E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344915C1-B839-DC40-A153-1910BF1B7317}"/>
              </a:ext>
            </a:extLst>
          </p:cNvPr>
          <p:cNvSpPr/>
          <p:nvPr/>
        </p:nvSpPr>
        <p:spPr>
          <a:xfrm>
            <a:off x="3931920" y="4045935"/>
            <a:ext cx="1280160" cy="1280160"/>
          </a:xfrm>
          <a:prstGeom prst="ellipse">
            <a:avLst/>
          </a:prstGeom>
          <a:solidFill>
            <a:schemeClr val="bg1"/>
          </a:solidFill>
          <a:ln w="38100">
            <a:solidFill>
              <a:srgbClr val="1921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>
              <a:solidFill>
                <a:schemeClr val="tx1"/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41DB4F4-1B0E-4E42-BBC5-6C8D62AC0AF6}"/>
              </a:ext>
            </a:extLst>
          </p:cNvPr>
          <p:cNvSpPr txBox="1"/>
          <p:nvPr/>
        </p:nvSpPr>
        <p:spPr>
          <a:xfrm>
            <a:off x="3903973" y="4456676"/>
            <a:ext cx="1364105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rgbClr val="1921FF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</a:rPr>
              <a:t>Aptitude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06D95CEF-B7A0-8745-85E3-81FA2DEE67F7}"/>
              </a:ext>
            </a:extLst>
          </p:cNvPr>
          <p:cNvSpPr/>
          <p:nvPr/>
        </p:nvSpPr>
        <p:spPr>
          <a:xfrm>
            <a:off x="2749991" y="3119452"/>
            <a:ext cx="1059242" cy="430887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>
              <a:solidFill>
                <a:schemeClr val="tx1"/>
              </a:solidFill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585F903F-FD19-E647-9187-A71F25C59D1C}"/>
              </a:ext>
            </a:extLst>
          </p:cNvPr>
          <p:cNvSpPr txBox="1"/>
          <p:nvPr/>
        </p:nvSpPr>
        <p:spPr>
          <a:xfrm>
            <a:off x="2749990" y="3120123"/>
            <a:ext cx="1059242" cy="4308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200" dirty="0">
                <a:latin typeface="Helvetica Neue Light" panose="02000403000000020004" pitchFamily="2" charset="0"/>
                <a:ea typeface="Helvetica Neue Light" panose="02000403000000020004" pitchFamily="2" charset="0"/>
              </a:rPr>
              <a:t>SAT-M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0CFA07EE-FA06-B34F-ADCF-B863C3B9AB62}"/>
              </a:ext>
            </a:extLst>
          </p:cNvPr>
          <p:cNvSpPr/>
          <p:nvPr/>
        </p:nvSpPr>
        <p:spPr>
          <a:xfrm>
            <a:off x="4042380" y="3122436"/>
            <a:ext cx="1059242" cy="430887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>
              <a:solidFill>
                <a:schemeClr val="tx1"/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E0B0582A-0E6D-B04B-A6BA-B0D041E7C7CF}"/>
              </a:ext>
            </a:extLst>
          </p:cNvPr>
          <p:cNvSpPr txBox="1"/>
          <p:nvPr/>
        </p:nvSpPr>
        <p:spPr>
          <a:xfrm>
            <a:off x="4042379" y="3123107"/>
            <a:ext cx="1059242" cy="4308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200" dirty="0">
                <a:latin typeface="Helvetica Neue Light" panose="02000403000000020004" pitchFamily="2" charset="0"/>
                <a:ea typeface="Helvetica Neue Light" panose="02000403000000020004" pitchFamily="2" charset="0"/>
              </a:rPr>
              <a:t>SAT-V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612B7977-F791-AB4D-A040-A3340784836C}"/>
              </a:ext>
            </a:extLst>
          </p:cNvPr>
          <p:cNvSpPr/>
          <p:nvPr/>
        </p:nvSpPr>
        <p:spPr>
          <a:xfrm>
            <a:off x="5328564" y="3125632"/>
            <a:ext cx="1059242" cy="430887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>
              <a:solidFill>
                <a:schemeClr val="tx1"/>
              </a:solidFill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56DCE9C5-D6FF-184B-B096-AF27B5970425}"/>
              </a:ext>
            </a:extLst>
          </p:cNvPr>
          <p:cNvSpPr txBox="1"/>
          <p:nvPr/>
        </p:nvSpPr>
        <p:spPr>
          <a:xfrm>
            <a:off x="5328563" y="3126304"/>
            <a:ext cx="1059242" cy="4308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200" dirty="0">
                <a:latin typeface="Helvetica Neue Light" panose="02000403000000020004" pitchFamily="2" charset="0"/>
                <a:ea typeface="Helvetica Neue Light" panose="02000403000000020004" pitchFamily="2" charset="0"/>
              </a:rPr>
              <a:t>SAT-W</a:t>
            </a:r>
          </a:p>
        </p:txBody>
      </p: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8B9E5BE5-35EF-F645-B935-4E8F3FCF2476}"/>
              </a:ext>
            </a:extLst>
          </p:cNvPr>
          <p:cNvCxnSpPr>
            <a:cxnSpLocks/>
            <a:stCxn id="16" idx="1"/>
            <a:endCxn id="19" idx="2"/>
          </p:cNvCxnSpPr>
          <p:nvPr/>
        </p:nvCxnSpPr>
        <p:spPr>
          <a:xfrm flipH="1" flipV="1">
            <a:off x="3279611" y="3551010"/>
            <a:ext cx="839784" cy="682400"/>
          </a:xfrm>
          <a:prstGeom prst="straightConnector1">
            <a:avLst/>
          </a:prstGeom>
          <a:ln w="38100">
            <a:solidFill>
              <a:srgbClr val="1921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47DF8F8C-0AE0-7C4C-AB80-008D973AFAFD}"/>
              </a:ext>
            </a:extLst>
          </p:cNvPr>
          <p:cNvCxnSpPr>
            <a:cxnSpLocks/>
            <a:stCxn id="16" idx="0"/>
            <a:endCxn id="21" idx="2"/>
          </p:cNvCxnSpPr>
          <p:nvPr/>
        </p:nvCxnSpPr>
        <p:spPr>
          <a:xfrm flipV="1">
            <a:off x="4572000" y="3553994"/>
            <a:ext cx="0" cy="491941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4467290F-D5AA-1149-A2EA-105CC6527871}"/>
              </a:ext>
            </a:extLst>
          </p:cNvPr>
          <p:cNvCxnSpPr>
            <a:cxnSpLocks/>
            <a:stCxn id="16" idx="7"/>
            <a:endCxn id="23" idx="2"/>
          </p:cNvCxnSpPr>
          <p:nvPr/>
        </p:nvCxnSpPr>
        <p:spPr>
          <a:xfrm flipV="1">
            <a:off x="5024605" y="3557191"/>
            <a:ext cx="833579" cy="676219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Oval 26">
            <a:extLst>
              <a:ext uri="{FF2B5EF4-FFF2-40B4-BE49-F238E27FC236}">
                <a16:creationId xmlns:a16="http://schemas.microsoft.com/office/drawing/2014/main" id="{8819EE1A-E86D-6D41-886F-887C62EFCDF8}"/>
              </a:ext>
            </a:extLst>
          </p:cNvPr>
          <p:cNvSpPr/>
          <p:nvPr/>
        </p:nvSpPr>
        <p:spPr>
          <a:xfrm>
            <a:off x="3055741" y="2325411"/>
            <a:ext cx="464696" cy="434714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>
              <a:solidFill>
                <a:srgbClr val="FF0000"/>
              </a:solidFill>
            </a:endParaRPr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F998CF06-8EBF-C745-BB8E-5172B2B59C5B}"/>
              </a:ext>
            </a:extLst>
          </p:cNvPr>
          <p:cNvSpPr/>
          <p:nvPr/>
        </p:nvSpPr>
        <p:spPr>
          <a:xfrm>
            <a:off x="4350923" y="2359256"/>
            <a:ext cx="464696" cy="434714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5764BF01-1E54-9A47-A1E1-37313276EEE4}"/>
                  </a:ext>
                </a:extLst>
              </p:cNvPr>
              <p:cNvSpPr txBox="1"/>
              <p:nvPr/>
            </p:nvSpPr>
            <p:spPr>
              <a:xfrm>
                <a:off x="4350923" y="2389237"/>
                <a:ext cx="464696" cy="4247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16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16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𝜀</m:t>
                          </m:r>
                        </m:e>
                        <m:sub>
                          <m:r>
                            <a:rPr lang="en-US" sz="2160" i="1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lang="en-US" sz="2160" dirty="0"/>
              </a:p>
            </p:txBody>
          </p:sp>
        </mc:Choice>
        <mc:Fallback xmlns=""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5764BF01-1E54-9A47-A1E1-37313276EEE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50923" y="2389237"/>
                <a:ext cx="464696" cy="424732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1" name="Oval 30">
            <a:extLst>
              <a:ext uri="{FF2B5EF4-FFF2-40B4-BE49-F238E27FC236}">
                <a16:creationId xmlns:a16="http://schemas.microsoft.com/office/drawing/2014/main" id="{D2CE7ABA-50A9-3A49-B740-435A666DFABC}"/>
              </a:ext>
            </a:extLst>
          </p:cNvPr>
          <p:cNvSpPr/>
          <p:nvPr/>
        </p:nvSpPr>
        <p:spPr>
          <a:xfrm>
            <a:off x="5609160" y="2357426"/>
            <a:ext cx="464696" cy="434714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867D3308-D2C6-9749-9DBF-FEA535A1C642}"/>
                  </a:ext>
                </a:extLst>
              </p:cNvPr>
              <p:cNvSpPr txBox="1"/>
              <p:nvPr/>
            </p:nvSpPr>
            <p:spPr>
              <a:xfrm>
                <a:off x="5609160" y="2387406"/>
                <a:ext cx="464696" cy="4247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16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16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𝜀</m:t>
                          </m:r>
                        </m:e>
                        <m:sub>
                          <m:r>
                            <a:rPr lang="en-US" sz="2160" i="1">
                              <a:latin typeface="Cambria Math" panose="02040503050406030204" pitchFamily="18" charset="0"/>
                            </a:rPr>
                            <m:t>3</m:t>
                          </m:r>
                        </m:sub>
                      </m:sSub>
                    </m:oMath>
                  </m:oMathPara>
                </a14:m>
                <a:endParaRPr lang="en-US" sz="2160" dirty="0"/>
              </a:p>
            </p:txBody>
          </p:sp>
        </mc:Choice>
        <mc:Fallback xmlns=""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867D3308-D2C6-9749-9DBF-FEA535A1C64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09160" y="2387406"/>
                <a:ext cx="464696" cy="424732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9336997C-94FD-4C4A-AA5D-CA00DA340CE8}"/>
              </a:ext>
            </a:extLst>
          </p:cNvPr>
          <p:cNvCxnSpPr>
            <a:cxnSpLocks/>
            <a:stCxn id="27" idx="4"/>
            <a:endCxn id="19" idx="0"/>
          </p:cNvCxnSpPr>
          <p:nvPr/>
        </p:nvCxnSpPr>
        <p:spPr>
          <a:xfrm flipH="1">
            <a:off x="3279611" y="2760125"/>
            <a:ext cx="8478" cy="359998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D580FB12-DA27-1C4D-8F5B-ED9C17C16937}"/>
              </a:ext>
            </a:extLst>
          </p:cNvPr>
          <p:cNvCxnSpPr>
            <a:cxnSpLocks/>
            <a:stCxn id="29" idx="4"/>
          </p:cNvCxnSpPr>
          <p:nvPr/>
        </p:nvCxnSpPr>
        <p:spPr>
          <a:xfrm flipH="1">
            <a:off x="4581665" y="2793970"/>
            <a:ext cx="1606" cy="332333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118FC2D6-971F-834A-81AD-C05A3DBD8079}"/>
              </a:ext>
            </a:extLst>
          </p:cNvPr>
          <p:cNvCxnSpPr>
            <a:cxnSpLocks/>
          </p:cNvCxnSpPr>
          <p:nvPr/>
        </p:nvCxnSpPr>
        <p:spPr>
          <a:xfrm>
            <a:off x="5841507" y="2786717"/>
            <a:ext cx="0" cy="345008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06EF3ED7-36B1-3D4D-9997-A0747E1744B1}"/>
                  </a:ext>
                </a:extLst>
              </p:cNvPr>
              <p:cNvSpPr txBox="1"/>
              <p:nvPr/>
            </p:nvSpPr>
            <p:spPr>
              <a:xfrm>
                <a:off x="1027728" y="5711490"/>
                <a:ext cx="7703199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r>
                  <a:rPr lang="en-US" sz="2400" dirty="0"/>
                  <a:t>v</a:t>
                </a:r>
                <a14:m>
                  <m:oMath xmlns:m="http://schemas.openxmlformats.org/officeDocument/2006/math">
                    <m:r>
                      <a:rPr lang="en-US" sz="2400" i="1">
                        <a:latin typeface="Cambria Math" panose="02040503050406030204" pitchFamily="18" charset="0"/>
                      </a:rPr>
                      <m:t>𝑎𝑟</m:t>
                    </m:r>
                    <m:d>
                      <m:d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𝑆𝐴𝑇𝑀</m:t>
                        </m:r>
                      </m:e>
                    </m:d>
                    <m:r>
                      <a:rPr lang="en-US" sz="2400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4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1</m:t>
                    </m:r>
                    <m:r>
                      <a:rPr lang="en-US" sz="24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r>
                      <a:rPr lang="en-US" sz="24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𝑣𝑎𝑟</m:t>
                    </m:r>
                    <m:r>
                      <a:rPr lang="en-US" sz="24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(</m:t>
                    </m:r>
                    <m:sSub>
                      <m:sSubPr>
                        <m:ctrlPr>
                          <a:rPr lang="en-US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𝜀</m:t>
                        </m:r>
                      </m:e>
                      <m:sub>
                        <m:r>
                          <a:rPr lang="en-US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sz="24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)</m:t>
                    </m:r>
                    <m:r>
                      <a:rPr lang="en-US" sz="24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×1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sz="2400" i="1">
                            <a:solidFill>
                              <a:srgbClr val="1921FF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solidFill>
                              <a:srgbClr val="1921FF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𝜆</m:t>
                        </m:r>
                      </m:e>
                      <m:sub>
                        <m:r>
                          <a:rPr lang="en-US" sz="2400" i="1">
                            <a:solidFill>
                              <a:srgbClr val="1921FF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sz="2400" i="1">
                        <a:solidFill>
                          <a:srgbClr val="1921FF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r>
                      <a:rPr lang="en-US" sz="2400" i="1">
                        <a:solidFill>
                          <a:srgbClr val="1921FF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𝑣𝑎𝑟</m:t>
                    </m:r>
                    <m:r>
                      <a:rPr lang="en-US" sz="2400" i="1">
                        <a:solidFill>
                          <a:srgbClr val="1921FF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(</m:t>
                    </m:r>
                    <m:r>
                      <a:rPr lang="en-US" sz="2400" i="1">
                        <a:solidFill>
                          <a:srgbClr val="1921FF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𝐴𝑝𝑡𝑖𝑡𝑢𝑑𝑒</m:t>
                    </m:r>
                    <m:r>
                      <a:rPr lang="en-US" sz="2400" i="1">
                        <a:solidFill>
                          <a:srgbClr val="1921FF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) ×</m:t>
                    </m:r>
                    <m:sSub>
                      <m:sSubPr>
                        <m:ctrlPr>
                          <a:rPr lang="en-US" sz="2400" i="1">
                            <a:solidFill>
                              <a:srgbClr val="1921FF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solidFill>
                              <a:srgbClr val="1921FF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𝜆</m:t>
                        </m:r>
                      </m:e>
                      <m:sub>
                        <m:r>
                          <a:rPr lang="en-US" sz="2400" i="1">
                            <a:solidFill>
                              <a:srgbClr val="1921FF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endParaRPr lang="en-US" sz="2400" dirty="0"/>
              </a:p>
            </p:txBody>
          </p:sp>
        </mc:Choice>
        <mc:Fallback xmlns=""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06EF3ED7-36B1-3D4D-9997-A0747E1744B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27728" y="5711490"/>
                <a:ext cx="7703199" cy="369332"/>
              </a:xfrm>
              <a:prstGeom prst="rect">
                <a:avLst/>
              </a:prstGeom>
              <a:blipFill>
                <a:blip r:embed="rId5"/>
                <a:stretch>
                  <a:fillRect l="-2454" t="-26230" b="-4754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id="{F5E19C01-435A-9345-BF91-C2FF34715160}"/>
                  </a:ext>
                </a:extLst>
              </p:cNvPr>
              <p:cNvSpPr txBox="1"/>
              <p:nvPr/>
            </p:nvSpPr>
            <p:spPr>
              <a:xfrm>
                <a:off x="3195410" y="3615663"/>
                <a:ext cx="464696" cy="4247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160" i="1">
                              <a:solidFill>
                                <a:srgbClr val="1921FF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160" i="1">
                              <a:solidFill>
                                <a:srgbClr val="1921FF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𝜆</m:t>
                          </m:r>
                        </m:e>
                        <m:sub>
                          <m:r>
                            <a:rPr lang="en-US" sz="2160" i="1">
                              <a:solidFill>
                                <a:srgbClr val="1921FF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en-US" sz="2160" dirty="0">
                  <a:solidFill>
                    <a:srgbClr val="1921FF"/>
                  </a:solidFill>
                </a:endParaRPr>
              </a:p>
            </p:txBody>
          </p:sp>
        </mc:Choice>
        <mc:Fallback xmlns=""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id="{F5E19C01-435A-9345-BF91-C2FF3471516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95410" y="3615663"/>
                <a:ext cx="464696" cy="424732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E149163D-E0F0-1A49-8EB3-CB37EACF1E91}"/>
                  </a:ext>
                </a:extLst>
              </p:cNvPr>
              <p:cNvSpPr txBox="1"/>
              <p:nvPr/>
            </p:nvSpPr>
            <p:spPr>
              <a:xfrm>
                <a:off x="4184320" y="3613807"/>
                <a:ext cx="464696" cy="4247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16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16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𝜆</m:t>
                          </m:r>
                        </m:e>
                        <m:sub>
                          <m:r>
                            <a:rPr lang="en-US" sz="2160" i="1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lang="en-US" sz="2160" dirty="0"/>
              </a:p>
            </p:txBody>
          </p:sp>
        </mc:Choice>
        <mc:Fallback xmlns=""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E149163D-E0F0-1A49-8EB3-CB37EACF1E9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84320" y="3613807"/>
                <a:ext cx="464696" cy="424732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9" name="TextBox 38">
                <a:extLst>
                  <a:ext uri="{FF2B5EF4-FFF2-40B4-BE49-F238E27FC236}">
                    <a16:creationId xmlns:a16="http://schemas.microsoft.com/office/drawing/2014/main" id="{E1490FA3-8256-7241-87AD-959A6303E2E6}"/>
                  </a:ext>
                </a:extLst>
              </p:cNvPr>
              <p:cNvSpPr txBox="1"/>
              <p:nvPr/>
            </p:nvSpPr>
            <p:spPr>
              <a:xfrm>
                <a:off x="4959683" y="3619534"/>
                <a:ext cx="464696" cy="4247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16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16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𝜆</m:t>
                          </m:r>
                        </m:e>
                        <m:sub>
                          <m:r>
                            <a:rPr lang="en-US" sz="2160" i="1">
                              <a:latin typeface="Cambria Math" panose="02040503050406030204" pitchFamily="18" charset="0"/>
                            </a:rPr>
                            <m:t>3</m:t>
                          </m:r>
                        </m:sub>
                      </m:sSub>
                    </m:oMath>
                  </m:oMathPara>
                </a14:m>
                <a:endParaRPr lang="en-US" sz="2160" dirty="0"/>
              </a:p>
            </p:txBody>
          </p:sp>
        </mc:Choice>
        <mc:Fallback xmlns="">
          <p:sp>
            <p:nvSpPr>
              <p:cNvPr id="39" name="TextBox 38">
                <a:extLst>
                  <a:ext uri="{FF2B5EF4-FFF2-40B4-BE49-F238E27FC236}">
                    <a16:creationId xmlns:a16="http://schemas.microsoft.com/office/drawing/2014/main" id="{E1490FA3-8256-7241-87AD-959A6303E2E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59683" y="3619534"/>
                <a:ext cx="464696" cy="424732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0" name="TextBox 39">
            <a:extLst>
              <a:ext uri="{FF2B5EF4-FFF2-40B4-BE49-F238E27FC236}">
                <a16:creationId xmlns:a16="http://schemas.microsoft.com/office/drawing/2014/main" id="{F7BDE58F-0A86-9841-9D8E-820727863A31}"/>
              </a:ext>
            </a:extLst>
          </p:cNvPr>
          <p:cNvSpPr txBox="1"/>
          <p:nvPr/>
        </p:nvSpPr>
        <p:spPr>
          <a:xfrm>
            <a:off x="3040248" y="2699667"/>
            <a:ext cx="254833" cy="4247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2160" dirty="0">
                <a:solidFill>
                  <a:srgbClr val="FF000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1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3C4D23E5-F984-CC4A-A943-EE9F1529FFD5}"/>
              </a:ext>
            </a:extLst>
          </p:cNvPr>
          <p:cNvSpPr txBox="1"/>
          <p:nvPr/>
        </p:nvSpPr>
        <p:spPr>
          <a:xfrm>
            <a:off x="5565244" y="2725516"/>
            <a:ext cx="254833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60" dirty="0">
                <a:latin typeface="Cambria Math" panose="02040503050406030204" pitchFamily="18" charset="0"/>
                <a:ea typeface="Cambria Math" panose="02040503050406030204" pitchFamily="18" charset="0"/>
              </a:rPr>
              <a:t>1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B06B220F-8ABE-9444-B1C3-75E74B0187D7}"/>
              </a:ext>
            </a:extLst>
          </p:cNvPr>
          <p:cNvSpPr txBox="1"/>
          <p:nvPr/>
        </p:nvSpPr>
        <p:spPr>
          <a:xfrm>
            <a:off x="4288820" y="2730261"/>
            <a:ext cx="254833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60" dirty="0">
                <a:latin typeface="Cambria Math" panose="02040503050406030204" pitchFamily="18" charset="0"/>
                <a:ea typeface="Cambria Math" panose="02040503050406030204" pitchFamily="18" charset="0"/>
              </a:rPr>
              <a:t>1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1" name="TextBox 40">
                <a:extLst>
                  <a:ext uri="{FF2B5EF4-FFF2-40B4-BE49-F238E27FC236}">
                    <a16:creationId xmlns:a16="http://schemas.microsoft.com/office/drawing/2014/main" id="{D8C03A9D-358F-42C7-9188-382FC4C63B08}"/>
                  </a:ext>
                </a:extLst>
              </p:cNvPr>
              <p:cNvSpPr txBox="1"/>
              <p:nvPr/>
            </p:nvSpPr>
            <p:spPr>
              <a:xfrm>
                <a:off x="3046505" y="2309211"/>
                <a:ext cx="464696" cy="4247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16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16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𝜀</m:t>
                          </m:r>
                        </m:e>
                        <m:sub>
                          <m:r>
                            <a:rPr lang="en-US" sz="216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en-US" sz="216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1" name="TextBox 40">
                <a:extLst>
                  <a:ext uri="{FF2B5EF4-FFF2-40B4-BE49-F238E27FC236}">
                    <a16:creationId xmlns:a16="http://schemas.microsoft.com/office/drawing/2014/main" id="{D8C03A9D-358F-42C7-9188-382FC4C63B0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46505" y="2309211"/>
                <a:ext cx="464696" cy="424732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167285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B0C2D2-89DD-1546-B50C-E6A815F29D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Model Fit	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4F264A-8B06-374E-B738-C6F18162643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Model-Implied Covariance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8F1B33F-2276-524B-91E3-50152B848E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344915C1-B839-DC40-A153-1910BF1B7317}"/>
              </a:ext>
            </a:extLst>
          </p:cNvPr>
          <p:cNvSpPr/>
          <p:nvPr/>
        </p:nvSpPr>
        <p:spPr>
          <a:xfrm>
            <a:off x="3931920" y="4045935"/>
            <a:ext cx="1280160" cy="128016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>
              <a:solidFill>
                <a:schemeClr val="tx1"/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41DB4F4-1B0E-4E42-BBC5-6C8D62AC0AF6}"/>
              </a:ext>
            </a:extLst>
          </p:cNvPr>
          <p:cNvSpPr txBox="1"/>
          <p:nvPr/>
        </p:nvSpPr>
        <p:spPr>
          <a:xfrm>
            <a:off x="3903973" y="4456676"/>
            <a:ext cx="1364105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Helvetica Neue Light" panose="02000403000000020004" pitchFamily="2" charset="0"/>
                <a:ea typeface="Helvetica Neue Light" panose="02000403000000020004" pitchFamily="2" charset="0"/>
              </a:rPr>
              <a:t>Aptitude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06D95CEF-B7A0-8745-85E3-81FA2DEE67F7}"/>
              </a:ext>
            </a:extLst>
          </p:cNvPr>
          <p:cNvSpPr/>
          <p:nvPr/>
        </p:nvSpPr>
        <p:spPr>
          <a:xfrm>
            <a:off x="2749991" y="3119452"/>
            <a:ext cx="1059242" cy="430887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>
              <a:solidFill>
                <a:schemeClr val="tx1"/>
              </a:solidFill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585F903F-FD19-E647-9187-A71F25C59D1C}"/>
              </a:ext>
            </a:extLst>
          </p:cNvPr>
          <p:cNvSpPr txBox="1"/>
          <p:nvPr/>
        </p:nvSpPr>
        <p:spPr>
          <a:xfrm>
            <a:off x="2749990" y="3120123"/>
            <a:ext cx="1059242" cy="4308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200" dirty="0">
                <a:latin typeface="Helvetica Neue Light" panose="02000403000000020004" pitchFamily="2" charset="0"/>
                <a:ea typeface="Helvetica Neue Light" panose="02000403000000020004" pitchFamily="2" charset="0"/>
              </a:rPr>
              <a:t>SAT-M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0CFA07EE-FA06-B34F-ADCF-B863C3B9AB62}"/>
              </a:ext>
            </a:extLst>
          </p:cNvPr>
          <p:cNvSpPr/>
          <p:nvPr/>
        </p:nvSpPr>
        <p:spPr>
          <a:xfrm>
            <a:off x="4042380" y="3122436"/>
            <a:ext cx="1059242" cy="430887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>
              <a:solidFill>
                <a:schemeClr val="tx1"/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E0B0582A-0E6D-B04B-A6BA-B0D041E7C7CF}"/>
              </a:ext>
            </a:extLst>
          </p:cNvPr>
          <p:cNvSpPr txBox="1"/>
          <p:nvPr/>
        </p:nvSpPr>
        <p:spPr>
          <a:xfrm>
            <a:off x="4042379" y="3123107"/>
            <a:ext cx="1059242" cy="4308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200" dirty="0">
                <a:latin typeface="Helvetica Neue Light" panose="02000403000000020004" pitchFamily="2" charset="0"/>
                <a:ea typeface="Helvetica Neue Light" panose="02000403000000020004" pitchFamily="2" charset="0"/>
              </a:rPr>
              <a:t>SAT-V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612B7977-F791-AB4D-A040-A3340784836C}"/>
              </a:ext>
            </a:extLst>
          </p:cNvPr>
          <p:cNvSpPr/>
          <p:nvPr/>
        </p:nvSpPr>
        <p:spPr>
          <a:xfrm>
            <a:off x="5328564" y="3125632"/>
            <a:ext cx="1059242" cy="430887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>
              <a:solidFill>
                <a:schemeClr val="tx1"/>
              </a:solidFill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56DCE9C5-D6FF-184B-B096-AF27B5970425}"/>
              </a:ext>
            </a:extLst>
          </p:cNvPr>
          <p:cNvSpPr txBox="1"/>
          <p:nvPr/>
        </p:nvSpPr>
        <p:spPr>
          <a:xfrm>
            <a:off x="5328563" y="3126304"/>
            <a:ext cx="1059242" cy="4308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200" dirty="0">
                <a:latin typeface="Helvetica Neue Light" panose="02000403000000020004" pitchFamily="2" charset="0"/>
                <a:ea typeface="Helvetica Neue Light" panose="02000403000000020004" pitchFamily="2" charset="0"/>
              </a:rPr>
              <a:t>SAT-W</a:t>
            </a:r>
          </a:p>
        </p:txBody>
      </p: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8B9E5BE5-35EF-F645-B935-4E8F3FCF2476}"/>
              </a:ext>
            </a:extLst>
          </p:cNvPr>
          <p:cNvCxnSpPr>
            <a:cxnSpLocks/>
            <a:stCxn id="16" idx="1"/>
            <a:endCxn id="19" idx="2"/>
          </p:cNvCxnSpPr>
          <p:nvPr/>
        </p:nvCxnSpPr>
        <p:spPr>
          <a:xfrm flipH="1" flipV="1">
            <a:off x="3279611" y="3551010"/>
            <a:ext cx="839784" cy="68240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47DF8F8C-0AE0-7C4C-AB80-008D973AFAFD}"/>
              </a:ext>
            </a:extLst>
          </p:cNvPr>
          <p:cNvCxnSpPr>
            <a:cxnSpLocks/>
            <a:stCxn id="16" idx="0"/>
            <a:endCxn id="21" idx="2"/>
          </p:cNvCxnSpPr>
          <p:nvPr/>
        </p:nvCxnSpPr>
        <p:spPr>
          <a:xfrm flipV="1">
            <a:off x="4572000" y="3553994"/>
            <a:ext cx="0" cy="491941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4467290F-D5AA-1149-A2EA-105CC6527871}"/>
              </a:ext>
            </a:extLst>
          </p:cNvPr>
          <p:cNvCxnSpPr>
            <a:cxnSpLocks/>
            <a:stCxn id="16" idx="7"/>
            <a:endCxn id="23" idx="2"/>
          </p:cNvCxnSpPr>
          <p:nvPr/>
        </p:nvCxnSpPr>
        <p:spPr>
          <a:xfrm flipV="1">
            <a:off x="5024605" y="3557191"/>
            <a:ext cx="833579" cy="676219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Oval 26">
            <a:extLst>
              <a:ext uri="{FF2B5EF4-FFF2-40B4-BE49-F238E27FC236}">
                <a16:creationId xmlns:a16="http://schemas.microsoft.com/office/drawing/2014/main" id="{8819EE1A-E86D-6D41-886F-887C62EFCDF8}"/>
              </a:ext>
            </a:extLst>
          </p:cNvPr>
          <p:cNvSpPr/>
          <p:nvPr/>
        </p:nvSpPr>
        <p:spPr>
          <a:xfrm>
            <a:off x="3055741" y="2325411"/>
            <a:ext cx="464696" cy="434714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>
              <a:solidFill>
                <a:srgbClr val="FF0000"/>
              </a:solidFill>
            </a:endParaRPr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F998CF06-8EBF-C745-BB8E-5172B2B59C5B}"/>
              </a:ext>
            </a:extLst>
          </p:cNvPr>
          <p:cNvSpPr/>
          <p:nvPr/>
        </p:nvSpPr>
        <p:spPr>
          <a:xfrm>
            <a:off x="4350923" y="2359256"/>
            <a:ext cx="464696" cy="434714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5764BF01-1E54-9A47-A1E1-37313276EEE4}"/>
                  </a:ext>
                </a:extLst>
              </p:cNvPr>
              <p:cNvSpPr txBox="1"/>
              <p:nvPr/>
            </p:nvSpPr>
            <p:spPr>
              <a:xfrm>
                <a:off x="4350923" y="2389237"/>
                <a:ext cx="464696" cy="4247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16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16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𝜀</m:t>
                          </m:r>
                        </m:e>
                        <m:sub>
                          <m:r>
                            <a:rPr lang="en-US" sz="2160" i="1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lang="en-US" sz="2160" dirty="0"/>
              </a:p>
            </p:txBody>
          </p:sp>
        </mc:Choice>
        <mc:Fallback xmlns=""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5764BF01-1E54-9A47-A1E1-37313276EEE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50923" y="2389237"/>
                <a:ext cx="464696" cy="424732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1" name="Oval 30">
            <a:extLst>
              <a:ext uri="{FF2B5EF4-FFF2-40B4-BE49-F238E27FC236}">
                <a16:creationId xmlns:a16="http://schemas.microsoft.com/office/drawing/2014/main" id="{D2CE7ABA-50A9-3A49-B740-435A666DFABC}"/>
              </a:ext>
            </a:extLst>
          </p:cNvPr>
          <p:cNvSpPr/>
          <p:nvPr/>
        </p:nvSpPr>
        <p:spPr>
          <a:xfrm>
            <a:off x="5609160" y="2357426"/>
            <a:ext cx="464696" cy="434714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867D3308-D2C6-9749-9DBF-FEA535A1C642}"/>
                  </a:ext>
                </a:extLst>
              </p:cNvPr>
              <p:cNvSpPr txBox="1"/>
              <p:nvPr/>
            </p:nvSpPr>
            <p:spPr>
              <a:xfrm>
                <a:off x="5609160" y="2387406"/>
                <a:ext cx="464696" cy="4247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16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16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𝜀</m:t>
                          </m:r>
                        </m:e>
                        <m:sub>
                          <m:r>
                            <a:rPr lang="en-US" sz="2160" i="1">
                              <a:latin typeface="Cambria Math" panose="02040503050406030204" pitchFamily="18" charset="0"/>
                            </a:rPr>
                            <m:t>3</m:t>
                          </m:r>
                        </m:sub>
                      </m:sSub>
                    </m:oMath>
                  </m:oMathPara>
                </a14:m>
                <a:endParaRPr lang="en-US" sz="2160" dirty="0"/>
              </a:p>
            </p:txBody>
          </p:sp>
        </mc:Choice>
        <mc:Fallback xmlns=""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867D3308-D2C6-9749-9DBF-FEA535A1C64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09160" y="2387406"/>
                <a:ext cx="464696" cy="424732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9336997C-94FD-4C4A-AA5D-CA00DA340CE8}"/>
              </a:ext>
            </a:extLst>
          </p:cNvPr>
          <p:cNvCxnSpPr>
            <a:cxnSpLocks/>
            <a:stCxn id="27" idx="4"/>
            <a:endCxn id="19" idx="0"/>
          </p:cNvCxnSpPr>
          <p:nvPr/>
        </p:nvCxnSpPr>
        <p:spPr>
          <a:xfrm flipH="1">
            <a:off x="3279611" y="2760125"/>
            <a:ext cx="8478" cy="359998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D580FB12-DA27-1C4D-8F5B-ED9C17C16937}"/>
              </a:ext>
            </a:extLst>
          </p:cNvPr>
          <p:cNvCxnSpPr>
            <a:cxnSpLocks/>
            <a:stCxn id="29" idx="4"/>
          </p:cNvCxnSpPr>
          <p:nvPr/>
        </p:nvCxnSpPr>
        <p:spPr>
          <a:xfrm flipH="1">
            <a:off x="4581665" y="2793970"/>
            <a:ext cx="1606" cy="332333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118FC2D6-971F-834A-81AD-C05A3DBD8079}"/>
              </a:ext>
            </a:extLst>
          </p:cNvPr>
          <p:cNvCxnSpPr>
            <a:cxnSpLocks/>
          </p:cNvCxnSpPr>
          <p:nvPr/>
        </p:nvCxnSpPr>
        <p:spPr>
          <a:xfrm>
            <a:off x="5841507" y="2786717"/>
            <a:ext cx="0" cy="345008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id="{F5E19C01-435A-9345-BF91-C2FF34715160}"/>
                  </a:ext>
                </a:extLst>
              </p:cNvPr>
              <p:cNvSpPr txBox="1"/>
              <p:nvPr/>
            </p:nvSpPr>
            <p:spPr>
              <a:xfrm>
                <a:off x="3195410" y="3615663"/>
                <a:ext cx="464696" cy="4247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16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16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𝜆</m:t>
                          </m:r>
                        </m:e>
                        <m:sub>
                          <m:r>
                            <a:rPr lang="en-US" sz="2160" i="1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en-US" sz="2160" dirty="0"/>
              </a:p>
            </p:txBody>
          </p:sp>
        </mc:Choice>
        <mc:Fallback xmlns=""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id="{F5E19C01-435A-9345-BF91-C2FF3471516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95410" y="3615663"/>
                <a:ext cx="464696" cy="424732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E149163D-E0F0-1A49-8EB3-CB37EACF1E91}"/>
                  </a:ext>
                </a:extLst>
              </p:cNvPr>
              <p:cNvSpPr txBox="1"/>
              <p:nvPr/>
            </p:nvSpPr>
            <p:spPr>
              <a:xfrm>
                <a:off x="4184320" y="3613807"/>
                <a:ext cx="464696" cy="4247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16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16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𝜆</m:t>
                          </m:r>
                        </m:e>
                        <m:sub>
                          <m:r>
                            <a:rPr lang="en-US" sz="2160" i="1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lang="en-US" sz="2160" dirty="0"/>
              </a:p>
            </p:txBody>
          </p:sp>
        </mc:Choice>
        <mc:Fallback xmlns=""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E149163D-E0F0-1A49-8EB3-CB37EACF1E9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84320" y="3613807"/>
                <a:ext cx="464696" cy="424732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9" name="TextBox 38">
                <a:extLst>
                  <a:ext uri="{FF2B5EF4-FFF2-40B4-BE49-F238E27FC236}">
                    <a16:creationId xmlns:a16="http://schemas.microsoft.com/office/drawing/2014/main" id="{E1490FA3-8256-7241-87AD-959A6303E2E6}"/>
                  </a:ext>
                </a:extLst>
              </p:cNvPr>
              <p:cNvSpPr txBox="1"/>
              <p:nvPr/>
            </p:nvSpPr>
            <p:spPr>
              <a:xfrm>
                <a:off x="4959683" y="3619534"/>
                <a:ext cx="464696" cy="4247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16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16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𝜆</m:t>
                          </m:r>
                        </m:e>
                        <m:sub>
                          <m:r>
                            <a:rPr lang="en-US" sz="2160" i="1">
                              <a:latin typeface="Cambria Math" panose="02040503050406030204" pitchFamily="18" charset="0"/>
                            </a:rPr>
                            <m:t>3</m:t>
                          </m:r>
                        </m:sub>
                      </m:sSub>
                    </m:oMath>
                  </m:oMathPara>
                </a14:m>
                <a:endParaRPr lang="en-US" sz="2160" dirty="0"/>
              </a:p>
            </p:txBody>
          </p:sp>
        </mc:Choice>
        <mc:Fallback xmlns="">
          <p:sp>
            <p:nvSpPr>
              <p:cNvPr id="39" name="TextBox 38">
                <a:extLst>
                  <a:ext uri="{FF2B5EF4-FFF2-40B4-BE49-F238E27FC236}">
                    <a16:creationId xmlns:a16="http://schemas.microsoft.com/office/drawing/2014/main" id="{E1490FA3-8256-7241-87AD-959A6303E2E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59683" y="3619534"/>
                <a:ext cx="464696" cy="424732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0" name="TextBox 39">
            <a:extLst>
              <a:ext uri="{FF2B5EF4-FFF2-40B4-BE49-F238E27FC236}">
                <a16:creationId xmlns:a16="http://schemas.microsoft.com/office/drawing/2014/main" id="{F7BDE58F-0A86-9841-9D8E-820727863A31}"/>
              </a:ext>
            </a:extLst>
          </p:cNvPr>
          <p:cNvSpPr txBox="1"/>
          <p:nvPr/>
        </p:nvSpPr>
        <p:spPr>
          <a:xfrm>
            <a:off x="3040248" y="2699667"/>
            <a:ext cx="254833" cy="4247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2160" dirty="0">
                <a:latin typeface="Cambria Math" panose="02040503050406030204" pitchFamily="18" charset="0"/>
                <a:ea typeface="Cambria Math" panose="02040503050406030204" pitchFamily="18" charset="0"/>
              </a:rPr>
              <a:t>1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EB232B3C-7BD3-3F48-8430-A7B812049BF2}"/>
              </a:ext>
            </a:extLst>
          </p:cNvPr>
          <p:cNvSpPr txBox="1"/>
          <p:nvPr/>
        </p:nvSpPr>
        <p:spPr>
          <a:xfrm>
            <a:off x="4288820" y="2730261"/>
            <a:ext cx="254833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60" dirty="0">
                <a:latin typeface="Cambria Math" panose="02040503050406030204" pitchFamily="18" charset="0"/>
                <a:ea typeface="Cambria Math" panose="02040503050406030204" pitchFamily="18" charset="0"/>
              </a:rPr>
              <a:t>1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3C4D23E5-F984-CC4A-A943-EE9F1529FFD5}"/>
              </a:ext>
            </a:extLst>
          </p:cNvPr>
          <p:cNvSpPr txBox="1"/>
          <p:nvPr/>
        </p:nvSpPr>
        <p:spPr>
          <a:xfrm>
            <a:off x="5565244" y="2725516"/>
            <a:ext cx="254833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60" dirty="0">
                <a:latin typeface="Cambria Math" panose="02040503050406030204" pitchFamily="18" charset="0"/>
                <a:ea typeface="Cambria Math" panose="02040503050406030204" pitchFamily="18" charset="0"/>
              </a:rPr>
              <a:t>1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E024AFB8-70E2-2F43-892B-2BEB90217B73}"/>
                  </a:ext>
                </a:extLst>
              </p:cNvPr>
              <p:cNvSpPr txBox="1"/>
              <p:nvPr/>
            </p:nvSpPr>
            <p:spPr>
              <a:xfrm>
                <a:off x="1028598" y="5711490"/>
                <a:ext cx="2787751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>
                          <a:latin typeface="Cambria Math" panose="02040503050406030204" pitchFamily="18" charset="0"/>
                        </a:rPr>
                        <m:t>𝑐𝑜𝑣</m:t>
                      </m:r>
                      <m:d>
                        <m:d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𝑆𝐴𝑇𝑀</m:t>
                          </m:r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𝑆𝐴𝑇𝑉</m:t>
                          </m:r>
                        </m:e>
                      </m:d>
                      <m:r>
                        <a:rPr lang="en-US" sz="2400" i="1"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E024AFB8-70E2-2F43-892B-2BEB90217B7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28598" y="5711490"/>
                <a:ext cx="2787751" cy="369332"/>
              </a:xfrm>
              <a:prstGeom prst="rect">
                <a:avLst/>
              </a:prstGeom>
              <a:blipFill>
                <a:blip r:embed="rId9"/>
                <a:stretch>
                  <a:fillRect l="-1094" r="-656" b="-491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3" name="TextBox 42">
                <a:extLst>
                  <a:ext uri="{FF2B5EF4-FFF2-40B4-BE49-F238E27FC236}">
                    <a16:creationId xmlns:a16="http://schemas.microsoft.com/office/drawing/2014/main" id="{26723481-8B7B-4B06-9FD1-274B4756FEFC}"/>
                  </a:ext>
                </a:extLst>
              </p:cNvPr>
              <p:cNvSpPr txBox="1"/>
              <p:nvPr/>
            </p:nvSpPr>
            <p:spPr>
              <a:xfrm>
                <a:off x="3046505" y="2309211"/>
                <a:ext cx="464696" cy="4247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16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16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𝜀</m:t>
                          </m:r>
                        </m:e>
                        <m:sub>
                          <m:r>
                            <a:rPr lang="en-US" sz="2160" i="1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en-US" sz="2160" dirty="0"/>
              </a:p>
            </p:txBody>
          </p:sp>
        </mc:Choice>
        <mc:Fallback xmlns="">
          <p:sp>
            <p:nvSpPr>
              <p:cNvPr id="43" name="TextBox 42">
                <a:extLst>
                  <a:ext uri="{FF2B5EF4-FFF2-40B4-BE49-F238E27FC236}">
                    <a16:creationId xmlns:a16="http://schemas.microsoft.com/office/drawing/2014/main" id="{26723481-8B7B-4B06-9FD1-274B4756FEF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46505" y="2309211"/>
                <a:ext cx="464696" cy="424732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711499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B0C2D2-89DD-1546-B50C-E6A815F29D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Model Fit	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4F264A-8B06-374E-B738-C6F18162643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Model-Implied Covariance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8F1B33F-2276-524B-91E3-50152B848E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344915C1-B839-DC40-A153-1910BF1B7317}"/>
              </a:ext>
            </a:extLst>
          </p:cNvPr>
          <p:cNvSpPr/>
          <p:nvPr/>
        </p:nvSpPr>
        <p:spPr>
          <a:xfrm>
            <a:off x="3931920" y="4045935"/>
            <a:ext cx="1280160" cy="1280160"/>
          </a:xfrm>
          <a:prstGeom prst="ellipse">
            <a:avLst/>
          </a:prstGeom>
          <a:solidFill>
            <a:schemeClr val="bg1"/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>
              <a:solidFill>
                <a:srgbClr val="FF0000"/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41DB4F4-1B0E-4E42-BBC5-6C8D62AC0AF6}"/>
              </a:ext>
            </a:extLst>
          </p:cNvPr>
          <p:cNvSpPr txBox="1"/>
          <p:nvPr/>
        </p:nvSpPr>
        <p:spPr>
          <a:xfrm>
            <a:off x="3903973" y="4456676"/>
            <a:ext cx="1364105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rgbClr val="FF0000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</a:rPr>
              <a:t>Aptitude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06D95CEF-B7A0-8745-85E3-81FA2DEE67F7}"/>
              </a:ext>
            </a:extLst>
          </p:cNvPr>
          <p:cNvSpPr/>
          <p:nvPr/>
        </p:nvSpPr>
        <p:spPr>
          <a:xfrm>
            <a:off x="2749991" y="3119452"/>
            <a:ext cx="1059242" cy="430887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>
              <a:solidFill>
                <a:schemeClr val="tx1"/>
              </a:solidFill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585F903F-FD19-E647-9187-A71F25C59D1C}"/>
              </a:ext>
            </a:extLst>
          </p:cNvPr>
          <p:cNvSpPr txBox="1"/>
          <p:nvPr/>
        </p:nvSpPr>
        <p:spPr>
          <a:xfrm>
            <a:off x="2749990" y="3120123"/>
            <a:ext cx="1059242" cy="4308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200" dirty="0">
                <a:latin typeface="Helvetica Neue Light" panose="02000403000000020004" pitchFamily="2" charset="0"/>
                <a:ea typeface="Helvetica Neue Light" panose="02000403000000020004" pitchFamily="2" charset="0"/>
              </a:rPr>
              <a:t>SAT-M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0CFA07EE-FA06-B34F-ADCF-B863C3B9AB62}"/>
              </a:ext>
            </a:extLst>
          </p:cNvPr>
          <p:cNvSpPr/>
          <p:nvPr/>
        </p:nvSpPr>
        <p:spPr>
          <a:xfrm>
            <a:off x="4042380" y="3122436"/>
            <a:ext cx="1059242" cy="430887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>
              <a:solidFill>
                <a:schemeClr val="tx1"/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E0B0582A-0E6D-B04B-A6BA-B0D041E7C7CF}"/>
              </a:ext>
            </a:extLst>
          </p:cNvPr>
          <p:cNvSpPr txBox="1"/>
          <p:nvPr/>
        </p:nvSpPr>
        <p:spPr>
          <a:xfrm>
            <a:off x="4042379" y="3123107"/>
            <a:ext cx="1059242" cy="4308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200" dirty="0">
                <a:latin typeface="Helvetica Neue Light" panose="02000403000000020004" pitchFamily="2" charset="0"/>
                <a:ea typeface="Helvetica Neue Light" panose="02000403000000020004" pitchFamily="2" charset="0"/>
              </a:rPr>
              <a:t>SAT-V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612B7977-F791-AB4D-A040-A3340784836C}"/>
              </a:ext>
            </a:extLst>
          </p:cNvPr>
          <p:cNvSpPr/>
          <p:nvPr/>
        </p:nvSpPr>
        <p:spPr>
          <a:xfrm>
            <a:off x="5328564" y="3125632"/>
            <a:ext cx="1059242" cy="430887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>
              <a:solidFill>
                <a:schemeClr val="tx1"/>
              </a:solidFill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56DCE9C5-D6FF-184B-B096-AF27B5970425}"/>
              </a:ext>
            </a:extLst>
          </p:cNvPr>
          <p:cNvSpPr txBox="1"/>
          <p:nvPr/>
        </p:nvSpPr>
        <p:spPr>
          <a:xfrm>
            <a:off x="5328563" y="3126304"/>
            <a:ext cx="1059242" cy="4308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200" dirty="0">
                <a:latin typeface="Helvetica Neue Light" panose="02000403000000020004" pitchFamily="2" charset="0"/>
                <a:ea typeface="Helvetica Neue Light" panose="02000403000000020004" pitchFamily="2" charset="0"/>
              </a:rPr>
              <a:t>SAT-W</a:t>
            </a:r>
          </a:p>
        </p:txBody>
      </p: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8B9E5BE5-35EF-F645-B935-4E8F3FCF2476}"/>
              </a:ext>
            </a:extLst>
          </p:cNvPr>
          <p:cNvCxnSpPr>
            <a:cxnSpLocks/>
            <a:stCxn id="16" idx="1"/>
            <a:endCxn id="19" idx="2"/>
          </p:cNvCxnSpPr>
          <p:nvPr/>
        </p:nvCxnSpPr>
        <p:spPr>
          <a:xfrm flipH="1" flipV="1">
            <a:off x="3279611" y="3551010"/>
            <a:ext cx="839784" cy="68240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47DF8F8C-0AE0-7C4C-AB80-008D973AFAFD}"/>
              </a:ext>
            </a:extLst>
          </p:cNvPr>
          <p:cNvCxnSpPr>
            <a:cxnSpLocks/>
            <a:stCxn id="16" idx="0"/>
            <a:endCxn id="21" idx="2"/>
          </p:cNvCxnSpPr>
          <p:nvPr/>
        </p:nvCxnSpPr>
        <p:spPr>
          <a:xfrm flipV="1">
            <a:off x="4572000" y="3553994"/>
            <a:ext cx="0" cy="491941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4467290F-D5AA-1149-A2EA-105CC6527871}"/>
              </a:ext>
            </a:extLst>
          </p:cNvPr>
          <p:cNvCxnSpPr>
            <a:cxnSpLocks/>
            <a:stCxn id="16" idx="7"/>
            <a:endCxn id="23" idx="2"/>
          </p:cNvCxnSpPr>
          <p:nvPr/>
        </p:nvCxnSpPr>
        <p:spPr>
          <a:xfrm flipV="1">
            <a:off x="5024605" y="3557191"/>
            <a:ext cx="833579" cy="676219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Oval 26">
            <a:extLst>
              <a:ext uri="{FF2B5EF4-FFF2-40B4-BE49-F238E27FC236}">
                <a16:creationId xmlns:a16="http://schemas.microsoft.com/office/drawing/2014/main" id="{8819EE1A-E86D-6D41-886F-887C62EFCDF8}"/>
              </a:ext>
            </a:extLst>
          </p:cNvPr>
          <p:cNvSpPr/>
          <p:nvPr/>
        </p:nvSpPr>
        <p:spPr>
          <a:xfrm>
            <a:off x="3055741" y="2325411"/>
            <a:ext cx="464696" cy="434714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>
              <a:solidFill>
                <a:srgbClr val="FF0000"/>
              </a:solidFill>
            </a:endParaRPr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F998CF06-8EBF-C745-BB8E-5172B2B59C5B}"/>
              </a:ext>
            </a:extLst>
          </p:cNvPr>
          <p:cNvSpPr/>
          <p:nvPr/>
        </p:nvSpPr>
        <p:spPr>
          <a:xfrm>
            <a:off x="4350923" y="2359256"/>
            <a:ext cx="464696" cy="434714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5764BF01-1E54-9A47-A1E1-37313276EEE4}"/>
                  </a:ext>
                </a:extLst>
              </p:cNvPr>
              <p:cNvSpPr txBox="1"/>
              <p:nvPr/>
            </p:nvSpPr>
            <p:spPr>
              <a:xfrm>
                <a:off x="4350923" y="2389237"/>
                <a:ext cx="464696" cy="4247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16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16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𝜀</m:t>
                          </m:r>
                        </m:e>
                        <m:sub>
                          <m:r>
                            <a:rPr lang="en-US" sz="2160" i="1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lang="en-US" sz="2160" dirty="0"/>
              </a:p>
            </p:txBody>
          </p:sp>
        </mc:Choice>
        <mc:Fallback xmlns=""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5764BF01-1E54-9A47-A1E1-37313276EEE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50923" y="2389237"/>
                <a:ext cx="464696" cy="424732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1" name="Oval 30">
            <a:extLst>
              <a:ext uri="{FF2B5EF4-FFF2-40B4-BE49-F238E27FC236}">
                <a16:creationId xmlns:a16="http://schemas.microsoft.com/office/drawing/2014/main" id="{D2CE7ABA-50A9-3A49-B740-435A666DFABC}"/>
              </a:ext>
            </a:extLst>
          </p:cNvPr>
          <p:cNvSpPr/>
          <p:nvPr/>
        </p:nvSpPr>
        <p:spPr>
          <a:xfrm>
            <a:off x="5609160" y="2357426"/>
            <a:ext cx="464696" cy="434714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867D3308-D2C6-9749-9DBF-FEA535A1C642}"/>
                  </a:ext>
                </a:extLst>
              </p:cNvPr>
              <p:cNvSpPr txBox="1"/>
              <p:nvPr/>
            </p:nvSpPr>
            <p:spPr>
              <a:xfrm>
                <a:off x="5609160" y="2387406"/>
                <a:ext cx="464696" cy="4247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16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16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𝜀</m:t>
                          </m:r>
                        </m:e>
                        <m:sub>
                          <m:r>
                            <a:rPr lang="en-US" sz="2160" i="1">
                              <a:latin typeface="Cambria Math" panose="02040503050406030204" pitchFamily="18" charset="0"/>
                            </a:rPr>
                            <m:t>3</m:t>
                          </m:r>
                        </m:sub>
                      </m:sSub>
                    </m:oMath>
                  </m:oMathPara>
                </a14:m>
                <a:endParaRPr lang="en-US" sz="2160" dirty="0"/>
              </a:p>
            </p:txBody>
          </p:sp>
        </mc:Choice>
        <mc:Fallback xmlns=""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867D3308-D2C6-9749-9DBF-FEA535A1C64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09160" y="2387406"/>
                <a:ext cx="464696" cy="424732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9336997C-94FD-4C4A-AA5D-CA00DA340CE8}"/>
              </a:ext>
            </a:extLst>
          </p:cNvPr>
          <p:cNvCxnSpPr>
            <a:cxnSpLocks/>
            <a:stCxn id="27" idx="4"/>
            <a:endCxn id="19" idx="0"/>
          </p:cNvCxnSpPr>
          <p:nvPr/>
        </p:nvCxnSpPr>
        <p:spPr>
          <a:xfrm flipH="1">
            <a:off x="3279611" y="2760125"/>
            <a:ext cx="8478" cy="359998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D580FB12-DA27-1C4D-8F5B-ED9C17C16937}"/>
              </a:ext>
            </a:extLst>
          </p:cNvPr>
          <p:cNvCxnSpPr>
            <a:cxnSpLocks/>
            <a:stCxn id="29" idx="4"/>
          </p:cNvCxnSpPr>
          <p:nvPr/>
        </p:nvCxnSpPr>
        <p:spPr>
          <a:xfrm flipH="1">
            <a:off x="4581665" y="2793970"/>
            <a:ext cx="1606" cy="332333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118FC2D6-971F-834A-81AD-C05A3DBD8079}"/>
              </a:ext>
            </a:extLst>
          </p:cNvPr>
          <p:cNvCxnSpPr>
            <a:cxnSpLocks/>
          </p:cNvCxnSpPr>
          <p:nvPr/>
        </p:nvCxnSpPr>
        <p:spPr>
          <a:xfrm>
            <a:off x="5841507" y="2786717"/>
            <a:ext cx="0" cy="345008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id="{F5E19C01-435A-9345-BF91-C2FF34715160}"/>
                  </a:ext>
                </a:extLst>
              </p:cNvPr>
              <p:cNvSpPr txBox="1"/>
              <p:nvPr/>
            </p:nvSpPr>
            <p:spPr>
              <a:xfrm>
                <a:off x="3195410" y="3615663"/>
                <a:ext cx="464696" cy="4247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16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16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𝜆</m:t>
                          </m:r>
                        </m:e>
                        <m:sub>
                          <m:r>
                            <a:rPr lang="en-US" sz="216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en-US" sz="216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id="{F5E19C01-435A-9345-BF91-C2FF3471516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95410" y="3615663"/>
                <a:ext cx="464696" cy="424732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E149163D-E0F0-1A49-8EB3-CB37EACF1E91}"/>
                  </a:ext>
                </a:extLst>
              </p:cNvPr>
              <p:cNvSpPr txBox="1"/>
              <p:nvPr/>
            </p:nvSpPr>
            <p:spPr>
              <a:xfrm>
                <a:off x="4184320" y="3613807"/>
                <a:ext cx="464696" cy="4247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16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16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𝜆</m:t>
                          </m:r>
                        </m:e>
                        <m:sub>
                          <m:r>
                            <a:rPr lang="en-US" sz="216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lang="en-US" sz="216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E149163D-E0F0-1A49-8EB3-CB37EACF1E9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84320" y="3613807"/>
                <a:ext cx="464696" cy="424732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9" name="TextBox 38">
                <a:extLst>
                  <a:ext uri="{FF2B5EF4-FFF2-40B4-BE49-F238E27FC236}">
                    <a16:creationId xmlns:a16="http://schemas.microsoft.com/office/drawing/2014/main" id="{E1490FA3-8256-7241-87AD-959A6303E2E6}"/>
                  </a:ext>
                </a:extLst>
              </p:cNvPr>
              <p:cNvSpPr txBox="1"/>
              <p:nvPr/>
            </p:nvSpPr>
            <p:spPr>
              <a:xfrm>
                <a:off x="4959683" y="3619534"/>
                <a:ext cx="464696" cy="4247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16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16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𝜆</m:t>
                          </m:r>
                        </m:e>
                        <m:sub>
                          <m:r>
                            <a:rPr lang="en-US" sz="2160" i="1">
                              <a:latin typeface="Cambria Math" panose="02040503050406030204" pitchFamily="18" charset="0"/>
                            </a:rPr>
                            <m:t>3</m:t>
                          </m:r>
                        </m:sub>
                      </m:sSub>
                    </m:oMath>
                  </m:oMathPara>
                </a14:m>
                <a:endParaRPr lang="en-US" sz="2160" dirty="0"/>
              </a:p>
            </p:txBody>
          </p:sp>
        </mc:Choice>
        <mc:Fallback xmlns="">
          <p:sp>
            <p:nvSpPr>
              <p:cNvPr id="39" name="TextBox 38">
                <a:extLst>
                  <a:ext uri="{FF2B5EF4-FFF2-40B4-BE49-F238E27FC236}">
                    <a16:creationId xmlns:a16="http://schemas.microsoft.com/office/drawing/2014/main" id="{E1490FA3-8256-7241-87AD-959A6303E2E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59683" y="3619534"/>
                <a:ext cx="464696" cy="424732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0" name="TextBox 39">
            <a:extLst>
              <a:ext uri="{FF2B5EF4-FFF2-40B4-BE49-F238E27FC236}">
                <a16:creationId xmlns:a16="http://schemas.microsoft.com/office/drawing/2014/main" id="{F7BDE58F-0A86-9841-9D8E-820727863A31}"/>
              </a:ext>
            </a:extLst>
          </p:cNvPr>
          <p:cNvSpPr txBox="1"/>
          <p:nvPr/>
        </p:nvSpPr>
        <p:spPr>
          <a:xfrm>
            <a:off x="3040248" y="2699667"/>
            <a:ext cx="254833" cy="4247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2160" dirty="0">
                <a:latin typeface="Cambria Math" panose="02040503050406030204" pitchFamily="18" charset="0"/>
                <a:ea typeface="Cambria Math" panose="02040503050406030204" pitchFamily="18" charset="0"/>
              </a:rPr>
              <a:t>1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EB232B3C-7BD3-3F48-8430-A7B812049BF2}"/>
              </a:ext>
            </a:extLst>
          </p:cNvPr>
          <p:cNvSpPr txBox="1"/>
          <p:nvPr/>
        </p:nvSpPr>
        <p:spPr>
          <a:xfrm>
            <a:off x="4288820" y="2730261"/>
            <a:ext cx="254833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60" dirty="0">
                <a:latin typeface="Cambria Math" panose="02040503050406030204" pitchFamily="18" charset="0"/>
                <a:ea typeface="Cambria Math" panose="02040503050406030204" pitchFamily="18" charset="0"/>
              </a:rPr>
              <a:t>1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3C4D23E5-F984-CC4A-A943-EE9F1529FFD5}"/>
              </a:ext>
            </a:extLst>
          </p:cNvPr>
          <p:cNvSpPr txBox="1"/>
          <p:nvPr/>
        </p:nvSpPr>
        <p:spPr>
          <a:xfrm>
            <a:off x="5565244" y="2725516"/>
            <a:ext cx="254833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60" dirty="0">
                <a:latin typeface="Cambria Math" panose="02040503050406030204" pitchFamily="18" charset="0"/>
                <a:ea typeface="Cambria Math" panose="02040503050406030204" pitchFamily="18" charset="0"/>
              </a:rPr>
              <a:t>1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E024AFB8-70E2-2F43-892B-2BEB90217B73}"/>
                  </a:ext>
                </a:extLst>
              </p:cNvPr>
              <p:cNvSpPr txBox="1"/>
              <p:nvPr/>
            </p:nvSpPr>
            <p:spPr>
              <a:xfrm>
                <a:off x="1028598" y="5711490"/>
                <a:ext cx="6218049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>
                          <a:latin typeface="Cambria Math" panose="02040503050406030204" pitchFamily="18" charset="0"/>
                        </a:rPr>
                        <m:t>𝑐𝑜𝑣</m:t>
                      </m:r>
                      <m:d>
                        <m:d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𝑆𝐴𝑇𝑀</m:t>
                          </m:r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𝑆𝐴𝑇𝑉</m:t>
                          </m:r>
                        </m:e>
                      </m:d>
                      <m:r>
                        <a:rPr lang="en-US" sz="2400" i="1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sz="24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𝜆</m:t>
                          </m:r>
                        </m:e>
                        <m:sub>
                          <m:r>
                            <a:rPr lang="en-US" sz="24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n-US" sz="24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r>
                        <a:rPr lang="en-US" sz="24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𝑣𝑎𝑟</m:t>
                      </m:r>
                      <m:r>
                        <a:rPr lang="en-US" sz="24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(</m:t>
                      </m:r>
                      <m:r>
                        <a:rPr lang="en-US" sz="24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𝐴𝑝𝑡𝑖𝑡𝑢𝑑𝑒</m:t>
                      </m:r>
                      <m:r>
                        <a:rPr lang="en-US" sz="2400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) ×</m:t>
                      </m:r>
                      <m:sSub>
                        <m:sSubPr>
                          <m:ctrlPr>
                            <a:rPr lang="en-US" sz="24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𝜆</m:t>
                          </m:r>
                        </m:e>
                        <m:sub>
                          <m:r>
                            <a:rPr lang="en-US" sz="24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E024AFB8-70E2-2F43-892B-2BEB90217B7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28598" y="5711490"/>
                <a:ext cx="6218049" cy="369332"/>
              </a:xfrm>
              <a:prstGeom prst="rect">
                <a:avLst/>
              </a:prstGeom>
              <a:blipFill>
                <a:blip r:embed="rId9"/>
                <a:stretch>
                  <a:fillRect l="-294" b="-3278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3" name="TextBox 42">
                <a:extLst>
                  <a:ext uri="{FF2B5EF4-FFF2-40B4-BE49-F238E27FC236}">
                    <a16:creationId xmlns:a16="http://schemas.microsoft.com/office/drawing/2014/main" id="{D132C6F1-0BEC-450A-B799-55CBD5034615}"/>
                  </a:ext>
                </a:extLst>
              </p:cNvPr>
              <p:cNvSpPr txBox="1"/>
              <p:nvPr/>
            </p:nvSpPr>
            <p:spPr>
              <a:xfrm>
                <a:off x="3046505" y="2309211"/>
                <a:ext cx="464696" cy="4247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16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16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𝜀</m:t>
                          </m:r>
                        </m:e>
                        <m:sub>
                          <m:r>
                            <a:rPr lang="en-US" sz="2160" i="1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en-US" sz="2160" dirty="0"/>
              </a:p>
            </p:txBody>
          </p:sp>
        </mc:Choice>
        <mc:Fallback xmlns="">
          <p:sp>
            <p:nvSpPr>
              <p:cNvPr id="43" name="TextBox 42">
                <a:extLst>
                  <a:ext uri="{FF2B5EF4-FFF2-40B4-BE49-F238E27FC236}">
                    <a16:creationId xmlns:a16="http://schemas.microsoft.com/office/drawing/2014/main" id="{D132C6F1-0BEC-450A-B799-55CBD503461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46505" y="2309211"/>
                <a:ext cx="464696" cy="424732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832014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FA9216-7D7B-FB43-9F6E-422AEEA5F2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is SEM?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54DF60-EB7F-5D45-895F-15F20EF221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827435"/>
            <a:ext cx="7886700" cy="4978099"/>
          </a:xfrm>
        </p:spPr>
        <p:txBody>
          <a:bodyPr>
            <a:normAutofit/>
          </a:bodyPr>
          <a:lstStyle/>
          <a:p>
            <a:r>
              <a:rPr lang="en-US" dirty="0"/>
              <a:t>Structural equation modeling (SEM) is a multivariate statistical analysis framework that allows simultaneous estimation of a system of equations</a:t>
            </a:r>
          </a:p>
          <a:p>
            <a:pPr lvl="1"/>
            <a:r>
              <a:rPr lang="en-US" dirty="0"/>
              <a:t>Variables can be measured with error</a:t>
            </a:r>
          </a:p>
          <a:p>
            <a:pPr lvl="1"/>
            <a:r>
              <a:rPr lang="en-US" dirty="0"/>
              <a:t>Variables can be unobserved constructs</a:t>
            </a:r>
          </a:p>
        </p:txBody>
      </p:sp>
    </p:spTree>
    <p:extLst>
      <p:ext uri="{BB962C8B-B14F-4D97-AF65-F5344CB8AC3E}">
        <p14:creationId xmlns:p14="http://schemas.microsoft.com/office/powerpoint/2010/main" val="3549734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42E10A-6615-3643-B3B5-70051CD76D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Model Fit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9A805BF-C4E4-F74B-9DF1-61FCEC27EA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555636B-085C-4E8B-9D59-E400939875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34973"/>
            <a:ext cx="9164829" cy="25603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7E2E75C-D6F8-4928-B952-B5473D11515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20524" b="25287"/>
          <a:stretch/>
        </p:blipFill>
        <p:spPr>
          <a:xfrm>
            <a:off x="0" y="1848063"/>
            <a:ext cx="5568950" cy="21041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8019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42E10A-6615-3643-B3B5-70051CD76D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Model Fit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9A805BF-C4E4-F74B-9DF1-61FCEC27EA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555636B-085C-4E8B-9D59-E400939875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34973"/>
            <a:ext cx="9164829" cy="25603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7E2E75C-D6F8-4928-B952-B5473D11515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20524" b="25287"/>
          <a:stretch/>
        </p:blipFill>
        <p:spPr>
          <a:xfrm>
            <a:off x="0" y="1848063"/>
            <a:ext cx="5568950" cy="210417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987D0CE9-1A6D-4564-AB8C-EDBFD458E17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93648"/>
          <a:stretch/>
        </p:blipFill>
        <p:spPr>
          <a:xfrm>
            <a:off x="0" y="3952236"/>
            <a:ext cx="9144000" cy="38745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6C204852-B196-440B-806A-8F1D93FBB7E6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42239" b="43855"/>
          <a:stretch/>
        </p:blipFill>
        <p:spPr>
          <a:xfrm>
            <a:off x="0" y="4276719"/>
            <a:ext cx="9144000" cy="848228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17E14CAB-0517-428A-A3B6-2F52D74109C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69942"/>
          <a:stretch/>
        </p:blipFill>
        <p:spPr>
          <a:xfrm>
            <a:off x="0" y="5024565"/>
            <a:ext cx="9144000" cy="1833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1501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6D8445-D507-AE4F-9B9B-BF32F855BB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Model Fit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877FA95-FD5E-4646-9FC6-63397DB47C8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All model fit indices and statistics compare the specified model-implied covariance with the covariance of:</a:t>
            </a:r>
          </a:p>
          <a:p>
            <a:pPr lvl="1"/>
            <a:r>
              <a:rPr lang="en-US" dirty="0"/>
              <a:t>The saturated model (the data), </a:t>
            </a:r>
          </a:p>
          <a:p>
            <a:pPr lvl="1"/>
            <a:r>
              <a:rPr lang="en-US" dirty="0"/>
              <a:t>The baseline model, or</a:t>
            </a:r>
          </a:p>
          <a:p>
            <a:pPr lvl="1"/>
            <a:r>
              <a:rPr lang="en-US" dirty="0"/>
              <a:t>Another specified model.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D51A6C4-3CCE-E441-B6F4-5F79640B87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0789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FC3370-BEB8-9543-AA9F-4974988E4F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Model Fit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AA85A9-E947-C340-8C3E-B3B1A079591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Saturated Model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Baseline Model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ACFB331-EF34-F641-8748-04C22189F9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4C4D16A-A73A-4EA9-93E6-2ABE1EB5D00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508" t="11850" r="53442" b="71248"/>
          <a:stretch/>
        </p:blipFill>
        <p:spPr>
          <a:xfrm>
            <a:off x="628650" y="4946796"/>
            <a:ext cx="4119418" cy="103071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838666B-B724-45EE-9DBB-415B4938BF4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495" t="2674" r="53666" b="71034"/>
          <a:stretch/>
        </p:blipFill>
        <p:spPr>
          <a:xfrm>
            <a:off x="628650" y="2186421"/>
            <a:ext cx="4008581" cy="16033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9424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EE1ADC-6207-A74E-A7D0-D601BDCF0B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Model Fit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7C7E386-5405-40A2-8EA1-7089EA056AA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649" y="1652829"/>
            <a:ext cx="6748049" cy="5205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8259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A4B94F-12EF-FE4A-995B-0F91DB093E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Satorra-Bentler</a:t>
            </a:r>
            <a:r>
              <a:rPr lang="en-US" dirty="0"/>
              <a:t> Estimator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9BE3562-8A82-5342-9595-88E99F263B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D28D732-86FE-4BC0-A231-BA10250691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1679322"/>
            <a:ext cx="6500025" cy="21945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9082EBAF-3EBA-4B95-AFAC-A44E5017AAF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650" y="1898778"/>
            <a:ext cx="6471966" cy="411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98908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A4B94F-12EF-FE4A-995B-0F91DB093E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Satorra-Bentler</a:t>
            </a:r>
            <a:r>
              <a:rPr lang="en-US" dirty="0"/>
              <a:t> Estimator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9BE3562-8A82-5342-9595-88E99F263B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D653626-DD8D-4243-80D9-4710DDB519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1687172"/>
            <a:ext cx="4602927" cy="5170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49864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BD74CB-7B45-B341-A70F-76F338DFDC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Constraints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6A288DC-30D0-2942-B6AC-83A5414E61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FB004EF-F267-4D33-88F4-1C523A6C024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94706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75A281-5C6E-F848-8A9C-C695E19D16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Path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8B4F7B-4840-D04D-A47D-B730E1EFBDE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video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8CAFE02-A756-0F4C-A554-3477E2F1AD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ath">
            <a:hlinkClick r:id="" action="ppaction://media"/>
            <a:extLst>
              <a:ext uri="{FF2B5EF4-FFF2-40B4-BE49-F238E27FC236}">
                <a16:creationId xmlns:a16="http://schemas.microsoft.com/office/drawing/2014/main" id="{309F9D06-73B1-4269-8FCC-15FAF11EC045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6629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62000"/>
    </mc:Choice>
    <mc:Fallback xmlns="">
      <p:transition advClick="0" advTm="6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480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3E0304-08B7-E34C-A2BB-675774ABFE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Path Analysis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79E755D-FE36-4687-A67F-AEF90B23372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F75DF44A-8932-40C9-AE34-5773F9731CF6}"/>
              </a:ext>
            </a:extLst>
          </p:cNvPr>
          <p:cNvSpPr/>
          <p:nvPr/>
        </p:nvSpPr>
        <p:spPr>
          <a:xfrm>
            <a:off x="486926" y="5559986"/>
            <a:ext cx="8111552" cy="86868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BD9CC0-F8B3-C044-B5E4-F31D3C3A06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1936" y="5561354"/>
            <a:ext cx="8755192" cy="4858944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sz="2000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. </a:t>
            </a:r>
            <a:r>
              <a:rPr lang="en-US" sz="2000" dirty="0" err="1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sem</a:t>
            </a:r>
            <a:r>
              <a:rPr lang="en-US" sz="2000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 (Aptitude -&gt; math verbal writing) 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2000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(</a:t>
            </a:r>
            <a:r>
              <a:rPr lang="en-US" sz="2000" dirty="0" err="1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CollegeQ</a:t>
            </a:r>
            <a:r>
              <a:rPr lang="en-US" sz="2000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 -&gt; </a:t>
            </a:r>
            <a:r>
              <a:rPr lang="en-US" sz="2000" dirty="0" err="1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sfratio</a:t>
            </a:r>
            <a:r>
              <a:rPr lang="en-US" sz="2000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 </a:t>
            </a:r>
            <a:r>
              <a:rPr lang="en-US" sz="2000" dirty="0" err="1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grad_rate</a:t>
            </a:r>
            <a:r>
              <a:rPr lang="en-US" sz="2000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 </a:t>
            </a:r>
            <a:r>
              <a:rPr lang="en-US" sz="2000" dirty="0" err="1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avgSAT</a:t>
            </a:r>
            <a:r>
              <a:rPr lang="en-US" sz="2000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) 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2000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(Aptitude </a:t>
            </a:r>
            <a:r>
              <a:rPr lang="en-US" sz="2000" dirty="0" err="1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hsgpa</a:t>
            </a:r>
            <a:r>
              <a:rPr lang="en-US" sz="2000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 -&gt; </a:t>
            </a:r>
            <a:r>
              <a:rPr lang="en-US" sz="2000" dirty="0" err="1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CollegeQ</a:t>
            </a:r>
            <a:r>
              <a:rPr lang="en-US" sz="2000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)(</a:t>
            </a:r>
            <a:r>
              <a:rPr lang="en-US" sz="2000" dirty="0" err="1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CollegeQ</a:t>
            </a:r>
            <a:r>
              <a:rPr lang="en-US" sz="2000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 </a:t>
            </a:r>
            <a:r>
              <a:rPr lang="en-US" sz="2000" dirty="0" err="1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hsgpa</a:t>
            </a:r>
            <a:r>
              <a:rPr lang="en-US" sz="2000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 -&gt; income)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B8FDC6B-CF9D-554D-AD40-45B9C6F9C4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6546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FA9216-7D7B-FB43-9F6E-422AEEA5F2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is SEM?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54DF60-EB7F-5D45-895F-15F20EF221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1" y="1827435"/>
            <a:ext cx="4797789" cy="4978099"/>
          </a:xfrm>
        </p:spPr>
        <p:txBody>
          <a:bodyPr>
            <a:normAutofit lnSpcReduction="10000"/>
          </a:bodyPr>
          <a:lstStyle/>
          <a:p>
            <a:r>
              <a:rPr lang="en-US" dirty="0"/>
              <a:t>Confirmatory factor analysis</a:t>
            </a:r>
          </a:p>
          <a:p>
            <a:r>
              <a:rPr lang="en-US" dirty="0"/>
              <a:t>Regression</a:t>
            </a:r>
          </a:p>
          <a:p>
            <a:r>
              <a:rPr lang="en-US" dirty="0"/>
              <a:t>ANOVA</a:t>
            </a:r>
          </a:p>
          <a:p>
            <a:r>
              <a:rPr lang="en-US" dirty="0"/>
              <a:t>Survival analysis</a:t>
            </a:r>
          </a:p>
          <a:p>
            <a:r>
              <a:rPr lang="en-US" dirty="0"/>
              <a:t>IRT analysis</a:t>
            </a:r>
          </a:p>
          <a:p>
            <a:r>
              <a:rPr lang="en-US" dirty="0"/>
              <a:t>Latent class analysis</a:t>
            </a:r>
          </a:p>
          <a:p>
            <a:r>
              <a:rPr lang="en-US" dirty="0"/>
              <a:t>Survey data analysis</a:t>
            </a:r>
          </a:p>
          <a:p>
            <a:r>
              <a:rPr lang="en-US" dirty="0"/>
              <a:t>Growth curve modeling</a:t>
            </a:r>
          </a:p>
          <a:p>
            <a:r>
              <a:rPr lang="en-US" dirty="0"/>
              <a:t>Multilevel modeling</a:t>
            </a:r>
          </a:p>
          <a:p>
            <a:r>
              <a:rPr lang="en-US" dirty="0"/>
              <a:t>Mixture modeling</a:t>
            </a:r>
          </a:p>
        </p:txBody>
      </p:sp>
      <p:sp>
        <p:nvSpPr>
          <p:cNvPr id="5" name="Right Brace 4">
            <a:extLst>
              <a:ext uri="{FF2B5EF4-FFF2-40B4-BE49-F238E27FC236}">
                <a16:creationId xmlns:a16="http://schemas.microsoft.com/office/drawing/2014/main" id="{FCD30AE5-9754-F24E-8AD7-C4E80217D96C}"/>
              </a:ext>
            </a:extLst>
          </p:cNvPr>
          <p:cNvSpPr/>
          <p:nvPr/>
        </p:nvSpPr>
        <p:spPr>
          <a:xfrm>
            <a:off x="6715593" y="1903449"/>
            <a:ext cx="676432" cy="4648315"/>
          </a:xfrm>
          <a:prstGeom prst="rightBrace">
            <a:avLst/>
          </a:prstGeom>
          <a:ln w="38100">
            <a:solidFill>
              <a:srgbClr val="05355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160">
              <a:ln w="38100">
                <a:solidFill>
                  <a:srgbClr val="FF0000"/>
                </a:solidFill>
              </a:ln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43A0092-7047-894E-93CF-00D277A4A15D}"/>
              </a:ext>
            </a:extLst>
          </p:cNvPr>
          <p:cNvSpPr/>
          <p:nvPr/>
        </p:nvSpPr>
        <p:spPr>
          <a:xfrm>
            <a:off x="7600950" y="3965996"/>
            <a:ext cx="100380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>
                <a:latin typeface="Helvetica Neue Light" panose="02000403000000020004" pitchFamily="2" charset="0"/>
                <a:ea typeface="Helvetica Neue Light" panose="02000403000000020004" pitchFamily="2" charset="0"/>
              </a:rPr>
              <a:t>SEM </a:t>
            </a:r>
          </a:p>
        </p:txBody>
      </p:sp>
    </p:spTree>
    <p:extLst>
      <p:ext uri="{BB962C8B-B14F-4D97-AF65-F5344CB8AC3E}">
        <p14:creationId xmlns:p14="http://schemas.microsoft.com/office/powerpoint/2010/main" val="3637884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000"/>
                            </p:stCondLst>
                            <p:childTnLst>
                              <p:par>
                                <p:cTn id="20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0"/>
                            </p:stCondLst>
                            <p:childTnLst>
                              <p:par>
                                <p:cTn id="23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6000"/>
                            </p:stCondLst>
                            <p:childTnLst>
                              <p:par>
                                <p:cTn id="26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000"/>
                            </p:stCondLst>
                            <p:childTnLst>
                              <p:par>
                                <p:cTn id="29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8000"/>
                            </p:stCondLst>
                            <p:childTnLst>
                              <p:par>
                                <p:cTn id="32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887625-D371-4342-94C9-6E6F6ED7B3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Model Fit</a:t>
            </a:r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B0D64C72-7FC9-4B41-A9B5-D681FB6F401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28649" y="1655880"/>
            <a:ext cx="6767215" cy="5202119"/>
          </a:xfrm>
        </p:spPr>
      </p:pic>
    </p:spTree>
    <p:extLst>
      <p:ext uri="{BB962C8B-B14F-4D97-AF65-F5344CB8AC3E}">
        <p14:creationId xmlns:p14="http://schemas.microsoft.com/office/powerpoint/2010/main" val="510749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3E0304-08B7-E34C-A2BB-675774ABFE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Path Analysis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79E755D-FE36-4687-A67F-AEF90B23372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B8FDC6B-CF9D-554D-AD40-45B9C6F9C4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1260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40C495-29A7-1847-911C-4238F90FCE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4EDD7AC-6077-F54A-A557-9CC437123CE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Video standardized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8CFB1B3-9BB3-9641-8839-EDF8F824AB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std">
            <a:hlinkClick r:id="" action="ppaction://media"/>
            <a:extLst>
              <a:ext uri="{FF2B5EF4-FFF2-40B4-BE49-F238E27FC236}">
                <a16:creationId xmlns:a16="http://schemas.microsoft.com/office/drawing/2014/main" id="{A80FE087-D9FB-450A-AD80-AF233CAA8A9E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9281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4000"/>
    </mc:Choice>
    <mc:Fallback xmlns="">
      <p:transition advClick="0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433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5AFC28-9374-F242-A02B-66829E9E1E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281DFBE-E352-4125-ABD5-1BB1C8C3A1D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2BE8F421-3D90-4BD8-BD6E-4DF05E56D69B}"/>
              </a:ext>
            </a:extLst>
          </p:cNvPr>
          <p:cNvSpPr/>
          <p:nvPr/>
        </p:nvSpPr>
        <p:spPr>
          <a:xfrm>
            <a:off x="486926" y="5559986"/>
            <a:ext cx="8111552" cy="86868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C9814B1-1829-1141-BB76-F4ED67EA9F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6926" y="5559987"/>
            <a:ext cx="7886700" cy="483032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. </a:t>
            </a:r>
            <a:r>
              <a:rPr lang="en-US" sz="2000" dirty="0" err="1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sem</a:t>
            </a:r>
            <a:r>
              <a:rPr lang="en-US" sz="2000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, standardized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025F85F-2568-3748-B83B-9141DF6923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9117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EBA293-86BC-B54A-8077-52700A96F7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Mediation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526A399-1DBD-4EAB-9CB1-4AF43A06D0D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650" y="1695128"/>
            <a:ext cx="5125874" cy="86868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8B57794-39BF-4565-A5AE-77166274F00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1792" y="2525595"/>
            <a:ext cx="5101014" cy="155448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F4D3AD2-DCD8-4A18-B187-AA412CA60DC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4858" y="5574351"/>
            <a:ext cx="5112230" cy="82296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49A0EB-C131-4CC6-B7DA-06A2C7850A8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2648" y="4031685"/>
            <a:ext cx="5124168" cy="1591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02042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92D5F0-349C-1A4E-8D18-A42C797E5D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Mediation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3A845F3-452F-9041-B068-D8554EBCD7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12A50A7-F036-4BD4-A3CE-8B1D4E8B7F5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0857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92D5F0-349C-1A4E-8D18-A42C797E5D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Mediation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D05D2A-D9AA-9D4D-94D8-5606742E502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Video adding group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3A845F3-452F-9041-B068-D8554EBCD7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group">
            <a:hlinkClick r:id="" action="ppaction://media"/>
            <a:extLst>
              <a:ext uri="{FF2B5EF4-FFF2-40B4-BE49-F238E27FC236}">
                <a16:creationId xmlns:a16="http://schemas.microsoft.com/office/drawing/2014/main" id="{04B3E85E-8E88-4D05-8735-91AE7D9A2859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65258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24000"/>
    </mc:Choice>
    <mc:Fallback xmlns="">
      <p:transition advClick="0" advTm="2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46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0B8908-2A45-114F-A7AD-DBBE17A53B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Multigroup SEM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C9F118C-108D-4A7D-8C40-4276BFAC8CB1}"/>
              </a:ext>
            </a:extLst>
          </p:cNvPr>
          <p:cNvSpPr/>
          <p:nvPr/>
        </p:nvSpPr>
        <p:spPr>
          <a:xfrm>
            <a:off x="470317" y="5032375"/>
            <a:ext cx="8111552" cy="86868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B91EC4C-A673-6E44-ABDE-556A86BA067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1273" y="5032375"/>
            <a:ext cx="8140596" cy="974617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sz="2000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. </a:t>
            </a:r>
            <a:r>
              <a:rPr lang="en-US" sz="2000" dirty="0" err="1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sem</a:t>
            </a:r>
            <a:r>
              <a:rPr lang="en-US" sz="2000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 (</a:t>
            </a:r>
            <a:r>
              <a:rPr lang="en-US" sz="2000" dirty="0" err="1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CollegeQ</a:t>
            </a:r>
            <a:r>
              <a:rPr lang="en-US" sz="2000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 -&gt; </a:t>
            </a:r>
            <a:r>
              <a:rPr lang="en-US" sz="2000" dirty="0" err="1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sfratio</a:t>
            </a:r>
            <a:r>
              <a:rPr lang="en-US" sz="2000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 </a:t>
            </a:r>
            <a:r>
              <a:rPr lang="en-US" sz="2000" dirty="0" err="1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grad_rate</a:t>
            </a:r>
            <a:r>
              <a:rPr lang="en-US" sz="2000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 </a:t>
            </a:r>
            <a:r>
              <a:rPr lang="en-US" sz="2000" dirty="0" err="1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avgSAT</a:t>
            </a:r>
            <a:r>
              <a:rPr lang="en-US" sz="2000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) 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2000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 (</a:t>
            </a:r>
            <a:r>
              <a:rPr lang="en-US" sz="2000" dirty="0" err="1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hsgpa</a:t>
            </a:r>
            <a:r>
              <a:rPr lang="en-US" sz="2000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 -&gt; </a:t>
            </a:r>
            <a:r>
              <a:rPr lang="en-US" sz="2000" dirty="0" err="1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CollegeQ</a:t>
            </a:r>
            <a:r>
              <a:rPr lang="en-US" sz="2000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) (</a:t>
            </a:r>
            <a:r>
              <a:rPr lang="en-US" sz="2000" dirty="0" err="1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CollegeQ</a:t>
            </a:r>
            <a:r>
              <a:rPr lang="en-US" sz="2000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 </a:t>
            </a:r>
            <a:r>
              <a:rPr lang="en-US" sz="2000" dirty="0" err="1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hsgpa</a:t>
            </a:r>
            <a:r>
              <a:rPr lang="en-US" sz="2000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 -&gt; income),    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2000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 group(cohort)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2BF833E-B905-234F-B4BF-F2FB5D0F52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91B9253-0FC0-ED47-A2C1-66FB35C32199}"/>
              </a:ext>
            </a:extLst>
          </p:cNvPr>
          <p:cNvSpPr txBox="1"/>
          <p:nvPr/>
        </p:nvSpPr>
        <p:spPr>
          <a:xfrm>
            <a:off x="628650" y="4422410"/>
            <a:ext cx="7765842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60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cohort = 2000</a:t>
            </a:r>
            <a:r>
              <a:rPr lang="en-US" sz="2160" dirty="0">
                <a:latin typeface="Helvetica Neue Light" panose="02000403000000020004" pitchFamily="2" charset="0"/>
                <a:ea typeface="Helvetica Neue Light" panose="02000403000000020004" pitchFamily="2" charset="0"/>
              </a:rPr>
              <a:t>						     </a:t>
            </a:r>
            <a:r>
              <a:rPr lang="en-US" sz="2160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cohort = 2020</a:t>
            </a:r>
            <a:r>
              <a:rPr lang="en-US" sz="2160" dirty="0">
                <a:latin typeface="Helvetica Neue Light" panose="02000403000000020004" pitchFamily="2" charset="0"/>
                <a:ea typeface="Helvetica Neue Light" panose="02000403000000020004" pitchFamily="2" charset="0"/>
              </a:rPr>
              <a:t>		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1846C23-F2CF-4B0E-A3F4-CFC4046859A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44142" b="32321"/>
          <a:stretch/>
        </p:blipFill>
        <p:spPr>
          <a:xfrm>
            <a:off x="628650" y="1605016"/>
            <a:ext cx="3557456" cy="2874709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DC2E74D0-A6F3-4458-8105-8E83FC1BD44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45252" b="32165"/>
          <a:stretch/>
        </p:blipFill>
        <p:spPr>
          <a:xfrm>
            <a:off x="5523922" y="1602666"/>
            <a:ext cx="3480608" cy="28762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0293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0B8908-2A45-114F-A7AD-DBBE17A53B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Multigroup SEM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C9F118C-108D-4A7D-8C40-4276BFAC8CB1}"/>
              </a:ext>
            </a:extLst>
          </p:cNvPr>
          <p:cNvSpPr/>
          <p:nvPr/>
        </p:nvSpPr>
        <p:spPr>
          <a:xfrm>
            <a:off x="470317" y="5032375"/>
            <a:ext cx="8111552" cy="86868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B91EC4C-A673-6E44-ABDE-556A86BA067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1273" y="5032375"/>
            <a:ext cx="8140596" cy="974617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sz="2000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. </a:t>
            </a:r>
            <a:r>
              <a:rPr lang="en-US" sz="2000" dirty="0" err="1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sem</a:t>
            </a:r>
            <a:r>
              <a:rPr lang="en-US" sz="2000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 (</a:t>
            </a:r>
            <a:r>
              <a:rPr lang="en-US" sz="2000" dirty="0" err="1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CollegeQ</a:t>
            </a:r>
            <a:r>
              <a:rPr lang="en-US" sz="2000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 -&gt; </a:t>
            </a:r>
            <a:r>
              <a:rPr lang="en-US" sz="2000" dirty="0" err="1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sfratio</a:t>
            </a:r>
            <a:r>
              <a:rPr lang="en-US" sz="2000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 </a:t>
            </a:r>
            <a:r>
              <a:rPr lang="en-US" sz="2000" dirty="0" err="1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grad_rate</a:t>
            </a:r>
            <a:r>
              <a:rPr lang="en-US" sz="2000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 </a:t>
            </a:r>
            <a:r>
              <a:rPr lang="en-US" sz="2000" dirty="0" err="1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avgSAT</a:t>
            </a:r>
            <a:r>
              <a:rPr lang="en-US" sz="2000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) 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2000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 (</a:t>
            </a:r>
            <a:r>
              <a:rPr lang="en-US" sz="2000" dirty="0" err="1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hsgpa</a:t>
            </a:r>
            <a:r>
              <a:rPr lang="en-US" sz="2000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 -&gt; </a:t>
            </a:r>
            <a:r>
              <a:rPr lang="en-US" sz="2000" dirty="0" err="1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CollegeQ</a:t>
            </a:r>
            <a:r>
              <a:rPr lang="en-US" sz="2000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) (</a:t>
            </a:r>
            <a:r>
              <a:rPr lang="en-US" sz="2000" dirty="0" err="1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CollegeQ</a:t>
            </a:r>
            <a:r>
              <a:rPr lang="en-US" sz="2000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 </a:t>
            </a:r>
            <a:r>
              <a:rPr lang="en-US" sz="2000" dirty="0" err="1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hsgpa</a:t>
            </a:r>
            <a:r>
              <a:rPr lang="en-US" sz="2000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 -&gt; income),    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2000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 group(cohort) </a:t>
            </a:r>
            <a:r>
              <a:rPr lang="en-US" sz="2000" dirty="0" err="1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ginvariant</a:t>
            </a:r>
            <a:r>
              <a:rPr lang="en-US" sz="2000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(</a:t>
            </a:r>
            <a:r>
              <a:rPr lang="en-US" sz="2000" dirty="0" err="1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mcoef</a:t>
            </a:r>
            <a:r>
              <a:rPr lang="en-US" sz="2000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 </a:t>
            </a:r>
            <a:r>
              <a:rPr lang="en-US" sz="2000" dirty="0" err="1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mcons</a:t>
            </a:r>
            <a:r>
              <a:rPr lang="en-US" sz="2000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)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2BF833E-B905-234F-B4BF-F2FB5D0F52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91B9253-0FC0-ED47-A2C1-66FB35C32199}"/>
              </a:ext>
            </a:extLst>
          </p:cNvPr>
          <p:cNvSpPr txBox="1"/>
          <p:nvPr/>
        </p:nvSpPr>
        <p:spPr>
          <a:xfrm>
            <a:off x="628650" y="4422410"/>
            <a:ext cx="7765842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60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cohort = 2000</a:t>
            </a:r>
            <a:r>
              <a:rPr lang="en-US" sz="2160" dirty="0">
                <a:latin typeface="Helvetica Neue Light" panose="02000403000000020004" pitchFamily="2" charset="0"/>
                <a:ea typeface="Helvetica Neue Light" panose="02000403000000020004" pitchFamily="2" charset="0"/>
              </a:rPr>
              <a:t>						     </a:t>
            </a:r>
            <a:r>
              <a:rPr lang="en-US" sz="2160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cohort = 2020</a:t>
            </a:r>
            <a:r>
              <a:rPr lang="en-US" sz="2160" dirty="0">
                <a:latin typeface="Helvetica Neue Light" panose="02000403000000020004" pitchFamily="2" charset="0"/>
                <a:ea typeface="Helvetica Neue Light" panose="02000403000000020004" pitchFamily="2" charset="0"/>
              </a:rPr>
              <a:t>		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EE8B2A7-634B-42C0-BC75-B82F4F228A0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44142" b="32321"/>
          <a:stretch/>
        </p:blipFill>
        <p:spPr>
          <a:xfrm>
            <a:off x="628650" y="1605016"/>
            <a:ext cx="3557456" cy="2874709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F7F808C5-F22F-4A00-845F-A76F35CB984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45252" b="32165"/>
          <a:stretch/>
        </p:blipFill>
        <p:spPr>
          <a:xfrm>
            <a:off x="5523922" y="1602666"/>
            <a:ext cx="3480608" cy="28762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6257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320423-91F1-E743-989D-82347913D6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Multigroup SEM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53FDCBA-150C-504F-84D2-324CCDA0C6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C2668CA-95BE-46E4-BD4A-CDE4A275B98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649" y="1639003"/>
            <a:ext cx="5918839" cy="5218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4929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Rectangle 77">
            <a:extLst>
              <a:ext uri="{FF2B5EF4-FFF2-40B4-BE49-F238E27FC236}">
                <a16:creationId xmlns:a16="http://schemas.microsoft.com/office/drawing/2014/main" id="{6FD0C362-F986-D14A-9F9C-69103425381C}"/>
              </a:ext>
            </a:extLst>
          </p:cNvPr>
          <p:cNvSpPr/>
          <p:nvPr/>
        </p:nvSpPr>
        <p:spPr>
          <a:xfrm>
            <a:off x="7517153" y="1825625"/>
            <a:ext cx="1510990" cy="1107996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>
              <a:solidFill>
                <a:schemeClr val="tx1"/>
              </a:solidFill>
              <a:latin typeface="HelveticaNeue Light" panose="00000400000000000000" pitchFamily="2" charset="0"/>
            </a:endParaRPr>
          </a:p>
        </p:txBody>
      </p:sp>
      <p:sp>
        <p:nvSpPr>
          <p:cNvPr id="79" name="Rectangle 78">
            <a:extLst>
              <a:ext uri="{FF2B5EF4-FFF2-40B4-BE49-F238E27FC236}">
                <a16:creationId xmlns:a16="http://schemas.microsoft.com/office/drawing/2014/main" id="{A75C103D-72CB-104E-925D-2A0E18ACC87C}"/>
              </a:ext>
            </a:extLst>
          </p:cNvPr>
          <p:cNvSpPr/>
          <p:nvPr/>
        </p:nvSpPr>
        <p:spPr>
          <a:xfrm>
            <a:off x="5840014" y="1825625"/>
            <a:ext cx="1510990" cy="1107996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>
              <a:solidFill>
                <a:schemeClr val="tx1"/>
              </a:solidFill>
              <a:latin typeface="HelveticaNeue Light" panose="00000400000000000000" pitchFamily="2" charset="0"/>
            </a:endParaRPr>
          </a:p>
        </p:txBody>
      </p:sp>
      <p:sp>
        <p:nvSpPr>
          <p:cNvPr id="80" name="Rectangle 79">
            <a:extLst>
              <a:ext uri="{FF2B5EF4-FFF2-40B4-BE49-F238E27FC236}">
                <a16:creationId xmlns:a16="http://schemas.microsoft.com/office/drawing/2014/main" id="{72FD3BD9-A735-7742-98BF-10F17D77C2ED}"/>
              </a:ext>
            </a:extLst>
          </p:cNvPr>
          <p:cNvSpPr/>
          <p:nvPr/>
        </p:nvSpPr>
        <p:spPr>
          <a:xfrm>
            <a:off x="4154857" y="1825625"/>
            <a:ext cx="1510990" cy="1107996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>
              <a:solidFill>
                <a:schemeClr val="tx1"/>
              </a:solidFill>
              <a:latin typeface="HelveticaNeue Light" panose="00000400000000000000" pitchFamily="2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0B7C67E-D7AD-2648-9F36-8247765E1506}"/>
              </a:ext>
            </a:extLst>
          </p:cNvPr>
          <p:cNvSpPr/>
          <p:nvPr/>
        </p:nvSpPr>
        <p:spPr>
          <a:xfrm>
            <a:off x="1304053" y="5520141"/>
            <a:ext cx="1286409" cy="1200327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>
              <a:solidFill>
                <a:schemeClr val="tx1"/>
              </a:solidFill>
              <a:latin typeface="HelveticaNeue Light" panose="00000400000000000000" pitchFamily="2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4DDA6DF-60E6-B749-9942-44828291B2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Path Diagrams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543FE80-59F3-2A46-B586-CF28D2691C60}"/>
              </a:ext>
            </a:extLst>
          </p:cNvPr>
          <p:cNvSpPr/>
          <p:nvPr/>
        </p:nvSpPr>
        <p:spPr>
          <a:xfrm>
            <a:off x="5955428" y="5520139"/>
            <a:ext cx="1280162" cy="1200328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>
              <a:solidFill>
                <a:schemeClr val="tx1"/>
              </a:solidFill>
              <a:latin typeface="HelveticaNeue Light" panose="00000400000000000000" pitchFamily="2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4834E2C-89A7-8148-828B-3AAAF376ECD8}"/>
              </a:ext>
            </a:extLst>
          </p:cNvPr>
          <p:cNvSpPr txBox="1"/>
          <p:nvPr/>
        </p:nvSpPr>
        <p:spPr>
          <a:xfrm>
            <a:off x="1318076" y="5520136"/>
            <a:ext cx="1280162" cy="120032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HelveticaNeue Light" panose="00000400000000000000" pitchFamily="2" charset="0"/>
                <a:ea typeface="Helvetica Neue Light" panose="02000403000000020004" pitchFamily="2" charset="0"/>
              </a:rPr>
              <a:t>High School GPA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F467881-C3E5-B04B-9DCE-30C3F9BD87FD}"/>
              </a:ext>
            </a:extLst>
          </p:cNvPr>
          <p:cNvSpPr txBox="1"/>
          <p:nvPr/>
        </p:nvSpPr>
        <p:spPr>
          <a:xfrm>
            <a:off x="5955429" y="5889470"/>
            <a:ext cx="1280162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HelveticaNeue Light" panose="00000400000000000000" pitchFamily="2" charset="0"/>
                <a:ea typeface="Helvetica Neue Light" panose="02000403000000020004" pitchFamily="2" charset="0"/>
              </a:rPr>
              <a:t>Income</a:t>
            </a: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D7A5C432-677F-6143-99E2-41F45FA43167}"/>
              </a:ext>
            </a:extLst>
          </p:cNvPr>
          <p:cNvSpPr/>
          <p:nvPr/>
        </p:nvSpPr>
        <p:spPr>
          <a:xfrm>
            <a:off x="1304052" y="3428964"/>
            <a:ext cx="1280160" cy="128016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>
              <a:solidFill>
                <a:schemeClr val="tx1"/>
              </a:solidFill>
              <a:latin typeface="HelveticaNeue Light" panose="00000400000000000000" pitchFamily="2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25A2CC1-EA93-EE4B-B69A-A384FA9DE8C0}"/>
              </a:ext>
            </a:extLst>
          </p:cNvPr>
          <p:cNvSpPr txBox="1"/>
          <p:nvPr/>
        </p:nvSpPr>
        <p:spPr>
          <a:xfrm>
            <a:off x="1276106" y="3839705"/>
            <a:ext cx="1364105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HelveticaNeue Light" panose="00000400000000000000" pitchFamily="2" charset="0"/>
                <a:ea typeface="Helvetica Neue Light" panose="02000403000000020004" pitchFamily="2" charset="0"/>
              </a:rPr>
              <a:t>Aptitude</a:t>
            </a: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D254AC18-0675-9D42-85B2-A3EE81595559}"/>
              </a:ext>
            </a:extLst>
          </p:cNvPr>
          <p:cNvSpPr/>
          <p:nvPr/>
        </p:nvSpPr>
        <p:spPr>
          <a:xfrm>
            <a:off x="5955429" y="3428964"/>
            <a:ext cx="1280160" cy="128016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>
              <a:solidFill>
                <a:schemeClr val="tx1"/>
              </a:solidFill>
              <a:latin typeface="HelveticaNeue Light" panose="00000400000000000000" pitchFamily="2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40D05B5-A1E3-0544-A5FD-D8C422887B25}"/>
              </a:ext>
            </a:extLst>
          </p:cNvPr>
          <p:cNvSpPr txBox="1"/>
          <p:nvPr/>
        </p:nvSpPr>
        <p:spPr>
          <a:xfrm>
            <a:off x="5955428" y="3653889"/>
            <a:ext cx="1364105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HelveticaNeue Light" panose="00000400000000000000" pitchFamily="2" charset="0"/>
                <a:ea typeface="Helvetica Neue Light" panose="02000403000000020004" pitchFamily="2" charset="0"/>
              </a:rPr>
              <a:t>College Quality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6227590-DFA0-C646-B040-DB395781A748}"/>
              </a:ext>
            </a:extLst>
          </p:cNvPr>
          <p:cNvSpPr/>
          <p:nvPr/>
        </p:nvSpPr>
        <p:spPr>
          <a:xfrm>
            <a:off x="122123" y="2502481"/>
            <a:ext cx="1059242" cy="430887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>
              <a:solidFill>
                <a:schemeClr val="tx1"/>
              </a:solidFill>
              <a:latin typeface="HelveticaNeue Light" panose="00000400000000000000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EF34415-2781-5947-AD77-94C24286C3B8}"/>
              </a:ext>
            </a:extLst>
          </p:cNvPr>
          <p:cNvSpPr txBox="1"/>
          <p:nvPr/>
        </p:nvSpPr>
        <p:spPr>
          <a:xfrm>
            <a:off x="122122" y="2503152"/>
            <a:ext cx="1059242" cy="4308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200" dirty="0">
                <a:latin typeface="HelveticaNeue Light" panose="00000400000000000000" pitchFamily="2" charset="0"/>
                <a:ea typeface="Helvetica Neue Light" panose="02000403000000020004" pitchFamily="2" charset="0"/>
              </a:rPr>
              <a:t>SAT-M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FACB254C-4EEC-224E-9990-1BB4B9EEAF24}"/>
              </a:ext>
            </a:extLst>
          </p:cNvPr>
          <p:cNvSpPr/>
          <p:nvPr/>
        </p:nvSpPr>
        <p:spPr>
          <a:xfrm>
            <a:off x="1414512" y="2505465"/>
            <a:ext cx="1059242" cy="430887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>
              <a:solidFill>
                <a:schemeClr val="tx1"/>
              </a:solidFill>
              <a:latin typeface="HelveticaNeue Light" panose="00000400000000000000" pitchFamily="2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381CAD4-0801-234F-91A1-0559054D3BE0}"/>
              </a:ext>
            </a:extLst>
          </p:cNvPr>
          <p:cNvSpPr txBox="1"/>
          <p:nvPr/>
        </p:nvSpPr>
        <p:spPr>
          <a:xfrm>
            <a:off x="1414511" y="2506135"/>
            <a:ext cx="1059242" cy="4308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200" dirty="0">
                <a:latin typeface="HelveticaNeue Light" panose="00000400000000000000" pitchFamily="2" charset="0"/>
                <a:ea typeface="Helvetica Neue Light" panose="02000403000000020004" pitchFamily="2" charset="0"/>
              </a:rPr>
              <a:t>SAT-V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029C13FA-ACA6-744B-B7A8-78235F97806D}"/>
              </a:ext>
            </a:extLst>
          </p:cNvPr>
          <p:cNvSpPr/>
          <p:nvPr/>
        </p:nvSpPr>
        <p:spPr>
          <a:xfrm>
            <a:off x="2700696" y="2508662"/>
            <a:ext cx="1059242" cy="430887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>
              <a:solidFill>
                <a:schemeClr val="tx1"/>
              </a:solidFill>
              <a:latin typeface="HelveticaNeue Light" panose="00000400000000000000" pitchFamily="2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F971BE6-2E3D-7A42-8C99-68A9A5E17E73}"/>
              </a:ext>
            </a:extLst>
          </p:cNvPr>
          <p:cNvSpPr txBox="1"/>
          <p:nvPr/>
        </p:nvSpPr>
        <p:spPr>
          <a:xfrm>
            <a:off x="2700695" y="2509333"/>
            <a:ext cx="1059242" cy="4308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200" dirty="0">
                <a:latin typeface="HelveticaNeue Light" panose="00000400000000000000" pitchFamily="2" charset="0"/>
                <a:ea typeface="Helvetica Neue Light" panose="02000403000000020004" pitchFamily="2" charset="0"/>
              </a:rPr>
              <a:t>SAT-W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CEA798E8-A20D-A24A-935B-ACC28BC0B926}"/>
              </a:ext>
            </a:extLst>
          </p:cNvPr>
          <p:cNvSpPr txBox="1"/>
          <p:nvPr/>
        </p:nvSpPr>
        <p:spPr>
          <a:xfrm>
            <a:off x="4159979" y="1832223"/>
            <a:ext cx="1528171" cy="110799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200" dirty="0">
                <a:latin typeface="HelveticaNeue Light" panose="00000400000000000000" pitchFamily="2" charset="0"/>
                <a:ea typeface="Helvetica Neue Light" panose="02000403000000020004" pitchFamily="2" charset="0"/>
              </a:rPr>
              <a:t>Student-</a:t>
            </a:r>
          </a:p>
          <a:p>
            <a:pPr algn="ctr"/>
            <a:r>
              <a:rPr lang="en-US" sz="2200" dirty="0">
                <a:latin typeface="HelveticaNeue Light" panose="00000400000000000000" pitchFamily="2" charset="0"/>
                <a:ea typeface="Helvetica Neue Light" panose="02000403000000020004" pitchFamily="2" charset="0"/>
              </a:rPr>
              <a:t>Faculty </a:t>
            </a:r>
          </a:p>
          <a:p>
            <a:pPr algn="ctr"/>
            <a:r>
              <a:rPr lang="en-US" sz="2200" dirty="0">
                <a:latin typeface="HelveticaNeue Light" panose="00000400000000000000" pitchFamily="2" charset="0"/>
                <a:ea typeface="Helvetica Neue Light" panose="02000403000000020004" pitchFamily="2" charset="0"/>
              </a:rPr>
              <a:t>Ratio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57424C6-6C3C-6E4C-AC9D-245447C2C7F9}"/>
              </a:ext>
            </a:extLst>
          </p:cNvPr>
          <p:cNvSpPr txBox="1"/>
          <p:nvPr/>
        </p:nvSpPr>
        <p:spPr>
          <a:xfrm>
            <a:off x="5758092" y="1991753"/>
            <a:ext cx="1662854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200" dirty="0">
                <a:latin typeface="HelveticaNeue Light" panose="00000400000000000000" pitchFamily="2" charset="0"/>
                <a:ea typeface="Helvetica Neue Light" panose="02000403000000020004" pitchFamily="2" charset="0"/>
              </a:rPr>
              <a:t>Graduation Rate</a:t>
            </a:r>
          </a:p>
        </p:txBody>
      </p: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A9AB3B22-71CA-4F47-8D1F-CC08964E9858}"/>
              </a:ext>
            </a:extLst>
          </p:cNvPr>
          <p:cNvCxnSpPr>
            <a:cxnSpLocks/>
            <a:stCxn id="9" idx="1"/>
            <a:endCxn id="14" idx="2"/>
          </p:cNvCxnSpPr>
          <p:nvPr/>
        </p:nvCxnSpPr>
        <p:spPr>
          <a:xfrm flipH="1" flipV="1">
            <a:off x="651743" y="2934039"/>
            <a:ext cx="839784" cy="68240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A1F6F024-90D5-D049-9872-86D11D949249}"/>
              </a:ext>
            </a:extLst>
          </p:cNvPr>
          <p:cNvCxnSpPr>
            <a:cxnSpLocks/>
            <a:stCxn id="9" idx="0"/>
            <a:endCxn id="16" idx="2"/>
          </p:cNvCxnSpPr>
          <p:nvPr/>
        </p:nvCxnSpPr>
        <p:spPr>
          <a:xfrm flipV="1">
            <a:off x="1944132" y="2937022"/>
            <a:ext cx="0" cy="491942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AF2FDC0B-A390-6247-9D79-C6AB3103E15E}"/>
              </a:ext>
            </a:extLst>
          </p:cNvPr>
          <p:cNvCxnSpPr>
            <a:cxnSpLocks/>
            <a:stCxn id="9" idx="7"/>
            <a:endCxn id="18" idx="2"/>
          </p:cNvCxnSpPr>
          <p:nvPr/>
        </p:nvCxnSpPr>
        <p:spPr>
          <a:xfrm flipV="1">
            <a:off x="2396737" y="2940220"/>
            <a:ext cx="833579" cy="676219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Arrow Connector 58">
            <a:extLst>
              <a:ext uri="{FF2B5EF4-FFF2-40B4-BE49-F238E27FC236}">
                <a16:creationId xmlns:a16="http://schemas.microsoft.com/office/drawing/2014/main" id="{9603B6DB-841C-424E-A4CF-B709B6A84643}"/>
              </a:ext>
            </a:extLst>
          </p:cNvPr>
          <p:cNvCxnSpPr>
            <a:cxnSpLocks/>
            <a:stCxn id="6" idx="3"/>
            <a:endCxn id="8" idx="1"/>
          </p:cNvCxnSpPr>
          <p:nvPr/>
        </p:nvCxnSpPr>
        <p:spPr>
          <a:xfrm>
            <a:off x="2598238" y="6120301"/>
            <a:ext cx="3357191" cy="2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Box 49">
            <a:extLst>
              <a:ext uri="{FF2B5EF4-FFF2-40B4-BE49-F238E27FC236}">
                <a16:creationId xmlns:a16="http://schemas.microsoft.com/office/drawing/2014/main" id="{44B9B8F4-860B-7B4D-9579-327A7F97825F}"/>
              </a:ext>
            </a:extLst>
          </p:cNvPr>
          <p:cNvSpPr txBox="1"/>
          <p:nvPr/>
        </p:nvSpPr>
        <p:spPr>
          <a:xfrm>
            <a:off x="7525172" y="1946355"/>
            <a:ext cx="1496705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200" dirty="0">
                <a:latin typeface="HelveticaNeue Light" panose="00000400000000000000" pitchFamily="2" charset="0"/>
                <a:ea typeface="Helvetica Neue Light" panose="02000403000000020004" pitchFamily="2" charset="0"/>
              </a:rPr>
              <a:t>Average SAT Score</a:t>
            </a:r>
          </a:p>
        </p:txBody>
      </p:sp>
      <p:cxnSp>
        <p:nvCxnSpPr>
          <p:cNvPr id="75" name="Straight Arrow Connector 74">
            <a:extLst>
              <a:ext uri="{FF2B5EF4-FFF2-40B4-BE49-F238E27FC236}">
                <a16:creationId xmlns:a16="http://schemas.microsoft.com/office/drawing/2014/main" id="{66CE2D31-9109-8A45-8F09-F4502EF51CFC}"/>
              </a:ext>
            </a:extLst>
          </p:cNvPr>
          <p:cNvCxnSpPr>
            <a:cxnSpLocks/>
            <a:stCxn id="11" idx="1"/>
            <a:endCxn id="20" idx="2"/>
          </p:cNvCxnSpPr>
          <p:nvPr/>
        </p:nvCxnSpPr>
        <p:spPr>
          <a:xfrm flipH="1" flipV="1">
            <a:off x="4924065" y="2940219"/>
            <a:ext cx="1218839" cy="67622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Straight Arrow Connector 84">
            <a:extLst>
              <a:ext uri="{FF2B5EF4-FFF2-40B4-BE49-F238E27FC236}">
                <a16:creationId xmlns:a16="http://schemas.microsoft.com/office/drawing/2014/main" id="{5B77C944-4FED-1E44-89D0-BA66E6B50B74}"/>
              </a:ext>
            </a:extLst>
          </p:cNvPr>
          <p:cNvCxnSpPr>
            <a:cxnSpLocks/>
            <a:stCxn id="11" idx="0"/>
            <a:endCxn id="79" idx="2"/>
          </p:cNvCxnSpPr>
          <p:nvPr/>
        </p:nvCxnSpPr>
        <p:spPr>
          <a:xfrm flipV="1">
            <a:off x="6595509" y="2933622"/>
            <a:ext cx="0" cy="495343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Straight Arrow Connector 85">
            <a:extLst>
              <a:ext uri="{FF2B5EF4-FFF2-40B4-BE49-F238E27FC236}">
                <a16:creationId xmlns:a16="http://schemas.microsoft.com/office/drawing/2014/main" id="{827AD2AE-860A-0342-8370-69202817892B}"/>
              </a:ext>
            </a:extLst>
          </p:cNvPr>
          <p:cNvCxnSpPr>
            <a:cxnSpLocks/>
            <a:stCxn id="11" idx="7"/>
            <a:endCxn id="78" idx="2"/>
          </p:cNvCxnSpPr>
          <p:nvPr/>
        </p:nvCxnSpPr>
        <p:spPr>
          <a:xfrm flipV="1">
            <a:off x="7048115" y="2933621"/>
            <a:ext cx="1224534" cy="682818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" name="Straight Arrow Connector 109">
            <a:extLst>
              <a:ext uri="{FF2B5EF4-FFF2-40B4-BE49-F238E27FC236}">
                <a16:creationId xmlns:a16="http://schemas.microsoft.com/office/drawing/2014/main" id="{4D47045D-D9B4-C848-A9A9-32D288DC6BB6}"/>
              </a:ext>
            </a:extLst>
          </p:cNvPr>
          <p:cNvCxnSpPr>
            <a:cxnSpLocks/>
          </p:cNvCxnSpPr>
          <p:nvPr/>
        </p:nvCxnSpPr>
        <p:spPr>
          <a:xfrm flipV="1">
            <a:off x="2604485" y="4301370"/>
            <a:ext cx="3406942" cy="1588101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Straight Arrow Connector 113">
            <a:extLst>
              <a:ext uri="{FF2B5EF4-FFF2-40B4-BE49-F238E27FC236}">
                <a16:creationId xmlns:a16="http://schemas.microsoft.com/office/drawing/2014/main" id="{1694F693-8706-E441-84BA-4CB9291EA6EC}"/>
              </a:ext>
            </a:extLst>
          </p:cNvPr>
          <p:cNvCxnSpPr>
            <a:cxnSpLocks/>
            <a:endCxn id="5" idx="0"/>
          </p:cNvCxnSpPr>
          <p:nvPr/>
        </p:nvCxnSpPr>
        <p:spPr>
          <a:xfrm>
            <a:off x="6595509" y="4709124"/>
            <a:ext cx="0" cy="811015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Straight Arrow Connector 116">
            <a:extLst>
              <a:ext uri="{FF2B5EF4-FFF2-40B4-BE49-F238E27FC236}">
                <a16:creationId xmlns:a16="http://schemas.microsoft.com/office/drawing/2014/main" id="{EC411422-CC87-4B40-969B-054D2DFA2412}"/>
              </a:ext>
            </a:extLst>
          </p:cNvPr>
          <p:cNvCxnSpPr>
            <a:cxnSpLocks/>
            <a:endCxn id="12" idx="1"/>
          </p:cNvCxnSpPr>
          <p:nvPr/>
        </p:nvCxnSpPr>
        <p:spPr>
          <a:xfrm flipV="1">
            <a:off x="2580250" y="4069388"/>
            <a:ext cx="3375178" cy="115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4" name="Arc 123">
            <a:extLst>
              <a:ext uri="{FF2B5EF4-FFF2-40B4-BE49-F238E27FC236}">
                <a16:creationId xmlns:a16="http://schemas.microsoft.com/office/drawing/2014/main" id="{C8D7D8A1-6342-5144-A237-8EDF04310A07}"/>
              </a:ext>
            </a:extLst>
          </p:cNvPr>
          <p:cNvSpPr/>
          <p:nvPr/>
        </p:nvSpPr>
        <p:spPr>
          <a:xfrm rot="13500000">
            <a:off x="870882" y="3647491"/>
            <a:ext cx="2910033" cy="2901038"/>
          </a:xfrm>
          <a:prstGeom prst="arc">
            <a:avLst/>
          </a:prstGeom>
          <a:ln w="38100">
            <a:solidFill>
              <a:schemeClr val="tx1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160">
              <a:latin typeface="HelveticaNeue Light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5505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320423-91F1-E743-989D-82347913D6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Multigroup SEM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53FDCBA-150C-504F-84D2-324CCDA0C6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98A655B-E109-4BBA-BC95-E3E6932A064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650" y="1682052"/>
            <a:ext cx="4881025" cy="2084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39821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5558D8-5841-074B-BEED-3AD6DB826F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Generalized SEM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4119E0A7-BE77-1B4D-917D-58F0F88C3ADA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628650" y="1662545"/>
                <a:ext cx="8450695" cy="4830327"/>
              </a:xfrm>
            </p:spPr>
            <p:txBody>
              <a:bodyPr>
                <a:normAutofit/>
              </a:bodyPr>
              <a:lstStyle/>
              <a:p>
                <a:r>
                  <a:rPr lang="en-US" dirty="0"/>
                  <a:t>Generalized SEMs are SEMs in which an endogenous variable is distributed according to some exponential family and is related to the linear prediction of the model through a link function,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𝑔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(·)</m:t>
                    </m:r>
                  </m:oMath>
                </a14:m>
                <a:r>
                  <a:rPr lang="en-US" dirty="0"/>
                  <a:t>. </a:t>
                </a:r>
              </a:p>
              <a:p>
                <a:r>
                  <a:rPr lang="en-US" dirty="0"/>
                  <a:t>In the models we’ve used so far,</a:t>
                </a:r>
              </a:p>
              <a:p>
                <a:pPr lvl="1"/>
                <a:r>
                  <a:rPr lang="en-US" dirty="0"/>
                  <a:t>Link Function: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𝑔</m:t>
                    </m:r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𝑦</m:t>
                            </m:r>
                          </m:e>
                          <m:sub>
                            <m:r>
                              <a:rPr lang="en-US" i="1" smtClean="0"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dirty="0"/>
                  <a:t>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en-US" dirty="0"/>
                  <a:t> (Identity)</a:t>
                </a:r>
              </a:p>
              <a:p>
                <a:pPr lvl="1"/>
                <a:r>
                  <a:rPr lang="en-US" dirty="0"/>
                  <a:t>Distribution Family: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|</m:t>
                    </m:r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en-US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~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𝑁𝑜𝑟𝑚𝑎𝑙</m:t>
                    </m:r>
                  </m:oMath>
                </a14:m>
                <a:r>
                  <a:rPr lang="en-US" dirty="0"/>
                  <a:t> (Gaussian) </a:t>
                </a:r>
              </a:p>
              <a:p>
                <a:r>
                  <a:rPr lang="en-US" dirty="0"/>
                  <a:t>Other link functions and distribution families can be specified through </a:t>
                </a:r>
                <a:r>
                  <a:rPr lang="en-US" b="1" dirty="0" err="1">
                    <a:latin typeface="CMU Typewriter Text" panose="02000609000000000000" pitchFamily="49" charset="0"/>
                    <a:ea typeface="CMU Typewriter Text" panose="02000609000000000000" pitchFamily="49" charset="0"/>
                    <a:cs typeface="CMU Typewriter Text" panose="02000609000000000000" pitchFamily="49" charset="0"/>
                  </a:rPr>
                  <a:t>gsem</a:t>
                </a:r>
                <a:r>
                  <a:rPr lang="en-US" dirty="0">
                    <a:latin typeface="CMU Typewriter Text" panose="02000609000000000000" pitchFamily="49" charset="0"/>
                    <a:ea typeface="CMU Typewriter Text" panose="02000609000000000000" pitchFamily="49" charset="0"/>
                    <a:cs typeface="CMU Typewriter Text" panose="02000609000000000000" pitchFamily="49" charset="0"/>
                  </a:rPr>
                  <a:t> </a:t>
                </a:r>
                <a:r>
                  <a:rPr lang="en-US" dirty="0">
                    <a:cs typeface="CMU Typewriter Text" panose="02000609000000000000" pitchFamily="49" charset="0"/>
                  </a:rPr>
                  <a:t>with options </a:t>
                </a:r>
                <a:r>
                  <a:rPr lang="en-US" dirty="0">
                    <a:latin typeface="CMU Typewriter Text" panose="02000609000000000000" pitchFamily="49" charset="0"/>
                    <a:ea typeface="CMU Typewriter Text" panose="02000609000000000000" pitchFamily="49" charset="0"/>
                    <a:cs typeface="CMU Typewriter Text" panose="02000609000000000000" pitchFamily="49" charset="0"/>
                  </a:rPr>
                  <a:t>family(</a:t>
                </a:r>
                <a:r>
                  <a:rPr lang="en-US" i="1" dirty="0">
                    <a:latin typeface="CMU Serif" panose="02000603000000000000" pitchFamily="2" charset="0"/>
                    <a:ea typeface="CMU Serif" panose="02000603000000000000" pitchFamily="2" charset="0"/>
                    <a:cs typeface="CMU Serif" panose="02000603000000000000" pitchFamily="2" charset="0"/>
                  </a:rPr>
                  <a:t>family</a:t>
                </a:r>
                <a:r>
                  <a:rPr lang="en-US" dirty="0">
                    <a:latin typeface="CMU Typewriter Text" panose="02000609000000000000" pitchFamily="49" charset="0"/>
                    <a:ea typeface="CMU Typewriter Text" panose="02000609000000000000" pitchFamily="49" charset="0"/>
                    <a:cs typeface="CMU Typewriter Text" panose="02000609000000000000" pitchFamily="49" charset="0"/>
                  </a:rPr>
                  <a:t>) link(</a:t>
                </a:r>
                <a:r>
                  <a:rPr lang="en-US" i="1" dirty="0">
                    <a:latin typeface="CMU Serif" panose="02000603000000000000" pitchFamily="2" charset="0"/>
                    <a:ea typeface="CMU Serif" panose="02000603000000000000" pitchFamily="2" charset="0"/>
                    <a:cs typeface="CMU Serif" panose="02000603000000000000" pitchFamily="2" charset="0"/>
                  </a:rPr>
                  <a:t>link</a:t>
                </a:r>
                <a:r>
                  <a:rPr lang="en-US" dirty="0">
                    <a:latin typeface="CMU Typewriter Text" panose="02000609000000000000" pitchFamily="49" charset="0"/>
                    <a:ea typeface="CMU Typewriter Text" panose="02000609000000000000" pitchFamily="49" charset="0"/>
                    <a:cs typeface="CMU Typewriter Text" panose="02000609000000000000" pitchFamily="49" charset="0"/>
                  </a:rPr>
                  <a:t>)</a:t>
                </a:r>
              </a:p>
              <a:p>
                <a:endParaRPr lang="en-US" dirty="0">
                  <a:latin typeface="CMU Typewriter Text" panose="02000609000000000000" pitchFamily="49" charset="0"/>
                  <a:ea typeface="CMU Typewriter Text" panose="02000609000000000000" pitchFamily="49" charset="0"/>
                  <a:cs typeface="CMU Typewriter Text" panose="02000609000000000000" pitchFamily="49" charset="0"/>
                </a:endParaRPr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4119E0A7-BE77-1B4D-917D-58F0F88C3ADA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628650" y="1662545"/>
                <a:ext cx="8450695" cy="4830327"/>
              </a:xfrm>
              <a:blipFill>
                <a:blip r:embed="rId2"/>
                <a:stretch>
                  <a:fillRect l="-1299" t="-2399" r="-137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07B86C9-3930-7B4E-939A-A88CD3A0BE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20</a:t>
            </a:r>
          </a:p>
        </p:txBody>
      </p:sp>
    </p:spTree>
    <p:extLst>
      <p:ext uri="{BB962C8B-B14F-4D97-AF65-F5344CB8AC3E}">
        <p14:creationId xmlns:p14="http://schemas.microsoft.com/office/powerpoint/2010/main" val="1812497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AB844E-3CE1-834A-B12E-40D2A72F50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3720" y="350163"/>
            <a:ext cx="7886700" cy="1325563"/>
          </a:xfrm>
        </p:spPr>
        <p:txBody>
          <a:bodyPr/>
          <a:lstStyle/>
          <a:p>
            <a:r>
              <a:rPr lang="en-US" dirty="0"/>
              <a:t>Families and Link Functions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1C10993-2AA3-E14F-BFD7-9FA5A5437A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graphicFrame>
        <p:nvGraphicFramePr>
          <p:cNvPr id="5" name="Content Placeholder 3">
            <a:extLst>
              <a:ext uri="{FF2B5EF4-FFF2-40B4-BE49-F238E27FC236}">
                <a16:creationId xmlns:a16="http://schemas.microsoft.com/office/drawing/2014/main" id="{7E50EB4F-F188-7349-A25D-088E62FAF7B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68081818"/>
              </p:ext>
            </p:extLst>
          </p:nvPr>
        </p:nvGraphicFramePr>
        <p:xfrm>
          <a:off x="643640" y="1338520"/>
          <a:ext cx="8382000" cy="5471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948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142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391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43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95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95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800" b="0" i="0" dirty="0">
                          <a:latin typeface="Helvetica Neue Light" panose="02000403000000020004" pitchFamily="2" charset="0"/>
                          <a:ea typeface="Helvetica Neue Light" panose="02000403000000020004" pitchFamily="2" charset="0"/>
                        </a:rPr>
                        <a:t>Family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5355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CMU Typewriter Text" panose="02000609000000000000" pitchFamily="49" charset="0"/>
                          <a:ea typeface="CMU Typewriter Text" panose="02000609000000000000" pitchFamily="49" charset="0"/>
                          <a:cs typeface="CMU Typewriter Text" panose="02000609000000000000" pitchFamily="49" charset="0"/>
                        </a:rPr>
                        <a:t>identity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5355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CMU Typewriter Text" panose="02000609000000000000" pitchFamily="49" charset="0"/>
                          <a:ea typeface="CMU Typewriter Text" panose="02000609000000000000" pitchFamily="49" charset="0"/>
                          <a:cs typeface="CMU Typewriter Text" panose="02000609000000000000" pitchFamily="49" charset="0"/>
                        </a:rPr>
                        <a:t>log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5355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CMU Typewriter Text" panose="02000609000000000000" pitchFamily="49" charset="0"/>
                          <a:ea typeface="CMU Typewriter Text" panose="02000609000000000000" pitchFamily="49" charset="0"/>
                          <a:cs typeface="CMU Typewriter Text" panose="02000609000000000000" pitchFamily="49" charset="0"/>
                        </a:rPr>
                        <a:t>logit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5355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CMU Typewriter Text" panose="02000609000000000000" pitchFamily="49" charset="0"/>
                          <a:ea typeface="CMU Typewriter Text" panose="02000609000000000000" pitchFamily="49" charset="0"/>
                          <a:cs typeface="CMU Typewriter Text" panose="02000609000000000000" pitchFamily="49" charset="0"/>
                        </a:rPr>
                        <a:t>probit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5355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CMU Typewriter Text" panose="02000609000000000000" pitchFamily="49" charset="0"/>
                          <a:ea typeface="CMU Typewriter Text" panose="02000609000000000000" pitchFamily="49" charset="0"/>
                          <a:cs typeface="CMU Typewriter Text" panose="02000609000000000000" pitchFamily="49" charset="0"/>
                        </a:rPr>
                        <a:t>cloglog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5355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MU Typewriter Text" panose="02000609000000000000" pitchFamily="49" charset="0"/>
                          <a:ea typeface="CMU Typewriter Text" panose="02000609000000000000" pitchFamily="49" charset="0"/>
                          <a:cs typeface="CMU Typewriter Text" panose="02000609000000000000" pitchFamily="49" charset="0"/>
                        </a:rPr>
                        <a:t>gaussian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i="0" dirty="0">
                          <a:latin typeface="Helvetica Neue Light" panose="02000403000000020004" pitchFamily="2" charset="0"/>
                          <a:ea typeface="Helvetica Neue Light" panose="02000403000000020004" pitchFamily="2" charset="0"/>
                        </a:rPr>
                        <a:t>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i="0" dirty="0">
                          <a:latin typeface="Helvetica Neue Light" panose="02000403000000020004" pitchFamily="2" charset="0"/>
                          <a:ea typeface="Helvetica Neue Light" panose="02000403000000020004" pitchFamily="2" charset="0"/>
                          <a:cs typeface="CMU Typewriter Text" panose="02000609000000000000" pitchFamily="49" charset="0"/>
                        </a:rPr>
                        <a:t>X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b="1" i="0" dirty="0">
                        <a:latin typeface="Helvetica Neue Light" panose="02000403000000020004" pitchFamily="2" charset="0"/>
                        <a:ea typeface="Helvetica Neue Light" panose="020004030000000200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b="1" i="0">
                        <a:latin typeface="Helvetica Neue Light" panose="02000403000000020004" pitchFamily="2" charset="0"/>
                        <a:ea typeface="Helvetica Neue Light" panose="020004030000000200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b="1" i="0">
                        <a:latin typeface="Helvetica Neue Light" panose="02000403000000020004" pitchFamily="2" charset="0"/>
                        <a:ea typeface="Helvetica Neue Light" panose="020004030000000200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MU Typewriter Text" panose="02000609000000000000" pitchFamily="49" charset="0"/>
                          <a:ea typeface="CMU Typewriter Text" panose="02000609000000000000" pitchFamily="49" charset="0"/>
                          <a:cs typeface="CMU Typewriter Text" panose="02000609000000000000" pitchFamily="49" charset="0"/>
                        </a:rPr>
                        <a:t>bernoulli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b="1" i="0" dirty="0">
                        <a:latin typeface="Helvetica Neue Light" panose="02000403000000020004" pitchFamily="2" charset="0"/>
                        <a:ea typeface="Helvetica Neue Light" panose="020004030000000200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b="1" i="0" dirty="0">
                        <a:latin typeface="Helvetica Neue Light" panose="02000403000000020004" pitchFamily="2" charset="0"/>
                        <a:ea typeface="Helvetica Neue Light" panose="02000403000000020004" pitchFamily="2" charset="0"/>
                        <a:cs typeface="CMU Typewriter Text" panose="02000609000000000000" pitchFamily="49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Helvetica Neue Light" panose="02000403000000020004" pitchFamily="2" charset="0"/>
                          <a:ea typeface="Helvetica Neue Light" panose="02000403000000020004" pitchFamily="2" charset="0"/>
                          <a:cs typeface="CMU Typewriter Text" panose="02000609000000000000" pitchFamily="49" charset="0"/>
                        </a:rPr>
                        <a:t>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Helvetica Neue Light" panose="02000403000000020004" pitchFamily="2" charset="0"/>
                          <a:ea typeface="Helvetica Neue Light" panose="02000403000000020004" pitchFamily="2" charset="0"/>
                          <a:cs typeface="CMU Typewriter Text" panose="02000609000000000000" pitchFamily="49" charset="0"/>
                        </a:rPr>
                        <a:t>X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Helvetica Neue Light" panose="02000403000000020004" pitchFamily="2" charset="0"/>
                          <a:ea typeface="Helvetica Neue Light" panose="02000403000000020004" pitchFamily="2" charset="0"/>
                          <a:cs typeface="CMU Typewriter Text" panose="02000609000000000000" pitchFamily="49" charset="0"/>
                        </a:rPr>
                        <a:t>X</a:t>
                      </a:r>
                      <a:endParaRPr kumimoji="0" lang="en-US" sz="1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Helvetica Neue Light" panose="02000403000000020004" pitchFamily="2" charset="0"/>
                        <a:ea typeface="Helvetica Neue Light" panose="02000403000000020004" pitchFamily="2" charset="0"/>
                        <a:cs typeface="CMU Typewriter Text" panose="02000609000000000000" pitchFamily="49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MU Typewriter Text" panose="02000609000000000000" pitchFamily="49" charset="0"/>
                          <a:ea typeface="CMU Typewriter Text" panose="02000609000000000000" pitchFamily="49" charset="0"/>
                          <a:cs typeface="CMU Typewriter Text" panose="02000609000000000000" pitchFamily="49" charset="0"/>
                        </a:rPr>
                        <a:t>beta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b="1" i="0" dirty="0">
                        <a:latin typeface="Helvetica Neue Light" panose="02000403000000020004" pitchFamily="2" charset="0"/>
                        <a:ea typeface="Helvetica Neue Light" panose="020004030000000200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b="1" i="0" dirty="0">
                        <a:latin typeface="Helvetica Neue Light" panose="02000403000000020004" pitchFamily="2" charset="0"/>
                        <a:ea typeface="Helvetica Neue Light" panose="02000403000000020004" pitchFamily="2" charset="0"/>
                        <a:cs typeface="CMU Typewriter Text" panose="02000609000000000000" pitchFamily="49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Helvetica Neue Light" panose="02000403000000020004" pitchFamily="2" charset="0"/>
                          <a:ea typeface="Helvetica Neue Light" panose="02000403000000020004" pitchFamily="2" charset="0"/>
                          <a:cs typeface="CMU Typewriter Text" panose="02000609000000000000" pitchFamily="49" charset="0"/>
                        </a:rPr>
                        <a:t>D</a:t>
                      </a:r>
                      <a:endParaRPr kumimoji="0" lang="en-US" sz="1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Helvetica Neue Light" panose="02000403000000020004" pitchFamily="2" charset="0"/>
                        <a:ea typeface="Helvetica Neue Light" panose="02000403000000020004" pitchFamily="2" charset="0"/>
                        <a:cs typeface="CMU Typewriter Text" panose="02000609000000000000" pitchFamily="49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Helvetica Neue Light" panose="02000403000000020004" pitchFamily="2" charset="0"/>
                          <a:ea typeface="Helvetica Neue Light" panose="02000403000000020004" pitchFamily="2" charset="0"/>
                          <a:cs typeface="CMU Typewriter Text" panose="02000609000000000000" pitchFamily="49" charset="0"/>
                        </a:rPr>
                        <a:t>X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Helvetica Neue Light" panose="02000403000000020004" pitchFamily="2" charset="0"/>
                          <a:ea typeface="Helvetica Neue Light" panose="02000403000000020004" pitchFamily="2" charset="0"/>
                          <a:cs typeface="CMU Typewriter Text" panose="02000609000000000000" pitchFamily="49" charset="0"/>
                        </a:rPr>
                        <a:t>X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MU Typewriter Text" panose="02000609000000000000" pitchFamily="49" charset="0"/>
                          <a:ea typeface="CMU Typewriter Text" panose="02000609000000000000" pitchFamily="49" charset="0"/>
                          <a:cs typeface="CMU Typewriter Text" panose="02000609000000000000" pitchFamily="49" charset="0"/>
                        </a:rPr>
                        <a:t>binomial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b="1" i="0">
                        <a:latin typeface="Helvetica Neue Light" panose="02000403000000020004" pitchFamily="2" charset="0"/>
                        <a:ea typeface="Helvetica Neue Light" panose="020004030000000200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b="1" i="0" dirty="0">
                        <a:latin typeface="Helvetica Neue Light" panose="02000403000000020004" pitchFamily="2" charset="0"/>
                        <a:ea typeface="Helvetica Neue Light" panose="02000403000000020004" pitchFamily="2" charset="0"/>
                        <a:cs typeface="CMU Typewriter Text" panose="02000609000000000000" pitchFamily="49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Helvetica Neue Light" panose="02000403000000020004" pitchFamily="2" charset="0"/>
                          <a:ea typeface="Helvetica Neue Light" panose="02000403000000020004" pitchFamily="2" charset="0"/>
                          <a:cs typeface="CMU Typewriter Text" panose="02000609000000000000" pitchFamily="49" charset="0"/>
                        </a:rPr>
                        <a:t>D</a:t>
                      </a:r>
                      <a:endParaRPr kumimoji="0" lang="en-US" sz="1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Helvetica Neue Light" panose="02000403000000020004" pitchFamily="2" charset="0"/>
                        <a:ea typeface="Helvetica Neue Light" panose="02000403000000020004" pitchFamily="2" charset="0"/>
                        <a:cs typeface="CMU Typewriter Text" panose="02000609000000000000" pitchFamily="49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Helvetica Neue Light" panose="02000403000000020004" pitchFamily="2" charset="0"/>
                          <a:ea typeface="Helvetica Neue Light" panose="02000403000000020004" pitchFamily="2" charset="0"/>
                          <a:cs typeface="CMU Typewriter Text" panose="02000609000000000000" pitchFamily="49" charset="0"/>
                        </a:rPr>
                        <a:t>X</a:t>
                      </a:r>
                      <a:endParaRPr kumimoji="0" lang="en-US" sz="1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Helvetica Neue Light" panose="02000403000000020004" pitchFamily="2" charset="0"/>
                        <a:ea typeface="Helvetica Neue Light" panose="02000403000000020004" pitchFamily="2" charset="0"/>
                        <a:cs typeface="CMU Typewriter Text" panose="02000609000000000000" pitchFamily="49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Helvetica Neue Light" panose="02000403000000020004" pitchFamily="2" charset="0"/>
                          <a:ea typeface="Helvetica Neue Light" panose="02000403000000020004" pitchFamily="2" charset="0"/>
                          <a:cs typeface="CMU Typewriter Text" panose="02000609000000000000" pitchFamily="49" charset="0"/>
                        </a:rPr>
                        <a:t>X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MU Typewriter Text" panose="02000609000000000000" pitchFamily="49" charset="0"/>
                          <a:ea typeface="CMU Typewriter Text" panose="02000609000000000000" pitchFamily="49" charset="0"/>
                          <a:cs typeface="CMU Typewriter Text" panose="02000609000000000000" pitchFamily="49" charset="0"/>
                        </a:rPr>
                        <a:t>ordinal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b="1" i="0">
                        <a:latin typeface="Helvetica Neue Light" panose="02000403000000020004" pitchFamily="2" charset="0"/>
                        <a:ea typeface="Helvetica Neue Light" panose="020004030000000200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b="1" i="0" dirty="0">
                        <a:latin typeface="Helvetica Neue Light" panose="02000403000000020004" pitchFamily="2" charset="0"/>
                        <a:ea typeface="Helvetica Neue Light" panose="02000403000000020004" pitchFamily="2" charset="0"/>
                        <a:cs typeface="CMU Typewriter Text" panose="02000609000000000000" pitchFamily="49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Helvetica Neue Light" panose="02000403000000020004" pitchFamily="2" charset="0"/>
                          <a:ea typeface="Helvetica Neue Light" panose="02000403000000020004" pitchFamily="2" charset="0"/>
                          <a:cs typeface="CMU Typewriter Text" panose="02000609000000000000" pitchFamily="49" charset="0"/>
                        </a:rPr>
                        <a:t>D</a:t>
                      </a:r>
                      <a:endParaRPr kumimoji="0" lang="en-US" sz="1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Helvetica Neue Light" panose="02000403000000020004" pitchFamily="2" charset="0"/>
                        <a:ea typeface="Helvetica Neue Light" panose="02000403000000020004" pitchFamily="2" charset="0"/>
                        <a:cs typeface="CMU Typewriter Text" panose="02000609000000000000" pitchFamily="49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Helvetica Neue Light" panose="02000403000000020004" pitchFamily="2" charset="0"/>
                          <a:ea typeface="Helvetica Neue Light" panose="02000403000000020004" pitchFamily="2" charset="0"/>
                          <a:cs typeface="CMU Typewriter Text" panose="02000609000000000000" pitchFamily="49" charset="0"/>
                        </a:rPr>
                        <a:t>X</a:t>
                      </a:r>
                      <a:endParaRPr kumimoji="0" lang="en-US" sz="1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Helvetica Neue Light" panose="02000403000000020004" pitchFamily="2" charset="0"/>
                        <a:ea typeface="Helvetica Neue Light" panose="02000403000000020004" pitchFamily="2" charset="0"/>
                        <a:cs typeface="CMU Typewriter Text" panose="02000609000000000000" pitchFamily="49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Helvetica Neue Light" panose="02000403000000020004" pitchFamily="2" charset="0"/>
                          <a:ea typeface="Helvetica Neue Light" panose="02000403000000020004" pitchFamily="2" charset="0"/>
                          <a:cs typeface="CMU Typewriter Text" panose="02000609000000000000" pitchFamily="49" charset="0"/>
                        </a:rPr>
                        <a:t>X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MU Typewriter Text" panose="02000609000000000000" pitchFamily="49" charset="0"/>
                          <a:ea typeface="CMU Typewriter Text" panose="02000609000000000000" pitchFamily="49" charset="0"/>
                          <a:cs typeface="CMU Typewriter Text" panose="02000609000000000000" pitchFamily="49" charset="0"/>
                        </a:rPr>
                        <a:t>multinomial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b="1" i="0" dirty="0">
                        <a:latin typeface="Helvetica Neue Light" panose="02000403000000020004" pitchFamily="2" charset="0"/>
                        <a:ea typeface="Helvetica Neue Light" panose="020004030000000200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b="1" i="0" dirty="0">
                        <a:latin typeface="Helvetica Neue Light" panose="02000403000000020004" pitchFamily="2" charset="0"/>
                        <a:ea typeface="Helvetica Neue Light" panose="02000403000000020004" pitchFamily="2" charset="0"/>
                        <a:cs typeface="CMU Typewriter Text" panose="02000609000000000000" pitchFamily="49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Helvetica Neue Light" panose="02000403000000020004" pitchFamily="2" charset="0"/>
                          <a:ea typeface="Helvetica Neue Light" panose="02000403000000020004" pitchFamily="2" charset="0"/>
                          <a:cs typeface="CMU Typewriter Text" panose="02000609000000000000" pitchFamily="49" charset="0"/>
                        </a:rPr>
                        <a:t>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b="1" i="0" dirty="0">
                        <a:latin typeface="Helvetica Neue Light" panose="02000403000000020004" pitchFamily="2" charset="0"/>
                        <a:ea typeface="Helvetica Neue Light" panose="02000403000000020004" pitchFamily="2" charset="0"/>
                        <a:cs typeface="CMU Typewriter Text" panose="02000609000000000000" pitchFamily="49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b="1" i="0" dirty="0">
                        <a:latin typeface="Helvetica Neue Light" panose="02000403000000020004" pitchFamily="2" charset="0"/>
                        <a:ea typeface="Helvetica Neue Light" panose="02000403000000020004" pitchFamily="2" charset="0"/>
                        <a:cs typeface="CMU Typewriter Text" panose="02000609000000000000" pitchFamily="49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MU Typewriter Text" panose="02000609000000000000" pitchFamily="49" charset="0"/>
                          <a:ea typeface="CMU Typewriter Text" panose="02000609000000000000" pitchFamily="49" charset="0"/>
                          <a:cs typeface="CMU Typewriter Text" panose="02000609000000000000" pitchFamily="49" charset="0"/>
                        </a:rPr>
                        <a:t>Poisson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b="1" i="0">
                        <a:latin typeface="Helvetica Neue Light" panose="02000403000000020004" pitchFamily="2" charset="0"/>
                        <a:ea typeface="Helvetica Neue Light" panose="020004030000000200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i="0" dirty="0">
                          <a:latin typeface="Helvetica Neue Light" panose="02000403000000020004" pitchFamily="2" charset="0"/>
                          <a:ea typeface="Helvetica Neue Light" panose="02000403000000020004" pitchFamily="2" charset="0"/>
                          <a:cs typeface="CMU Typewriter Text" panose="02000609000000000000" pitchFamily="49" charset="0"/>
                        </a:rPr>
                        <a:t>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b="1" i="0" dirty="0">
                        <a:latin typeface="Helvetica Neue Light" panose="02000403000000020004" pitchFamily="2" charset="0"/>
                        <a:ea typeface="Helvetica Neue Light" panose="02000403000000020004" pitchFamily="2" charset="0"/>
                        <a:cs typeface="CMU Typewriter Text" panose="02000609000000000000" pitchFamily="49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b="1" i="0" dirty="0">
                        <a:latin typeface="Helvetica Neue Light" panose="02000403000000020004" pitchFamily="2" charset="0"/>
                        <a:ea typeface="Helvetica Neue Light" panose="02000403000000020004" pitchFamily="2" charset="0"/>
                        <a:cs typeface="CMU Typewriter Text" panose="02000609000000000000" pitchFamily="49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b="1" i="0" dirty="0">
                        <a:latin typeface="Helvetica Neue Light" panose="02000403000000020004" pitchFamily="2" charset="0"/>
                        <a:ea typeface="Helvetica Neue Light" panose="02000403000000020004" pitchFamily="2" charset="0"/>
                        <a:cs typeface="CMU Typewriter Text" panose="02000609000000000000" pitchFamily="49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650240"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MU Typewriter Text" panose="02000609000000000000" pitchFamily="49" charset="0"/>
                          <a:ea typeface="CMU Typewriter Text" panose="02000609000000000000" pitchFamily="49" charset="0"/>
                          <a:cs typeface="CMU Typewriter Text" panose="02000609000000000000" pitchFamily="49" charset="0"/>
                        </a:rPr>
                        <a:t>negative binomial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b="1" i="0" dirty="0">
                        <a:latin typeface="Helvetica Neue Light" panose="02000403000000020004" pitchFamily="2" charset="0"/>
                        <a:ea typeface="Helvetica Neue Light" panose="020004030000000200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Helvetica Neue Light" panose="02000403000000020004" pitchFamily="2" charset="0"/>
                          <a:ea typeface="Helvetica Neue Light" panose="02000403000000020004" pitchFamily="2" charset="0"/>
                          <a:cs typeface="CMU Typewriter Text" panose="02000609000000000000" pitchFamily="49" charset="0"/>
                        </a:rPr>
                        <a:t>D</a:t>
                      </a:r>
                      <a:endParaRPr kumimoji="0" lang="en-US" sz="1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Helvetica Neue Light" panose="02000403000000020004" pitchFamily="2" charset="0"/>
                        <a:ea typeface="Helvetica Neue Light" panose="02000403000000020004" pitchFamily="2" charset="0"/>
                        <a:cs typeface="CMU Typewriter Text" panose="02000609000000000000" pitchFamily="49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b="1" i="0">
                        <a:latin typeface="Helvetica Neue Light" panose="02000403000000020004" pitchFamily="2" charset="0"/>
                        <a:ea typeface="Helvetica Neue Light" panose="02000403000000020004" pitchFamily="2" charset="0"/>
                        <a:cs typeface="CMU Typewriter Text" panose="02000609000000000000" pitchFamily="49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b="1" i="0" dirty="0">
                        <a:latin typeface="Helvetica Neue Light" panose="02000403000000020004" pitchFamily="2" charset="0"/>
                        <a:ea typeface="Helvetica Neue Light" panose="02000403000000020004" pitchFamily="2" charset="0"/>
                        <a:cs typeface="CMU Typewriter Text" panose="02000609000000000000" pitchFamily="49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b="1" i="0" dirty="0">
                        <a:latin typeface="Helvetica Neue Light" panose="02000403000000020004" pitchFamily="2" charset="0"/>
                        <a:ea typeface="Helvetica Neue Light" panose="02000403000000020004" pitchFamily="2" charset="0"/>
                        <a:cs typeface="CMU Typewriter Text" panose="02000609000000000000" pitchFamily="49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MU Typewriter Text" panose="02000609000000000000" pitchFamily="49" charset="0"/>
                          <a:ea typeface="CMU Typewriter Text" panose="02000609000000000000" pitchFamily="49" charset="0"/>
                          <a:cs typeface="CMU Typewriter Text" panose="02000609000000000000" pitchFamily="49" charset="0"/>
                        </a:rPr>
                        <a:t>exponential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b="1" i="0" dirty="0">
                        <a:latin typeface="Helvetica Neue Light" panose="02000403000000020004" pitchFamily="2" charset="0"/>
                        <a:ea typeface="Helvetica Neue Light" panose="020004030000000200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Helvetica Neue Light" panose="02000403000000020004" pitchFamily="2" charset="0"/>
                          <a:ea typeface="Helvetica Neue Light" panose="02000403000000020004" pitchFamily="2" charset="0"/>
                          <a:cs typeface="CMU Typewriter Text" panose="02000609000000000000" pitchFamily="49" charset="0"/>
                        </a:rPr>
                        <a:t>D</a:t>
                      </a:r>
                      <a:endParaRPr kumimoji="0" lang="en-US" sz="1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Helvetica Neue Light" panose="02000403000000020004" pitchFamily="2" charset="0"/>
                        <a:ea typeface="Helvetica Neue Light" panose="02000403000000020004" pitchFamily="2" charset="0"/>
                        <a:cs typeface="CMU Typewriter Text" panose="02000609000000000000" pitchFamily="49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b="1" i="0">
                        <a:latin typeface="Helvetica Neue Light" panose="02000403000000020004" pitchFamily="2" charset="0"/>
                        <a:ea typeface="Helvetica Neue Light" panose="02000403000000020004" pitchFamily="2" charset="0"/>
                        <a:cs typeface="CMU Typewriter Text" panose="02000609000000000000" pitchFamily="49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b="1" i="0" dirty="0">
                        <a:latin typeface="Helvetica Neue Light" panose="02000403000000020004" pitchFamily="2" charset="0"/>
                        <a:ea typeface="Helvetica Neue Light" panose="02000403000000020004" pitchFamily="2" charset="0"/>
                        <a:cs typeface="CMU Typewriter Text" panose="02000609000000000000" pitchFamily="49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b="1" i="0" dirty="0">
                        <a:latin typeface="Helvetica Neue Light" panose="02000403000000020004" pitchFamily="2" charset="0"/>
                        <a:ea typeface="Helvetica Neue Light" panose="02000403000000020004" pitchFamily="2" charset="0"/>
                        <a:cs typeface="CMU Typewriter Text" panose="02000609000000000000" pitchFamily="49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MU Typewriter Text" panose="02000609000000000000" pitchFamily="49" charset="0"/>
                          <a:ea typeface="CMU Typewriter Text" panose="02000609000000000000" pitchFamily="49" charset="0"/>
                          <a:cs typeface="CMU Typewriter Text" panose="02000609000000000000" pitchFamily="49" charset="0"/>
                        </a:rPr>
                        <a:t>Weibull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b="1" i="0" dirty="0">
                        <a:latin typeface="Helvetica Neue Light" panose="02000403000000020004" pitchFamily="2" charset="0"/>
                        <a:ea typeface="Helvetica Neue Light" panose="020004030000000200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Helvetica Neue Light" panose="02000403000000020004" pitchFamily="2" charset="0"/>
                          <a:ea typeface="Helvetica Neue Light" panose="02000403000000020004" pitchFamily="2" charset="0"/>
                          <a:cs typeface="CMU Typewriter Text" panose="02000609000000000000" pitchFamily="49" charset="0"/>
                        </a:rPr>
                        <a:t>D</a:t>
                      </a:r>
                      <a:endParaRPr kumimoji="0" lang="en-US" sz="1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Helvetica Neue Light" panose="02000403000000020004" pitchFamily="2" charset="0"/>
                        <a:ea typeface="Helvetica Neue Light" panose="02000403000000020004" pitchFamily="2" charset="0"/>
                        <a:cs typeface="CMU Typewriter Text" panose="02000609000000000000" pitchFamily="49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b="1" i="0" dirty="0">
                        <a:latin typeface="Helvetica Neue Light" panose="02000403000000020004" pitchFamily="2" charset="0"/>
                        <a:ea typeface="Helvetica Neue Light" panose="02000403000000020004" pitchFamily="2" charset="0"/>
                        <a:cs typeface="CMU Typewriter Text" panose="02000609000000000000" pitchFamily="49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b="1" i="0" dirty="0">
                        <a:latin typeface="Helvetica Neue Light" panose="02000403000000020004" pitchFamily="2" charset="0"/>
                        <a:ea typeface="Helvetica Neue Light" panose="02000403000000020004" pitchFamily="2" charset="0"/>
                        <a:cs typeface="CMU Typewriter Text" panose="02000609000000000000" pitchFamily="49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b="1" i="0" dirty="0">
                        <a:latin typeface="Helvetica Neue Light" panose="02000403000000020004" pitchFamily="2" charset="0"/>
                        <a:ea typeface="Helvetica Neue Light" panose="02000403000000020004" pitchFamily="2" charset="0"/>
                        <a:cs typeface="CMU Typewriter Text" panose="02000609000000000000" pitchFamily="49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MU Typewriter Text" panose="02000609000000000000" pitchFamily="49" charset="0"/>
                          <a:ea typeface="CMU Typewriter Text" panose="02000609000000000000" pitchFamily="49" charset="0"/>
                          <a:cs typeface="CMU Typewriter Text" panose="02000609000000000000" pitchFamily="49" charset="0"/>
                        </a:rPr>
                        <a:t>gamma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b="1" i="0" dirty="0">
                        <a:latin typeface="Helvetica Neue Light" panose="02000403000000020004" pitchFamily="2" charset="0"/>
                        <a:ea typeface="Helvetica Neue Light" panose="020004030000000200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Helvetica Neue Light" panose="02000403000000020004" pitchFamily="2" charset="0"/>
                          <a:ea typeface="Helvetica Neue Light" panose="02000403000000020004" pitchFamily="2" charset="0"/>
                          <a:cs typeface="CMU Typewriter Text" panose="02000609000000000000" pitchFamily="49" charset="0"/>
                        </a:rPr>
                        <a:t>D</a:t>
                      </a:r>
                      <a:endParaRPr kumimoji="0" lang="en-US" sz="1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Helvetica Neue Light" panose="02000403000000020004" pitchFamily="2" charset="0"/>
                        <a:ea typeface="Helvetica Neue Light" panose="02000403000000020004" pitchFamily="2" charset="0"/>
                        <a:cs typeface="CMU Typewriter Text" panose="02000609000000000000" pitchFamily="49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b="1" i="0" dirty="0">
                        <a:latin typeface="Helvetica Neue Light" panose="02000403000000020004" pitchFamily="2" charset="0"/>
                        <a:ea typeface="Helvetica Neue Light" panose="02000403000000020004" pitchFamily="2" charset="0"/>
                        <a:cs typeface="CMU Typewriter Text" panose="02000609000000000000" pitchFamily="49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b="1" i="0" dirty="0">
                        <a:latin typeface="Helvetica Neue Light" panose="02000403000000020004" pitchFamily="2" charset="0"/>
                        <a:ea typeface="Helvetica Neue Light" panose="02000403000000020004" pitchFamily="2" charset="0"/>
                        <a:cs typeface="CMU Typewriter Text" panose="02000609000000000000" pitchFamily="49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b="1" i="0" dirty="0">
                        <a:latin typeface="Helvetica Neue Light" panose="02000403000000020004" pitchFamily="2" charset="0"/>
                        <a:ea typeface="Helvetica Neue Light" panose="02000403000000020004" pitchFamily="2" charset="0"/>
                        <a:cs typeface="CMU Typewriter Text" panose="02000609000000000000" pitchFamily="49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MU Typewriter Text" panose="02000609000000000000" pitchFamily="49" charset="0"/>
                          <a:ea typeface="CMU Typewriter Text" panose="02000609000000000000" pitchFamily="49" charset="0"/>
                          <a:cs typeface="CMU Typewriter Text" panose="02000609000000000000" pitchFamily="49" charset="0"/>
                        </a:rPr>
                        <a:t>loglogistic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b="1" i="0" dirty="0">
                        <a:latin typeface="Helvetica Neue Light" panose="02000403000000020004" pitchFamily="2" charset="0"/>
                        <a:ea typeface="Helvetica Neue Light" panose="020004030000000200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Helvetica Neue Light" panose="02000403000000020004" pitchFamily="2" charset="0"/>
                          <a:ea typeface="Helvetica Neue Light" panose="02000403000000020004" pitchFamily="2" charset="0"/>
                          <a:cs typeface="CMU Typewriter Text" panose="02000609000000000000" pitchFamily="49" charset="0"/>
                        </a:rPr>
                        <a:t>D</a:t>
                      </a:r>
                      <a:endParaRPr kumimoji="0" lang="en-US" sz="1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Helvetica Neue Light" panose="02000403000000020004" pitchFamily="2" charset="0"/>
                        <a:ea typeface="Helvetica Neue Light" panose="02000403000000020004" pitchFamily="2" charset="0"/>
                        <a:cs typeface="CMU Typewriter Text" panose="02000609000000000000" pitchFamily="49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b="1" i="0">
                        <a:latin typeface="Helvetica Neue Light" panose="02000403000000020004" pitchFamily="2" charset="0"/>
                        <a:ea typeface="Helvetica Neue Light" panose="02000403000000020004" pitchFamily="2" charset="0"/>
                        <a:cs typeface="CMU Typewriter Text" panose="02000609000000000000" pitchFamily="49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b="1" i="0" dirty="0">
                        <a:latin typeface="Helvetica Neue Light" panose="02000403000000020004" pitchFamily="2" charset="0"/>
                        <a:ea typeface="Helvetica Neue Light" panose="02000403000000020004" pitchFamily="2" charset="0"/>
                        <a:cs typeface="CMU Typewriter Text" panose="02000609000000000000" pitchFamily="49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b="1" i="0" dirty="0">
                        <a:latin typeface="Helvetica Neue Light" panose="02000403000000020004" pitchFamily="2" charset="0"/>
                        <a:ea typeface="Helvetica Neue Light" panose="02000403000000020004" pitchFamily="2" charset="0"/>
                        <a:cs typeface="CMU Typewriter Text" panose="02000609000000000000" pitchFamily="49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MU Typewriter Text" panose="02000609000000000000" pitchFamily="49" charset="0"/>
                          <a:ea typeface="CMU Typewriter Text" panose="02000609000000000000" pitchFamily="49" charset="0"/>
                          <a:cs typeface="CMU Typewriter Text" panose="02000609000000000000" pitchFamily="49" charset="0"/>
                        </a:rPr>
                        <a:t>lognormal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b="1" i="0" dirty="0">
                        <a:latin typeface="Helvetica Neue Light" panose="02000403000000020004" pitchFamily="2" charset="0"/>
                        <a:ea typeface="Helvetica Neue Light" panose="02000403000000020004" pitchFamily="2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Helvetica Neue Light" panose="02000403000000020004" pitchFamily="2" charset="0"/>
                          <a:ea typeface="Helvetica Neue Light" panose="02000403000000020004" pitchFamily="2" charset="0"/>
                          <a:cs typeface="CMU Typewriter Text" panose="02000609000000000000" pitchFamily="49" charset="0"/>
                        </a:rPr>
                        <a:t>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b="1" i="0" dirty="0">
                        <a:latin typeface="Helvetica Neue Light" panose="02000403000000020004" pitchFamily="2" charset="0"/>
                        <a:ea typeface="Helvetica Neue Light" panose="02000403000000020004" pitchFamily="2" charset="0"/>
                        <a:cs typeface="CMU Typewriter Text" panose="02000609000000000000" pitchFamily="49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b="1" i="0" dirty="0">
                        <a:latin typeface="Helvetica Neue Light" panose="02000403000000020004" pitchFamily="2" charset="0"/>
                        <a:ea typeface="Helvetica Neue Light" panose="02000403000000020004" pitchFamily="2" charset="0"/>
                        <a:cs typeface="CMU Typewriter Text" panose="02000609000000000000" pitchFamily="49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b="1" i="0" dirty="0">
                        <a:latin typeface="Helvetica Neue Light" panose="02000403000000020004" pitchFamily="2" charset="0"/>
                        <a:ea typeface="Helvetica Neue Light" panose="02000403000000020004" pitchFamily="2" charset="0"/>
                        <a:cs typeface="CMU Typewriter Text" panose="02000609000000000000" pitchFamily="49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</a:tbl>
          </a:graphicData>
        </a:graphic>
      </p:graphicFrame>
      <p:sp>
        <p:nvSpPr>
          <p:cNvPr id="6" name="Rectangle 5">
            <a:extLst>
              <a:ext uri="{FF2B5EF4-FFF2-40B4-BE49-F238E27FC236}">
                <a16:creationId xmlns:a16="http://schemas.microsoft.com/office/drawing/2014/main" id="{F2440D5A-E944-534C-A55A-76064C0E82D0}"/>
              </a:ext>
            </a:extLst>
          </p:cNvPr>
          <p:cNvSpPr/>
          <p:nvPr/>
        </p:nvSpPr>
        <p:spPr>
          <a:xfrm>
            <a:off x="9025641" y="1338521"/>
            <a:ext cx="538084" cy="5652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/>
          </a:p>
        </p:txBody>
      </p:sp>
    </p:spTree>
    <p:extLst>
      <p:ext uri="{BB962C8B-B14F-4D97-AF65-F5344CB8AC3E}">
        <p14:creationId xmlns:p14="http://schemas.microsoft.com/office/powerpoint/2010/main" val="1283787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AB844E-3CE1-834A-B12E-40D2A72F50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3720" y="350163"/>
            <a:ext cx="7886700" cy="1325563"/>
          </a:xfrm>
        </p:spPr>
        <p:txBody>
          <a:bodyPr/>
          <a:lstStyle/>
          <a:p>
            <a:r>
              <a:rPr lang="en-US" dirty="0"/>
              <a:t>Families and Link Functions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1C10993-2AA3-E14F-BFD7-9FA5A5437A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graphicFrame>
        <p:nvGraphicFramePr>
          <p:cNvPr id="5" name="Content Placeholder 3">
            <a:extLst>
              <a:ext uri="{FF2B5EF4-FFF2-40B4-BE49-F238E27FC236}">
                <a16:creationId xmlns:a16="http://schemas.microsoft.com/office/drawing/2014/main" id="{7E50EB4F-F188-7349-A25D-088E62FAF7B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91583110"/>
              </p:ext>
            </p:extLst>
          </p:nvPr>
        </p:nvGraphicFramePr>
        <p:xfrm>
          <a:off x="643640" y="1338520"/>
          <a:ext cx="8382000" cy="5471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948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142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391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43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95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95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800" b="0" i="0" dirty="0">
                          <a:latin typeface="Helvetica Neue Light" panose="02000403000000020004" pitchFamily="2" charset="0"/>
                          <a:ea typeface="Helvetica Neue Light" panose="02000403000000020004" pitchFamily="2" charset="0"/>
                        </a:rPr>
                        <a:t>Family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5355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CMU Typewriter Text" panose="02000609000000000000" pitchFamily="49" charset="0"/>
                          <a:ea typeface="CMU Typewriter Text" panose="02000609000000000000" pitchFamily="49" charset="0"/>
                          <a:cs typeface="CMU Typewriter Text" panose="02000609000000000000" pitchFamily="49" charset="0"/>
                        </a:rPr>
                        <a:t>identity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5355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CMU Typewriter Text" panose="02000609000000000000" pitchFamily="49" charset="0"/>
                          <a:ea typeface="CMU Typewriter Text" panose="02000609000000000000" pitchFamily="49" charset="0"/>
                          <a:cs typeface="CMU Typewriter Text" panose="02000609000000000000" pitchFamily="49" charset="0"/>
                        </a:rPr>
                        <a:t>log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5355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CMU Typewriter Text" panose="02000609000000000000" pitchFamily="49" charset="0"/>
                          <a:ea typeface="CMU Typewriter Text" panose="02000609000000000000" pitchFamily="49" charset="0"/>
                          <a:cs typeface="CMU Typewriter Text" panose="02000609000000000000" pitchFamily="49" charset="0"/>
                        </a:rPr>
                        <a:t>logit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5355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CMU Typewriter Text" panose="02000609000000000000" pitchFamily="49" charset="0"/>
                          <a:ea typeface="CMU Typewriter Text" panose="02000609000000000000" pitchFamily="49" charset="0"/>
                          <a:cs typeface="CMU Typewriter Text" panose="02000609000000000000" pitchFamily="49" charset="0"/>
                        </a:rPr>
                        <a:t>probit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5355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CMU Typewriter Text" panose="02000609000000000000" pitchFamily="49" charset="0"/>
                          <a:ea typeface="CMU Typewriter Text" panose="02000609000000000000" pitchFamily="49" charset="0"/>
                          <a:cs typeface="CMU Typewriter Text" panose="02000609000000000000" pitchFamily="49" charset="0"/>
                        </a:rPr>
                        <a:t>cloglog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5355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MU Typewriter Text" panose="02000609000000000000" pitchFamily="49" charset="0"/>
                          <a:ea typeface="CMU Typewriter Text" panose="02000609000000000000" pitchFamily="49" charset="0"/>
                          <a:cs typeface="CMU Typewriter Text" panose="02000609000000000000" pitchFamily="49" charset="0"/>
                        </a:rPr>
                        <a:t>gaussian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b="1" dirty="0">
                        <a:latin typeface="CMU Typewriter Text" panose="02000609000000000000" pitchFamily="50" charset="0"/>
                        <a:ea typeface="CMU Typewriter Text" panose="02000609000000000000" pitchFamily="50" charset="0"/>
                        <a:cs typeface="CMU Typewriter Text" panose="02000609000000000000" pitchFamily="50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b="1" dirty="0">
                        <a:latin typeface="CMU Typewriter Text" panose="02000609000000000000" pitchFamily="50" charset="0"/>
                        <a:ea typeface="CMU Typewriter Text" panose="02000609000000000000" pitchFamily="50" charset="0"/>
                        <a:cs typeface="CMU Typewriter Text" panose="02000609000000000000" pitchFamily="50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b="1" dirty="0">
                        <a:latin typeface="CMU Typewriter Text" panose="02000609000000000000" pitchFamily="50" charset="0"/>
                        <a:ea typeface="CMU Typewriter Text" panose="02000609000000000000" pitchFamily="50" charset="0"/>
                        <a:cs typeface="CMU Typewriter Text" panose="02000609000000000000" pitchFamily="50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b="1">
                        <a:latin typeface="CMU Typewriter Text" panose="02000609000000000000" pitchFamily="50" charset="0"/>
                        <a:ea typeface="CMU Typewriter Text" panose="02000609000000000000" pitchFamily="50" charset="0"/>
                        <a:cs typeface="CMU Typewriter Text" panose="02000609000000000000" pitchFamily="50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b="1">
                        <a:latin typeface="CMU Typewriter Text" panose="02000609000000000000" pitchFamily="50" charset="0"/>
                        <a:ea typeface="CMU Typewriter Text" panose="02000609000000000000" pitchFamily="50" charset="0"/>
                        <a:cs typeface="CMU Typewriter Text" panose="02000609000000000000" pitchFamily="50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MU Typewriter Text" panose="02000609000000000000" pitchFamily="49" charset="0"/>
                          <a:ea typeface="CMU Typewriter Text" panose="02000609000000000000" pitchFamily="49" charset="0"/>
                          <a:cs typeface="CMU Typewriter Text" panose="02000609000000000000" pitchFamily="49" charset="0"/>
                        </a:rPr>
                        <a:t>bernoulli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b="1" dirty="0">
                        <a:latin typeface="CMU Typewriter Text" panose="02000609000000000000" pitchFamily="50" charset="0"/>
                        <a:ea typeface="CMU Typewriter Text" panose="02000609000000000000" pitchFamily="50" charset="0"/>
                        <a:cs typeface="CMU Typewriter Text" panose="02000609000000000000" pitchFamily="50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b="1" dirty="0">
                        <a:latin typeface="CMU Typewriter Text" panose="02000609000000000000" pitchFamily="50" charset="0"/>
                        <a:ea typeface="CMU Typewriter Text" panose="02000609000000000000" pitchFamily="50" charset="0"/>
                        <a:cs typeface="CMU Typewriter Text" panose="02000609000000000000" pitchFamily="50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>
                          <a:latin typeface="CMU Typewriter Text" panose="02000609000000000000" pitchFamily="50" charset="0"/>
                          <a:ea typeface="CMU Typewriter Text" panose="02000609000000000000" pitchFamily="50" charset="0"/>
                          <a:cs typeface="CMU Typewriter Text" panose="02000609000000000000" pitchFamily="50" charset="0"/>
                        </a:rPr>
                        <a:t>logit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err="1">
                          <a:latin typeface="CMU Typewriter Text" panose="02000609000000000000" pitchFamily="50" charset="0"/>
                          <a:ea typeface="CMU Typewriter Text" panose="02000609000000000000" pitchFamily="50" charset="0"/>
                          <a:cs typeface="CMU Typewriter Text" panose="02000609000000000000" pitchFamily="50" charset="0"/>
                        </a:rPr>
                        <a:t>probit</a:t>
                      </a:r>
                      <a:endParaRPr lang="en-US" sz="1800" b="1" dirty="0">
                        <a:latin typeface="CMU Typewriter Text" panose="02000609000000000000" pitchFamily="50" charset="0"/>
                        <a:ea typeface="CMU Typewriter Text" panose="02000609000000000000" pitchFamily="50" charset="0"/>
                        <a:cs typeface="CMU Typewriter Text" panose="02000609000000000000" pitchFamily="50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err="1">
                          <a:latin typeface="CMU Typewriter Text" panose="02000609000000000000" pitchFamily="50" charset="0"/>
                          <a:ea typeface="CMU Typewriter Text" panose="02000609000000000000" pitchFamily="50" charset="0"/>
                          <a:cs typeface="CMU Typewriter Text" panose="02000609000000000000" pitchFamily="50" charset="0"/>
                        </a:rPr>
                        <a:t>cloglog</a:t>
                      </a:r>
                      <a:endParaRPr lang="en-US" sz="1800" b="1" dirty="0">
                        <a:latin typeface="CMU Typewriter Text" panose="02000609000000000000" pitchFamily="50" charset="0"/>
                        <a:ea typeface="CMU Typewriter Text" panose="02000609000000000000" pitchFamily="50" charset="0"/>
                        <a:cs typeface="CMU Typewriter Text" panose="02000609000000000000" pitchFamily="50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MU Typewriter Text" panose="02000609000000000000" pitchFamily="49" charset="0"/>
                          <a:ea typeface="CMU Typewriter Text" panose="02000609000000000000" pitchFamily="49" charset="0"/>
                          <a:cs typeface="CMU Typewriter Text" panose="02000609000000000000" pitchFamily="49" charset="0"/>
                        </a:rPr>
                        <a:t>beta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b="1" dirty="0">
                        <a:latin typeface="CMU Typewriter Text" panose="02000609000000000000" pitchFamily="50" charset="0"/>
                        <a:ea typeface="CMU Typewriter Text" panose="02000609000000000000" pitchFamily="50" charset="0"/>
                        <a:cs typeface="CMU Typewriter Text" panose="02000609000000000000" pitchFamily="50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b="1" dirty="0">
                        <a:latin typeface="CMU Typewriter Text" panose="02000609000000000000" pitchFamily="50" charset="0"/>
                        <a:ea typeface="CMU Typewriter Text" panose="02000609000000000000" pitchFamily="50" charset="0"/>
                        <a:cs typeface="CMU Typewriter Text" panose="02000609000000000000" pitchFamily="50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b="1" dirty="0">
                        <a:latin typeface="CMU Typewriter Text" panose="02000609000000000000" pitchFamily="50" charset="0"/>
                        <a:ea typeface="CMU Typewriter Text" panose="02000609000000000000" pitchFamily="50" charset="0"/>
                        <a:cs typeface="CMU Typewriter Text" panose="02000609000000000000" pitchFamily="50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b="1" dirty="0">
                        <a:latin typeface="CMU Typewriter Text" panose="02000609000000000000" pitchFamily="50" charset="0"/>
                        <a:ea typeface="CMU Typewriter Text" panose="02000609000000000000" pitchFamily="50" charset="0"/>
                        <a:cs typeface="CMU Typewriter Text" panose="02000609000000000000" pitchFamily="50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b="1" dirty="0">
                        <a:latin typeface="CMU Typewriter Text" panose="02000609000000000000" pitchFamily="50" charset="0"/>
                        <a:ea typeface="CMU Typewriter Text" panose="02000609000000000000" pitchFamily="50" charset="0"/>
                        <a:cs typeface="CMU Typewriter Text" panose="02000609000000000000" pitchFamily="50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MU Typewriter Text" panose="02000609000000000000" pitchFamily="49" charset="0"/>
                          <a:ea typeface="CMU Typewriter Text" panose="02000609000000000000" pitchFamily="49" charset="0"/>
                          <a:cs typeface="CMU Typewriter Text" panose="02000609000000000000" pitchFamily="49" charset="0"/>
                        </a:rPr>
                        <a:t>binomial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b="1">
                        <a:latin typeface="CMU Typewriter Text" panose="02000609000000000000" pitchFamily="50" charset="0"/>
                        <a:ea typeface="CMU Typewriter Text" panose="02000609000000000000" pitchFamily="50" charset="0"/>
                        <a:cs typeface="CMU Typewriter Text" panose="02000609000000000000" pitchFamily="50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b="1" dirty="0">
                        <a:latin typeface="CMU Typewriter Text" panose="02000609000000000000" pitchFamily="50" charset="0"/>
                        <a:ea typeface="CMU Typewriter Text" panose="02000609000000000000" pitchFamily="50" charset="0"/>
                        <a:cs typeface="CMU Typewriter Text" panose="02000609000000000000" pitchFamily="50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b="1" dirty="0">
                        <a:latin typeface="CMU Typewriter Text" panose="02000609000000000000" pitchFamily="50" charset="0"/>
                        <a:ea typeface="CMU Typewriter Text" panose="02000609000000000000" pitchFamily="50" charset="0"/>
                        <a:cs typeface="CMU Typewriter Text" panose="02000609000000000000" pitchFamily="50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b="1" dirty="0">
                        <a:latin typeface="CMU Typewriter Text" panose="02000609000000000000" pitchFamily="50" charset="0"/>
                        <a:ea typeface="CMU Typewriter Text" panose="02000609000000000000" pitchFamily="50" charset="0"/>
                        <a:cs typeface="CMU Typewriter Text" panose="02000609000000000000" pitchFamily="50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b="1" dirty="0">
                        <a:latin typeface="CMU Typewriter Text" panose="02000609000000000000" pitchFamily="50" charset="0"/>
                        <a:ea typeface="CMU Typewriter Text" panose="02000609000000000000" pitchFamily="50" charset="0"/>
                        <a:cs typeface="CMU Typewriter Text" panose="02000609000000000000" pitchFamily="50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MU Typewriter Text" panose="02000609000000000000" pitchFamily="49" charset="0"/>
                          <a:ea typeface="CMU Typewriter Text" panose="02000609000000000000" pitchFamily="49" charset="0"/>
                          <a:cs typeface="CMU Typewriter Text" panose="02000609000000000000" pitchFamily="49" charset="0"/>
                        </a:rPr>
                        <a:t>ordinal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b="1">
                        <a:latin typeface="CMU Typewriter Text" panose="02000609000000000000" pitchFamily="50" charset="0"/>
                        <a:ea typeface="CMU Typewriter Text" panose="02000609000000000000" pitchFamily="50" charset="0"/>
                        <a:cs typeface="CMU Typewriter Text" panose="02000609000000000000" pitchFamily="50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b="1" dirty="0">
                        <a:latin typeface="CMU Typewriter Text" panose="02000609000000000000" pitchFamily="50" charset="0"/>
                        <a:ea typeface="CMU Typewriter Text" panose="02000609000000000000" pitchFamily="50" charset="0"/>
                        <a:cs typeface="CMU Typewriter Text" panose="02000609000000000000" pitchFamily="50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err="1">
                          <a:latin typeface="CMU Typewriter Text" panose="02000609000000000000" pitchFamily="50" charset="0"/>
                          <a:ea typeface="CMU Typewriter Text" panose="02000609000000000000" pitchFamily="50" charset="0"/>
                          <a:cs typeface="CMU Typewriter Text" panose="02000609000000000000" pitchFamily="50" charset="0"/>
                        </a:rPr>
                        <a:t>ologit</a:t>
                      </a:r>
                      <a:endParaRPr lang="en-US" sz="1800" b="1" dirty="0">
                        <a:latin typeface="CMU Typewriter Text" panose="02000609000000000000" pitchFamily="50" charset="0"/>
                        <a:ea typeface="CMU Typewriter Text" panose="02000609000000000000" pitchFamily="50" charset="0"/>
                        <a:cs typeface="CMU Typewriter Text" panose="02000609000000000000" pitchFamily="50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err="1">
                          <a:latin typeface="CMU Typewriter Text" panose="02000609000000000000" pitchFamily="50" charset="0"/>
                          <a:ea typeface="CMU Typewriter Text" panose="02000609000000000000" pitchFamily="50" charset="0"/>
                          <a:cs typeface="CMU Typewriter Text" panose="02000609000000000000" pitchFamily="50" charset="0"/>
                        </a:rPr>
                        <a:t>oprobit</a:t>
                      </a:r>
                      <a:endParaRPr lang="en-US" sz="1800" b="1" dirty="0">
                        <a:latin typeface="CMU Typewriter Text" panose="02000609000000000000" pitchFamily="50" charset="0"/>
                        <a:ea typeface="CMU Typewriter Text" panose="02000609000000000000" pitchFamily="50" charset="0"/>
                        <a:cs typeface="CMU Typewriter Text" panose="02000609000000000000" pitchFamily="50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err="1">
                          <a:latin typeface="CMU Typewriter Text" panose="02000609000000000000" pitchFamily="50" charset="0"/>
                          <a:ea typeface="CMU Typewriter Text" panose="02000609000000000000" pitchFamily="50" charset="0"/>
                          <a:cs typeface="CMU Typewriter Text" panose="02000609000000000000" pitchFamily="50" charset="0"/>
                        </a:rPr>
                        <a:t>ocloglog</a:t>
                      </a:r>
                      <a:endParaRPr lang="en-US" sz="1800" b="1" dirty="0">
                        <a:latin typeface="CMU Typewriter Text" panose="02000609000000000000" pitchFamily="50" charset="0"/>
                        <a:ea typeface="CMU Typewriter Text" panose="02000609000000000000" pitchFamily="50" charset="0"/>
                        <a:cs typeface="CMU Typewriter Text" panose="02000609000000000000" pitchFamily="50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MU Typewriter Text" panose="02000609000000000000" pitchFamily="49" charset="0"/>
                          <a:ea typeface="CMU Typewriter Text" panose="02000609000000000000" pitchFamily="49" charset="0"/>
                          <a:cs typeface="CMU Typewriter Text" panose="02000609000000000000" pitchFamily="49" charset="0"/>
                        </a:rPr>
                        <a:t>multinomial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b="1" dirty="0">
                        <a:latin typeface="CMU Typewriter Text" panose="02000609000000000000" pitchFamily="50" charset="0"/>
                        <a:ea typeface="CMU Typewriter Text" panose="02000609000000000000" pitchFamily="50" charset="0"/>
                        <a:cs typeface="CMU Typewriter Text" panose="02000609000000000000" pitchFamily="50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b="1" dirty="0">
                        <a:latin typeface="CMU Typewriter Text" panose="02000609000000000000" pitchFamily="50" charset="0"/>
                        <a:ea typeface="CMU Typewriter Text" panose="02000609000000000000" pitchFamily="50" charset="0"/>
                        <a:cs typeface="CMU Typewriter Text" panose="02000609000000000000" pitchFamily="50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err="1">
                          <a:latin typeface="CMU Typewriter Text" panose="02000609000000000000" pitchFamily="50" charset="0"/>
                          <a:ea typeface="CMU Typewriter Text" panose="02000609000000000000" pitchFamily="50" charset="0"/>
                          <a:cs typeface="CMU Typewriter Text" panose="02000609000000000000" pitchFamily="50" charset="0"/>
                        </a:rPr>
                        <a:t>mlogit</a:t>
                      </a:r>
                      <a:endParaRPr lang="en-US" sz="1800" b="1" dirty="0">
                        <a:latin typeface="CMU Typewriter Text" panose="02000609000000000000" pitchFamily="50" charset="0"/>
                        <a:ea typeface="CMU Typewriter Text" panose="02000609000000000000" pitchFamily="50" charset="0"/>
                        <a:cs typeface="CMU Typewriter Text" panose="02000609000000000000" pitchFamily="50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b="1" dirty="0">
                        <a:latin typeface="CMU Typewriter Text" panose="02000609000000000000" pitchFamily="50" charset="0"/>
                        <a:ea typeface="CMU Typewriter Text" panose="02000609000000000000" pitchFamily="50" charset="0"/>
                        <a:cs typeface="CMU Typewriter Text" panose="02000609000000000000" pitchFamily="50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b="1" dirty="0">
                        <a:latin typeface="CMU Typewriter Text" panose="02000609000000000000" pitchFamily="50" charset="0"/>
                        <a:ea typeface="CMU Typewriter Text" panose="02000609000000000000" pitchFamily="50" charset="0"/>
                        <a:cs typeface="CMU Typewriter Text" panose="02000609000000000000" pitchFamily="50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MU Typewriter Text" panose="02000609000000000000" pitchFamily="49" charset="0"/>
                          <a:ea typeface="CMU Typewriter Text" panose="02000609000000000000" pitchFamily="49" charset="0"/>
                          <a:cs typeface="CMU Typewriter Text" panose="02000609000000000000" pitchFamily="49" charset="0"/>
                        </a:rPr>
                        <a:t>Poisson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b="1">
                        <a:latin typeface="CMU Typewriter Text" panose="02000609000000000000" pitchFamily="50" charset="0"/>
                        <a:ea typeface="CMU Typewriter Text" panose="02000609000000000000" pitchFamily="50" charset="0"/>
                        <a:cs typeface="CMU Typewriter Text" panose="02000609000000000000" pitchFamily="50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err="1">
                          <a:latin typeface="CMU Typewriter Text" panose="02000609000000000000" pitchFamily="50" charset="0"/>
                          <a:ea typeface="CMU Typewriter Text" panose="02000609000000000000" pitchFamily="50" charset="0"/>
                          <a:cs typeface="CMU Typewriter Text" panose="02000609000000000000" pitchFamily="50" charset="0"/>
                        </a:rPr>
                        <a:t>poisson</a:t>
                      </a:r>
                      <a:endParaRPr lang="en-US" sz="1800" b="1" dirty="0">
                        <a:latin typeface="CMU Typewriter Text" panose="02000609000000000000" pitchFamily="50" charset="0"/>
                        <a:ea typeface="CMU Typewriter Text" panose="02000609000000000000" pitchFamily="50" charset="0"/>
                        <a:cs typeface="CMU Typewriter Text" panose="02000609000000000000" pitchFamily="50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b="1" dirty="0">
                        <a:latin typeface="CMU Typewriter Text" panose="02000609000000000000" pitchFamily="50" charset="0"/>
                        <a:ea typeface="CMU Typewriter Text" panose="02000609000000000000" pitchFamily="50" charset="0"/>
                        <a:cs typeface="CMU Typewriter Text" panose="02000609000000000000" pitchFamily="50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b="1" dirty="0">
                        <a:latin typeface="CMU Typewriter Text" panose="02000609000000000000" pitchFamily="50" charset="0"/>
                        <a:ea typeface="CMU Typewriter Text" panose="02000609000000000000" pitchFamily="50" charset="0"/>
                        <a:cs typeface="CMU Typewriter Text" panose="02000609000000000000" pitchFamily="50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b="1" dirty="0">
                        <a:latin typeface="CMU Typewriter Text" panose="02000609000000000000" pitchFamily="50" charset="0"/>
                        <a:ea typeface="CMU Typewriter Text" panose="02000609000000000000" pitchFamily="50" charset="0"/>
                        <a:cs typeface="CMU Typewriter Text" panose="02000609000000000000" pitchFamily="50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650240"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MU Typewriter Text" panose="02000609000000000000" pitchFamily="49" charset="0"/>
                          <a:ea typeface="CMU Typewriter Text" panose="02000609000000000000" pitchFamily="49" charset="0"/>
                          <a:cs typeface="CMU Typewriter Text" panose="02000609000000000000" pitchFamily="49" charset="0"/>
                        </a:rPr>
                        <a:t>negative binomial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b="1" dirty="0">
                        <a:latin typeface="CMU Typewriter Text" panose="02000609000000000000" pitchFamily="50" charset="0"/>
                        <a:ea typeface="CMU Typewriter Text" panose="02000609000000000000" pitchFamily="50" charset="0"/>
                        <a:cs typeface="CMU Typewriter Text" panose="02000609000000000000" pitchFamily="50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err="1">
                          <a:latin typeface="CMU Typewriter Text" panose="02000609000000000000" pitchFamily="50" charset="0"/>
                          <a:ea typeface="CMU Typewriter Text" panose="02000609000000000000" pitchFamily="50" charset="0"/>
                          <a:cs typeface="CMU Typewriter Text" panose="02000609000000000000" pitchFamily="50" charset="0"/>
                        </a:rPr>
                        <a:t>nbreg</a:t>
                      </a:r>
                      <a:endParaRPr lang="en-US" sz="1800" b="1" dirty="0">
                        <a:latin typeface="CMU Typewriter Text" panose="02000609000000000000" pitchFamily="50" charset="0"/>
                        <a:ea typeface="CMU Typewriter Text" panose="02000609000000000000" pitchFamily="50" charset="0"/>
                        <a:cs typeface="CMU Typewriter Text" panose="02000609000000000000" pitchFamily="50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b="1" dirty="0">
                        <a:latin typeface="CMU Typewriter Text" panose="02000609000000000000" pitchFamily="50" charset="0"/>
                        <a:ea typeface="CMU Typewriter Text" panose="02000609000000000000" pitchFamily="50" charset="0"/>
                        <a:cs typeface="CMU Typewriter Text" panose="02000609000000000000" pitchFamily="50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b="1" dirty="0">
                        <a:latin typeface="CMU Typewriter Text" panose="02000609000000000000" pitchFamily="50" charset="0"/>
                        <a:ea typeface="CMU Typewriter Text" panose="02000609000000000000" pitchFamily="50" charset="0"/>
                        <a:cs typeface="CMU Typewriter Text" panose="02000609000000000000" pitchFamily="50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b="1" dirty="0">
                        <a:latin typeface="CMU Typewriter Text" panose="02000609000000000000" pitchFamily="50" charset="0"/>
                        <a:ea typeface="CMU Typewriter Text" panose="02000609000000000000" pitchFamily="50" charset="0"/>
                        <a:cs typeface="CMU Typewriter Text" panose="02000609000000000000" pitchFamily="50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MU Typewriter Text" panose="02000609000000000000" pitchFamily="49" charset="0"/>
                          <a:ea typeface="CMU Typewriter Text" panose="02000609000000000000" pitchFamily="49" charset="0"/>
                          <a:cs typeface="CMU Typewriter Text" panose="02000609000000000000" pitchFamily="49" charset="0"/>
                        </a:rPr>
                        <a:t>exponential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b="1" dirty="0">
                        <a:latin typeface="CMU Typewriter Text" panose="02000609000000000000" pitchFamily="50" charset="0"/>
                        <a:ea typeface="CMU Typewriter Text" panose="02000609000000000000" pitchFamily="50" charset="0"/>
                        <a:cs typeface="CMU Typewriter Text" panose="02000609000000000000" pitchFamily="50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>
                          <a:latin typeface="CMU Typewriter Text" panose="02000609000000000000" pitchFamily="50" charset="0"/>
                          <a:ea typeface="CMU Typewriter Text" panose="02000609000000000000" pitchFamily="50" charset="0"/>
                          <a:cs typeface="CMU Typewriter Text" panose="02000609000000000000" pitchFamily="50" charset="0"/>
                        </a:rPr>
                        <a:t>exponential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b="1" dirty="0">
                        <a:latin typeface="CMU Typewriter Text" panose="02000609000000000000" pitchFamily="50" charset="0"/>
                        <a:ea typeface="CMU Typewriter Text" panose="02000609000000000000" pitchFamily="50" charset="0"/>
                        <a:cs typeface="CMU Typewriter Text" panose="02000609000000000000" pitchFamily="50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b="1" dirty="0">
                        <a:latin typeface="CMU Typewriter Text" panose="02000609000000000000" pitchFamily="50" charset="0"/>
                        <a:ea typeface="CMU Typewriter Text" panose="02000609000000000000" pitchFamily="50" charset="0"/>
                        <a:cs typeface="CMU Typewriter Text" panose="02000609000000000000" pitchFamily="50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b="1" dirty="0">
                        <a:latin typeface="CMU Typewriter Text" panose="02000609000000000000" pitchFamily="50" charset="0"/>
                        <a:ea typeface="CMU Typewriter Text" panose="02000609000000000000" pitchFamily="50" charset="0"/>
                        <a:cs typeface="CMU Typewriter Text" panose="02000609000000000000" pitchFamily="50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MU Typewriter Text" panose="02000609000000000000" pitchFamily="49" charset="0"/>
                          <a:ea typeface="CMU Typewriter Text" panose="02000609000000000000" pitchFamily="49" charset="0"/>
                          <a:cs typeface="CMU Typewriter Text" panose="02000609000000000000" pitchFamily="49" charset="0"/>
                        </a:rPr>
                        <a:t>Weibull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b="1" dirty="0">
                        <a:latin typeface="CMU Typewriter Text" panose="02000609000000000000" pitchFamily="50" charset="0"/>
                        <a:ea typeface="CMU Typewriter Text" panose="02000609000000000000" pitchFamily="50" charset="0"/>
                        <a:cs typeface="CMU Typewriter Text" panose="02000609000000000000" pitchFamily="50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err="1">
                          <a:latin typeface="CMU Typewriter Text" panose="02000609000000000000" pitchFamily="50" charset="0"/>
                          <a:ea typeface="CMU Typewriter Text" panose="02000609000000000000" pitchFamily="50" charset="0"/>
                          <a:cs typeface="CMU Typewriter Text" panose="02000609000000000000" pitchFamily="50" charset="0"/>
                        </a:rPr>
                        <a:t>weibull</a:t>
                      </a:r>
                      <a:endParaRPr lang="en-US" sz="1800" b="1" dirty="0">
                        <a:latin typeface="CMU Typewriter Text" panose="02000609000000000000" pitchFamily="50" charset="0"/>
                        <a:ea typeface="CMU Typewriter Text" panose="02000609000000000000" pitchFamily="50" charset="0"/>
                        <a:cs typeface="CMU Typewriter Text" panose="02000609000000000000" pitchFamily="50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b="1" dirty="0">
                        <a:latin typeface="CMU Typewriter Text" panose="02000609000000000000" pitchFamily="50" charset="0"/>
                        <a:ea typeface="CMU Typewriter Text" panose="02000609000000000000" pitchFamily="50" charset="0"/>
                        <a:cs typeface="CMU Typewriter Text" panose="02000609000000000000" pitchFamily="50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b="1" dirty="0">
                        <a:latin typeface="CMU Typewriter Text" panose="02000609000000000000" pitchFamily="50" charset="0"/>
                        <a:ea typeface="CMU Typewriter Text" panose="02000609000000000000" pitchFamily="50" charset="0"/>
                        <a:cs typeface="CMU Typewriter Text" panose="02000609000000000000" pitchFamily="50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b="1" dirty="0">
                        <a:latin typeface="CMU Typewriter Text" panose="02000609000000000000" pitchFamily="50" charset="0"/>
                        <a:ea typeface="CMU Typewriter Text" panose="02000609000000000000" pitchFamily="50" charset="0"/>
                        <a:cs typeface="CMU Typewriter Text" panose="02000609000000000000" pitchFamily="50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MU Typewriter Text" panose="02000609000000000000" pitchFamily="49" charset="0"/>
                          <a:ea typeface="CMU Typewriter Text" panose="02000609000000000000" pitchFamily="49" charset="0"/>
                          <a:cs typeface="CMU Typewriter Text" panose="02000609000000000000" pitchFamily="49" charset="0"/>
                        </a:rPr>
                        <a:t>gamma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b="1" dirty="0">
                        <a:latin typeface="CMU Typewriter Text" panose="02000609000000000000" pitchFamily="50" charset="0"/>
                        <a:ea typeface="CMU Typewriter Text" panose="02000609000000000000" pitchFamily="50" charset="0"/>
                        <a:cs typeface="CMU Typewriter Text" panose="02000609000000000000" pitchFamily="50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>
                          <a:latin typeface="CMU Typewriter Text" panose="02000609000000000000" pitchFamily="50" charset="0"/>
                          <a:ea typeface="CMU Typewriter Text" panose="02000609000000000000" pitchFamily="50" charset="0"/>
                          <a:cs typeface="CMU Typewriter Text" panose="02000609000000000000" pitchFamily="50" charset="0"/>
                        </a:rPr>
                        <a:t>gamma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b="1" dirty="0">
                        <a:latin typeface="CMU Typewriter Text" panose="02000609000000000000" pitchFamily="50" charset="0"/>
                        <a:ea typeface="CMU Typewriter Text" panose="02000609000000000000" pitchFamily="50" charset="0"/>
                        <a:cs typeface="CMU Typewriter Text" panose="02000609000000000000" pitchFamily="50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b="1" dirty="0">
                        <a:latin typeface="CMU Typewriter Text" panose="02000609000000000000" pitchFamily="50" charset="0"/>
                        <a:ea typeface="CMU Typewriter Text" panose="02000609000000000000" pitchFamily="50" charset="0"/>
                        <a:cs typeface="CMU Typewriter Text" panose="02000609000000000000" pitchFamily="50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b="1" dirty="0">
                        <a:latin typeface="CMU Typewriter Text" panose="02000609000000000000" pitchFamily="50" charset="0"/>
                        <a:ea typeface="CMU Typewriter Text" panose="02000609000000000000" pitchFamily="50" charset="0"/>
                        <a:cs typeface="CMU Typewriter Text" panose="02000609000000000000" pitchFamily="50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MU Typewriter Text" panose="02000609000000000000" pitchFamily="49" charset="0"/>
                          <a:ea typeface="CMU Typewriter Text" panose="02000609000000000000" pitchFamily="49" charset="0"/>
                          <a:cs typeface="CMU Typewriter Text" panose="02000609000000000000" pitchFamily="49" charset="0"/>
                        </a:rPr>
                        <a:t>loglogistic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b="1" dirty="0">
                        <a:latin typeface="CMU Typewriter Text" panose="02000609000000000000" pitchFamily="50" charset="0"/>
                        <a:ea typeface="CMU Typewriter Text" panose="02000609000000000000" pitchFamily="50" charset="0"/>
                        <a:cs typeface="CMU Typewriter Text" panose="02000609000000000000" pitchFamily="50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>
                          <a:latin typeface="CMU Typewriter Text" panose="02000609000000000000" pitchFamily="50" charset="0"/>
                          <a:ea typeface="CMU Typewriter Text" panose="02000609000000000000" pitchFamily="50" charset="0"/>
                          <a:cs typeface="CMU Typewriter Text" panose="02000609000000000000" pitchFamily="50" charset="0"/>
                        </a:rPr>
                        <a:t>loglogistic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b="1">
                        <a:latin typeface="CMU Typewriter Text" panose="02000609000000000000" pitchFamily="50" charset="0"/>
                        <a:ea typeface="CMU Typewriter Text" panose="02000609000000000000" pitchFamily="50" charset="0"/>
                        <a:cs typeface="CMU Typewriter Text" panose="02000609000000000000" pitchFamily="50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b="1" dirty="0">
                        <a:latin typeface="CMU Typewriter Text" panose="02000609000000000000" pitchFamily="50" charset="0"/>
                        <a:ea typeface="CMU Typewriter Text" panose="02000609000000000000" pitchFamily="50" charset="0"/>
                        <a:cs typeface="CMU Typewriter Text" panose="02000609000000000000" pitchFamily="50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b="1" dirty="0">
                        <a:latin typeface="CMU Typewriter Text" panose="02000609000000000000" pitchFamily="50" charset="0"/>
                        <a:ea typeface="CMU Typewriter Text" panose="02000609000000000000" pitchFamily="50" charset="0"/>
                        <a:cs typeface="CMU Typewriter Text" panose="02000609000000000000" pitchFamily="50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MU Typewriter Text" panose="02000609000000000000" pitchFamily="49" charset="0"/>
                          <a:ea typeface="CMU Typewriter Text" panose="02000609000000000000" pitchFamily="49" charset="0"/>
                          <a:cs typeface="CMU Typewriter Text" panose="02000609000000000000" pitchFamily="49" charset="0"/>
                        </a:rPr>
                        <a:t>lognormal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b="1" dirty="0">
                        <a:latin typeface="CMU Typewriter Text" panose="02000609000000000000" pitchFamily="50" charset="0"/>
                        <a:ea typeface="CMU Typewriter Text" panose="02000609000000000000" pitchFamily="50" charset="0"/>
                        <a:cs typeface="CMU Typewriter Text" panose="02000609000000000000" pitchFamily="50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>
                          <a:latin typeface="CMU Typewriter Text" panose="02000609000000000000" pitchFamily="50" charset="0"/>
                          <a:ea typeface="CMU Typewriter Text" panose="02000609000000000000" pitchFamily="50" charset="0"/>
                          <a:cs typeface="CMU Typewriter Text" panose="02000609000000000000" pitchFamily="50" charset="0"/>
                        </a:rPr>
                        <a:t>lognormal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b="1" dirty="0">
                        <a:latin typeface="CMU Typewriter Text" panose="02000609000000000000" pitchFamily="50" charset="0"/>
                        <a:ea typeface="CMU Typewriter Text" panose="02000609000000000000" pitchFamily="50" charset="0"/>
                        <a:cs typeface="CMU Typewriter Text" panose="02000609000000000000" pitchFamily="50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b="1" dirty="0">
                        <a:latin typeface="CMU Typewriter Text" panose="02000609000000000000" pitchFamily="50" charset="0"/>
                        <a:ea typeface="CMU Typewriter Text" panose="02000609000000000000" pitchFamily="50" charset="0"/>
                        <a:cs typeface="CMU Typewriter Text" panose="02000609000000000000" pitchFamily="50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b="1" dirty="0">
                        <a:latin typeface="CMU Typewriter Text" panose="02000609000000000000" pitchFamily="50" charset="0"/>
                        <a:ea typeface="CMU Typewriter Text" panose="02000609000000000000" pitchFamily="50" charset="0"/>
                        <a:cs typeface="CMU Typewriter Text" panose="02000609000000000000" pitchFamily="50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</a:tbl>
          </a:graphicData>
        </a:graphic>
      </p:graphicFrame>
      <p:sp>
        <p:nvSpPr>
          <p:cNvPr id="6" name="Rectangle 5">
            <a:extLst>
              <a:ext uri="{FF2B5EF4-FFF2-40B4-BE49-F238E27FC236}">
                <a16:creationId xmlns:a16="http://schemas.microsoft.com/office/drawing/2014/main" id="{F2440D5A-E944-534C-A55A-76064C0E82D0}"/>
              </a:ext>
            </a:extLst>
          </p:cNvPr>
          <p:cNvSpPr/>
          <p:nvPr/>
        </p:nvSpPr>
        <p:spPr>
          <a:xfrm>
            <a:off x="9025641" y="1338521"/>
            <a:ext cx="538084" cy="5652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/>
          </a:p>
        </p:txBody>
      </p:sp>
    </p:spTree>
    <p:extLst>
      <p:ext uri="{BB962C8B-B14F-4D97-AF65-F5344CB8AC3E}">
        <p14:creationId xmlns:p14="http://schemas.microsoft.com/office/powerpoint/2010/main" val="3761097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Rectangle 78">
            <a:extLst>
              <a:ext uri="{FF2B5EF4-FFF2-40B4-BE49-F238E27FC236}">
                <a16:creationId xmlns:a16="http://schemas.microsoft.com/office/drawing/2014/main" id="{A75C103D-72CB-104E-925D-2A0E18ACC87C}"/>
              </a:ext>
            </a:extLst>
          </p:cNvPr>
          <p:cNvSpPr/>
          <p:nvPr/>
        </p:nvSpPr>
        <p:spPr>
          <a:xfrm>
            <a:off x="6685614" y="3064175"/>
            <a:ext cx="1048986" cy="833268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>
              <a:solidFill>
                <a:schemeClr val="tx1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0B7C67E-D7AD-2648-9F36-8247765E1506}"/>
              </a:ext>
            </a:extLst>
          </p:cNvPr>
          <p:cNvSpPr/>
          <p:nvPr/>
        </p:nvSpPr>
        <p:spPr>
          <a:xfrm>
            <a:off x="1918650" y="4878603"/>
            <a:ext cx="1286409" cy="1200327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4DDA6DF-60E6-B749-9942-44828291B2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Generalized SEM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543FE80-59F3-2A46-B586-CF28D2691C60}"/>
              </a:ext>
            </a:extLst>
          </p:cNvPr>
          <p:cNvSpPr/>
          <p:nvPr/>
        </p:nvSpPr>
        <p:spPr>
          <a:xfrm>
            <a:off x="6570025" y="4878602"/>
            <a:ext cx="1280162" cy="1200328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>
              <a:solidFill>
                <a:schemeClr val="tx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4834E2C-89A7-8148-828B-3AAAF376ECD8}"/>
              </a:ext>
            </a:extLst>
          </p:cNvPr>
          <p:cNvSpPr txBox="1"/>
          <p:nvPr/>
        </p:nvSpPr>
        <p:spPr>
          <a:xfrm>
            <a:off x="1932673" y="4878600"/>
            <a:ext cx="1280162" cy="120032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Helvetica Neue Light" panose="02000403000000020004" pitchFamily="2" charset="0"/>
                <a:ea typeface="Helvetica Neue Light" panose="02000403000000020004" pitchFamily="2" charset="0"/>
              </a:rPr>
              <a:t>High School GPA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F467881-C3E5-B04B-9DCE-30C3F9BD87FD}"/>
              </a:ext>
            </a:extLst>
          </p:cNvPr>
          <p:cNvSpPr txBox="1"/>
          <p:nvPr/>
        </p:nvSpPr>
        <p:spPr>
          <a:xfrm>
            <a:off x="6570025" y="5063268"/>
            <a:ext cx="1280162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dirty="0" err="1">
                <a:latin typeface="Helvetica Neue Light" panose="02000403000000020004" pitchFamily="2" charset="0"/>
                <a:ea typeface="Helvetica Neue Light" panose="02000403000000020004" pitchFamily="2" charset="0"/>
              </a:rPr>
              <a:t>Income_cat</a:t>
            </a:r>
            <a:endParaRPr lang="en-US" sz="2400" dirty="0">
              <a:latin typeface="Helvetica Neue Light" panose="02000403000000020004" pitchFamily="2" charset="0"/>
              <a:ea typeface="Helvetica Neue Light" panose="02000403000000020004" pitchFamily="2" charset="0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D7A5C432-677F-6143-99E2-41F45FA43167}"/>
              </a:ext>
            </a:extLst>
          </p:cNvPr>
          <p:cNvSpPr/>
          <p:nvPr/>
        </p:nvSpPr>
        <p:spPr>
          <a:xfrm>
            <a:off x="1918649" y="2787427"/>
            <a:ext cx="1280160" cy="128016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>
              <a:solidFill>
                <a:schemeClr val="tx1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25A2CC1-EA93-EE4B-B69A-A384FA9DE8C0}"/>
              </a:ext>
            </a:extLst>
          </p:cNvPr>
          <p:cNvSpPr txBox="1"/>
          <p:nvPr/>
        </p:nvSpPr>
        <p:spPr>
          <a:xfrm>
            <a:off x="1890703" y="3198168"/>
            <a:ext cx="1364105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Helvetica Neue Light" panose="02000403000000020004" pitchFamily="2" charset="0"/>
                <a:ea typeface="Helvetica Neue Light" panose="02000403000000020004" pitchFamily="2" charset="0"/>
              </a:rPr>
              <a:t>Aptitude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6227590-DFA0-C646-B040-DB395781A748}"/>
              </a:ext>
            </a:extLst>
          </p:cNvPr>
          <p:cNvSpPr/>
          <p:nvPr/>
        </p:nvSpPr>
        <p:spPr>
          <a:xfrm>
            <a:off x="736720" y="1860943"/>
            <a:ext cx="1059242" cy="430887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>
              <a:solidFill>
                <a:schemeClr val="tx1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EF34415-2781-5947-AD77-94C24286C3B8}"/>
              </a:ext>
            </a:extLst>
          </p:cNvPr>
          <p:cNvSpPr txBox="1"/>
          <p:nvPr/>
        </p:nvSpPr>
        <p:spPr>
          <a:xfrm>
            <a:off x="736719" y="1861614"/>
            <a:ext cx="1059242" cy="4308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200" dirty="0">
                <a:latin typeface="Helvetica Neue Light" panose="02000403000000020004" pitchFamily="2" charset="0"/>
                <a:ea typeface="Helvetica Neue Light" panose="02000403000000020004" pitchFamily="2" charset="0"/>
              </a:rPr>
              <a:t>SAT-M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FACB254C-4EEC-224E-9990-1BB4B9EEAF24}"/>
              </a:ext>
            </a:extLst>
          </p:cNvPr>
          <p:cNvSpPr/>
          <p:nvPr/>
        </p:nvSpPr>
        <p:spPr>
          <a:xfrm>
            <a:off x="2029109" y="1863927"/>
            <a:ext cx="1059242" cy="430887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>
              <a:solidFill>
                <a:schemeClr val="tx1"/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381CAD4-0801-234F-91A1-0559054D3BE0}"/>
              </a:ext>
            </a:extLst>
          </p:cNvPr>
          <p:cNvSpPr txBox="1"/>
          <p:nvPr/>
        </p:nvSpPr>
        <p:spPr>
          <a:xfrm>
            <a:off x="2029108" y="1864599"/>
            <a:ext cx="1059242" cy="4308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200" dirty="0">
                <a:latin typeface="Helvetica Neue Light" panose="02000403000000020004" pitchFamily="2" charset="0"/>
                <a:ea typeface="Helvetica Neue Light" panose="02000403000000020004" pitchFamily="2" charset="0"/>
              </a:rPr>
              <a:t>SAT-V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029C13FA-ACA6-744B-B7A8-78235F97806D}"/>
              </a:ext>
            </a:extLst>
          </p:cNvPr>
          <p:cNvSpPr/>
          <p:nvPr/>
        </p:nvSpPr>
        <p:spPr>
          <a:xfrm>
            <a:off x="3315293" y="1867125"/>
            <a:ext cx="1059242" cy="430887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>
              <a:solidFill>
                <a:schemeClr val="tx1"/>
              </a:solidFill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F971BE6-2E3D-7A42-8C99-68A9A5E17E73}"/>
              </a:ext>
            </a:extLst>
          </p:cNvPr>
          <p:cNvSpPr txBox="1"/>
          <p:nvPr/>
        </p:nvSpPr>
        <p:spPr>
          <a:xfrm>
            <a:off x="3315292" y="1867795"/>
            <a:ext cx="1059242" cy="4308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200" dirty="0">
                <a:latin typeface="Helvetica Neue Light" panose="02000403000000020004" pitchFamily="2" charset="0"/>
                <a:ea typeface="Helvetica Neue Light" panose="02000403000000020004" pitchFamily="2" charset="0"/>
              </a:rPr>
              <a:t>SAT-W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57424C6-6C3C-6E4C-AC9D-245447C2C7F9}"/>
              </a:ext>
            </a:extLst>
          </p:cNvPr>
          <p:cNvSpPr txBox="1"/>
          <p:nvPr/>
        </p:nvSpPr>
        <p:spPr>
          <a:xfrm>
            <a:off x="6378680" y="3254031"/>
            <a:ext cx="1662854" cy="43088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200" dirty="0">
                <a:latin typeface="Helvetica Neue Light" panose="02000403000000020004" pitchFamily="2" charset="0"/>
                <a:ea typeface="Helvetica Neue Light" panose="02000403000000020004" pitchFamily="2" charset="0"/>
              </a:rPr>
              <a:t>Grad</a:t>
            </a:r>
          </a:p>
        </p:txBody>
      </p: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A9AB3B22-71CA-4F47-8D1F-CC08964E9858}"/>
              </a:ext>
            </a:extLst>
          </p:cNvPr>
          <p:cNvCxnSpPr>
            <a:cxnSpLocks/>
            <a:stCxn id="9" idx="1"/>
            <a:endCxn id="14" idx="2"/>
          </p:cNvCxnSpPr>
          <p:nvPr/>
        </p:nvCxnSpPr>
        <p:spPr>
          <a:xfrm flipH="1" flipV="1">
            <a:off x="1266340" y="2292501"/>
            <a:ext cx="839784" cy="682401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A1F6F024-90D5-D049-9872-86D11D949249}"/>
              </a:ext>
            </a:extLst>
          </p:cNvPr>
          <p:cNvCxnSpPr>
            <a:cxnSpLocks/>
            <a:stCxn id="9" idx="0"/>
            <a:endCxn id="16" idx="2"/>
          </p:cNvCxnSpPr>
          <p:nvPr/>
        </p:nvCxnSpPr>
        <p:spPr>
          <a:xfrm flipV="1">
            <a:off x="2558729" y="2295486"/>
            <a:ext cx="0" cy="491941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AF2FDC0B-A390-6247-9D79-C6AB3103E15E}"/>
              </a:ext>
            </a:extLst>
          </p:cNvPr>
          <p:cNvCxnSpPr>
            <a:cxnSpLocks/>
            <a:stCxn id="9" idx="7"/>
            <a:endCxn id="18" idx="2"/>
          </p:cNvCxnSpPr>
          <p:nvPr/>
        </p:nvCxnSpPr>
        <p:spPr>
          <a:xfrm flipV="1">
            <a:off x="3011334" y="2298682"/>
            <a:ext cx="833579" cy="67622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Arrow Connector 58">
            <a:extLst>
              <a:ext uri="{FF2B5EF4-FFF2-40B4-BE49-F238E27FC236}">
                <a16:creationId xmlns:a16="http://schemas.microsoft.com/office/drawing/2014/main" id="{9603B6DB-841C-424E-A4CF-B709B6A84643}"/>
              </a:ext>
            </a:extLst>
          </p:cNvPr>
          <p:cNvCxnSpPr>
            <a:cxnSpLocks/>
            <a:stCxn id="6" idx="3"/>
            <a:endCxn id="8" idx="1"/>
          </p:cNvCxnSpPr>
          <p:nvPr/>
        </p:nvCxnSpPr>
        <p:spPr>
          <a:xfrm>
            <a:off x="3212835" y="5478765"/>
            <a:ext cx="3357190" cy="2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" name="Straight Arrow Connector 109">
            <a:extLst>
              <a:ext uri="{FF2B5EF4-FFF2-40B4-BE49-F238E27FC236}">
                <a16:creationId xmlns:a16="http://schemas.microsoft.com/office/drawing/2014/main" id="{4D47045D-D9B4-C848-A9A9-32D288DC6BB6}"/>
              </a:ext>
            </a:extLst>
          </p:cNvPr>
          <p:cNvCxnSpPr>
            <a:cxnSpLocks/>
          </p:cNvCxnSpPr>
          <p:nvPr/>
        </p:nvCxnSpPr>
        <p:spPr>
          <a:xfrm flipV="1">
            <a:off x="3219083" y="3726418"/>
            <a:ext cx="3490766" cy="1521519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Straight Arrow Connector 113">
            <a:extLst>
              <a:ext uri="{FF2B5EF4-FFF2-40B4-BE49-F238E27FC236}">
                <a16:creationId xmlns:a16="http://schemas.microsoft.com/office/drawing/2014/main" id="{1694F693-8706-E441-84BA-4CB9291EA6EC}"/>
              </a:ext>
            </a:extLst>
          </p:cNvPr>
          <p:cNvCxnSpPr>
            <a:cxnSpLocks/>
            <a:stCxn id="79" idx="2"/>
            <a:endCxn id="5" idx="0"/>
          </p:cNvCxnSpPr>
          <p:nvPr/>
        </p:nvCxnSpPr>
        <p:spPr>
          <a:xfrm>
            <a:off x="7210106" y="3897444"/>
            <a:ext cx="0" cy="981159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Straight Arrow Connector 116">
            <a:extLst>
              <a:ext uri="{FF2B5EF4-FFF2-40B4-BE49-F238E27FC236}">
                <a16:creationId xmlns:a16="http://schemas.microsoft.com/office/drawing/2014/main" id="{EC411422-CC87-4B40-969B-054D2DFA2412}"/>
              </a:ext>
            </a:extLst>
          </p:cNvPr>
          <p:cNvCxnSpPr>
            <a:cxnSpLocks/>
          </p:cNvCxnSpPr>
          <p:nvPr/>
        </p:nvCxnSpPr>
        <p:spPr>
          <a:xfrm>
            <a:off x="3194848" y="3429001"/>
            <a:ext cx="3490766" cy="18958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4" name="Arc 123">
            <a:extLst>
              <a:ext uri="{FF2B5EF4-FFF2-40B4-BE49-F238E27FC236}">
                <a16:creationId xmlns:a16="http://schemas.microsoft.com/office/drawing/2014/main" id="{C8D7D8A1-6342-5144-A237-8EDF04310A07}"/>
              </a:ext>
            </a:extLst>
          </p:cNvPr>
          <p:cNvSpPr/>
          <p:nvPr/>
        </p:nvSpPr>
        <p:spPr>
          <a:xfrm rot="13500000">
            <a:off x="1485479" y="3005954"/>
            <a:ext cx="2910033" cy="2901038"/>
          </a:xfrm>
          <a:prstGeom prst="arc">
            <a:avLst/>
          </a:prstGeom>
          <a:ln w="38100">
            <a:solidFill>
              <a:schemeClr val="tx1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160"/>
          </a:p>
        </p:txBody>
      </p:sp>
    </p:spTree>
    <p:extLst>
      <p:ext uri="{BB962C8B-B14F-4D97-AF65-F5344CB8AC3E}">
        <p14:creationId xmlns:p14="http://schemas.microsoft.com/office/powerpoint/2010/main" val="2079307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81B465-8D5C-F641-93C9-3949C0A68C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Binary Response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F645494-4CBE-6A46-A68E-5846E987DB6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Video of fitting new model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20CAD75-0AAB-2743-A56C-92122B168B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F2562D1-4133-4C17-9A73-61F0F16C8FC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8910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81B465-8D5C-F641-93C9-3949C0A68C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Binary Response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F645494-4CBE-6A46-A68E-5846E987DB6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Changing income to </a:t>
            </a:r>
            <a:r>
              <a:rPr lang="en-US" dirty="0" err="1"/>
              <a:t>income_cat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20CAD75-0AAB-2743-A56C-92122B168B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gsem">
            <a:hlinkClick r:id="" action="ppaction://media"/>
            <a:extLst>
              <a:ext uri="{FF2B5EF4-FFF2-40B4-BE49-F238E27FC236}">
                <a16:creationId xmlns:a16="http://schemas.microsoft.com/office/drawing/2014/main" id="{2F644140-24E8-4F8F-A0D0-21D81B7A18AB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1796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43000"/>
    </mc:Choice>
    <mc:Fallback xmlns="">
      <p:transition advClick="0" advTm="4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560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F3C678-598C-4441-9F09-0EA8094646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6A3A8D5-5316-489F-A127-54CEA0089A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8F4B638B-1A2D-4C31-BFC4-594D64E41495}"/>
              </a:ext>
            </a:extLst>
          </p:cNvPr>
          <p:cNvSpPr/>
          <p:nvPr/>
        </p:nvSpPr>
        <p:spPr>
          <a:xfrm>
            <a:off x="486926" y="5559986"/>
            <a:ext cx="8111552" cy="86868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D335656-C1B5-E947-B701-FB4D58AE94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6925" y="5574977"/>
            <a:ext cx="7886700" cy="4830327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sz="2000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. </a:t>
            </a:r>
            <a:r>
              <a:rPr lang="en-US" sz="2000" dirty="0" err="1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gsem</a:t>
            </a:r>
            <a:r>
              <a:rPr lang="en-US" sz="2000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 (Aptitude -&gt; math verbal writing) 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2000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 (Aptitude </a:t>
            </a:r>
            <a:r>
              <a:rPr lang="en-US" sz="2000" dirty="0" err="1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hsgpa</a:t>
            </a:r>
            <a:r>
              <a:rPr lang="en-US" sz="2000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 -&gt; grad, family(</a:t>
            </a:r>
            <a:r>
              <a:rPr lang="en-US" sz="2000" dirty="0" err="1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bernoulli</a:t>
            </a:r>
            <a:r>
              <a:rPr lang="en-US" sz="2000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) link(logit))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2000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 (grad </a:t>
            </a:r>
            <a:r>
              <a:rPr lang="en-US" sz="2000" dirty="0" err="1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hsgpa</a:t>
            </a:r>
            <a:r>
              <a:rPr lang="en-US" sz="2000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 -&gt; </a:t>
            </a:r>
            <a:r>
              <a:rPr lang="en-US" sz="2000" dirty="0" err="1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income_cat</a:t>
            </a:r>
            <a:r>
              <a:rPr lang="en-US" sz="2000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, family(ordinal) link(logit))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0C87531-FA94-064B-A296-EFEAF073F3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0491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F3C678-598C-4441-9F09-0EA8094646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6A3A8D5-5316-489F-A127-54CEA0089A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8F4B638B-1A2D-4C31-BFC4-594D64E41495}"/>
              </a:ext>
            </a:extLst>
          </p:cNvPr>
          <p:cNvSpPr/>
          <p:nvPr/>
        </p:nvSpPr>
        <p:spPr>
          <a:xfrm>
            <a:off x="486926" y="5559986"/>
            <a:ext cx="8111552" cy="86868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D335656-C1B5-E947-B701-FB4D58AE94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6925" y="5574977"/>
            <a:ext cx="7886700" cy="4830327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sz="2000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. </a:t>
            </a:r>
            <a:r>
              <a:rPr lang="en-US" sz="2000" dirty="0" err="1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gsem</a:t>
            </a:r>
            <a:r>
              <a:rPr lang="en-US" sz="2000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 (Aptitude -&gt; math verbal writing) 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2000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 (Aptitude </a:t>
            </a:r>
            <a:r>
              <a:rPr lang="en-US" sz="2000" dirty="0" err="1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hsgpa</a:t>
            </a:r>
            <a:r>
              <a:rPr lang="en-US" sz="2000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 -&gt; grad, logit 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2000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 (grad </a:t>
            </a:r>
            <a:r>
              <a:rPr lang="en-US" sz="2000" dirty="0" err="1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hsgpa</a:t>
            </a:r>
            <a:r>
              <a:rPr lang="en-US" sz="2000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 -&gt; </a:t>
            </a:r>
            <a:r>
              <a:rPr lang="en-US" sz="2000" dirty="0" err="1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income_cat</a:t>
            </a:r>
            <a:r>
              <a:rPr lang="en-US" sz="2000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, </a:t>
            </a:r>
            <a:r>
              <a:rPr lang="en-US" sz="2000" dirty="0" err="1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ologit</a:t>
            </a:r>
            <a:r>
              <a:rPr lang="en-US" sz="2000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)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0C87531-FA94-064B-A296-EFEAF073F3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58415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E83EE0-5CA6-184F-BCE0-4D62726A41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Generalized SEM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A1E190D-2FFA-004F-A2B5-D5CB092CCB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415021B4-3026-4B7B-8E2E-7494A4763CE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628650" y="1670325"/>
            <a:ext cx="8081397" cy="2707868"/>
          </a:xfrm>
        </p:spPr>
      </p:pic>
    </p:spTree>
    <p:extLst>
      <p:ext uri="{BB962C8B-B14F-4D97-AF65-F5344CB8AC3E}">
        <p14:creationId xmlns:p14="http://schemas.microsoft.com/office/powerpoint/2010/main" val="3351266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Rectangle 77">
            <a:extLst>
              <a:ext uri="{FF2B5EF4-FFF2-40B4-BE49-F238E27FC236}">
                <a16:creationId xmlns:a16="http://schemas.microsoft.com/office/drawing/2014/main" id="{6FD0C362-F986-D14A-9F9C-69103425381C}"/>
              </a:ext>
            </a:extLst>
          </p:cNvPr>
          <p:cNvSpPr/>
          <p:nvPr/>
        </p:nvSpPr>
        <p:spPr>
          <a:xfrm>
            <a:off x="7517153" y="1825625"/>
            <a:ext cx="1510990" cy="1107996"/>
          </a:xfrm>
          <a:prstGeom prst="rect">
            <a:avLst/>
          </a:prstGeom>
          <a:solidFill>
            <a:schemeClr val="bg1"/>
          </a:solidFill>
          <a:ln w="38100">
            <a:solidFill>
              <a:srgbClr val="1921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>
              <a:solidFill>
                <a:schemeClr val="tx1"/>
              </a:solidFill>
              <a:latin typeface="HelveticaNeue Light" panose="00000400000000000000" pitchFamily="2" charset="0"/>
            </a:endParaRPr>
          </a:p>
        </p:txBody>
      </p:sp>
      <p:sp>
        <p:nvSpPr>
          <p:cNvPr id="79" name="Rectangle 78">
            <a:extLst>
              <a:ext uri="{FF2B5EF4-FFF2-40B4-BE49-F238E27FC236}">
                <a16:creationId xmlns:a16="http://schemas.microsoft.com/office/drawing/2014/main" id="{A75C103D-72CB-104E-925D-2A0E18ACC87C}"/>
              </a:ext>
            </a:extLst>
          </p:cNvPr>
          <p:cNvSpPr/>
          <p:nvPr/>
        </p:nvSpPr>
        <p:spPr>
          <a:xfrm>
            <a:off x="5840014" y="1825625"/>
            <a:ext cx="1510990" cy="1107996"/>
          </a:xfrm>
          <a:prstGeom prst="rect">
            <a:avLst/>
          </a:prstGeom>
          <a:solidFill>
            <a:schemeClr val="bg1"/>
          </a:solidFill>
          <a:ln w="38100">
            <a:solidFill>
              <a:srgbClr val="1921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>
              <a:solidFill>
                <a:schemeClr val="tx1"/>
              </a:solidFill>
              <a:latin typeface="HelveticaNeue Light" panose="00000400000000000000" pitchFamily="2" charset="0"/>
            </a:endParaRPr>
          </a:p>
        </p:txBody>
      </p:sp>
      <p:sp>
        <p:nvSpPr>
          <p:cNvPr id="80" name="Rectangle 79">
            <a:extLst>
              <a:ext uri="{FF2B5EF4-FFF2-40B4-BE49-F238E27FC236}">
                <a16:creationId xmlns:a16="http://schemas.microsoft.com/office/drawing/2014/main" id="{72FD3BD9-A735-7742-98BF-10F17D77C2ED}"/>
              </a:ext>
            </a:extLst>
          </p:cNvPr>
          <p:cNvSpPr/>
          <p:nvPr/>
        </p:nvSpPr>
        <p:spPr>
          <a:xfrm>
            <a:off x="4154857" y="1825625"/>
            <a:ext cx="1510990" cy="1107996"/>
          </a:xfrm>
          <a:prstGeom prst="rect">
            <a:avLst/>
          </a:prstGeom>
          <a:solidFill>
            <a:schemeClr val="bg1"/>
          </a:solidFill>
          <a:ln w="38100">
            <a:solidFill>
              <a:srgbClr val="1921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>
              <a:solidFill>
                <a:schemeClr val="tx1"/>
              </a:solidFill>
              <a:latin typeface="HelveticaNeue Light" panose="00000400000000000000" pitchFamily="2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0B7C67E-D7AD-2648-9F36-8247765E1506}"/>
              </a:ext>
            </a:extLst>
          </p:cNvPr>
          <p:cNvSpPr/>
          <p:nvPr/>
        </p:nvSpPr>
        <p:spPr>
          <a:xfrm>
            <a:off x="1304053" y="5520141"/>
            <a:ext cx="1286409" cy="1200327"/>
          </a:xfrm>
          <a:prstGeom prst="rect">
            <a:avLst/>
          </a:prstGeom>
          <a:solidFill>
            <a:schemeClr val="bg1"/>
          </a:solidFill>
          <a:ln w="38100">
            <a:solidFill>
              <a:srgbClr val="1921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>
              <a:solidFill>
                <a:schemeClr val="tx1"/>
              </a:solidFill>
              <a:latin typeface="HelveticaNeue Light" panose="00000400000000000000" pitchFamily="2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4DDA6DF-60E6-B749-9942-44828291B2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Path Diagrams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543FE80-59F3-2A46-B586-CF28D2691C60}"/>
              </a:ext>
            </a:extLst>
          </p:cNvPr>
          <p:cNvSpPr/>
          <p:nvPr/>
        </p:nvSpPr>
        <p:spPr>
          <a:xfrm>
            <a:off x="5955428" y="5520139"/>
            <a:ext cx="1280162" cy="1200328"/>
          </a:xfrm>
          <a:prstGeom prst="rect">
            <a:avLst/>
          </a:prstGeom>
          <a:solidFill>
            <a:schemeClr val="bg1"/>
          </a:solidFill>
          <a:ln w="38100">
            <a:solidFill>
              <a:srgbClr val="1921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>
              <a:solidFill>
                <a:schemeClr val="tx1"/>
              </a:solidFill>
              <a:latin typeface="HelveticaNeue Light" panose="00000400000000000000" pitchFamily="2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4834E2C-89A7-8148-828B-3AAAF376ECD8}"/>
              </a:ext>
            </a:extLst>
          </p:cNvPr>
          <p:cNvSpPr txBox="1"/>
          <p:nvPr/>
        </p:nvSpPr>
        <p:spPr>
          <a:xfrm>
            <a:off x="1318076" y="5520136"/>
            <a:ext cx="1280162" cy="1200329"/>
          </a:xfrm>
          <a:prstGeom prst="rect">
            <a:avLst/>
          </a:prstGeom>
          <a:noFill/>
          <a:ln>
            <a:solidFill>
              <a:srgbClr val="1921FF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HelveticaNeue Light" panose="00000400000000000000" pitchFamily="2" charset="0"/>
                <a:ea typeface="Helvetica Neue Light" panose="02000403000000020004" pitchFamily="2" charset="0"/>
              </a:rPr>
              <a:t>High School GPA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F467881-C3E5-B04B-9DCE-30C3F9BD87FD}"/>
              </a:ext>
            </a:extLst>
          </p:cNvPr>
          <p:cNvSpPr txBox="1"/>
          <p:nvPr/>
        </p:nvSpPr>
        <p:spPr>
          <a:xfrm>
            <a:off x="5955429" y="5889470"/>
            <a:ext cx="1280162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HelveticaNeue Light" panose="00000400000000000000" pitchFamily="2" charset="0"/>
                <a:ea typeface="Helvetica Neue Light" panose="02000403000000020004" pitchFamily="2" charset="0"/>
              </a:rPr>
              <a:t>Income</a:t>
            </a: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D7A5C432-677F-6143-99E2-41F45FA43167}"/>
              </a:ext>
            </a:extLst>
          </p:cNvPr>
          <p:cNvSpPr/>
          <p:nvPr/>
        </p:nvSpPr>
        <p:spPr>
          <a:xfrm>
            <a:off x="1304052" y="3428964"/>
            <a:ext cx="1280160" cy="1280160"/>
          </a:xfrm>
          <a:prstGeom prst="ellipse">
            <a:avLst/>
          </a:prstGeom>
          <a:solidFill>
            <a:schemeClr val="bg1"/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>
              <a:solidFill>
                <a:schemeClr val="tx1"/>
              </a:solidFill>
              <a:latin typeface="HelveticaNeue Light" panose="00000400000000000000" pitchFamily="2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25A2CC1-EA93-EE4B-B69A-A384FA9DE8C0}"/>
              </a:ext>
            </a:extLst>
          </p:cNvPr>
          <p:cNvSpPr txBox="1"/>
          <p:nvPr/>
        </p:nvSpPr>
        <p:spPr>
          <a:xfrm>
            <a:off x="1276106" y="3839705"/>
            <a:ext cx="1364105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HelveticaNeue Light" panose="00000400000000000000" pitchFamily="2" charset="0"/>
                <a:ea typeface="Helvetica Neue Light" panose="02000403000000020004" pitchFamily="2" charset="0"/>
              </a:rPr>
              <a:t>Aptitude</a:t>
            </a: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D254AC18-0675-9D42-85B2-A3EE81595559}"/>
              </a:ext>
            </a:extLst>
          </p:cNvPr>
          <p:cNvSpPr/>
          <p:nvPr/>
        </p:nvSpPr>
        <p:spPr>
          <a:xfrm>
            <a:off x="5955429" y="3428964"/>
            <a:ext cx="1280160" cy="1280160"/>
          </a:xfrm>
          <a:prstGeom prst="ellipse">
            <a:avLst/>
          </a:prstGeom>
          <a:solidFill>
            <a:schemeClr val="bg1"/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>
              <a:solidFill>
                <a:schemeClr val="tx1"/>
              </a:solidFill>
              <a:latin typeface="HelveticaNeue Light" panose="00000400000000000000" pitchFamily="2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40D05B5-A1E3-0544-A5FD-D8C422887B25}"/>
              </a:ext>
            </a:extLst>
          </p:cNvPr>
          <p:cNvSpPr txBox="1"/>
          <p:nvPr/>
        </p:nvSpPr>
        <p:spPr>
          <a:xfrm>
            <a:off x="5955428" y="3653889"/>
            <a:ext cx="1364105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HelveticaNeue Light" panose="00000400000000000000" pitchFamily="2" charset="0"/>
                <a:ea typeface="Helvetica Neue Light" panose="02000403000000020004" pitchFamily="2" charset="0"/>
              </a:rPr>
              <a:t>College Quality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6227590-DFA0-C646-B040-DB395781A748}"/>
              </a:ext>
            </a:extLst>
          </p:cNvPr>
          <p:cNvSpPr/>
          <p:nvPr/>
        </p:nvSpPr>
        <p:spPr>
          <a:xfrm>
            <a:off x="122123" y="2502481"/>
            <a:ext cx="1059242" cy="430887"/>
          </a:xfrm>
          <a:prstGeom prst="rect">
            <a:avLst/>
          </a:prstGeom>
          <a:solidFill>
            <a:schemeClr val="bg1"/>
          </a:solidFill>
          <a:ln w="38100">
            <a:solidFill>
              <a:srgbClr val="1921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>
              <a:solidFill>
                <a:schemeClr val="tx1"/>
              </a:solidFill>
              <a:latin typeface="HelveticaNeue Light" panose="00000400000000000000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EF34415-2781-5947-AD77-94C24286C3B8}"/>
              </a:ext>
            </a:extLst>
          </p:cNvPr>
          <p:cNvSpPr txBox="1"/>
          <p:nvPr/>
        </p:nvSpPr>
        <p:spPr>
          <a:xfrm>
            <a:off x="122122" y="2503152"/>
            <a:ext cx="1059242" cy="4308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200" dirty="0">
                <a:latin typeface="HelveticaNeue Light" panose="00000400000000000000" pitchFamily="2" charset="0"/>
                <a:ea typeface="Helvetica Neue Light" panose="02000403000000020004" pitchFamily="2" charset="0"/>
              </a:rPr>
              <a:t>SAT-M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FACB254C-4EEC-224E-9990-1BB4B9EEAF24}"/>
              </a:ext>
            </a:extLst>
          </p:cNvPr>
          <p:cNvSpPr/>
          <p:nvPr/>
        </p:nvSpPr>
        <p:spPr>
          <a:xfrm>
            <a:off x="1414512" y="2505465"/>
            <a:ext cx="1059242" cy="430887"/>
          </a:xfrm>
          <a:prstGeom prst="rect">
            <a:avLst/>
          </a:prstGeom>
          <a:solidFill>
            <a:schemeClr val="bg1"/>
          </a:solidFill>
          <a:ln w="38100">
            <a:solidFill>
              <a:srgbClr val="1921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>
              <a:solidFill>
                <a:schemeClr val="tx1"/>
              </a:solidFill>
              <a:latin typeface="HelveticaNeue Light" panose="00000400000000000000" pitchFamily="2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381CAD4-0801-234F-91A1-0559054D3BE0}"/>
              </a:ext>
            </a:extLst>
          </p:cNvPr>
          <p:cNvSpPr txBox="1"/>
          <p:nvPr/>
        </p:nvSpPr>
        <p:spPr>
          <a:xfrm>
            <a:off x="1414511" y="2506135"/>
            <a:ext cx="1059242" cy="430887"/>
          </a:xfrm>
          <a:prstGeom prst="rect">
            <a:avLst/>
          </a:prstGeom>
          <a:noFill/>
          <a:ln>
            <a:solidFill>
              <a:srgbClr val="1921FF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200" dirty="0">
                <a:latin typeface="HelveticaNeue Light" panose="00000400000000000000" pitchFamily="2" charset="0"/>
                <a:ea typeface="Helvetica Neue Light" panose="02000403000000020004" pitchFamily="2" charset="0"/>
              </a:rPr>
              <a:t>SAT-V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029C13FA-ACA6-744B-B7A8-78235F97806D}"/>
              </a:ext>
            </a:extLst>
          </p:cNvPr>
          <p:cNvSpPr/>
          <p:nvPr/>
        </p:nvSpPr>
        <p:spPr>
          <a:xfrm>
            <a:off x="2700696" y="2508662"/>
            <a:ext cx="1059242" cy="430887"/>
          </a:xfrm>
          <a:prstGeom prst="rect">
            <a:avLst/>
          </a:prstGeom>
          <a:solidFill>
            <a:schemeClr val="bg1"/>
          </a:solidFill>
          <a:ln w="38100">
            <a:solidFill>
              <a:srgbClr val="1921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>
              <a:solidFill>
                <a:schemeClr val="tx1"/>
              </a:solidFill>
              <a:latin typeface="HelveticaNeue Light" panose="00000400000000000000" pitchFamily="2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F971BE6-2E3D-7A42-8C99-68A9A5E17E73}"/>
              </a:ext>
            </a:extLst>
          </p:cNvPr>
          <p:cNvSpPr txBox="1"/>
          <p:nvPr/>
        </p:nvSpPr>
        <p:spPr>
          <a:xfrm>
            <a:off x="2700695" y="2509333"/>
            <a:ext cx="1059242" cy="430887"/>
          </a:xfrm>
          <a:prstGeom prst="rect">
            <a:avLst/>
          </a:prstGeom>
          <a:noFill/>
          <a:ln>
            <a:solidFill>
              <a:srgbClr val="1921FF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200" dirty="0">
                <a:latin typeface="HelveticaNeue Light" panose="00000400000000000000" pitchFamily="2" charset="0"/>
                <a:ea typeface="Helvetica Neue Light" panose="02000403000000020004" pitchFamily="2" charset="0"/>
              </a:rPr>
              <a:t>SAT-W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CEA798E8-A20D-A24A-935B-ACC28BC0B926}"/>
              </a:ext>
            </a:extLst>
          </p:cNvPr>
          <p:cNvSpPr txBox="1"/>
          <p:nvPr/>
        </p:nvSpPr>
        <p:spPr>
          <a:xfrm>
            <a:off x="4159979" y="1832223"/>
            <a:ext cx="1528171" cy="1107996"/>
          </a:xfrm>
          <a:prstGeom prst="rect">
            <a:avLst/>
          </a:prstGeom>
          <a:noFill/>
          <a:ln>
            <a:solidFill>
              <a:srgbClr val="1921FF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200" dirty="0">
                <a:latin typeface="HelveticaNeue Light" panose="00000400000000000000" pitchFamily="2" charset="0"/>
                <a:ea typeface="Helvetica Neue Light" panose="02000403000000020004" pitchFamily="2" charset="0"/>
              </a:rPr>
              <a:t>Student-</a:t>
            </a:r>
          </a:p>
          <a:p>
            <a:pPr algn="ctr"/>
            <a:r>
              <a:rPr lang="en-US" sz="2200" dirty="0">
                <a:latin typeface="HelveticaNeue Light" panose="00000400000000000000" pitchFamily="2" charset="0"/>
                <a:ea typeface="Helvetica Neue Light" panose="02000403000000020004" pitchFamily="2" charset="0"/>
              </a:rPr>
              <a:t>Faculty </a:t>
            </a:r>
          </a:p>
          <a:p>
            <a:pPr algn="ctr"/>
            <a:r>
              <a:rPr lang="en-US" sz="2200" dirty="0">
                <a:latin typeface="HelveticaNeue Light" panose="00000400000000000000" pitchFamily="2" charset="0"/>
                <a:ea typeface="Helvetica Neue Light" panose="02000403000000020004" pitchFamily="2" charset="0"/>
              </a:rPr>
              <a:t>Ratio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57424C6-6C3C-6E4C-AC9D-245447C2C7F9}"/>
              </a:ext>
            </a:extLst>
          </p:cNvPr>
          <p:cNvSpPr txBox="1"/>
          <p:nvPr/>
        </p:nvSpPr>
        <p:spPr>
          <a:xfrm>
            <a:off x="5758092" y="1991753"/>
            <a:ext cx="1662854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200" dirty="0">
                <a:latin typeface="HelveticaNeue Light" panose="00000400000000000000" pitchFamily="2" charset="0"/>
                <a:ea typeface="Helvetica Neue Light" panose="02000403000000020004" pitchFamily="2" charset="0"/>
              </a:rPr>
              <a:t>Graduation Rate</a:t>
            </a:r>
          </a:p>
        </p:txBody>
      </p: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A9AB3B22-71CA-4F47-8D1F-CC08964E9858}"/>
              </a:ext>
            </a:extLst>
          </p:cNvPr>
          <p:cNvCxnSpPr>
            <a:cxnSpLocks/>
            <a:stCxn id="9" idx="1"/>
            <a:endCxn id="14" idx="2"/>
          </p:cNvCxnSpPr>
          <p:nvPr/>
        </p:nvCxnSpPr>
        <p:spPr>
          <a:xfrm flipH="1" flipV="1">
            <a:off x="651743" y="2934039"/>
            <a:ext cx="839784" cy="68240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A1F6F024-90D5-D049-9872-86D11D949249}"/>
              </a:ext>
            </a:extLst>
          </p:cNvPr>
          <p:cNvCxnSpPr>
            <a:cxnSpLocks/>
            <a:stCxn id="9" idx="0"/>
            <a:endCxn id="16" idx="2"/>
          </p:cNvCxnSpPr>
          <p:nvPr/>
        </p:nvCxnSpPr>
        <p:spPr>
          <a:xfrm flipV="1">
            <a:off x="1944132" y="2937022"/>
            <a:ext cx="0" cy="491942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AF2FDC0B-A390-6247-9D79-C6AB3103E15E}"/>
              </a:ext>
            </a:extLst>
          </p:cNvPr>
          <p:cNvCxnSpPr>
            <a:cxnSpLocks/>
            <a:stCxn id="9" idx="7"/>
            <a:endCxn id="18" idx="2"/>
          </p:cNvCxnSpPr>
          <p:nvPr/>
        </p:nvCxnSpPr>
        <p:spPr>
          <a:xfrm flipV="1">
            <a:off x="2396737" y="2940220"/>
            <a:ext cx="833579" cy="676219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Arrow Connector 58">
            <a:extLst>
              <a:ext uri="{FF2B5EF4-FFF2-40B4-BE49-F238E27FC236}">
                <a16:creationId xmlns:a16="http://schemas.microsoft.com/office/drawing/2014/main" id="{9603B6DB-841C-424E-A4CF-B709B6A84643}"/>
              </a:ext>
            </a:extLst>
          </p:cNvPr>
          <p:cNvCxnSpPr>
            <a:cxnSpLocks/>
            <a:stCxn id="6" idx="3"/>
            <a:endCxn id="8" idx="1"/>
          </p:cNvCxnSpPr>
          <p:nvPr/>
        </p:nvCxnSpPr>
        <p:spPr>
          <a:xfrm>
            <a:off x="2598238" y="6120301"/>
            <a:ext cx="3357191" cy="2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Box 49">
            <a:extLst>
              <a:ext uri="{FF2B5EF4-FFF2-40B4-BE49-F238E27FC236}">
                <a16:creationId xmlns:a16="http://schemas.microsoft.com/office/drawing/2014/main" id="{44B9B8F4-860B-7B4D-9579-327A7F97825F}"/>
              </a:ext>
            </a:extLst>
          </p:cNvPr>
          <p:cNvSpPr txBox="1"/>
          <p:nvPr/>
        </p:nvSpPr>
        <p:spPr>
          <a:xfrm>
            <a:off x="7525172" y="1946355"/>
            <a:ext cx="1496705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200" dirty="0">
                <a:latin typeface="HelveticaNeue Light" panose="00000400000000000000" pitchFamily="2" charset="0"/>
                <a:ea typeface="Helvetica Neue Light" panose="02000403000000020004" pitchFamily="2" charset="0"/>
              </a:rPr>
              <a:t>Average SAT Score</a:t>
            </a:r>
          </a:p>
        </p:txBody>
      </p:sp>
      <p:cxnSp>
        <p:nvCxnSpPr>
          <p:cNvPr id="75" name="Straight Arrow Connector 74">
            <a:extLst>
              <a:ext uri="{FF2B5EF4-FFF2-40B4-BE49-F238E27FC236}">
                <a16:creationId xmlns:a16="http://schemas.microsoft.com/office/drawing/2014/main" id="{66CE2D31-9109-8A45-8F09-F4502EF51CFC}"/>
              </a:ext>
            </a:extLst>
          </p:cNvPr>
          <p:cNvCxnSpPr>
            <a:cxnSpLocks/>
            <a:stCxn id="11" idx="1"/>
            <a:endCxn id="20" idx="2"/>
          </p:cNvCxnSpPr>
          <p:nvPr/>
        </p:nvCxnSpPr>
        <p:spPr>
          <a:xfrm flipH="1" flipV="1">
            <a:off x="4924065" y="2940219"/>
            <a:ext cx="1218839" cy="67622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Straight Arrow Connector 84">
            <a:extLst>
              <a:ext uri="{FF2B5EF4-FFF2-40B4-BE49-F238E27FC236}">
                <a16:creationId xmlns:a16="http://schemas.microsoft.com/office/drawing/2014/main" id="{5B77C944-4FED-1E44-89D0-BA66E6B50B74}"/>
              </a:ext>
            </a:extLst>
          </p:cNvPr>
          <p:cNvCxnSpPr>
            <a:cxnSpLocks/>
            <a:stCxn id="11" idx="0"/>
            <a:endCxn id="79" idx="2"/>
          </p:cNvCxnSpPr>
          <p:nvPr/>
        </p:nvCxnSpPr>
        <p:spPr>
          <a:xfrm flipV="1">
            <a:off x="6595509" y="2933622"/>
            <a:ext cx="0" cy="495343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Straight Arrow Connector 85">
            <a:extLst>
              <a:ext uri="{FF2B5EF4-FFF2-40B4-BE49-F238E27FC236}">
                <a16:creationId xmlns:a16="http://schemas.microsoft.com/office/drawing/2014/main" id="{827AD2AE-860A-0342-8370-69202817892B}"/>
              </a:ext>
            </a:extLst>
          </p:cNvPr>
          <p:cNvCxnSpPr>
            <a:cxnSpLocks/>
            <a:stCxn id="11" idx="7"/>
            <a:endCxn id="78" idx="2"/>
          </p:cNvCxnSpPr>
          <p:nvPr/>
        </p:nvCxnSpPr>
        <p:spPr>
          <a:xfrm flipV="1">
            <a:off x="7048115" y="2933621"/>
            <a:ext cx="1224534" cy="682818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" name="Straight Arrow Connector 109">
            <a:extLst>
              <a:ext uri="{FF2B5EF4-FFF2-40B4-BE49-F238E27FC236}">
                <a16:creationId xmlns:a16="http://schemas.microsoft.com/office/drawing/2014/main" id="{4D47045D-D9B4-C848-A9A9-32D288DC6BB6}"/>
              </a:ext>
            </a:extLst>
          </p:cNvPr>
          <p:cNvCxnSpPr>
            <a:cxnSpLocks/>
          </p:cNvCxnSpPr>
          <p:nvPr/>
        </p:nvCxnSpPr>
        <p:spPr>
          <a:xfrm flipV="1">
            <a:off x="2604485" y="4301370"/>
            <a:ext cx="3406942" cy="1588101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Straight Arrow Connector 113">
            <a:extLst>
              <a:ext uri="{FF2B5EF4-FFF2-40B4-BE49-F238E27FC236}">
                <a16:creationId xmlns:a16="http://schemas.microsoft.com/office/drawing/2014/main" id="{1694F693-8706-E441-84BA-4CB9291EA6EC}"/>
              </a:ext>
            </a:extLst>
          </p:cNvPr>
          <p:cNvCxnSpPr>
            <a:cxnSpLocks/>
            <a:endCxn id="5" idx="0"/>
          </p:cNvCxnSpPr>
          <p:nvPr/>
        </p:nvCxnSpPr>
        <p:spPr>
          <a:xfrm>
            <a:off x="6595509" y="4709124"/>
            <a:ext cx="0" cy="811015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Straight Arrow Connector 116">
            <a:extLst>
              <a:ext uri="{FF2B5EF4-FFF2-40B4-BE49-F238E27FC236}">
                <a16:creationId xmlns:a16="http://schemas.microsoft.com/office/drawing/2014/main" id="{EC411422-CC87-4B40-969B-054D2DFA2412}"/>
              </a:ext>
            </a:extLst>
          </p:cNvPr>
          <p:cNvCxnSpPr>
            <a:cxnSpLocks/>
            <a:endCxn id="12" idx="1"/>
          </p:cNvCxnSpPr>
          <p:nvPr/>
        </p:nvCxnSpPr>
        <p:spPr>
          <a:xfrm flipV="1">
            <a:off x="2580250" y="4069388"/>
            <a:ext cx="3375178" cy="115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ectangle 2">
            <a:extLst>
              <a:ext uri="{FF2B5EF4-FFF2-40B4-BE49-F238E27FC236}">
                <a16:creationId xmlns:a16="http://schemas.microsoft.com/office/drawing/2014/main" id="{9F4AC7B6-B120-5F40-95B5-478F83999B96}"/>
              </a:ext>
            </a:extLst>
          </p:cNvPr>
          <p:cNvSpPr/>
          <p:nvPr/>
        </p:nvSpPr>
        <p:spPr>
          <a:xfrm>
            <a:off x="404734" y="734519"/>
            <a:ext cx="9368853" cy="9743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>
              <a:latin typeface="HelveticaNeue Light" panose="00000400000000000000" pitchFamily="2" charset="0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3BF1F53D-4721-484E-B309-81BA851106BD}"/>
              </a:ext>
            </a:extLst>
          </p:cNvPr>
          <p:cNvSpPr txBox="1"/>
          <p:nvPr/>
        </p:nvSpPr>
        <p:spPr>
          <a:xfrm>
            <a:off x="280291" y="914380"/>
            <a:ext cx="33557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ln>
                  <a:solidFill>
                    <a:srgbClr val="1921FF"/>
                  </a:solidFill>
                </a:ln>
                <a:solidFill>
                  <a:srgbClr val="0047D2"/>
                </a:solidFill>
                <a:latin typeface="HelveticaNeue Light" panose="00000400000000000000" pitchFamily="2" charset="0"/>
                <a:ea typeface="Helvetica Neue Light" panose="02000403000000020004" pitchFamily="2" charset="0"/>
              </a:rPr>
              <a:t>Observed Variables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AD3325EF-CCB6-3143-8637-9E08C0EB0A6E}"/>
              </a:ext>
            </a:extLst>
          </p:cNvPr>
          <p:cNvSpPr txBox="1"/>
          <p:nvPr/>
        </p:nvSpPr>
        <p:spPr>
          <a:xfrm>
            <a:off x="4959614" y="932011"/>
            <a:ext cx="33557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rgbClr val="FF0000"/>
                </a:solidFill>
                <a:latin typeface="HelveticaNeue Light" panose="00000400000000000000" pitchFamily="2" charset="0"/>
                <a:ea typeface="Helvetica Neue Light" panose="02000403000000020004" pitchFamily="2" charset="0"/>
              </a:rPr>
              <a:t>Latent Variables</a:t>
            </a:r>
          </a:p>
        </p:txBody>
      </p:sp>
      <p:sp>
        <p:nvSpPr>
          <p:cNvPr id="36" name="Arc 35">
            <a:extLst>
              <a:ext uri="{FF2B5EF4-FFF2-40B4-BE49-F238E27FC236}">
                <a16:creationId xmlns:a16="http://schemas.microsoft.com/office/drawing/2014/main" id="{3F5BEC1E-E5C0-2D41-9EFF-31280E7D878F}"/>
              </a:ext>
            </a:extLst>
          </p:cNvPr>
          <p:cNvSpPr/>
          <p:nvPr/>
        </p:nvSpPr>
        <p:spPr>
          <a:xfrm rot="13500000">
            <a:off x="870882" y="3647491"/>
            <a:ext cx="2910033" cy="2901038"/>
          </a:xfrm>
          <a:prstGeom prst="arc">
            <a:avLst/>
          </a:prstGeom>
          <a:ln w="38100">
            <a:solidFill>
              <a:schemeClr val="tx1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16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06324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C53037-6AD4-D34E-9FDD-E9FDACAEEC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Multilevel SEM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2298FAC-C5A0-F04E-A7D8-E40F33F34A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0CE79E6-FB43-4BB2-B0ED-3CBB6E85BBE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649" y="1663747"/>
            <a:ext cx="8982201" cy="19199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9437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0A1195-FD7B-F241-B921-8ADD9273DC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Multilevel SEM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A10DCD-7812-2C47-8EDB-2311A15091A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Video adding random intercept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4A7AB15-2424-8E44-A119-F9B3FEF88F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math1">
            <a:hlinkClick r:id="" action="ppaction://media"/>
            <a:extLst>
              <a:ext uri="{FF2B5EF4-FFF2-40B4-BE49-F238E27FC236}">
                <a16:creationId xmlns:a16="http://schemas.microsoft.com/office/drawing/2014/main" id="{AF7FA22A-4E41-4AD5-A12C-C92E8D0C0BF6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end="1384.6666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94711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48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A12AFD-6CBB-4443-8AD3-0B41B4D7FB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Multilevel SEM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571C43-8A6D-BA42-810F-133C7138013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Picture of first </a:t>
            </a:r>
            <a:r>
              <a:rPr lang="en-US" dirty="0" err="1"/>
              <a:t>sem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C48C97B-18B0-4E49-AD95-A0D50938B7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0DC45DD-28FC-44AB-9F54-C947DC07242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1" cy="685800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4AA9F482-8841-4639-800C-ACB42709396F}"/>
              </a:ext>
            </a:extLst>
          </p:cNvPr>
          <p:cNvSpPr/>
          <p:nvPr/>
        </p:nvSpPr>
        <p:spPr>
          <a:xfrm>
            <a:off x="537091" y="5650094"/>
            <a:ext cx="8111552" cy="86868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2F2A2B54-FFED-4645-95DE-15D01025EF14}"/>
              </a:ext>
            </a:extLst>
          </p:cNvPr>
          <p:cNvSpPr/>
          <p:nvPr/>
        </p:nvSpPr>
        <p:spPr>
          <a:xfrm>
            <a:off x="495358" y="5650053"/>
            <a:ext cx="873177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. </a:t>
            </a:r>
            <a:r>
              <a:rPr lang="en-US" sz="2000" dirty="0" err="1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gsem</a:t>
            </a:r>
            <a:r>
              <a:rPr lang="en-US" sz="2000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 (homework ratio </a:t>
            </a:r>
            <a:r>
              <a:rPr lang="en-US" sz="2000" dirty="0" err="1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i.schtype</a:t>
            </a:r>
            <a:r>
              <a:rPr lang="en-US" sz="2000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 -&gt; math) </a:t>
            </a:r>
          </a:p>
          <a:p>
            <a:r>
              <a:rPr lang="en-US" sz="2000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226484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A12AFD-6CBB-4443-8AD3-0B41B4D7FB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Multilevel SEM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571C43-8A6D-BA42-810F-133C7138013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Picture of first </a:t>
            </a:r>
            <a:r>
              <a:rPr lang="en-US" dirty="0" err="1"/>
              <a:t>sem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C48C97B-18B0-4E49-AD95-A0D50938B7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FBC5880-C15D-4F58-8ABD-7583BF51F04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0861017F-F9C1-4184-B43E-7951D8870FE0}"/>
              </a:ext>
            </a:extLst>
          </p:cNvPr>
          <p:cNvSpPr/>
          <p:nvPr/>
        </p:nvSpPr>
        <p:spPr>
          <a:xfrm>
            <a:off x="537091" y="5650094"/>
            <a:ext cx="8111552" cy="86868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6C19B4F-1856-4120-8892-2B7D87A0950E}"/>
              </a:ext>
            </a:extLst>
          </p:cNvPr>
          <p:cNvSpPr/>
          <p:nvPr/>
        </p:nvSpPr>
        <p:spPr>
          <a:xfrm>
            <a:off x="495358" y="5650053"/>
            <a:ext cx="873177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. </a:t>
            </a:r>
            <a:r>
              <a:rPr lang="en-US" sz="2000" dirty="0" err="1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gsem</a:t>
            </a:r>
            <a:r>
              <a:rPr lang="en-US" sz="2000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 (homework ratio </a:t>
            </a:r>
            <a:r>
              <a:rPr lang="en-US" sz="2000" dirty="0" err="1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i.schtype</a:t>
            </a:r>
            <a:r>
              <a:rPr lang="en-US" sz="2000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 -&gt; math) </a:t>
            </a:r>
          </a:p>
          <a:p>
            <a:r>
              <a:rPr lang="en-US" sz="2000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631670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328C5A-6097-B143-9624-1A56B39D9B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4ECC7F8-4ACB-BD41-8923-849DEF87D5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EC41A952-3EA8-0047-B834-CBEDB0CD76F7}"/>
              </a:ext>
            </a:extLst>
          </p:cNvPr>
          <p:cNvSpPr txBox="1">
            <a:spLocks/>
          </p:cNvSpPr>
          <p:nvPr/>
        </p:nvSpPr>
        <p:spPr>
          <a:xfrm>
            <a:off x="388808" y="5651293"/>
            <a:ext cx="8755193" cy="84158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  <a:cs typeface="Helvetica Neue" panose="02000503000000020004" pitchFamily="2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en-US" sz="2000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. </a:t>
            </a:r>
            <a:r>
              <a:rPr lang="en-US" sz="2000" dirty="0" err="1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gsem</a:t>
            </a:r>
            <a:r>
              <a:rPr lang="en-US" sz="2000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 (homework ratio </a:t>
            </a:r>
            <a:r>
              <a:rPr lang="en-US" sz="2000" dirty="0" err="1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i.schtype</a:t>
            </a:r>
            <a:r>
              <a:rPr lang="en-US" sz="2000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 -&gt; math) 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2000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 (Int[</a:t>
            </a:r>
            <a:r>
              <a:rPr lang="en-US" sz="2000" dirty="0" err="1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schid</a:t>
            </a:r>
            <a:r>
              <a:rPr lang="en-US" sz="2000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] -&gt; math)</a:t>
            </a:r>
          </a:p>
        </p:txBody>
      </p:sp>
      <p:pic>
        <p:nvPicPr>
          <p:cNvPr id="6" name="math2">
            <a:hlinkClick r:id="" action="ppaction://media"/>
            <a:extLst>
              <a:ext uri="{FF2B5EF4-FFF2-40B4-BE49-F238E27FC236}">
                <a16:creationId xmlns:a16="http://schemas.microsoft.com/office/drawing/2014/main" id="{E5111002-152E-495F-ABF1-DA44B6F24264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1"/>
            <a:ext cx="12189820" cy="6858000"/>
          </a:xfrm>
        </p:spPr>
      </p:pic>
    </p:spTree>
    <p:extLst>
      <p:ext uri="{BB962C8B-B14F-4D97-AF65-F5344CB8AC3E}">
        <p14:creationId xmlns:p14="http://schemas.microsoft.com/office/powerpoint/2010/main" val="14064454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25000"/>
    </mc:Choice>
    <mc:Fallback xmlns="">
      <p:transition advClick="0" advTm="2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2770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0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5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328C5A-6097-B143-9624-1A56B39D9B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4ECC7F8-4ACB-BD41-8923-849DEF87D5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73D9C40F-708F-47FC-A5DB-D2C00E3841A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2" cy="6858000"/>
          </a:xfr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DC0E3B04-A3EF-4392-B4AF-AFC975411715}"/>
              </a:ext>
            </a:extLst>
          </p:cNvPr>
          <p:cNvSpPr/>
          <p:nvPr/>
        </p:nvSpPr>
        <p:spPr>
          <a:xfrm>
            <a:off x="537091" y="5650094"/>
            <a:ext cx="8111552" cy="86868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EC41A952-3EA8-0047-B834-CBEDB0CD76F7}"/>
              </a:ext>
            </a:extLst>
          </p:cNvPr>
          <p:cNvSpPr txBox="1">
            <a:spLocks/>
          </p:cNvSpPr>
          <p:nvPr/>
        </p:nvSpPr>
        <p:spPr>
          <a:xfrm>
            <a:off x="555064" y="5651293"/>
            <a:ext cx="8755193" cy="84158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  <a:cs typeface="Helvetica Neue" panose="02000503000000020004" pitchFamily="2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en-US" sz="2000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. </a:t>
            </a:r>
            <a:r>
              <a:rPr lang="en-US" sz="2000" dirty="0" err="1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gsem</a:t>
            </a:r>
            <a:r>
              <a:rPr lang="en-US" sz="2000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 (homework ratio </a:t>
            </a:r>
            <a:r>
              <a:rPr lang="en-US" sz="2000" dirty="0" err="1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i.schtype</a:t>
            </a:r>
            <a:r>
              <a:rPr lang="en-US" sz="2000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 -&gt; math) 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2000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 (Int[</a:t>
            </a:r>
            <a:r>
              <a:rPr lang="en-US" sz="2000" dirty="0" err="1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schid</a:t>
            </a:r>
            <a:r>
              <a:rPr lang="en-US" sz="2000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] -&gt; math)</a:t>
            </a:r>
          </a:p>
        </p:txBody>
      </p:sp>
    </p:spTree>
    <p:extLst>
      <p:ext uri="{BB962C8B-B14F-4D97-AF65-F5344CB8AC3E}">
        <p14:creationId xmlns:p14="http://schemas.microsoft.com/office/powerpoint/2010/main" val="3008129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B358B1-D3BF-0749-9531-A0B670297C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Multilevel SEM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87C2A49-40D4-47E9-B09C-243F2C01185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407369B1-5637-4069-B1B6-B31DA2F86DA2}"/>
              </a:ext>
            </a:extLst>
          </p:cNvPr>
          <p:cNvSpPr/>
          <p:nvPr/>
        </p:nvSpPr>
        <p:spPr>
          <a:xfrm>
            <a:off x="537091" y="5650094"/>
            <a:ext cx="8111552" cy="86868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0B45A9-E7FE-304B-B71B-F440FD432A3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4282" y="5651293"/>
            <a:ext cx="8755193" cy="4855988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sz="2000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. </a:t>
            </a:r>
            <a:r>
              <a:rPr lang="en-US" sz="2000" dirty="0" err="1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gsem</a:t>
            </a:r>
            <a:r>
              <a:rPr lang="en-US" sz="2000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 (homework ratio </a:t>
            </a:r>
            <a:r>
              <a:rPr lang="en-US" sz="2000" dirty="0" err="1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i.schtype</a:t>
            </a:r>
            <a:r>
              <a:rPr lang="en-US" sz="2000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 -&gt; math) 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2000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 (Int[</a:t>
            </a:r>
            <a:r>
              <a:rPr lang="en-US" sz="2000" dirty="0" err="1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schid</a:t>
            </a:r>
            <a:r>
              <a:rPr lang="en-US" sz="2000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] -&gt; math) (</a:t>
            </a:r>
            <a:r>
              <a:rPr lang="en-US" sz="2000" dirty="0" err="1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Slo</a:t>
            </a:r>
            <a:r>
              <a:rPr lang="en-US" sz="2000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[</a:t>
            </a:r>
            <a:r>
              <a:rPr lang="en-US" sz="2000" dirty="0" err="1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schid</a:t>
            </a:r>
            <a:r>
              <a:rPr lang="en-US" sz="2000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]#</a:t>
            </a:r>
            <a:r>
              <a:rPr lang="en-US" sz="2000" dirty="0" err="1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c.homework</a:t>
            </a:r>
            <a:r>
              <a:rPr lang="en-US" sz="2000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 -&gt; math)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B5B837D-3B92-E54E-A0C8-C29C53A12E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0933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B358B1-D3BF-0749-9531-A0B670297C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Multilevel SEM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5E9BBF9-9FBC-48C1-8816-4B00FD52128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FCFD7E6C-2CCD-4952-9586-C26F554FAD75}"/>
              </a:ext>
            </a:extLst>
          </p:cNvPr>
          <p:cNvSpPr/>
          <p:nvPr/>
        </p:nvSpPr>
        <p:spPr>
          <a:xfrm>
            <a:off x="537091" y="5650094"/>
            <a:ext cx="8111552" cy="86868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0B45A9-E7FE-304B-B71B-F440FD432A3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5064" y="5651293"/>
            <a:ext cx="8755193" cy="4855988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sz="2000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. </a:t>
            </a:r>
            <a:r>
              <a:rPr lang="en-US" sz="2000" dirty="0" err="1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gsem</a:t>
            </a:r>
            <a:r>
              <a:rPr lang="en-US" sz="2000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 (homework ratio </a:t>
            </a:r>
            <a:r>
              <a:rPr lang="en-US" sz="2000" dirty="0" err="1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i.schtype</a:t>
            </a:r>
            <a:r>
              <a:rPr lang="en-US" sz="2000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 -&gt; math) 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2000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 (Int[</a:t>
            </a:r>
            <a:r>
              <a:rPr lang="en-US" sz="2000" dirty="0" err="1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schid</a:t>
            </a:r>
            <a:r>
              <a:rPr lang="en-US" sz="2000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] -&gt; math) (</a:t>
            </a:r>
            <a:r>
              <a:rPr lang="en-US" sz="2000" dirty="0" err="1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Slo</a:t>
            </a:r>
            <a:r>
              <a:rPr lang="en-US" sz="2000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[</a:t>
            </a:r>
            <a:r>
              <a:rPr lang="en-US" sz="2000" dirty="0" err="1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schid</a:t>
            </a:r>
            <a:r>
              <a:rPr lang="en-US" sz="2000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]#</a:t>
            </a:r>
            <a:r>
              <a:rPr lang="en-US" sz="2000" dirty="0" err="1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c.homework</a:t>
            </a:r>
            <a:r>
              <a:rPr lang="en-US" sz="2000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 -&gt; math)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B5B837D-3B92-E54E-A0C8-C29C53A12E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7315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err="1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sem</a:t>
            </a:r>
            <a:r>
              <a:rPr lang="en-US" dirty="0">
                <a:latin typeface="Helvetica Neue Light" panose="02000403000000020004" pitchFamily="2" charset="0"/>
                <a:ea typeface="Helvetica Neue Light" panose="02000403000000020004" pitchFamily="2" charset="0"/>
                <a:cs typeface="CMU Typewriter Text" panose="02000609000000000000" pitchFamily="49" charset="0"/>
              </a:rPr>
              <a:t> vs </a:t>
            </a:r>
            <a:r>
              <a:rPr lang="en-US" b="1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gsem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b="1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sem</a:t>
            </a:r>
            <a:r>
              <a:rPr lang="en-US" dirty="0"/>
              <a:t> features not available with </a:t>
            </a:r>
            <a:r>
              <a:rPr lang="en-US" b="1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gsem</a:t>
            </a:r>
            <a:r>
              <a:rPr lang="en-US" dirty="0"/>
              <a:t>:</a:t>
            </a:r>
          </a:p>
          <a:p>
            <a:pPr lvl="1"/>
            <a:r>
              <a:rPr lang="en-US" dirty="0"/>
              <a:t>Estimation methods MLMV (FIML) and ADF</a:t>
            </a:r>
          </a:p>
          <a:p>
            <a:pPr lvl="1"/>
            <a:r>
              <a:rPr lang="en-US" dirty="0"/>
              <a:t>Fitting models with summary statistics data (SSD)</a:t>
            </a:r>
          </a:p>
          <a:p>
            <a:pPr lvl="1"/>
            <a:r>
              <a:rPr lang="en-US" dirty="0"/>
              <a:t>Standardized estimates</a:t>
            </a:r>
          </a:p>
          <a:p>
            <a:pPr lvl="1"/>
            <a:r>
              <a:rPr lang="en-US" dirty="0"/>
              <a:t>Estimate covariances between exogenous variables</a:t>
            </a:r>
          </a:p>
          <a:p>
            <a:pPr lvl="1"/>
            <a:r>
              <a:rPr lang="en-US" b="1" dirty="0" err="1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estat</a:t>
            </a:r>
            <a:r>
              <a:rPr lang="en-US" dirty="0"/>
              <a:t> commands for goodness of fit, indirect effects, group analysis, modification indices, and </a:t>
            </a:r>
            <a:r>
              <a:rPr lang="en-US" dirty="0" err="1"/>
              <a:t>nonrecursive</a:t>
            </a:r>
            <a:r>
              <a:rPr lang="en-US" dirty="0"/>
              <a:t> systems</a:t>
            </a:r>
          </a:p>
        </p:txBody>
      </p:sp>
    </p:spTree>
    <p:extLst>
      <p:ext uri="{BB962C8B-B14F-4D97-AF65-F5344CB8AC3E}">
        <p14:creationId xmlns:p14="http://schemas.microsoft.com/office/powerpoint/2010/main" val="3357620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500063"/>
            <a:ext cx="8515350" cy="1325563"/>
          </a:xfrm>
        </p:spPr>
        <p:txBody>
          <a:bodyPr/>
          <a:lstStyle/>
          <a:p>
            <a:r>
              <a:rPr lang="en-US" dirty="0"/>
              <a:t>Summary Statistics Data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28800"/>
            <a:ext cx="8229600" cy="4297363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sz="2000" b="1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. clear</a:t>
            </a:r>
          </a:p>
          <a:p>
            <a:pPr marL="0" indent="0">
              <a:spcBef>
                <a:spcPts val="0"/>
              </a:spcBef>
              <a:buNone/>
            </a:pPr>
            <a:endParaRPr lang="en-US" sz="2000" b="1" dirty="0">
              <a:latin typeface="CMU Typewriter Text" panose="02000609000000000000" pitchFamily="49" charset="0"/>
              <a:ea typeface="CMU Typewriter Text" panose="02000609000000000000" pitchFamily="49" charset="0"/>
              <a:cs typeface="CMU Typewriter Text" panose="02000609000000000000" pitchFamily="49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sz="2000" b="1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. </a:t>
            </a:r>
            <a:r>
              <a:rPr lang="en-US" sz="2000" b="1" dirty="0" err="1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ssd</a:t>
            </a:r>
            <a:r>
              <a:rPr lang="en-US" sz="2000" b="1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 init fygpa grants scholarships stipend</a:t>
            </a:r>
          </a:p>
          <a:p>
            <a:pPr marL="0" indent="0">
              <a:spcBef>
                <a:spcPts val="0"/>
              </a:spcBef>
              <a:buNone/>
            </a:pPr>
            <a:endParaRPr lang="en-US" sz="2000" b="1" dirty="0">
              <a:latin typeface="CMU Typewriter Text" panose="02000609000000000000" pitchFamily="49" charset="0"/>
              <a:ea typeface="CMU Typewriter Text" panose="02000609000000000000" pitchFamily="49" charset="0"/>
              <a:cs typeface="CMU Typewriter Text" panose="02000609000000000000" pitchFamily="49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sz="2000" b="1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. </a:t>
            </a:r>
            <a:r>
              <a:rPr lang="en-US" sz="2000" b="1" dirty="0" err="1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ssd</a:t>
            </a:r>
            <a:r>
              <a:rPr lang="en-US" sz="2000" b="1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 set obs   100</a:t>
            </a:r>
          </a:p>
          <a:p>
            <a:pPr marL="0" indent="0">
              <a:spcBef>
                <a:spcPts val="0"/>
              </a:spcBef>
              <a:buNone/>
            </a:pPr>
            <a:endParaRPr lang="en-US" sz="2000" b="1" dirty="0">
              <a:latin typeface="CMU Typewriter Text" panose="02000609000000000000" pitchFamily="49" charset="0"/>
              <a:ea typeface="CMU Typewriter Text" panose="02000609000000000000" pitchFamily="49" charset="0"/>
              <a:cs typeface="CMU Typewriter Text" panose="02000609000000000000" pitchFamily="49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sz="2000" b="1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. </a:t>
            </a:r>
            <a:r>
              <a:rPr lang="en-US" sz="2000" b="1" dirty="0" err="1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ssd</a:t>
            </a:r>
            <a:r>
              <a:rPr lang="en-US" sz="2000" b="1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 set means 2.40  6.43   5.34  0.85</a:t>
            </a:r>
          </a:p>
          <a:p>
            <a:pPr marL="0" indent="0">
              <a:spcBef>
                <a:spcPts val="0"/>
              </a:spcBef>
              <a:buNone/>
            </a:pPr>
            <a:endParaRPr lang="en-US" sz="2000" b="1" dirty="0">
              <a:latin typeface="CMU Typewriter Text" panose="02000609000000000000" pitchFamily="49" charset="0"/>
              <a:ea typeface="CMU Typewriter Text" panose="02000609000000000000" pitchFamily="49" charset="0"/>
              <a:cs typeface="CMU Typewriter Text" panose="02000609000000000000" pitchFamily="49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sz="2000" b="1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. </a:t>
            </a:r>
            <a:r>
              <a:rPr lang="en-US" sz="2000" b="1" dirty="0" err="1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ssd</a:t>
            </a:r>
            <a:r>
              <a:rPr lang="en-US" sz="2000" b="1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 set cov   0.53  \ 				///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2000" b="1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	       </a:t>
            </a:r>
            <a:r>
              <a:rPr lang="en-US" sz="2300" b="1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 </a:t>
            </a:r>
            <a:r>
              <a:rPr lang="en-US" sz="2000" b="1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-0.21  90.99  \			///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2000" b="1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		</a:t>
            </a:r>
            <a:r>
              <a:rPr lang="en-US" sz="2500" b="1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 </a:t>
            </a:r>
            <a:r>
              <a:rPr lang="en-US" sz="2000" b="1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 0.72  -8.98  93.29  \		///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2000" b="1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		</a:t>
            </a:r>
            <a:r>
              <a:rPr lang="en-US" sz="2500" b="1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 </a:t>
            </a:r>
            <a:r>
              <a:rPr lang="en-US" sz="2000" b="1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 0.06   4.01   0.25  1.54</a:t>
            </a:r>
          </a:p>
        </p:txBody>
      </p:sp>
    </p:spTree>
    <p:extLst>
      <p:ext uri="{BB962C8B-B14F-4D97-AF65-F5344CB8AC3E}">
        <p14:creationId xmlns:p14="http://schemas.microsoft.com/office/powerpoint/2010/main" val="126750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Rectangle 77">
            <a:extLst>
              <a:ext uri="{FF2B5EF4-FFF2-40B4-BE49-F238E27FC236}">
                <a16:creationId xmlns:a16="http://schemas.microsoft.com/office/drawing/2014/main" id="{6FD0C362-F986-D14A-9F9C-69103425381C}"/>
              </a:ext>
            </a:extLst>
          </p:cNvPr>
          <p:cNvSpPr/>
          <p:nvPr/>
        </p:nvSpPr>
        <p:spPr>
          <a:xfrm>
            <a:off x="7517153" y="1825625"/>
            <a:ext cx="1510990" cy="1107996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>
              <a:solidFill>
                <a:schemeClr val="tx1"/>
              </a:solidFill>
              <a:latin typeface="HelveticaNeue Light" panose="00000400000000000000" pitchFamily="2" charset="0"/>
            </a:endParaRPr>
          </a:p>
        </p:txBody>
      </p:sp>
      <p:sp>
        <p:nvSpPr>
          <p:cNvPr id="79" name="Rectangle 78">
            <a:extLst>
              <a:ext uri="{FF2B5EF4-FFF2-40B4-BE49-F238E27FC236}">
                <a16:creationId xmlns:a16="http://schemas.microsoft.com/office/drawing/2014/main" id="{A75C103D-72CB-104E-925D-2A0E18ACC87C}"/>
              </a:ext>
            </a:extLst>
          </p:cNvPr>
          <p:cNvSpPr/>
          <p:nvPr/>
        </p:nvSpPr>
        <p:spPr>
          <a:xfrm>
            <a:off x="5840014" y="1825625"/>
            <a:ext cx="1510990" cy="1107996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>
              <a:solidFill>
                <a:schemeClr val="tx1"/>
              </a:solidFill>
              <a:latin typeface="HelveticaNeue Light" panose="00000400000000000000" pitchFamily="2" charset="0"/>
            </a:endParaRPr>
          </a:p>
        </p:txBody>
      </p:sp>
      <p:sp>
        <p:nvSpPr>
          <p:cNvPr id="80" name="Rectangle 79">
            <a:extLst>
              <a:ext uri="{FF2B5EF4-FFF2-40B4-BE49-F238E27FC236}">
                <a16:creationId xmlns:a16="http://schemas.microsoft.com/office/drawing/2014/main" id="{72FD3BD9-A735-7742-98BF-10F17D77C2ED}"/>
              </a:ext>
            </a:extLst>
          </p:cNvPr>
          <p:cNvSpPr/>
          <p:nvPr/>
        </p:nvSpPr>
        <p:spPr>
          <a:xfrm>
            <a:off x="4154857" y="1825625"/>
            <a:ext cx="1510990" cy="1107996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>
              <a:solidFill>
                <a:schemeClr val="tx1"/>
              </a:solidFill>
              <a:latin typeface="HelveticaNeue Light" panose="00000400000000000000" pitchFamily="2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0B7C67E-D7AD-2648-9F36-8247765E1506}"/>
              </a:ext>
            </a:extLst>
          </p:cNvPr>
          <p:cNvSpPr/>
          <p:nvPr/>
        </p:nvSpPr>
        <p:spPr>
          <a:xfrm>
            <a:off x="1304053" y="5520141"/>
            <a:ext cx="1286409" cy="1200327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>
              <a:solidFill>
                <a:schemeClr val="tx1"/>
              </a:solidFill>
              <a:latin typeface="HelveticaNeue Light" panose="00000400000000000000" pitchFamily="2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4DDA6DF-60E6-B749-9942-44828291B2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Path Diagrams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543FE80-59F3-2A46-B586-CF28D2691C60}"/>
              </a:ext>
            </a:extLst>
          </p:cNvPr>
          <p:cNvSpPr/>
          <p:nvPr/>
        </p:nvSpPr>
        <p:spPr>
          <a:xfrm>
            <a:off x="5955428" y="5520139"/>
            <a:ext cx="1280162" cy="1200328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>
              <a:solidFill>
                <a:schemeClr val="tx1"/>
              </a:solidFill>
              <a:latin typeface="HelveticaNeue Light" panose="00000400000000000000" pitchFamily="2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4834E2C-89A7-8148-828B-3AAAF376ECD8}"/>
              </a:ext>
            </a:extLst>
          </p:cNvPr>
          <p:cNvSpPr txBox="1"/>
          <p:nvPr/>
        </p:nvSpPr>
        <p:spPr>
          <a:xfrm>
            <a:off x="1318076" y="5520136"/>
            <a:ext cx="1280162" cy="120032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HelveticaNeue Light" panose="00000400000000000000" pitchFamily="2" charset="0"/>
                <a:ea typeface="Helvetica Neue Light" panose="02000403000000020004" pitchFamily="2" charset="0"/>
              </a:rPr>
              <a:t>High School GPA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F467881-C3E5-B04B-9DCE-30C3F9BD87FD}"/>
              </a:ext>
            </a:extLst>
          </p:cNvPr>
          <p:cNvSpPr txBox="1"/>
          <p:nvPr/>
        </p:nvSpPr>
        <p:spPr>
          <a:xfrm>
            <a:off x="5955429" y="5889470"/>
            <a:ext cx="1280162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HelveticaNeue Light" panose="00000400000000000000" pitchFamily="2" charset="0"/>
                <a:ea typeface="Helvetica Neue Light" panose="02000403000000020004" pitchFamily="2" charset="0"/>
              </a:rPr>
              <a:t>Income</a:t>
            </a: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D7A5C432-677F-6143-99E2-41F45FA43167}"/>
              </a:ext>
            </a:extLst>
          </p:cNvPr>
          <p:cNvSpPr/>
          <p:nvPr/>
        </p:nvSpPr>
        <p:spPr>
          <a:xfrm>
            <a:off x="1304052" y="3428964"/>
            <a:ext cx="1280160" cy="128016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>
              <a:solidFill>
                <a:schemeClr val="tx1"/>
              </a:solidFill>
              <a:latin typeface="HelveticaNeue Light" panose="00000400000000000000" pitchFamily="2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25A2CC1-EA93-EE4B-B69A-A384FA9DE8C0}"/>
              </a:ext>
            </a:extLst>
          </p:cNvPr>
          <p:cNvSpPr txBox="1"/>
          <p:nvPr/>
        </p:nvSpPr>
        <p:spPr>
          <a:xfrm>
            <a:off x="1276106" y="3839705"/>
            <a:ext cx="1364105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HelveticaNeue Light" panose="00000400000000000000" pitchFamily="2" charset="0"/>
                <a:ea typeface="Helvetica Neue Light" panose="02000403000000020004" pitchFamily="2" charset="0"/>
              </a:rPr>
              <a:t>Aptitude</a:t>
            </a: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D254AC18-0675-9D42-85B2-A3EE81595559}"/>
              </a:ext>
            </a:extLst>
          </p:cNvPr>
          <p:cNvSpPr/>
          <p:nvPr/>
        </p:nvSpPr>
        <p:spPr>
          <a:xfrm>
            <a:off x="5955429" y="3428964"/>
            <a:ext cx="1280160" cy="128016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>
              <a:solidFill>
                <a:schemeClr val="tx1"/>
              </a:solidFill>
              <a:latin typeface="HelveticaNeue Light" panose="00000400000000000000" pitchFamily="2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40D05B5-A1E3-0544-A5FD-D8C422887B25}"/>
              </a:ext>
            </a:extLst>
          </p:cNvPr>
          <p:cNvSpPr txBox="1"/>
          <p:nvPr/>
        </p:nvSpPr>
        <p:spPr>
          <a:xfrm>
            <a:off x="5955428" y="3653889"/>
            <a:ext cx="1364105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HelveticaNeue Light" panose="00000400000000000000" pitchFamily="2" charset="0"/>
                <a:ea typeface="Helvetica Neue Light" panose="02000403000000020004" pitchFamily="2" charset="0"/>
              </a:rPr>
              <a:t>College Quality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6227590-DFA0-C646-B040-DB395781A748}"/>
              </a:ext>
            </a:extLst>
          </p:cNvPr>
          <p:cNvSpPr/>
          <p:nvPr/>
        </p:nvSpPr>
        <p:spPr>
          <a:xfrm>
            <a:off x="122123" y="2502481"/>
            <a:ext cx="1059242" cy="430887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>
              <a:solidFill>
                <a:schemeClr val="tx1"/>
              </a:solidFill>
              <a:latin typeface="HelveticaNeue Light" panose="00000400000000000000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EF34415-2781-5947-AD77-94C24286C3B8}"/>
              </a:ext>
            </a:extLst>
          </p:cNvPr>
          <p:cNvSpPr txBox="1"/>
          <p:nvPr/>
        </p:nvSpPr>
        <p:spPr>
          <a:xfrm>
            <a:off x="122122" y="2503152"/>
            <a:ext cx="1059242" cy="4308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200" dirty="0">
                <a:latin typeface="HelveticaNeue Light" panose="00000400000000000000" pitchFamily="2" charset="0"/>
                <a:ea typeface="Helvetica Neue Light" panose="02000403000000020004" pitchFamily="2" charset="0"/>
              </a:rPr>
              <a:t>SAT-M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FACB254C-4EEC-224E-9990-1BB4B9EEAF24}"/>
              </a:ext>
            </a:extLst>
          </p:cNvPr>
          <p:cNvSpPr/>
          <p:nvPr/>
        </p:nvSpPr>
        <p:spPr>
          <a:xfrm>
            <a:off x="1414512" y="2505465"/>
            <a:ext cx="1059242" cy="430887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>
              <a:solidFill>
                <a:schemeClr val="tx1"/>
              </a:solidFill>
              <a:latin typeface="HelveticaNeue Light" panose="00000400000000000000" pitchFamily="2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381CAD4-0801-234F-91A1-0559054D3BE0}"/>
              </a:ext>
            </a:extLst>
          </p:cNvPr>
          <p:cNvSpPr txBox="1"/>
          <p:nvPr/>
        </p:nvSpPr>
        <p:spPr>
          <a:xfrm>
            <a:off x="1414511" y="2506135"/>
            <a:ext cx="1059242" cy="4308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200" dirty="0">
                <a:latin typeface="HelveticaNeue Light" panose="00000400000000000000" pitchFamily="2" charset="0"/>
                <a:ea typeface="Helvetica Neue Light" panose="02000403000000020004" pitchFamily="2" charset="0"/>
              </a:rPr>
              <a:t>SAT-V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029C13FA-ACA6-744B-B7A8-78235F97806D}"/>
              </a:ext>
            </a:extLst>
          </p:cNvPr>
          <p:cNvSpPr/>
          <p:nvPr/>
        </p:nvSpPr>
        <p:spPr>
          <a:xfrm>
            <a:off x="2700696" y="2508662"/>
            <a:ext cx="1059242" cy="430887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>
              <a:solidFill>
                <a:schemeClr val="tx1"/>
              </a:solidFill>
              <a:latin typeface="HelveticaNeue Light" panose="00000400000000000000" pitchFamily="2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F971BE6-2E3D-7A42-8C99-68A9A5E17E73}"/>
              </a:ext>
            </a:extLst>
          </p:cNvPr>
          <p:cNvSpPr txBox="1"/>
          <p:nvPr/>
        </p:nvSpPr>
        <p:spPr>
          <a:xfrm>
            <a:off x="2700695" y="2509333"/>
            <a:ext cx="1059242" cy="4308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200" dirty="0">
                <a:latin typeface="HelveticaNeue Light" panose="00000400000000000000" pitchFamily="2" charset="0"/>
                <a:ea typeface="Helvetica Neue Light" panose="02000403000000020004" pitchFamily="2" charset="0"/>
              </a:rPr>
              <a:t>SAT-W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CEA798E8-A20D-A24A-935B-ACC28BC0B926}"/>
              </a:ext>
            </a:extLst>
          </p:cNvPr>
          <p:cNvSpPr txBox="1"/>
          <p:nvPr/>
        </p:nvSpPr>
        <p:spPr>
          <a:xfrm>
            <a:off x="4159979" y="1832223"/>
            <a:ext cx="1528171" cy="110799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200" dirty="0">
                <a:latin typeface="HelveticaNeue Light" panose="00000400000000000000" pitchFamily="2" charset="0"/>
                <a:ea typeface="Helvetica Neue Light" panose="02000403000000020004" pitchFamily="2" charset="0"/>
              </a:rPr>
              <a:t>Student-</a:t>
            </a:r>
          </a:p>
          <a:p>
            <a:pPr algn="ctr"/>
            <a:r>
              <a:rPr lang="en-US" sz="2200" dirty="0">
                <a:latin typeface="HelveticaNeue Light" panose="00000400000000000000" pitchFamily="2" charset="0"/>
                <a:ea typeface="Helvetica Neue Light" panose="02000403000000020004" pitchFamily="2" charset="0"/>
              </a:rPr>
              <a:t>Faculty </a:t>
            </a:r>
          </a:p>
          <a:p>
            <a:pPr algn="ctr"/>
            <a:r>
              <a:rPr lang="en-US" sz="2200" dirty="0">
                <a:latin typeface="HelveticaNeue Light" panose="00000400000000000000" pitchFamily="2" charset="0"/>
                <a:ea typeface="Helvetica Neue Light" panose="02000403000000020004" pitchFamily="2" charset="0"/>
              </a:rPr>
              <a:t>Ratio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57424C6-6C3C-6E4C-AC9D-245447C2C7F9}"/>
              </a:ext>
            </a:extLst>
          </p:cNvPr>
          <p:cNvSpPr txBox="1"/>
          <p:nvPr/>
        </p:nvSpPr>
        <p:spPr>
          <a:xfrm>
            <a:off x="5758092" y="1991753"/>
            <a:ext cx="1662854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200" dirty="0">
                <a:latin typeface="HelveticaNeue Light" panose="00000400000000000000" pitchFamily="2" charset="0"/>
                <a:ea typeface="Helvetica Neue Light" panose="02000403000000020004" pitchFamily="2" charset="0"/>
              </a:rPr>
              <a:t>Graduation Rate</a:t>
            </a:r>
          </a:p>
        </p:txBody>
      </p: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A9AB3B22-71CA-4F47-8D1F-CC08964E9858}"/>
              </a:ext>
            </a:extLst>
          </p:cNvPr>
          <p:cNvCxnSpPr>
            <a:cxnSpLocks/>
            <a:stCxn id="9" idx="1"/>
            <a:endCxn id="14" idx="2"/>
          </p:cNvCxnSpPr>
          <p:nvPr/>
        </p:nvCxnSpPr>
        <p:spPr>
          <a:xfrm flipH="1" flipV="1">
            <a:off x="651743" y="2934039"/>
            <a:ext cx="839784" cy="682400"/>
          </a:xfrm>
          <a:prstGeom prst="straightConnector1">
            <a:avLst/>
          </a:prstGeom>
          <a:ln w="38100">
            <a:solidFill>
              <a:srgbClr val="1921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A1F6F024-90D5-D049-9872-86D11D949249}"/>
              </a:ext>
            </a:extLst>
          </p:cNvPr>
          <p:cNvCxnSpPr>
            <a:cxnSpLocks/>
            <a:stCxn id="9" idx="0"/>
            <a:endCxn id="16" idx="2"/>
          </p:cNvCxnSpPr>
          <p:nvPr/>
        </p:nvCxnSpPr>
        <p:spPr>
          <a:xfrm flipV="1">
            <a:off x="1944132" y="2937022"/>
            <a:ext cx="0" cy="491942"/>
          </a:xfrm>
          <a:prstGeom prst="straightConnector1">
            <a:avLst/>
          </a:prstGeom>
          <a:ln w="38100">
            <a:solidFill>
              <a:srgbClr val="1921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AF2FDC0B-A390-6247-9D79-C6AB3103E15E}"/>
              </a:ext>
            </a:extLst>
          </p:cNvPr>
          <p:cNvCxnSpPr>
            <a:cxnSpLocks/>
            <a:stCxn id="9" idx="7"/>
            <a:endCxn id="18" idx="2"/>
          </p:cNvCxnSpPr>
          <p:nvPr/>
        </p:nvCxnSpPr>
        <p:spPr>
          <a:xfrm flipV="1">
            <a:off x="2396737" y="2940220"/>
            <a:ext cx="833579" cy="676219"/>
          </a:xfrm>
          <a:prstGeom prst="straightConnector1">
            <a:avLst/>
          </a:prstGeom>
          <a:ln w="38100">
            <a:solidFill>
              <a:srgbClr val="1921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Arrow Connector 58">
            <a:extLst>
              <a:ext uri="{FF2B5EF4-FFF2-40B4-BE49-F238E27FC236}">
                <a16:creationId xmlns:a16="http://schemas.microsoft.com/office/drawing/2014/main" id="{9603B6DB-841C-424E-A4CF-B709B6A84643}"/>
              </a:ext>
            </a:extLst>
          </p:cNvPr>
          <p:cNvCxnSpPr>
            <a:cxnSpLocks/>
            <a:stCxn id="6" idx="3"/>
            <a:endCxn id="8" idx="1"/>
          </p:cNvCxnSpPr>
          <p:nvPr/>
        </p:nvCxnSpPr>
        <p:spPr>
          <a:xfrm>
            <a:off x="2598238" y="6120301"/>
            <a:ext cx="3357191" cy="2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Box 49">
            <a:extLst>
              <a:ext uri="{FF2B5EF4-FFF2-40B4-BE49-F238E27FC236}">
                <a16:creationId xmlns:a16="http://schemas.microsoft.com/office/drawing/2014/main" id="{44B9B8F4-860B-7B4D-9579-327A7F97825F}"/>
              </a:ext>
            </a:extLst>
          </p:cNvPr>
          <p:cNvSpPr txBox="1"/>
          <p:nvPr/>
        </p:nvSpPr>
        <p:spPr>
          <a:xfrm>
            <a:off x="7525172" y="1946355"/>
            <a:ext cx="1496705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200" dirty="0">
                <a:latin typeface="HelveticaNeue Light" panose="00000400000000000000" pitchFamily="2" charset="0"/>
                <a:ea typeface="Helvetica Neue Light" panose="02000403000000020004" pitchFamily="2" charset="0"/>
              </a:rPr>
              <a:t>Average SAT Score</a:t>
            </a:r>
          </a:p>
        </p:txBody>
      </p:sp>
      <p:cxnSp>
        <p:nvCxnSpPr>
          <p:cNvPr id="75" name="Straight Arrow Connector 74">
            <a:extLst>
              <a:ext uri="{FF2B5EF4-FFF2-40B4-BE49-F238E27FC236}">
                <a16:creationId xmlns:a16="http://schemas.microsoft.com/office/drawing/2014/main" id="{66CE2D31-9109-8A45-8F09-F4502EF51CFC}"/>
              </a:ext>
            </a:extLst>
          </p:cNvPr>
          <p:cNvCxnSpPr>
            <a:cxnSpLocks/>
            <a:stCxn id="11" idx="1"/>
            <a:endCxn id="20" idx="2"/>
          </p:cNvCxnSpPr>
          <p:nvPr/>
        </p:nvCxnSpPr>
        <p:spPr>
          <a:xfrm flipH="1" flipV="1">
            <a:off x="4924065" y="2940219"/>
            <a:ext cx="1218839" cy="676220"/>
          </a:xfrm>
          <a:prstGeom prst="straightConnector1">
            <a:avLst/>
          </a:prstGeom>
          <a:ln w="38100">
            <a:solidFill>
              <a:srgbClr val="1921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Straight Arrow Connector 84">
            <a:extLst>
              <a:ext uri="{FF2B5EF4-FFF2-40B4-BE49-F238E27FC236}">
                <a16:creationId xmlns:a16="http://schemas.microsoft.com/office/drawing/2014/main" id="{5B77C944-4FED-1E44-89D0-BA66E6B50B74}"/>
              </a:ext>
            </a:extLst>
          </p:cNvPr>
          <p:cNvCxnSpPr>
            <a:cxnSpLocks/>
            <a:stCxn id="11" idx="0"/>
            <a:endCxn id="79" idx="2"/>
          </p:cNvCxnSpPr>
          <p:nvPr/>
        </p:nvCxnSpPr>
        <p:spPr>
          <a:xfrm flipV="1">
            <a:off x="6595509" y="2933622"/>
            <a:ext cx="0" cy="495343"/>
          </a:xfrm>
          <a:prstGeom prst="straightConnector1">
            <a:avLst/>
          </a:prstGeom>
          <a:ln w="38100">
            <a:solidFill>
              <a:srgbClr val="1921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Straight Arrow Connector 85">
            <a:extLst>
              <a:ext uri="{FF2B5EF4-FFF2-40B4-BE49-F238E27FC236}">
                <a16:creationId xmlns:a16="http://schemas.microsoft.com/office/drawing/2014/main" id="{827AD2AE-860A-0342-8370-69202817892B}"/>
              </a:ext>
            </a:extLst>
          </p:cNvPr>
          <p:cNvCxnSpPr>
            <a:cxnSpLocks/>
            <a:stCxn id="11" idx="7"/>
            <a:endCxn id="78" idx="2"/>
          </p:cNvCxnSpPr>
          <p:nvPr/>
        </p:nvCxnSpPr>
        <p:spPr>
          <a:xfrm flipV="1">
            <a:off x="7048115" y="2933621"/>
            <a:ext cx="1224534" cy="682818"/>
          </a:xfrm>
          <a:prstGeom prst="straightConnector1">
            <a:avLst/>
          </a:prstGeom>
          <a:ln w="38100">
            <a:solidFill>
              <a:srgbClr val="1921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" name="Straight Arrow Connector 109">
            <a:extLst>
              <a:ext uri="{FF2B5EF4-FFF2-40B4-BE49-F238E27FC236}">
                <a16:creationId xmlns:a16="http://schemas.microsoft.com/office/drawing/2014/main" id="{4D47045D-D9B4-C848-A9A9-32D288DC6BB6}"/>
              </a:ext>
            </a:extLst>
          </p:cNvPr>
          <p:cNvCxnSpPr>
            <a:cxnSpLocks/>
          </p:cNvCxnSpPr>
          <p:nvPr/>
        </p:nvCxnSpPr>
        <p:spPr>
          <a:xfrm flipV="1">
            <a:off x="2604485" y="4301370"/>
            <a:ext cx="3406942" cy="1588101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Straight Arrow Connector 113">
            <a:extLst>
              <a:ext uri="{FF2B5EF4-FFF2-40B4-BE49-F238E27FC236}">
                <a16:creationId xmlns:a16="http://schemas.microsoft.com/office/drawing/2014/main" id="{1694F693-8706-E441-84BA-4CB9291EA6EC}"/>
              </a:ext>
            </a:extLst>
          </p:cNvPr>
          <p:cNvCxnSpPr>
            <a:cxnSpLocks/>
            <a:endCxn id="5" idx="0"/>
          </p:cNvCxnSpPr>
          <p:nvPr/>
        </p:nvCxnSpPr>
        <p:spPr>
          <a:xfrm>
            <a:off x="6595509" y="4709124"/>
            <a:ext cx="0" cy="811015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Straight Arrow Connector 116">
            <a:extLst>
              <a:ext uri="{FF2B5EF4-FFF2-40B4-BE49-F238E27FC236}">
                <a16:creationId xmlns:a16="http://schemas.microsoft.com/office/drawing/2014/main" id="{EC411422-CC87-4B40-969B-054D2DFA2412}"/>
              </a:ext>
            </a:extLst>
          </p:cNvPr>
          <p:cNvCxnSpPr>
            <a:cxnSpLocks/>
            <a:endCxn id="12" idx="1"/>
          </p:cNvCxnSpPr>
          <p:nvPr/>
        </p:nvCxnSpPr>
        <p:spPr>
          <a:xfrm flipV="1">
            <a:off x="2580250" y="4069388"/>
            <a:ext cx="3375178" cy="115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ectangle 2">
            <a:extLst>
              <a:ext uri="{FF2B5EF4-FFF2-40B4-BE49-F238E27FC236}">
                <a16:creationId xmlns:a16="http://schemas.microsoft.com/office/drawing/2014/main" id="{9F4AC7B6-B120-5F40-95B5-478F83999B96}"/>
              </a:ext>
            </a:extLst>
          </p:cNvPr>
          <p:cNvSpPr/>
          <p:nvPr/>
        </p:nvSpPr>
        <p:spPr>
          <a:xfrm>
            <a:off x="404734" y="734519"/>
            <a:ext cx="9368853" cy="9743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>
              <a:latin typeface="HelveticaNeue Light" panose="00000400000000000000" pitchFamily="2" charset="0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3BF1F53D-4721-484E-B309-81BA851106BD}"/>
              </a:ext>
            </a:extLst>
          </p:cNvPr>
          <p:cNvSpPr txBox="1"/>
          <p:nvPr/>
        </p:nvSpPr>
        <p:spPr>
          <a:xfrm>
            <a:off x="280291" y="914380"/>
            <a:ext cx="33557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ln>
                  <a:solidFill>
                    <a:srgbClr val="1921FF"/>
                  </a:solidFill>
                </a:ln>
                <a:solidFill>
                  <a:srgbClr val="0047D2"/>
                </a:solidFill>
                <a:latin typeface="HelveticaNeue Light" panose="00000400000000000000" pitchFamily="2" charset="0"/>
                <a:ea typeface="Helvetica Neue Light" panose="02000403000000020004" pitchFamily="2" charset="0"/>
              </a:rPr>
              <a:t>Measurement Model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AD3325EF-CCB6-3143-8637-9E08C0EB0A6E}"/>
              </a:ext>
            </a:extLst>
          </p:cNvPr>
          <p:cNvSpPr txBox="1"/>
          <p:nvPr/>
        </p:nvSpPr>
        <p:spPr>
          <a:xfrm>
            <a:off x="4959614" y="932011"/>
            <a:ext cx="33557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rgbClr val="FF0000"/>
                </a:solidFill>
                <a:latin typeface="HelveticaNeue Light" panose="00000400000000000000" pitchFamily="2" charset="0"/>
                <a:ea typeface="Helvetica Neue Light" panose="02000403000000020004" pitchFamily="2" charset="0"/>
              </a:rPr>
              <a:t>Structural Model</a:t>
            </a:r>
          </a:p>
        </p:txBody>
      </p:sp>
      <p:sp>
        <p:nvSpPr>
          <p:cNvPr id="36" name="Arc 35">
            <a:extLst>
              <a:ext uri="{FF2B5EF4-FFF2-40B4-BE49-F238E27FC236}">
                <a16:creationId xmlns:a16="http://schemas.microsoft.com/office/drawing/2014/main" id="{3F5BEC1E-E5C0-2D41-9EFF-31280E7D878F}"/>
              </a:ext>
            </a:extLst>
          </p:cNvPr>
          <p:cNvSpPr/>
          <p:nvPr/>
        </p:nvSpPr>
        <p:spPr>
          <a:xfrm rot="13500000">
            <a:off x="870882" y="3647491"/>
            <a:ext cx="2910033" cy="2901038"/>
          </a:xfrm>
          <a:prstGeom prst="arc">
            <a:avLst/>
          </a:prstGeom>
          <a:ln w="38100">
            <a:solidFill>
              <a:srgbClr val="FF0000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16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00392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err="1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sem</a:t>
            </a:r>
            <a:r>
              <a:rPr lang="en-US" dirty="0">
                <a:latin typeface="Helvetica Neue Light" panose="02000403000000020004" pitchFamily="2" charset="0"/>
                <a:ea typeface="Helvetica Neue Light" panose="02000403000000020004" pitchFamily="2" charset="0"/>
                <a:cs typeface="CMU Typewriter Text" panose="02000609000000000000" pitchFamily="49" charset="0"/>
              </a:rPr>
              <a:t> vs </a:t>
            </a:r>
            <a:r>
              <a:rPr lang="en-US" b="1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gsem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b="1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sem</a:t>
            </a:r>
            <a:r>
              <a:rPr lang="en-US" dirty="0"/>
              <a:t> features not available with </a:t>
            </a:r>
            <a:r>
              <a:rPr lang="en-US" b="1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gsem</a:t>
            </a:r>
            <a:r>
              <a:rPr lang="en-US" dirty="0"/>
              <a:t>:</a:t>
            </a:r>
          </a:p>
          <a:p>
            <a:pPr lvl="1"/>
            <a:r>
              <a:rPr lang="en-US" dirty="0"/>
              <a:t>Estimation methods MLMV (FIML) and ADF</a:t>
            </a:r>
          </a:p>
          <a:p>
            <a:pPr lvl="1"/>
            <a:r>
              <a:rPr lang="en-US" dirty="0"/>
              <a:t>Fitting models with summary statistics data (SSD)</a:t>
            </a:r>
          </a:p>
          <a:p>
            <a:pPr lvl="1"/>
            <a:r>
              <a:rPr lang="en-US" dirty="0"/>
              <a:t>Standardized estimates</a:t>
            </a:r>
          </a:p>
          <a:p>
            <a:pPr lvl="1"/>
            <a:r>
              <a:rPr lang="en-US" dirty="0"/>
              <a:t>Estimate covariances between exogenous variables</a:t>
            </a:r>
          </a:p>
          <a:p>
            <a:pPr lvl="1"/>
            <a:r>
              <a:rPr lang="en-US" b="1" dirty="0" err="1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estat</a:t>
            </a:r>
            <a:r>
              <a:rPr lang="en-US" dirty="0"/>
              <a:t> commands for goodness of fit, indirect effects, group analysis, modification indices, and </a:t>
            </a:r>
            <a:r>
              <a:rPr lang="en-US" dirty="0" err="1"/>
              <a:t>nonrecursive</a:t>
            </a:r>
            <a:r>
              <a:rPr lang="en-US" dirty="0"/>
              <a:t> systems</a:t>
            </a:r>
          </a:p>
        </p:txBody>
      </p:sp>
    </p:spTree>
    <p:extLst>
      <p:ext uri="{BB962C8B-B14F-4D97-AF65-F5344CB8AC3E}">
        <p14:creationId xmlns:p14="http://schemas.microsoft.com/office/powerpoint/2010/main" val="2739255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err="1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sem</a:t>
            </a:r>
            <a:r>
              <a:rPr lang="en-US" dirty="0">
                <a:latin typeface="Helvetica Neue Light" panose="02000403000000020004" pitchFamily="2" charset="0"/>
                <a:ea typeface="Helvetica Neue Light" panose="02000403000000020004" pitchFamily="2" charset="0"/>
                <a:cs typeface="CMU Typewriter Text" panose="02000609000000000000" pitchFamily="49" charset="0"/>
              </a:rPr>
              <a:t> vs </a:t>
            </a:r>
            <a:r>
              <a:rPr lang="en-US" b="1" dirty="0" err="1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gsem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b="1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gsem</a:t>
            </a:r>
            <a:r>
              <a:rPr lang="en-US" dirty="0"/>
              <a:t> features not available with </a:t>
            </a:r>
            <a:r>
              <a:rPr lang="en-US" b="1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sem</a:t>
            </a:r>
            <a:r>
              <a:rPr lang="en-US" dirty="0"/>
              <a:t>:</a:t>
            </a:r>
          </a:p>
          <a:p>
            <a:pPr lvl="1"/>
            <a:r>
              <a:rPr lang="en-US" dirty="0"/>
              <a:t>Equation-wise deletion of observations with missing values</a:t>
            </a:r>
          </a:p>
          <a:p>
            <a:pPr lvl="1"/>
            <a:r>
              <a:rPr lang="en-US" dirty="0"/>
              <a:t>Generalized-linear response variables</a:t>
            </a:r>
          </a:p>
          <a:p>
            <a:pPr lvl="1"/>
            <a:r>
              <a:rPr lang="en-US" dirty="0"/>
              <a:t>Multilevel models</a:t>
            </a:r>
          </a:p>
          <a:p>
            <a:pPr lvl="1"/>
            <a:r>
              <a:rPr lang="en-US" dirty="0"/>
              <a:t>Categorical latent variables (LCA)</a:t>
            </a:r>
          </a:p>
          <a:p>
            <a:pPr lvl="1"/>
            <a:r>
              <a:rPr lang="en-US" dirty="0"/>
              <a:t>Factor-variable notation </a:t>
            </a:r>
          </a:p>
          <a:p>
            <a:pPr lvl="1"/>
            <a:r>
              <a:rPr lang="en-US" dirty="0"/>
              <a:t>Interactions with latent variables</a:t>
            </a:r>
          </a:p>
          <a:p>
            <a:pPr lvl="1"/>
            <a:r>
              <a:rPr lang="en-US" b="1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contrast</a:t>
            </a:r>
            <a:r>
              <a:rPr lang="en-US" dirty="0"/>
              <a:t> and </a:t>
            </a:r>
            <a:r>
              <a:rPr lang="en-US" b="1" dirty="0" err="1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pwcompare</a:t>
            </a:r>
            <a:endParaRPr lang="en-US" b="1" dirty="0">
              <a:latin typeface="CMU Typewriter Text" panose="02000609000000000000" pitchFamily="49" charset="0"/>
              <a:ea typeface="CMU Typewriter Text" panose="02000609000000000000" pitchFamily="49" charset="0"/>
              <a:cs typeface="CMU Typewriter Text" panose="02000609000000000000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6554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6F16C8-C636-A04A-974D-87084CE9CDED}"/>
              </a:ext>
            </a:extLst>
          </p:cNvPr>
          <p:cNvSpPr txBox="1">
            <a:spLocks/>
          </p:cNvSpPr>
          <p:nvPr/>
        </p:nvSpPr>
        <p:spPr>
          <a:xfrm>
            <a:off x="1" y="1983730"/>
            <a:ext cx="9132454" cy="2514600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  <a:cs typeface="Helvetica Neue" panose="02000503000000020004" pitchFamily="2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4400" b="1" dirty="0"/>
              <a:t>Thank you!</a:t>
            </a:r>
          </a:p>
          <a:p>
            <a:pPr marL="0" indent="0" algn="ctr">
              <a:buNone/>
            </a:pPr>
            <a:endParaRPr lang="en-US" sz="2000" b="1" dirty="0"/>
          </a:p>
          <a:p>
            <a:pPr marL="0" indent="0" algn="ctr">
              <a:buNone/>
            </a:pPr>
            <a:r>
              <a:rPr lang="en-US" sz="4400" b="1" dirty="0"/>
              <a:t>Questions?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E6A91C6-CA43-B941-8DBE-59C5E95DF61A}"/>
              </a:ext>
            </a:extLst>
          </p:cNvPr>
          <p:cNvSpPr txBox="1"/>
          <p:nvPr/>
        </p:nvSpPr>
        <p:spPr>
          <a:xfrm>
            <a:off x="0" y="4362784"/>
            <a:ext cx="91440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363">
              <a:defRPr/>
            </a:pPr>
            <a:r>
              <a:rPr lang="en-US" sz="2400" dirty="0">
                <a:solidFill>
                  <a:prstClr val="black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</a:rPr>
              <a:t>You can download the datasets and do-file here:</a:t>
            </a:r>
          </a:p>
          <a:p>
            <a:pPr algn="ctr"/>
            <a:r>
              <a:rPr lang="en-US" sz="2400" dirty="0">
                <a:latin typeface="Helvetica Neue Light" panose="02000403000000020004" pitchFamily="2" charset="0"/>
                <a:ea typeface="Helvetica Neue Light" panose="02000403000000020004" pitchFamily="2" charset="0"/>
                <a:hlinkClick r:id="rId3"/>
              </a:rPr>
              <a:t>https://tinyurl.com/Stata-SEM</a:t>
            </a:r>
            <a:endParaRPr lang="en-US" sz="2400" dirty="0">
              <a:latin typeface="Helvetica Neue Light" panose="02000403000000020004" pitchFamily="2" charset="0"/>
              <a:ea typeface="Helvetica Neue Light" panose="02000403000000020004" pitchFamily="2" charset="0"/>
            </a:endParaRPr>
          </a:p>
          <a:p>
            <a:pPr algn="ctr"/>
            <a:endParaRPr lang="en-US" sz="2400" dirty="0">
              <a:latin typeface="Helvetica Neue Light" panose="02000403000000020004" pitchFamily="2" charset="0"/>
              <a:ea typeface="Helvetica Neue Light" panose="02000403000000020004" pitchFamily="2" charset="0"/>
            </a:endParaRPr>
          </a:p>
          <a:p>
            <a:pPr algn="ctr"/>
            <a:endParaRPr lang="en-US" sz="2400" dirty="0">
              <a:latin typeface="Helvetica Neue Light" panose="02000403000000020004" pitchFamily="2" charset="0"/>
              <a:ea typeface="Helvetica Neue Light" panose="02000403000000020004" pitchFamily="2" charset="0"/>
            </a:endParaRPr>
          </a:p>
          <a:p>
            <a:pPr algn="ctr"/>
            <a:endParaRPr lang="en-US" sz="2400" dirty="0">
              <a:latin typeface="Helvetica Neue Light" panose="02000403000000020004" pitchFamily="2" charset="0"/>
              <a:ea typeface="Helvetica Neue Light" panose="02000403000000020004" pitchFamily="2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44BD82A-DAFF-CC47-909E-86DF6C94FC1D}"/>
              </a:ext>
            </a:extLst>
          </p:cNvPr>
          <p:cNvSpPr txBox="1"/>
          <p:nvPr/>
        </p:nvSpPr>
        <p:spPr>
          <a:xfrm>
            <a:off x="1" y="5654773"/>
            <a:ext cx="91324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363">
              <a:defRPr/>
            </a:pPr>
            <a:r>
              <a:rPr lang="en-US" sz="2400" dirty="0">
                <a:solidFill>
                  <a:prstClr val="black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</a:rPr>
              <a:t>You can contact tech support at </a:t>
            </a:r>
            <a:r>
              <a:rPr lang="en-US" sz="2400" dirty="0">
                <a:solidFill>
                  <a:prstClr val="black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  <a:hlinkClick r:id="rId4"/>
              </a:rPr>
              <a:t>tech-support@stata.com</a:t>
            </a:r>
            <a:endParaRPr lang="en-US" sz="2400" dirty="0">
              <a:solidFill>
                <a:prstClr val="black"/>
              </a:solidFill>
              <a:latin typeface="Helvetica Neue Light" panose="02000403000000020004" pitchFamily="2" charset="0"/>
              <a:ea typeface="Helvetica Neue Light" panose="0200040300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7074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Rectangle 77">
            <a:extLst>
              <a:ext uri="{FF2B5EF4-FFF2-40B4-BE49-F238E27FC236}">
                <a16:creationId xmlns:a16="http://schemas.microsoft.com/office/drawing/2014/main" id="{6FD0C362-F986-D14A-9F9C-69103425381C}"/>
              </a:ext>
            </a:extLst>
          </p:cNvPr>
          <p:cNvSpPr/>
          <p:nvPr/>
        </p:nvSpPr>
        <p:spPr>
          <a:xfrm>
            <a:off x="7517153" y="1825625"/>
            <a:ext cx="1510990" cy="1107996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>
              <a:solidFill>
                <a:schemeClr val="tx1"/>
              </a:solidFill>
              <a:latin typeface="HelveticaNeue Light" panose="00000400000000000000" pitchFamily="2" charset="0"/>
            </a:endParaRPr>
          </a:p>
        </p:txBody>
      </p:sp>
      <p:sp>
        <p:nvSpPr>
          <p:cNvPr id="79" name="Rectangle 78">
            <a:extLst>
              <a:ext uri="{FF2B5EF4-FFF2-40B4-BE49-F238E27FC236}">
                <a16:creationId xmlns:a16="http://schemas.microsoft.com/office/drawing/2014/main" id="{A75C103D-72CB-104E-925D-2A0E18ACC87C}"/>
              </a:ext>
            </a:extLst>
          </p:cNvPr>
          <p:cNvSpPr/>
          <p:nvPr/>
        </p:nvSpPr>
        <p:spPr>
          <a:xfrm>
            <a:off x="5840014" y="1825625"/>
            <a:ext cx="1510990" cy="1107996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>
              <a:solidFill>
                <a:schemeClr val="tx1"/>
              </a:solidFill>
              <a:latin typeface="HelveticaNeue Light" panose="00000400000000000000" pitchFamily="2" charset="0"/>
            </a:endParaRPr>
          </a:p>
        </p:txBody>
      </p:sp>
      <p:sp>
        <p:nvSpPr>
          <p:cNvPr id="80" name="Rectangle 79">
            <a:extLst>
              <a:ext uri="{FF2B5EF4-FFF2-40B4-BE49-F238E27FC236}">
                <a16:creationId xmlns:a16="http://schemas.microsoft.com/office/drawing/2014/main" id="{72FD3BD9-A735-7742-98BF-10F17D77C2ED}"/>
              </a:ext>
            </a:extLst>
          </p:cNvPr>
          <p:cNvSpPr/>
          <p:nvPr/>
        </p:nvSpPr>
        <p:spPr>
          <a:xfrm>
            <a:off x="4154857" y="1825625"/>
            <a:ext cx="1510990" cy="1107996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>
              <a:solidFill>
                <a:schemeClr val="tx1"/>
              </a:solidFill>
              <a:latin typeface="HelveticaNeue Light" panose="00000400000000000000" pitchFamily="2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0B7C67E-D7AD-2648-9F36-8247765E1506}"/>
              </a:ext>
            </a:extLst>
          </p:cNvPr>
          <p:cNvSpPr/>
          <p:nvPr/>
        </p:nvSpPr>
        <p:spPr>
          <a:xfrm>
            <a:off x="1304053" y="5520141"/>
            <a:ext cx="1286409" cy="1200327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>
              <a:solidFill>
                <a:schemeClr val="tx1"/>
              </a:solidFill>
              <a:latin typeface="HelveticaNeue Light" panose="00000400000000000000" pitchFamily="2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4DDA6DF-60E6-B749-9942-44828291B2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Path Diagrams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543FE80-59F3-2A46-B586-CF28D2691C60}"/>
              </a:ext>
            </a:extLst>
          </p:cNvPr>
          <p:cNvSpPr/>
          <p:nvPr/>
        </p:nvSpPr>
        <p:spPr>
          <a:xfrm>
            <a:off x="5955428" y="5520139"/>
            <a:ext cx="1280162" cy="1200328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>
              <a:solidFill>
                <a:schemeClr val="tx1"/>
              </a:solidFill>
              <a:latin typeface="HelveticaNeue Light" panose="00000400000000000000" pitchFamily="2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4834E2C-89A7-8148-828B-3AAAF376ECD8}"/>
              </a:ext>
            </a:extLst>
          </p:cNvPr>
          <p:cNvSpPr txBox="1"/>
          <p:nvPr/>
        </p:nvSpPr>
        <p:spPr>
          <a:xfrm>
            <a:off x="1318076" y="5520136"/>
            <a:ext cx="1280162" cy="120032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HelveticaNeue Light" panose="00000400000000000000" pitchFamily="2" charset="0"/>
                <a:ea typeface="Helvetica Neue Light" panose="02000403000000020004" pitchFamily="2" charset="0"/>
              </a:rPr>
              <a:t>High School GPA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F467881-C3E5-B04B-9DCE-30C3F9BD87FD}"/>
              </a:ext>
            </a:extLst>
          </p:cNvPr>
          <p:cNvSpPr txBox="1"/>
          <p:nvPr/>
        </p:nvSpPr>
        <p:spPr>
          <a:xfrm>
            <a:off x="5955429" y="5889470"/>
            <a:ext cx="1280162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HelveticaNeue Light" panose="00000400000000000000" pitchFamily="2" charset="0"/>
                <a:ea typeface="Helvetica Neue Light" panose="02000403000000020004" pitchFamily="2" charset="0"/>
              </a:rPr>
              <a:t>Income</a:t>
            </a: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D7A5C432-677F-6143-99E2-41F45FA43167}"/>
              </a:ext>
            </a:extLst>
          </p:cNvPr>
          <p:cNvSpPr/>
          <p:nvPr/>
        </p:nvSpPr>
        <p:spPr>
          <a:xfrm>
            <a:off x="1304052" y="3428964"/>
            <a:ext cx="1280160" cy="128016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>
              <a:solidFill>
                <a:schemeClr val="tx1"/>
              </a:solidFill>
              <a:latin typeface="HelveticaNeue Light" panose="00000400000000000000" pitchFamily="2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25A2CC1-EA93-EE4B-B69A-A384FA9DE8C0}"/>
              </a:ext>
            </a:extLst>
          </p:cNvPr>
          <p:cNvSpPr txBox="1"/>
          <p:nvPr/>
        </p:nvSpPr>
        <p:spPr>
          <a:xfrm>
            <a:off x="1276106" y="3839705"/>
            <a:ext cx="1364105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HelveticaNeue Light" panose="00000400000000000000" pitchFamily="2" charset="0"/>
                <a:ea typeface="Helvetica Neue Light" panose="02000403000000020004" pitchFamily="2" charset="0"/>
              </a:rPr>
              <a:t>Aptitude</a:t>
            </a: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D254AC18-0675-9D42-85B2-A3EE81595559}"/>
              </a:ext>
            </a:extLst>
          </p:cNvPr>
          <p:cNvSpPr/>
          <p:nvPr/>
        </p:nvSpPr>
        <p:spPr>
          <a:xfrm>
            <a:off x="5955429" y="3428964"/>
            <a:ext cx="1280160" cy="128016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>
              <a:solidFill>
                <a:schemeClr val="tx1"/>
              </a:solidFill>
              <a:latin typeface="HelveticaNeue Light" panose="00000400000000000000" pitchFamily="2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40D05B5-A1E3-0544-A5FD-D8C422887B25}"/>
              </a:ext>
            </a:extLst>
          </p:cNvPr>
          <p:cNvSpPr txBox="1"/>
          <p:nvPr/>
        </p:nvSpPr>
        <p:spPr>
          <a:xfrm>
            <a:off x="5955428" y="3653889"/>
            <a:ext cx="1364105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HelveticaNeue Light" panose="00000400000000000000" pitchFamily="2" charset="0"/>
                <a:ea typeface="Helvetica Neue Light" panose="02000403000000020004" pitchFamily="2" charset="0"/>
              </a:rPr>
              <a:t>College Quality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6227590-DFA0-C646-B040-DB395781A748}"/>
              </a:ext>
            </a:extLst>
          </p:cNvPr>
          <p:cNvSpPr/>
          <p:nvPr/>
        </p:nvSpPr>
        <p:spPr>
          <a:xfrm>
            <a:off x="122123" y="2502481"/>
            <a:ext cx="1059242" cy="430887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>
              <a:solidFill>
                <a:schemeClr val="tx1"/>
              </a:solidFill>
              <a:latin typeface="HelveticaNeue Light" panose="00000400000000000000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EF34415-2781-5947-AD77-94C24286C3B8}"/>
              </a:ext>
            </a:extLst>
          </p:cNvPr>
          <p:cNvSpPr txBox="1"/>
          <p:nvPr/>
        </p:nvSpPr>
        <p:spPr>
          <a:xfrm>
            <a:off x="122122" y="2503152"/>
            <a:ext cx="1059242" cy="4308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200" dirty="0">
                <a:latin typeface="HelveticaNeue Light" panose="00000400000000000000" pitchFamily="2" charset="0"/>
                <a:ea typeface="Helvetica Neue Light" panose="02000403000000020004" pitchFamily="2" charset="0"/>
              </a:rPr>
              <a:t>SAT-M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FACB254C-4EEC-224E-9990-1BB4B9EEAF24}"/>
              </a:ext>
            </a:extLst>
          </p:cNvPr>
          <p:cNvSpPr/>
          <p:nvPr/>
        </p:nvSpPr>
        <p:spPr>
          <a:xfrm>
            <a:off x="1414512" y="2505465"/>
            <a:ext cx="1059242" cy="430887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>
              <a:solidFill>
                <a:schemeClr val="tx1"/>
              </a:solidFill>
              <a:latin typeface="HelveticaNeue Light" panose="00000400000000000000" pitchFamily="2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381CAD4-0801-234F-91A1-0559054D3BE0}"/>
              </a:ext>
            </a:extLst>
          </p:cNvPr>
          <p:cNvSpPr txBox="1"/>
          <p:nvPr/>
        </p:nvSpPr>
        <p:spPr>
          <a:xfrm>
            <a:off x="1414511" y="2506135"/>
            <a:ext cx="1059242" cy="4308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200" dirty="0">
                <a:latin typeface="HelveticaNeue Light" panose="00000400000000000000" pitchFamily="2" charset="0"/>
                <a:ea typeface="Helvetica Neue Light" panose="02000403000000020004" pitchFamily="2" charset="0"/>
              </a:rPr>
              <a:t>SAT-V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029C13FA-ACA6-744B-B7A8-78235F97806D}"/>
              </a:ext>
            </a:extLst>
          </p:cNvPr>
          <p:cNvSpPr/>
          <p:nvPr/>
        </p:nvSpPr>
        <p:spPr>
          <a:xfrm>
            <a:off x="2700696" y="2508662"/>
            <a:ext cx="1059242" cy="430887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>
              <a:solidFill>
                <a:schemeClr val="tx1"/>
              </a:solidFill>
              <a:latin typeface="HelveticaNeue Light" panose="00000400000000000000" pitchFamily="2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F971BE6-2E3D-7A42-8C99-68A9A5E17E73}"/>
              </a:ext>
            </a:extLst>
          </p:cNvPr>
          <p:cNvSpPr txBox="1"/>
          <p:nvPr/>
        </p:nvSpPr>
        <p:spPr>
          <a:xfrm>
            <a:off x="2700695" y="2509333"/>
            <a:ext cx="1059242" cy="4308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200" dirty="0">
                <a:latin typeface="HelveticaNeue Light" panose="00000400000000000000" pitchFamily="2" charset="0"/>
                <a:ea typeface="Helvetica Neue Light" panose="02000403000000020004" pitchFamily="2" charset="0"/>
              </a:rPr>
              <a:t>SAT-W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CEA798E8-A20D-A24A-935B-ACC28BC0B926}"/>
              </a:ext>
            </a:extLst>
          </p:cNvPr>
          <p:cNvSpPr txBox="1"/>
          <p:nvPr/>
        </p:nvSpPr>
        <p:spPr>
          <a:xfrm>
            <a:off x="4159979" y="1832223"/>
            <a:ext cx="1528171" cy="110799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200" dirty="0">
                <a:latin typeface="HelveticaNeue Light" panose="00000400000000000000" pitchFamily="2" charset="0"/>
                <a:ea typeface="Helvetica Neue Light" panose="02000403000000020004" pitchFamily="2" charset="0"/>
              </a:rPr>
              <a:t>Student-</a:t>
            </a:r>
          </a:p>
          <a:p>
            <a:pPr algn="ctr"/>
            <a:r>
              <a:rPr lang="en-US" sz="2200" dirty="0">
                <a:latin typeface="HelveticaNeue Light" panose="00000400000000000000" pitchFamily="2" charset="0"/>
                <a:ea typeface="Helvetica Neue Light" panose="02000403000000020004" pitchFamily="2" charset="0"/>
              </a:rPr>
              <a:t>Faculty </a:t>
            </a:r>
          </a:p>
          <a:p>
            <a:pPr algn="ctr"/>
            <a:r>
              <a:rPr lang="en-US" sz="2200" dirty="0">
                <a:latin typeface="HelveticaNeue Light" panose="00000400000000000000" pitchFamily="2" charset="0"/>
                <a:ea typeface="Helvetica Neue Light" panose="02000403000000020004" pitchFamily="2" charset="0"/>
              </a:rPr>
              <a:t>Ratio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57424C6-6C3C-6E4C-AC9D-245447C2C7F9}"/>
              </a:ext>
            </a:extLst>
          </p:cNvPr>
          <p:cNvSpPr txBox="1"/>
          <p:nvPr/>
        </p:nvSpPr>
        <p:spPr>
          <a:xfrm>
            <a:off x="5758092" y="1991753"/>
            <a:ext cx="1662854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200" dirty="0">
                <a:latin typeface="HelveticaNeue Light" panose="00000400000000000000" pitchFamily="2" charset="0"/>
                <a:ea typeface="Helvetica Neue Light" panose="02000403000000020004" pitchFamily="2" charset="0"/>
              </a:rPr>
              <a:t>Graduation Rate</a:t>
            </a:r>
          </a:p>
        </p:txBody>
      </p: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A9AB3B22-71CA-4F47-8D1F-CC08964E9858}"/>
              </a:ext>
            </a:extLst>
          </p:cNvPr>
          <p:cNvCxnSpPr>
            <a:cxnSpLocks/>
            <a:stCxn id="9" idx="1"/>
            <a:endCxn id="14" idx="2"/>
          </p:cNvCxnSpPr>
          <p:nvPr/>
        </p:nvCxnSpPr>
        <p:spPr>
          <a:xfrm flipH="1" flipV="1">
            <a:off x="651743" y="2934039"/>
            <a:ext cx="839784" cy="68240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A1F6F024-90D5-D049-9872-86D11D949249}"/>
              </a:ext>
            </a:extLst>
          </p:cNvPr>
          <p:cNvCxnSpPr>
            <a:cxnSpLocks/>
            <a:stCxn id="9" idx="0"/>
            <a:endCxn id="16" idx="2"/>
          </p:cNvCxnSpPr>
          <p:nvPr/>
        </p:nvCxnSpPr>
        <p:spPr>
          <a:xfrm flipV="1">
            <a:off x="1944132" y="2937022"/>
            <a:ext cx="0" cy="491942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AF2FDC0B-A390-6247-9D79-C6AB3103E15E}"/>
              </a:ext>
            </a:extLst>
          </p:cNvPr>
          <p:cNvCxnSpPr>
            <a:cxnSpLocks/>
            <a:stCxn id="9" idx="7"/>
            <a:endCxn id="18" idx="2"/>
          </p:cNvCxnSpPr>
          <p:nvPr/>
        </p:nvCxnSpPr>
        <p:spPr>
          <a:xfrm flipV="1">
            <a:off x="2396737" y="2940220"/>
            <a:ext cx="833579" cy="676219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Arrow Connector 58">
            <a:extLst>
              <a:ext uri="{FF2B5EF4-FFF2-40B4-BE49-F238E27FC236}">
                <a16:creationId xmlns:a16="http://schemas.microsoft.com/office/drawing/2014/main" id="{9603B6DB-841C-424E-A4CF-B709B6A84643}"/>
              </a:ext>
            </a:extLst>
          </p:cNvPr>
          <p:cNvCxnSpPr>
            <a:cxnSpLocks/>
            <a:stCxn id="6" idx="3"/>
            <a:endCxn id="8" idx="1"/>
          </p:cNvCxnSpPr>
          <p:nvPr/>
        </p:nvCxnSpPr>
        <p:spPr>
          <a:xfrm>
            <a:off x="2598238" y="6120301"/>
            <a:ext cx="3357191" cy="2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Box 49">
            <a:extLst>
              <a:ext uri="{FF2B5EF4-FFF2-40B4-BE49-F238E27FC236}">
                <a16:creationId xmlns:a16="http://schemas.microsoft.com/office/drawing/2014/main" id="{44B9B8F4-860B-7B4D-9579-327A7F97825F}"/>
              </a:ext>
            </a:extLst>
          </p:cNvPr>
          <p:cNvSpPr txBox="1"/>
          <p:nvPr/>
        </p:nvSpPr>
        <p:spPr>
          <a:xfrm>
            <a:off x="7525172" y="1946355"/>
            <a:ext cx="1496705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200" dirty="0">
                <a:latin typeface="HelveticaNeue Light" panose="00000400000000000000" pitchFamily="2" charset="0"/>
                <a:ea typeface="Helvetica Neue Light" panose="02000403000000020004" pitchFamily="2" charset="0"/>
              </a:rPr>
              <a:t>Average SAT Score</a:t>
            </a:r>
          </a:p>
        </p:txBody>
      </p:sp>
      <p:cxnSp>
        <p:nvCxnSpPr>
          <p:cNvPr id="75" name="Straight Arrow Connector 74">
            <a:extLst>
              <a:ext uri="{FF2B5EF4-FFF2-40B4-BE49-F238E27FC236}">
                <a16:creationId xmlns:a16="http://schemas.microsoft.com/office/drawing/2014/main" id="{66CE2D31-9109-8A45-8F09-F4502EF51CFC}"/>
              </a:ext>
            </a:extLst>
          </p:cNvPr>
          <p:cNvCxnSpPr>
            <a:cxnSpLocks/>
            <a:stCxn id="11" idx="1"/>
            <a:endCxn id="20" idx="2"/>
          </p:cNvCxnSpPr>
          <p:nvPr/>
        </p:nvCxnSpPr>
        <p:spPr>
          <a:xfrm flipH="1" flipV="1">
            <a:off x="4924065" y="2940219"/>
            <a:ext cx="1218839" cy="67622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Straight Arrow Connector 84">
            <a:extLst>
              <a:ext uri="{FF2B5EF4-FFF2-40B4-BE49-F238E27FC236}">
                <a16:creationId xmlns:a16="http://schemas.microsoft.com/office/drawing/2014/main" id="{5B77C944-4FED-1E44-89D0-BA66E6B50B74}"/>
              </a:ext>
            </a:extLst>
          </p:cNvPr>
          <p:cNvCxnSpPr>
            <a:cxnSpLocks/>
            <a:stCxn id="11" idx="0"/>
            <a:endCxn id="79" idx="2"/>
          </p:cNvCxnSpPr>
          <p:nvPr/>
        </p:nvCxnSpPr>
        <p:spPr>
          <a:xfrm flipV="1">
            <a:off x="6595509" y="2933622"/>
            <a:ext cx="0" cy="495343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Straight Arrow Connector 85">
            <a:extLst>
              <a:ext uri="{FF2B5EF4-FFF2-40B4-BE49-F238E27FC236}">
                <a16:creationId xmlns:a16="http://schemas.microsoft.com/office/drawing/2014/main" id="{827AD2AE-860A-0342-8370-69202817892B}"/>
              </a:ext>
            </a:extLst>
          </p:cNvPr>
          <p:cNvCxnSpPr>
            <a:cxnSpLocks/>
            <a:stCxn id="11" idx="7"/>
            <a:endCxn id="78" idx="2"/>
          </p:cNvCxnSpPr>
          <p:nvPr/>
        </p:nvCxnSpPr>
        <p:spPr>
          <a:xfrm flipV="1">
            <a:off x="7048115" y="2933621"/>
            <a:ext cx="1224534" cy="682818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" name="Straight Arrow Connector 109">
            <a:extLst>
              <a:ext uri="{FF2B5EF4-FFF2-40B4-BE49-F238E27FC236}">
                <a16:creationId xmlns:a16="http://schemas.microsoft.com/office/drawing/2014/main" id="{4D47045D-D9B4-C848-A9A9-32D288DC6BB6}"/>
              </a:ext>
            </a:extLst>
          </p:cNvPr>
          <p:cNvCxnSpPr>
            <a:cxnSpLocks/>
          </p:cNvCxnSpPr>
          <p:nvPr/>
        </p:nvCxnSpPr>
        <p:spPr>
          <a:xfrm flipV="1">
            <a:off x="2604485" y="4301370"/>
            <a:ext cx="3406942" cy="1588101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Straight Arrow Connector 113">
            <a:extLst>
              <a:ext uri="{FF2B5EF4-FFF2-40B4-BE49-F238E27FC236}">
                <a16:creationId xmlns:a16="http://schemas.microsoft.com/office/drawing/2014/main" id="{1694F693-8706-E441-84BA-4CB9291EA6EC}"/>
              </a:ext>
            </a:extLst>
          </p:cNvPr>
          <p:cNvCxnSpPr>
            <a:cxnSpLocks/>
            <a:endCxn id="5" idx="0"/>
          </p:cNvCxnSpPr>
          <p:nvPr/>
        </p:nvCxnSpPr>
        <p:spPr>
          <a:xfrm>
            <a:off x="6595509" y="4709124"/>
            <a:ext cx="0" cy="811015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Straight Arrow Connector 116">
            <a:extLst>
              <a:ext uri="{FF2B5EF4-FFF2-40B4-BE49-F238E27FC236}">
                <a16:creationId xmlns:a16="http://schemas.microsoft.com/office/drawing/2014/main" id="{EC411422-CC87-4B40-969B-054D2DFA2412}"/>
              </a:ext>
            </a:extLst>
          </p:cNvPr>
          <p:cNvCxnSpPr>
            <a:cxnSpLocks/>
            <a:endCxn id="12" idx="1"/>
          </p:cNvCxnSpPr>
          <p:nvPr/>
        </p:nvCxnSpPr>
        <p:spPr>
          <a:xfrm flipV="1">
            <a:off x="2580250" y="4069388"/>
            <a:ext cx="3375178" cy="115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ectangle 2">
            <a:extLst>
              <a:ext uri="{FF2B5EF4-FFF2-40B4-BE49-F238E27FC236}">
                <a16:creationId xmlns:a16="http://schemas.microsoft.com/office/drawing/2014/main" id="{9F4AC7B6-B120-5F40-95B5-478F83999B96}"/>
              </a:ext>
            </a:extLst>
          </p:cNvPr>
          <p:cNvSpPr/>
          <p:nvPr/>
        </p:nvSpPr>
        <p:spPr>
          <a:xfrm>
            <a:off x="404734" y="734519"/>
            <a:ext cx="9368853" cy="9743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>
              <a:latin typeface="HelveticaNeue Light" panose="00000400000000000000" pitchFamily="2" charset="0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3BF1F53D-4721-484E-B309-81BA851106BD}"/>
              </a:ext>
            </a:extLst>
          </p:cNvPr>
          <p:cNvSpPr txBox="1"/>
          <p:nvPr/>
        </p:nvSpPr>
        <p:spPr>
          <a:xfrm>
            <a:off x="280291" y="914380"/>
            <a:ext cx="33557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ln>
                  <a:solidFill>
                    <a:srgbClr val="1921FF"/>
                  </a:solidFill>
                </a:ln>
                <a:solidFill>
                  <a:srgbClr val="0047D2"/>
                </a:solidFill>
                <a:latin typeface="HelveticaNeue Light" panose="00000400000000000000" pitchFamily="2" charset="0"/>
                <a:ea typeface="Helvetica Neue Light" panose="02000403000000020004" pitchFamily="2" charset="0"/>
              </a:rPr>
              <a:t>Covariances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AD3325EF-CCB6-3143-8637-9E08C0EB0A6E}"/>
              </a:ext>
            </a:extLst>
          </p:cNvPr>
          <p:cNvSpPr txBox="1"/>
          <p:nvPr/>
        </p:nvSpPr>
        <p:spPr>
          <a:xfrm>
            <a:off x="4959614" y="932011"/>
            <a:ext cx="33557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rgbClr val="FF0000"/>
                </a:solidFill>
                <a:latin typeface="HelveticaNeue Light" panose="00000400000000000000" pitchFamily="2" charset="0"/>
                <a:ea typeface="Helvetica Neue Light" panose="02000403000000020004" pitchFamily="2" charset="0"/>
              </a:rPr>
              <a:t>Paths</a:t>
            </a:r>
          </a:p>
        </p:txBody>
      </p:sp>
      <p:sp>
        <p:nvSpPr>
          <p:cNvPr id="36" name="Arc 35">
            <a:extLst>
              <a:ext uri="{FF2B5EF4-FFF2-40B4-BE49-F238E27FC236}">
                <a16:creationId xmlns:a16="http://schemas.microsoft.com/office/drawing/2014/main" id="{3F5BEC1E-E5C0-2D41-9EFF-31280E7D878F}"/>
              </a:ext>
            </a:extLst>
          </p:cNvPr>
          <p:cNvSpPr/>
          <p:nvPr/>
        </p:nvSpPr>
        <p:spPr>
          <a:xfrm rot="13500000">
            <a:off x="870882" y="3647491"/>
            <a:ext cx="2910033" cy="2901038"/>
          </a:xfrm>
          <a:prstGeom prst="arc">
            <a:avLst/>
          </a:prstGeom>
          <a:ln w="38100">
            <a:solidFill>
              <a:srgbClr val="1921FF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16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1648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Rectangle 77">
            <a:extLst>
              <a:ext uri="{FF2B5EF4-FFF2-40B4-BE49-F238E27FC236}">
                <a16:creationId xmlns:a16="http://schemas.microsoft.com/office/drawing/2014/main" id="{6FD0C362-F986-D14A-9F9C-69103425381C}"/>
              </a:ext>
            </a:extLst>
          </p:cNvPr>
          <p:cNvSpPr/>
          <p:nvPr/>
        </p:nvSpPr>
        <p:spPr>
          <a:xfrm>
            <a:off x="7517153" y="1825625"/>
            <a:ext cx="1510990" cy="1107996"/>
          </a:xfrm>
          <a:prstGeom prst="rect">
            <a:avLst/>
          </a:prstGeom>
          <a:solidFill>
            <a:schemeClr val="bg1"/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>
              <a:solidFill>
                <a:schemeClr val="tx1"/>
              </a:solidFill>
              <a:latin typeface="HelveticaNeue Light" panose="00000400000000000000" pitchFamily="2" charset="0"/>
            </a:endParaRPr>
          </a:p>
        </p:txBody>
      </p:sp>
      <p:sp>
        <p:nvSpPr>
          <p:cNvPr id="79" name="Rectangle 78">
            <a:extLst>
              <a:ext uri="{FF2B5EF4-FFF2-40B4-BE49-F238E27FC236}">
                <a16:creationId xmlns:a16="http://schemas.microsoft.com/office/drawing/2014/main" id="{A75C103D-72CB-104E-925D-2A0E18ACC87C}"/>
              </a:ext>
            </a:extLst>
          </p:cNvPr>
          <p:cNvSpPr/>
          <p:nvPr/>
        </p:nvSpPr>
        <p:spPr>
          <a:xfrm>
            <a:off x="5840014" y="1825625"/>
            <a:ext cx="1510990" cy="1107996"/>
          </a:xfrm>
          <a:prstGeom prst="rect">
            <a:avLst/>
          </a:prstGeom>
          <a:solidFill>
            <a:schemeClr val="bg1"/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>
              <a:solidFill>
                <a:schemeClr val="tx1"/>
              </a:solidFill>
              <a:latin typeface="HelveticaNeue Light" panose="00000400000000000000" pitchFamily="2" charset="0"/>
            </a:endParaRPr>
          </a:p>
        </p:txBody>
      </p:sp>
      <p:sp>
        <p:nvSpPr>
          <p:cNvPr id="80" name="Rectangle 79">
            <a:extLst>
              <a:ext uri="{FF2B5EF4-FFF2-40B4-BE49-F238E27FC236}">
                <a16:creationId xmlns:a16="http://schemas.microsoft.com/office/drawing/2014/main" id="{72FD3BD9-A735-7742-98BF-10F17D77C2ED}"/>
              </a:ext>
            </a:extLst>
          </p:cNvPr>
          <p:cNvSpPr/>
          <p:nvPr/>
        </p:nvSpPr>
        <p:spPr>
          <a:xfrm>
            <a:off x="4154857" y="1825625"/>
            <a:ext cx="1510990" cy="1107996"/>
          </a:xfrm>
          <a:prstGeom prst="rect">
            <a:avLst/>
          </a:prstGeom>
          <a:solidFill>
            <a:schemeClr val="bg1"/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>
              <a:solidFill>
                <a:schemeClr val="tx1"/>
              </a:solidFill>
              <a:latin typeface="HelveticaNeue Light" panose="00000400000000000000" pitchFamily="2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0B7C67E-D7AD-2648-9F36-8247765E1506}"/>
              </a:ext>
            </a:extLst>
          </p:cNvPr>
          <p:cNvSpPr/>
          <p:nvPr/>
        </p:nvSpPr>
        <p:spPr>
          <a:xfrm>
            <a:off x="1304053" y="5520141"/>
            <a:ext cx="1286409" cy="1200327"/>
          </a:xfrm>
          <a:prstGeom prst="rect">
            <a:avLst/>
          </a:prstGeom>
          <a:solidFill>
            <a:schemeClr val="bg1"/>
          </a:solidFill>
          <a:ln w="38100">
            <a:solidFill>
              <a:srgbClr val="1921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>
              <a:solidFill>
                <a:schemeClr val="tx1"/>
              </a:solidFill>
              <a:latin typeface="HelveticaNeue Light" panose="00000400000000000000" pitchFamily="2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4DDA6DF-60E6-B749-9942-44828291B2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HelveticaNeue Light" panose="00000400000000000000" pitchFamily="2" charset="0"/>
              </a:rPr>
              <a:t>Path Diagrams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543FE80-59F3-2A46-B586-CF28D2691C60}"/>
              </a:ext>
            </a:extLst>
          </p:cNvPr>
          <p:cNvSpPr/>
          <p:nvPr/>
        </p:nvSpPr>
        <p:spPr>
          <a:xfrm>
            <a:off x="5955428" y="5520139"/>
            <a:ext cx="1280162" cy="1200328"/>
          </a:xfrm>
          <a:prstGeom prst="rect">
            <a:avLst/>
          </a:prstGeom>
          <a:solidFill>
            <a:schemeClr val="bg1"/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>
              <a:solidFill>
                <a:schemeClr val="tx1"/>
              </a:solidFill>
              <a:latin typeface="HelveticaNeue Light" panose="00000400000000000000" pitchFamily="2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4834E2C-89A7-8148-828B-3AAAF376ECD8}"/>
              </a:ext>
            </a:extLst>
          </p:cNvPr>
          <p:cNvSpPr txBox="1"/>
          <p:nvPr/>
        </p:nvSpPr>
        <p:spPr>
          <a:xfrm>
            <a:off x="1318076" y="5520136"/>
            <a:ext cx="1280162" cy="1200329"/>
          </a:xfrm>
          <a:prstGeom prst="rect">
            <a:avLst/>
          </a:prstGeom>
          <a:noFill/>
          <a:ln>
            <a:solidFill>
              <a:srgbClr val="1921FF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HelveticaNeue Light" panose="00000400000000000000" pitchFamily="2" charset="0"/>
                <a:ea typeface="Helvetica Neue Light" panose="02000403000000020004" pitchFamily="2" charset="0"/>
              </a:rPr>
              <a:t>High School GPA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F467881-C3E5-B04B-9DCE-30C3F9BD87FD}"/>
              </a:ext>
            </a:extLst>
          </p:cNvPr>
          <p:cNvSpPr txBox="1"/>
          <p:nvPr/>
        </p:nvSpPr>
        <p:spPr>
          <a:xfrm>
            <a:off x="5955429" y="5889470"/>
            <a:ext cx="1280162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HelveticaNeue Light" panose="00000400000000000000" pitchFamily="2" charset="0"/>
                <a:ea typeface="Helvetica Neue Light" panose="02000403000000020004" pitchFamily="2" charset="0"/>
              </a:rPr>
              <a:t>Income</a:t>
            </a: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D7A5C432-677F-6143-99E2-41F45FA43167}"/>
              </a:ext>
            </a:extLst>
          </p:cNvPr>
          <p:cNvSpPr/>
          <p:nvPr/>
        </p:nvSpPr>
        <p:spPr>
          <a:xfrm>
            <a:off x="1304052" y="3428964"/>
            <a:ext cx="1280160" cy="1280160"/>
          </a:xfrm>
          <a:prstGeom prst="ellipse">
            <a:avLst/>
          </a:prstGeom>
          <a:solidFill>
            <a:schemeClr val="bg1"/>
          </a:solidFill>
          <a:ln w="38100">
            <a:solidFill>
              <a:srgbClr val="1921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>
              <a:solidFill>
                <a:schemeClr val="tx1"/>
              </a:solidFill>
              <a:latin typeface="HelveticaNeue Light" panose="00000400000000000000" pitchFamily="2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25A2CC1-EA93-EE4B-B69A-A384FA9DE8C0}"/>
              </a:ext>
            </a:extLst>
          </p:cNvPr>
          <p:cNvSpPr txBox="1"/>
          <p:nvPr/>
        </p:nvSpPr>
        <p:spPr>
          <a:xfrm>
            <a:off x="1276106" y="3839705"/>
            <a:ext cx="1364105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HelveticaNeue Light" panose="00000400000000000000" pitchFamily="2" charset="0"/>
                <a:ea typeface="Helvetica Neue Light" panose="02000403000000020004" pitchFamily="2" charset="0"/>
              </a:rPr>
              <a:t>Aptitude</a:t>
            </a: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D254AC18-0675-9D42-85B2-A3EE81595559}"/>
              </a:ext>
            </a:extLst>
          </p:cNvPr>
          <p:cNvSpPr/>
          <p:nvPr/>
        </p:nvSpPr>
        <p:spPr>
          <a:xfrm>
            <a:off x="5955429" y="3428964"/>
            <a:ext cx="1280160" cy="1280160"/>
          </a:xfrm>
          <a:prstGeom prst="ellipse">
            <a:avLst/>
          </a:prstGeom>
          <a:solidFill>
            <a:schemeClr val="bg1"/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>
              <a:solidFill>
                <a:schemeClr val="tx1"/>
              </a:solidFill>
              <a:latin typeface="HelveticaNeue Light" panose="00000400000000000000" pitchFamily="2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40D05B5-A1E3-0544-A5FD-D8C422887B25}"/>
              </a:ext>
            </a:extLst>
          </p:cNvPr>
          <p:cNvSpPr txBox="1"/>
          <p:nvPr/>
        </p:nvSpPr>
        <p:spPr>
          <a:xfrm>
            <a:off x="5955428" y="3653889"/>
            <a:ext cx="1364105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HelveticaNeue Light" panose="00000400000000000000" pitchFamily="2" charset="0"/>
                <a:ea typeface="Helvetica Neue Light" panose="02000403000000020004" pitchFamily="2" charset="0"/>
              </a:rPr>
              <a:t>College Quality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6227590-DFA0-C646-B040-DB395781A748}"/>
              </a:ext>
            </a:extLst>
          </p:cNvPr>
          <p:cNvSpPr/>
          <p:nvPr/>
        </p:nvSpPr>
        <p:spPr>
          <a:xfrm>
            <a:off x="122123" y="2502481"/>
            <a:ext cx="1059242" cy="430887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>
              <a:solidFill>
                <a:schemeClr val="tx1"/>
              </a:solidFill>
              <a:latin typeface="HelveticaNeue Light" panose="00000400000000000000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EF34415-2781-5947-AD77-94C24286C3B8}"/>
              </a:ext>
            </a:extLst>
          </p:cNvPr>
          <p:cNvSpPr txBox="1"/>
          <p:nvPr/>
        </p:nvSpPr>
        <p:spPr>
          <a:xfrm>
            <a:off x="122122" y="2503152"/>
            <a:ext cx="1059242" cy="43088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200" dirty="0">
                <a:latin typeface="HelveticaNeue Light" panose="00000400000000000000" pitchFamily="2" charset="0"/>
                <a:ea typeface="Helvetica Neue Light" panose="02000403000000020004" pitchFamily="2" charset="0"/>
              </a:rPr>
              <a:t>SAT-M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FACB254C-4EEC-224E-9990-1BB4B9EEAF24}"/>
              </a:ext>
            </a:extLst>
          </p:cNvPr>
          <p:cNvSpPr/>
          <p:nvPr/>
        </p:nvSpPr>
        <p:spPr>
          <a:xfrm>
            <a:off x="1414512" y="2505465"/>
            <a:ext cx="1059242" cy="430887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>
              <a:solidFill>
                <a:schemeClr val="tx1"/>
              </a:solidFill>
              <a:latin typeface="HelveticaNeue Light" panose="00000400000000000000" pitchFamily="2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381CAD4-0801-234F-91A1-0559054D3BE0}"/>
              </a:ext>
            </a:extLst>
          </p:cNvPr>
          <p:cNvSpPr txBox="1"/>
          <p:nvPr/>
        </p:nvSpPr>
        <p:spPr>
          <a:xfrm>
            <a:off x="1414511" y="2506135"/>
            <a:ext cx="1059242" cy="43088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200" dirty="0">
                <a:latin typeface="HelveticaNeue Light" panose="00000400000000000000" pitchFamily="2" charset="0"/>
                <a:ea typeface="Helvetica Neue Light" panose="02000403000000020004" pitchFamily="2" charset="0"/>
              </a:rPr>
              <a:t>SAT-V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029C13FA-ACA6-744B-B7A8-78235F97806D}"/>
              </a:ext>
            </a:extLst>
          </p:cNvPr>
          <p:cNvSpPr/>
          <p:nvPr/>
        </p:nvSpPr>
        <p:spPr>
          <a:xfrm>
            <a:off x="2700696" y="2508662"/>
            <a:ext cx="1059242" cy="430887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>
              <a:solidFill>
                <a:schemeClr val="tx1"/>
              </a:solidFill>
              <a:latin typeface="HelveticaNeue Light" panose="00000400000000000000" pitchFamily="2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F971BE6-2E3D-7A42-8C99-68A9A5E17E73}"/>
              </a:ext>
            </a:extLst>
          </p:cNvPr>
          <p:cNvSpPr txBox="1"/>
          <p:nvPr/>
        </p:nvSpPr>
        <p:spPr>
          <a:xfrm>
            <a:off x="2700695" y="2509333"/>
            <a:ext cx="1059242" cy="43088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200" dirty="0">
                <a:latin typeface="HelveticaNeue Light" panose="00000400000000000000" pitchFamily="2" charset="0"/>
                <a:ea typeface="Helvetica Neue Light" panose="02000403000000020004" pitchFamily="2" charset="0"/>
              </a:rPr>
              <a:t>SAT-W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CEA798E8-A20D-A24A-935B-ACC28BC0B926}"/>
              </a:ext>
            </a:extLst>
          </p:cNvPr>
          <p:cNvSpPr txBox="1"/>
          <p:nvPr/>
        </p:nvSpPr>
        <p:spPr>
          <a:xfrm>
            <a:off x="4159979" y="1832223"/>
            <a:ext cx="1528171" cy="110799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200" dirty="0">
                <a:latin typeface="HelveticaNeue Light" panose="00000400000000000000" pitchFamily="2" charset="0"/>
                <a:ea typeface="Helvetica Neue Light" panose="02000403000000020004" pitchFamily="2" charset="0"/>
              </a:rPr>
              <a:t>Student-</a:t>
            </a:r>
          </a:p>
          <a:p>
            <a:pPr algn="ctr"/>
            <a:r>
              <a:rPr lang="en-US" sz="2200" dirty="0">
                <a:latin typeface="HelveticaNeue Light" panose="00000400000000000000" pitchFamily="2" charset="0"/>
                <a:ea typeface="Helvetica Neue Light" panose="02000403000000020004" pitchFamily="2" charset="0"/>
              </a:rPr>
              <a:t>Faculty </a:t>
            </a:r>
          </a:p>
          <a:p>
            <a:pPr algn="ctr"/>
            <a:r>
              <a:rPr lang="en-US" sz="2200" dirty="0">
                <a:latin typeface="HelveticaNeue Light" panose="00000400000000000000" pitchFamily="2" charset="0"/>
                <a:ea typeface="Helvetica Neue Light" panose="02000403000000020004" pitchFamily="2" charset="0"/>
              </a:rPr>
              <a:t>Ratio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57424C6-6C3C-6E4C-AC9D-245447C2C7F9}"/>
              </a:ext>
            </a:extLst>
          </p:cNvPr>
          <p:cNvSpPr txBox="1"/>
          <p:nvPr/>
        </p:nvSpPr>
        <p:spPr>
          <a:xfrm>
            <a:off x="5758092" y="1991753"/>
            <a:ext cx="1662854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200" dirty="0">
                <a:latin typeface="HelveticaNeue Light" panose="00000400000000000000" pitchFamily="2" charset="0"/>
                <a:ea typeface="Helvetica Neue Light" panose="02000403000000020004" pitchFamily="2" charset="0"/>
              </a:rPr>
              <a:t>Graduation Rate</a:t>
            </a:r>
          </a:p>
        </p:txBody>
      </p: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A9AB3B22-71CA-4F47-8D1F-CC08964E9858}"/>
              </a:ext>
            </a:extLst>
          </p:cNvPr>
          <p:cNvCxnSpPr>
            <a:cxnSpLocks/>
            <a:stCxn id="9" idx="1"/>
            <a:endCxn id="14" idx="2"/>
          </p:cNvCxnSpPr>
          <p:nvPr/>
        </p:nvCxnSpPr>
        <p:spPr>
          <a:xfrm flipH="1" flipV="1">
            <a:off x="651743" y="2934039"/>
            <a:ext cx="839784" cy="68240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A1F6F024-90D5-D049-9872-86D11D949249}"/>
              </a:ext>
            </a:extLst>
          </p:cNvPr>
          <p:cNvCxnSpPr>
            <a:cxnSpLocks/>
            <a:stCxn id="9" idx="0"/>
            <a:endCxn id="16" idx="2"/>
          </p:cNvCxnSpPr>
          <p:nvPr/>
        </p:nvCxnSpPr>
        <p:spPr>
          <a:xfrm flipV="1">
            <a:off x="1944132" y="2937022"/>
            <a:ext cx="0" cy="491942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AF2FDC0B-A390-6247-9D79-C6AB3103E15E}"/>
              </a:ext>
            </a:extLst>
          </p:cNvPr>
          <p:cNvCxnSpPr>
            <a:cxnSpLocks/>
            <a:stCxn id="9" idx="7"/>
            <a:endCxn id="18" idx="2"/>
          </p:cNvCxnSpPr>
          <p:nvPr/>
        </p:nvCxnSpPr>
        <p:spPr>
          <a:xfrm flipV="1">
            <a:off x="2396737" y="2940220"/>
            <a:ext cx="833579" cy="676219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Arrow Connector 58">
            <a:extLst>
              <a:ext uri="{FF2B5EF4-FFF2-40B4-BE49-F238E27FC236}">
                <a16:creationId xmlns:a16="http://schemas.microsoft.com/office/drawing/2014/main" id="{9603B6DB-841C-424E-A4CF-B709B6A84643}"/>
              </a:ext>
            </a:extLst>
          </p:cNvPr>
          <p:cNvCxnSpPr>
            <a:cxnSpLocks/>
            <a:stCxn id="6" idx="3"/>
            <a:endCxn id="8" idx="1"/>
          </p:cNvCxnSpPr>
          <p:nvPr/>
        </p:nvCxnSpPr>
        <p:spPr>
          <a:xfrm>
            <a:off x="2598238" y="6120301"/>
            <a:ext cx="3357191" cy="2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Box 49">
            <a:extLst>
              <a:ext uri="{FF2B5EF4-FFF2-40B4-BE49-F238E27FC236}">
                <a16:creationId xmlns:a16="http://schemas.microsoft.com/office/drawing/2014/main" id="{44B9B8F4-860B-7B4D-9579-327A7F97825F}"/>
              </a:ext>
            </a:extLst>
          </p:cNvPr>
          <p:cNvSpPr txBox="1"/>
          <p:nvPr/>
        </p:nvSpPr>
        <p:spPr>
          <a:xfrm>
            <a:off x="7525172" y="1946355"/>
            <a:ext cx="1496705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200" dirty="0">
                <a:latin typeface="HelveticaNeue Light" panose="00000400000000000000" pitchFamily="2" charset="0"/>
                <a:ea typeface="Helvetica Neue Light" panose="02000403000000020004" pitchFamily="2" charset="0"/>
              </a:rPr>
              <a:t>Average SAT Score</a:t>
            </a:r>
          </a:p>
        </p:txBody>
      </p:sp>
      <p:cxnSp>
        <p:nvCxnSpPr>
          <p:cNvPr id="75" name="Straight Arrow Connector 74">
            <a:extLst>
              <a:ext uri="{FF2B5EF4-FFF2-40B4-BE49-F238E27FC236}">
                <a16:creationId xmlns:a16="http://schemas.microsoft.com/office/drawing/2014/main" id="{66CE2D31-9109-8A45-8F09-F4502EF51CFC}"/>
              </a:ext>
            </a:extLst>
          </p:cNvPr>
          <p:cNvCxnSpPr>
            <a:cxnSpLocks/>
            <a:stCxn id="11" idx="1"/>
            <a:endCxn id="20" idx="2"/>
          </p:cNvCxnSpPr>
          <p:nvPr/>
        </p:nvCxnSpPr>
        <p:spPr>
          <a:xfrm flipH="1" flipV="1">
            <a:off x="4924065" y="2940219"/>
            <a:ext cx="1218839" cy="67622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Straight Arrow Connector 84">
            <a:extLst>
              <a:ext uri="{FF2B5EF4-FFF2-40B4-BE49-F238E27FC236}">
                <a16:creationId xmlns:a16="http://schemas.microsoft.com/office/drawing/2014/main" id="{5B77C944-4FED-1E44-89D0-BA66E6B50B74}"/>
              </a:ext>
            </a:extLst>
          </p:cNvPr>
          <p:cNvCxnSpPr>
            <a:cxnSpLocks/>
            <a:stCxn id="11" idx="0"/>
            <a:endCxn id="79" idx="2"/>
          </p:cNvCxnSpPr>
          <p:nvPr/>
        </p:nvCxnSpPr>
        <p:spPr>
          <a:xfrm flipV="1">
            <a:off x="6595509" y="2933622"/>
            <a:ext cx="0" cy="495343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Straight Arrow Connector 85">
            <a:extLst>
              <a:ext uri="{FF2B5EF4-FFF2-40B4-BE49-F238E27FC236}">
                <a16:creationId xmlns:a16="http://schemas.microsoft.com/office/drawing/2014/main" id="{827AD2AE-860A-0342-8370-69202817892B}"/>
              </a:ext>
            </a:extLst>
          </p:cNvPr>
          <p:cNvCxnSpPr>
            <a:cxnSpLocks/>
            <a:stCxn id="11" idx="7"/>
            <a:endCxn id="78" idx="2"/>
          </p:cNvCxnSpPr>
          <p:nvPr/>
        </p:nvCxnSpPr>
        <p:spPr>
          <a:xfrm flipV="1">
            <a:off x="7048115" y="2933621"/>
            <a:ext cx="1224534" cy="682818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" name="Straight Arrow Connector 109">
            <a:extLst>
              <a:ext uri="{FF2B5EF4-FFF2-40B4-BE49-F238E27FC236}">
                <a16:creationId xmlns:a16="http://schemas.microsoft.com/office/drawing/2014/main" id="{4D47045D-D9B4-C848-A9A9-32D288DC6BB6}"/>
              </a:ext>
            </a:extLst>
          </p:cNvPr>
          <p:cNvCxnSpPr>
            <a:cxnSpLocks/>
          </p:cNvCxnSpPr>
          <p:nvPr/>
        </p:nvCxnSpPr>
        <p:spPr>
          <a:xfrm flipV="1">
            <a:off x="2604485" y="4301370"/>
            <a:ext cx="3406942" cy="1588101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Straight Arrow Connector 113">
            <a:extLst>
              <a:ext uri="{FF2B5EF4-FFF2-40B4-BE49-F238E27FC236}">
                <a16:creationId xmlns:a16="http://schemas.microsoft.com/office/drawing/2014/main" id="{1694F693-8706-E441-84BA-4CB9291EA6EC}"/>
              </a:ext>
            </a:extLst>
          </p:cNvPr>
          <p:cNvCxnSpPr>
            <a:cxnSpLocks/>
            <a:endCxn id="5" idx="0"/>
          </p:cNvCxnSpPr>
          <p:nvPr/>
        </p:nvCxnSpPr>
        <p:spPr>
          <a:xfrm>
            <a:off x="6595509" y="4709124"/>
            <a:ext cx="0" cy="811015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Straight Arrow Connector 116">
            <a:extLst>
              <a:ext uri="{FF2B5EF4-FFF2-40B4-BE49-F238E27FC236}">
                <a16:creationId xmlns:a16="http://schemas.microsoft.com/office/drawing/2014/main" id="{EC411422-CC87-4B40-969B-054D2DFA2412}"/>
              </a:ext>
            </a:extLst>
          </p:cNvPr>
          <p:cNvCxnSpPr>
            <a:cxnSpLocks/>
            <a:endCxn id="12" idx="1"/>
          </p:cNvCxnSpPr>
          <p:nvPr/>
        </p:nvCxnSpPr>
        <p:spPr>
          <a:xfrm flipV="1">
            <a:off x="2580250" y="4069388"/>
            <a:ext cx="3375178" cy="115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ectangle 2">
            <a:extLst>
              <a:ext uri="{FF2B5EF4-FFF2-40B4-BE49-F238E27FC236}">
                <a16:creationId xmlns:a16="http://schemas.microsoft.com/office/drawing/2014/main" id="{9F4AC7B6-B120-5F40-95B5-478F83999B96}"/>
              </a:ext>
            </a:extLst>
          </p:cNvPr>
          <p:cNvSpPr/>
          <p:nvPr/>
        </p:nvSpPr>
        <p:spPr>
          <a:xfrm>
            <a:off x="404734" y="734519"/>
            <a:ext cx="9368853" cy="9743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160">
              <a:latin typeface="HelveticaNeue Light" panose="00000400000000000000" pitchFamily="2" charset="0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3BF1F53D-4721-484E-B309-81BA851106BD}"/>
              </a:ext>
            </a:extLst>
          </p:cNvPr>
          <p:cNvSpPr txBox="1"/>
          <p:nvPr/>
        </p:nvSpPr>
        <p:spPr>
          <a:xfrm>
            <a:off x="280291" y="914380"/>
            <a:ext cx="33557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ln>
                  <a:solidFill>
                    <a:srgbClr val="1921FF"/>
                  </a:solidFill>
                </a:ln>
                <a:solidFill>
                  <a:srgbClr val="0047D2"/>
                </a:solidFill>
                <a:latin typeface="HelveticaNeue Light" panose="00000400000000000000" pitchFamily="2" charset="0"/>
                <a:ea typeface="Helvetica Neue Light" panose="02000403000000020004" pitchFamily="2" charset="0"/>
              </a:rPr>
              <a:t>Exogenous Variables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AD3325EF-CCB6-3143-8637-9E08C0EB0A6E}"/>
              </a:ext>
            </a:extLst>
          </p:cNvPr>
          <p:cNvSpPr txBox="1"/>
          <p:nvPr/>
        </p:nvSpPr>
        <p:spPr>
          <a:xfrm>
            <a:off x="4959614" y="932011"/>
            <a:ext cx="33557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rgbClr val="FF0000"/>
                </a:solidFill>
                <a:latin typeface="HelveticaNeue Light" panose="00000400000000000000" pitchFamily="2" charset="0"/>
                <a:ea typeface="Helvetica Neue Light" panose="02000403000000020004" pitchFamily="2" charset="0"/>
              </a:rPr>
              <a:t>Endogenous Variables</a:t>
            </a:r>
          </a:p>
        </p:txBody>
      </p:sp>
      <p:sp>
        <p:nvSpPr>
          <p:cNvPr id="36" name="Arc 35">
            <a:extLst>
              <a:ext uri="{FF2B5EF4-FFF2-40B4-BE49-F238E27FC236}">
                <a16:creationId xmlns:a16="http://schemas.microsoft.com/office/drawing/2014/main" id="{3F5BEC1E-E5C0-2D41-9EFF-31280E7D878F}"/>
              </a:ext>
            </a:extLst>
          </p:cNvPr>
          <p:cNvSpPr/>
          <p:nvPr/>
        </p:nvSpPr>
        <p:spPr>
          <a:xfrm rot="13500000">
            <a:off x="870882" y="3647491"/>
            <a:ext cx="2910033" cy="2901038"/>
          </a:xfrm>
          <a:prstGeom prst="arc">
            <a:avLst/>
          </a:prstGeom>
          <a:ln w="38100">
            <a:solidFill>
              <a:schemeClr val="tx1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160">
              <a:solidFill>
                <a:srgbClr val="FF0000"/>
              </a:solidFill>
              <a:latin typeface="HelveticaNeue Light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34282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lmm 7.7.20" id="{9DA33EAD-7794-7A48-B32E-20EDCF2B91AB}" vid="{D80785D8-66DE-1F48-B7BC-2D56366AD81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80979</TotalTime>
  <Words>1574</Words>
  <Application>Microsoft Office PowerPoint</Application>
  <PresentationFormat>On-screen Show (4:3)</PresentationFormat>
  <Paragraphs>552</Paragraphs>
  <Slides>72</Slides>
  <Notes>52</Notes>
  <HiddenSlides>0</HiddenSlides>
  <MMClips>9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72</vt:i4>
      </vt:variant>
    </vt:vector>
  </HeadingPairs>
  <TitlesOfParts>
    <vt:vector size="82" baseType="lpstr">
      <vt:lpstr>Arial</vt:lpstr>
      <vt:lpstr>Calibri</vt:lpstr>
      <vt:lpstr>Cambria Math</vt:lpstr>
      <vt:lpstr>CMU Serif</vt:lpstr>
      <vt:lpstr>CMU Typewriter Text</vt:lpstr>
      <vt:lpstr>Helvetica Neue Light</vt:lpstr>
      <vt:lpstr>Helvetica Neue UltraLight</vt:lpstr>
      <vt:lpstr>HelveticaNeue Light</vt:lpstr>
      <vt:lpstr>HelveticaNeue Medium</vt:lpstr>
      <vt:lpstr>Office Theme</vt:lpstr>
      <vt:lpstr>Structural Equation Modeling Using Stata</vt:lpstr>
      <vt:lpstr>Outline</vt:lpstr>
      <vt:lpstr>What is SEM?</vt:lpstr>
      <vt:lpstr>What is SEM?</vt:lpstr>
      <vt:lpstr>Path Diagrams</vt:lpstr>
      <vt:lpstr>Path Diagrams</vt:lpstr>
      <vt:lpstr>Path Diagrams</vt:lpstr>
      <vt:lpstr>Path Diagrams</vt:lpstr>
      <vt:lpstr>Path Diagrams</vt:lpstr>
      <vt:lpstr>Path Diagrams</vt:lpstr>
      <vt:lpstr>How to fit SEMs in Stata?</vt:lpstr>
      <vt:lpstr>An Example</vt:lpstr>
      <vt:lpstr>Path Diagram</vt:lpstr>
      <vt:lpstr>Path Diagram</vt:lpstr>
      <vt:lpstr>SEM Builder</vt:lpstr>
      <vt:lpstr>SEM Builder</vt:lpstr>
      <vt:lpstr>SEM Builder</vt:lpstr>
      <vt:lpstr>CFA</vt:lpstr>
      <vt:lpstr>CFA</vt:lpstr>
      <vt:lpstr>CFA</vt:lpstr>
      <vt:lpstr>Constraints</vt:lpstr>
      <vt:lpstr>Constraints</vt:lpstr>
      <vt:lpstr>Model Fit </vt:lpstr>
      <vt:lpstr>Model Fit </vt:lpstr>
      <vt:lpstr>Model Fit </vt:lpstr>
      <vt:lpstr>Model Fit </vt:lpstr>
      <vt:lpstr>Model Fit </vt:lpstr>
      <vt:lpstr>Model Fit </vt:lpstr>
      <vt:lpstr>Model Fit </vt:lpstr>
      <vt:lpstr>Model Fit</vt:lpstr>
      <vt:lpstr>Model Fit</vt:lpstr>
      <vt:lpstr>Model Fit</vt:lpstr>
      <vt:lpstr>Model Fit</vt:lpstr>
      <vt:lpstr>Model Fit</vt:lpstr>
      <vt:lpstr>Satorra-Bentler Estimator</vt:lpstr>
      <vt:lpstr>Satorra-Bentler Estimator</vt:lpstr>
      <vt:lpstr>Constraints</vt:lpstr>
      <vt:lpstr>Path Analysis</vt:lpstr>
      <vt:lpstr>Path Analysis</vt:lpstr>
      <vt:lpstr>Model Fit</vt:lpstr>
      <vt:lpstr>Path Analysis</vt:lpstr>
      <vt:lpstr>PowerPoint Presentation</vt:lpstr>
      <vt:lpstr>PowerPoint Presentation</vt:lpstr>
      <vt:lpstr>Mediation</vt:lpstr>
      <vt:lpstr>Mediation</vt:lpstr>
      <vt:lpstr>Mediation</vt:lpstr>
      <vt:lpstr>Multigroup SEM</vt:lpstr>
      <vt:lpstr>Multigroup SEM</vt:lpstr>
      <vt:lpstr>Multigroup SEM</vt:lpstr>
      <vt:lpstr>Multigroup SEM</vt:lpstr>
      <vt:lpstr>Generalized SEM</vt:lpstr>
      <vt:lpstr>Families and Link Functions</vt:lpstr>
      <vt:lpstr>Families and Link Functions</vt:lpstr>
      <vt:lpstr>Generalized SEM</vt:lpstr>
      <vt:lpstr>Binary Response</vt:lpstr>
      <vt:lpstr>Binary Response</vt:lpstr>
      <vt:lpstr>PowerPoint Presentation</vt:lpstr>
      <vt:lpstr>PowerPoint Presentation</vt:lpstr>
      <vt:lpstr>Generalized SEM</vt:lpstr>
      <vt:lpstr>Multilevel SEM</vt:lpstr>
      <vt:lpstr>Multilevel SEM</vt:lpstr>
      <vt:lpstr>Multilevel SEM</vt:lpstr>
      <vt:lpstr>Multilevel SEM</vt:lpstr>
      <vt:lpstr>PowerPoint Presentation</vt:lpstr>
      <vt:lpstr>PowerPoint Presentation</vt:lpstr>
      <vt:lpstr>Multilevel SEM</vt:lpstr>
      <vt:lpstr>Multilevel SEM</vt:lpstr>
      <vt:lpstr>sem vs gsem</vt:lpstr>
      <vt:lpstr>Summary Statistics Data</vt:lpstr>
      <vt:lpstr>sem vs gsem</vt:lpstr>
      <vt:lpstr>sem vs gsem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Multilevel/  Mixed Models  Using Stata</dc:title>
  <dc:creator>Meghan Cain</dc:creator>
  <cp:lastModifiedBy>Video</cp:lastModifiedBy>
  <cp:revision>660</cp:revision>
  <cp:lastPrinted>2020-09-18T16:12:50Z</cp:lastPrinted>
  <dcterms:created xsi:type="dcterms:W3CDTF">2020-06-30T21:17:10Z</dcterms:created>
  <dcterms:modified xsi:type="dcterms:W3CDTF">2020-12-09T16:38:12Z</dcterms:modified>
</cp:coreProperties>
</file>