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4"/>
  </p:sldMasterIdLst>
  <p:notesMasterIdLst>
    <p:notesMasterId r:id="rId36"/>
  </p:notesMasterIdLst>
  <p:handoutMasterIdLst>
    <p:handoutMasterId r:id="rId37"/>
  </p:handoutMasterIdLst>
  <p:sldIdLst>
    <p:sldId id="2132737501" r:id="rId5"/>
    <p:sldId id="2132737515" r:id="rId6"/>
    <p:sldId id="2132737517" r:id="rId7"/>
    <p:sldId id="2132737507" r:id="rId8"/>
    <p:sldId id="2132737518" r:id="rId9"/>
    <p:sldId id="2132737502" r:id="rId10"/>
    <p:sldId id="2132737532" r:id="rId11"/>
    <p:sldId id="2132737509" r:id="rId12"/>
    <p:sldId id="2132737526" r:id="rId13"/>
    <p:sldId id="2132737538" r:id="rId14"/>
    <p:sldId id="2132737508" r:id="rId15"/>
    <p:sldId id="2132737523" r:id="rId16"/>
    <p:sldId id="2132737510" r:id="rId17"/>
    <p:sldId id="2132737513" r:id="rId18"/>
    <p:sldId id="2132737522" r:id="rId19"/>
    <p:sldId id="2132737537" r:id="rId20"/>
    <p:sldId id="2132737531" r:id="rId21"/>
    <p:sldId id="2132737533" r:id="rId22"/>
    <p:sldId id="2132737512" r:id="rId23"/>
    <p:sldId id="2132737511" r:id="rId24"/>
    <p:sldId id="2132737503" r:id="rId25"/>
    <p:sldId id="2132737527" r:id="rId26"/>
    <p:sldId id="2132737525" r:id="rId27"/>
    <p:sldId id="2132737539" r:id="rId28"/>
    <p:sldId id="2132737519" r:id="rId29"/>
    <p:sldId id="2132737520" r:id="rId30"/>
    <p:sldId id="2132737540" r:id="rId31"/>
    <p:sldId id="2132737528" r:id="rId32"/>
    <p:sldId id="2132737529" r:id="rId33"/>
    <p:sldId id="2132737534" r:id="rId34"/>
    <p:sldId id="2132737530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entury Gothic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B7FE7E5-09F7-4E3C-8A99-B0A55EB42D29}">
          <p14:sldIdLst>
            <p14:sldId id="2132737501"/>
            <p14:sldId id="2132737515"/>
            <p14:sldId id="2132737517"/>
            <p14:sldId id="2132737507"/>
            <p14:sldId id="2132737518"/>
            <p14:sldId id="2132737502"/>
            <p14:sldId id="2132737532"/>
            <p14:sldId id="2132737509"/>
            <p14:sldId id="2132737526"/>
            <p14:sldId id="2132737538"/>
            <p14:sldId id="2132737508"/>
            <p14:sldId id="2132737523"/>
            <p14:sldId id="2132737510"/>
            <p14:sldId id="2132737513"/>
            <p14:sldId id="2132737522"/>
            <p14:sldId id="2132737537"/>
            <p14:sldId id="2132737531"/>
            <p14:sldId id="2132737533"/>
            <p14:sldId id="2132737512"/>
            <p14:sldId id="2132737511"/>
            <p14:sldId id="2132737503"/>
            <p14:sldId id="2132737527"/>
            <p14:sldId id="2132737525"/>
            <p14:sldId id="2132737539"/>
            <p14:sldId id="2132737519"/>
            <p14:sldId id="2132737520"/>
            <p14:sldId id="2132737540"/>
            <p14:sldId id="2132737528"/>
            <p14:sldId id="2132737529"/>
            <p14:sldId id="2132737534"/>
            <p14:sldId id="2132737530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912" userDrawn="1">
          <p15:clr>
            <a:srgbClr val="A4A3A4"/>
          </p15:clr>
        </p15:guide>
        <p15:guide id="3" orient="horz" pos="816" userDrawn="1">
          <p15:clr>
            <a:srgbClr val="A4A3A4"/>
          </p15:clr>
        </p15:guide>
        <p15:guide id="4" pos="1224" userDrawn="1">
          <p15:clr>
            <a:srgbClr val="A4A3A4"/>
          </p15:clr>
        </p15:guide>
        <p15:guide id="5" pos="7320" userDrawn="1">
          <p15:clr>
            <a:srgbClr val="A4A3A4"/>
          </p15:clr>
        </p15:guide>
        <p15:guide id="7" orient="horz" pos="3120" userDrawn="1">
          <p15:clr>
            <a:srgbClr val="A4A3A4"/>
          </p15:clr>
        </p15:guide>
        <p15:guide id="9" orient="horz" pos="2232" userDrawn="1">
          <p15:clr>
            <a:srgbClr val="A4A3A4"/>
          </p15:clr>
        </p15:guide>
        <p15:guide id="10" pos="2832" userDrawn="1">
          <p15:clr>
            <a:srgbClr val="A4A3A4"/>
          </p15:clr>
        </p15:guide>
        <p15:guide id="11" pos="4056" userDrawn="1">
          <p15:clr>
            <a:srgbClr val="A4A3A4"/>
          </p15:clr>
        </p15:guide>
        <p15:guide id="13" orient="horz" pos="12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CFE105-A5BD-4F1E-44DA-4A5C276CE00C}" name="Chris Li" initials="CL" userId="S::cli@tuscanystrategy.com::bdcb591d-9ea5-4b0b-b462-f5366808ea37" providerId="AD"/>
  <p188:author id="{BDB4420F-CDBA-B06B-A282-DD351C37EE91}" name="Kevin Sample" initials="KS" userId="S::ksample@tuscanystrategy.com::bc10e3e4-6d3f-4421-92b0-f0bd79eeca62" providerId="AD"/>
  <p188:author id="{35E06933-818E-E683-2DF1-0CF67D42A753}" name="Carolyn Ma" initials="CM" userId="S::cma@tuscanystrategy.com::1a4b7538-46b5-46a6-9a01-778f0507cc78" providerId="AD"/>
  <p188:author id="{A8F75B65-A1ED-D89D-D3AD-AA4B80981EE1}" name="Thomas Reilly" initials="TR" userId="S::treilly@tuscanystrategy.com::c3fb902d-4273-4e35-b91b-7752fc1dc987" providerId="AD"/>
  <p188:author id="{25632C68-485D-8FD4-0D02-2AEEE35E8AF7}" name="Tim Thompson" initials="TT" userId="S::tthompson@tuscanystrategy.com::e77abfe1-ba40-4ff9-83fc-445525f67e3b" providerId="AD"/>
  <p188:author id="{C8865172-F09B-7F60-06C6-3D73612A5D15}" name="David Long" initials="DL" userId="S::dlong@tuscanystrategy.com::c1d4fcb6-82ad-4c60-9ccc-a63c47d09b77" providerId="AD"/>
  <p188:author id="{C35E8697-89D0-11C5-340A-6A1BAEE94968}" name="Vanessa Vaughn" initials="VV" userId="S::vvaughn@tuscanystrategy.com::2d95224b-5832-43e2-9a6d-60190227769a" providerId="AD"/>
  <p188:author id="{28A9209E-E864-EFC1-5C7D-6B5D03C95CD7}" name="Kenneth Crittendon" initials="KC" userId="S::kcrittendon@tuscanystrategy.com::5b9a95b8-510a-4ff7-82be-dadfea6a7c0c" providerId="AD"/>
  <p188:author id="{4B8EE6E5-2C13-0C0F-D176-34BBBB936A6A}" name="Rachel Yuh" initials="RY" userId="S::ryuh@tuscanystrategy.com::b0ffba15-81fd-4418-a9b3-91e259e10af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horized User" initials="AU" lastIdx="2" clrIdx="0"/>
  <p:cmAuthor id="1" name="Thomas Reilly" initials="TR" lastIdx="4" clrIdx="1"/>
  <p:cmAuthor id="2" name="Vanessa Vaughn" initials="VV" lastIdx="7" clrIdx="2">
    <p:extLst>
      <p:ext uri="{19B8F6BF-5375-455C-9EA6-DF929625EA0E}">
        <p15:presenceInfo xmlns:p15="http://schemas.microsoft.com/office/powerpoint/2012/main" userId="S::vvaughn@tuscanystrategy.com::2d95224b-5832-43e2-9a6d-60190227769a" providerId="AD"/>
      </p:ext>
    </p:extLst>
  </p:cmAuthor>
  <p:cmAuthor id="3" name="David Long" initials="DL" lastIdx="1" clrIdx="3">
    <p:extLst>
      <p:ext uri="{19B8F6BF-5375-455C-9EA6-DF929625EA0E}">
        <p15:presenceInfo xmlns:p15="http://schemas.microsoft.com/office/powerpoint/2012/main" userId="S::dlong@tuscanystrategy.com::c1d4fcb6-82ad-4c60-9ccc-a63c47d09b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5F6267"/>
    <a:srgbClr val="36465C"/>
    <a:srgbClr val="FF8081"/>
    <a:srgbClr val="FFC965"/>
    <a:srgbClr val="C00000"/>
    <a:srgbClr val="000000"/>
    <a:srgbClr val="DA0100"/>
    <a:srgbClr val="3333A4"/>
    <a:srgbClr val="080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23"/>
    <p:restoredTop sz="80390"/>
  </p:normalViewPr>
  <p:slideViewPr>
    <p:cSldViewPr snapToGrid="0">
      <p:cViewPr varScale="1">
        <p:scale>
          <a:sx n="102" d="100"/>
          <a:sy n="102" d="100"/>
        </p:scale>
        <p:origin x="1400" y="192"/>
      </p:cViewPr>
      <p:guideLst>
        <p:guide orient="horz" pos="912"/>
        <p:guide orient="horz" pos="816"/>
        <p:guide pos="1224"/>
        <p:guide pos="7320"/>
        <p:guide orient="horz" pos="3120"/>
        <p:guide orient="horz" pos="2232"/>
        <p:guide pos="2832"/>
        <p:guide pos="4056"/>
        <p:guide orient="horz" pos="12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507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B4EADE-E476-0E43-B4B3-B920ABBDA59E}" type="datetimeFigureOut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24B13A-6206-3A40-B8C0-37BC54F5DB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633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7447EA7-0676-5240-82BE-B8DC40F65509}" type="datetimeFigureOut">
              <a:rPr lang="en-US"/>
              <a:pPr>
                <a:defRPr/>
              </a:pPr>
              <a:t>2/26/26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0C1FE1-F66B-4743-AF0D-A0E72967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589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309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948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260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3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2982B-AC85-CB3D-B1C6-784817F3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513B9C-DEC7-1B13-83BB-68E18FB67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4462D0-85B6-CA90-CF44-DAF42279E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773B0-A3E8-E16D-C5A6-7EF6727E93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62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49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52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12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35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44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269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94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56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35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557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162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80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6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24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514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6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E232A-F632-2FE3-758A-EAD31DB7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2BC81A-B8AD-550B-8DD1-651EEC0A5D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726112-B1BB-ACE7-B9BE-4AC37D671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50F0A-C76D-1141-15D8-EF6AF97DCA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2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2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53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90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37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7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6236F-B183-7EF5-2133-E6623939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45EC91-8C8B-EAD4-530D-1148009DF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A6C6E8-28DD-A979-8269-3D4B4EE0B4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92187-14B3-4C9E-ECD4-2B9454441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0C1FE1-F66B-4743-AF0D-A0E72967594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0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5">
            <a:extLst>
              <a:ext uri="{FF2B5EF4-FFF2-40B4-BE49-F238E27FC236}">
                <a16:creationId xmlns:a16="http://schemas.microsoft.com/office/drawing/2014/main" id="{631C83AC-3C73-B742-9C8F-2850A1945AF4}"/>
              </a:ext>
            </a:extLst>
          </p:cNvPr>
          <p:cNvSpPr/>
          <p:nvPr userDrawn="1"/>
        </p:nvSpPr>
        <p:spPr>
          <a:xfrm>
            <a:off x="3116688" y="5995816"/>
            <a:ext cx="8673464" cy="7116"/>
          </a:xfrm>
          <a:prstGeom prst="line">
            <a:avLst/>
          </a:prstGeom>
          <a:ln w="19050" cap="flat">
            <a:solidFill>
              <a:srgbClr val="FEFEF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600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FEC7F091-7260-A8A9-500E-BBD15B4E2A1C}"/>
              </a:ext>
            </a:extLst>
          </p:cNvPr>
          <p:cNvSpPr/>
          <p:nvPr userDrawn="1"/>
        </p:nvSpPr>
        <p:spPr>
          <a:xfrm>
            <a:off x="284206" y="5282159"/>
            <a:ext cx="2832481" cy="1215307"/>
          </a:xfrm>
          <a:custGeom>
            <a:avLst/>
            <a:gdLst/>
            <a:ahLst/>
            <a:cxnLst/>
            <a:rect l="l" t="t" r="r" b="b"/>
            <a:pathLst>
              <a:path w="4248722" h="1822961">
                <a:moveTo>
                  <a:pt x="0" y="0"/>
                </a:moveTo>
                <a:lnTo>
                  <a:pt x="4248722" y="0"/>
                </a:lnTo>
                <a:lnTo>
                  <a:pt x="4248722" y="1822961"/>
                </a:lnTo>
                <a:lnTo>
                  <a:pt x="0" y="18229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305" r="-716" b="-27803"/>
            </a:stretch>
          </a:blipFill>
        </p:spPr>
        <p:txBody>
          <a:bodyPr/>
          <a:lstStyle/>
          <a:p>
            <a:endParaRPr lang="en-US" sz="16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0354D3-68C7-7F41-B1C4-1ED56A79E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276" y="2842369"/>
            <a:ext cx="11307427" cy="995209"/>
          </a:xfrm>
          <a:prstGeom prst="rect">
            <a:avLst/>
          </a:prstGeom>
        </p:spPr>
        <p:txBody>
          <a:bodyPr/>
          <a:lstStyle>
            <a:lvl1pPr algn="l">
              <a:defRPr sz="5400" b="0" i="0">
                <a:solidFill>
                  <a:schemeClr val="bg1"/>
                </a:solidFill>
                <a:latin typeface="Bodoni 72 Book" pitchFamily="2" charset="0"/>
                <a:ea typeface="Baskerville" panose="02020502070401020303" pitchFamily="18" charset="0"/>
                <a:cs typeface="Lath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B3C49E2-A917-B842-A1A7-27D147B208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3276" y="4029725"/>
            <a:ext cx="8398667" cy="11929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buNone/>
              <a:defRPr lang="en-US" sz="3200" b="0" i="1" smtClean="0">
                <a:solidFill>
                  <a:schemeClr val="bg1"/>
                </a:solidFill>
                <a:latin typeface="Source Sans Pro Light" panose="020B0503030403020204" pitchFamily="34" charset="0"/>
                <a:ea typeface="Source Sans Pro Light" panose="020B0503030403020204" pitchFamily="34" charset="0"/>
                <a:cs typeface="Times New Roman" panose="02020603050405020304" pitchFamily="18" charset="0"/>
              </a:defRPr>
            </a:lvl1pPr>
            <a:lvl2pPr>
              <a:defRPr lang="en-US" sz="320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2pPr>
            <a:lvl3pPr>
              <a:defRPr lang="en-US" sz="320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3pPr>
            <a:lvl4pPr>
              <a:defRPr lang="en-US" sz="320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4pPr>
            <a:lvl5pPr>
              <a:defRPr lang="en-US" sz="320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31805F6-FD4F-0A4C-91A7-199A2CEFD9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13345" y="273395"/>
            <a:ext cx="6394449" cy="319564"/>
          </a:xfrm>
          <a:prstGeom prst="rect">
            <a:avLst/>
          </a:prstGeom>
        </p:spPr>
        <p:txBody>
          <a:bodyPr/>
          <a:lstStyle>
            <a:lvl1pPr marL="0" indent="0" algn="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  <a:defRPr lang="en-US" sz="1333" kern="1200" spc="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>
              <a:defRPr lang="en-US" sz="3200" dirty="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2pPr>
            <a:lvl3pPr>
              <a:defRPr lang="en-US" sz="3200" dirty="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3pPr>
            <a:lvl4pPr>
              <a:defRPr lang="en-US" sz="3200" dirty="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4pPr>
            <a:lvl5pPr>
              <a:defRPr lang="en-US" sz="3200" dirty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58E966E-DE50-6A4F-B608-5C43D4BA19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6254" y="542757"/>
            <a:ext cx="6394449" cy="319564"/>
          </a:xfrm>
          <a:prstGeom prst="rect">
            <a:avLst/>
          </a:prstGeom>
        </p:spPr>
        <p:txBody>
          <a:bodyPr/>
          <a:lstStyle>
            <a:lvl1pPr marL="0" indent="0" algn="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None/>
              <a:defRPr lang="en-US" sz="1333" kern="1200" spc="0" dirty="0" smtClean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 panose="020B0503030403020204" pitchFamily="34" charset="0"/>
              </a:defRPr>
            </a:lvl1pPr>
            <a:lvl2pPr>
              <a:defRPr lang="en-US" sz="3200" dirty="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2pPr>
            <a:lvl3pPr>
              <a:defRPr lang="en-US" sz="3200" dirty="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3pPr>
            <a:lvl4pPr>
              <a:defRPr lang="en-US" sz="3200" dirty="0" smtClean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4pPr>
            <a:lvl5pPr>
              <a:defRPr lang="en-US" sz="3200" dirty="0">
                <a:solidFill>
                  <a:srgbClr val="F79646"/>
                </a:solidFill>
                <a:latin typeface="Helvetica Light" charset="0"/>
                <a:cs typeface="ＭＳ Ｐゴシック" charset="-128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416E9D-299D-BB50-9A65-8E2468913F57}"/>
              </a:ext>
            </a:extLst>
          </p:cNvPr>
          <p:cNvSpPr txBox="1"/>
          <p:nvPr userDrawn="1"/>
        </p:nvSpPr>
        <p:spPr>
          <a:xfrm>
            <a:off x="415636" y="-1116281"/>
            <a:ext cx="184731" cy="2769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endParaRPr lang="en-US" sz="1200" dirty="0">
              <a:latin typeface="Helvetica Neue"/>
              <a:cs typeface="Helvetica Neue"/>
            </a:endParaRP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3AF9CFE7-6B69-B703-5EE4-5C2798BFB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06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5B51CEF-9F7B-1542-9C66-2AFA5EAD39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8816" y="1336870"/>
            <a:ext cx="7337452" cy="382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FF7649-CB94-DD4F-A21D-35E71CDF16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8848" y="5631800"/>
            <a:ext cx="5901240" cy="382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9DD3F8-8CE9-6F4D-8265-1C80B4499F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16200000">
            <a:off x="901046" y="3419705"/>
            <a:ext cx="3348528" cy="5101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CED6AC-9C15-2F4B-8A69-9849E7741856}"/>
              </a:ext>
            </a:extLst>
          </p:cNvPr>
          <p:cNvSpPr/>
          <p:nvPr userDrawn="1"/>
        </p:nvSpPr>
        <p:spPr>
          <a:xfrm>
            <a:off x="2829777" y="1727551"/>
            <a:ext cx="7347859" cy="3900942"/>
          </a:xfrm>
          <a:prstGeom prst="rect">
            <a:avLst/>
          </a:prstGeom>
          <a:noFill/>
          <a:ln w="3175"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charset="0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8E7BC4D0-43C3-1B45-98C2-CF1AAC1B048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034274" y="1724633"/>
            <a:ext cx="1771651" cy="2758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i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High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362B379-E62C-B345-9707-8568CC7658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34274" y="5349027"/>
            <a:ext cx="1771651" cy="2758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i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Low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374042A-639D-E645-8398-C5B42016CC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2828816" y="5632093"/>
            <a:ext cx="706180" cy="2758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i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Low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85F01F32-EF1D-8D4A-9D0F-5A3ECA9FBA9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460088" y="5632093"/>
            <a:ext cx="706180" cy="27586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i="1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High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4CBB3C1C-21D3-9A48-B216-C166ACA2E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4050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A3F7C7-3219-A844-2FF3-3B3BC4CDAAC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FEA67A0-6177-4410-DCD1-35C2FA68B6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061004"/>
            <a:ext cx="11506200" cy="256907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879DD97-4BD3-76AD-3246-D4328D67E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21" y="338714"/>
            <a:ext cx="11506200" cy="667033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Helvetica Neue Light" panose="02000403000000020004" pitchFamily="2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8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36DC294-B5DC-364C-ABD7-C890BA68F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4050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DC0A6B-2218-CA0D-9D88-B728B7E09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47" y="1745672"/>
            <a:ext cx="11480028" cy="380238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  <a:defRPr lang="en-US" sz="2000" b="0" i="0" kern="1200" dirty="0" smtClean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 marL="292100" indent="-176213" algn="l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 marL="517525" indent="-185738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SzPct val="100000"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 marL="750888" indent="-174625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 marL="1035050" indent="-176213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24817-DD45-02F3-58ED-8821BD46F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BD9AFCB-F8B8-06F7-4510-D6F94B0D8F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106" y="1309946"/>
            <a:ext cx="11506200" cy="31111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E98465B-7C52-D701-8F13-F9C9C24A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4" y="502180"/>
            <a:ext cx="11506200" cy="807766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Baskerville" panose="02020502070401020303" pitchFamily="18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891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  <p15:guide id="2" pos="2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 Box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8D8E39-EBC6-9047-AD87-33A699CC3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81" y="1739590"/>
            <a:ext cx="5630827" cy="3876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  <a:defRPr lang="en-US" sz="2000" b="0" i="0" kern="1200" dirty="0" smtClean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 marL="292100" indent="-176213" algn="l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 marL="517525" indent="-185738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SzPct val="100000"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750888" indent="-174625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035050" indent="-176213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AFF652-C2AD-654A-8427-A1097059A40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25631" y="1739590"/>
            <a:ext cx="5630827" cy="387643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  <a:defRPr lang="en-US" sz="2000" b="0" i="0" kern="1200" dirty="0" smtClean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 marL="292100" indent="-176213" algn="l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 marL="517525" indent="-185738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SzPct val="100000"/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 marL="750888" indent="-174625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 marL="1035050" indent="-176213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Char char="•"/>
              <a:tabLst/>
              <a:defRPr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E85F7D5A-7392-E44B-B25B-0B399A6F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D00189B-A2C3-AD49-B804-72C039EFF1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9821" y="6356350"/>
            <a:ext cx="8751226" cy="365125"/>
          </a:xfrm>
          <a:prstGeom prst="rect">
            <a:avLst/>
          </a:prstGeom>
        </p:spPr>
        <p:txBody>
          <a:bodyPr vert="horz" anchor="b"/>
          <a:lstStyle>
            <a:lvl1pPr marL="458788" indent="-450850">
              <a:spcBef>
                <a:spcPts val="0"/>
              </a:spcBef>
              <a:buNone/>
              <a:tabLst/>
              <a:defRPr sz="900">
                <a:solidFill>
                  <a:srgbClr val="595959"/>
                </a:solidFill>
                <a:latin typeface="Helvetica Neue"/>
                <a:cs typeface="Helvetica Neu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03325126-80BD-CF5F-4827-97600EB4D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106" y="1309946"/>
            <a:ext cx="11506200" cy="31111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BB542D-2589-A844-004E-28E16268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4" y="502180"/>
            <a:ext cx="11506200" cy="807766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Helvetica Neue Light" panose="02000403000000020004" pitchFamily="2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04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ext Boxes,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E85F7D5A-7392-E44B-B25B-0B399A6F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4037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AAD12C5-7AC1-F04C-A899-5C3CABBF648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18846" y="1722172"/>
            <a:ext cx="5623468" cy="3111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en-US" sz="2000" b="1" i="0" kern="1200" dirty="0">
                <a:solidFill>
                  <a:srgbClr val="092C74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Helvetica Neue Medium" panose="02000503000000020004" pitchFamily="2" charset="0"/>
              </a:defRPr>
            </a:lvl1pPr>
            <a:lvl2pPr marL="292100" indent="-176213" algn="l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517525" indent="-185738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750888" indent="-174625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035050" indent="-176213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marL="0" lv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91BBEFE-F57E-2747-ADFF-807F972ACC6D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11792" y="1720842"/>
            <a:ext cx="5623468" cy="31111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lang="en-US" sz="2000" b="1" i="0" kern="1200" dirty="0">
                <a:solidFill>
                  <a:srgbClr val="092C74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Helvetica Neue Medium" panose="02000503000000020004" pitchFamily="2" charset="0"/>
              </a:defRPr>
            </a:lvl1pPr>
            <a:lvl2pPr marL="292100" indent="-176213" algn="l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517525" indent="-185738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750888" indent="-174625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035050" indent="-176213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tabLst/>
              <a:defRPr sz="11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marL="0" lv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5EA935E-03E9-4D49-951F-76AD5BD54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46" y="2079239"/>
            <a:ext cx="5623468" cy="3507115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D6171DE-DBE1-3144-9E3E-1C7C8FFDC9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01578" y="2079239"/>
            <a:ext cx="5623468" cy="3507115"/>
          </a:xfrm>
          <a:prstGeom prst="rect">
            <a:avLst/>
          </a:prstGeom>
        </p:spPr>
        <p:txBody>
          <a:bodyPr/>
          <a:lstStyle>
            <a:lvl1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1217184B-A00B-D784-09F6-A9B26E3486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846" y="1309943"/>
            <a:ext cx="11506200" cy="31111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6EDFAD-77AD-E891-0E6A-F43F88876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4" y="502180"/>
            <a:ext cx="11506200" cy="807766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Helvetica Neue Light" panose="02000403000000020004" pitchFamily="2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623A40-851A-6732-7F91-CF175E5FF8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5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8D8E39-EBC6-9047-AD87-33A699CC3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82" y="1739590"/>
            <a:ext cx="3768568" cy="4174120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AFF652-C2AD-654A-8427-A1097059A40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73903" y="1739590"/>
            <a:ext cx="7475197" cy="4174120"/>
          </a:xfrm>
          <a:prstGeom prst="rect">
            <a:avLst/>
          </a:prstGeom>
        </p:spPr>
        <p:txBody>
          <a:bodyPr/>
          <a:lstStyle>
            <a:lvl1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E85F7D5A-7392-E44B-B25B-0B399A6F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5900" y="64050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39A45F68-5150-59BF-36BA-6B8772C7B9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106" y="1309946"/>
            <a:ext cx="11506200" cy="31111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F0CCF5-A3CE-5B68-1D9D-68B9BA7C8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4" y="502180"/>
            <a:ext cx="11506200" cy="807766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Helvetica Neue Light" panose="02000403000000020004" pitchFamily="2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33112-F1EA-5C25-EDFB-E8E8502E4A4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14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/70 Text Boxes &amp;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E85F7D5A-7392-E44B-B25B-0B399A6F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4050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B6BCC8-CEE1-DE7A-0208-891AD9CE34B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0EFB588B-E5F8-DC9F-D220-FB90FFFE64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106" y="1309946"/>
            <a:ext cx="11506200" cy="31111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27FCD9-0BBF-89D0-3A73-248D8BB72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4" y="502180"/>
            <a:ext cx="11506200" cy="807766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Helvetica Neue Light" panose="02000403000000020004" pitchFamily="2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1E1864-A209-C057-043D-15F3F4FE1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23" y="2077037"/>
            <a:ext cx="3768568" cy="3394782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E07823E-5810-FC80-73F0-48AD7F24397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373444" y="2077037"/>
            <a:ext cx="7475197" cy="3394782"/>
          </a:xfrm>
          <a:prstGeom prst="rect">
            <a:avLst/>
          </a:prstGeom>
        </p:spPr>
        <p:txBody>
          <a:bodyPr/>
          <a:lstStyle>
            <a:lvl1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8197355-097E-7C89-F6D7-81207010427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0581" y="2077302"/>
            <a:ext cx="873" cy="4182365"/>
          </a:xfrm>
          <a:prstGeom prst="line">
            <a:avLst/>
          </a:prstGeom>
          <a:ln w="3175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73A9F3-D889-81C6-AF2F-CF4A193495E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106" y="1766456"/>
            <a:ext cx="3768568" cy="311111"/>
          </a:xfrm>
          <a:prstGeom prst="rect">
            <a:avLst/>
          </a:prstGeom>
        </p:spPr>
        <p:txBody>
          <a:bodyPr/>
          <a:lstStyle>
            <a:lvl1pPr>
              <a:defRPr lang="en-US" sz="2000" b="1" i="0" dirty="0">
                <a:solidFill>
                  <a:srgbClr val="092C74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Helvetica Neue Medium" panose="02000503000000020004" pitchFamily="2" charset="0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3D72A5D-4772-8C7C-F7CD-6660ACA11DF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77599" y="1766456"/>
            <a:ext cx="7475197" cy="311111"/>
          </a:xfrm>
          <a:prstGeom prst="rect">
            <a:avLst/>
          </a:prstGeom>
        </p:spPr>
        <p:txBody>
          <a:bodyPr/>
          <a:lstStyle>
            <a:lvl1pPr>
              <a:defRPr lang="en-US" sz="2000" b="1" i="0" dirty="0">
                <a:solidFill>
                  <a:srgbClr val="092C74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Helvetica Neue Medium" panose="02000503000000020004" pitchFamily="2" charset="0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0660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/30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8D8E39-EBC6-9047-AD87-33A699CC3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81" y="1740082"/>
            <a:ext cx="7352223" cy="4173628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AFF652-C2AD-654A-8427-A1097059A40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899025" y="1739590"/>
            <a:ext cx="3950076" cy="4174120"/>
          </a:xfrm>
          <a:prstGeom prst="rect">
            <a:avLst/>
          </a:prstGeom>
        </p:spPr>
        <p:txBody>
          <a:bodyPr/>
          <a:lstStyle>
            <a:lvl1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E85F7D5A-7392-E44B-B25B-0B399A6F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4016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4023CFEE-3B0B-9EC8-E730-CA4DEA2D7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106" y="1309946"/>
            <a:ext cx="11506200" cy="31111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906997-C6A8-0538-7929-6FDF2667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4" y="502180"/>
            <a:ext cx="11506200" cy="807766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Helvetica Neue Light" panose="02000403000000020004" pitchFamily="2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9A425-79E1-830B-2A22-449A74BD94C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53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/30 Text Boxes &amp;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E8D8E39-EBC6-9047-AD87-33A699CC3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010" y="2097000"/>
            <a:ext cx="7352223" cy="3705361"/>
          </a:xfrm>
          <a:prstGeom prst="rect">
            <a:avLst/>
          </a:prstGeom>
        </p:spPr>
        <p:txBody>
          <a:bodyPr/>
          <a:lstStyle>
            <a:lvl1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 dirty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AFF652-C2AD-654A-8427-A1097059A40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898554" y="2097000"/>
            <a:ext cx="3950076" cy="3705361"/>
          </a:xfrm>
          <a:prstGeom prst="rect">
            <a:avLst/>
          </a:prstGeom>
        </p:spPr>
        <p:txBody>
          <a:bodyPr/>
          <a:lstStyle>
            <a:lvl1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  <a:lvl2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2pPr>
            <a:lvl3pPr>
              <a:defRPr lang="en-US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3pPr>
            <a:lvl4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4pPr>
            <a:lvl5pPr>
              <a:defRPr lang="en-US" sz="2000" b="0" i="0">
                <a:solidFill>
                  <a:srgbClr val="595959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5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>
              <a:spcBef>
                <a:spcPts val="0"/>
              </a:spcBef>
              <a:spcAft>
                <a:spcPts val="600"/>
              </a:spcAft>
              <a:buClr>
                <a:srgbClr val="092C74"/>
              </a:buClr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id="{E85F7D5A-7392-E44B-B25B-0B399A6FD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FAE697-3251-904E-82CC-22DF521C59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5093" y="1785889"/>
            <a:ext cx="7352223" cy="311111"/>
          </a:xfrm>
          <a:prstGeom prst="rect">
            <a:avLst/>
          </a:prstGeom>
        </p:spPr>
        <p:txBody>
          <a:bodyPr/>
          <a:lstStyle>
            <a:lvl1pPr>
              <a:defRPr lang="en-US" sz="2000" b="1" i="0" dirty="0">
                <a:solidFill>
                  <a:srgbClr val="092C74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Helvetica Neue Medium" panose="02000503000000020004" pitchFamily="2" charset="0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C49227-01B6-524A-83A1-BEE3FD74E6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902708" y="1785889"/>
            <a:ext cx="3950076" cy="311111"/>
          </a:xfrm>
          <a:prstGeom prst="rect">
            <a:avLst/>
          </a:prstGeom>
        </p:spPr>
        <p:txBody>
          <a:bodyPr/>
          <a:lstStyle>
            <a:lvl1pPr>
              <a:defRPr lang="en-US" sz="2000" b="1" i="0" dirty="0">
                <a:solidFill>
                  <a:srgbClr val="092C74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Helvetica Neue Medium" panose="02000503000000020004" pitchFamily="2" charset="0"/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5084172-6CAB-CC27-4B72-3A7576C24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5106" y="1309946"/>
            <a:ext cx="11506200" cy="311110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51C55D7-0BEB-C630-DA73-9B682B006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4" y="502180"/>
            <a:ext cx="11506200" cy="807766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Helvetica Neue Light" panose="02000403000000020004" pitchFamily="2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096C4-BBA5-1771-63E8-944B5E727A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71945" y="6355820"/>
            <a:ext cx="8429102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6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y Two Fra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DFF7649-CB94-DD4F-A21D-35E71CDF16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3029" y="5575330"/>
            <a:ext cx="5954160" cy="3825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 i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9DD3F8-8CE9-6F4D-8265-1C80B4499F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42504" y="3373400"/>
            <a:ext cx="1084334" cy="51011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0" i="1">
                <a:solidFill>
                  <a:schemeClr val="tx1">
                    <a:lumMod val="50000"/>
                    <a:lumOff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CED6AC-9C15-2F4B-8A69-9849E7741856}"/>
              </a:ext>
            </a:extLst>
          </p:cNvPr>
          <p:cNvSpPr/>
          <p:nvPr userDrawn="1"/>
        </p:nvSpPr>
        <p:spPr>
          <a:xfrm>
            <a:off x="3383959" y="1677987"/>
            <a:ext cx="7347859" cy="3900942"/>
          </a:xfrm>
          <a:prstGeom prst="rect">
            <a:avLst/>
          </a:prstGeom>
          <a:noFill/>
          <a:ln w="3175" cmpd="sng">
            <a:solidFill>
              <a:schemeClr val="bg1">
                <a:lumMod val="5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Helvetica Neue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45D82F-F611-FA4B-8A6E-2219085506C4}"/>
              </a:ext>
            </a:extLst>
          </p:cNvPr>
          <p:cNvCxnSpPr>
            <a:cxnSpLocks/>
            <a:endCxn id="13" idx="2"/>
          </p:cNvCxnSpPr>
          <p:nvPr userDrawn="1"/>
        </p:nvCxnSpPr>
        <p:spPr>
          <a:xfrm>
            <a:off x="7052445" y="1677987"/>
            <a:ext cx="5443" cy="3900942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  <a:prstDash val="sysDash"/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B3BD10C-837A-D746-85BA-9056B9D108E6}"/>
              </a:ext>
            </a:extLst>
          </p:cNvPr>
          <p:cNvCxnSpPr>
            <a:stCxn id="13" idx="1"/>
            <a:endCxn id="13" idx="3"/>
          </p:cNvCxnSpPr>
          <p:nvPr userDrawn="1"/>
        </p:nvCxnSpPr>
        <p:spPr>
          <a:xfrm>
            <a:off x="3383959" y="3628458"/>
            <a:ext cx="7347859" cy="0"/>
          </a:xfrm>
          <a:prstGeom prst="line">
            <a:avLst/>
          </a:prstGeom>
          <a:ln w="3175" cmpd="sng">
            <a:solidFill>
              <a:schemeClr val="bg1">
                <a:lumMod val="65000"/>
              </a:schemeClr>
            </a:solidFill>
            <a:prstDash val="sysDash"/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8E7BC4D0-43C3-1B45-98C2-CF1AAC1B048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250690" y="1675069"/>
            <a:ext cx="1109417" cy="195948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i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F362B379-E62C-B345-9707-8568CC7658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250690" y="3634549"/>
            <a:ext cx="1109417" cy="194078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i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374042A-639D-E645-8398-C5B42016CC44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382997" y="1390856"/>
            <a:ext cx="3666269" cy="275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i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85F01F32-EF1D-8D4A-9D0F-5A3ECA9FBA97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065451" y="1390856"/>
            <a:ext cx="3654999" cy="275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i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id="{4CBB3C1C-21D3-9A48-B216-C166ACA2E5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3989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80CA0A0A-AB74-CAF4-8085-726E1093C6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1122684"/>
            <a:ext cx="11506200" cy="256907"/>
          </a:xfrm>
          <a:prstGeom prst="rect">
            <a:avLst/>
          </a:prstGeom>
        </p:spPr>
        <p:txBody>
          <a:bodyPr vert="horz" anchor="ctr"/>
          <a:lstStyle>
            <a:lvl1pPr marL="0" indent="0">
              <a:buNone/>
              <a:defRPr lang="en-US" sz="2400" b="0" i="1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defRPr>
            </a:lvl1pPr>
          </a:lstStyle>
          <a:p>
            <a:pPr marL="0" lv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0EF66F-EDD3-A5E7-628D-56D38154B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21" y="411869"/>
            <a:ext cx="11506200" cy="667033"/>
          </a:xfrm>
          <a:prstGeom prst="rect">
            <a:avLst/>
          </a:prstGeom>
        </p:spPr>
        <p:txBody>
          <a:bodyPr anchor="b" anchorCtr="0"/>
          <a:lstStyle>
            <a:lvl1pPr algn="l" rtl="0" eaLnBrk="1" fontAlgn="base" hangingPunct="1">
              <a:lnSpc>
                <a:spcPts val="2580"/>
              </a:lnSpc>
              <a:spcBef>
                <a:spcPct val="0"/>
              </a:spcBef>
              <a:spcAft>
                <a:spcPct val="0"/>
              </a:spcAft>
              <a:defRPr lang="en-US" sz="3200" b="0" i="0" kern="1200" baseline="0" dirty="0">
                <a:solidFill>
                  <a:srgbClr val="092C74"/>
                </a:solidFill>
                <a:latin typeface="Bodoni 72 Book" pitchFamily="2" charset="0"/>
                <a:ea typeface="Source Sans Pro" panose="020B0503030403020204" pitchFamily="34" charset="0"/>
                <a:cs typeface="Helvetica Neue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6F9CBF9-E8D9-F0E6-F753-23D492E8A94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32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E6A7EAE-B5D5-5945-8336-D924AC4E9F2B}"/>
              </a:ext>
            </a:extLst>
          </p:cNvPr>
          <p:cNvCxnSpPr/>
          <p:nvPr userDrawn="1"/>
        </p:nvCxnSpPr>
        <p:spPr>
          <a:xfrm>
            <a:off x="0" y="6355824"/>
            <a:ext cx="1219200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022529C-A80F-BE4B-A183-5555B00424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047" y="640569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Helvetica Neue" panose="02000503000000020004" pitchFamily="2" charset="0"/>
              </a:defRPr>
            </a:lvl1pPr>
          </a:lstStyle>
          <a:p>
            <a:fld id="{C7424D7C-C7E5-2A4B-87BA-BAF795EF9A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46126FFA-C097-5EB7-7807-3FEC70E05A10}"/>
              </a:ext>
            </a:extLst>
          </p:cNvPr>
          <p:cNvSpPr/>
          <p:nvPr userDrawn="1"/>
        </p:nvSpPr>
        <p:spPr>
          <a:xfrm>
            <a:off x="347753" y="5477221"/>
            <a:ext cx="1739244" cy="928469"/>
          </a:xfrm>
          <a:custGeom>
            <a:avLst/>
            <a:gdLst/>
            <a:ahLst/>
            <a:cxnLst/>
            <a:rect l="l" t="t" r="r" b="b"/>
            <a:pathLst>
              <a:path w="4239373" h="2114387">
                <a:moveTo>
                  <a:pt x="0" y="0"/>
                </a:moveTo>
                <a:lnTo>
                  <a:pt x="4239373" y="0"/>
                </a:lnTo>
                <a:lnTo>
                  <a:pt x="4239373" y="2114387"/>
                </a:lnTo>
                <a:lnTo>
                  <a:pt x="0" y="21143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 sz="1600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AD7486CE-C5E1-C45E-2C5C-F22C9C89972A}"/>
              </a:ext>
            </a:extLst>
          </p:cNvPr>
          <p:cNvGrpSpPr/>
          <p:nvPr userDrawn="1"/>
        </p:nvGrpSpPr>
        <p:grpSpPr>
          <a:xfrm>
            <a:off x="0" y="0"/>
            <a:ext cx="12192000" cy="267629"/>
            <a:chOff x="0" y="0"/>
            <a:chExt cx="4816593" cy="120828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B2434E88-72E8-4BFA-409A-ACFFD3EF22F3}"/>
                </a:ext>
              </a:extLst>
            </p:cNvPr>
            <p:cNvSpPr/>
            <p:nvPr/>
          </p:nvSpPr>
          <p:spPr>
            <a:xfrm>
              <a:off x="0" y="0"/>
              <a:ext cx="4816592" cy="120828"/>
            </a:xfrm>
            <a:custGeom>
              <a:avLst/>
              <a:gdLst/>
              <a:ahLst/>
              <a:cxnLst/>
              <a:rect l="l" t="t" r="r" b="b"/>
              <a:pathLst>
                <a:path w="4816592" h="120828">
                  <a:moveTo>
                    <a:pt x="0" y="0"/>
                  </a:moveTo>
                  <a:lnTo>
                    <a:pt x="4816592" y="0"/>
                  </a:lnTo>
                  <a:lnTo>
                    <a:pt x="4816592" y="120828"/>
                  </a:lnTo>
                  <a:lnTo>
                    <a:pt x="0" y="120828"/>
                  </a:lnTo>
                  <a:close/>
                </a:path>
              </a:pathLst>
            </a:custGeom>
            <a:solidFill>
              <a:srgbClr val="092D74"/>
            </a:solidFill>
          </p:spPr>
          <p:txBody>
            <a:bodyPr/>
            <a:lstStyle/>
            <a:p>
              <a:endParaRPr lang="en-US" sz="1600"/>
            </a:p>
          </p:txBody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759B7684-5D81-B337-0F8D-6A49186C415B}"/>
                </a:ext>
              </a:extLst>
            </p:cNvPr>
            <p:cNvSpPr txBox="1"/>
            <p:nvPr/>
          </p:nvSpPr>
          <p:spPr>
            <a:xfrm>
              <a:off x="0" y="-38100"/>
              <a:ext cx="4816593" cy="1589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600"/>
            </a:p>
          </p:txBody>
        </p:sp>
      </p:grpSp>
      <p:sp>
        <p:nvSpPr>
          <p:cNvPr id="13" name="AutoShape 6">
            <a:extLst>
              <a:ext uri="{FF2B5EF4-FFF2-40B4-BE49-F238E27FC236}">
                <a16:creationId xmlns:a16="http://schemas.microsoft.com/office/drawing/2014/main" id="{7A853EC4-A4AA-F135-15BB-73A4EC866B17}"/>
              </a:ext>
            </a:extLst>
          </p:cNvPr>
          <p:cNvSpPr/>
          <p:nvPr userDrawn="1"/>
        </p:nvSpPr>
        <p:spPr>
          <a:xfrm>
            <a:off x="2434751" y="5941455"/>
            <a:ext cx="9409496" cy="0"/>
          </a:xfrm>
          <a:prstGeom prst="line">
            <a:avLst/>
          </a:prstGeom>
          <a:ln w="19050" cap="flat">
            <a:solidFill>
              <a:srgbClr val="092D7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6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2C04B-98CD-B9D4-3C9D-83BFA8F8F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1945" y="6405068"/>
            <a:ext cx="8429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  <p:sldLayoutId id="2147484802" r:id="rId2"/>
    <p:sldLayoutId id="2147484839" r:id="rId3"/>
    <p:sldLayoutId id="2147484840" r:id="rId4"/>
    <p:sldLayoutId id="2147484845" r:id="rId5"/>
    <p:sldLayoutId id="2147484842" r:id="rId6"/>
    <p:sldLayoutId id="2147484848" r:id="rId7"/>
    <p:sldLayoutId id="2147484847" r:id="rId8"/>
    <p:sldLayoutId id="2147484816" r:id="rId9"/>
    <p:sldLayoutId id="2147484858" r:id="rId10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F79646"/>
          </a:solidFill>
          <a:latin typeface="Helvetica Light"/>
          <a:ea typeface="ＭＳ Ｐゴシック" charset="-128"/>
          <a:cs typeface="Helvetica Light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79646"/>
          </a:solidFill>
          <a:latin typeface="Helvetica Light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79646"/>
          </a:solidFill>
          <a:latin typeface="Helvetica Light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79646"/>
          </a:solidFill>
          <a:latin typeface="Helvetica Light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rgbClr val="F79646"/>
          </a:solidFill>
          <a:latin typeface="Helvetica Light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Helvetica Light"/>
          <a:ea typeface="ＭＳ Ｐゴシック" charset="-128"/>
          <a:cs typeface="Helvetica Light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Helvetica Light"/>
          <a:ea typeface="ＭＳ Ｐゴシック" charset="-128"/>
          <a:cs typeface="Helvetica Ligh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Helvetica Light"/>
          <a:ea typeface="ＭＳ Ｐゴシック" charset="-128"/>
          <a:cs typeface="Helvetica Ligh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Helvetica Light"/>
          <a:ea typeface="ＭＳ Ｐゴシック" charset="-128"/>
          <a:cs typeface="Helvetica Ligh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Helvetica Light"/>
          <a:ea typeface="ＭＳ Ｐゴシック" charset="-128"/>
          <a:cs typeface="Helvetica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ndocrine.org/patient-engagement/endocrine-library/diabetes-complications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0ED6-EB2A-E357-0341-5C814D83A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276" y="2228220"/>
            <a:ext cx="11307427" cy="995209"/>
          </a:xfrm>
        </p:spPr>
        <p:txBody>
          <a:bodyPr/>
          <a:lstStyle/>
          <a:p>
            <a:r>
              <a:rPr lang="en-US" dirty="0"/>
              <a:t>Summarizing data from continuous glucose monitoring using the </a:t>
            </a:r>
            <a:r>
              <a:rPr lang="en-US" dirty="0" err="1"/>
              <a:t>cgmstats</a:t>
            </a:r>
            <a:r>
              <a:rPr lang="en-US" dirty="0"/>
              <a:t> package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305CE-6AA4-5F16-E725-9D8781AF9D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Natalie Daya Malek, PhD, MPH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F38AD-9F26-356D-44D1-5E402F48C1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C8D95-D0C7-3F4B-DFC7-6BD596E501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02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D46D5A-79DC-7FA5-A94A-A65926024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A82EFF-C39F-4C47-1EBC-8CD4175F4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FDA-approved CGM systems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942A51B-6DAB-25DD-6947-A1AFE769B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051003"/>
              </p:ext>
            </p:extLst>
          </p:nvPr>
        </p:nvGraphicFramePr>
        <p:xfrm>
          <a:off x="1499876" y="1869745"/>
          <a:ext cx="9151995" cy="3657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0120">
                  <a:extLst>
                    <a:ext uri="{9D8B030D-6E8A-4147-A177-3AD203B41FA5}">
                      <a16:colId xmlns:a16="http://schemas.microsoft.com/office/drawing/2014/main" val="4080889258"/>
                    </a:ext>
                  </a:extLst>
                </a:gridCol>
                <a:gridCol w="4421875">
                  <a:extLst>
                    <a:ext uri="{9D8B030D-6E8A-4147-A177-3AD203B41FA5}">
                      <a16:colId xmlns:a16="http://schemas.microsoft.com/office/drawing/2014/main" val="24098629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Abbott </a:t>
                      </a:r>
                      <a:r>
                        <a:rPr lang="en-US" sz="2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FreeStyle</a:t>
                      </a: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Libre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Medtronic Guardian Connect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957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Abbott </a:t>
                      </a:r>
                      <a:r>
                        <a:rPr lang="en-US" sz="2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FreeStyle</a:t>
                      </a: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Libre 2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Eversense</a:t>
                      </a: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365 CGM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1772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Abbott </a:t>
                      </a:r>
                      <a:r>
                        <a:rPr lang="en-US" sz="2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FreeStyle</a:t>
                      </a: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Libre 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Dexcom G6 Pro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637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Abbott </a:t>
                      </a:r>
                      <a:r>
                        <a:rPr lang="en-US" sz="2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FreeStyle</a:t>
                      </a: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Libre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Dexcom G6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6218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Abbott </a:t>
                      </a:r>
                      <a:r>
                        <a:rPr lang="en-US" sz="2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FreeStyle</a:t>
                      </a: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Libre 3 Plus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Dexcom G7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4022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Lingo by Abbott*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Stelo</a:t>
                      </a: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by Dexcom*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11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Libre Rio by Abbott*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5955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* over-the-counter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521943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0962AF-98DF-AEBE-47E3-E93EFE737FD2}"/>
              </a:ext>
            </a:extLst>
          </p:cNvPr>
          <p:cNvSpPr txBox="1"/>
          <p:nvPr/>
        </p:nvSpPr>
        <p:spPr>
          <a:xfrm>
            <a:off x="5336861" y="723135"/>
            <a:ext cx="637503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/>
              </a:rPr>
              <a:t>Device-specific export formats</a:t>
            </a:r>
          </a:p>
        </p:txBody>
      </p:sp>
    </p:spTree>
    <p:extLst>
      <p:ext uri="{BB962C8B-B14F-4D97-AF65-F5344CB8AC3E}">
        <p14:creationId xmlns:p14="http://schemas.microsoft.com/office/powerpoint/2010/main" val="90643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FCB2E-63E2-9C17-E4F2-F24AC56F9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F732A9-9BB6-D771-BDC6-EA818EF22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B8D49-DD7D-7539-D747-93CF6985E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74" y="1855099"/>
            <a:ext cx="11480028" cy="7559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Increasingly used in epidemiologic studies and clinical trials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8A397BA-90DD-B969-95E6-1E6DFBE20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standardized statistical and methodological approaches to analyze CGM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163567-E5C6-7E77-114D-2DF19BB35526}"/>
              </a:ext>
            </a:extLst>
          </p:cNvPr>
          <p:cNvSpPr txBox="1"/>
          <p:nvPr/>
        </p:nvSpPr>
        <p:spPr>
          <a:xfrm>
            <a:off x="2683608" y="2914355"/>
            <a:ext cx="6810704" cy="19493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7493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Variability in data processing methods</a:t>
            </a:r>
          </a:p>
          <a:p>
            <a:pPr marL="7493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Inconsistent statistical approaches</a:t>
            </a:r>
          </a:p>
          <a:p>
            <a:pPr marL="7493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Differences in data reporting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6D785-72FD-DD09-231D-A6613A5A6FA4}"/>
              </a:ext>
            </a:extLst>
          </p:cNvPr>
          <p:cNvSpPr txBox="1"/>
          <p:nvPr/>
        </p:nvSpPr>
        <p:spPr>
          <a:xfrm>
            <a:off x="1972280" y="2569784"/>
            <a:ext cx="776175" cy="264687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600" b="1" dirty="0">
                <a:solidFill>
                  <a:srgbClr val="C00000"/>
                </a:solidFill>
                <a:latin typeface="Helvetica Neue"/>
                <a:cs typeface="Helvetica Neue"/>
              </a:rPr>
              <a:t>!</a:t>
            </a:r>
          </a:p>
        </p:txBody>
      </p:sp>
      <p:sp>
        <p:nvSpPr>
          <p:cNvPr id="8" name="&quot;No&quot; Symbol 7">
            <a:extLst>
              <a:ext uri="{FF2B5EF4-FFF2-40B4-BE49-F238E27FC236}">
                <a16:creationId xmlns:a16="http://schemas.microsoft.com/office/drawing/2014/main" id="{2B39A764-F354-37B5-1716-1F3E97185CA2}"/>
              </a:ext>
            </a:extLst>
          </p:cNvPr>
          <p:cNvSpPr/>
          <p:nvPr/>
        </p:nvSpPr>
        <p:spPr>
          <a:xfrm>
            <a:off x="10341403" y="3538249"/>
            <a:ext cx="914400" cy="914400"/>
          </a:xfrm>
          <a:prstGeom prst="noSmoking">
            <a:avLst/>
          </a:prstGeom>
          <a:solidFill>
            <a:srgbClr val="C00000">
              <a:alpha val="60000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8CA83-6E1C-0122-8943-44B73294EE27}"/>
              </a:ext>
            </a:extLst>
          </p:cNvPr>
          <p:cNvSpPr txBox="1"/>
          <p:nvPr/>
        </p:nvSpPr>
        <p:spPr>
          <a:xfrm>
            <a:off x="9814437" y="3625839"/>
            <a:ext cx="193835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/>
              </a:rPr>
              <a:t>Manually</a:t>
            </a:r>
          </a:p>
        </p:txBody>
      </p:sp>
    </p:spTree>
    <p:extLst>
      <p:ext uri="{BB962C8B-B14F-4D97-AF65-F5344CB8AC3E}">
        <p14:creationId xmlns:p14="http://schemas.microsoft.com/office/powerpoint/2010/main" val="37828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40DCF-51FC-8756-FDF2-E02045C2D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8C0AE6-14E3-DA7B-FFA2-4520CD720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1F16C-C9C8-DF20-7166-79B7A4CE1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36" y="1527809"/>
            <a:ext cx="10347127" cy="3802382"/>
          </a:xfrm>
        </p:spPr>
        <p:txBody>
          <a:bodyPr/>
          <a:lstStyle/>
          <a:p>
            <a:pPr algn="ctr"/>
            <a:r>
              <a:rPr lang="en-US" sz="2800" dirty="0"/>
              <a:t>We need tools that provide a flexible and automated approach to process and comprehensively analyze CGM data. 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No such tool previously existed in Stata.</a:t>
            </a:r>
          </a:p>
        </p:txBody>
      </p:sp>
    </p:spTree>
    <p:extLst>
      <p:ext uri="{BB962C8B-B14F-4D97-AF65-F5344CB8AC3E}">
        <p14:creationId xmlns:p14="http://schemas.microsoft.com/office/powerpoint/2010/main" val="3107092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8F46C-110B-798C-19EB-98064FC55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725D04-A456-FEF5-CA17-6323F75AF4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7B4F0-BD94-5179-77B4-0FF06A2D8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46" y="1787104"/>
            <a:ext cx="11480028" cy="328379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Processes, summarizes and visualizes data from CGM systems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Raw CGM data </a:t>
            </a:r>
            <a:r>
              <a:rPr lang="en-US" sz="2800" dirty="0">
                <a:sym typeface="Wingdings" pitchFamily="2" charset="2"/>
              </a:rPr>
              <a:t> Stata dataset with a variety of summary metrics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ym typeface="Wingdings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ym typeface="Wingdings" pitchFamily="2" charset="2"/>
              </a:rPr>
              <a:t>Summary metrics use definitions recommended in the international consensus statement on CGM in clinical trials</a:t>
            </a:r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41192C-112E-69A5-75A6-6DF7F14DA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first Stata package to process and analyze CGM data – </a:t>
            </a:r>
            <a:r>
              <a:rPr lang="en-US" i="1" dirty="0" err="1"/>
              <a:t>cgmstats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5121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F5B75-44E2-E314-1B68-4B0B50561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256F64-DADD-FC48-AD9C-D899A4B5DD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1FE42-F390-4745-CE8E-CB395894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075" y="1527809"/>
            <a:ext cx="10677598" cy="3802382"/>
          </a:xfrm>
        </p:spPr>
        <p:txBody>
          <a:bodyPr/>
          <a:lstStyle/>
          <a:p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cgmstats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id(</a:t>
            </a:r>
            <a:r>
              <a:rPr lang="en-US" sz="24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glucose(</a:t>
            </a:r>
            <a:r>
              <a:rPr lang="en-US" sz="24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time(</a:t>
            </a:r>
            <a:r>
              <a:rPr lang="en-US" sz="24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dtadir</a:t>
            </a:r>
            <a:r>
              <a:rPr lang="en-US" sz="24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</a:t>
            </a:r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unit(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hyper(</a:t>
            </a:r>
            <a:r>
              <a:rPr lang="en-US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numlist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hypo(</a:t>
            </a:r>
            <a:r>
              <a:rPr lang="en-US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numlist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hyper_exc_lngth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hypo_exc_lngth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daystart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dayend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firsthours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lasthours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by(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keep(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timebefore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(string)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timeafter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auc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hist(</a:t>
            </a:r>
            <a:r>
              <a:rPr lang="en-US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varlist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, [</a:t>
            </a:r>
            <a:r>
              <a:rPr lang="en-US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bw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(#)]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plot(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numlist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, [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nostats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fill])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savecombdta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savecombdir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savesumdta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savesumdir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saveplotdir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400" i="1" dirty="0"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)]</a:t>
            </a:r>
          </a:p>
          <a:p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01C02D-D842-B7DA-848B-71E33E973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Syntax of </a:t>
            </a:r>
            <a:r>
              <a:rPr lang="en-US" dirty="0" err="1"/>
              <a:t>cgmstats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1BFCA-95BC-A0A6-7FDC-4836B816E542}"/>
              </a:ext>
            </a:extLst>
          </p:cNvPr>
          <p:cNvSpPr txBox="1"/>
          <p:nvPr/>
        </p:nvSpPr>
        <p:spPr>
          <a:xfrm>
            <a:off x="1770927" y="-1215342"/>
            <a:ext cx="184731" cy="2769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endParaRPr lang="en-US" sz="1200" dirty="0">
              <a:latin typeface="Helvetica Neue"/>
              <a:cs typeface="Helvetica Neue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078035-7C26-80F8-69FC-74CF2B9B49C9}"/>
              </a:ext>
            </a:extLst>
          </p:cNvPr>
          <p:cNvSpPr/>
          <p:nvPr/>
        </p:nvSpPr>
        <p:spPr>
          <a:xfrm>
            <a:off x="3739487" y="1951630"/>
            <a:ext cx="1228298" cy="354842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4A76E3-B5A6-39CE-1F58-A7A8FB872D05}"/>
              </a:ext>
            </a:extLst>
          </p:cNvPr>
          <p:cNvSpPr/>
          <p:nvPr/>
        </p:nvSpPr>
        <p:spPr>
          <a:xfrm>
            <a:off x="5202071" y="1951630"/>
            <a:ext cx="2181367" cy="354842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8B3FB2-BBF1-942E-BE4E-79E3480610E8}"/>
              </a:ext>
            </a:extLst>
          </p:cNvPr>
          <p:cNvSpPr/>
          <p:nvPr/>
        </p:nvSpPr>
        <p:spPr>
          <a:xfrm>
            <a:off x="7426303" y="3015597"/>
            <a:ext cx="3492692" cy="356596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0C5DAA-37A8-1A69-7645-0ADD334F33AD}"/>
              </a:ext>
            </a:extLst>
          </p:cNvPr>
          <p:cNvSpPr/>
          <p:nvPr/>
        </p:nvSpPr>
        <p:spPr>
          <a:xfrm>
            <a:off x="6566944" y="2689498"/>
            <a:ext cx="2534103" cy="354842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0303E-3A70-187D-ADD6-C59D05486CBF}"/>
              </a:ext>
            </a:extLst>
          </p:cNvPr>
          <p:cNvSpPr/>
          <p:nvPr/>
        </p:nvSpPr>
        <p:spPr>
          <a:xfrm>
            <a:off x="737076" y="3091161"/>
            <a:ext cx="2292728" cy="348963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6791E-E35B-20DA-A9E7-64323F687F67}"/>
              </a:ext>
            </a:extLst>
          </p:cNvPr>
          <p:cNvSpPr/>
          <p:nvPr/>
        </p:nvSpPr>
        <p:spPr>
          <a:xfrm>
            <a:off x="777327" y="4205138"/>
            <a:ext cx="10482076" cy="361665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B4987-6274-7B12-AD26-A9FE4D3BF22B}"/>
              </a:ext>
            </a:extLst>
          </p:cNvPr>
          <p:cNvSpPr/>
          <p:nvPr/>
        </p:nvSpPr>
        <p:spPr>
          <a:xfrm>
            <a:off x="6292754" y="3788140"/>
            <a:ext cx="3492691" cy="354842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B8DAAF-E7DB-C612-73A4-EFD3EB65C71F}"/>
              </a:ext>
            </a:extLst>
          </p:cNvPr>
          <p:cNvSpPr/>
          <p:nvPr/>
        </p:nvSpPr>
        <p:spPr>
          <a:xfrm>
            <a:off x="761788" y="4566803"/>
            <a:ext cx="3815876" cy="299109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9D2C81-9746-1A11-1AB0-15B0A2AD3DF2}"/>
              </a:ext>
            </a:extLst>
          </p:cNvPr>
          <p:cNvSpPr/>
          <p:nvPr/>
        </p:nvSpPr>
        <p:spPr>
          <a:xfrm>
            <a:off x="777327" y="3427678"/>
            <a:ext cx="3123161" cy="360461"/>
          </a:xfrm>
          <a:prstGeom prst="rect">
            <a:avLst/>
          </a:prstGeom>
          <a:solidFill>
            <a:srgbClr val="FFFF00">
              <a:alpha val="23137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5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E904D-4366-12F5-BD41-469F31E87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BC212-EA86-11F2-FECB-5D802A9B0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F5A0C1-F157-C8C2-C9DE-AD0C89998D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37C86F-D4C4-D698-3C73-4D0F6C22B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b="7686"/>
          <a:stretch>
            <a:fillRect/>
          </a:stretch>
        </p:blipFill>
        <p:spPr>
          <a:xfrm>
            <a:off x="2209800" y="614855"/>
            <a:ext cx="7772400" cy="52341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5BB644-8520-79DB-45F3-7C8CF30348B7}"/>
              </a:ext>
            </a:extLst>
          </p:cNvPr>
          <p:cNvSpPr/>
          <p:nvPr/>
        </p:nvSpPr>
        <p:spPr>
          <a:xfrm>
            <a:off x="4146331" y="1387367"/>
            <a:ext cx="2963917" cy="189186"/>
          </a:xfrm>
          <a:prstGeom prst="rect">
            <a:avLst/>
          </a:prstGeom>
          <a:solidFill>
            <a:srgbClr val="FFFF00">
              <a:alpha val="34118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517C46-1FEA-5AC5-338E-09628CF1E491}"/>
              </a:ext>
            </a:extLst>
          </p:cNvPr>
          <p:cNvSpPr/>
          <p:nvPr/>
        </p:nvSpPr>
        <p:spPr>
          <a:xfrm>
            <a:off x="8208581" y="1387367"/>
            <a:ext cx="1773620" cy="189186"/>
          </a:xfrm>
          <a:prstGeom prst="rect">
            <a:avLst/>
          </a:prstGeom>
          <a:solidFill>
            <a:srgbClr val="FFFF00">
              <a:alpha val="34118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262544-6C08-86ED-092D-BE5D5E94AA89}"/>
              </a:ext>
            </a:extLst>
          </p:cNvPr>
          <p:cNvSpPr txBox="1"/>
          <p:nvPr/>
        </p:nvSpPr>
        <p:spPr>
          <a:xfrm>
            <a:off x="0" y="276301"/>
            <a:ext cx="248818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Helvetica Neue"/>
                <a:cs typeface="Helvetica Neue"/>
              </a:rPr>
              <a:t>Raw CGM data (.csv)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7013BD-82AD-C7FC-D8E6-B16756A7E57C}"/>
              </a:ext>
            </a:extLst>
          </p:cNvPr>
          <p:cNvSpPr txBox="1"/>
          <p:nvPr/>
        </p:nvSpPr>
        <p:spPr>
          <a:xfrm>
            <a:off x="4440880" y="291688"/>
            <a:ext cx="625492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Helvetica Neue"/>
                <a:cs typeface="Helvetica Neue"/>
              </a:rPr>
              <a:t>(1) 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341B84-CB35-DEED-8BFD-C4DF22464CE3}"/>
              </a:ext>
            </a:extLst>
          </p:cNvPr>
          <p:cNvSpPr txBox="1"/>
          <p:nvPr/>
        </p:nvSpPr>
        <p:spPr>
          <a:xfrm>
            <a:off x="5480537" y="276300"/>
            <a:ext cx="139172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 Neue"/>
                <a:cs typeface="Helvetica Neue"/>
              </a:rPr>
              <a:t>(2) Timestamp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42243-73D6-0565-0358-6A1E0C217905}"/>
              </a:ext>
            </a:extLst>
          </p:cNvPr>
          <p:cNvSpPr txBox="1"/>
          <p:nvPr/>
        </p:nvSpPr>
        <p:spPr>
          <a:xfrm>
            <a:off x="8085152" y="276301"/>
            <a:ext cx="163859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 Neue"/>
                <a:cs typeface="Helvetica Neue"/>
              </a:rPr>
              <a:t>(3) Glucose value</a:t>
            </a:r>
          </a:p>
        </p:txBody>
      </p:sp>
    </p:spTree>
    <p:extLst>
      <p:ext uri="{BB962C8B-B14F-4D97-AF65-F5344CB8AC3E}">
        <p14:creationId xmlns:p14="http://schemas.microsoft.com/office/powerpoint/2010/main" val="259403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84D495-F6A8-9F02-D56B-027A1CFE32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EE8EB-7EBB-1FA9-8676-F52EE9171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86" y="1274430"/>
            <a:ext cx="11480028" cy="4309139"/>
          </a:xfrm>
        </p:spPr>
        <p:txBody>
          <a:bodyPr/>
          <a:lstStyle/>
          <a:p>
            <a:r>
              <a:rPr lang="en-US" dirty="0"/>
              <a:t> If the timestamp is in the incorrect format, the user will receive an error that says, for example: </a:t>
            </a:r>
          </a:p>
          <a:p>
            <a:endParaRPr lang="en-US" sz="1050" dirty="0"/>
          </a:p>
          <a:p>
            <a:pPr marL="463550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Timestamp is not in the correct format %tcCCYY/NN/DD_HH:MM. </a:t>
            </a:r>
          </a:p>
          <a:p>
            <a:pPr marL="463550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Current format: %tcCCYY-NN-DD_HH:MM:SS</a:t>
            </a: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If duplicate timestamps are found, the user will receive the following error:</a:t>
            </a:r>
          </a:p>
          <a:p>
            <a:endParaRPr lang="en-US" sz="1000" dirty="0"/>
          </a:p>
          <a:p>
            <a:pPr indent="463550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Duplicate timestamps detected!</a:t>
            </a:r>
          </a:p>
          <a:p>
            <a:pPr indent="463550"/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/>
              <a:t>If the directory containing the input dta files is not specified, the user will receive the following error:</a:t>
            </a:r>
          </a:p>
          <a:p>
            <a:endParaRPr lang="en-US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indent="463550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You must specify the directory with the input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dta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-files</a:t>
            </a: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E36292-E0D7-C718-399C-4EA4C9C35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67" y="341721"/>
            <a:ext cx="11506200" cy="807766"/>
          </a:xfrm>
        </p:spPr>
        <p:txBody>
          <a:bodyPr/>
          <a:lstStyle/>
          <a:p>
            <a:r>
              <a:rPr lang="en-US" dirty="0"/>
              <a:t>Automated warnings</a:t>
            </a:r>
          </a:p>
        </p:txBody>
      </p:sp>
    </p:spTree>
    <p:extLst>
      <p:ext uri="{BB962C8B-B14F-4D97-AF65-F5344CB8AC3E}">
        <p14:creationId xmlns:p14="http://schemas.microsoft.com/office/powerpoint/2010/main" val="912143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2E4B8-1796-8932-6340-11BD0C3257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BAABFF-7A80-4AF1-88B2-8A71B88A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Ambulatory Glucose Profile (a single 24-hour period)</a:t>
            </a:r>
          </a:p>
        </p:txBody>
      </p:sp>
      <p:pic>
        <p:nvPicPr>
          <p:cNvPr id="8" name="Picture 7" descr="A graph showing different colored lines&#10;&#10;AI-generated content may be incorrect.">
            <a:extLst>
              <a:ext uri="{FF2B5EF4-FFF2-40B4-BE49-F238E27FC236}">
                <a16:creationId xmlns:a16="http://schemas.microsoft.com/office/drawing/2014/main" id="{F0B5FBBE-3002-3193-ACB5-AA84D929D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7193" r="1762" b="4866"/>
          <a:stretch>
            <a:fillRect/>
          </a:stretch>
        </p:blipFill>
        <p:spPr>
          <a:xfrm>
            <a:off x="1407970" y="1702733"/>
            <a:ext cx="9376059" cy="38122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1EF08D-A0A9-450A-6807-317F8E3DB482}"/>
              </a:ext>
            </a:extLst>
          </p:cNvPr>
          <p:cNvSpPr txBox="1"/>
          <p:nvPr/>
        </p:nvSpPr>
        <p:spPr>
          <a:xfrm>
            <a:off x="124643" y="2100263"/>
            <a:ext cx="145244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 Neue"/>
                <a:cs typeface="Helvetica Neue"/>
              </a:rPr>
              <a:t>Hyperglycemia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42984C-6522-F851-CFFA-BF1EB82F90DA}"/>
              </a:ext>
            </a:extLst>
          </p:cNvPr>
          <p:cNvSpPr txBox="1"/>
          <p:nvPr/>
        </p:nvSpPr>
        <p:spPr>
          <a:xfrm>
            <a:off x="97996" y="5016767"/>
            <a:ext cx="139333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latin typeface="Helvetica Neue"/>
                <a:cs typeface="Helvetica Neue"/>
              </a:rPr>
              <a:t>Hypoglycemia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D647DC-B5BF-A5E4-6783-608BC23925F4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1057275" y="2408040"/>
            <a:ext cx="742950" cy="270867"/>
          </a:xfrm>
          <a:prstGeom prst="straightConnector1">
            <a:avLst/>
          </a:prstGeom>
          <a:ln w="3175" cmpd="sng">
            <a:solidFill>
              <a:schemeClr val="tx1"/>
            </a:solidFill>
            <a:prstDash val="sysDash"/>
            <a:headEnd type="none" w="lg" len="lg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377180F-FAFD-E685-47A2-F78BDCB5982F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1462792" y="4963786"/>
            <a:ext cx="470837" cy="229177"/>
          </a:xfrm>
          <a:prstGeom prst="straightConnector1">
            <a:avLst/>
          </a:prstGeom>
          <a:ln w="3175" cmpd="sng">
            <a:solidFill>
              <a:schemeClr val="tx1"/>
            </a:solidFill>
            <a:prstDash val="sysDash"/>
            <a:headEnd type="none" w="lg" len="lg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Left Brace 16">
            <a:extLst>
              <a:ext uri="{FF2B5EF4-FFF2-40B4-BE49-F238E27FC236}">
                <a16:creationId xmlns:a16="http://schemas.microsoft.com/office/drawing/2014/main" id="{0CF7E4E9-2990-A97B-C05D-754BAE556D4D}"/>
              </a:ext>
            </a:extLst>
          </p:cNvPr>
          <p:cNvSpPr/>
          <p:nvPr/>
        </p:nvSpPr>
        <p:spPr>
          <a:xfrm>
            <a:off x="1800225" y="1928813"/>
            <a:ext cx="157163" cy="1500187"/>
          </a:xfrm>
          <a:prstGeom prst="leftBrace">
            <a:avLst/>
          </a:prstGeom>
          <a:noFill/>
          <a:ln w="3175" cmpd="sng">
            <a:solidFill>
              <a:schemeClr val="tx1"/>
            </a:solidFill>
            <a:prstDash val="sysDash"/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2DA51EC9-3763-6BF9-7A81-BF2CA06C4B83}"/>
              </a:ext>
            </a:extLst>
          </p:cNvPr>
          <p:cNvSpPr/>
          <p:nvPr/>
        </p:nvSpPr>
        <p:spPr>
          <a:xfrm>
            <a:off x="1933629" y="4588739"/>
            <a:ext cx="78582" cy="750094"/>
          </a:xfrm>
          <a:prstGeom prst="leftBrace">
            <a:avLst/>
          </a:prstGeom>
          <a:noFill/>
          <a:ln w="3175" cmpd="sng">
            <a:solidFill>
              <a:schemeClr val="tx1"/>
            </a:solidFill>
            <a:prstDash val="sysDash"/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0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>
            <a:extLst>
              <a:ext uri="{FF2B5EF4-FFF2-40B4-BE49-F238E27FC236}">
                <a16:creationId xmlns:a16="http://schemas.microsoft.com/office/drawing/2014/main" id="{8509A995-A171-42A8-BFE3-96DBF9FCA1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128" b="7789"/>
          <a:stretch>
            <a:fillRect/>
          </a:stretch>
        </p:blipFill>
        <p:spPr>
          <a:xfrm>
            <a:off x="132967" y="921807"/>
            <a:ext cx="11886038" cy="47792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C29366B-D25A-4577-FFDE-803D31678718}"/>
              </a:ext>
            </a:extLst>
          </p:cNvPr>
          <p:cNvSpPr/>
          <p:nvPr/>
        </p:nvSpPr>
        <p:spPr>
          <a:xfrm>
            <a:off x="1756671" y="1185257"/>
            <a:ext cx="3445524" cy="2373489"/>
          </a:xfrm>
          <a:prstGeom prst="rect">
            <a:avLst/>
          </a:prstGeom>
          <a:solidFill>
            <a:schemeClr val="bg1"/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47C57D-5A33-EAF0-FC3F-3826DB30E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0A89A2-B6B3-84FC-3844-94C2DCEA82E2}"/>
              </a:ext>
            </a:extLst>
          </p:cNvPr>
          <p:cNvSpPr txBox="1"/>
          <p:nvPr/>
        </p:nvSpPr>
        <p:spPr>
          <a:xfrm>
            <a:off x="238306" y="308708"/>
            <a:ext cx="5857694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odoni 72 Book" pitchFamily="2" charset="0"/>
                <a:cs typeface="Helvetica Neue"/>
              </a:rPr>
              <a:t>Flexibility: Define Your Own Ranges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95B8C06-30F6-4277-A866-AB03567F929D}"/>
              </a:ext>
            </a:extLst>
          </p:cNvPr>
          <p:cNvSpPr/>
          <p:nvPr/>
        </p:nvSpPr>
        <p:spPr>
          <a:xfrm>
            <a:off x="1740869" y="1322614"/>
            <a:ext cx="3355848" cy="1870006"/>
          </a:xfrm>
          <a:prstGeom prst="rect">
            <a:avLst/>
          </a:prstGeom>
          <a:solidFill>
            <a:srgbClr val="FFC965"/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Time above range (&gt;180 mg/dL)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2A361B-0B4D-68D3-9083-DBEA7A722A03}"/>
              </a:ext>
            </a:extLst>
          </p:cNvPr>
          <p:cNvSpPr/>
          <p:nvPr/>
        </p:nvSpPr>
        <p:spPr>
          <a:xfrm>
            <a:off x="1740343" y="3182828"/>
            <a:ext cx="3356944" cy="1371600"/>
          </a:xfrm>
          <a:prstGeom prst="rect">
            <a:avLst/>
          </a:prstGeom>
          <a:solidFill>
            <a:srgbClr val="00B050"/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Time in range (70-180 mg/dL)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41180C-A174-CC79-CF78-DB76E78254ED}"/>
              </a:ext>
            </a:extLst>
          </p:cNvPr>
          <p:cNvSpPr/>
          <p:nvPr/>
        </p:nvSpPr>
        <p:spPr>
          <a:xfrm>
            <a:off x="1740869" y="4547908"/>
            <a:ext cx="3350085" cy="742789"/>
          </a:xfrm>
          <a:prstGeom prst="rect">
            <a:avLst/>
          </a:prstGeom>
          <a:solidFill>
            <a:srgbClr val="C00000"/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Time below range (&lt;70 mg/dL)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1A007E-7906-E4C2-20AC-E37CB3BBC1AC}"/>
              </a:ext>
            </a:extLst>
          </p:cNvPr>
          <p:cNvSpPr txBox="1"/>
          <p:nvPr/>
        </p:nvSpPr>
        <p:spPr>
          <a:xfrm rot="16200000">
            <a:off x="179632" y="3140615"/>
            <a:ext cx="150874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 Neue"/>
                <a:cs typeface="Helvetica Neue"/>
              </a:rPr>
              <a:t>Glucose (mg/dL)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234C17-DE65-322B-157B-76299F048271}"/>
              </a:ext>
            </a:extLst>
          </p:cNvPr>
          <p:cNvSpPr/>
          <p:nvPr/>
        </p:nvSpPr>
        <p:spPr>
          <a:xfrm>
            <a:off x="1769028" y="5286553"/>
            <a:ext cx="2854411" cy="336341"/>
          </a:xfrm>
          <a:prstGeom prst="rect">
            <a:avLst/>
          </a:prstGeom>
          <a:solidFill>
            <a:schemeClr val="bg1"/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ED9DFD-534D-9D26-BA99-3A17C960245A}"/>
              </a:ext>
            </a:extLst>
          </p:cNvPr>
          <p:cNvSpPr/>
          <p:nvPr/>
        </p:nvSpPr>
        <p:spPr>
          <a:xfrm>
            <a:off x="5097554" y="1094014"/>
            <a:ext cx="546345" cy="3763736"/>
          </a:xfrm>
          <a:prstGeom prst="rect">
            <a:avLst/>
          </a:prstGeom>
          <a:solidFill>
            <a:schemeClr val="bg1"/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ABA03F75-97EB-1501-75AB-3691D97AA5E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68413" y="3912766"/>
            <a:ext cx="642254" cy="640080"/>
          </a:xfrm>
          <a:prstGeom prst="bentConnector3">
            <a:avLst/>
          </a:prstGeom>
          <a:ln w="28575" cmpd="sng">
            <a:solidFill>
              <a:srgbClr val="36465C"/>
            </a:solidFill>
            <a:prstDash val="solid"/>
            <a:headEnd type="none" w="lg" len="lg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C7C11467-4D52-C4D8-FFAA-AEC15DEE42A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63853" y="2405588"/>
            <a:ext cx="642254" cy="777240"/>
          </a:xfrm>
          <a:prstGeom prst="bentConnector3">
            <a:avLst/>
          </a:prstGeom>
          <a:ln w="28575" cmpd="sng">
            <a:solidFill>
              <a:srgbClr val="36465C"/>
            </a:solidFill>
            <a:prstDash val="solid"/>
            <a:headEnd type="none" w="lg" len="lg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5BC6517-3EF6-503A-3F1A-D4C23FA1DDCD}"/>
              </a:ext>
            </a:extLst>
          </p:cNvPr>
          <p:cNvSpPr txBox="1"/>
          <p:nvPr/>
        </p:nvSpPr>
        <p:spPr>
          <a:xfrm>
            <a:off x="1171576" y="4627501"/>
            <a:ext cx="370614" cy="29238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Helvetica Neue"/>
                <a:cs typeface="Helvetica Neue"/>
              </a:rPr>
              <a:t>54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09E66E9-7EDA-4529-5D42-72145F3CFAAA}"/>
              </a:ext>
            </a:extLst>
          </p:cNvPr>
          <p:cNvCxnSpPr>
            <a:cxnSpLocks/>
          </p:cNvCxnSpPr>
          <p:nvPr/>
        </p:nvCxnSpPr>
        <p:spPr>
          <a:xfrm>
            <a:off x="1496377" y="4747300"/>
            <a:ext cx="137160" cy="0"/>
          </a:xfrm>
          <a:prstGeom prst="line">
            <a:avLst/>
          </a:prstGeom>
          <a:ln w="12700" cmpd="sng">
            <a:solidFill>
              <a:srgbClr val="5F6267"/>
            </a:solidFill>
            <a:prstDash val="solid"/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D6717652-37B8-10DA-F74B-5580F0619481}"/>
              </a:ext>
            </a:extLst>
          </p:cNvPr>
          <p:cNvSpPr txBox="1"/>
          <p:nvPr/>
        </p:nvSpPr>
        <p:spPr>
          <a:xfrm>
            <a:off x="8275822" y="2180471"/>
            <a:ext cx="2282997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Time &gt;250 mg/dL</a:t>
            </a:r>
          </a:p>
          <a:p>
            <a:pPr algn="ctr"/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Time 70-250 mg/dL</a:t>
            </a:r>
          </a:p>
          <a:p>
            <a:pPr algn="ctr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Time 54-180 mg/dL</a:t>
            </a:r>
          </a:p>
          <a:p>
            <a:pPr algn="ctr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Time 54-250 mg/dL</a:t>
            </a:r>
          </a:p>
          <a:p>
            <a:pPr algn="ctr"/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Time &lt;54 mg/dL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9DEF161-3133-C445-1BF2-6E9EE0955889}"/>
              </a:ext>
            </a:extLst>
          </p:cNvPr>
          <p:cNvCxnSpPr/>
          <p:nvPr/>
        </p:nvCxnSpPr>
        <p:spPr>
          <a:xfrm>
            <a:off x="7624689" y="2372001"/>
            <a:ext cx="576776" cy="582214"/>
          </a:xfrm>
          <a:prstGeom prst="straightConnector1">
            <a:avLst/>
          </a:prstGeom>
          <a:ln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70D9573-A009-1D05-8B2A-199FDCE57BEE}"/>
              </a:ext>
            </a:extLst>
          </p:cNvPr>
          <p:cNvCxnSpPr>
            <a:cxnSpLocks/>
          </p:cNvCxnSpPr>
          <p:nvPr/>
        </p:nvCxnSpPr>
        <p:spPr>
          <a:xfrm flipV="1">
            <a:off x="7325244" y="3088412"/>
            <a:ext cx="876221" cy="815374"/>
          </a:xfrm>
          <a:prstGeom prst="straightConnector1">
            <a:avLst/>
          </a:prstGeom>
          <a:ln>
            <a:headEnd type="none"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D010498C-5DC9-0FEA-3904-67EACB4CC342}"/>
              </a:ext>
            </a:extLst>
          </p:cNvPr>
          <p:cNvSpPr/>
          <p:nvPr/>
        </p:nvSpPr>
        <p:spPr>
          <a:xfrm>
            <a:off x="5710667" y="4643336"/>
            <a:ext cx="2068557" cy="379040"/>
          </a:xfrm>
          <a:prstGeom prst="rect">
            <a:avLst/>
          </a:prstGeom>
          <a:solidFill>
            <a:srgbClr val="FFFF00">
              <a:alpha val="25098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054FE-B0DA-B80E-3751-52C1AC35E6C1}"/>
              </a:ext>
            </a:extLst>
          </p:cNvPr>
          <p:cNvSpPr txBox="1"/>
          <p:nvPr/>
        </p:nvSpPr>
        <p:spPr>
          <a:xfrm>
            <a:off x="5697327" y="1007136"/>
            <a:ext cx="5997712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cgmstats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id(</a:t>
            </a:r>
            <a:r>
              <a:rPr lang="en-US" sz="16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glucose(</a:t>
            </a:r>
            <a:r>
              <a:rPr lang="en-US" sz="16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time(</a:t>
            </a:r>
            <a:r>
              <a:rPr lang="en-US" sz="16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dtadir</a:t>
            </a:r>
            <a:r>
              <a:rPr lang="en-US" sz="16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[hyper(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hypo(</a:t>
            </a:r>
            <a:r>
              <a:rPr lang="en-US" sz="16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numlist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hyper_exc_lngth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hypo_exc_lngth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i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152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9F174-CA64-2413-D144-DD78C8A96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93C9B-66F6-A6A3-A8D2-3831BAA1E3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E96D95-81D5-B11B-E141-2A6762EAA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4" y="175610"/>
            <a:ext cx="11506200" cy="807766"/>
          </a:xfrm>
        </p:spPr>
        <p:txBody>
          <a:bodyPr/>
          <a:lstStyle/>
          <a:p>
            <a:r>
              <a:rPr lang="en-US" dirty="0"/>
              <a:t>Summary metrics produced by </a:t>
            </a:r>
            <a:r>
              <a:rPr lang="en-US" i="1" dirty="0" err="1"/>
              <a:t>cgmstats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9A7411-DCA4-1B96-44D9-34639814A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106842"/>
              </p:ext>
            </p:extLst>
          </p:nvPr>
        </p:nvGraphicFramePr>
        <p:xfrm>
          <a:off x="1295400" y="983376"/>
          <a:ext cx="9601200" cy="45720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834640">
                  <a:extLst>
                    <a:ext uri="{9D8B030D-6E8A-4147-A177-3AD203B41FA5}">
                      <a16:colId xmlns:a16="http://schemas.microsoft.com/office/drawing/2014/main" val="561923114"/>
                    </a:ext>
                  </a:extLst>
                </a:gridCol>
                <a:gridCol w="6766560">
                  <a:extLst>
                    <a:ext uri="{9D8B030D-6E8A-4147-A177-3AD203B41FA5}">
                      <a16:colId xmlns:a16="http://schemas.microsoft.com/office/drawing/2014/main" val="3381002479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10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Output</a:t>
                      </a: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</a:pPr>
                      <a:endParaRPr lang="en-US" sz="200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/>
                </a:tc>
                <a:extLst>
                  <a:ext uri="{0D108BD9-81ED-4DB2-BD59-A6C34878D82A}">
                    <a16:rowId xmlns:a16="http://schemas.microsoft.com/office/drawing/2014/main" val="157466454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first_glucose_reading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The timestamp of the first CGM reading</a:t>
                      </a: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704275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ndayswear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Number of days CGM sensor was worn</a:t>
                      </a: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482341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total_sensor_readings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Total number of CGM sensor readings</a:t>
                      </a: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690144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percent_cgm_wear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The number of sensor readings as a percentage of possible obtained readings by the CGM (given time worn)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4168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mean_sensor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Mean of sensor glucose values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938591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median_sensor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Median sensor glucose value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481591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q1_sensor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First quartile sensor glucose value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789338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q3_sensor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Third quartile sensor glucose value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87244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min_sensor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Minimum of sensor glucose values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66579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max_sensor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Maximum of sensor glucose values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676485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sd_sensor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Standard deviation of sensor glucose values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084842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cv_sensor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38756" marR="38756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Coefficient of variation (%) of sensor glucose values (100*SD/mean glucose)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56322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36C9D5-1382-2681-52DF-B3B8B1F6F7E5}"/>
                  </a:ext>
                </a:extLst>
              </p:cNvPr>
              <p:cNvSpPr txBox="1"/>
              <p:nvPr/>
            </p:nvSpPr>
            <p:spPr>
              <a:xfrm>
                <a:off x="293292" y="2402006"/>
                <a:ext cx="116410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"/>
                      </a:rPr>
                      <m:t>≥</m:t>
                    </m:r>
                  </m:oMath>
                </a14:m>
                <a:r>
                  <a:rPr lang="en-US" sz="1800" dirty="0">
                    <a:latin typeface="Helvetica Neue"/>
                    <a:cs typeface="Helvetica Neue"/>
                  </a:rPr>
                  <a:t>70% </a:t>
                </a:r>
                <a:r>
                  <a:rPr lang="en-US" sz="1800" dirty="0">
                    <a:latin typeface="Helvetica Neue"/>
                    <a:cs typeface="Helvetica Neue"/>
                    <a:sym typeface="Wingdings" pitchFamily="2" charset="2"/>
                  </a:rPr>
                  <a:t> </a:t>
                </a:r>
                <a:endParaRPr lang="en-US" sz="1800" dirty="0">
                  <a:latin typeface="Helvetica Neue"/>
                  <a:cs typeface="Helvetica Neue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36C9D5-1382-2681-52DF-B3B8B1F6F7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92" y="2402006"/>
                <a:ext cx="1164101" cy="369332"/>
              </a:xfrm>
              <a:prstGeom prst="rect">
                <a:avLst/>
              </a:prstGeom>
              <a:blipFill>
                <a:blip r:embed="rId3"/>
                <a:stretch>
                  <a:fillRect t="-6667" r="-1087" b="-2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7270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F6374F-9658-69E3-F4A3-F91DE6A99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2E77E57F-7BB0-B980-C61A-7B5AA061DF7F}"/>
              </a:ext>
            </a:extLst>
          </p:cNvPr>
          <p:cNvSpPr/>
          <p:nvPr/>
        </p:nvSpPr>
        <p:spPr>
          <a:xfrm>
            <a:off x="1119353" y="1900323"/>
            <a:ext cx="3065187" cy="2430066"/>
          </a:xfrm>
          <a:prstGeom prst="hexagon">
            <a:avLst/>
          </a:prstGeom>
          <a:noFill/>
          <a:ln w="25400" cmpd="sng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463E53-4CEF-D72C-1D36-7ABA5B6A7BE9}"/>
              </a:ext>
            </a:extLst>
          </p:cNvPr>
          <p:cNvSpPr txBox="1"/>
          <p:nvPr/>
        </p:nvSpPr>
        <p:spPr>
          <a:xfrm>
            <a:off x="1565752" y="2192084"/>
            <a:ext cx="2172391" cy="17543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Helvetica Neue"/>
                <a:cs typeface="Helvetica Neue"/>
              </a:rPr>
              <a:t>589</a:t>
            </a:r>
            <a:endParaRPr lang="en-US" sz="5400" dirty="0">
              <a:latin typeface="Helvetica Neue"/>
              <a:cs typeface="Helvetica Neue"/>
            </a:endParaRPr>
          </a:p>
          <a:p>
            <a:pPr algn="ctr"/>
            <a:r>
              <a:rPr lang="en-US" sz="5400" dirty="0">
                <a:latin typeface="Helvetica Neue"/>
                <a:cs typeface="Helvetica Neue"/>
              </a:rPr>
              <a:t>million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0E4A38-B9CE-E113-291A-AAFD217279FD}"/>
              </a:ext>
            </a:extLst>
          </p:cNvPr>
          <p:cNvSpPr txBox="1"/>
          <p:nvPr/>
        </p:nvSpPr>
        <p:spPr>
          <a:xfrm>
            <a:off x="3986746" y="1644238"/>
            <a:ext cx="6172193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 Neue"/>
                <a:cs typeface="Helvetica Neue"/>
              </a:rPr>
              <a:t>Adults worldwide are living with diabetes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E7EAE981-6AE1-02D9-A98F-B83E14601F8A}"/>
              </a:ext>
            </a:extLst>
          </p:cNvPr>
          <p:cNvSpPr/>
          <p:nvPr/>
        </p:nvSpPr>
        <p:spPr>
          <a:xfrm>
            <a:off x="7679230" y="3429000"/>
            <a:ext cx="3065187" cy="2430066"/>
          </a:xfrm>
          <a:prstGeom prst="hexagon">
            <a:avLst/>
          </a:prstGeom>
          <a:noFill/>
          <a:ln w="25400" cmpd="sng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884019-6D17-1D09-F1EF-9BCB53C7E8CB}"/>
              </a:ext>
            </a:extLst>
          </p:cNvPr>
          <p:cNvSpPr txBox="1"/>
          <p:nvPr/>
        </p:nvSpPr>
        <p:spPr>
          <a:xfrm>
            <a:off x="8125627" y="3766870"/>
            <a:ext cx="2172391" cy="175432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Helvetica Neue"/>
                <a:cs typeface="Helvetica Neue"/>
              </a:rPr>
              <a:t>853</a:t>
            </a:r>
            <a:endParaRPr lang="en-US" sz="5400" dirty="0">
              <a:latin typeface="Helvetica Neue"/>
              <a:cs typeface="Helvetica Neue"/>
            </a:endParaRPr>
          </a:p>
          <a:p>
            <a:pPr algn="ctr"/>
            <a:r>
              <a:rPr lang="en-US" sz="5400" dirty="0">
                <a:latin typeface="Helvetica Neue"/>
                <a:cs typeface="Helvetica Neue"/>
              </a:rPr>
              <a:t>million</a:t>
            </a:r>
          </a:p>
        </p:txBody>
      </p:sp>
      <p:sp>
        <p:nvSpPr>
          <p:cNvPr id="12" name="Curved Down Arrow 11">
            <a:extLst>
              <a:ext uri="{FF2B5EF4-FFF2-40B4-BE49-F238E27FC236}">
                <a16:creationId xmlns:a16="http://schemas.microsoft.com/office/drawing/2014/main" id="{9E63A0F6-99D4-4DD4-9828-7DC7CE23B5D6}"/>
              </a:ext>
            </a:extLst>
          </p:cNvPr>
          <p:cNvSpPr/>
          <p:nvPr/>
        </p:nvSpPr>
        <p:spPr>
          <a:xfrm>
            <a:off x="4454055" y="3115356"/>
            <a:ext cx="3025602" cy="1077218"/>
          </a:xfrm>
          <a:prstGeom prst="curvedDownArrow">
            <a:avLst/>
          </a:prstGeom>
          <a:noFill/>
          <a:ln w="25400" cmpd="sng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9929B-D7E7-3A30-7602-C4D4D0D95763}"/>
              </a:ext>
            </a:extLst>
          </p:cNvPr>
          <p:cNvSpPr txBox="1"/>
          <p:nvPr/>
        </p:nvSpPr>
        <p:spPr>
          <a:xfrm>
            <a:off x="5161210" y="3505260"/>
            <a:ext cx="151035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Helvetica Neue"/>
                <a:cs typeface="Helvetica Neue"/>
              </a:rPr>
              <a:t>By 2050</a:t>
            </a:r>
          </a:p>
        </p:txBody>
      </p:sp>
    </p:spTree>
    <p:extLst>
      <p:ext uri="{BB962C8B-B14F-4D97-AF65-F5344CB8AC3E}">
        <p14:creationId xmlns:p14="http://schemas.microsoft.com/office/powerpoint/2010/main" val="131537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800AC-DACA-40B5-D569-A70BABA51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A19DE9-59F2-BB3C-16CA-3A8BA109F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A024D1-ADA9-98EC-13AE-1777CEBAB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232" y="262698"/>
            <a:ext cx="11506200" cy="807766"/>
          </a:xfrm>
        </p:spPr>
        <p:txBody>
          <a:bodyPr/>
          <a:lstStyle/>
          <a:p>
            <a:r>
              <a:rPr lang="en-US" dirty="0"/>
              <a:t>Summary in range and hypoglycemic metrics produced by </a:t>
            </a:r>
            <a:r>
              <a:rPr lang="en-US" i="1" dirty="0" err="1"/>
              <a:t>cgmstats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5312001-95B3-4551-4261-D46DBBEA3F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23665"/>
              </p:ext>
            </p:extLst>
          </p:nvPr>
        </p:nvGraphicFramePr>
        <p:xfrm>
          <a:off x="609600" y="1219850"/>
          <a:ext cx="10972800" cy="42672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926080">
                  <a:extLst>
                    <a:ext uri="{9D8B030D-6E8A-4147-A177-3AD203B41FA5}">
                      <a16:colId xmlns:a16="http://schemas.microsoft.com/office/drawing/2014/main" val="561923114"/>
                    </a:ext>
                  </a:extLst>
                </a:gridCol>
                <a:gridCol w="8046720">
                  <a:extLst>
                    <a:ext uri="{9D8B030D-6E8A-4147-A177-3AD203B41FA5}">
                      <a16:colId xmlns:a16="http://schemas.microsoft.com/office/drawing/2014/main" val="3381002479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10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Output</a:t>
                      </a: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</a:pP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extLst>
                  <a:ext uri="{0D108BD9-81ED-4DB2-BD59-A6C34878D82A}">
                    <a16:rowId xmlns:a16="http://schemas.microsoft.com/office/drawing/2014/main" val="237482341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min_spent_X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_Y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Minutes spent in the target blood glucose range (X-Y)</a:t>
                      </a: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145802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percent_time_X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_Y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Minutes spent in the target blood glucose range (X-Y), as a percentage of the total time CGM was worn</a:t>
                      </a: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6901445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min_spent_under_X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Total number of minutes spent below cut point(s) X (i.e., 54 and 70 mg/dL; option "hypo")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5041684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percent_time_under_X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Minutes spent below cut point(s) X (i.e., 54 and 70 mg/dL), as a percentage of the total time CGM was worn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938591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episodes_under_X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The count of glucose episodes below cut point(s) X (i.e., 54 and 70 mg/dL; option "hypo"), for user-defined time (i.e., default at least 30 minutes; option “</a:t>
                      </a:r>
                      <a:r>
                        <a:rPr lang="en-US" sz="2000" i="0" kern="0" dirty="0" err="1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hypo_exc_lngth</a:t>
                      </a: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”)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481591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avg_hypo_lngth_X</a:t>
                      </a:r>
                      <a:r>
                        <a:rPr lang="en-US" sz="2000" kern="0" baseline="-2500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The mean length (in minutes) of episodes below cut point(s) X (i.e., 54 and 70 mg/dL; option "hypo"). Minimum length to be considered an episode defined by option "</a:t>
                      </a:r>
                      <a:r>
                        <a:rPr lang="en-US" sz="2000" i="0" kern="0" dirty="0" err="1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hypo_exc_lngth</a:t>
                      </a: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" (default 30 minutes).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78933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95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B7EAE-9E56-B489-0A2A-960A6BF90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58E94-C46A-28E0-142F-591A9D06B8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C31413F-6C53-396B-A632-85238AB95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hyperglycemic metrics produced by </a:t>
            </a:r>
            <a:r>
              <a:rPr lang="en-US" i="1" dirty="0" err="1"/>
              <a:t>cgmstats</a:t>
            </a:r>
            <a:endParaRPr lang="en-US" i="1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AE7A78-1743-4DD7-DFF9-B1FC9B0D4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443238"/>
              </p:ext>
            </p:extLst>
          </p:nvPr>
        </p:nvGraphicFramePr>
        <p:xfrm>
          <a:off x="655320" y="1447800"/>
          <a:ext cx="10881360" cy="396240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561923114"/>
                    </a:ext>
                  </a:extLst>
                </a:gridCol>
                <a:gridCol w="8138160">
                  <a:extLst>
                    <a:ext uri="{9D8B030D-6E8A-4147-A177-3AD203B41FA5}">
                      <a16:colId xmlns:a16="http://schemas.microsoft.com/office/drawing/2014/main" val="3381002479"/>
                    </a:ext>
                  </a:extLst>
                </a:gridCol>
              </a:tblGrid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10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Times New Roman" panose="02020603050405020304" pitchFamily="18" charset="0"/>
                        </a:rPr>
                        <a:t>Output</a:t>
                      </a: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</a:pP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extLst>
                  <a:ext uri="{0D108BD9-81ED-4DB2-BD59-A6C34878D82A}">
                    <a16:rowId xmlns:a16="http://schemas.microsoft.com/office/drawing/2014/main" val="2374823419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min_spent_over_X</a:t>
                      </a:r>
                      <a:r>
                        <a:rPr lang="en-US" sz="2000" kern="0" baseline="-2500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Total number of minutes spent above cut point(s) X (i.e., 180 and 250 mg/dL; option "hyper")</a:t>
                      </a: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87244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percent_time_over_X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Minutes spent above cut point(s) X (i.e., 180 and 250 mg/dL), as a percentage of the total time CGM was worn</a:t>
                      </a:r>
                      <a:endParaRPr lang="en-US" sz="2000" i="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665793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episodes_over_X</a:t>
                      </a:r>
                      <a:r>
                        <a:rPr lang="en-US" sz="2000" kern="0" baseline="-2500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The count of glucose episodes above cut point(s) X (i.e., 180 and 250 mg/dL; option "hyper"), for user-defined time (i.e., default at least 30 minutes; option “</a:t>
                      </a:r>
                      <a:r>
                        <a:rPr lang="en-US" sz="2000" i="0" kern="0" dirty="0" err="1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hyper_exc_lngth</a:t>
                      </a: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”)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6764854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avg_hyper_lngth_X</a:t>
                      </a:r>
                      <a:r>
                        <a:rPr lang="en-US" sz="2000" kern="0" baseline="-25000" dirty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The mean length (in minutes) of episodes above cut point(s) X (i.e., 180 and 250 mg/dL; option "hyper"). Minimum length to be considered an episode defined by option "</a:t>
                      </a:r>
                      <a:r>
                        <a:rPr lang="en-US" sz="2000" i="0" kern="0" dirty="0" err="1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hyper_exc_lngth</a:t>
                      </a: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" (default 30 minutes).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0848420"/>
                  </a:ext>
                </a:extLst>
              </a:tr>
              <a:tr h="189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kern="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auc_over_X</a:t>
                      </a:r>
                      <a:r>
                        <a:rPr lang="en-US" sz="2000" kern="0" baseline="-25000" err="1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i</a:t>
                      </a:r>
                      <a:endParaRPr lang="en-US" sz="2000" kern="10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56" marR="387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</a:pPr>
                      <a:r>
                        <a:rPr lang="en-US" sz="2000" i="0" kern="0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  <a:cs typeface="Calibri" panose="020F0502020204030204" pitchFamily="34" charset="0"/>
                        </a:rPr>
                        <a:t>Area under the sensor glucose curve over cut point(s) X (i.e., 180 and 250 mg/dL; option “hyper”), calculated using the trapezoidal rule</a:t>
                      </a:r>
                      <a:endParaRPr lang="en-US" sz="2000" i="0" kern="100" dirty="0"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09563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7072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1DDAE-DB6A-105A-88AA-842F7217D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971DA-998F-4E4F-4073-488D2663E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E96E0D-81E5-F2CF-6505-AE97CF8E4C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7EAE2-F3A7-A41E-7089-B00746F74512}"/>
              </a:ext>
            </a:extLst>
          </p:cNvPr>
          <p:cNvSpPr txBox="1"/>
          <p:nvPr/>
        </p:nvSpPr>
        <p:spPr>
          <a:xfrm>
            <a:off x="51027" y="279966"/>
            <a:ext cx="3098925" cy="58477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BODONI 72 BOOK" pitchFamily="2" charset="0"/>
                <a:cs typeface="Helvetica Neue"/>
              </a:rPr>
              <a:t>Output – </a:t>
            </a:r>
            <a:r>
              <a:rPr lang="en-US" sz="3200" b="1" dirty="0" err="1">
                <a:solidFill>
                  <a:schemeClr val="tx2"/>
                </a:solidFill>
                <a:latin typeface="BODONI 72 BOOK" pitchFamily="2" charset="0"/>
                <a:cs typeface="Helvetica Neue"/>
              </a:rPr>
              <a:t>cgmstats</a:t>
            </a:r>
            <a:r>
              <a:rPr lang="en-US" sz="3200" b="1" dirty="0">
                <a:solidFill>
                  <a:schemeClr val="tx2"/>
                </a:solidFill>
                <a:latin typeface="BODONI 72 BOOK" pitchFamily="2" charset="0"/>
                <a:cs typeface="Helvetica Neue"/>
              </a:rPr>
              <a:t> </a:t>
            </a:r>
          </a:p>
        </p:txBody>
      </p:sp>
      <p:pic>
        <p:nvPicPr>
          <p:cNvPr id="9" name="Picture 8" descr="A screenshot of a graph&#10;&#10;AI-generated content may be incorrect.">
            <a:extLst>
              <a:ext uri="{FF2B5EF4-FFF2-40B4-BE49-F238E27FC236}">
                <a16:creationId xmlns:a16="http://schemas.microsoft.com/office/drawing/2014/main" id="{C066359D-5FB6-DAB6-61C6-20D9799E9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86" y="864741"/>
            <a:ext cx="10063228" cy="470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44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B26CA-9524-8308-6910-B9AF340DF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56E49-B33B-6E53-26A5-50F4DA96A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417AF-7142-9ACD-A70F-A60264181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89DF95-E2A5-1B55-CD59-B133EBD6AC09}"/>
              </a:ext>
            </a:extLst>
          </p:cNvPr>
          <p:cNvSpPr txBox="1"/>
          <p:nvPr/>
        </p:nvSpPr>
        <p:spPr>
          <a:xfrm>
            <a:off x="201305" y="1820564"/>
            <a:ext cx="2678373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cgmstats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id(</a:t>
            </a:r>
            <a:r>
              <a:rPr lang="en-US" sz="20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glucose(</a:t>
            </a:r>
            <a:r>
              <a:rPr lang="en-US" sz="20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time(</a:t>
            </a:r>
            <a:r>
              <a:rPr lang="en-US" sz="20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dtadir</a:t>
            </a:r>
            <a:r>
              <a:rPr lang="en-US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[by(</a:t>
            </a:r>
            <a:r>
              <a:rPr lang="en-US" sz="2000" i="1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subjectid</a:t>
            </a:r>
            <a:r>
              <a:rPr lang="en-US" sz="2000" i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day</a:t>
            </a:r>
            <a:r>
              <a:rPr lang="en-US" sz="2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)] 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8" name="Picture 7" descr="A screenshot of a screen&#10;&#10;AI-generated content may be incorrect.">
            <a:extLst>
              <a:ext uri="{FF2B5EF4-FFF2-40B4-BE49-F238E27FC236}">
                <a16:creationId xmlns:a16="http://schemas.microsoft.com/office/drawing/2014/main" id="{1842EEFB-5903-FEA3-E2BB-4E34F085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93"/>
          <a:stretch>
            <a:fillRect/>
          </a:stretch>
        </p:blipFill>
        <p:spPr>
          <a:xfrm>
            <a:off x="2879678" y="456979"/>
            <a:ext cx="8751226" cy="524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69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1DA00-6C2A-7A51-7F74-8E1AA67A5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AE7CFA-2CA9-AE37-C81E-40E9704F6F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43BDC1F-44A0-537C-46BB-8F23683B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80" y="409549"/>
            <a:ext cx="11506200" cy="807766"/>
          </a:xfrm>
        </p:spPr>
        <p:txBody>
          <a:bodyPr/>
          <a:lstStyle/>
          <a:p>
            <a:r>
              <a:rPr lang="en-US" dirty="0"/>
              <a:t>Daytime vs. nighttime</a:t>
            </a:r>
          </a:p>
        </p:txBody>
      </p:sp>
      <p:pic>
        <p:nvPicPr>
          <p:cNvPr id="14" name="Graphic 13" descr="Dim (Medium Sun) outline">
            <a:extLst>
              <a:ext uri="{FF2B5EF4-FFF2-40B4-BE49-F238E27FC236}">
                <a16:creationId xmlns:a16="http://schemas.microsoft.com/office/drawing/2014/main" id="{4A619B1E-0DFE-5107-FE37-39016DFDB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19713" y="268717"/>
            <a:ext cx="1440526" cy="1440526"/>
          </a:xfrm>
          <a:prstGeom prst="rect">
            <a:avLst/>
          </a:prstGeom>
        </p:spPr>
      </p:pic>
      <p:pic>
        <p:nvPicPr>
          <p:cNvPr id="16" name="Graphic 15" descr="Moon with solid fill">
            <a:extLst>
              <a:ext uri="{FF2B5EF4-FFF2-40B4-BE49-F238E27FC236}">
                <a16:creationId xmlns:a16="http://schemas.microsoft.com/office/drawing/2014/main" id="{393C1B1C-62D7-06C0-4D14-493387E74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5333" y="421725"/>
            <a:ext cx="1134509" cy="11345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3B3C3D-5136-2FAA-AD27-A8E1644F5822}"/>
              </a:ext>
            </a:extLst>
          </p:cNvPr>
          <p:cNvSpPr txBox="1"/>
          <p:nvPr/>
        </p:nvSpPr>
        <p:spPr>
          <a:xfrm>
            <a:off x="0" y="1658466"/>
            <a:ext cx="3031067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cgmstats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id(</a:t>
            </a:r>
            <a:r>
              <a:rPr lang="en-US" sz="20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glucose(</a:t>
            </a:r>
            <a:r>
              <a:rPr lang="en-US" sz="20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time(</a:t>
            </a:r>
            <a:r>
              <a:rPr lang="en-US" sz="20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dtadir</a:t>
            </a:r>
            <a:r>
              <a:rPr lang="en-US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</a:t>
            </a:r>
            <a:r>
              <a:rPr lang="en-US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2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daystart</a:t>
            </a:r>
            <a:r>
              <a:rPr lang="en-US" sz="2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i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dayend</a:t>
            </a:r>
            <a:r>
              <a:rPr lang="en-US" sz="2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i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string</a:t>
            </a:r>
            <a:r>
              <a:rPr lang="en-US" sz="20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)]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F7C1F2-44DE-9D20-62BD-406087FDFC5B}"/>
              </a:ext>
            </a:extLst>
          </p:cNvPr>
          <p:cNvSpPr txBox="1"/>
          <p:nvPr/>
        </p:nvSpPr>
        <p:spPr>
          <a:xfrm>
            <a:off x="0" y="4367718"/>
            <a:ext cx="276704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 Neue"/>
                <a:cs typeface="Helvetica Neue"/>
              </a:rPr>
              <a:t>* Default defines nighttime as 10pm – 6am</a:t>
            </a:r>
          </a:p>
        </p:txBody>
      </p:sp>
      <p:pic>
        <p:nvPicPr>
          <p:cNvPr id="22" name="Picture 21" descr="A screenshot of a graph&#10;&#10;AI-generated content may be incorrect.">
            <a:extLst>
              <a:ext uri="{FF2B5EF4-FFF2-40B4-BE49-F238E27FC236}">
                <a16:creationId xmlns:a16="http://schemas.microsoft.com/office/drawing/2014/main" id="{36602FCD-DC2F-F06B-9044-A3FFD64DD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20" r="-129" b="32880"/>
          <a:stretch>
            <a:fillRect/>
          </a:stretch>
        </p:blipFill>
        <p:spPr>
          <a:xfrm>
            <a:off x="2800914" y="1658466"/>
            <a:ext cx="9307018" cy="402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8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2B21-85AD-C73D-D316-22932C873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173E4-3A38-C90C-E388-BEE7EA657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AF6547-9F5A-FD46-E6CA-10F27E5923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3595E14-3721-56B4-8915-E37FFBF63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47" y="23507"/>
            <a:ext cx="11506200" cy="807766"/>
          </a:xfrm>
        </p:spPr>
        <p:txBody>
          <a:bodyPr/>
          <a:lstStyle/>
          <a:p>
            <a:r>
              <a:rPr lang="en-US" dirty="0"/>
              <a:t>Optional histograms of CGM summary metrics </a:t>
            </a:r>
          </a:p>
        </p:txBody>
      </p:sp>
      <p:pic>
        <p:nvPicPr>
          <p:cNvPr id="2" name="Picture 1" descr="A group of blue bars&#10;&#10;AI-generated content may be incorrect.">
            <a:extLst>
              <a:ext uri="{FF2B5EF4-FFF2-40B4-BE49-F238E27FC236}">
                <a16:creationId xmlns:a16="http://schemas.microsoft.com/office/drawing/2014/main" id="{53EFCAF4-B2E2-3B40-2016-8C8FC73AC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354" y="831273"/>
            <a:ext cx="8562108" cy="5195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3D4DB-B8BA-1282-244A-ECAD08763269}"/>
              </a:ext>
            </a:extLst>
          </p:cNvPr>
          <p:cNvSpPr txBox="1"/>
          <p:nvPr/>
        </p:nvSpPr>
        <p:spPr>
          <a:xfrm>
            <a:off x="0" y="1948177"/>
            <a:ext cx="2388358" cy="2031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cgmstats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id(</a:t>
            </a:r>
            <a:r>
              <a:rPr lang="en-US" sz="18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glucose(</a:t>
            </a:r>
            <a:r>
              <a:rPr lang="en-US" sz="18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time(</a:t>
            </a:r>
            <a:r>
              <a:rPr lang="en-US" sz="18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dtadir</a:t>
            </a:r>
            <a:r>
              <a:rPr lang="en-US" sz="1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[hist(</a:t>
            </a:r>
            <a:r>
              <a:rPr lang="en-US" sz="1800" i="1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varlist</a:t>
            </a:r>
            <a:r>
              <a:rPr lang="en-US" sz="1800" i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[</a:t>
            </a:r>
            <a:r>
              <a:rPr lang="en-US" sz="1800" i="1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freq</a:t>
            </a:r>
            <a:r>
              <a:rPr lang="en-US" sz="1800" i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i="1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bw</a:t>
            </a:r>
            <a:r>
              <a:rPr lang="en-US" sz="1800" i="1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(#)]</a:t>
            </a:r>
            <a:r>
              <a:rPr lang="en-US" sz="1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)]</a:t>
            </a:r>
            <a:endParaRPr lang="en-US" sz="1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264389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6109F-14B9-94C7-C212-2FC6E4098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0BB84F-1044-0924-6D62-D3B170408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BE24D5-A366-FEE1-52D3-1B968F5143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F69B0B0-A7B7-4F59-59C3-1643B0CF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47" y="95581"/>
            <a:ext cx="11506200" cy="807766"/>
          </a:xfrm>
        </p:spPr>
        <p:txBody>
          <a:bodyPr/>
          <a:lstStyle/>
          <a:p>
            <a:r>
              <a:rPr lang="en-US" dirty="0"/>
              <a:t>CGM tracings – option to fill gaps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F0499-9777-93FB-C38E-5BD98B339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68680"/>
            <a:ext cx="4267200" cy="2560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AED66B-9906-34DA-F5CD-D8748A190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68680"/>
            <a:ext cx="4267200" cy="2560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BF8C12-BB7D-245C-F69E-E0A8EA676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408431"/>
            <a:ext cx="4267200" cy="256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DC5434-4AE9-F1AD-F02B-6FBB744CC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08431"/>
            <a:ext cx="4267200" cy="256032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625C65-4C96-7C20-1932-9BB4BA3A5364}"/>
              </a:ext>
            </a:extLst>
          </p:cNvPr>
          <p:cNvCxnSpPr/>
          <p:nvPr/>
        </p:nvCxnSpPr>
        <p:spPr>
          <a:xfrm>
            <a:off x="4161183" y="3211779"/>
            <a:ext cx="0" cy="4505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CE42E7-D757-CFE7-DE41-DDB4224025AA}"/>
              </a:ext>
            </a:extLst>
          </p:cNvPr>
          <p:cNvCxnSpPr/>
          <p:nvPr/>
        </p:nvCxnSpPr>
        <p:spPr>
          <a:xfrm>
            <a:off x="8421757" y="3211779"/>
            <a:ext cx="0" cy="4505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51167E-0C5D-062A-F42E-AC2BD34CD965}"/>
              </a:ext>
            </a:extLst>
          </p:cNvPr>
          <p:cNvSpPr txBox="1"/>
          <p:nvPr/>
        </p:nvSpPr>
        <p:spPr>
          <a:xfrm>
            <a:off x="8229600" y="302220"/>
            <a:ext cx="3365967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cgmstats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, id(</a:t>
            </a:r>
            <a:r>
              <a:rPr lang="en-US" sz="18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glucose(</a:t>
            </a:r>
            <a:r>
              <a:rPr lang="en-US" sz="18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time(</a:t>
            </a:r>
            <a:r>
              <a:rPr lang="en-US" sz="1800" b="1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varname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8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dtadir</a:t>
            </a:r>
            <a:r>
              <a:rPr lang="en-US" sz="18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(string</a:t>
            </a:r>
            <a:r>
              <a:rPr lang="en-US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[plot(</a:t>
            </a:r>
            <a:r>
              <a:rPr lang="en-US" sz="1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numlist</a:t>
            </a:r>
            <a:r>
              <a:rPr lang="en-US" sz="1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, [</a:t>
            </a:r>
            <a:r>
              <a:rPr lang="en-US" sz="1800" dirty="0" err="1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nostats</a:t>
            </a:r>
            <a:r>
              <a:rPr lang="en-US" sz="1800" dirty="0"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 fill])]</a:t>
            </a:r>
            <a:endParaRPr lang="en-US" sz="1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8590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DA397-0931-1DC2-6AE8-41EC003A1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E0BE6-BA15-3EF5-A7CD-9F513FDDCC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D943010-726C-14C9-CF1B-C2875CF967E8}"/>
              </a:ext>
            </a:extLst>
          </p:cNvPr>
          <p:cNvGrpSpPr>
            <a:grpSpLocks noChangeAspect="1"/>
          </p:cNvGrpSpPr>
          <p:nvPr/>
        </p:nvGrpSpPr>
        <p:grpSpPr>
          <a:xfrm>
            <a:off x="1" y="276116"/>
            <a:ext cx="7300210" cy="1811796"/>
            <a:chOff x="2209799" y="199089"/>
            <a:chExt cx="7772400" cy="1928986"/>
          </a:xfrm>
        </p:grpSpPr>
        <p:pic>
          <p:nvPicPr>
            <p:cNvPr id="9" name="Picture 8" descr="A screenshot of a phone&#10;&#10;Description automatically generated">
              <a:extLst>
                <a:ext uri="{FF2B5EF4-FFF2-40B4-BE49-F238E27FC236}">
                  <a16:creationId xmlns:a16="http://schemas.microsoft.com/office/drawing/2014/main" id="{6F1E3F38-299D-B661-5BE5-A51AC40AB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799" y="691161"/>
              <a:ext cx="7772400" cy="1436914"/>
            </a:xfrm>
            <a:prstGeom prst="rect">
              <a:avLst/>
            </a:prstGeom>
          </p:spPr>
        </p:pic>
        <p:pic>
          <p:nvPicPr>
            <p:cNvPr id="10" name="Picture 9" descr="A black and white logo&#10;&#10;Description automatically generated">
              <a:extLst>
                <a:ext uri="{FF2B5EF4-FFF2-40B4-BE49-F238E27FC236}">
                  <a16:creationId xmlns:a16="http://schemas.microsoft.com/office/drawing/2014/main" id="{186B9B97-5D7F-1C04-DBD6-D9724C5D4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9799" y="199089"/>
              <a:ext cx="2428407" cy="52709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DE0601E-1680-11BE-A2A0-577EEEBC2B7E}"/>
                </a:ext>
              </a:extLst>
            </p:cNvPr>
            <p:cNvSpPr/>
            <p:nvPr/>
          </p:nvSpPr>
          <p:spPr>
            <a:xfrm>
              <a:off x="4638206" y="206019"/>
              <a:ext cx="5343993" cy="5270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49FA73-7DDE-1B4B-2429-1E80C97DFDF6}"/>
              </a:ext>
            </a:extLst>
          </p:cNvPr>
          <p:cNvGrpSpPr/>
          <p:nvPr/>
        </p:nvGrpSpPr>
        <p:grpSpPr>
          <a:xfrm>
            <a:off x="2990850" y="1930787"/>
            <a:ext cx="6210300" cy="4448679"/>
            <a:chOff x="4212836" y="2025380"/>
            <a:chExt cx="6210300" cy="4448679"/>
          </a:xfrm>
        </p:grpSpPr>
        <p:pic>
          <p:nvPicPr>
            <p:cNvPr id="13" name="Picture 12" descr="A table of information about diabetes&#10;&#10;AI-generated content may be incorrect.">
              <a:extLst>
                <a:ext uri="{FF2B5EF4-FFF2-40B4-BE49-F238E27FC236}">
                  <a16:creationId xmlns:a16="http://schemas.microsoft.com/office/drawing/2014/main" id="{9383A808-D942-9E4C-5D54-1CA86E898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532"/>
            <a:stretch>
              <a:fillRect/>
            </a:stretch>
          </p:blipFill>
          <p:spPr>
            <a:xfrm>
              <a:off x="4212836" y="2025380"/>
              <a:ext cx="6210300" cy="780881"/>
            </a:xfrm>
            <a:prstGeom prst="rect">
              <a:avLst/>
            </a:prstGeom>
          </p:spPr>
        </p:pic>
        <p:pic>
          <p:nvPicPr>
            <p:cNvPr id="16" name="Picture 15" descr="A table of information about diabetes&#10;&#10;AI-generated content may be incorrect.">
              <a:extLst>
                <a:ext uri="{FF2B5EF4-FFF2-40B4-BE49-F238E27FC236}">
                  <a16:creationId xmlns:a16="http://schemas.microsoft.com/office/drawing/2014/main" id="{8FC75162-B5FF-A9B6-F8FE-8E3C8A8A5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27"/>
            <a:stretch>
              <a:fillRect/>
            </a:stretch>
          </p:blipFill>
          <p:spPr>
            <a:xfrm>
              <a:off x="4212836" y="2826798"/>
              <a:ext cx="6210300" cy="36472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6080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22AD69-AE97-DF2E-FF5A-F51C621544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32A3D-A93B-FBFE-988D-9C0C4FD20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18" y="1811593"/>
            <a:ext cx="11827781" cy="33472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CGM data are increasingly used in epidemiologic research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Efficient and reproducible analysis tools are needed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err="1"/>
              <a:t>cgmstats</a:t>
            </a:r>
            <a:r>
              <a:rPr lang="en-US" sz="2800" dirty="0"/>
              <a:t> provides a standardized solution in Stata </a:t>
            </a:r>
          </a:p>
          <a:p>
            <a:pPr marL="860425" lvl="2" indent="-342900"/>
            <a:r>
              <a:rPr lang="en-US" sz="2800" dirty="0"/>
              <a:t>Enables reproducible epidemiologic research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4244B2-4C54-8425-1C75-407A482B4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Key Takeaways</a:t>
            </a:r>
          </a:p>
        </p:txBody>
      </p:sp>
    </p:spTree>
    <p:extLst>
      <p:ext uri="{BB962C8B-B14F-4D97-AF65-F5344CB8AC3E}">
        <p14:creationId xmlns:p14="http://schemas.microsoft.com/office/powerpoint/2010/main" val="3533684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662FE0-B22C-AE01-6980-BE790029D1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A7CC382-1484-7955-014C-55CF08A2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D32B84B-BC3C-0340-4B77-06DA5D0B74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099"/>
          <a:stretch>
            <a:fillRect/>
          </a:stretch>
        </p:blipFill>
        <p:spPr>
          <a:xfrm>
            <a:off x="0" y="546784"/>
            <a:ext cx="12249219" cy="58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82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98921-C130-F6A3-01C5-14E1D43FB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CFC98A-A3DE-1F09-F05E-6397825110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050" name="Picture 2" descr="Image displaying endocrine functions in the body.">
            <a:extLst>
              <a:ext uri="{FF2B5EF4-FFF2-40B4-BE49-F238E27FC236}">
                <a16:creationId xmlns:a16="http://schemas.microsoft.com/office/drawing/2014/main" id="{6F1DB4F3-D5DA-8C7B-810F-44F245220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152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70701AB-4A0E-8E74-7235-E00F6F8A6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3" y="1570396"/>
            <a:ext cx="2461369" cy="807766"/>
          </a:xfrm>
        </p:spPr>
        <p:txBody>
          <a:bodyPr/>
          <a:lstStyle/>
          <a:p>
            <a:r>
              <a:rPr lang="en-US" dirty="0"/>
              <a:t>Diabetes</a:t>
            </a:r>
            <a:br>
              <a:rPr lang="en-US" dirty="0"/>
            </a:br>
            <a:r>
              <a:rPr lang="en-US" dirty="0"/>
              <a:t>complications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0ABF6-61A9-9813-E7C0-859E468DCA0C}"/>
              </a:ext>
            </a:extLst>
          </p:cNvPr>
          <p:cNvSpPr txBox="1"/>
          <p:nvPr/>
        </p:nvSpPr>
        <p:spPr>
          <a:xfrm>
            <a:off x="0" y="6356796"/>
            <a:ext cx="536357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"/>
                <a:cs typeface="Helvetica Neue"/>
              </a:rPr>
              <a:t>Adapted from </a:t>
            </a:r>
            <a:r>
              <a:rPr lang="en-US" sz="1200" dirty="0">
                <a:latin typeface="Helvetica Neue"/>
                <a:cs typeface="Helvetica Neue"/>
                <a:hlinkClick r:id="rId4"/>
              </a:rPr>
              <a:t>https://www.endocrine.org/patient-engagement/endocrine-library/diabetes-complications</a:t>
            </a:r>
            <a:r>
              <a:rPr lang="en-US" sz="1200" dirty="0">
                <a:latin typeface="Helvetica Neue"/>
                <a:cs typeface="Helvetica Neue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13830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9C6606-516A-291B-8D9A-5D2EBCC45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803F3-427D-4588-D648-E9EE231BA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Elizabeth Selvin, PhD, MPH</a:t>
            </a:r>
          </a:p>
          <a:p>
            <a:r>
              <a:rPr lang="en-US" sz="2400" dirty="0"/>
              <a:t>Dan Wang, MS</a:t>
            </a:r>
          </a:p>
          <a:p>
            <a:r>
              <a:rPr lang="en-US" sz="2400" dirty="0"/>
              <a:t>Sui Zhang, MS</a:t>
            </a:r>
          </a:p>
          <a:p>
            <a:r>
              <a:rPr lang="en-US" sz="2400" dirty="0"/>
              <a:t>Michael Fang, PhD, MHS</a:t>
            </a:r>
          </a:p>
          <a:p>
            <a:r>
              <a:rPr lang="en-US" sz="2400" dirty="0"/>
              <a:t>Amelia Wallace, PhD, MS</a:t>
            </a:r>
          </a:p>
          <a:p>
            <a:r>
              <a:rPr lang="en-US" sz="2400" dirty="0"/>
              <a:t>Scott Zeger, PhD, MS</a:t>
            </a:r>
          </a:p>
          <a:p>
            <a:endParaRPr lang="en-US" sz="2400" dirty="0"/>
          </a:p>
          <a:p>
            <a:r>
              <a:rPr lang="en-US" sz="2400" dirty="0"/>
              <a:t>Dr. Selvin’s Diabetes Data Group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DBE711-D467-6FED-A074-5A63178F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30659029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42FBF8-CE10-079A-E367-CF1518EAB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02703-C7DB-E7EA-4597-5250138BB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47" y="3827505"/>
            <a:ext cx="11480028" cy="2226929"/>
          </a:xfrm>
        </p:spPr>
        <p:txBody>
          <a:bodyPr/>
          <a:lstStyle/>
          <a:p>
            <a:pPr algn="ctr"/>
            <a:r>
              <a:rPr lang="en-US" dirty="0"/>
              <a:t>Download </a:t>
            </a:r>
            <a:r>
              <a:rPr lang="en-US" b="1" dirty="0" err="1"/>
              <a:t>cgmstats</a:t>
            </a:r>
            <a:r>
              <a:rPr lang="en-US" dirty="0"/>
              <a:t> today (</a:t>
            </a:r>
            <a:r>
              <a:rPr lang="en-US" dirty="0" err="1"/>
              <a:t>ssc</a:t>
            </a:r>
            <a:r>
              <a:rPr lang="en-US" dirty="0"/>
              <a:t> install </a:t>
            </a:r>
            <a:r>
              <a:rPr lang="en-US" dirty="0" err="1"/>
              <a:t>cgmstats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Feedback on the package is welcome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chemeClr val="tx1"/>
                </a:solidFill>
              </a:rPr>
              <a:t>Daya Malek, N., Wang, D., Zhang, S., Fang, M., Wallace, A., Zeger, S., and Selvin, E. Summarizing data from continuous glucose monitors using the cgmstats package. </a:t>
            </a:r>
            <a:r>
              <a:rPr lang="en-US" i="1" dirty="0">
                <a:solidFill>
                  <a:schemeClr val="tx1"/>
                </a:solidFill>
              </a:rPr>
              <a:t>Stata Journal</a:t>
            </a:r>
            <a:r>
              <a:rPr lang="en-US" dirty="0">
                <a:solidFill>
                  <a:schemeClr val="tx1"/>
                </a:solidFill>
              </a:rPr>
              <a:t>. (In press).</a:t>
            </a:r>
          </a:p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6707B-5DE8-783B-27A2-AE2D4C4E0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7077" y="2437180"/>
            <a:ext cx="4277845" cy="991820"/>
          </a:xfrm>
        </p:spPr>
        <p:txBody>
          <a:bodyPr/>
          <a:lstStyle/>
          <a:p>
            <a:pPr algn="ctr"/>
            <a:r>
              <a:rPr lang="en-US" b="1" i="0" dirty="0">
                <a:solidFill>
                  <a:schemeClr val="tx1"/>
                </a:solidFill>
              </a:rPr>
              <a:t>Natalie Daya Malek, PhD, MPH</a:t>
            </a:r>
          </a:p>
          <a:p>
            <a:pPr algn="ctr"/>
            <a:r>
              <a:rPr lang="en-US" b="1" i="0" dirty="0">
                <a:solidFill>
                  <a:schemeClr val="tx1"/>
                </a:solidFill>
              </a:rPr>
              <a:t>ndaya1@jh.edu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75B4B8-6FBB-A35E-5A93-DDC5B17F5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75" y="999301"/>
            <a:ext cx="11506200" cy="807766"/>
          </a:xfrm>
        </p:spPr>
        <p:txBody>
          <a:bodyPr/>
          <a:lstStyle/>
          <a:p>
            <a:pPr algn="ctr"/>
            <a:r>
              <a:rPr lang="en-US" sz="3600" dirty="0">
                <a:latin typeface="Bodoni 72 Book" pitchFamily="2" charset="0"/>
                <a:ea typeface="Source Sans Pro" panose="020B0503030403020204" pitchFamily="34" charset="0"/>
              </a:rPr>
              <a:t>Thank you!</a:t>
            </a:r>
          </a:p>
        </p:txBody>
      </p:sp>
      <p:pic>
        <p:nvPicPr>
          <p:cNvPr id="7" name="Graphic 6" descr="Envelope with solid fill">
            <a:extLst>
              <a:ext uri="{FF2B5EF4-FFF2-40B4-BE49-F238E27FC236}">
                <a16:creationId xmlns:a16="http://schemas.microsoft.com/office/drawing/2014/main" id="{19D01E83-3EF2-1E54-D820-84EF2A484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1635" y="2905380"/>
            <a:ext cx="479779" cy="47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95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5CA05-0C60-A6C4-B056-837CEE48B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F9163-B08F-9770-3621-C47E9239D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B3BCB-3345-26D5-2AAD-530C69AEC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2097" y="1927053"/>
            <a:ext cx="7676700" cy="3403955"/>
          </a:xfrm>
        </p:spPr>
        <p:txBody>
          <a:bodyPr/>
          <a:lstStyle/>
          <a:p>
            <a:pPr marL="401638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Measures interstitial glucose at set increments throughout the day and night</a:t>
            </a:r>
          </a:p>
          <a:p>
            <a:pPr marL="401638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Provides insight into </a:t>
            </a:r>
            <a:r>
              <a:rPr lang="en-US" sz="2400" b="1" dirty="0"/>
              <a:t>glucose patterns </a:t>
            </a:r>
            <a:r>
              <a:rPr lang="en-US" sz="2400" dirty="0"/>
              <a:t>(i.e., hypoglycemia, hyperglycemia) and </a:t>
            </a:r>
            <a:r>
              <a:rPr lang="en-US" sz="2400" b="1" dirty="0"/>
              <a:t>variability</a:t>
            </a:r>
            <a:endParaRPr lang="en-US" sz="2400" dirty="0"/>
          </a:p>
          <a:p>
            <a:pPr marL="40005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ym typeface="Trebuchet MS"/>
              </a:rPr>
              <a:t>Typically worn for 1-2 weeks </a:t>
            </a:r>
          </a:p>
          <a:p>
            <a:pPr marL="40005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ym typeface="Trebuchet MS"/>
              </a:rPr>
              <a:t>Can help inform immediate therapy decisions and lifestyle modifications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49E00BC-DB51-EA51-C645-2945C2CBD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glucose monitoring widely used among persons with diabetes </a:t>
            </a:r>
          </a:p>
        </p:txBody>
      </p:sp>
      <p:pic>
        <p:nvPicPr>
          <p:cNvPr id="6" name="Picture 4" descr="Monitoring Sensor">
            <a:extLst>
              <a:ext uri="{FF2B5EF4-FFF2-40B4-BE49-F238E27FC236}">
                <a16:creationId xmlns:a16="http://schemas.microsoft.com/office/drawing/2014/main" id="{05B4A8A6-EA5C-4C40-031C-636F5A275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771" y="3580369"/>
            <a:ext cx="1539962" cy="15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4E9601D-5829-58F5-5B09-E7EA2E2A47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4" y="1856376"/>
            <a:ext cx="1783266" cy="1472941"/>
          </a:xfrm>
          <a:prstGeom prst="rect">
            <a:avLst/>
          </a:prstGeom>
        </p:spPr>
      </p:pic>
      <p:pic>
        <p:nvPicPr>
          <p:cNvPr id="8" name="Picture 6" descr="Man wearing Dexcom G6 CGM on his abdomen">
            <a:extLst>
              <a:ext uri="{FF2B5EF4-FFF2-40B4-BE49-F238E27FC236}">
                <a16:creationId xmlns:a16="http://schemas.microsoft.com/office/drawing/2014/main" id="{E0D90335-A17D-AAB2-E2A0-4590EC72C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18" r="5557" b="18610"/>
          <a:stretch/>
        </p:blipFill>
        <p:spPr bwMode="auto">
          <a:xfrm>
            <a:off x="2423597" y="1856376"/>
            <a:ext cx="1783267" cy="153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5B2207-7216-3289-589F-2D0AA2B02793}"/>
              </a:ext>
            </a:extLst>
          </p:cNvPr>
          <p:cNvSpPr txBox="1"/>
          <p:nvPr/>
        </p:nvSpPr>
        <p:spPr>
          <a:xfrm>
            <a:off x="1237574" y="5076574"/>
            <a:ext cx="2210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Side view of CGM</a:t>
            </a:r>
          </a:p>
        </p:txBody>
      </p:sp>
    </p:spTree>
    <p:extLst>
      <p:ext uri="{BB962C8B-B14F-4D97-AF65-F5344CB8AC3E}">
        <p14:creationId xmlns:p14="http://schemas.microsoft.com/office/powerpoint/2010/main" val="184436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B12D8E-015A-9BF4-10DC-766679896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04A181-0687-4553-01ED-E2D4FEA6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39" y="285935"/>
            <a:ext cx="11506200" cy="807766"/>
          </a:xfrm>
        </p:spPr>
        <p:txBody>
          <a:bodyPr/>
          <a:lstStyle/>
          <a:p>
            <a:r>
              <a:rPr lang="en-US" dirty="0"/>
              <a:t>American Diabetes Association Standards of Care 2026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E97A6-2160-6B0D-DD96-A4CFEC963BA2}"/>
              </a:ext>
            </a:extLst>
          </p:cNvPr>
          <p:cNvSpPr txBox="1"/>
          <p:nvPr/>
        </p:nvSpPr>
        <p:spPr>
          <a:xfrm>
            <a:off x="322774" y="2090589"/>
            <a:ext cx="11293928" cy="23083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7.15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 of CGM is recommended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diabetes onset and anytime thereafter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children, adolescents, and adults with diabetes who are on insulin therapy,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noninsulin therapies that can cause hypoglycemia,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any diabetes treatment where CGM helps in management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specific CGM device and method for use should be made based on the individual’s circumstances, preferences, and needs.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" name="AutoShape 4" descr="ADA Logo">
            <a:extLst>
              <a:ext uri="{FF2B5EF4-FFF2-40B4-BE49-F238E27FC236}">
                <a16:creationId xmlns:a16="http://schemas.microsoft.com/office/drawing/2014/main" id="{1A289384-C9BC-57E7-583F-BDD41245E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6360E65-73EC-8FBB-4144-17EBC59A8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4419" b="-6587"/>
          <a:stretch>
            <a:fillRect/>
          </a:stretch>
        </p:blipFill>
        <p:spPr>
          <a:xfrm>
            <a:off x="0" y="493984"/>
            <a:ext cx="1517650" cy="500851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60CAE29-B73E-65A3-8C3F-E5672BDC58A1}"/>
              </a:ext>
            </a:extLst>
          </p:cNvPr>
          <p:cNvSpPr/>
          <p:nvPr/>
        </p:nvSpPr>
        <p:spPr>
          <a:xfrm>
            <a:off x="8194876" y="2893671"/>
            <a:ext cx="2395959" cy="382929"/>
          </a:xfrm>
          <a:prstGeom prst="roundRect">
            <a:avLst/>
          </a:prstGeom>
          <a:solidFill>
            <a:srgbClr val="FFFF00">
              <a:alpha val="25098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BC93777-E5B1-0132-9CD3-8E8B6F3C9DEC}"/>
              </a:ext>
            </a:extLst>
          </p:cNvPr>
          <p:cNvSpPr/>
          <p:nvPr/>
        </p:nvSpPr>
        <p:spPr>
          <a:xfrm>
            <a:off x="322774" y="3236089"/>
            <a:ext cx="6541013" cy="382929"/>
          </a:xfrm>
          <a:prstGeom prst="roundRect">
            <a:avLst/>
          </a:prstGeom>
          <a:solidFill>
            <a:srgbClr val="FFFF00">
              <a:alpha val="25098"/>
            </a:srgbClr>
          </a:solidFill>
          <a:ln w="254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6AC219-14A4-B052-2B61-5005228E3B85}"/>
              </a:ext>
            </a:extLst>
          </p:cNvPr>
          <p:cNvCxnSpPr>
            <a:cxnSpLocks/>
          </p:cNvCxnSpPr>
          <p:nvPr/>
        </p:nvCxnSpPr>
        <p:spPr>
          <a:xfrm>
            <a:off x="434352" y="3236089"/>
            <a:ext cx="6766560" cy="0"/>
          </a:xfrm>
          <a:prstGeom prst="line">
            <a:avLst/>
          </a:prstGeom>
          <a:ln w="38100" cmpd="sng">
            <a:solidFill>
              <a:srgbClr val="C00000"/>
            </a:solidFill>
            <a:prstDash val="solid"/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FD29A3D-0B1F-9FD5-E484-FEA28E8C7F22}"/>
              </a:ext>
            </a:extLst>
          </p:cNvPr>
          <p:cNvCxnSpPr>
            <a:cxnSpLocks/>
          </p:cNvCxnSpPr>
          <p:nvPr/>
        </p:nvCxnSpPr>
        <p:spPr>
          <a:xfrm>
            <a:off x="8020050" y="2893671"/>
            <a:ext cx="2377440" cy="0"/>
          </a:xfrm>
          <a:prstGeom prst="line">
            <a:avLst/>
          </a:prstGeom>
          <a:ln w="38100" cmpd="sng">
            <a:solidFill>
              <a:srgbClr val="C00000"/>
            </a:solidFill>
            <a:prstDash val="solid"/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91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1BBE8-F4F0-7BC7-DC89-E9DAF2FB0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A62C19-9CBF-3E84-1DC2-A8F0D288C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Availability of over-the-counter CGMs – March 2024</a:t>
            </a:r>
          </a:p>
        </p:txBody>
      </p:sp>
      <p:pic>
        <p:nvPicPr>
          <p:cNvPr id="6" name="Picture 5" descr="A green and white sign with white text&#10;&#10;Description automatically generated">
            <a:extLst>
              <a:ext uri="{FF2B5EF4-FFF2-40B4-BE49-F238E27FC236}">
                <a16:creationId xmlns:a16="http://schemas.microsoft.com/office/drawing/2014/main" id="{FF1C0364-3BF6-E7D8-91BA-05BC34744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237" y="1572031"/>
            <a:ext cx="4508929" cy="1095286"/>
          </a:xfrm>
          <a:prstGeom prst="rect">
            <a:avLst/>
          </a:prstGeom>
        </p:spPr>
      </p:pic>
      <p:pic>
        <p:nvPicPr>
          <p:cNvPr id="7" name="Picture 6" descr="A person smiling while holding a phone&#10;&#10;Description automatically generated">
            <a:extLst>
              <a:ext uri="{FF2B5EF4-FFF2-40B4-BE49-F238E27FC236}">
                <a16:creationId xmlns:a16="http://schemas.microsoft.com/office/drawing/2014/main" id="{DC441898-E6DB-AAAB-2B65-069B7B7B4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169" y="2985504"/>
            <a:ext cx="2617066" cy="2059502"/>
          </a:xfrm>
          <a:prstGeom prst="rect">
            <a:avLst/>
          </a:prstGeom>
        </p:spPr>
      </p:pic>
      <p:pic>
        <p:nvPicPr>
          <p:cNvPr id="8" name="Picture 7" descr="A white text on a purple background&#10;&#10;Description automatically generated">
            <a:extLst>
              <a:ext uri="{FF2B5EF4-FFF2-40B4-BE49-F238E27FC236}">
                <a16:creationId xmlns:a16="http://schemas.microsoft.com/office/drawing/2014/main" id="{5A2B3997-E427-4D0B-60AD-C1B653787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74" y="2870438"/>
            <a:ext cx="1219200" cy="825500"/>
          </a:xfrm>
          <a:prstGeom prst="rect">
            <a:avLst/>
          </a:prstGeom>
        </p:spPr>
      </p:pic>
      <p:pic>
        <p:nvPicPr>
          <p:cNvPr id="9" name="Picture 2" descr="Features">
            <a:extLst>
              <a:ext uri="{FF2B5EF4-FFF2-40B4-BE49-F238E27FC236}">
                <a16:creationId xmlns:a16="http://schemas.microsoft.com/office/drawing/2014/main" id="{470CD563-9C70-38CE-4DFA-CAAEE62E7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1214" r="38449" b="3001"/>
          <a:stretch/>
        </p:blipFill>
        <p:spPr bwMode="auto">
          <a:xfrm>
            <a:off x="10532739" y="2326852"/>
            <a:ext cx="1462608" cy="276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C22B0C5-EEBA-EDD0-52BE-282F45114A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705" y="2655304"/>
            <a:ext cx="1219200" cy="660400"/>
          </a:xfrm>
          <a:prstGeom prst="rect">
            <a:avLst/>
          </a:prstGeom>
        </p:spPr>
      </p:pic>
      <p:pic>
        <p:nvPicPr>
          <p:cNvPr id="11" name="Picture 10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DC6C7400-8EF5-6E0A-3D83-529E9F8A1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8547" y="2326852"/>
            <a:ext cx="3003550" cy="3073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732626-52C0-2CAC-EBCA-0954708A99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73795" y="1444404"/>
            <a:ext cx="6421552" cy="7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97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3D0A74-09F6-A511-7669-45A297D99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78383-450E-9FB2-5072-1FDC5D9EA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341" y="1495423"/>
            <a:ext cx="5475859" cy="4102489"/>
          </a:xfrm>
        </p:spPr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Clinical trials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Real-world evidence (claims/EHR)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Observational cohorts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Metabolic and lifestyle studies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1E6DD5-C7F4-5CC8-D770-4246BA1A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602" y="344642"/>
            <a:ext cx="11506200" cy="807766"/>
          </a:xfrm>
        </p:spPr>
        <p:txBody>
          <a:bodyPr/>
          <a:lstStyle/>
          <a:p>
            <a:r>
              <a:rPr lang="en-US" dirty="0"/>
              <a:t>Expanding role of continuous glucose monitoring in research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76857-87A9-7AC1-E47A-396D6D5504F9}"/>
              </a:ext>
            </a:extLst>
          </p:cNvPr>
          <p:cNvSpPr txBox="1"/>
          <p:nvPr/>
        </p:nvSpPr>
        <p:spPr>
          <a:xfrm>
            <a:off x="851043" y="4505910"/>
            <a:ext cx="81852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5400" dirty="0"/>
              <a:t>🍽️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A67D15-AE4F-B61F-DB07-053D8C472AD0}"/>
              </a:ext>
            </a:extLst>
          </p:cNvPr>
          <p:cNvSpPr txBox="1"/>
          <p:nvPr/>
        </p:nvSpPr>
        <p:spPr>
          <a:xfrm>
            <a:off x="851043" y="3508499"/>
            <a:ext cx="81852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4800" dirty="0"/>
              <a:t>📈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583610-1A2E-2C89-5785-679B82D3EE7B}"/>
              </a:ext>
            </a:extLst>
          </p:cNvPr>
          <p:cNvSpPr txBox="1">
            <a:spLocks noChangeAspect="1"/>
          </p:cNvSpPr>
          <p:nvPr/>
        </p:nvSpPr>
        <p:spPr>
          <a:xfrm>
            <a:off x="851042" y="2455795"/>
            <a:ext cx="81852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800" b="1" dirty="0"/>
              <a:t>📊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1AA1F7-3C8A-258C-0E1E-CCA67BA85766}"/>
              </a:ext>
            </a:extLst>
          </p:cNvPr>
          <p:cNvSpPr txBox="1"/>
          <p:nvPr/>
        </p:nvSpPr>
        <p:spPr>
          <a:xfrm>
            <a:off x="935931" y="1514389"/>
            <a:ext cx="81852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dirty="0"/>
              <a:t>🧪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20BA53F9-18EE-85D5-886C-B6D4B8E044DA}"/>
              </a:ext>
            </a:extLst>
          </p:cNvPr>
          <p:cNvSpPr/>
          <p:nvPr/>
        </p:nvSpPr>
        <p:spPr>
          <a:xfrm>
            <a:off x="6954041" y="2355273"/>
            <a:ext cx="361159" cy="1937755"/>
          </a:xfrm>
          <a:prstGeom prst="rightBrace">
            <a:avLst>
              <a:gd name="adj1" fmla="val 189057"/>
              <a:gd name="adj2" fmla="val 50000"/>
            </a:avLst>
          </a:prstGeom>
          <a:noFill/>
          <a:ln w="12700" cmpd="sng">
            <a:solidFill>
              <a:schemeClr val="tx1"/>
            </a:solidFill>
            <a:prstDash val="solid"/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EF5CCB-8167-E7FE-61F1-18C48A7670C0}"/>
              </a:ext>
            </a:extLst>
          </p:cNvPr>
          <p:cNvSpPr txBox="1"/>
          <p:nvPr/>
        </p:nvSpPr>
        <p:spPr>
          <a:xfrm>
            <a:off x="7484978" y="3091845"/>
            <a:ext cx="1545616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/>
              </a:rPr>
              <a:t>CGM Metrics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928B0A-B313-070B-1D98-E39F40E9DFC2}"/>
              </a:ext>
            </a:extLst>
          </p:cNvPr>
          <p:cNvSpPr txBox="1"/>
          <p:nvPr/>
        </p:nvSpPr>
        <p:spPr>
          <a:xfrm>
            <a:off x="8781555" y="2170698"/>
            <a:ext cx="314220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/>
              </a:rPr>
              <a:t>Glycemic control/variability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94E036-AB76-F389-09FC-DA42AC16DDCC}"/>
              </a:ext>
            </a:extLst>
          </p:cNvPr>
          <p:cNvSpPr txBox="1"/>
          <p:nvPr/>
        </p:nvSpPr>
        <p:spPr>
          <a:xfrm>
            <a:off x="8848180" y="3881070"/>
            <a:ext cx="323197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/>
              </a:rPr>
              <a:t>Long-term clinical outcomes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CCA92F5-F24F-DF6C-9AE1-4222FFF7492F}"/>
              </a:ext>
            </a:extLst>
          </p:cNvPr>
          <p:cNvSpPr/>
          <p:nvPr/>
        </p:nvSpPr>
        <p:spPr>
          <a:xfrm rot="13798352">
            <a:off x="8298738" y="2391065"/>
            <a:ext cx="262023" cy="698790"/>
          </a:xfrm>
          <a:prstGeom prst="downArrow">
            <a:avLst/>
          </a:prstGeom>
          <a:noFill/>
          <a:ln w="25400" cmpd="sng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ED8883C3-9ED6-DF9F-12C9-66A659AB4B46}"/>
              </a:ext>
            </a:extLst>
          </p:cNvPr>
          <p:cNvSpPr/>
          <p:nvPr/>
        </p:nvSpPr>
        <p:spPr>
          <a:xfrm rot="17760852">
            <a:off x="8382342" y="3353150"/>
            <a:ext cx="262023" cy="698790"/>
          </a:xfrm>
          <a:prstGeom prst="downArrow">
            <a:avLst/>
          </a:prstGeom>
          <a:noFill/>
          <a:ln w="25400" cmpd="sng">
            <a:solidFill>
              <a:schemeClr val="accent1">
                <a:shade val="95000"/>
                <a:satMod val="10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38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4BA0F-5FB3-9B1C-038F-1163863BA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D368F8-D4C1-8773-1111-2E4FAE3EFB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2F5026C-FAEE-185D-C913-75EABD04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47" y="409554"/>
            <a:ext cx="11506200" cy="807766"/>
          </a:xfrm>
        </p:spPr>
        <p:txBody>
          <a:bodyPr/>
          <a:lstStyle/>
          <a:p>
            <a:r>
              <a:rPr lang="en-US" dirty="0"/>
              <a:t>The use of CGMs is increasing – produces a large amount of data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FEB5A77-0A10-A7E9-CABB-02B6526A4A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939018"/>
              </p:ext>
            </p:extLst>
          </p:nvPr>
        </p:nvGraphicFramePr>
        <p:xfrm>
          <a:off x="2799306" y="2299457"/>
          <a:ext cx="6583680" cy="302666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91840">
                  <a:extLst>
                    <a:ext uri="{9D8B030D-6E8A-4147-A177-3AD203B41FA5}">
                      <a16:colId xmlns:a16="http://schemas.microsoft.com/office/drawing/2014/main" val="3455279411"/>
                    </a:ext>
                  </a:extLst>
                </a:gridCol>
                <a:gridCol w="3291840">
                  <a:extLst>
                    <a:ext uri="{9D8B030D-6E8A-4147-A177-3AD203B41FA5}">
                      <a16:colId xmlns:a16="http://schemas.microsoft.com/office/drawing/2014/main" val="2411209023"/>
                    </a:ext>
                  </a:extLst>
                </a:gridCol>
              </a:tblGrid>
              <a:tr h="171727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CGM recording frequency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(in minutes)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Total # of readings per 2 weeks</a:t>
                      </a:r>
                    </a:p>
                    <a:p>
                      <a:endParaRPr lang="en-US" sz="28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8445291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1,344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62902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4,032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706987"/>
                  </a:ext>
                </a:extLst>
              </a:tr>
              <a:tr h="43646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20,160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3968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EF774F-6F42-93AB-D5EF-545C2C71233C}"/>
              </a:ext>
            </a:extLst>
          </p:cNvPr>
          <p:cNvSpPr txBox="1"/>
          <p:nvPr/>
        </p:nvSpPr>
        <p:spPr>
          <a:xfrm>
            <a:off x="4423863" y="1590955"/>
            <a:ext cx="333456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/>
              </a:rPr>
              <a:t>For </a:t>
            </a:r>
            <a:r>
              <a:rPr lang="en-US" sz="2800" b="1" u="sng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/>
              </a:rPr>
              <a:t>one</a:t>
            </a:r>
            <a:r>
              <a:rPr lang="en-US" sz="2800" b="1" dirty="0">
                <a:latin typeface="Source Sans Pro" panose="020B0503030403020204" pitchFamily="34" charset="0"/>
                <a:ea typeface="Source Sans Pro" panose="020B0503030403020204" pitchFamily="34" charset="0"/>
                <a:cs typeface="Helvetica Neue"/>
              </a:rPr>
              <a:t> participant:</a:t>
            </a:r>
          </a:p>
        </p:txBody>
      </p:sp>
    </p:spTree>
    <p:extLst>
      <p:ext uri="{BB962C8B-B14F-4D97-AF65-F5344CB8AC3E}">
        <p14:creationId xmlns:p14="http://schemas.microsoft.com/office/powerpoint/2010/main" val="3660885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D1FE6-BF75-ADBC-4265-05EB70110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D71F0D-8E22-3167-B929-B637BBA52A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424D7C-C7E5-2A4B-87BA-BAF795EF9A1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252E47F-8501-E373-2160-89D4EC05F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47" y="496102"/>
            <a:ext cx="11506200" cy="807766"/>
          </a:xfrm>
        </p:spPr>
        <p:txBody>
          <a:bodyPr/>
          <a:lstStyle/>
          <a:p>
            <a:r>
              <a:rPr lang="en-US" dirty="0"/>
              <a:t>The use of CGMs is increasing – produces a large amount of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4028BB-4673-E1F0-06F1-FB3432B75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201820"/>
              </p:ext>
            </p:extLst>
          </p:nvPr>
        </p:nvGraphicFramePr>
        <p:xfrm>
          <a:off x="1724368" y="1718724"/>
          <a:ext cx="8733557" cy="319849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69278">
                  <a:extLst>
                    <a:ext uri="{9D8B030D-6E8A-4147-A177-3AD203B41FA5}">
                      <a16:colId xmlns:a16="http://schemas.microsoft.com/office/drawing/2014/main" val="3455279411"/>
                    </a:ext>
                  </a:extLst>
                </a:gridCol>
                <a:gridCol w="2232740">
                  <a:extLst>
                    <a:ext uri="{9D8B030D-6E8A-4147-A177-3AD203B41FA5}">
                      <a16:colId xmlns:a16="http://schemas.microsoft.com/office/drawing/2014/main" val="2411209023"/>
                    </a:ext>
                  </a:extLst>
                </a:gridCol>
                <a:gridCol w="3031539">
                  <a:extLst>
                    <a:ext uri="{9D8B030D-6E8A-4147-A177-3AD203B41FA5}">
                      <a16:colId xmlns:a16="http://schemas.microsoft.com/office/drawing/2014/main" val="155501239"/>
                    </a:ext>
                  </a:extLst>
                </a:gridCol>
              </a:tblGrid>
              <a:tr h="2748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CGM recording frequency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(in minutes)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  <a:p>
                      <a:pPr algn="ctr" fontAlgn="b"/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Total # of readings per 2 weeks</a:t>
                      </a:r>
                    </a:p>
                    <a:p>
                      <a:endParaRPr lang="en-US" sz="28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sz="2400" b="1" dirty="0"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8445291"/>
                  </a:ext>
                </a:extLst>
              </a:tr>
              <a:tr h="274864">
                <a:tc vMerge="1">
                  <a:txBody>
                    <a:bodyPr/>
                    <a:lstStyle/>
                    <a:p>
                      <a:pPr algn="ctr" fontAlgn="b"/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 participant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Cohort study of </a:t>
                      </a:r>
                      <a:r>
                        <a:rPr lang="en-US" sz="2800" b="1" dirty="0">
                          <a:highlight>
                            <a:srgbClr val="FFFF00"/>
                          </a:highlight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1,000</a:t>
                      </a:r>
                      <a:r>
                        <a:rPr lang="en-US" sz="2800" b="1" dirty="0"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 participants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3893382"/>
                  </a:ext>
                </a:extLst>
              </a:tr>
              <a:tr h="3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1,344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1,344,000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62902"/>
                  </a:ext>
                </a:extLst>
              </a:tr>
              <a:tr h="3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4,032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4,032,000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706987"/>
                  </a:ext>
                </a:extLst>
              </a:tr>
              <a:tr h="3363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u="none" strike="noStrike" dirty="0"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20,160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Source Sans Pro" panose="020B0503030403020204" pitchFamily="34" charset="0"/>
                        <a:ea typeface="Source Sans Pro" panose="020B0503030403020204" pitchFamily="34" charset="0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Source Sans Pro" panose="020B0503030403020204" pitchFamily="34" charset="0"/>
                          <a:ea typeface="Source Sans Pro" panose="020B0503030403020204" pitchFamily="34" charset="0"/>
                        </a:rPr>
                        <a:t>20,160,000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396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179083"/>
      </p:ext>
    </p:extLst>
  </p:cSld>
  <p:clrMapOvr>
    <a:masterClrMapping/>
  </p:clrMapOvr>
</p:sld>
</file>

<file path=ppt/theme/theme1.xml><?xml version="1.0" encoding="utf-8"?>
<a:theme xmlns:a="http://schemas.openxmlformats.org/drawingml/2006/main" name="Tuscany Template">
  <a:themeElements>
    <a:clrScheme name="Custom 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33"/>
      </a:hlink>
      <a:folHlink>
        <a:srgbClr val="80800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mpd="sng">
          <a:solidFill>
            <a:schemeClr val="accent1">
              <a:shade val="95000"/>
              <a:satMod val="105000"/>
            </a:schemeClr>
          </a:solidFill>
          <a:prstDash val="solid"/>
        </a:ln>
        <a:effectLst/>
      </a:spPr>
      <a:bodyPr rtlCol="0" anchor="ctr"/>
      <a:lstStyle>
        <a:defPPr algn="ctr">
          <a:defRPr sz="1400" dirty="0" smtClean="0">
            <a:solidFill>
              <a:schemeClr val="tx1"/>
            </a:solidFill>
            <a:latin typeface="Helvetica Neue" charset="0"/>
            <a:ea typeface="Helvetica Neue" charset="0"/>
            <a:cs typeface="Helvetica Neue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bg1">
              <a:lumMod val="65000"/>
            </a:schemeClr>
          </a:solidFill>
          <a:prstDash val="sysDash"/>
          <a:headEnd type="none" w="lg" len="lg"/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1">
              <a:lumMod val="75000"/>
            </a:schemeClr>
          </a:solidFill>
        </a:ln>
      </a:spPr>
      <a:bodyPr wrap="square" rtlCol="0">
        <a:spAutoFit/>
      </a:bodyPr>
      <a:lstStyle>
        <a:defPPr>
          <a:defRPr sz="1200" dirty="0" smtClean="0">
            <a:latin typeface="Helvetica Neue"/>
            <a:cs typeface="Helvetica Neue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_Welch Center PPT Template [Autosaved]" id="{D68C2941-A7D2-B04E-910C-5149265B9BCF}" vid="{F5CFC181-D068-DF49-9EF9-8FA5C0768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F480939B314149A02D3307B0F478D8" ma:contentTypeVersion="10" ma:contentTypeDescription="Create a new document." ma:contentTypeScope="" ma:versionID="fba78487cf51722249a058a0195de56f">
  <xsd:schema xmlns:xsd="http://www.w3.org/2001/XMLSchema" xmlns:xs="http://www.w3.org/2001/XMLSchema" xmlns:p="http://schemas.microsoft.com/office/2006/metadata/properties" xmlns:ns2="9adc9ea5-52a5-4e80-8c23-68a245ae6654" xmlns:ns3="c7bc62de-1736-42cf-8864-377b4d57f079" targetNamespace="http://schemas.microsoft.com/office/2006/metadata/properties" ma:root="true" ma:fieldsID="0346cb191f3d25fc81b6241442f8f644" ns2:_="" ns3:_="">
    <xsd:import namespace="9adc9ea5-52a5-4e80-8c23-68a245ae6654"/>
    <xsd:import namespace="c7bc62de-1736-42cf-8864-377b4d57f0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c9ea5-52a5-4e80-8c23-68a245ae66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c62de-1736-42cf-8864-377b4d57f07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7bc62de-1736-42cf-8864-377b4d57f079">
      <UserInfo>
        <DisplayName>Carolyn Ma</DisplayName>
        <AccountId>18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BACF355-02E5-45F8-B744-BCA173455B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c9ea5-52a5-4e80-8c23-68a245ae6654"/>
    <ds:schemaRef ds:uri="c7bc62de-1736-42cf-8864-377b4d57f0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6C72B8-BE63-485F-9AA9-06400D745E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83D6F2-10D1-4B99-927B-1AB72683AC0E}">
  <ds:schemaRefs>
    <ds:schemaRef ds:uri="9adc9ea5-52a5-4e80-8c23-68a245ae6654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c7bc62de-1736-42cf-8864-377b4d57f079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Tuscany Template</Template>
  <TotalTime>20126</TotalTime>
  <Words>1779</Words>
  <Application>Microsoft Macintosh PowerPoint</Application>
  <PresentationFormat>Widescreen</PresentationFormat>
  <Paragraphs>274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Bodoni 72 Book</vt:lpstr>
      <vt:lpstr>Bodoni 72 Book</vt:lpstr>
      <vt:lpstr>Calibri</vt:lpstr>
      <vt:lpstr>Cambria Math</vt:lpstr>
      <vt:lpstr>Century Gothic</vt:lpstr>
      <vt:lpstr>Courier New</vt:lpstr>
      <vt:lpstr>Helvetica</vt:lpstr>
      <vt:lpstr>Helvetica Light</vt:lpstr>
      <vt:lpstr>Helvetica Neue</vt:lpstr>
      <vt:lpstr>Helvetica Neue Light</vt:lpstr>
      <vt:lpstr>Source Sans Pro</vt:lpstr>
      <vt:lpstr>Source Sans Pro Light</vt:lpstr>
      <vt:lpstr>Source Sans Pro SemiBold</vt:lpstr>
      <vt:lpstr>Trebuchet MS</vt:lpstr>
      <vt:lpstr>Wingdings</vt:lpstr>
      <vt:lpstr>Tuscany Template</vt:lpstr>
      <vt:lpstr>Summarizing data from continuous glucose monitoring using the cgmstats package</vt:lpstr>
      <vt:lpstr>PowerPoint Presentation</vt:lpstr>
      <vt:lpstr>Diabetes complications</vt:lpstr>
      <vt:lpstr>Continuous glucose monitoring widely used among persons with diabetes </vt:lpstr>
      <vt:lpstr>American Diabetes Association Standards of Care 2026</vt:lpstr>
      <vt:lpstr>Availability of over-the-counter CGMs – March 2024</vt:lpstr>
      <vt:lpstr>Expanding role of continuous glucose monitoring in research</vt:lpstr>
      <vt:lpstr>The use of CGMs is increasing – produces a large amount of data</vt:lpstr>
      <vt:lpstr>The use of CGMs is increasing – produces a large amount of data</vt:lpstr>
      <vt:lpstr>FDA-approved CGM systems</vt:lpstr>
      <vt:lpstr>Lack of standardized statistical and methodological approaches to analyze CGM data</vt:lpstr>
      <vt:lpstr>PowerPoint Presentation</vt:lpstr>
      <vt:lpstr>Introducing the first Stata package to process and analyze CGM data – cgmstats </vt:lpstr>
      <vt:lpstr>Syntax of cgmstats</vt:lpstr>
      <vt:lpstr>PowerPoint Presentation</vt:lpstr>
      <vt:lpstr>Automated warnings</vt:lpstr>
      <vt:lpstr>Ambulatory Glucose Profile (a single 24-hour period)</vt:lpstr>
      <vt:lpstr>PowerPoint Presentation</vt:lpstr>
      <vt:lpstr>Summary metrics produced by cgmstats</vt:lpstr>
      <vt:lpstr>Summary in range and hypoglycemic metrics produced by cgmstats</vt:lpstr>
      <vt:lpstr>Summary hyperglycemic metrics produced by cgmstats</vt:lpstr>
      <vt:lpstr>PowerPoint Presentation</vt:lpstr>
      <vt:lpstr>PowerPoint Presentation</vt:lpstr>
      <vt:lpstr>Daytime vs. nighttime</vt:lpstr>
      <vt:lpstr>Optional histograms of CGM summary metrics </vt:lpstr>
      <vt:lpstr>CGM tracings – option to fill gaps</vt:lpstr>
      <vt:lpstr>PowerPoint Presentation</vt:lpstr>
      <vt:lpstr>Conclusions and Key Takeaways</vt:lpstr>
      <vt:lpstr>Future directions</vt:lpstr>
      <vt:lpstr>Acknowledgements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Daya Malek</dc:creator>
  <cp:lastModifiedBy>Natalie Daya Malek</cp:lastModifiedBy>
  <cp:revision>10</cp:revision>
  <dcterms:created xsi:type="dcterms:W3CDTF">2026-01-27T19:32:48Z</dcterms:created>
  <dcterms:modified xsi:type="dcterms:W3CDTF">2026-02-26T18:51:51Z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0x0101008EF480939B314149A02D3307B0F478D8</vt:lpwstr>
  </property>
</Properties>
</file>