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1"/>
  </p:notesMasterIdLst>
  <p:sldIdLst>
    <p:sldId id="256" r:id="rId2"/>
    <p:sldId id="262" r:id="rId3"/>
    <p:sldId id="273" r:id="rId4"/>
    <p:sldId id="257" r:id="rId5"/>
    <p:sldId id="285" r:id="rId6"/>
    <p:sldId id="258" r:id="rId7"/>
    <p:sldId id="259" r:id="rId8"/>
    <p:sldId id="297" r:id="rId9"/>
    <p:sldId id="260" r:id="rId10"/>
    <p:sldId id="296" r:id="rId11"/>
    <p:sldId id="287" r:id="rId12"/>
    <p:sldId id="293" r:id="rId13"/>
    <p:sldId id="264" r:id="rId14"/>
    <p:sldId id="274" r:id="rId15"/>
    <p:sldId id="265" r:id="rId16"/>
    <p:sldId id="288" r:id="rId17"/>
    <p:sldId id="267" r:id="rId18"/>
    <p:sldId id="290" r:id="rId19"/>
    <p:sldId id="268" r:id="rId20"/>
    <p:sldId id="286" r:id="rId21"/>
    <p:sldId id="294" r:id="rId22"/>
    <p:sldId id="270" r:id="rId23"/>
    <p:sldId id="271" r:id="rId24"/>
    <p:sldId id="280" r:id="rId25"/>
    <p:sldId id="279" r:id="rId26"/>
    <p:sldId id="272" r:id="rId27"/>
    <p:sldId id="281" r:id="rId28"/>
    <p:sldId id="298" r:id="rId29"/>
    <p:sldId id="29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6CA72-6FF0-4B9B-A197-D84A2F1C333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6DB41-25AC-4CFE-B482-651B0D557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71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compare the samples,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06DB41-25AC-4CFE-B482-651B0D5577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collapse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06DB41-25AC-4CFE-B482-651B0D5577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89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Positivity</a:t>
            </a:r>
            <a:r>
              <a:rPr lang="en-US"/>
              <a:t>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06DB41-25AC-4CFE-B482-651B0D5577A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88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06DB41-25AC-4CFE-B482-651B0D5577A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882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06DB41-25AC-4CFE-B482-651B0D5577A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17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06DB41-25AC-4CFE-B482-651B0D5577A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60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0AD79-E34C-9C9D-231C-93FDDA590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4FE778-2C52-C5C7-FB57-82558098A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32026-D6C8-1640-40D9-BF29DE2E8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FF12C-89A2-4231-B6ED-FA7E9C8C0071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E2B2E-34B0-6BEB-D5AE-ADA04BFE4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E113F-F60D-B02E-9E1B-776ACFC9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FBB9-7399-4DAB-8F52-1E5D46811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4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66B9A-B4B4-3F83-4F0C-5775164A3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EEF9F-88C9-DC10-80EF-1A7BAC407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2D2D-4E33-078F-9A9A-756064DAC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FF12C-89A2-4231-B6ED-FA7E9C8C0071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4242E-14AF-9753-A6C0-5955599BA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7F94F-D106-4390-0600-81E0DC4D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FBB9-7399-4DAB-8F52-1E5D46811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3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33B8E4-24EA-B3B7-992C-DE66477B20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63ECBB-4B26-13E2-C54F-B1D59B9A9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597E8-B4D6-7EBB-D593-C669C4A68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FF12C-89A2-4231-B6ED-FA7E9C8C0071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A89DB-6376-BD6C-2D84-8E1EB8AB1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B1EA8-4981-626D-F051-434236B03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FBB9-7399-4DAB-8F52-1E5D46811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1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0CC14-810F-4F7B-2D63-80ADB8393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3A41A-7F23-142C-2B69-C2A69F9A9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FD17D-AF72-129E-4920-A71F5150A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FF12C-89A2-4231-B6ED-FA7E9C8C0071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2C520-8EFF-C442-1927-21D9DD93A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9D3AF-9290-2D98-4236-25A74678D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FBB9-7399-4DAB-8F52-1E5D46811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6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55C7E-4AAB-7D97-DB7E-3E63D64FF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4918B-0472-AC70-4EDC-E8D9D0DE3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FA80D-9168-0D06-1F05-FC30D6965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FF12C-89A2-4231-B6ED-FA7E9C8C0071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11F4A-2DA9-4C39-24A9-C7D73F5DB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7C83F-AD9A-DCCF-956E-FB8CC21F5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FBB9-7399-4DAB-8F52-1E5D46811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1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E756D-8DF5-4846-ED0E-11B839D4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07F68-FD9D-91C3-55E2-28A67FA88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FEF98C-B7C2-B375-33B5-61A5A3DC3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B4D2F-44F7-8FAD-692A-F077C8B0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FF12C-89A2-4231-B6ED-FA7E9C8C0071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769445-3BE7-E3E4-B550-39702E9C6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C4EF2-0799-4AF4-88B8-4976EE494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FBB9-7399-4DAB-8F52-1E5D46811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2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30EB3-5563-BC5B-C778-0049921C4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DEEE6-ED1B-E0A9-05BD-E31C9553E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5142FB-ED12-5F26-3519-A4D525779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641202-A4FD-587A-0ABF-7038B08C6E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C14256-29AB-5AEB-3A23-6CFD69544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1B7E67-3511-97D7-792E-A2C3D57B7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FF12C-89A2-4231-B6ED-FA7E9C8C0071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275620-5582-184D-D2FE-C7D8D0D7D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B90BC2-FA41-C9A5-8719-2E78E01D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FBB9-7399-4DAB-8F52-1E5D46811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7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84D24-E0F2-0F83-FE24-9B8F20864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07A514-67F2-D764-9A03-17015E62B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FF12C-89A2-4231-B6ED-FA7E9C8C0071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25E320-8141-6A3F-C2CD-9F14CF90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F7C4DD-0433-DBC4-628B-6D2174B2A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FBB9-7399-4DAB-8F52-1E5D46811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8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8BE309-26F9-7F34-743C-BC5F414F3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FF12C-89A2-4231-B6ED-FA7E9C8C0071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4B99D3-0732-EF02-42CC-675A918D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F2EC3-0D80-11EF-BC57-CEFB6CCAC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FBB9-7399-4DAB-8F52-1E5D46811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7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99866-5517-C6C8-3F82-F629A36E8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EBB09-949D-0CC8-6B83-49A10FB12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3560B-8458-C603-D096-7ED044D31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2D1F0-5EE2-F02E-FD5E-966BDF13B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FF12C-89A2-4231-B6ED-FA7E9C8C0071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75AF74-2FA9-B8F3-AC32-57378F481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37BBA-E721-B0B6-90FF-15ACF3DA0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FBB9-7399-4DAB-8F52-1E5D46811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4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E216C-E57B-E44E-13AE-0203C6BED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2FD89-3BCB-5906-A199-EA92C6F4F5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F712E-965C-B31F-3F7F-DF81D1E2B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45B18B-B239-4A76-74D8-50F9A9E16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FF12C-89A2-4231-B6ED-FA7E9C8C0071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EBD9F-3313-B1A9-2114-778F3B60F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B297A-0922-ADEB-93A0-7A3C00C9D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FBB9-7399-4DAB-8F52-1E5D46811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47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739254-D087-2079-1CC6-799F7BC24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C1D891-72C1-5579-01BA-6EED45EA8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3BE39-FFE3-36FD-026A-FB936D9D4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FF12C-89A2-4231-B6ED-FA7E9C8C0071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DD259-E99C-9345-3F38-95AFA293A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C1859-6B81-B35A-6171-6A561126F5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0FBB9-7399-4DAB-8F52-1E5D46811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pubmed.ncbi.nlm.nih.gov/29682776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gibbonsl/ACT_transport" TargetMode="External"/><Relationship Id="rId2" Type="http://schemas.openxmlformats.org/officeDocument/2006/relationships/hyperlink" Target="mailto:gibbonsL@uw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ibbonsl/ACT_transpor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B3E8A-BF25-04C7-1E46-D25740B248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78646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Generalizing research based in a Seattle integrated health delivery system to all older adults in the region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559FB6-67E8-EF14-3E5F-D06D00A41C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876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3100" dirty="0"/>
              <a:t>Laura Gibbons, PhD</a:t>
            </a:r>
          </a:p>
          <a:p>
            <a:r>
              <a:rPr lang="en-US" sz="3100" dirty="0"/>
              <a:t>University of Washington</a:t>
            </a:r>
          </a:p>
          <a:p>
            <a:r>
              <a:rPr lang="en-US" sz="3100" dirty="0"/>
              <a:t>gibbonsL@uw.edu</a:t>
            </a:r>
          </a:p>
          <a:p>
            <a:endParaRPr lang="en-US" sz="3100" dirty="0"/>
          </a:p>
          <a:p>
            <a:endParaRPr lang="en-US" sz="3100" b="1" i="1" dirty="0"/>
          </a:p>
        </p:txBody>
      </p:sp>
    </p:spTree>
    <p:extLst>
      <p:ext uri="{BB962C8B-B14F-4D97-AF65-F5344CB8AC3E}">
        <p14:creationId xmlns:p14="http://schemas.microsoft.com/office/powerpoint/2010/main" val="2310327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77F641-362F-25B0-B4AC-050DF25625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36C75-BD61-0373-C3AC-A720EAD12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kern="100" dirty="0">
                <a:solidFill>
                  <a:schemeClr val="accent6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weights_with_imputed_data.do</a:t>
            </a:r>
            <a:endParaRPr lang="en-US" sz="32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C8213-10F3-8CF7-7BCA-73B73C26A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602"/>
            <a:ext cx="10515600" cy="4642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svyset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pweight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xmmsawt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 estimate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saving(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replace):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svy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logit act i.ageg5yr sex i.ed3 i.race3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hispanic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i.marry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i.work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i.smoke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cholcurr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mi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heart_dis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stroke asthma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diabetes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osteoa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ratehealth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diffdres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diffwalk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dirty="0">
                <a:cs typeface="Courier New" panose="02070309020205020404" pitchFamily="49" charset="0"/>
              </a:rPr>
              <a:t>default is linear prediction, not probability of a positive outcome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mi predict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temp3</a:t>
            </a: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=exp(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)/(1+exp(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7782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F56CB-D317-3959-38F3-6B5414976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kern="100" dirty="0">
                <a:solidFill>
                  <a:schemeClr val="accent6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weights_with_imputed_data.do</a:t>
            </a:r>
            <a:endParaRPr lang="en-US" sz="32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2A51C-D97F-DFB1-0B81-FD22D7138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602"/>
            <a:ext cx="10515600" cy="4642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svyset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pweight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xmmsawt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 estimate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saving(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replace):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svy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logit act i.ageg5yr sex i.ed3 i.race3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hispanic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i.marry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i.work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i.smoke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cholcurr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mi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heart_dis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stroke asthma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diabetes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osteoa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ratehealth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diffdres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diffwalk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dirty="0">
                <a:cs typeface="Courier New" panose="02070309020205020404" pitchFamily="49" charset="0"/>
              </a:rPr>
              <a:t>default is linear prediction, not probability of a positive outcome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mi predict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temp3</a:t>
            </a: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=exp(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)/(1+exp(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293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F56CB-D317-3959-38F3-6B5414976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kern="100" dirty="0">
                <a:solidFill>
                  <a:schemeClr val="accent6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weights_with_imputed_data.do</a:t>
            </a:r>
            <a:r>
              <a:rPr lang="en-US" sz="2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continued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2A51C-D97F-DFB1-0B81-FD22D7138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527"/>
            <a:ext cx="10515600" cy="47934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mi unset 		</a:t>
            </a:r>
            <a:r>
              <a:rPr lang="en-US" sz="2000" dirty="0">
                <a:cs typeface="Courier New" panose="02070309020205020404" pitchFamily="49" charset="0"/>
              </a:rPr>
              <a:t>// no longer using mi - only wanted </a:t>
            </a:r>
            <a:r>
              <a:rPr lang="en-US" sz="2000" dirty="0" err="1">
                <a:cs typeface="Courier New" panose="02070309020205020404" pitchFamily="49" charset="0"/>
              </a:rPr>
              <a:t>prbase</a:t>
            </a:r>
            <a:r>
              <a:rPr lang="en-US" sz="2000" dirty="0">
                <a:cs typeface="Courier New" panose="02070309020205020404" pitchFamily="49" charset="0"/>
              </a:rPr>
              <a:t> on everyone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iowbase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=(1-prbase)/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cs typeface="Courier New" panose="02070309020205020404" pitchFamily="49" charset="0"/>
              </a:rPr>
              <a:t>				// odds of being in ACT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pract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=5762/431701.1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2000" dirty="0">
                <a:cs typeface="Courier New" panose="02070309020205020404" pitchFamily="49" charset="0"/>
              </a:rPr>
              <a:t>// numerical probability of being in ACT. </a:t>
            </a:r>
          </a:p>
          <a:p>
            <a:pPr marL="0" indent="0">
              <a:buNone/>
            </a:pPr>
            <a:endParaRPr lang="en-US" sz="2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*stabilized inverse odds weight is IOW * odds of being in ACT: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siowbase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iowbase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pract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/(1-pract) 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*Winsorize….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wsiowbase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(Not standardized)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36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1BDB1-984C-D371-F18F-7DCC9E911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baseline fairly similar to the 2019 BRFSS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E76C-C135-27FC-EA42-C75E2A8BB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Without ACT participation weights</a:t>
            </a:r>
          </a:p>
          <a:p>
            <a:r>
              <a:rPr lang="en-US" dirty="0"/>
              <a:t>More people with &lt; HS education (cohort effect)</a:t>
            </a:r>
          </a:p>
          <a:p>
            <a:r>
              <a:rPr lang="en-US" dirty="0"/>
              <a:t>More Whites </a:t>
            </a:r>
          </a:p>
          <a:p>
            <a:r>
              <a:rPr lang="en-US" dirty="0"/>
              <a:t>More retired </a:t>
            </a:r>
          </a:p>
          <a:p>
            <a:r>
              <a:rPr lang="en-US" dirty="0"/>
              <a:t>More past smokers </a:t>
            </a:r>
          </a:p>
          <a:p>
            <a:r>
              <a:rPr lang="en-US" dirty="0"/>
              <a:t>Less likely to be on meds for hypertension and cholesterol</a:t>
            </a:r>
          </a:p>
          <a:p>
            <a:r>
              <a:rPr lang="en-US" dirty="0"/>
              <a:t>Better self-reported health </a:t>
            </a:r>
          </a:p>
          <a:p>
            <a:r>
              <a:rPr lang="en-US" dirty="0"/>
              <a:t>More likely to have difficulty walking or climbing stairs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75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7BEA6-EF2D-DFEC-D990-2C052C540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CEF6E6-A275-E9B5-4432-75B7B206575E}"/>
              </a:ext>
            </a:extLst>
          </p:cNvPr>
          <p:cNvSpPr txBox="1"/>
          <p:nvPr/>
        </p:nvSpPr>
        <p:spPr>
          <a:xfrm>
            <a:off x="4084320" y="3287494"/>
            <a:ext cx="941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Cholest</a:t>
            </a:r>
            <a:r>
              <a:rPr lang="en-US" dirty="0"/>
              <a:t>.</a:t>
            </a:r>
          </a:p>
          <a:p>
            <a:r>
              <a:rPr lang="en-US" dirty="0"/>
              <a:t>meds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663CB7-3A0A-6815-C2D9-3A501A66DC99}"/>
              </a:ext>
            </a:extLst>
          </p:cNvPr>
          <p:cNvSpPr txBox="1"/>
          <p:nvPr/>
        </p:nvSpPr>
        <p:spPr>
          <a:xfrm>
            <a:off x="6669024" y="3429000"/>
            <a:ext cx="712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Heart</a:t>
            </a:r>
          </a:p>
          <a:p>
            <a:r>
              <a:rPr lang="en-US" dirty="0"/>
              <a:t>Dis.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03DDE6-27AE-0DEE-C881-BF7F55270152}"/>
              </a:ext>
            </a:extLst>
          </p:cNvPr>
          <p:cNvSpPr txBox="1"/>
          <p:nvPr/>
        </p:nvSpPr>
        <p:spPr>
          <a:xfrm>
            <a:off x="4249763" y="1161812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HS 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D5AFC8-B7F1-4730-A904-9B52F0364F6B}"/>
              </a:ext>
            </a:extLst>
          </p:cNvPr>
          <p:cNvSpPr txBox="1"/>
          <p:nvPr/>
        </p:nvSpPr>
        <p:spPr>
          <a:xfrm>
            <a:off x="8353075" y="1920895"/>
            <a:ext cx="3575598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Standardized mean differences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Mean in ACT minus the mean in BRFSS, divided by the SD in BRFSS.</a:t>
            </a:r>
          </a:p>
          <a:p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positive value means greater frequency in ACT. </a:t>
            </a:r>
          </a:p>
          <a:p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Ideally all values between +/- 0.10.</a:t>
            </a:r>
            <a:endParaRPr lang="en-US" dirty="0"/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(For variables with more than 2 levels, each level is shown compared to all others.)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27D09E-6D03-BCB5-B364-F15675A20391}"/>
              </a:ext>
            </a:extLst>
          </p:cNvPr>
          <p:cNvSpPr txBox="1"/>
          <p:nvPr/>
        </p:nvSpPr>
        <p:spPr>
          <a:xfrm>
            <a:off x="7837191" y="890631"/>
            <a:ext cx="1654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 than HS ed</a:t>
            </a: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08F67BC0-265F-8407-8D37-59200FBF06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94691" y="-7070"/>
            <a:ext cx="6569582" cy="6554104"/>
          </a:xfr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84C8ED0-D91A-E303-34CA-4275BE39CED1}"/>
              </a:ext>
            </a:extLst>
          </p:cNvPr>
          <p:cNvSpPr txBox="1"/>
          <p:nvPr/>
        </p:nvSpPr>
        <p:spPr>
          <a:xfrm>
            <a:off x="2947994" y="3742063"/>
            <a:ext cx="941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Cholest</a:t>
            </a:r>
            <a:r>
              <a:rPr lang="en-US" dirty="0"/>
              <a:t>.</a:t>
            </a:r>
          </a:p>
          <a:p>
            <a:r>
              <a:rPr lang="en-US" dirty="0"/>
              <a:t>Meds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BF3E975-D094-4B95-483F-E56BEF1023B4}"/>
              </a:ext>
            </a:extLst>
          </p:cNvPr>
          <p:cNvSpPr txBox="1"/>
          <p:nvPr/>
        </p:nvSpPr>
        <p:spPr>
          <a:xfrm>
            <a:off x="3246640" y="1069505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HS 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A18B9C5-169C-B952-CEBC-CB2BEB774A11}"/>
              </a:ext>
            </a:extLst>
          </p:cNvPr>
          <p:cNvSpPr txBox="1"/>
          <p:nvPr/>
        </p:nvSpPr>
        <p:spPr>
          <a:xfrm>
            <a:off x="6579548" y="374915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Heart Dis.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DB02C48-023A-96AE-61FA-71EECBCE4E2D}"/>
              </a:ext>
            </a:extLst>
          </p:cNvPr>
          <p:cNvSpPr txBox="1"/>
          <p:nvPr/>
        </p:nvSpPr>
        <p:spPr>
          <a:xfrm>
            <a:off x="6409081" y="5104936"/>
            <a:ext cx="1943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ADL Walking/stairs</a:t>
            </a:r>
          </a:p>
        </p:txBody>
      </p:sp>
    </p:spTree>
    <p:extLst>
      <p:ext uri="{BB962C8B-B14F-4D97-AF65-F5344CB8AC3E}">
        <p14:creationId xmlns:p14="http://schemas.microsoft.com/office/powerpoint/2010/main" val="3766799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E0C-774E-C086-9A16-BF9986CE9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Participation weights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3F147408-2302-B810-AD92-A567F082FB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193729"/>
              </p:ext>
            </p:extLst>
          </p:nvPr>
        </p:nvGraphicFramePr>
        <p:xfrm>
          <a:off x="838200" y="1508805"/>
          <a:ext cx="8439912" cy="2497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7501">
                  <a:extLst>
                    <a:ext uri="{9D8B030D-6E8A-4147-A177-3AD203B41FA5}">
                      <a16:colId xmlns:a16="http://schemas.microsoft.com/office/drawing/2014/main" val="2935641654"/>
                    </a:ext>
                  </a:extLst>
                </a:gridCol>
                <a:gridCol w="1998335">
                  <a:extLst>
                    <a:ext uri="{9D8B030D-6E8A-4147-A177-3AD203B41FA5}">
                      <a16:colId xmlns:a16="http://schemas.microsoft.com/office/drawing/2014/main" val="2175713411"/>
                    </a:ext>
                  </a:extLst>
                </a:gridCol>
                <a:gridCol w="1998335">
                  <a:extLst>
                    <a:ext uri="{9D8B030D-6E8A-4147-A177-3AD203B41FA5}">
                      <a16:colId xmlns:a16="http://schemas.microsoft.com/office/drawing/2014/main" val="2567197179"/>
                    </a:ext>
                  </a:extLst>
                </a:gridCol>
                <a:gridCol w="1445741">
                  <a:extLst>
                    <a:ext uri="{9D8B030D-6E8A-4147-A177-3AD203B41FA5}">
                      <a16:colId xmlns:a16="http://schemas.microsoft.com/office/drawing/2014/main" val="2513389037"/>
                    </a:ext>
                  </a:extLst>
                </a:gridCol>
              </a:tblGrid>
              <a:tr h="811251">
                <a:tc>
                  <a:txBody>
                    <a:bodyPr/>
                    <a:lstStyle/>
                    <a:p>
                      <a:pPr marL="104775" marR="0" indent="-1047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</a:p>
                    <a:p>
                      <a:pPr marL="104775" marR="0" indent="-1047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Education level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Unweighted ACT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Weighted ACT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BRFSS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8044746"/>
                  </a:ext>
                </a:extLst>
              </a:tr>
              <a:tr h="471912">
                <a:tc>
                  <a:txBody>
                    <a:bodyPr/>
                    <a:lstStyle/>
                    <a:p>
                      <a:pPr marL="104775" marR="0" indent="-1047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Less than high school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8%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1.3%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2301433"/>
                  </a:ext>
                </a:extLst>
              </a:tr>
              <a:tr h="396449">
                <a:tc>
                  <a:txBody>
                    <a:bodyPr/>
                    <a:lstStyle/>
                    <a:p>
                      <a:pPr marL="104775" marR="0" indent="-1047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</a:rPr>
                        <a:t>High school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42%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51%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605031"/>
                  </a:ext>
                </a:extLst>
              </a:tr>
              <a:tr h="818011">
                <a:tc>
                  <a:txBody>
                    <a:bodyPr/>
                    <a:lstStyle/>
                    <a:p>
                      <a:pPr marL="104775" marR="0" indent="-1047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College degree or higher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49%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48%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827341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DD4BD9C-9621-357D-9989-DADFB1A0102E}"/>
              </a:ext>
            </a:extLst>
          </p:cNvPr>
          <p:cNvSpPr txBox="1"/>
          <p:nvPr/>
        </p:nvSpPr>
        <p:spPr>
          <a:xfrm>
            <a:off x="735561" y="4180612"/>
            <a:ext cx="1032994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Secular trend in education. Early ACT enrollees account for most of the &lt; HS. </a:t>
            </a:r>
          </a:p>
          <a:p>
            <a:r>
              <a:rPr lang="en-US" sz="2400" dirty="0"/>
              <a:t>Recent ACT enrollees have a higher level of education than in 2019 BRFSS. </a:t>
            </a:r>
          </a:p>
          <a:p>
            <a:endParaRPr lang="en-US" sz="2400" dirty="0"/>
          </a:p>
          <a:p>
            <a:r>
              <a:rPr lang="en-US" sz="2400" dirty="0"/>
              <a:t>Note that we can get these further aligned with interaction terms in the model </a:t>
            </a:r>
          </a:p>
          <a:p>
            <a:r>
              <a:rPr lang="en-US" sz="2400" dirty="0"/>
              <a:t>for the weights, but multiple imputation with interaction terms in Stata is biased, </a:t>
            </a:r>
          </a:p>
          <a:p>
            <a:r>
              <a:rPr lang="en-US" sz="2400" dirty="0"/>
              <a:t>even/especially with –mi passive –. (Blimp)</a:t>
            </a:r>
          </a:p>
        </p:txBody>
      </p:sp>
    </p:spTree>
    <p:extLst>
      <p:ext uri="{BB962C8B-B14F-4D97-AF65-F5344CB8AC3E}">
        <p14:creationId xmlns:p14="http://schemas.microsoft.com/office/powerpoint/2010/main" val="2643937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89B7E-5A66-0EA0-597C-5DB83EED1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+mn-lt"/>
                <a:ea typeface="Calibri" panose="020F0502020204030204" pitchFamily="34" charset="0"/>
              </a:rPr>
              <a:t>Prevalence of common eye diseases</a:t>
            </a:r>
            <a:br>
              <a:rPr lang="en-US" sz="1800" dirty="0">
                <a:effectLst/>
                <a:latin typeface="Courier New" panose="02070309020205020404" pitchFamily="49" charset="0"/>
                <a:ea typeface="Calibri" panose="020F0502020204030204" pitchFamily="34" charset="0"/>
              </a:rPr>
            </a:br>
            <a:br>
              <a:rPr lang="en-US" sz="1800" dirty="0">
                <a:effectLst/>
                <a:latin typeface="Courier New" panose="02070309020205020404" pitchFamily="49" charset="0"/>
                <a:ea typeface="Calibri" panose="020F0502020204030204" pitchFamily="34" charset="0"/>
              </a:rPr>
            </a:br>
            <a:r>
              <a:rPr lang="en-US" sz="2400" kern="100" dirty="0">
                <a:solidFill>
                  <a:schemeClr val="accent6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eye_disease_prev.do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1F271-557F-C7BE-643B-7760A9D17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361"/>
            <a:ext cx="10515600" cy="427660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Four common eye diseases from electronic medical records.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drtodate</a:t>
            </a:r>
            <a:r>
              <a:rPr lang="en-US" sz="3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= history of diabetic retinopathy.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kern="100" dirty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proportion </a:t>
            </a:r>
            <a:r>
              <a:rPr lang="en-US" sz="2400" kern="1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drtodate</a:t>
            </a:r>
            <a:r>
              <a:rPr lang="en-US" sz="2400" kern="1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// to get CI; </a:t>
            </a:r>
            <a:r>
              <a:rPr lang="en-US" sz="2400" b="1" kern="1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unweighted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kern="100" dirty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svyset</a:t>
            </a:r>
            <a:r>
              <a:rPr lang="en-US" sz="2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[</a:t>
            </a:r>
            <a:r>
              <a:rPr lang="en-US" sz="2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pweight</a:t>
            </a:r>
            <a:r>
              <a:rPr lang="en-US" sz="2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=</a:t>
            </a:r>
            <a:r>
              <a:rPr lang="en-US" sz="2400" kern="100" dirty="0" err="1">
                <a:solidFill>
                  <a:srgbClr val="0070C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wsiowbase</a:t>
            </a:r>
            <a:r>
              <a:rPr lang="en-US" sz="2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]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svy: tab drtodate, col // </a:t>
            </a:r>
            <a:r>
              <a:rPr lang="it-IT" sz="2400" b="1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weighted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kern="100" dirty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kern="100" dirty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088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88488-87CE-D128-1A23-D53BF735A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Selected eye disease findings</a:t>
            </a:r>
            <a:br>
              <a:rPr lang="en-US" dirty="0"/>
            </a:b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Transport results that can only be obtained in ACT to all older adults in the Seattle Metropolitan Region.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B8D3-2E05-9987-3FFB-C6049E240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05723" cy="370848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519631-4992-986C-5E09-41A9866A0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656992"/>
              </p:ext>
            </p:extLst>
          </p:nvPr>
        </p:nvGraphicFramePr>
        <p:xfrm>
          <a:off x="838200" y="1825625"/>
          <a:ext cx="5824993" cy="3795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6151">
                  <a:extLst>
                    <a:ext uri="{9D8B030D-6E8A-4147-A177-3AD203B41FA5}">
                      <a16:colId xmlns:a16="http://schemas.microsoft.com/office/drawing/2014/main" val="2686322096"/>
                    </a:ext>
                  </a:extLst>
                </a:gridCol>
                <a:gridCol w="1168842">
                  <a:extLst>
                    <a:ext uri="{9D8B030D-6E8A-4147-A177-3AD203B41FA5}">
                      <a16:colId xmlns:a16="http://schemas.microsoft.com/office/drawing/2014/main" val="1636148617"/>
                    </a:ext>
                  </a:extLst>
                </a:gridCol>
              </a:tblGrid>
              <a:tr h="575669">
                <a:tc>
                  <a:txBody>
                    <a:bodyPr/>
                    <a:lstStyle/>
                    <a:p>
                      <a:pPr marL="104775" marR="0" lvl="0" indent="-1047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0" dirty="0">
                          <a:effectLst/>
                        </a:rPr>
                        <a:t>Eye disease  (EMR at baseline)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8624141"/>
                  </a:ext>
                </a:extLst>
              </a:tr>
              <a:tr h="341748">
                <a:tc>
                  <a:txBody>
                    <a:bodyPr/>
                    <a:lstStyle/>
                    <a:p>
                      <a:pPr marL="104775" marR="0" indent="-1047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Total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5300682"/>
                  </a:ext>
                </a:extLst>
              </a:tr>
              <a:tr h="341748">
                <a:tc>
                  <a:txBody>
                    <a:bodyPr/>
                    <a:lstStyle/>
                    <a:p>
                      <a:pPr marL="104775" marR="0" indent="-1047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Diabetic retinopathy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033805"/>
                  </a:ext>
                </a:extLst>
              </a:tr>
              <a:tr h="349702">
                <a:tc>
                  <a:txBody>
                    <a:bodyPr/>
                    <a:lstStyle/>
                    <a:p>
                      <a:pPr marL="104775" marR="0" indent="-1047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 study (unweighted)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4.1% 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9741532"/>
                  </a:ext>
                </a:extLst>
              </a:tr>
              <a:tr h="461647">
                <a:tc>
                  <a:txBody>
                    <a:bodyPr/>
                    <a:lstStyle/>
                    <a:p>
                      <a:pPr marL="104775" marR="0" indent="-1047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Transported to the </a:t>
                      </a:r>
                      <a:r>
                        <a:rPr lang="en-US" sz="2000" kern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SeattleMR</a:t>
                      </a: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(weighted)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5.6%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7144419"/>
                  </a:ext>
                </a:extLst>
              </a:tr>
              <a:tr h="341748">
                <a:tc>
                  <a:txBody>
                    <a:bodyPr/>
                    <a:lstStyle/>
                    <a:p>
                      <a:pPr marL="104775" marR="0" indent="-1047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4347543"/>
                  </a:ext>
                </a:extLst>
              </a:tr>
              <a:tr h="341748">
                <a:tc>
                  <a:txBody>
                    <a:bodyPr/>
                    <a:lstStyle/>
                    <a:p>
                      <a:pPr marL="104775" marR="0" indent="-1047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kern="0">
                          <a:effectLst/>
                        </a:rPr>
                        <a:t>Cataract history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 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4330739"/>
                  </a:ext>
                </a:extLst>
              </a:tr>
              <a:tr h="341748">
                <a:tc>
                  <a:txBody>
                    <a:bodyPr/>
                    <a:lstStyle/>
                    <a:p>
                      <a:pPr marL="104775" marR="0" indent="-1047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ACT study (unweighted)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48.6%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7941193"/>
                  </a:ext>
                </a:extLst>
              </a:tr>
              <a:tr h="699367">
                <a:tc>
                  <a:txBody>
                    <a:bodyPr/>
                    <a:lstStyle/>
                    <a:p>
                      <a:pPr marL="104775" marR="0" indent="-1047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Transported to the </a:t>
                      </a:r>
                      <a:r>
                        <a:rPr lang="en-US" sz="2000" kern="0" dirty="0" err="1">
                          <a:effectLst/>
                        </a:rPr>
                        <a:t>SeattleMR</a:t>
                      </a:r>
                      <a:r>
                        <a:rPr lang="en-US" sz="2000" kern="0" dirty="0">
                          <a:effectLst/>
                        </a:rPr>
                        <a:t> (weighted)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51.8%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9648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382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89B7E-5A66-0EA0-597C-5DB83EED1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kern="100" dirty="0">
                <a:solidFill>
                  <a:schemeClr val="accent6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longitudinal_eye_example.do </a:t>
            </a:r>
            <a:r>
              <a:rPr lang="en-US" sz="2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AD risk</a:t>
            </a:r>
            <a:br>
              <a:rPr lang="en-US" sz="2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1F271-557F-C7BE-643B-7760A9D17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get weighted point estimates: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surv_age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pweight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wsiowbase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failure(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origin(time 0)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enter(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age_bl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id(subj)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Then run the regular Cox models.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218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1D699-A11A-EB29-1BE6-F3C87A606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Baseline eye disease history -&gt; AD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BF6EB-C857-66CC-24CA-02AB0706F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080"/>
            <a:ext cx="10515600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Hazard ratios (HR) and 95% confidence intervals (CI) for Alzheimer’s disease in s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eparate Cox models for time-dependent eye disease status within the ACT study (unweighted) and transported to the </a:t>
            </a:r>
            <a:r>
              <a:rPr lang="en-US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SeattleMR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(weighted, but these are 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bootstrapped CI). </a:t>
            </a:r>
          </a:p>
          <a:p>
            <a:pPr marL="0" indent="0"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models adjusted for 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baseline age, years of education, and smoking history.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meet proportional hazards assumptions, we allowed the baseline hazards to differ by gender and by the presence of any </a:t>
            </a:r>
            <a:r>
              <a:rPr lang="en-US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APOE 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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 alleles. Age is the time axis.</a:t>
            </a: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0EE970-5C28-3949-31E7-5E1D18B0E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704784"/>
              </p:ext>
            </p:extLst>
          </p:nvPr>
        </p:nvGraphicFramePr>
        <p:xfrm>
          <a:off x="963168" y="3232179"/>
          <a:ext cx="9802368" cy="2540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9008">
                  <a:extLst>
                    <a:ext uri="{9D8B030D-6E8A-4147-A177-3AD203B41FA5}">
                      <a16:colId xmlns:a16="http://schemas.microsoft.com/office/drawing/2014/main" val="2717306788"/>
                    </a:ext>
                  </a:extLst>
                </a:gridCol>
                <a:gridCol w="1497154">
                  <a:extLst>
                    <a:ext uri="{9D8B030D-6E8A-4147-A177-3AD203B41FA5}">
                      <a16:colId xmlns:a16="http://schemas.microsoft.com/office/drawing/2014/main" val="3932441249"/>
                    </a:ext>
                  </a:extLst>
                </a:gridCol>
                <a:gridCol w="2181235">
                  <a:extLst>
                    <a:ext uri="{9D8B030D-6E8A-4147-A177-3AD203B41FA5}">
                      <a16:colId xmlns:a16="http://schemas.microsoft.com/office/drawing/2014/main" val="932669376"/>
                    </a:ext>
                  </a:extLst>
                </a:gridCol>
                <a:gridCol w="1344971">
                  <a:extLst>
                    <a:ext uri="{9D8B030D-6E8A-4147-A177-3AD203B41FA5}">
                      <a16:colId xmlns:a16="http://schemas.microsoft.com/office/drawing/2014/main" val="4164057668"/>
                    </a:ext>
                  </a:extLst>
                </a:gridCol>
              </a:tblGrid>
              <a:tr h="7647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u="none" kern="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kern="0" dirty="0">
                          <a:effectLst/>
                        </a:rPr>
                        <a:t>Diabetic retinopathy</a:t>
                      </a:r>
                      <a:r>
                        <a:rPr lang="en-US" sz="2000" kern="0" dirty="0">
                          <a:effectLst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Years with diagnosis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HR (95% CI)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p-value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3682051"/>
                  </a:ext>
                </a:extLst>
              </a:tr>
              <a:tr h="3504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ACT study (unweighted)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&gt;0 – 5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FF0000"/>
                          </a:solidFill>
                          <a:effectLst/>
                        </a:rPr>
                        <a:t>1.32</a:t>
                      </a:r>
                      <a:r>
                        <a:rPr lang="en-US" sz="2000" kern="0" dirty="0">
                          <a:effectLst/>
                        </a:rPr>
                        <a:t> (0.87, 2.00)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0.187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5939270"/>
                  </a:ext>
                </a:extLst>
              </a:tr>
              <a:tr h="3504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 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&gt;5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1.39 (1.02, 1.88)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0.037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1228976"/>
                  </a:ext>
                </a:extLst>
              </a:tr>
              <a:tr h="3504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 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 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 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8872552"/>
                  </a:ext>
                </a:extLst>
              </a:tr>
              <a:tr h="3741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Transported to the SeattleMR (weighted)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&gt;0 – 5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FF0000"/>
                          </a:solidFill>
                          <a:effectLst/>
                        </a:rPr>
                        <a:t>1.84</a:t>
                      </a:r>
                      <a:r>
                        <a:rPr lang="en-US" sz="2000" kern="0" dirty="0">
                          <a:effectLst/>
                        </a:rPr>
                        <a:t> </a:t>
                      </a:r>
                      <a:r>
                        <a:rPr lang="en-US" sz="2000" kern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(1.08, 3.14)</a:t>
                      </a:r>
                      <a:endParaRPr lang="en-US" sz="2000" kern="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0.025</a:t>
                      </a:r>
                      <a:endParaRPr lang="en-US" sz="2000" kern="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2707080"/>
                  </a:ext>
                </a:extLst>
              </a:tr>
              <a:tr h="3504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  (but these are not the bootstrapped CI)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&gt;5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1.29 </a:t>
                      </a:r>
                      <a:r>
                        <a:rPr lang="en-US" sz="2000" kern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(0.87, 1.91)</a:t>
                      </a:r>
                      <a:endParaRPr lang="en-US" sz="2000" kern="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0.201</a:t>
                      </a:r>
                      <a:endParaRPr lang="en-US" sz="2000" kern="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2502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217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37DF4-00A8-FE66-1C46-1F08C7D0D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A168C-3083-B27E-0376-B9DE81F71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Invitation to participate in the Adult Changes in Thought (ACT) study is sent to a randomly-selected group of Kaiser Permanente Washington members aged 65+.</a:t>
            </a:r>
          </a:p>
          <a:p>
            <a:r>
              <a:rPr lang="en-US" sz="3200" dirty="0"/>
              <a:t>Assessed for dementia and join study if not demented.</a:t>
            </a:r>
          </a:p>
          <a:p>
            <a:r>
              <a:rPr lang="en-US" sz="3200" dirty="0"/>
              <a:t>More of a community-based sample than most research on older adults.</a:t>
            </a:r>
          </a:p>
          <a:p>
            <a:r>
              <a:rPr lang="en-US" sz="3200" dirty="0"/>
              <a:t>How well do the ACT participants enrolled from 1994-2020 compare to the current Seattle area?</a:t>
            </a:r>
          </a:p>
          <a:p>
            <a:r>
              <a:rPr lang="en-US" sz="3200" dirty="0"/>
              <a:t>Will our findings generalize to all older adults currently in our region?</a:t>
            </a:r>
          </a:p>
          <a:p>
            <a:r>
              <a:rPr lang="en-US" sz="3200" dirty="0"/>
              <a:t>“Transport” study population -&gt; target population</a:t>
            </a:r>
          </a:p>
          <a:p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24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00B8C-A856-9453-7A0D-D0B4BC5DA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bootstrap_CI.do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A1385-7236-FE0A-A36A-11E4B69AB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893"/>
            <a:ext cx="10515600" cy="469006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</a:rPr>
              <a:t>For the weighted analyses, CIs were bootstrapped </a:t>
            </a:r>
          </a:p>
          <a:p>
            <a:pPr lvl="1"/>
            <a:r>
              <a:rPr lang="en-US" sz="3200" dirty="0">
                <a:latin typeface="Calibri" panose="020F0502020204030204" pitchFamily="34" charset="0"/>
              </a:rPr>
              <a:t>Error in estimating the weights</a:t>
            </a:r>
          </a:p>
          <a:p>
            <a:pPr lvl="1"/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Rubin’s rules for combining variance across imputations</a:t>
            </a:r>
            <a:r>
              <a:rPr lang="en-US" sz="3200" dirty="0">
                <a:latin typeface="Calibri" panose="020F0502020204030204" pitchFamily="34" charset="0"/>
              </a:rPr>
              <a:t>. </a:t>
            </a:r>
          </a:p>
          <a:p>
            <a:pPr marL="457200" lvl="1" indent="0">
              <a:buNone/>
            </a:pPr>
            <a:endParaRPr lang="en-US" sz="3200" dirty="0">
              <a:latin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en-US" sz="3200" dirty="0">
                <a:latin typeface="Calibri" panose="020F0502020204030204" pitchFamily="34" charset="0"/>
              </a:rPr>
              <a:t>Make 40 datasets, in the first: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>
                <a:latin typeface="Calibri" panose="020F0502020204030204" pitchFamily="34" charset="0"/>
              </a:rPr>
              <a:t>Keep complete data and _1_*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>
                <a:latin typeface="Calibri" panose="020F0502020204030204" pitchFamily="34" charset="0"/>
              </a:rPr>
              <a:t>Renaming _1_ed3 to ed3 , </a:t>
            </a:r>
            <a:r>
              <a:rPr lang="en-US" sz="2800" dirty="0" err="1">
                <a:latin typeface="Calibri" panose="020F0502020204030204" pitchFamily="34" charset="0"/>
              </a:rPr>
              <a:t>etc</a:t>
            </a:r>
            <a:r>
              <a:rPr lang="en-US" sz="2800" dirty="0">
                <a:latin typeface="Calibri" panose="020F0502020204030204" pitchFamily="34" charset="0"/>
              </a:rPr>
              <a:t>, for all variables</a:t>
            </a:r>
          </a:p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2) Merge in eye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83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04CF7-B40E-6DFC-69CA-6DC1B1F77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bootstrap_CI.do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CB1D3-C5E5-C370-AEAB-1DBDA50EA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3</a:t>
            </a:r>
            <a:r>
              <a:rPr lang="en-US" sz="2800" dirty="0">
                <a:latin typeface="Calibri" panose="020F0502020204030204" pitchFamily="34" charset="0"/>
              </a:rPr>
              <a:t>) Bootstrap 500 times in each of the 40 datasets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Estimate the weights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Do the analyses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Output the desired parameters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Manipulate those parameters to the form we want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Append the 40 x 500 results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Take the 2.5</a:t>
            </a:r>
            <a:r>
              <a:rPr lang="en-US" baseline="30000" dirty="0">
                <a:latin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</a:rPr>
              <a:t> and 97.5</a:t>
            </a:r>
            <a:r>
              <a:rPr lang="en-US" baseline="30000" dirty="0">
                <a:latin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</a:rPr>
              <a:t> percentile.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4) The resulting CI are wider than un-bootstrapped, the price we pay.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718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8998-AA6B-3874-5AF7-E10C606A9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Sensitivity analyses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EA50D-B9A5-496E-3EC5-3DB64BCE6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calculated new weights, excluding ACT participants born before 1920 and thus not eligible to be in BRFSS 2019.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overall rate of cataract history was even higher. </a:t>
            </a:r>
          </a:p>
          <a:p>
            <a:r>
              <a:rPr lang="en-US" kern="0" dirty="0">
                <a:effectLst/>
              </a:rPr>
              <a:t>Diabetic retinopathy </a:t>
            </a:r>
            <a:r>
              <a:rPr lang="en-US" kern="0" dirty="0"/>
              <a:t>predicting</a:t>
            </a:r>
            <a:r>
              <a:rPr lang="en-US" kern="0" dirty="0">
                <a:effectLst/>
              </a:rPr>
              <a:t> AD: weighted and unweighted more similar than in full sample</a:t>
            </a:r>
            <a:r>
              <a:rPr lang="en-US" kern="0" dirty="0"/>
              <a:t>.</a:t>
            </a:r>
            <a:endParaRPr lang="en-US" kern="0" dirty="0">
              <a:effectLst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also computed new weights omitting the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ADL variables because ADLs could possibly be on the causal pathway from eye disease to AD, but the AD results were almost identical.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008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F7F85-43A5-9091-DBE1-CEFCE3A3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5BBE5-C130-D5B8-7B34-742E9D701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461"/>
            <a:ext cx="10515600" cy="494463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variables measured in both groups, differences between those in ACT and the general population of older adults in the region were mostly small in magnitude. (Only education and cholesterol meds &gt; +/-0.25.)</a:t>
            </a:r>
          </a:p>
          <a:p>
            <a:pPr>
              <a:lnSpc>
                <a:spcPct val="110000"/>
              </a:lnSpc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Still might affect the generalizability of some research findings.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85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F7F85-43A5-9091-DBE1-CEFCE3A3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5BBE5-C130-D5B8-7B34-742E9D701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461"/>
            <a:ext cx="10515600" cy="494463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200" dirty="0">
                <a:latin typeface="Calibri" panose="020F0502020204030204" pitchFamily="34" charset="0"/>
              </a:rPr>
              <a:t>Can’t account for differences not measured in both studies.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latin typeface="Calibri" panose="020F0502020204030204" pitchFamily="34" charset="0"/>
              </a:rPr>
              <a:t>Secular trends in education, medical care.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latin typeface="Calibri" panose="020F0502020204030204" pitchFamily="34" charset="0"/>
              </a:rPr>
              <a:t>ACT had health insurance now and (mostly) in the past. BRFSS eligible for Medicare, but may have lesser coverage, or earlier health care may not have been as good.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342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0CD11-E590-9C59-72E8-B4BFA438F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When do we have to do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13D54-228C-DDF2-D4D8-6366FFF89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960"/>
            <a:ext cx="10515600" cy="4592003"/>
          </a:xfrm>
        </p:spPr>
        <p:txBody>
          <a:bodyPr>
            <a:noAutofit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Prevalence estimates for sure.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Causal questions: 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 we suspect that the relationship may be confounded or moderated by 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measured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differences between the study sample and the target population.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Future studies should gather data in a way that aligns with variables collected in population-representative surveys so that better participation weights can be constructed. </a:t>
            </a:r>
          </a:p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more research is transported, we will have a better sense of how often and for what kind of questions this matters.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266669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BD1B5-9999-609D-35AC-2F540A501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05F88-F7EF-2B5A-1BC2-93049AD31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Generalizing research on older adults to the target population may require the construction of analytic weights. (As well as careful consideration of secular trends) </a:t>
            </a:r>
          </a:p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49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923AF-8FCF-1662-0572-3F2154333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8B445-91D3-39F8-3F2E-3CA32C666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Coauthors: 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UCLA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transport methods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experts Taylor Mobley, Elizabeth Rose Mayeda, and Eleanor Hayes-Larson</a:t>
            </a:r>
          </a:p>
          <a:p>
            <a:r>
              <a:rPr lang="en-US" sz="2400" dirty="0">
                <a:latin typeface="Calibri" panose="020F0502020204030204" pitchFamily="34" charset="0"/>
              </a:rPr>
              <a:t>UW Eye expert Cecilia S. Lee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ACT MPIs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Andrea LaCroix, Linda McEvoy, and Paul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K. Crane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Funding: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U19AG066567, U01AG006781, </a:t>
            </a:r>
            <a:r>
              <a:rPr lang="en-US" sz="2400" strike="noStrike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R56AG069126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P50AG05136, R01AG060942, </a:t>
            </a:r>
            <a:r>
              <a:rPr lang="en-US" sz="2400" dirty="0"/>
              <a:t>5R13AG030995.</a:t>
            </a:r>
          </a:p>
        </p:txBody>
      </p:sp>
    </p:spTree>
    <p:extLst>
      <p:ext uri="{BB962C8B-B14F-4D97-AF65-F5344CB8AC3E}">
        <p14:creationId xmlns:p14="http://schemas.microsoft.com/office/powerpoint/2010/main" val="15373259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E470D-EBE8-BA75-3A81-231A216ED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questions from the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05ED9-598A-57A3-2454-AEC2B7677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Q: Did you use the BRFSS survey weights in the multiple imputation?</a:t>
            </a:r>
          </a:p>
          <a:p>
            <a:pPr lvl="1"/>
            <a:r>
              <a:rPr lang="en-US" dirty="0"/>
              <a:t>I did not, based on the advice of my transport experts. </a:t>
            </a:r>
          </a:p>
          <a:p>
            <a:pPr lvl="1"/>
            <a:r>
              <a:rPr lang="en-US" dirty="0"/>
              <a:t>I later took a missing data short course and the instructor thought I should.</a:t>
            </a:r>
          </a:p>
          <a:p>
            <a:pPr lvl="1"/>
            <a:r>
              <a:rPr lang="en-US" dirty="0"/>
              <a:t>However, I don’t think this is an option in Stata and I have not been able to find existing software that can handle my particular data. Let me know if you have ideas!</a:t>
            </a:r>
          </a:p>
          <a:p>
            <a:pPr marL="0" indent="0">
              <a:buNone/>
            </a:pPr>
            <a:r>
              <a:rPr lang="en-US" dirty="0"/>
              <a:t>Q: Why did you impute first and then bootstrap in that data, rather than the other way around?</a:t>
            </a:r>
          </a:p>
          <a:p>
            <a:pPr lvl="1"/>
            <a:r>
              <a:rPr lang="en-US" dirty="0"/>
              <a:t>Only because it’s quicker to run. See </a:t>
            </a:r>
            <a:r>
              <a:rPr lang="en-US" dirty="0" err="1"/>
              <a:t>Schomaker</a:t>
            </a:r>
            <a:r>
              <a:rPr lang="en-US" dirty="0"/>
              <a:t> &amp; </a:t>
            </a:r>
            <a:r>
              <a:rPr lang="en-US" dirty="0" err="1"/>
              <a:t>Heumann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https://pubmed.ncbi.nlm.nih.gov/29682776/</a:t>
            </a:r>
            <a:r>
              <a:rPr lang="en-US" dirty="0"/>
              <a:t> </a:t>
            </a:r>
            <a:r>
              <a:rPr lang="en-US" b="0" i="0" u="none" strike="noStrike" baseline="0" dirty="0"/>
              <a:t>) for more on this. They find both orders to be valid.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822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4CEFE-1FC7-07BE-9ED2-BB49CC7A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gibbonsL@uw.edu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9DAE8-1467-DA9B-AEFB-16D70AB1E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gibbonsL</a:t>
            </a:r>
            <a:r>
              <a:rPr lang="en-US" dirty="0"/>
              <a:t> not gibbons1).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156D7B-BBF5-635D-0192-5E49C76D5C19}"/>
              </a:ext>
            </a:extLst>
          </p:cNvPr>
          <p:cNvSpPr txBox="1"/>
          <p:nvPr/>
        </p:nvSpPr>
        <p:spPr>
          <a:xfrm>
            <a:off x="838200" y="2267712"/>
            <a:ext cx="8305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https://github.com/gibbonsl/ACT_transport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51587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A90B4-CB0A-3332-85B3-5EB3A073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03D4C-FE0B-9812-EC46-3956F29AA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764"/>
            <a:ext cx="10515600" cy="4662199"/>
          </a:xfrm>
        </p:spPr>
        <p:txBody>
          <a:bodyPr>
            <a:normAutofit/>
          </a:bodyPr>
          <a:lstStyle/>
          <a:p>
            <a:r>
              <a:rPr lang="en-US" sz="3200" dirty="0"/>
              <a:t>Use the 1158 people age 65+ in the 2019 </a:t>
            </a:r>
            <a:r>
              <a:rPr lang="en-US" sz="3200" dirty="0">
                <a:effectLst/>
                <a:ea typeface="Calibri" panose="020F0502020204030204" pitchFamily="34" charset="0"/>
              </a:rPr>
              <a:t>Behavioral Risk Factor Surveillance System (BRFSS), which has survey weights that allow the 1158 respondents in the Seattle Metropolitan Region to represent over 400,000 people age 65+ in our entire region.</a:t>
            </a:r>
            <a:endParaRPr lang="en-US" sz="3200" dirty="0"/>
          </a:p>
          <a:p>
            <a:r>
              <a:rPr lang="en-US" sz="3200" dirty="0"/>
              <a:t>To compare the samples, find measures available in both the BRFSS and ACT. Demographics, self-reported health, self-reported ADLs.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27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A90B4-CB0A-3332-85B3-5EB3A073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03D4C-FE0B-9812-EC46-3956F29AA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764"/>
            <a:ext cx="10515600" cy="4662199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  <a:ea typeface="Calibri" panose="020F0502020204030204" pitchFamily="34" charset="0"/>
              </a:rPr>
              <a:t>Construct weights which make ACT look more like the Seattle Metropolitan Region (BRFSS).</a:t>
            </a:r>
          </a:p>
          <a:p>
            <a:r>
              <a:rPr lang="en-US" sz="3200" dirty="0"/>
              <a:t>Demonstrate the use of these weights in transporting the </a:t>
            </a:r>
            <a:r>
              <a:rPr lang="en-US" sz="3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prevalence of common eye diseases and also their effect on Alzheimer’s disease incidence.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596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204D6-8984-F91C-97C7-1BC549977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Stata files </a:t>
            </a:r>
            <a:r>
              <a:rPr lang="en-US" sz="3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https://github.com/gibbonsL/ACT_transport</a:t>
            </a:r>
            <a:b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dirty="0"/>
              <a:t>(overview in </a:t>
            </a:r>
            <a:r>
              <a:rPr lang="en-US" sz="3600" dirty="0">
                <a:solidFill>
                  <a:schemeClr val="accent6"/>
                </a:solidFill>
              </a:rPr>
              <a:t>Do_file_directory.do </a:t>
            </a:r>
            <a:r>
              <a:rPr lang="en-US" sz="3600" dirty="0"/>
              <a:t>in GitHub)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357DD-C3A3-2D1F-4EA6-BE4D5F9A0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3200" dirty="0"/>
              <a:t>Code for data preparation and the alignment of the 2 datasets is in that folder.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9679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835C1-7B9D-8164-0390-0AE10E648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Harmonized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59AE0-1252-3674-DABE-7A03A6EF9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ACT baseline (1994 to 2020) and 2019 BRFSS</a:t>
            </a:r>
          </a:p>
          <a:p>
            <a:r>
              <a:rPr lang="en-US" sz="3200" dirty="0"/>
              <a:t>Demographics: 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age (grouped), sex, education, race, Hispanic ethnicity, marital status, employment status.</a:t>
            </a:r>
          </a:p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Health (self-report): 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smoking, current hypertension medication, current cholesterol medication, history of heart disease, stroke, asthma,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COPD or emphysema, diabetes, non-melanoma cancer, or osteoarthritis, self-perceived general health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</a:rPr>
              <a:t>ADLs (self-report):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any difficulty dressing or bathing, any difficulty walking or climbing stairs.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703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06003-4920-5756-518F-49792C899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Missing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68F38-9F6B-D4E5-DF51-B46790530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Cumulatively 12% of BRFSS and 15% of ACT participants were missing at least one variable.</a:t>
            </a:r>
          </a:p>
          <a:p>
            <a:r>
              <a:rPr lang="en-US" sz="3500" dirty="0">
                <a:latin typeface="Calibri" panose="020F0502020204030204" pitchFamily="34" charset="0"/>
              </a:rPr>
              <a:t>Multiple imputation analyses (40 imputations) so that we could make weights for all participants.</a:t>
            </a:r>
          </a:p>
          <a:p>
            <a:endParaRPr lang="en-US" sz="35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33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7F06C-69F9-A58A-C9A8-B199E429B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EEF91-B035-9841-E6D8-56CF391A2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kern="100" dirty="0">
                <a:solidFill>
                  <a:schemeClr val="accent6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impute_missing_data_by_group.do</a:t>
            </a:r>
            <a:endParaRPr lang="en-US" sz="32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F4458-CA58-C09D-D59A-B9714BCC0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602"/>
            <a:ext cx="10515600" cy="464236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mi register regular id act ageg5yr sex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xmmsawt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// no missingness</a:t>
            </a:r>
          </a:p>
          <a:p>
            <a:pPr marL="0" indent="0">
              <a:buNone/>
            </a:pP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mi register imputed ed3 race3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hispanic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marry work smoke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bpcurr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cholcurr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mi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heart_dis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stroke asthma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copd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diabetes cancer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osteoa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ratehealth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diffdres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diffwalk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// variables with missing data</a:t>
            </a:r>
          </a:p>
          <a:p>
            <a:pPr marL="0" indent="0">
              <a:buNone/>
            </a:pPr>
            <a:endParaRPr lang="en-US" sz="3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mi impute chained 	/// </a:t>
            </a:r>
          </a:p>
          <a:p>
            <a:pPr marL="0" indent="0">
              <a:buNone/>
            </a:pP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ologit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) ed3 smoke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ratehealth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 ///</a:t>
            </a:r>
          </a:p>
          <a:p>
            <a:pPr marL="0" indent="0">
              <a:buNone/>
            </a:pP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mlogit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) race3 marry work  ///</a:t>
            </a:r>
          </a:p>
          <a:p>
            <a:pPr marL="0" indent="0">
              <a:buNone/>
            </a:pP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	(logit)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hispanic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bpcurr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cholcurr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mi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heart_dis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stroke asthma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copd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diabetes cancer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osteoa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diffdres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diffwalk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 ///</a:t>
            </a:r>
          </a:p>
          <a:p>
            <a:pPr marL="0" indent="0">
              <a:buNone/>
            </a:pP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		= ageg5yr sex  ///</a:t>
            </a:r>
          </a:p>
          <a:p>
            <a:pPr marL="0" indent="0">
              <a:buNone/>
            </a:pP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	, add(40) </a:t>
            </a:r>
            <a:r>
              <a:rPr lang="en-US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rseed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(2466755) force </a:t>
            </a:r>
            <a:r>
              <a:rPr lang="en-US" sz="3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by(act) </a:t>
            </a: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augment </a:t>
            </a:r>
          </a:p>
          <a:p>
            <a:pPr marL="0" indent="0">
              <a:buNone/>
            </a:pP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// augment finesses perfect prediction of something in BRFSS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60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FCC4D-2DBE-8DDC-1E7C-336FC6199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Participation weights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C4BAA-1B07-63B4-E730-AB1D0DD4B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Weights: Winsorized, s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tabilized inverse odds of participation for all ACT participants.</a:t>
            </a:r>
            <a:endParaRPr lang="en-US" sz="3200" dirty="0"/>
          </a:p>
          <a:p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310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2829</TotalTime>
  <Words>2065</Words>
  <Application>Microsoft Office PowerPoint</Application>
  <PresentationFormat>Widescreen</PresentationFormat>
  <Paragraphs>257</Paragraphs>
  <Slides>29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Segoe UI</vt:lpstr>
      <vt:lpstr>Office Theme</vt:lpstr>
      <vt:lpstr>Generalizing research based in a Seattle integrated health delivery system to all older adults in the region</vt:lpstr>
      <vt:lpstr>Motivation</vt:lpstr>
      <vt:lpstr>Strategy</vt:lpstr>
      <vt:lpstr>Strategy</vt:lpstr>
      <vt:lpstr>Stata files https://github.com/gibbonsL/ACT_transport (overview in Do_file_directory.do in GitHub)</vt:lpstr>
      <vt:lpstr>Harmonized measures</vt:lpstr>
      <vt:lpstr>Missing data</vt:lpstr>
      <vt:lpstr>impute_missing_data_by_group.do</vt:lpstr>
      <vt:lpstr>Participation weights</vt:lpstr>
      <vt:lpstr>weights_with_imputed_data.do</vt:lpstr>
      <vt:lpstr>weights_with_imputed_data.do</vt:lpstr>
      <vt:lpstr>weights_with_imputed_data.do, continued</vt:lpstr>
      <vt:lpstr>ACT baseline fairly similar to the 2019 BRFSS</vt:lpstr>
      <vt:lpstr> </vt:lpstr>
      <vt:lpstr>Participation weights</vt:lpstr>
      <vt:lpstr>Prevalence of common eye diseases  eye_disease_prev.do</vt:lpstr>
      <vt:lpstr>Selected eye disease findings Transport results that can only be obtained in ACT to all older adults in the Seattle Metropolitan Region. </vt:lpstr>
      <vt:lpstr>longitudinal_eye_example.do // AD risk </vt:lpstr>
      <vt:lpstr>Baseline eye disease history -&gt; AD</vt:lpstr>
      <vt:lpstr>bootstrap_CI.do</vt:lpstr>
      <vt:lpstr>bootstrap_CI.do, continued</vt:lpstr>
      <vt:lpstr>Sensitivity analyses</vt:lpstr>
      <vt:lpstr>Discussion</vt:lpstr>
      <vt:lpstr>Limitations</vt:lpstr>
      <vt:lpstr>When do we have to do this?</vt:lpstr>
      <vt:lpstr>Conclusions</vt:lpstr>
      <vt:lpstr>Thank you</vt:lpstr>
      <vt:lpstr>Selected questions from the talk</vt:lpstr>
      <vt:lpstr>gibbonsL@uw.edu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Generalizing ACT findings to all older adults in the region</dc:title>
  <dc:creator>Laura Gibbons</dc:creator>
  <cp:lastModifiedBy>Laura Gibbons</cp:lastModifiedBy>
  <cp:revision>68</cp:revision>
  <dcterms:created xsi:type="dcterms:W3CDTF">2023-09-19T16:37:26Z</dcterms:created>
  <dcterms:modified xsi:type="dcterms:W3CDTF">2024-02-26T17:20:58Z</dcterms:modified>
</cp:coreProperties>
</file>