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57" r:id="rId4"/>
    <p:sldId id="296" r:id="rId5"/>
    <p:sldId id="258" r:id="rId6"/>
    <p:sldId id="259" r:id="rId7"/>
    <p:sldId id="260" r:id="rId8"/>
    <p:sldId id="263" r:id="rId9"/>
    <p:sldId id="261" r:id="rId10"/>
    <p:sldId id="264" r:id="rId11"/>
    <p:sldId id="265" r:id="rId12"/>
    <p:sldId id="266" r:id="rId13"/>
    <p:sldId id="293" r:id="rId14"/>
    <p:sldId id="270" r:id="rId15"/>
    <p:sldId id="294" r:id="rId16"/>
    <p:sldId id="292" r:id="rId17"/>
    <p:sldId id="272" r:id="rId18"/>
    <p:sldId id="290" r:id="rId19"/>
    <p:sldId id="274" r:id="rId20"/>
    <p:sldId id="277" r:id="rId21"/>
    <p:sldId id="278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81" r:id="rId33"/>
    <p:sldId id="262" r:id="rId34"/>
    <p:sldId id="295" r:id="rId3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iel Linden" initials="AL" lastIdx="2" clrIdx="0">
    <p:extLst>
      <p:ext uri="{19B8F6BF-5375-455C-9EA6-DF929625EA0E}">
        <p15:presenceInfo xmlns:p15="http://schemas.microsoft.com/office/powerpoint/2012/main" userId="8529c48cdf45aee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1D3B9-B55E-4E43-9F41-D550AD3B8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8B9453-5C38-49D8-AF95-272D97B02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616B9-C400-4C8D-9530-4D6066C0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74E99-0E24-4799-A72B-44215F051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E023F-2880-4E4D-B63A-87A298B0F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9F7F3E-1E9D-73EE-D9E0-201F9643A2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18" b="-533"/>
          <a:stretch/>
        </p:blipFill>
        <p:spPr>
          <a:xfrm>
            <a:off x="0" y="2457"/>
            <a:ext cx="12191999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97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5FBB8-D910-48E1-851B-62CE08C6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799878-EC8A-4193-A89C-08F9C6EC7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3E09F-B1F0-4254-9E69-877C2D489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23D53-2D6B-47E0-8F68-A421654C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3BCAB-833E-402B-B1CC-D22204094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6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8E04C4-F8A9-43B7-903B-2B8A2F60F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D0BFA-23E2-47AA-BA3E-C704144AF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1EC29-8D74-4628-A863-32208371E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43160-8B92-4F03-A7FF-139059B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D935B-D6C9-461F-8FD1-45096AB82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7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B90D4-E17F-4087-B838-951B5A00A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BB7F0-CA21-43DC-B4C5-B17181B4D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F72DE-DC51-40B3-8818-899B0B95F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F27E2-CC34-4030-95B0-935739358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34C8C-E157-4A05-8E85-469773495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FB250D-2428-BEBB-6C3D-1BB7372206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18" b="-533"/>
          <a:stretch/>
        </p:blipFill>
        <p:spPr>
          <a:xfrm>
            <a:off x="0" y="2458"/>
            <a:ext cx="12191999" cy="36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06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F40CC-373E-43B7-AA2D-C3AE088D1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E6919-E324-41CE-9148-797FCA3F7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A5072-9084-4598-953C-C9A38A80D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4BBE9-2100-402C-869F-945214CA6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23ADC-A4B8-4034-958E-D15EAEFC4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51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55AB8-14CD-4AAD-84E3-EC4041CBA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238A2-E2C1-41F0-B1F5-844A91DC0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90D6B3-5420-440D-8574-EDDAE93A4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382AA-9ED7-48BB-8085-A85594F7F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DEA705-CE1D-46B5-9683-B6F15D62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79E72-78EE-477F-AC59-EE2C521F7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0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ABF3-7817-4C7E-9B94-479D1F279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04D06-4908-45DF-A9A5-D490AF0D7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0F18E-7879-4322-8913-E406B8268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1EBBA7-B40C-49AC-BE89-1720FD25F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6F20F1-B06B-41AB-9F51-9C4CB81B94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02EDF1-2FED-4B9A-AEB9-F156775E1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A97401-1828-4CFA-83A5-4BE4AC16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B54F87-5909-404D-BC4F-6DE3493C3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3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D01AB-E0DB-4C5E-AC98-7579A049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D7ABE3-6EBE-4517-BB41-4ACD2D94D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6F778-167D-4FB2-B82B-06D7BC6EB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6E599F-188C-4FF1-A758-4F37C8027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785C94-3CDA-4C59-B273-870CF087C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98158F-039F-4557-84D7-656C16AFA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970B9-3288-4FB0-A7D0-3DAC6C50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5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8D292-82D8-4F3F-A15B-8650E1A0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36602-94FF-46B2-8A8C-C057BDBBA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BA0AEA-D764-43A5-B1AD-B8AE2BDC3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8ACC8E-7577-49A0-A1BB-53591925A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45D693-6A79-48B8-BA76-B5DFEC42F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1D93C-7504-48EC-A882-B9DC69557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5E906-8842-45FB-A72B-E0C23108D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D513E4-72EB-482D-9E5F-99A84AF00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1D7BC3-F91C-43CA-A51C-DE259FC6C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46262-3D91-4FA3-84C5-B6FD9B95D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5DD72-90F6-4152-A0AA-9DA326EF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A98CA-5973-46FB-8B34-1279BDDD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0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C249C-28F9-4AD3-916B-C5A7220D0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C5E7F-A162-411D-A5CF-F8AC48727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65BBF-AA44-45CA-9597-3283BD081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BD5BC-CA99-4B5F-8225-5165F25FA2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4F0B0-0A2D-4EB2-A585-8443ED9BC5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2AC90-9D8E-4FCA-B5CA-8B33519E5C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9DDAA-A2F2-4BAD-9AC8-62CF2706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5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1F7B2-B720-4DC5-8CEA-593952CB3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97980"/>
            <a:ext cx="9144000" cy="1210646"/>
          </a:xfrm>
        </p:spPr>
        <p:txBody>
          <a:bodyPr>
            <a:normAutofit/>
          </a:bodyPr>
          <a:lstStyle/>
          <a:p>
            <a:r>
              <a:rPr lang="en-US" sz="36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Conducting interrupted time-series analysis for</a:t>
            </a:r>
            <a:br>
              <a:rPr lang="en-US" sz="36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single- and multiple-group comparisons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852596-4D1E-44A2-9486-B39A81286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5153"/>
            <a:ext cx="9144000" cy="2059620"/>
          </a:xfrm>
        </p:spPr>
        <p:txBody>
          <a:bodyPr>
            <a:normAutofit lnSpcReduction="10000"/>
          </a:bodyPr>
          <a:lstStyle/>
          <a:p>
            <a:r>
              <a:rPr lang="en-US" sz="3500" dirty="0"/>
              <a:t>Ariel Linden, DrPH</a:t>
            </a:r>
          </a:p>
          <a:p>
            <a:endParaRPr lang="en-US" sz="1900" dirty="0"/>
          </a:p>
          <a:p>
            <a:r>
              <a:rPr lang="en-US" sz="1900" dirty="0"/>
              <a:t>Department of Medicine</a:t>
            </a:r>
          </a:p>
          <a:p>
            <a:r>
              <a:rPr lang="en-US" sz="1900" dirty="0"/>
              <a:t>Medical School</a:t>
            </a:r>
          </a:p>
          <a:p>
            <a:r>
              <a:rPr lang="en-US" sz="1900" dirty="0"/>
              <a:t>University of California, San Francisco</a:t>
            </a:r>
          </a:p>
          <a:p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4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3DAD-CACC-4B6F-BC80-38192568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Advantages of OLS-ITSA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F5CC6-5115-4D07-A2BC-F29424284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OLS may require as few as four observations (Simonton 1977)</a:t>
            </a:r>
          </a:p>
          <a:p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OLS models are sufficiently flexible to accommodate multiple treatment periods and comparisons with one or more control groups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Post-estimation tests are available to assess whether the model correctly adjusted for autocorrelation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lincom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- can be used post-estimation to produce other estimates</a:t>
            </a:r>
          </a:p>
          <a:p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OLS models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can be used in conjunction with weighting or matching to improve causal inference</a:t>
            </a:r>
            <a:endParaRPr lang="en-US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OLS models avoid the problems of model identification that encumbers the ARIMA methodology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80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061EC-AE5C-47FF-92AB-591445AE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Disadvantages of OLS-ITSA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52779-D6D7-4EC9-844D-79FCE1382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produce linear estimates that may not fit the data well</a:t>
            </a:r>
          </a:p>
          <a:p>
            <a:r>
              <a:rPr lang="en-US" dirty="0"/>
              <a:t>Adjusting for seasonality and cyclical trends adds complexity to the modeling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89704-5609-448B-A61D-5C6876EE2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single-group OLS-ITSA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8EAA3-DCD7-463D-9E4B-AF9D84FCE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300" i="1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300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300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ϵ</a:t>
            </a:r>
            <a:r>
              <a:rPr lang="en-US" sz="2300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</a:p>
          <a:p>
            <a:pPr marL="0" indent="0">
              <a:buNone/>
            </a:pPr>
            <a:endParaRPr lang="en-US" sz="2300" i="1" baseline="-25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3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300" i="1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the summarized outcome variable measured at each equally spaced time point 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the time since the start of the study, </a:t>
            </a:r>
          </a:p>
          <a:p>
            <a:r>
              <a:rPr lang="en-US" sz="23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300" i="1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 dummy (indicator) variable representing the intervention (pre-intervention periods 0, otherwise 1), and </a:t>
            </a:r>
          </a:p>
          <a:p>
            <a:r>
              <a:rPr lang="en-US" sz="23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300" i="1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an interaction term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5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9E6B-5009-4131-AD66-1C6CC531F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single-group OLS-ITSA model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8F88055-DC13-E0F5-57DE-1A98D1D30C18}"/>
              </a:ext>
            </a:extLst>
          </p:cNvPr>
          <p:cNvCxnSpPr>
            <a:cxnSpLocks/>
          </p:cNvCxnSpPr>
          <p:nvPr/>
        </p:nvCxnSpPr>
        <p:spPr>
          <a:xfrm>
            <a:off x="1947909" y="2068497"/>
            <a:ext cx="0" cy="40951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6C9C70C-EF81-949F-5459-8534EE57E7F2}"/>
              </a:ext>
            </a:extLst>
          </p:cNvPr>
          <p:cNvCxnSpPr/>
          <p:nvPr/>
        </p:nvCxnSpPr>
        <p:spPr>
          <a:xfrm>
            <a:off x="1947909" y="6163598"/>
            <a:ext cx="84300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4A34672-4DED-DE27-840B-42517FF2DD3A}"/>
              </a:ext>
            </a:extLst>
          </p:cNvPr>
          <p:cNvCxnSpPr>
            <a:cxnSpLocks/>
          </p:cNvCxnSpPr>
          <p:nvPr/>
        </p:nvCxnSpPr>
        <p:spPr>
          <a:xfrm>
            <a:off x="5944340" y="2068496"/>
            <a:ext cx="0" cy="4095101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10E3294-08DC-786C-CC13-048A9C9CC807}"/>
              </a:ext>
            </a:extLst>
          </p:cNvPr>
          <p:cNvSpPr txBox="1"/>
          <p:nvPr/>
        </p:nvSpPr>
        <p:spPr>
          <a:xfrm>
            <a:off x="2894121" y="6308209"/>
            <a:ext cx="284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Pre-intervention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7A361-729B-C232-2B20-8025216B5B4D}"/>
              </a:ext>
            </a:extLst>
          </p:cNvPr>
          <p:cNvSpPr txBox="1"/>
          <p:nvPr/>
        </p:nvSpPr>
        <p:spPr>
          <a:xfrm>
            <a:off x="7378823" y="6308209"/>
            <a:ext cx="284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Post-intervention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ECC1F00-6E52-458B-2E20-FC2E5379FDB2}"/>
              </a:ext>
            </a:extLst>
          </p:cNvPr>
          <p:cNvCxnSpPr/>
          <p:nvPr/>
        </p:nvCxnSpPr>
        <p:spPr>
          <a:xfrm flipV="1">
            <a:off x="1947909" y="3657601"/>
            <a:ext cx="3996431" cy="58592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8F55FC-D125-3102-2E2A-B324661D06D1}"/>
              </a:ext>
            </a:extLst>
          </p:cNvPr>
          <p:cNvCxnSpPr>
            <a:cxnSpLocks/>
          </p:cNvCxnSpPr>
          <p:nvPr/>
        </p:nvCxnSpPr>
        <p:spPr>
          <a:xfrm flipV="1">
            <a:off x="5944340" y="2048586"/>
            <a:ext cx="3847730" cy="114885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690D035-5B88-02BC-82DE-BBBF607B86D3}"/>
              </a:ext>
            </a:extLst>
          </p:cNvPr>
          <p:cNvSpPr txBox="1"/>
          <p:nvPr/>
        </p:nvSpPr>
        <p:spPr>
          <a:xfrm rot="16200000">
            <a:off x="898635" y="2834770"/>
            <a:ext cx="148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 (Y)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22FEF4F-0C0B-5024-F51D-E639D7729A81}"/>
              </a:ext>
            </a:extLst>
          </p:cNvPr>
          <p:cNvSpPr txBox="1"/>
          <p:nvPr/>
        </p:nvSpPr>
        <p:spPr>
          <a:xfrm>
            <a:off x="2305761" y="4358249"/>
            <a:ext cx="517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0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C517916-0219-6306-75D6-B710D4ECA71A}"/>
              </a:ext>
            </a:extLst>
          </p:cNvPr>
          <p:cNvCxnSpPr/>
          <p:nvPr/>
        </p:nvCxnSpPr>
        <p:spPr>
          <a:xfrm>
            <a:off x="2015231" y="4341181"/>
            <a:ext cx="328474" cy="15979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CB88E22-0451-8477-4A74-6DD2FD1DD389}"/>
              </a:ext>
            </a:extLst>
          </p:cNvPr>
          <p:cNvCxnSpPr>
            <a:cxnSpLocks/>
          </p:cNvCxnSpPr>
          <p:nvPr/>
        </p:nvCxnSpPr>
        <p:spPr>
          <a:xfrm flipH="1">
            <a:off x="3754068" y="3983855"/>
            <a:ext cx="407262" cy="719832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82225B60-C8A4-A475-A0EF-0CDBB1B4FBD7}"/>
              </a:ext>
            </a:extLst>
          </p:cNvPr>
          <p:cNvSpPr txBox="1"/>
          <p:nvPr/>
        </p:nvSpPr>
        <p:spPr>
          <a:xfrm>
            <a:off x="3372110" y="4743346"/>
            <a:ext cx="808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1(T)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F17563A-58DD-C694-0CC0-A21C590B9C71}"/>
              </a:ext>
            </a:extLst>
          </p:cNvPr>
          <p:cNvSpPr txBox="1"/>
          <p:nvPr/>
        </p:nvSpPr>
        <p:spPr>
          <a:xfrm>
            <a:off x="6515247" y="3197442"/>
            <a:ext cx="808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2(X)</a:t>
            </a:r>
          </a:p>
        </p:txBody>
      </p:sp>
      <p:sp>
        <p:nvSpPr>
          <p:cNvPr id="80" name="Right Brace 79">
            <a:extLst>
              <a:ext uri="{FF2B5EF4-FFF2-40B4-BE49-F238E27FC236}">
                <a16:creationId xmlns:a16="http://schemas.microsoft.com/office/drawing/2014/main" id="{8BB922FB-453C-9153-539B-4C5368069DB9}"/>
              </a:ext>
            </a:extLst>
          </p:cNvPr>
          <p:cNvSpPr/>
          <p:nvPr/>
        </p:nvSpPr>
        <p:spPr>
          <a:xfrm rot="15132995">
            <a:off x="5162834" y="612152"/>
            <a:ext cx="751584" cy="4523986"/>
          </a:xfrm>
          <a:prstGeom prst="rightBrac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4D34B95-21A0-B930-11DA-4242F9B1F1AC}"/>
              </a:ext>
            </a:extLst>
          </p:cNvPr>
          <p:cNvSpPr txBox="1"/>
          <p:nvPr/>
        </p:nvSpPr>
        <p:spPr>
          <a:xfrm>
            <a:off x="4926161" y="2093486"/>
            <a:ext cx="808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3(XT)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18B1A8-A18E-15B5-5DB9-A1906AEB8400}"/>
              </a:ext>
            </a:extLst>
          </p:cNvPr>
          <p:cNvCxnSpPr>
            <a:cxnSpLocks/>
          </p:cNvCxnSpPr>
          <p:nvPr/>
        </p:nvCxnSpPr>
        <p:spPr>
          <a:xfrm flipH="1">
            <a:off x="5944340" y="3197442"/>
            <a:ext cx="44758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32DE46-AD0E-4483-9EC3-71EB2E5B499B}"/>
              </a:ext>
            </a:extLst>
          </p:cNvPr>
          <p:cNvCxnSpPr>
            <a:cxnSpLocks/>
          </p:cNvCxnSpPr>
          <p:nvPr/>
        </p:nvCxnSpPr>
        <p:spPr>
          <a:xfrm flipH="1">
            <a:off x="5944340" y="3633928"/>
            <a:ext cx="44758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7433D5D-6C6F-7E8B-F23F-105A4FDAA564}"/>
              </a:ext>
            </a:extLst>
          </p:cNvPr>
          <p:cNvCxnSpPr/>
          <p:nvPr/>
        </p:nvCxnSpPr>
        <p:spPr>
          <a:xfrm>
            <a:off x="6391922" y="3197442"/>
            <a:ext cx="0" cy="436486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25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9" grpId="0"/>
      <p:bldP spid="40" grpId="0"/>
      <p:bldP spid="80" grpId="0" animBg="1"/>
      <p:bldP spid="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69B5-0B87-4F6E-A4A6-0824F5DB4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multiple-group OLS-ITSA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CE377-5EE0-4A06-AC58-B160156F5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300" i="1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3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3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3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3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3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300" i="1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3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3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300" i="1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en-US" sz="23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ZT</a:t>
            </a:r>
            <a:r>
              <a:rPr lang="en-US" sz="2300" i="1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ZX</a:t>
            </a:r>
            <a:r>
              <a:rPr lang="en-US" sz="2300" i="1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ZX</a:t>
            </a:r>
            <a:r>
              <a:rPr lang="en-US" sz="2300" i="1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ϵ</a:t>
            </a:r>
            <a:r>
              <a:rPr lang="en-US" sz="2300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en-US" sz="2300" i="1" baseline="-25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300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3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23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3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represent the control group, and </a:t>
            </a:r>
            <a:r>
              <a:rPr lang="en-US" sz="2300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3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2300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n-US" sz="23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23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represent the treatment group </a:t>
            </a:r>
          </a:p>
          <a:p>
            <a:r>
              <a:rPr lang="en-US" sz="2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en-US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 dummy variable to denote the cohort assignment (treatment or control)</a:t>
            </a:r>
          </a:p>
          <a:p>
            <a:r>
              <a:rPr lang="en-US" sz="2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ZT</a:t>
            </a:r>
            <a:r>
              <a:rPr lang="en-US" sz="2300" i="1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ZX</a:t>
            </a:r>
            <a:r>
              <a:rPr lang="en-US" sz="2300" i="1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S" sz="2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ZX</a:t>
            </a:r>
            <a:r>
              <a:rPr lang="en-US" sz="2300" i="1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all interaction terms among previously described variables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24199A1-80EE-F018-11C0-6F6BD17ED509}"/>
              </a:ext>
            </a:extLst>
          </p:cNvPr>
          <p:cNvSpPr/>
          <p:nvPr/>
        </p:nvSpPr>
        <p:spPr>
          <a:xfrm>
            <a:off x="1322771" y="1690687"/>
            <a:ext cx="532661" cy="64413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029734-95E6-0476-2ADC-FFECE3A2E55E}"/>
              </a:ext>
            </a:extLst>
          </p:cNvPr>
          <p:cNvSpPr/>
          <p:nvPr/>
        </p:nvSpPr>
        <p:spPr>
          <a:xfrm>
            <a:off x="2718046" y="1690687"/>
            <a:ext cx="611080" cy="64413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A6C0FC5-2C81-F141-45AE-C4FE3BEECC4A}"/>
              </a:ext>
            </a:extLst>
          </p:cNvPr>
          <p:cNvSpPr/>
          <p:nvPr/>
        </p:nvSpPr>
        <p:spPr>
          <a:xfrm>
            <a:off x="4459550" y="1690687"/>
            <a:ext cx="611080" cy="64413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1AE7F11-C548-0962-D669-4831B255BF9F}"/>
              </a:ext>
            </a:extLst>
          </p:cNvPr>
          <p:cNvSpPr/>
          <p:nvPr/>
        </p:nvSpPr>
        <p:spPr>
          <a:xfrm>
            <a:off x="6095999" y="1621145"/>
            <a:ext cx="837461" cy="7136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1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1987F-EBAE-400A-B669-8D853280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multiple-group OLS-ITSA model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4BE7252-CBB3-22C5-714C-AC7229059BF2}"/>
              </a:ext>
            </a:extLst>
          </p:cNvPr>
          <p:cNvCxnSpPr>
            <a:cxnSpLocks/>
          </p:cNvCxnSpPr>
          <p:nvPr/>
        </p:nvCxnSpPr>
        <p:spPr>
          <a:xfrm>
            <a:off x="1947909" y="2068497"/>
            <a:ext cx="0" cy="40951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D115DBB-DE87-FD96-C1C3-F3B358B5BB80}"/>
              </a:ext>
            </a:extLst>
          </p:cNvPr>
          <p:cNvCxnSpPr/>
          <p:nvPr/>
        </p:nvCxnSpPr>
        <p:spPr>
          <a:xfrm>
            <a:off x="1947909" y="6163598"/>
            <a:ext cx="84300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30D5F33-6B1A-5687-EB26-D64D1DBAAB7C}"/>
              </a:ext>
            </a:extLst>
          </p:cNvPr>
          <p:cNvCxnSpPr>
            <a:cxnSpLocks/>
          </p:cNvCxnSpPr>
          <p:nvPr/>
        </p:nvCxnSpPr>
        <p:spPr>
          <a:xfrm>
            <a:off x="5944340" y="1966460"/>
            <a:ext cx="0" cy="4197137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1F955A-0E1A-18E4-A2BA-19208CEFF563}"/>
              </a:ext>
            </a:extLst>
          </p:cNvPr>
          <p:cNvCxnSpPr/>
          <p:nvPr/>
        </p:nvCxnSpPr>
        <p:spPr>
          <a:xfrm flipV="1">
            <a:off x="1947909" y="4572001"/>
            <a:ext cx="3996431" cy="58592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ABD68E8-C522-F7FD-16F9-AF0B5B6A1309}"/>
              </a:ext>
            </a:extLst>
          </p:cNvPr>
          <p:cNvCxnSpPr>
            <a:cxnSpLocks/>
          </p:cNvCxnSpPr>
          <p:nvPr/>
        </p:nvCxnSpPr>
        <p:spPr>
          <a:xfrm flipV="1">
            <a:off x="5944340" y="3428328"/>
            <a:ext cx="3756149" cy="69265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BBB2F1C-278C-D0BC-37FF-CFA20BB64782}"/>
              </a:ext>
            </a:extLst>
          </p:cNvPr>
          <p:cNvSpPr txBox="1"/>
          <p:nvPr/>
        </p:nvSpPr>
        <p:spPr>
          <a:xfrm rot="16200000">
            <a:off x="915803" y="3001193"/>
            <a:ext cx="148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Outcome (Y)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098279C-365F-2A7F-73AC-94EF09C3B7EC}"/>
              </a:ext>
            </a:extLst>
          </p:cNvPr>
          <p:cNvCxnSpPr>
            <a:cxnSpLocks/>
          </p:cNvCxnSpPr>
          <p:nvPr/>
        </p:nvCxnSpPr>
        <p:spPr>
          <a:xfrm flipV="1">
            <a:off x="1947909" y="3877056"/>
            <a:ext cx="3996431" cy="34158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1C67A60-BF82-2C11-F8CD-468E488050D8}"/>
              </a:ext>
            </a:extLst>
          </p:cNvPr>
          <p:cNvCxnSpPr>
            <a:cxnSpLocks/>
          </p:cNvCxnSpPr>
          <p:nvPr/>
        </p:nvCxnSpPr>
        <p:spPr>
          <a:xfrm flipV="1">
            <a:off x="5944340" y="1966460"/>
            <a:ext cx="3756149" cy="108632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1D58082-796C-BFA3-76D6-A9C5F9DCEC5B}"/>
              </a:ext>
            </a:extLst>
          </p:cNvPr>
          <p:cNvSpPr txBox="1"/>
          <p:nvPr/>
        </p:nvSpPr>
        <p:spPr>
          <a:xfrm>
            <a:off x="2894121" y="6308209"/>
            <a:ext cx="284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Pre-intervention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058536-A31B-4C9F-0811-39C7842A782B}"/>
              </a:ext>
            </a:extLst>
          </p:cNvPr>
          <p:cNvSpPr txBox="1"/>
          <p:nvPr/>
        </p:nvSpPr>
        <p:spPr>
          <a:xfrm>
            <a:off x="7378823" y="6308209"/>
            <a:ext cx="284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Post-intervention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F81F899-801F-1311-9BAD-F46428FFA557}"/>
              </a:ext>
            </a:extLst>
          </p:cNvPr>
          <p:cNvCxnSpPr>
            <a:cxnSpLocks/>
          </p:cNvCxnSpPr>
          <p:nvPr/>
        </p:nvCxnSpPr>
        <p:spPr>
          <a:xfrm flipH="1">
            <a:off x="1260679" y="4706058"/>
            <a:ext cx="355894" cy="209953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FD67D9A-272A-6D36-C3C6-DE4660DCBE10}"/>
              </a:ext>
            </a:extLst>
          </p:cNvPr>
          <p:cNvSpPr txBox="1"/>
          <p:nvPr/>
        </p:nvSpPr>
        <p:spPr>
          <a:xfrm>
            <a:off x="770265" y="4929060"/>
            <a:ext cx="808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4(Z)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2774551-E57F-349C-915C-EAE41BA9D498}"/>
              </a:ext>
            </a:extLst>
          </p:cNvPr>
          <p:cNvCxnSpPr/>
          <p:nvPr/>
        </p:nvCxnSpPr>
        <p:spPr>
          <a:xfrm>
            <a:off x="3511296" y="4120986"/>
            <a:ext cx="0" cy="743978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49A27D1-4E19-B984-C521-AA32780E1418}"/>
              </a:ext>
            </a:extLst>
          </p:cNvPr>
          <p:cNvSpPr txBox="1"/>
          <p:nvPr/>
        </p:nvSpPr>
        <p:spPr>
          <a:xfrm>
            <a:off x="3548463" y="4297634"/>
            <a:ext cx="808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5(ZT)</a:t>
            </a:r>
          </a:p>
        </p:txBody>
      </p:sp>
      <p:sp>
        <p:nvSpPr>
          <p:cNvPr id="42" name="Right Brace 41">
            <a:extLst>
              <a:ext uri="{FF2B5EF4-FFF2-40B4-BE49-F238E27FC236}">
                <a16:creationId xmlns:a16="http://schemas.microsoft.com/office/drawing/2014/main" id="{01839A91-D705-F43F-5FE9-581354750AEA}"/>
              </a:ext>
            </a:extLst>
          </p:cNvPr>
          <p:cNvSpPr/>
          <p:nvPr/>
        </p:nvSpPr>
        <p:spPr>
          <a:xfrm>
            <a:off x="6456248" y="3480890"/>
            <a:ext cx="208488" cy="888349"/>
          </a:xfrm>
          <a:prstGeom prst="rightBrac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9C5B119-3180-3FC0-8B69-27AFE7D708C8}"/>
              </a:ext>
            </a:extLst>
          </p:cNvPr>
          <p:cNvCxnSpPr>
            <a:cxnSpLocks/>
          </p:cNvCxnSpPr>
          <p:nvPr/>
        </p:nvCxnSpPr>
        <p:spPr>
          <a:xfrm flipV="1">
            <a:off x="6692802" y="3429000"/>
            <a:ext cx="686021" cy="498983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57E3F0B-A259-BA0B-30C1-245A4C992397}"/>
              </a:ext>
            </a:extLst>
          </p:cNvPr>
          <p:cNvSpPr txBox="1"/>
          <p:nvPr/>
        </p:nvSpPr>
        <p:spPr>
          <a:xfrm>
            <a:off x="7027116" y="3052782"/>
            <a:ext cx="808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6(ZX)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D1A15E6-1D24-EC61-1DA0-CBDF84A2DA61}"/>
              </a:ext>
            </a:extLst>
          </p:cNvPr>
          <p:cNvCxnSpPr/>
          <p:nvPr/>
        </p:nvCxnSpPr>
        <p:spPr>
          <a:xfrm flipH="1">
            <a:off x="1657087" y="4218639"/>
            <a:ext cx="29082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8E17032-7795-68BA-F551-9DC251CDC177}"/>
              </a:ext>
            </a:extLst>
          </p:cNvPr>
          <p:cNvCxnSpPr>
            <a:cxnSpLocks/>
          </p:cNvCxnSpPr>
          <p:nvPr/>
        </p:nvCxnSpPr>
        <p:spPr>
          <a:xfrm flipH="1">
            <a:off x="1669092" y="5157928"/>
            <a:ext cx="318073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A526121-A306-98AC-2231-2413D23D68B4}"/>
              </a:ext>
            </a:extLst>
          </p:cNvPr>
          <p:cNvCxnSpPr>
            <a:cxnSpLocks/>
          </p:cNvCxnSpPr>
          <p:nvPr/>
        </p:nvCxnSpPr>
        <p:spPr>
          <a:xfrm>
            <a:off x="1657087" y="4218639"/>
            <a:ext cx="0" cy="939289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A9CDAC1-6994-E8D6-D2DC-A55A43234B21}"/>
              </a:ext>
            </a:extLst>
          </p:cNvPr>
          <p:cNvCxnSpPr/>
          <p:nvPr/>
        </p:nvCxnSpPr>
        <p:spPr>
          <a:xfrm flipH="1">
            <a:off x="5944340" y="4116046"/>
            <a:ext cx="29082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AEAF85D-4930-5FE1-B3F3-6F55C305D86A}"/>
              </a:ext>
            </a:extLst>
          </p:cNvPr>
          <p:cNvCxnSpPr/>
          <p:nvPr/>
        </p:nvCxnSpPr>
        <p:spPr>
          <a:xfrm flipH="1">
            <a:off x="5975480" y="4570199"/>
            <a:ext cx="29082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442376E-9809-4763-C601-9D4756BE1ACB}"/>
              </a:ext>
            </a:extLst>
          </p:cNvPr>
          <p:cNvCxnSpPr>
            <a:cxnSpLocks/>
          </p:cNvCxnSpPr>
          <p:nvPr/>
        </p:nvCxnSpPr>
        <p:spPr>
          <a:xfrm>
            <a:off x="6266302" y="4100554"/>
            <a:ext cx="0" cy="469645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A208BB3-704D-5AFB-0C36-1B1B93FAC4FB}"/>
              </a:ext>
            </a:extLst>
          </p:cNvPr>
          <p:cNvCxnSpPr>
            <a:cxnSpLocks/>
          </p:cNvCxnSpPr>
          <p:nvPr/>
        </p:nvCxnSpPr>
        <p:spPr>
          <a:xfrm flipH="1">
            <a:off x="5975480" y="3052782"/>
            <a:ext cx="36465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0A0E9C14-B386-A5C5-689E-110CC87875EC}"/>
              </a:ext>
            </a:extLst>
          </p:cNvPr>
          <p:cNvCxnSpPr>
            <a:cxnSpLocks/>
          </p:cNvCxnSpPr>
          <p:nvPr/>
        </p:nvCxnSpPr>
        <p:spPr>
          <a:xfrm flipH="1">
            <a:off x="5944340" y="3877056"/>
            <a:ext cx="36465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AABE3E4-5CB4-0C52-76A8-CE1F5E835A07}"/>
              </a:ext>
            </a:extLst>
          </p:cNvPr>
          <p:cNvCxnSpPr>
            <a:cxnSpLocks/>
          </p:cNvCxnSpPr>
          <p:nvPr/>
        </p:nvCxnSpPr>
        <p:spPr>
          <a:xfrm>
            <a:off x="6340135" y="3052782"/>
            <a:ext cx="0" cy="82427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78EB79FB-51E1-2699-3EBC-1026BD3773EE}"/>
              </a:ext>
            </a:extLst>
          </p:cNvPr>
          <p:cNvSpPr txBox="1"/>
          <p:nvPr/>
        </p:nvSpPr>
        <p:spPr>
          <a:xfrm rot="57258">
            <a:off x="4010505" y="2585349"/>
            <a:ext cx="917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7(ZXT)</a:t>
            </a: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2530DF8B-8648-FF1B-BB3D-E0D0FFE84869}"/>
              </a:ext>
            </a:extLst>
          </p:cNvPr>
          <p:cNvSpPr/>
          <p:nvPr/>
        </p:nvSpPr>
        <p:spPr>
          <a:xfrm rot="15233486">
            <a:off x="5582720" y="1554277"/>
            <a:ext cx="751584" cy="4523986"/>
          </a:xfrm>
          <a:prstGeom prst="rightBrac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05BF9B08-002F-8F3E-9495-0E4A85EF6BF7}"/>
              </a:ext>
            </a:extLst>
          </p:cNvPr>
          <p:cNvSpPr/>
          <p:nvPr/>
        </p:nvSpPr>
        <p:spPr>
          <a:xfrm rot="15132995">
            <a:off x="5263470" y="521692"/>
            <a:ext cx="746807" cy="4570407"/>
          </a:xfrm>
          <a:prstGeom prst="rightBrac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CC75056-A394-6D71-1552-F314D689D489}"/>
              </a:ext>
            </a:extLst>
          </p:cNvPr>
          <p:cNvCxnSpPr>
            <a:cxnSpLocks/>
          </p:cNvCxnSpPr>
          <p:nvPr/>
        </p:nvCxnSpPr>
        <p:spPr>
          <a:xfrm>
            <a:off x="5482997" y="2853756"/>
            <a:ext cx="332655" cy="1006648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448C655-7564-55F0-81AD-CE5499C07565}"/>
              </a:ext>
            </a:extLst>
          </p:cNvPr>
          <p:cNvSpPr txBox="1"/>
          <p:nvPr/>
        </p:nvSpPr>
        <p:spPr>
          <a:xfrm>
            <a:off x="6371276" y="3156740"/>
            <a:ext cx="808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3(XT)</a:t>
            </a:r>
          </a:p>
        </p:txBody>
      </p:sp>
    </p:spTree>
    <p:extLst>
      <p:ext uri="{BB962C8B-B14F-4D97-AF65-F5344CB8AC3E}">
        <p14:creationId xmlns:p14="http://schemas.microsoft.com/office/powerpoint/2010/main" val="11078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41" grpId="0"/>
      <p:bldP spid="41" grpId="1"/>
      <p:bldP spid="42" grpId="0" animBg="1"/>
      <p:bldP spid="42" grpId="1" animBg="1"/>
      <p:bldP spid="44" grpId="0"/>
      <p:bldP spid="44" grpId="1"/>
      <p:bldP spid="65" grpId="0"/>
      <p:bldP spid="25" grpId="0" animBg="1"/>
      <p:bldP spid="26" grpId="0" animBg="1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1987F-EBAE-400A-B669-8D853280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multiple-group OLS-ITSA model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12196A-B3DD-CB1A-7AAB-97CD93EBE1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91" y="1690688"/>
            <a:ext cx="6564206" cy="4773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9080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6086E-664C-4065-8BB1-3A21DBA6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Threats to internal validity of ITSA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6FE27-68F8-4C05-9022-84535AF31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Single-group ITSA</a:t>
            </a:r>
            <a:r>
              <a:rPr lang="en-US" dirty="0"/>
              <a:t>:</a:t>
            </a:r>
          </a:p>
          <a:p>
            <a:r>
              <a:rPr lang="en-US" i="1" dirty="0"/>
              <a:t>History</a:t>
            </a:r>
            <a:r>
              <a:rPr lang="en-US" dirty="0"/>
              <a:t>  -- some event other than the </a:t>
            </a:r>
            <a:r>
              <a:rPr lang="en-US"/>
              <a:t>intervention produces </a:t>
            </a:r>
            <a:r>
              <a:rPr lang="en-US" dirty="0"/>
              <a:t>the shift in the time-series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(Campbell and Stanley 1966)</a:t>
            </a:r>
            <a:endParaRPr lang="en-US" dirty="0"/>
          </a:p>
          <a:p>
            <a:r>
              <a:rPr lang="en-US" dirty="0"/>
              <a:t>Seasonality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Multiple-group ITSA</a:t>
            </a:r>
            <a:r>
              <a:rPr lang="en-US" dirty="0"/>
              <a:t>:</a:t>
            </a:r>
          </a:p>
          <a:p>
            <a:r>
              <a:rPr lang="en-US" dirty="0"/>
              <a:t>Unmeasured confounding that affects the treatment group’s series differently than the control group’s series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7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DFD5C-C965-4366-8289-8C7F12794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89134"/>
            <a:ext cx="10515600" cy="227633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Examples of where SG-ITSA results can be misinterpreted</a:t>
            </a:r>
            <a:br>
              <a:rPr lang="en-US" dirty="0"/>
            </a:br>
            <a:r>
              <a:rPr lang="en-US" dirty="0"/>
              <a:t>(math free)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CDFF4-F948-48EE-B3A4-6D90FCB9A7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0636A8-794A-778B-62A7-DEC5F0DF94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18" b="-533"/>
          <a:stretch/>
        </p:blipFill>
        <p:spPr>
          <a:xfrm>
            <a:off x="0" y="2458"/>
            <a:ext cx="12191999" cy="36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495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2A311-0CEA-410C-8F8F-7C07AE43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Florida’s 2000 repeal of the helmet law on motorcycle deaths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5CA956E-7419-4BEE-B277-09B0A8F457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0052" y="2474733"/>
            <a:ext cx="4213498" cy="306150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10A14B-40F8-4F64-B12C-026A8381F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474732"/>
            <a:ext cx="4213497" cy="30615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C9A031-A156-4D94-9D66-E31DAD88BA8A}"/>
              </a:ext>
            </a:extLst>
          </p:cNvPr>
          <p:cNvSpPr txBox="1"/>
          <p:nvPr/>
        </p:nvSpPr>
        <p:spPr>
          <a:xfrm>
            <a:off x="1003177" y="5805994"/>
            <a:ext cx="10350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Motorcycle deaths in Florida before and after repeal of the helmet law in July 2000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E6E8F85-6AF3-4AF1-92FA-71D992082838}"/>
              </a:ext>
            </a:extLst>
          </p:cNvPr>
          <p:cNvSpPr txBox="1">
            <a:spLocks/>
          </p:cNvSpPr>
          <p:nvPr/>
        </p:nvSpPr>
        <p:spPr>
          <a:xfrm>
            <a:off x="838199" y="10900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518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B0FD6-8FE8-48AE-96F9-7BB3FABBF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C14E0-5C1F-49E1-BD7F-37424B390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definitions and illustrate possible patterns</a:t>
            </a:r>
          </a:p>
          <a:p>
            <a:r>
              <a:rPr lang="en-US" dirty="0"/>
              <a:t>Briefly describe modelling approaches (advantages/disadvantages)</a:t>
            </a:r>
          </a:p>
          <a:p>
            <a:r>
              <a:rPr lang="en-US" dirty="0"/>
              <a:t>Detail OLS model parameters</a:t>
            </a:r>
          </a:p>
          <a:p>
            <a:r>
              <a:rPr lang="en-US" dirty="0"/>
              <a:t>Present some examples </a:t>
            </a:r>
          </a:p>
          <a:p>
            <a:r>
              <a:rPr lang="en-US" dirty="0"/>
              <a:t>Describe methods to improve causal inference in ITSA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7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2A311-0CEA-410C-8F8F-7C07AE43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Florida’s 2000 repeal of the helmet law on motorcycle deaths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0F9AB7-0016-4AF3-A04C-937C8FABE7AE}"/>
              </a:ext>
            </a:extLst>
          </p:cNvPr>
          <p:cNvSpPr txBox="1"/>
          <p:nvPr/>
        </p:nvSpPr>
        <p:spPr>
          <a:xfrm>
            <a:off x="1003177" y="5788246"/>
            <a:ext cx="10350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Motorcycle registrations in Florida before and after repeal of the helmet law in July 2000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4A26A9-8FED-4DD8-863C-27B647333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739" y="2456983"/>
            <a:ext cx="4213497" cy="306150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C6AACB-D730-4B05-8794-4EA7E4E1C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456982"/>
            <a:ext cx="4213497" cy="306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54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2A311-0CEA-410C-8F8F-7C07AE43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Florida’s 2000 repeal of the helmet law on motorcycle deaths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E6E8F85-6AF3-4AF1-92FA-71D992082838}"/>
              </a:ext>
            </a:extLst>
          </p:cNvPr>
          <p:cNvSpPr txBox="1">
            <a:spLocks/>
          </p:cNvSpPr>
          <p:nvPr/>
        </p:nvSpPr>
        <p:spPr>
          <a:xfrm>
            <a:off x="838199" y="10900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582EE3-9290-4950-B48F-06B27870EC80}"/>
              </a:ext>
            </a:extLst>
          </p:cNvPr>
          <p:cNvSpPr txBox="1"/>
          <p:nvPr/>
        </p:nvSpPr>
        <p:spPr>
          <a:xfrm>
            <a:off x="1003177" y="5797113"/>
            <a:ext cx="10350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Florida’s motorcycle deaths vs those of all other States, and matched control States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48A32F-500B-4DCF-8CA8-953FD4E6C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736" y="2465848"/>
            <a:ext cx="4213497" cy="30615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534B3BB-FA81-4AEA-A534-70951A2A2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465847"/>
            <a:ext cx="4213497" cy="306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46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2A311-0CEA-410C-8F8F-7C07AE43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0" i="0" u="none" strike="noStrike" baseline="0" dirty="0"/>
              <a:t>California’s Proposition 99 (1988) </a:t>
            </a:r>
            <a:br>
              <a:rPr lang="en-US" sz="4400" b="0" i="0" u="none" strike="noStrike" baseline="0" dirty="0"/>
            </a:br>
            <a:r>
              <a:rPr lang="en-US" sz="4400" b="0" i="0" u="none" strike="noStrike" baseline="0" dirty="0"/>
              <a:t>on per capita cigarette sales</a:t>
            </a:r>
            <a:endParaRPr lang="en-US" sz="44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E6E8F85-6AF3-4AF1-92FA-71D992082838}"/>
              </a:ext>
            </a:extLst>
          </p:cNvPr>
          <p:cNvSpPr txBox="1">
            <a:spLocks/>
          </p:cNvSpPr>
          <p:nvPr/>
        </p:nvSpPr>
        <p:spPr>
          <a:xfrm>
            <a:off x="838199" y="10900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582EE3-9290-4950-B48F-06B27870EC80}"/>
              </a:ext>
            </a:extLst>
          </p:cNvPr>
          <p:cNvSpPr txBox="1"/>
          <p:nvPr/>
        </p:nvSpPr>
        <p:spPr>
          <a:xfrm>
            <a:off x="1003177" y="5797113"/>
            <a:ext cx="10350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(a) Cigarette sales in California before and after Proposition 99. (b) Structural break in 1983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083B0A-45A3-4D46-A08A-06B5A35C18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861" y="2465846"/>
            <a:ext cx="4213497" cy="30615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76D0F8-D882-4708-8B94-7A6DE7135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465846"/>
            <a:ext cx="4213496" cy="306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29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2A311-0CEA-410C-8F8F-7C07AE43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0" i="0" u="none" strike="noStrike" baseline="0" dirty="0"/>
              <a:t>California’s Proposition 99 (1988) </a:t>
            </a:r>
            <a:br>
              <a:rPr lang="en-US" sz="4400" b="0" i="0" u="none" strike="noStrike" baseline="0" dirty="0"/>
            </a:br>
            <a:r>
              <a:rPr lang="en-US" sz="4400" b="0" i="0" u="none" strike="noStrike" baseline="0" dirty="0"/>
              <a:t>on per capita cigarette sales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E6E8F85-6AF3-4AF1-92FA-71D992082838}"/>
              </a:ext>
            </a:extLst>
          </p:cNvPr>
          <p:cNvSpPr txBox="1">
            <a:spLocks/>
          </p:cNvSpPr>
          <p:nvPr/>
        </p:nvSpPr>
        <p:spPr>
          <a:xfrm>
            <a:off x="838199" y="10900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582EE3-9290-4950-B48F-06B27870EC80}"/>
              </a:ext>
            </a:extLst>
          </p:cNvPr>
          <p:cNvSpPr txBox="1"/>
          <p:nvPr/>
        </p:nvSpPr>
        <p:spPr>
          <a:xfrm>
            <a:off x="1003177" y="5797113"/>
            <a:ext cx="10350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Comparing California’s cigarette sales to all other States, and to matched control States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08E500-6CE8-4F20-B936-D712989B1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984" y="2465846"/>
            <a:ext cx="4213496" cy="30615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94EE39-F36B-4FD8-81DA-33FCD5B8D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465845"/>
            <a:ext cx="4213494" cy="3061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5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2A311-0CEA-410C-8F8F-7C07AE43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0" i="0" u="none" strike="noStrike" baseline="0" dirty="0"/>
              <a:t>Louisiana’s repeals and reinstatements </a:t>
            </a:r>
            <a:br>
              <a:rPr lang="en-US" sz="4400" b="0" i="0" u="none" strike="noStrike" baseline="0" dirty="0"/>
            </a:br>
            <a:r>
              <a:rPr lang="en-US" sz="4400" b="0" i="0" u="none" strike="noStrike" baseline="0" dirty="0"/>
              <a:t>of the helmet law</a:t>
            </a:r>
            <a:endParaRPr lang="en-US" sz="44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E6E8F85-6AF3-4AF1-92FA-71D992082838}"/>
              </a:ext>
            </a:extLst>
          </p:cNvPr>
          <p:cNvSpPr txBox="1">
            <a:spLocks/>
          </p:cNvSpPr>
          <p:nvPr/>
        </p:nvSpPr>
        <p:spPr>
          <a:xfrm>
            <a:off x="838199" y="10900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582EE3-9290-4950-B48F-06B27870EC80}"/>
              </a:ext>
            </a:extLst>
          </p:cNvPr>
          <p:cNvSpPr txBox="1"/>
          <p:nvPr/>
        </p:nvSpPr>
        <p:spPr>
          <a:xfrm>
            <a:off x="1003177" y="5797113"/>
            <a:ext cx="10350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Louisiana’s multiple repeals/amendments/reinstatements of helmet law on motorcycle deaths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DE00D5F-4203-433B-9692-BF0ACEAAC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252" y="2465844"/>
            <a:ext cx="4213494" cy="306150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C236FDD-6FD0-43E6-B7A5-5FC6F0BFF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465843"/>
            <a:ext cx="4213494" cy="3061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96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2A311-0CEA-410C-8F8F-7C07AE43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0" i="0" u="none" strike="noStrike" baseline="0" dirty="0"/>
              <a:t>Louisiana’s repeals and reinstatements </a:t>
            </a:r>
            <a:br>
              <a:rPr lang="en-US" sz="4400" b="0" i="0" u="none" strike="noStrike" baseline="0" dirty="0"/>
            </a:br>
            <a:r>
              <a:rPr lang="en-US" sz="4400" b="0" i="0" u="none" strike="noStrike" baseline="0" dirty="0"/>
              <a:t>of the helmet law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E6E8F85-6AF3-4AF1-92FA-71D992082838}"/>
              </a:ext>
            </a:extLst>
          </p:cNvPr>
          <p:cNvSpPr txBox="1">
            <a:spLocks/>
          </p:cNvSpPr>
          <p:nvPr/>
        </p:nvSpPr>
        <p:spPr>
          <a:xfrm>
            <a:off x="838199" y="10900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582EE3-9290-4950-B48F-06B27870EC80}"/>
              </a:ext>
            </a:extLst>
          </p:cNvPr>
          <p:cNvSpPr txBox="1"/>
          <p:nvPr/>
        </p:nvSpPr>
        <p:spPr>
          <a:xfrm>
            <a:off x="1003177" y="5797113"/>
            <a:ext cx="10350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Louisiana’s motorcycle deaths and registrations compared to all other States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7F455B-2534-4E87-A5AA-36ABF669C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253" y="2465842"/>
            <a:ext cx="4213494" cy="30615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BFE607-C3AF-49E7-9B9E-006546641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462222"/>
            <a:ext cx="4213494" cy="3061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4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AE5DB-FA6C-44EF-9503-0C8FF03B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Take-aways about SG-ITSA?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F22BC-4682-4564-BF88-4DC9CFF8D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single-group ITSA is unlikely to be more valid than a simple pre-post test </a:t>
            </a:r>
          </a:p>
          <a:p>
            <a:r>
              <a:rPr lang="en-US" dirty="0"/>
              <a:t>Perform structural break analysis to further support/refute a treatment effect</a:t>
            </a:r>
          </a:p>
          <a:p>
            <a:r>
              <a:rPr lang="en-US" dirty="0"/>
              <a:t>Adding one or more cross-overs may not improve validity</a:t>
            </a:r>
          </a:p>
          <a:p>
            <a:r>
              <a:rPr lang="en-US" dirty="0"/>
              <a:t>Identifying confounders, history, secular trends, may support/refute a treatment effect</a:t>
            </a:r>
          </a:p>
          <a:p>
            <a:r>
              <a:rPr lang="en-US" dirty="0"/>
              <a:t>A multiple-group ITSA is ALWAYS preferred to a single-group ITSA</a:t>
            </a:r>
          </a:p>
          <a:p>
            <a:r>
              <a:rPr lang="en-US" dirty="0"/>
              <a:t>A matched (or weighted) multiple-group ITSA is EVEN better!  </a:t>
            </a:r>
          </a:p>
        </p:txBody>
      </p:sp>
    </p:spTree>
    <p:extLst>
      <p:ext uri="{BB962C8B-B14F-4D97-AF65-F5344CB8AC3E}">
        <p14:creationId xmlns:p14="http://schemas.microsoft.com/office/powerpoint/2010/main" val="56870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5A28B-593E-4EE9-B730-0ECA32B22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Improving causal inference in MG-ITSA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95559-F732-4150-ACC0-0A99ED039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weights derived from the “synthetic controls” method (Abadie and Diamond 2010) in conjunction with ITSA</a:t>
            </a:r>
          </a:p>
          <a:p>
            <a:r>
              <a:rPr lang="en-US" dirty="0"/>
              <a:t>Match on covariates to identify controls using “ITSAMATCH” then estimate treatment effects using ITSA</a:t>
            </a:r>
          </a:p>
          <a:p>
            <a:r>
              <a:rPr lang="en-US" dirty="0"/>
              <a:t>Run permutation tests (which includes matching and estimation) using “ITSAPERM”</a:t>
            </a:r>
          </a:p>
        </p:txBody>
      </p:sp>
    </p:spTree>
    <p:extLst>
      <p:ext uri="{BB962C8B-B14F-4D97-AF65-F5344CB8AC3E}">
        <p14:creationId xmlns:p14="http://schemas.microsoft.com/office/powerpoint/2010/main" val="345507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97C4E-5C75-4A73-BA04-306455FA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Synthetic controls and ITSA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640FEC-E1A9-439E-B715-E8ACAA07A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752" y="1972367"/>
            <a:ext cx="5492496" cy="36560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1DCF595-FDAB-42C1-9277-79F74CAF4631}"/>
              </a:ext>
            </a:extLst>
          </p:cNvPr>
          <p:cNvSpPr txBox="1"/>
          <p:nvPr/>
        </p:nvSpPr>
        <p:spPr>
          <a:xfrm>
            <a:off x="1251751" y="5788241"/>
            <a:ext cx="10209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SYNTH assigned weights to Colorado (.159),  Connecticut (.068), Montana (.203), Nevada (.235) and Utah (.335) </a:t>
            </a:r>
          </a:p>
        </p:txBody>
      </p:sp>
    </p:spTree>
    <p:extLst>
      <p:ext uri="{BB962C8B-B14F-4D97-AF65-F5344CB8AC3E}">
        <p14:creationId xmlns:p14="http://schemas.microsoft.com/office/powerpoint/2010/main" val="11244623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750DE-BEE1-4BB3-A2B0-A73FD6A93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ITSAMATCH and ITSA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9BA3105-EFD0-4B08-8417-EBBF1A386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8827" y="1855434"/>
            <a:ext cx="5231016" cy="37417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69BC6DC-7D67-4169-AE41-FD35620C416E}"/>
              </a:ext>
            </a:extLst>
          </p:cNvPr>
          <p:cNvSpPr txBox="1"/>
          <p:nvPr/>
        </p:nvSpPr>
        <p:spPr>
          <a:xfrm>
            <a:off x="1251751" y="5788241"/>
            <a:ext cx="10209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ITSAMATCH found </a:t>
            </a:r>
            <a:r>
              <a:rPr lang="en-US" sz="1800" b="0" i="0" u="none" strike="noStrike" baseline="0" dirty="0">
                <a:latin typeface="Lato-Regular"/>
              </a:rPr>
              <a:t>Colorado, Idaho, and Montana as best matches to California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8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BDDEE-E241-4D52-9A22-579183F28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Definition of interrupted time series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F4905-C88F-472A-AFA8-496A25D37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An outcome variable that is observed:</a:t>
            </a:r>
          </a:p>
          <a:p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over multiple, equally-spaced time periods </a:t>
            </a:r>
          </a:p>
          <a:p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before and after the introduction of an intervention </a:t>
            </a:r>
          </a:p>
          <a:p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which is expected to interrupt its level and/or trend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0492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C89DA-8082-4AF8-AA20-D188168FE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ITSAPERM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D662E1-47A7-43B8-8556-B33CA0C63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525" y="1574327"/>
            <a:ext cx="6534054" cy="43493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8F7325-BBC4-4F37-B0A2-67D4A7734B88}"/>
              </a:ext>
            </a:extLst>
          </p:cNvPr>
          <p:cNvSpPr txBox="1"/>
          <p:nvPr/>
        </p:nvSpPr>
        <p:spPr>
          <a:xfrm>
            <a:off x="1251751" y="5877021"/>
            <a:ext cx="10209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iteratively matching the treatment unit (CA) and pseudo-treatment units (all other States) to controls, only CA appears to have a statistical (and directionally correct) effect</a:t>
            </a:r>
          </a:p>
        </p:txBody>
      </p:sp>
    </p:spTree>
    <p:extLst>
      <p:ext uri="{BB962C8B-B14F-4D97-AF65-F5344CB8AC3E}">
        <p14:creationId xmlns:p14="http://schemas.microsoft.com/office/powerpoint/2010/main" val="18176661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5A28B-593E-4EE9-B730-0ECA32B22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95559-F732-4150-ACC0-0A99ED039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Interrupted time series analysis is an observational (natural) study design that capitalizes on having many data-points for determining treatment effects (both visually and statistically) </a:t>
            </a:r>
          </a:p>
          <a:p>
            <a:r>
              <a:rPr lang="en-US" dirty="0"/>
              <a:t>A single-group ITSA may be no more valid than the simple pre-post design if some (non-observed) event other than the intervention produced the shift in the time-series</a:t>
            </a:r>
          </a:p>
          <a:p>
            <a:r>
              <a:rPr lang="en-US" dirty="0"/>
              <a:t>A multigroup ITSA that compares the treated unit to one or more comparable controls (via weighting or matching) is the most valid approach with observational data</a:t>
            </a:r>
          </a:p>
          <a:p>
            <a:r>
              <a:rPr lang="en-US" dirty="0"/>
              <a:t>Adding permutation tests provides an additional robustness check</a:t>
            </a:r>
          </a:p>
        </p:txBody>
      </p:sp>
    </p:spTree>
    <p:extLst>
      <p:ext uri="{BB962C8B-B14F-4D97-AF65-F5344CB8AC3E}">
        <p14:creationId xmlns:p14="http://schemas.microsoft.com/office/powerpoint/2010/main" val="292126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0A7F5-81CC-4809-9803-4DBB27CF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ITSA related packages for Stata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1E70F-A15E-4A89-A772-41F3EA493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ITSA – Performs interrupted time series analysis for single and multiple group comparisons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ITSAMATCH – Performs matching in multiple group interrupted time series analysis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ITSAPERM – Performs permutation tests for matched multiple group interrupted time series analysis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ITSARAND – Performs randomization tests for single-case and multiple-baseline AB phase designs 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XTITSA -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Performs interrupted time series analysis with panel data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87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0A7F5-81CC-4809-9803-4DBB27CF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1E70F-A15E-4A89-A772-41F3EA493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640"/>
            <a:ext cx="10515600" cy="4736745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Abadie A, Diamond A. 2010. Synthetic control methods for comparative case studies: Estimating the effect of California's tobacco control program.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J Am Stat Assoc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 105: 493‐505.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Box, G. E. P., and G. M. Jenkins. 1976.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Time Series Analysis: Forecasting and Control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 San Francisco, CA: Holden Day.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Box, G. E. P., and G. C. Tiao. 1975. Intervention analysis with applications to economic and environmental problems.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Journal of the American Statistical Association 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70: 70–79.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Campbell, D. T., and J. C. Stanley. 1966.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Experimental and Quasi-Experimental Designs for Research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 Chicago, IL: Rand McNally.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Linden A. 2015. Conducting interrupted time series analysis for single and multiple group comparisons.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Stata Journal 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15: 480-500.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Linden A</a:t>
            </a:r>
            <a:r>
              <a:rPr lang="en-US" sz="1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2016. Challenges to validity in single-group interrupted time series analysis.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Journal of Evaluation in Clinical Practice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23: 413–418.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Linden A</a:t>
            </a:r>
            <a:r>
              <a:rPr lang="en-US" sz="1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2017. A comprehensive set of post-estimation measures to enrich interrupted time series analysis.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Stata Journal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17: 73-88.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Linden A. 2017. Persistent threats to validity in single-group interrupted time series analysis with a crossover design.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Journal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of Evaluation in Clinical Practice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23: 419–425.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Linden A. 2018. A matching framework to improve causal inference in interrupted time series analysis.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Journal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of Evaluation in Clinical Practice 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24: 408-415.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Linden A. 2018. Combining synthetic controls and interrupted time series analysis to improve causal inference in program evaluation.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Journal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of Evaluation in Clinical Practice 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24: 447-453.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Linden A. 2018. Using permutation tests to enhance causal inference in interrupted time series analysis.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Journal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of Evaluation in Clinical Practice 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24:496-501.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u="none" strike="noStrike" kern="0" spc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Linden A. 2022. Erratum: A comprehensive set of post-estimation measures to enrich interrupted time series analysis.  </a:t>
            </a:r>
            <a:r>
              <a:rPr lang="en-US" sz="1200" i="1" u="none" strike="noStrike" kern="0" spc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Stata Journal</a:t>
            </a:r>
            <a:r>
              <a:rPr lang="en-US" sz="1200" u="none" strike="noStrike" kern="0" spc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22:231-233.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Simonton, D. K. 1977. Cross-sectional time-series experiments: Some suggested statistical </a:t>
            </a:r>
            <a:r>
              <a:rPr lang="fr-FR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analyses. </a:t>
            </a:r>
            <a:r>
              <a:rPr lang="fr-FR" sz="1200" i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Psychological</a:t>
            </a:r>
            <a:r>
              <a:rPr lang="fr-FR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Bulletin </a:t>
            </a:r>
            <a:r>
              <a:rPr lang="fr-FR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84: 489–502.</a:t>
            </a:r>
            <a:endParaRPr lang="en-US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Velicer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W. F., and J. Harrop. 1983. The reliability and accuracy of time series model identification. </a:t>
            </a:r>
            <a:r>
              <a:rPr lang="en-US" sz="12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Evaluation Review </a:t>
            </a:r>
            <a:r>
              <a:rPr lang="en-US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7: 551–560.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431323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DFD5C-C965-4366-8289-8C7F12794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381266"/>
            <a:ext cx="10515600" cy="227633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Thank You!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0636A8-794A-778B-62A7-DEC5F0DF94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18" b="-533"/>
          <a:stretch/>
        </p:blipFill>
        <p:spPr>
          <a:xfrm>
            <a:off x="0" y="2458"/>
            <a:ext cx="12191999" cy="36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BDDEE-E241-4D52-9A22-579183F28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Definition of interrupted time series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F4905-C88F-472A-AFA8-496A25D37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Single group time-series design (Campbell and Stanley 1966):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	0	0	0	0      X0	0	0 	0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Multiple-group time-series design (Campbell and Stanley 1966):</a:t>
            </a:r>
          </a:p>
          <a:p>
            <a:pPr marL="0" indent="0">
              <a:buNone/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	0	0	0	0       X0	0	0 	0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0	0	0	0  	0	0	0	0		</a:t>
            </a:r>
          </a:p>
        </p:txBody>
      </p:sp>
    </p:spTree>
    <p:extLst>
      <p:ext uri="{BB962C8B-B14F-4D97-AF65-F5344CB8AC3E}">
        <p14:creationId xmlns:p14="http://schemas.microsoft.com/office/powerpoint/2010/main" val="221441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3B150-2F6F-44EB-9B16-EF9A09B4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When is ITSA useful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7BE0-DFD3-4FFD-A021-3E0DD7DF1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Single-group ITSA</a:t>
            </a:r>
            <a:r>
              <a:rPr lang="en-US" dirty="0"/>
              <a:t>:</a:t>
            </a:r>
          </a:p>
          <a:p>
            <a:r>
              <a:rPr lang="en-US" dirty="0"/>
              <a:t>For N-of-1 studies</a:t>
            </a:r>
          </a:p>
          <a:p>
            <a:r>
              <a:rPr lang="en-US" dirty="0"/>
              <a:t>When the only data available are summarized at the population-level (e.g. mortality or morbidity rates) </a:t>
            </a:r>
          </a:p>
          <a:p>
            <a:r>
              <a:rPr lang="en-US" dirty="0"/>
              <a:t>When observations are available for multiple evenly-spaced time points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Multiple-group ITSA</a:t>
            </a:r>
            <a:r>
              <a:rPr lang="en-US" dirty="0"/>
              <a:t>:</a:t>
            </a:r>
          </a:p>
          <a:p>
            <a:r>
              <a:rPr lang="en-US" dirty="0"/>
              <a:t>Same as above but when a control group is available for comparison</a:t>
            </a:r>
          </a:p>
        </p:txBody>
      </p:sp>
    </p:spTree>
    <p:extLst>
      <p:ext uri="{BB962C8B-B14F-4D97-AF65-F5344CB8AC3E}">
        <p14:creationId xmlns:p14="http://schemas.microsoft.com/office/powerpoint/2010/main" val="371990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86E57-EFB7-48D8-ACF7-1117F957D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24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Some possible single-group ITSA patterns</a:t>
            </a:r>
            <a:r>
              <a:rPr lang="en-US" dirty="0"/>
              <a:t>*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37B13-942D-47CA-BB90-C004D9AE0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50" y="1795145"/>
            <a:ext cx="10515600" cy="4351338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6C5B68C-4E72-42B7-81E5-5E764E14F01B}"/>
              </a:ext>
            </a:extLst>
          </p:cNvPr>
          <p:cNvCxnSpPr>
            <a:cxnSpLocks/>
          </p:cNvCxnSpPr>
          <p:nvPr/>
        </p:nvCxnSpPr>
        <p:spPr>
          <a:xfrm flipV="1">
            <a:off x="2914650" y="1795145"/>
            <a:ext cx="0" cy="435133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AEF3E50-F7B1-4B0F-8570-33E6073E9A93}"/>
              </a:ext>
            </a:extLst>
          </p:cNvPr>
          <p:cNvCxnSpPr>
            <a:cxnSpLocks/>
          </p:cNvCxnSpPr>
          <p:nvPr/>
        </p:nvCxnSpPr>
        <p:spPr>
          <a:xfrm>
            <a:off x="1000125" y="2827847"/>
            <a:ext cx="150876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65DAB9-3743-45E9-B23D-521D011BBFBF}"/>
              </a:ext>
            </a:extLst>
          </p:cNvPr>
          <p:cNvCxnSpPr>
            <a:cxnSpLocks/>
          </p:cNvCxnSpPr>
          <p:nvPr/>
        </p:nvCxnSpPr>
        <p:spPr>
          <a:xfrm flipV="1">
            <a:off x="2508885" y="2413510"/>
            <a:ext cx="685800" cy="4143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933DA2-A9A4-4346-A075-DDCEC488E8B1}"/>
              </a:ext>
            </a:extLst>
          </p:cNvPr>
          <p:cNvCxnSpPr>
            <a:cxnSpLocks/>
          </p:cNvCxnSpPr>
          <p:nvPr/>
        </p:nvCxnSpPr>
        <p:spPr>
          <a:xfrm>
            <a:off x="3194685" y="2415732"/>
            <a:ext cx="128587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4BE6571-6FD2-4F39-AB08-26D1D6182AF4}"/>
              </a:ext>
            </a:extLst>
          </p:cNvPr>
          <p:cNvCxnSpPr>
            <a:cxnSpLocks/>
          </p:cNvCxnSpPr>
          <p:nvPr/>
        </p:nvCxnSpPr>
        <p:spPr>
          <a:xfrm>
            <a:off x="1000125" y="3711575"/>
            <a:ext cx="1540510" cy="0"/>
          </a:xfrm>
          <a:prstGeom prst="line">
            <a:avLst/>
          </a:prstGeom>
          <a:ln w="1905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7D1198D-0D98-4291-829D-30C3577EE6ED}"/>
              </a:ext>
            </a:extLst>
          </p:cNvPr>
          <p:cNvCxnSpPr>
            <a:cxnSpLocks/>
          </p:cNvCxnSpPr>
          <p:nvPr/>
        </p:nvCxnSpPr>
        <p:spPr>
          <a:xfrm flipV="1">
            <a:off x="2540635" y="3279378"/>
            <a:ext cx="638175" cy="432198"/>
          </a:xfrm>
          <a:prstGeom prst="line">
            <a:avLst/>
          </a:prstGeom>
          <a:ln w="1905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8A6EC44-63CF-4C83-B7D8-70DE6BCB4AA9}"/>
              </a:ext>
            </a:extLst>
          </p:cNvPr>
          <p:cNvCxnSpPr>
            <a:cxnSpLocks/>
          </p:cNvCxnSpPr>
          <p:nvPr/>
        </p:nvCxnSpPr>
        <p:spPr>
          <a:xfrm>
            <a:off x="3178810" y="3279378"/>
            <a:ext cx="704850" cy="447675"/>
          </a:xfrm>
          <a:prstGeom prst="line">
            <a:avLst/>
          </a:prstGeom>
          <a:ln w="1905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C116853-9597-4D2C-98E0-A9D69210CD75}"/>
              </a:ext>
            </a:extLst>
          </p:cNvPr>
          <p:cNvCxnSpPr>
            <a:cxnSpLocks/>
          </p:cNvCxnSpPr>
          <p:nvPr/>
        </p:nvCxnSpPr>
        <p:spPr>
          <a:xfrm>
            <a:off x="3869690" y="3723881"/>
            <a:ext cx="662940" cy="3172"/>
          </a:xfrm>
          <a:prstGeom prst="line">
            <a:avLst/>
          </a:prstGeom>
          <a:ln w="1905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9FF7FE9-2D6C-4A47-B253-F28A947DB334}"/>
              </a:ext>
            </a:extLst>
          </p:cNvPr>
          <p:cNvCxnSpPr>
            <a:cxnSpLocks/>
          </p:cNvCxnSpPr>
          <p:nvPr/>
        </p:nvCxnSpPr>
        <p:spPr>
          <a:xfrm flipV="1">
            <a:off x="1000125" y="4917999"/>
            <a:ext cx="1557337" cy="364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BD116AB-41CD-4430-834E-E11BFF37422A}"/>
              </a:ext>
            </a:extLst>
          </p:cNvPr>
          <p:cNvCxnSpPr>
            <a:cxnSpLocks/>
          </p:cNvCxnSpPr>
          <p:nvPr/>
        </p:nvCxnSpPr>
        <p:spPr>
          <a:xfrm flipV="1">
            <a:off x="2557462" y="4508423"/>
            <a:ext cx="685801" cy="409574"/>
          </a:xfrm>
          <a:prstGeom prst="line">
            <a:avLst/>
          </a:prstGeom>
          <a:ln w="1905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F15C3BA-93CB-40AA-9D08-75A38AD9F8BF}"/>
              </a:ext>
            </a:extLst>
          </p:cNvPr>
          <p:cNvCxnSpPr>
            <a:cxnSpLocks/>
          </p:cNvCxnSpPr>
          <p:nvPr/>
        </p:nvCxnSpPr>
        <p:spPr>
          <a:xfrm flipV="1">
            <a:off x="3243263" y="4239342"/>
            <a:ext cx="1271587" cy="26908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18868AB-55A7-4FD9-B426-9A054672A9BB}"/>
              </a:ext>
            </a:extLst>
          </p:cNvPr>
          <p:cNvCxnSpPr/>
          <p:nvPr/>
        </p:nvCxnSpPr>
        <p:spPr>
          <a:xfrm>
            <a:off x="1000125" y="5651500"/>
            <a:ext cx="217646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5239DF3-5771-498A-847A-2EF7167EEB85}"/>
              </a:ext>
            </a:extLst>
          </p:cNvPr>
          <p:cNvCxnSpPr/>
          <p:nvPr/>
        </p:nvCxnSpPr>
        <p:spPr>
          <a:xfrm flipV="1">
            <a:off x="3176588" y="5403850"/>
            <a:ext cx="528637" cy="24765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C98EDE3-13B0-4AAD-B2E0-C4ED8FCA0836}"/>
              </a:ext>
            </a:extLst>
          </p:cNvPr>
          <p:cNvCxnSpPr>
            <a:cxnSpLocks/>
          </p:cNvCxnSpPr>
          <p:nvPr/>
        </p:nvCxnSpPr>
        <p:spPr>
          <a:xfrm>
            <a:off x="3705225" y="5403850"/>
            <a:ext cx="866775" cy="1857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6709063-A024-49F2-AA1E-291F8372AE8C}"/>
              </a:ext>
            </a:extLst>
          </p:cNvPr>
          <p:cNvCxnSpPr>
            <a:cxnSpLocks/>
          </p:cNvCxnSpPr>
          <p:nvPr/>
        </p:nvCxnSpPr>
        <p:spPr>
          <a:xfrm flipV="1">
            <a:off x="8898890" y="1795145"/>
            <a:ext cx="0" cy="435133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B34C236-EEF3-4E8F-B6D0-AA7855D917DD}"/>
              </a:ext>
            </a:extLst>
          </p:cNvPr>
          <p:cNvCxnSpPr>
            <a:cxnSpLocks/>
          </p:cNvCxnSpPr>
          <p:nvPr/>
        </p:nvCxnSpPr>
        <p:spPr>
          <a:xfrm flipV="1">
            <a:off x="7258685" y="2338450"/>
            <a:ext cx="1857375" cy="107362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EE1D189-1BF9-447E-91BB-8F2A616A2A0C}"/>
              </a:ext>
            </a:extLst>
          </p:cNvPr>
          <p:cNvCxnSpPr>
            <a:cxnSpLocks/>
          </p:cNvCxnSpPr>
          <p:nvPr/>
        </p:nvCxnSpPr>
        <p:spPr>
          <a:xfrm flipV="1">
            <a:off x="9116060" y="2318130"/>
            <a:ext cx="1501140" cy="225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7BD758A-A697-4FA2-8937-C083D3FE22CC}"/>
              </a:ext>
            </a:extLst>
          </p:cNvPr>
          <p:cNvCxnSpPr>
            <a:cxnSpLocks/>
          </p:cNvCxnSpPr>
          <p:nvPr/>
        </p:nvCxnSpPr>
        <p:spPr>
          <a:xfrm flipV="1">
            <a:off x="7305040" y="2762727"/>
            <a:ext cx="3312160" cy="163028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2C40572-B3CC-457E-8B31-25EE27AE213A}"/>
              </a:ext>
            </a:extLst>
          </p:cNvPr>
          <p:cNvCxnSpPr>
            <a:cxnSpLocks/>
          </p:cNvCxnSpPr>
          <p:nvPr/>
        </p:nvCxnSpPr>
        <p:spPr>
          <a:xfrm>
            <a:off x="7305040" y="4804013"/>
            <a:ext cx="94488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1A61E40-16B0-41F5-98D8-9B8A7A181501}"/>
              </a:ext>
            </a:extLst>
          </p:cNvPr>
          <p:cNvCxnSpPr>
            <a:cxnSpLocks/>
          </p:cNvCxnSpPr>
          <p:nvPr/>
        </p:nvCxnSpPr>
        <p:spPr>
          <a:xfrm flipV="1">
            <a:off x="8249920" y="4364434"/>
            <a:ext cx="272733" cy="43815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C1237A2-DCFA-4D8E-A3FC-1FA28C0A1AE2}"/>
              </a:ext>
            </a:extLst>
          </p:cNvPr>
          <p:cNvCxnSpPr>
            <a:cxnSpLocks/>
          </p:cNvCxnSpPr>
          <p:nvPr/>
        </p:nvCxnSpPr>
        <p:spPr>
          <a:xfrm>
            <a:off x="8522653" y="4360784"/>
            <a:ext cx="266700" cy="44179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699F8D32-F210-4E28-825F-2BA7FD9D178D}"/>
              </a:ext>
            </a:extLst>
          </p:cNvPr>
          <p:cNvCxnSpPr>
            <a:cxnSpLocks/>
          </p:cNvCxnSpPr>
          <p:nvPr/>
        </p:nvCxnSpPr>
        <p:spPr>
          <a:xfrm flipV="1">
            <a:off x="8793481" y="4360783"/>
            <a:ext cx="272733" cy="43815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03A7459-2403-4227-A9A9-82CD1B93BFF2}"/>
              </a:ext>
            </a:extLst>
          </p:cNvPr>
          <p:cNvCxnSpPr>
            <a:cxnSpLocks/>
          </p:cNvCxnSpPr>
          <p:nvPr/>
        </p:nvCxnSpPr>
        <p:spPr>
          <a:xfrm>
            <a:off x="9053831" y="4364434"/>
            <a:ext cx="266700" cy="44179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9A332A3-E3C0-4CA7-975C-784A6AC42222}"/>
              </a:ext>
            </a:extLst>
          </p:cNvPr>
          <p:cNvCxnSpPr>
            <a:cxnSpLocks/>
          </p:cNvCxnSpPr>
          <p:nvPr/>
        </p:nvCxnSpPr>
        <p:spPr>
          <a:xfrm>
            <a:off x="9316720" y="4810760"/>
            <a:ext cx="344804" cy="971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5E92E3FE-09B0-4A73-943F-8F538B0B3C48}"/>
              </a:ext>
            </a:extLst>
          </p:cNvPr>
          <p:cNvCxnSpPr>
            <a:cxnSpLocks/>
          </p:cNvCxnSpPr>
          <p:nvPr/>
        </p:nvCxnSpPr>
        <p:spPr>
          <a:xfrm flipV="1">
            <a:off x="9661524" y="4253291"/>
            <a:ext cx="955676" cy="65609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B329641-EE24-4A35-9853-E48E39A1AEA6}"/>
              </a:ext>
            </a:extLst>
          </p:cNvPr>
          <p:cNvCxnSpPr>
            <a:cxnSpLocks/>
          </p:cNvCxnSpPr>
          <p:nvPr/>
        </p:nvCxnSpPr>
        <p:spPr>
          <a:xfrm>
            <a:off x="7305040" y="5872480"/>
            <a:ext cx="67818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34F6BD1D-1583-4D68-AC74-6FA87441D2BE}"/>
              </a:ext>
            </a:extLst>
          </p:cNvPr>
          <p:cNvCxnSpPr>
            <a:cxnSpLocks/>
          </p:cNvCxnSpPr>
          <p:nvPr/>
        </p:nvCxnSpPr>
        <p:spPr>
          <a:xfrm flipV="1">
            <a:off x="7983221" y="5774254"/>
            <a:ext cx="384809" cy="982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0DAA0890-AE27-40A4-AA84-68D2228D8242}"/>
              </a:ext>
            </a:extLst>
          </p:cNvPr>
          <p:cNvCxnSpPr>
            <a:cxnSpLocks/>
          </p:cNvCxnSpPr>
          <p:nvPr/>
        </p:nvCxnSpPr>
        <p:spPr>
          <a:xfrm flipV="1">
            <a:off x="8368030" y="5613398"/>
            <a:ext cx="365204" cy="16256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5372B207-5877-44D6-83C8-7D0093E57990}"/>
              </a:ext>
            </a:extLst>
          </p:cNvPr>
          <p:cNvCxnSpPr>
            <a:cxnSpLocks/>
          </p:cNvCxnSpPr>
          <p:nvPr/>
        </p:nvCxnSpPr>
        <p:spPr>
          <a:xfrm flipV="1">
            <a:off x="8733234" y="5090160"/>
            <a:ext cx="576501" cy="52688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6750F4E0-1BDA-4917-9A8F-6CAE68AC066F}"/>
              </a:ext>
            </a:extLst>
          </p:cNvPr>
          <p:cNvSpPr txBox="1"/>
          <p:nvPr/>
        </p:nvSpPr>
        <p:spPr>
          <a:xfrm>
            <a:off x="895350" y="6370320"/>
            <a:ext cx="697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* Reproduced (more or less) from Campbell and Stanley (1966)</a:t>
            </a:r>
            <a:endParaRPr lang="en-US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875D3F6-7278-452C-BE8B-6692B008A892}"/>
              </a:ext>
            </a:extLst>
          </p:cNvPr>
          <p:cNvSpPr txBox="1"/>
          <p:nvPr/>
        </p:nvSpPr>
        <p:spPr>
          <a:xfrm>
            <a:off x="4663440" y="2225232"/>
            <a:ext cx="26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641C86F-2DBB-45B5-B176-4A521AB42D1E}"/>
              </a:ext>
            </a:extLst>
          </p:cNvPr>
          <p:cNvSpPr txBox="1"/>
          <p:nvPr/>
        </p:nvSpPr>
        <p:spPr>
          <a:xfrm>
            <a:off x="4663440" y="3545999"/>
            <a:ext cx="26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E0C93CEF-B38C-4DDA-9853-125E0D2CE5C2}"/>
              </a:ext>
            </a:extLst>
          </p:cNvPr>
          <p:cNvSpPr txBox="1"/>
          <p:nvPr/>
        </p:nvSpPr>
        <p:spPr>
          <a:xfrm>
            <a:off x="4663440" y="4030745"/>
            <a:ext cx="26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D96638F-A675-4879-A988-6CA28E7DACA6}"/>
              </a:ext>
            </a:extLst>
          </p:cNvPr>
          <p:cNvSpPr txBox="1"/>
          <p:nvPr/>
        </p:nvSpPr>
        <p:spPr>
          <a:xfrm>
            <a:off x="4694238" y="5404922"/>
            <a:ext cx="26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CD01A29-4926-412B-A416-67DA61D8333B}"/>
              </a:ext>
            </a:extLst>
          </p:cNvPr>
          <p:cNvSpPr txBox="1"/>
          <p:nvPr/>
        </p:nvSpPr>
        <p:spPr>
          <a:xfrm>
            <a:off x="10834369" y="2108602"/>
            <a:ext cx="26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6DAE7DE-5E8B-4494-8D25-184C63F9383B}"/>
              </a:ext>
            </a:extLst>
          </p:cNvPr>
          <p:cNvSpPr txBox="1"/>
          <p:nvPr/>
        </p:nvSpPr>
        <p:spPr>
          <a:xfrm>
            <a:off x="10828655" y="2550319"/>
            <a:ext cx="26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989C498-6B77-4EA3-BCFE-A81681B0FEB4}"/>
              </a:ext>
            </a:extLst>
          </p:cNvPr>
          <p:cNvSpPr txBox="1"/>
          <p:nvPr/>
        </p:nvSpPr>
        <p:spPr>
          <a:xfrm>
            <a:off x="10782617" y="4038322"/>
            <a:ext cx="26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39B6206C-BBD6-418B-B1CB-9555FC4793B9}"/>
              </a:ext>
            </a:extLst>
          </p:cNvPr>
          <p:cNvSpPr txBox="1"/>
          <p:nvPr/>
        </p:nvSpPr>
        <p:spPr>
          <a:xfrm>
            <a:off x="9534523" y="4913989"/>
            <a:ext cx="26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425321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4" grpId="0"/>
      <p:bldP spid="115" grpId="0"/>
      <p:bldP spid="116" grpId="0"/>
      <p:bldP spid="117" grpId="0"/>
      <p:bldP spid="119" grpId="0"/>
      <p:bldP spid="120" grpId="0"/>
      <p:bldP spid="1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84B59-2715-47FF-BFE6-8A8413903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Statistical modeling approaches for ITSA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3C9BD-A582-458A-92A7-985D2DCBE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Statistical models used for ITSA account for autocorrelation (the relationship between a variable's current value and its past values)</a:t>
            </a:r>
          </a:p>
          <a:p>
            <a:pPr algn="l"/>
            <a:r>
              <a:rPr lang="en-US" b="0" i="0" u="none" strike="noStrike" baseline="0" dirty="0"/>
              <a:t>The two general approaches historically used in ITSA are:</a:t>
            </a:r>
          </a:p>
          <a:p>
            <a:pPr marL="971550" lvl="1" indent="-514350">
              <a:buFont typeface="+mj-lt"/>
              <a:buAutoNum type="arabicPeriod"/>
            </a:pPr>
            <a:endParaRPr lang="en-US" b="0" i="0" u="none" strike="noStrike" baseline="0" dirty="0"/>
          </a:p>
          <a:p>
            <a:pPr lvl="1"/>
            <a:r>
              <a:rPr lang="en-US" b="0" i="0" u="none" strike="noStrike" baseline="0" dirty="0"/>
              <a:t>Autoregressive Integrated Moving-Average (ARIMA) models w/transfer function (Box and Tiao 1975)</a:t>
            </a:r>
            <a:r>
              <a:rPr lang="en-US" b="0" i="0" u="none" strike="noStrike" dirty="0"/>
              <a:t> </a:t>
            </a:r>
          </a:p>
          <a:p>
            <a:pPr lvl="1"/>
            <a:r>
              <a:rPr lang="pt-BR" dirty="0"/>
              <a:t>Y = Y</a:t>
            </a:r>
            <a:r>
              <a:rPr lang="pt-BR" baseline="-25000" dirty="0"/>
              <a:t>-1,-2,-3...</a:t>
            </a:r>
            <a:r>
              <a:rPr lang="pt-BR" dirty="0"/>
              <a:t> X, (#p,#d,#q) , p is autoregressive, d is differencing, and q is moving-average</a:t>
            </a:r>
          </a:p>
          <a:p>
            <a:pPr lvl="2"/>
            <a:r>
              <a:rPr lang="pt-BR" dirty="0"/>
              <a:t>Y = Y</a:t>
            </a:r>
            <a:r>
              <a:rPr lang="pt-BR" baseline="-25000" dirty="0"/>
              <a:t>-1,-2,-3...</a:t>
            </a:r>
            <a:r>
              <a:rPr lang="pt-BR" dirty="0"/>
              <a:t> X, (#p,#d,#q) (#P,#D,#Q,#s), where second part relates to seasonality </a:t>
            </a:r>
            <a:endParaRPr lang="en-US" b="0" i="0" u="none" strike="noStrike" baseline="0" dirty="0"/>
          </a:p>
          <a:p>
            <a:pPr marL="914400" lvl="2" indent="0">
              <a:buNone/>
            </a:pPr>
            <a:r>
              <a:rPr lang="en-US" dirty="0">
                <a:solidFill>
                  <a:srgbClr val="00B0F0"/>
                </a:solidFill>
              </a:rPr>
              <a:t>(can be implemented in Stata using –</a:t>
            </a:r>
            <a:r>
              <a:rPr lang="en-US" dirty="0" err="1">
                <a:solidFill>
                  <a:srgbClr val="00B0F0"/>
                </a:solidFill>
              </a:rPr>
              <a:t>tstf</a:t>
            </a:r>
            <a:r>
              <a:rPr lang="en-US" dirty="0">
                <a:solidFill>
                  <a:srgbClr val="00B0F0"/>
                </a:solidFill>
              </a:rPr>
              <a:t>-)</a:t>
            </a:r>
            <a:endParaRPr lang="en-US" dirty="0"/>
          </a:p>
          <a:p>
            <a:pPr lvl="1"/>
            <a:r>
              <a:rPr lang="en-US" dirty="0"/>
              <a:t>OLS regression models </a:t>
            </a:r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designed to adjust for autocorrelation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see 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Simonton [</a:t>
            </a:r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1977]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37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348A7-BE88-430E-B7B5-6349EBD9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Advantages of ARIMA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96532-D3C1-4334-8D33-A4A9B72E3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to handle autocorrelation, seasonality and cyclical trends</a:t>
            </a:r>
          </a:p>
          <a:p>
            <a:r>
              <a:rPr lang="en-US" dirty="0"/>
              <a:t>Non-linear models fit the data better than linear models</a:t>
            </a:r>
          </a:p>
        </p:txBody>
      </p:sp>
    </p:spTree>
    <p:extLst>
      <p:ext uri="{BB962C8B-B14F-4D97-AF65-F5344CB8AC3E}">
        <p14:creationId xmlns:p14="http://schemas.microsoft.com/office/powerpoint/2010/main" val="207389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3F441-8E3D-46D5-B161-0D6346162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Disadvantages of ARIMA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6070E-7C0F-46AF-B980-178E2D684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 least 50, and preferably more than 100 observations are needed to stabilize the estimates (Box and Jenkins 1976)</a:t>
            </a:r>
          </a:p>
          <a:p>
            <a:pPr algn="l"/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ARIMA models are inherently designed for univariate time-series with a single intervention, not sequential interventions. Comparison to a control group is possible,</a:t>
            </a:r>
            <a:r>
              <a:rPr lang="en-US" b="0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  <a:t> but complicated</a:t>
            </a:r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procedural complexity of the methodology requires a great deal of expertise. </a:t>
            </a:r>
            <a:r>
              <a:rPr lang="en-US" b="0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Velicer</a:t>
            </a:r>
            <a:r>
              <a:rPr lang="en-US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and Harrop (1983) demonstrated that even highly trained researchers classified only 28 percent of computer-generated time series data correctly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28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11241</TotalTime>
  <Words>1812</Words>
  <Application>Microsoft Office PowerPoint</Application>
  <PresentationFormat>Widescreen</PresentationFormat>
  <Paragraphs>172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Lato-Regular</vt:lpstr>
      <vt:lpstr>Times New Roman</vt:lpstr>
      <vt:lpstr>Office Theme</vt:lpstr>
      <vt:lpstr>Conducting interrupted time-series analysis for single- and multiple-group comparisons</vt:lpstr>
      <vt:lpstr>Agenda</vt:lpstr>
      <vt:lpstr>Definition of interrupted time series analysis</vt:lpstr>
      <vt:lpstr>Definition of interrupted time series analysis</vt:lpstr>
      <vt:lpstr>When is ITSA useful</vt:lpstr>
      <vt:lpstr>Some possible single-group ITSA patterns*</vt:lpstr>
      <vt:lpstr>Statistical modeling approaches for ITSA</vt:lpstr>
      <vt:lpstr>Advantages of ARIMA</vt:lpstr>
      <vt:lpstr>Disadvantages of ARIMA</vt:lpstr>
      <vt:lpstr>Advantages of OLS-ITSA models</vt:lpstr>
      <vt:lpstr>Disadvantages of OLS-ITSA models</vt:lpstr>
      <vt:lpstr>The single-group OLS-ITSA model</vt:lpstr>
      <vt:lpstr>The single-group OLS-ITSA model</vt:lpstr>
      <vt:lpstr>The multiple-group OLS-ITSA model</vt:lpstr>
      <vt:lpstr>The multiple-group OLS-ITSA model</vt:lpstr>
      <vt:lpstr>The multiple-group OLS-ITSA model</vt:lpstr>
      <vt:lpstr>Threats to internal validity of ITSA models</vt:lpstr>
      <vt:lpstr>Examples of where SG-ITSA results can be misinterpreted (math free)</vt:lpstr>
      <vt:lpstr>Florida’s 2000 repeal of the helmet law on motorcycle deaths</vt:lpstr>
      <vt:lpstr>Florida’s 2000 repeal of the helmet law on motorcycle deaths</vt:lpstr>
      <vt:lpstr>Florida’s 2000 repeal of the helmet law on motorcycle deaths</vt:lpstr>
      <vt:lpstr>California’s Proposition 99 (1988)  on per capita cigarette sales</vt:lpstr>
      <vt:lpstr>California’s Proposition 99 (1988)  on per capita cigarette sales</vt:lpstr>
      <vt:lpstr>Louisiana’s repeals and reinstatements  of the helmet law</vt:lpstr>
      <vt:lpstr>Louisiana’s repeals and reinstatements  of the helmet law</vt:lpstr>
      <vt:lpstr>Take-aways about SG-ITSA?</vt:lpstr>
      <vt:lpstr>Improving causal inference in MG-ITSA</vt:lpstr>
      <vt:lpstr>Synthetic controls and ITSA</vt:lpstr>
      <vt:lpstr>ITSAMATCH and ITSA</vt:lpstr>
      <vt:lpstr>ITSAPERM</vt:lpstr>
      <vt:lpstr>Conclusions</vt:lpstr>
      <vt:lpstr>ITSA related packages for Stata</vt:lpstr>
      <vt:lpstr>References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interrupted time-series analysis for single- and multiple-group comparisons</dc:title>
  <dc:creator>Ariel Linden</dc:creator>
  <cp:lastModifiedBy>Ariel Linden</cp:lastModifiedBy>
  <cp:revision>229</cp:revision>
  <cp:lastPrinted>2021-09-30T18:54:12Z</cp:lastPrinted>
  <dcterms:created xsi:type="dcterms:W3CDTF">2021-08-14T18:13:46Z</dcterms:created>
  <dcterms:modified xsi:type="dcterms:W3CDTF">2023-02-23T19:12:13Z</dcterms:modified>
</cp:coreProperties>
</file>