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  <p:sldMasterId id="2147483650" r:id="rId2"/>
  </p:sldMasterIdLst>
  <p:notesMasterIdLst>
    <p:notesMasterId r:id="rId38"/>
  </p:notesMasterIdLst>
  <p:handoutMasterIdLst>
    <p:handoutMasterId r:id="rId39"/>
  </p:handoutMasterIdLst>
  <p:sldIdLst>
    <p:sldId id="288" r:id="rId3"/>
    <p:sldId id="308" r:id="rId4"/>
    <p:sldId id="313" r:id="rId5"/>
    <p:sldId id="309" r:id="rId6"/>
    <p:sldId id="310" r:id="rId7"/>
    <p:sldId id="344" r:id="rId8"/>
    <p:sldId id="345" r:id="rId9"/>
    <p:sldId id="312" r:id="rId10"/>
    <p:sldId id="314" r:id="rId11"/>
    <p:sldId id="343" r:id="rId12"/>
    <p:sldId id="317" r:id="rId13"/>
    <p:sldId id="347" r:id="rId14"/>
    <p:sldId id="346" r:id="rId15"/>
    <p:sldId id="353" r:id="rId16"/>
    <p:sldId id="349" r:id="rId17"/>
    <p:sldId id="351" r:id="rId18"/>
    <p:sldId id="316" r:id="rId19"/>
    <p:sldId id="306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24" r:id="rId29"/>
    <p:sldId id="320" r:id="rId30"/>
    <p:sldId id="321" r:id="rId31"/>
    <p:sldId id="327" r:id="rId32"/>
    <p:sldId id="329" r:id="rId33"/>
    <p:sldId id="342" r:id="rId34"/>
    <p:sldId id="352" r:id="rId35"/>
    <p:sldId id="322" r:id="rId36"/>
    <p:sldId id="325" r:id="rId37"/>
  </p:sldIdLst>
  <p:sldSz cx="9144000" cy="6858000" type="screen4x3"/>
  <p:notesSz cx="6888163" cy="1002188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957" userDrawn="1">
          <p15:clr>
            <a:srgbClr val="A4A3A4"/>
          </p15:clr>
        </p15:guide>
        <p15:guide id="4" pos="431" userDrawn="1">
          <p15:clr>
            <a:srgbClr val="A4A3A4"/>
          </p15:clr>
        </p15:guide>
        <p15:guide id="5" pos="532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C66"/>
    <a:srgbClr val="822F5A"/>
    <a:srgbClr val="8A7967"/>
    <a:srgbClr val="607869"/>
    <a:srgbClr val="706E00"/>
    <a:srgbClr val="871E69"/>
    <a:srgbClr val="DC8703"/>
    <a:srgbClr val="EB6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963" autoAdjust="0"/>
    <p:restoredTop sz="91010" autoAdjust="0"/>
  </p:normalViewPr>
  <p:slideViewPr>
    <p:cSldViewPr>
      <p:cViewPr varScale="1">
        <p:scale>
          <a:sx n="148" d="100"/>
          <a:sy n="148" d="100"/>
        </p:scale>
        <p:origin x="2052" y="114"/>
      </p:cViewPr>
      <p:guideLst>
        <p:guide orient="horz" pos="2160"/>
        <p:guide pos="2880"/>
        <p:guide orient="horz" pos="957"/>
        <p:guide pos="431"/>
        <p:guide pos="532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9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408" cy="5014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925" tIns="46463" rIns="92925" bIns="46463" numCol="1" anchor="t" anchorCtr="0" compatLnSpc="1">
            <a:prstTxWarp prst="textNoShape">
              <a:avLst/>
            </a:prstTxWarp>
          </a:bodyPr>
          <a:lstStyle>
            <a:lvl1pPr algn="l" defTabSz="929274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756" y="0"/>
            <a:ext cx="2985407" cy="5014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925" tIns="46463" rIns="92925" bIns="46463" numCol="1" anchor="t" anchorCtr="0" compatLnSpc="1">
            <a:prstTxWarp prst="textNoShape">
              <a:avLst/>
            </a:prstTxWarp>
          </a:bodyPr>
          <a:lstStyle>
            <a:lvl1pPr algn="r" defTabSz="929274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474"/>
            <a:ext cx="2985408" cy="50141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925" tIns="46463" rIns="92925" bIns="46463" numCol="1" anchor="b" anchorCtr="0" compatLnSpc="1">
            <a:prstTxWarp prst="textNoShape">
              <a:avLst/>
            </a:prstTxWarp>
          </a:bodyPr>
          <a:lstStyle>
            <a:lvl1pPr algn="l" defTabSz="929274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756" y="9520474"/>
            <a:ext cx="2985407" cy="50141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925" tIns="46463" rIns="92925" bIns="46463" numCol="1" anchor="b" anchorCtr="0" compatLnSpc="1">
            <a:prstTxWarp prst="textNoShape">
              <a:avLst/>
            </a:prstTxWarp>
          </a:bodyPr>
          <a:lstStyle>
            <a:lvl1pPr algn="r" defTabSz="929274">
              <a:defRPr sz="1200">
                <a:latin typeface="Times New Roman" pitchFamily="-1" charset="0"/>
              </a:defRPr>
            </a:lvl1pPr>
          </a:lstStyle>
          <a:p>
            <a:pPr>
              <a:defRPr/>
            </a:pPr>
            <a:fld id="{198BE525-53D5-418C-AFFF-83E322F430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2686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408" cy="5014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925" tIns="46463" rIns="92925" bIns="46463" numCol="1" anchor="t" anchorCtr="0" compatLnSpc="1">
            <a:prstTxWarp prst="textNoShape">
              <a:avLst/>
            </a:prstTxWarp>
          </a:bodyPr>
          <a:lstStyle>
            <a:lvl1pPr algn="l" defTabSz="929274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756" y="0"/>
            <a:ext cx="2985407" cy="5014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925" tIns="46463" rIns="92925" bIns="46463" numCol="1" anchor="t" anchorCtr="0" compatLnSpc="1">
            <a:prstTxWarp prst="textNoShape">
              <a:avLst/>
            </a:prstTxWarp>
          </a:bodyPr>
          <a:lstStyle>
            <a:lvl1pPr algn="r" defTabSz="929274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0150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568" y="4761038"/>
            <a:ext cx="5047028" cy="45095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925" tIns="46463" rIns="92925" bIns="464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20474"/>
            <a:ext cx="2985408" cy="50141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925" tIns="46463" rIns="92925" bIns="46463" numCol="1" anchor="b" anchorCtr="0" compatLnSpc="1">
            <a:prstTxWarp prst="textNoShape">
              <a:avLst/>
            </a:prstTxWarp>
          </a:bodyPr>
          <a:lstStyle>
            <a:lvl1pPr algn="l" defTabSz="929274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756" y="9520474"/>
            <a:ext cx="2985407" cy="50141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925" tIns="46463" rIns="92925" bIns="46463" numCol="1" anchor="b" anchorCtr="0" compatLnSpc="1">
            <a:prstTxWarp prst="textNoShape">
              <a:avLst/>
            </a:prstTxWarp>
          </a:bodyPr>
          <a:lstStyle>
            <a:lvl1pPr algn="r" defTabSz="929274">
              <a:defRPr sz="1200">
                <a:latin typeface="Times New Roman" pitchFamily="-1" charset="0"/>
              </a:defRPr>
            </a:lvl1pPr>
          </a:lstStyle>
          <a:p>
            <a:pPr>
              <a:defRPr/>
            </a:pPr>
            <a:fld id="{9D7826DE-3AA9-4202-9A4B-750F1D26E7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69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25 minutes talk + 5 minutes discussion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~250 participants worldwide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3927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artcat, pc(.018 .036 .156 .141 .39) or(1/1.77) power(.8) whitehead unfavourable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6126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why not compare artcat with -power twoprop, or-?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7903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34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85387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Wald NA (output b=se=0): 0.8% (OR=0.2), 0.002% (OR=0.3)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35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70641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8744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https://www.stata.com/support/faqs/statistics/power-by-simulation/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8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9.5 mins to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0097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artbin, pr(.4 .2)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5142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artbin, pr(.2 .4) ni(1)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5154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artbin, pr(.2 .2) margin(.2)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4757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16 mins to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397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artcat, pc(.08 .24) pe(.06 .18) power(.8)</a:t>
            </a:r>
          </a:p>
          <a:p>
            <a:r>
              <a:rPr lang="en-GB"/>
              <a:t>US spelling is allowed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7044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9773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123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53187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20A29-1B4B-4817-A2C1-352D5ECBB8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6203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6CD23-CF75-4AEF-9850-C555257F90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10619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C5A99-97C3-4B31-95FA-B4C8DBC357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2269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24E77-BE42-4927-91CA-705AE2A7A5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85710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E93D5-7E2C-4DA9-B26E-2C7D4A93B4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52570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C04F2D-1B3B-4327-AA89-8AA2E6E293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22678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F73EE1-A9D7-43EA-9C68-E594366033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99245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E5F8A4-DBC6-4E96-99EE-8BEDD88D56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37227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2pPr marL="742950" indent="-285750">
              <a:buFont typeface="Verdana" panose="020B0604030504040204" pitchFamily="34" charset="0"/>
              <a:buChar char="−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68990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0B38A8-AE7B-4716-803D-398ADB17A5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754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C32AA-8088-4219-BC02-4331FE51E6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46474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4788" y="458788"/>
            <a:ext cx="1955800" cy="5637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8788"/>
            <a:ext cx="5716588" cy="5637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CA5FB8-D2F1-4922-A790-97E99B34FA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3614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4282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0854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2667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51715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45506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598789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16354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1"/>
          <p:cNvSpPr>
            <a:spLocks noChangeShapeType="1"/>
          </p:cNvSpPr>
          <p:nvPr/>
        </p:nvSpPr>
        <p:spPr bwMode="auto">
          <a:xfrm>
            <a:off x="304800" y="1371600"/>
            <a:ext cx="8534400" cy="0"/>
          </a:xfrm>
          <a:prstGeom prst="line">
            <a:avLst/>
          </a:prstGeom>
          <a:noFill/>
          <a:ln w="22225">
            <a:solidFill>
              <a:srgbClr val="9169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27" name="Picture 4" descr="UCL_MRC_JOINT-210mm.ai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7963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Box 4"/>
          <p:cNvSpPr txBox="1">
            <a:spLocks noChangeArrowheads="1"/>
          </p:cNvSpPr>
          <p:nvPr userDrawn="1"/>
        </p:nvSpPr>
        <p:spPr bwMode="auto">
          <a:xfrm>
            <a:off x="5905500" y="6453188"/>
            <a:ext cx="30432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9pPr>
          </a:lstStyle>
          <a:p>
            <a:pPr algn="r">
              <a:defRPr/>
            </a:pPr>
            <a:r>
              <a:rPr lang="en-GB" altLang="en-US" sz="1100">
                <a:solidFill>
                  <a:srgbClr val="8A7967"/>
                </a:solidFill>
                <a:latin typeface="Verdana" pitchFamily="-1" charset="0"/>
              </a:rPr>
              <a:t>MRC Clinical Trials Unit at UCL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•"/>
        <a:defRPr sz="1600">
          <a:solidFill>
            <a:schemeClr val="tx1"/>
          </a:solidFill>
          <a:latin typeface="+mn-lt"/>
          <a:ea typeface="ＭＳ Ｐゴシック" pitchFamily="-84" charset="-128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–"/>
        <a:defRPr sz="1400">
          <a:solidFill>
            <a:schemeClr val="tx1"/>
          </a:solidFill>
          <a:latin typeface="+mn-lt"/>
          <a:ea typeface="ＭＳ Ｐゴシック" pitchFamily="-84" charset="-128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84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8788"/>
            <a:ext cx="782478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04800" y="1371600"/>
            <a:ext cx="8534400" cy="0"/>
          </a:xfrm>
          <a:prstGeom prst="line">
            <a:avLst/>
          </a:prstGeom>
          <a:noFill/>
          <a:ln w="22225">
            <a:solidFill>
              <a:srgbClr val="9169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3" name="TextBox 6"/>
          <p:cNvSpPr txBox="1">
            <a:spLocks noChangeArrowheads="1"/>
          </p:cNvSpPr>
          <p:nvPr userDrawn="1"/>
        </p:nvSpPr>
        <p:spPr bwMode="auto">
          <a:xfrm>
            <a:off x="5905500" y="6453188"/>
            <a:ext cx="30432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9pPr>
          </a:lstStyle>
          <a:p>
            <a:pPr algn="r">
              <a:defRPr/>
            </a:pPr>
            <a:r>
              <a:rPr lang="en-GB" altLang="en-US" sz="1100">
                <a:solidFill>
                  <a:srgbClr val="8A7967"/>
                </a:solidFill>
                <a:latin typeface="Verdana" pitchFamily="-1" charset="0"/>
              </a:rPr>
              <a:t>MRC Clinical Trials Unit at UCL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CA05A6-E740-4AC6-BE83-2A7DDBC60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1520" y="6356350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EB2D3E1-E4B6-4DE9-816B-400B626C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ea typeface="ＭＳ Ｐゴシック" pitchFamily="-1" charset="-128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•"/>
        <a:defRPr sz="2000">
          <a:solidFill>
            <a:schemeClr val="tx1"/>
          </a:solidFill>
          <a:latin typeface="Arial" panose="020B0604020202020204" pitchFamily="34" charset="0"/>
          <a:ea typeface="ＭＳ Ｐゴシック" pitchFamily="-1" charset="-128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Font typeface="Verdana" panose="020B0604030504040204" pitchFamily="34" charset="0"/>
        <a:buChar char="−"/>
        <a:defRPr sz="2000">
          <a:solidFill>
            <a:schemeClr val="tx1"/>
          </a:solidFill>
          <a:latin typeface="Arial" panose="020B0604020202020204" pitchFamily="34" charset="0"/>
          <a:ea typeface="ＭＳ Ｐゴシック" pitchFamily="-84" charset="-128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Font typeface="Courier New" panose="02070309020205020404" pitchFamily="49" charset="0"/>
        <a:buChar char="o"/>
        <a:defRPr>
          <a:solidFill>
            <a:schemeClr val="tx1"/>
          </a:solidFill>
          <a:latin typeface="Arial" panose="020B0604020202020204" pitchFamily="34" charset="0"/>
          <a:ea typeface="ＭＳ Ｐゴシック" pitchFamily="-84" charset="-128"/>
          <a:cs typeface="Arial" panose="020B0604020202020204" pitchFamily="34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–"/>
        <a:defRPr>
          <a:solidFill>
            <a:schemeClr val="tx1"/>
          </a:solidFill>
          <a:latin typeface="Arial" panose="020B0604020202020204" pitchFamily="34" charset="0"/>
          <a:ea typeface="ＭＳ Ｐゴシック" pitchFamily="-84" charset="-128"/>
          <a:cs typeface="Arial" panose="020B0604020202020204" pitchFamily="34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Arial" panose="020B0604020202020204" pitchFamily="34" charset="0"/>
          <a:ea typeface="ＭＳ Ｐゴシック" pitchFamily="-84" charset="-128"/>
          <a:cs typeface="Arial" panose="020B0604020202020204" pitchFamily="34" charset="0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68313" y="2924944"/>
            <a:ext cx="8102600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 altLang="en-US" sz="3200">
                <a:solidFill>
                  <a:srgbClr val="822F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Advances in non-standard sample size calculations: the ART suite</a:t>
            </a:r>
          </a:p>
          <a:p>
            <a:pPr algn="l">
              <a:spcBef>
                <a:spcPct val="50000"/>
              </a:spcBef>
            </a:pPr>
            <a:endParaRPr lang="en-GB" altLang="en-US">
              <a:solidFill>
                <a:srgbClr val="9A04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Ian White</a:t>
            </a:r>
          </a:p>
          <a:p>
            <a:pPr algn="l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MRC Clinical Trials Unit at UCL</a:t>
            </a:r>
          </a:p>
          <a:p>
            <a:pPr algn="l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Stata Biostatistics and Epidemiology Virtual Symposium</a:t>
            </a:r>
          </a:p>
          <a:p>
            <a:pPr algn="l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18 Feb 2021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C3E9-0665-4934-9BCF-F81E4A1A6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New work on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1FAA5-FC7C-4EE3-9B2B-8AA019962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Providing clear description of methods used</a:t>
            </a:r>
          </a:p>
          <a:p>
            <a:r>
              <a:rPr lang="en-GB"/>
              <a:t>Simpler syntax</a:t>
            </a:r>
          </a:p>
          <a:p>
            <a:r>
              <a:rPr lang="en-GB"/>
              <a:t>More options and better syntax for non-inferiority methods</a:t>
            </a:r>
          </a:p>
          <a:p>
            <a:r>
              <a:rPr lang="en-GB"/>
              <a:t>Coherent output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2AE3E-DF91-4F27-B339-E2B0C208D6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11672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Non-inferiority (NI) trials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/>
                  <a:t>Estimand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/>
                  <a:t> e.g. risk difference</a:t>
                </a:r>
              </a:p>
              <a:p>
                <a:r>
                  <a:rPr lang="en-GB"/>
                  <a:t>For clarity assume an </a:t>
                </a:r>
                <a:r>
                  <a:rPr lang="en-GB">
                    <a:solidFill>
                      <a:srgbClr val="C00000"/>
                    </a:solidFill>
                  </a:rPr>
                  <a:t>unfavourable </a:t>
                </a:r>
                <a:r>
                  <a:rPr lang="en-GB"/>
                  <a:t>outcome</a:t>
                </a:r>
              </a:p>
              <a:p>
                <a:r>
                  <a:rPr lang="en-GB"/>
                  <a:t>The </a:t>
                </a:r>
                <a:r>
                  <a:rPr lang="en-GB" dirty="0"/>
                  <a:t>standard trial is a </a:t>
                </a:r>
                <a:r>
                  <a:rPr lang="en-GB" dirty="0">
                    <a:solidFill>
                      <a:srgbClr val="00B050"/>
                    </a:solidFill>
                  </a:rPr>
                  <a:t>“superiority” trial</a:t>
                </a:r>
              </a:p>
              <a:p>
                <a:pPr lvl="1"/>
                <a:r>
                  <a:rPr lang="en-GB" dirty="0"/>
                  <a:t>we </a:t>
                </a:r>
                <a:r>
                  <a:rPr lang="en-GB"/>
                  <a:t>expect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/>
                  <a:t>we aim to </a:t>
                </a:r>
                <a:r>
                  <a:rPr lang="en-GB"/>
                  <a:t>reject NH: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in favour </a:t>
                </a:r>
                <a:r>
                  <a:rPr lang="en-GB"/>
                  <a:t>of AH: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GB" dirty="0"/>
              </a:p>
              <a:p>
                <a:r>
                  <a:rPr lang="en-GB">
                    <a:solidFill>
                      <a:srgbClr val="7030A0"/>
                    </a:solidFill>
                  </a:rPr>
                  <a:t>NI </a:t>
                </a:r>
                <a:r>
                  <a:rPr lang="en-GB" dirty="0">
                    <a:solidFill>
                      <a:srgbClr val="7030A0"/>
                    </a:solidFill>
                  </a:rPr>
                  <a:t>trials </a:t>
                </a:r>
                <a:r>
                  <a:rPr lang="en-GB" dirty="0"/>
                  <a:t>are used when the experimental treatment has advantages that are not captured in the primary outcome </a:t>
                </a:r>
              </a:p>
              <a:p>
                <a:pPr lvl="1"/>
                <a:r>
                  <a:rPr lang="en-GB" dirty="0"/>
                  <a:t>e.g. it is more acceptable to patients</a:t>
                </a:r>
              </a:p>
              <a:p>
                <a:r>
                  <a:rPr lang="en-GB" dirty="0"/>
                  <a:t>In a NI trial</a:t>
                </a:r>
              </a:p>
              <a:p>
                <a:pPr lvl="1"/>
                <a:r>
                  <a:rPr lang="en-GB" dirty="0"/>
                  <a:t>we [usually] expect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/>
                  <a:t>we aim to </a:t>
                </a:r>
                <a:r>
                  <a:rPr lang="en-GB"/>
                  <a:t>reject NH: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/>
                  <a:t> in favour </a:t>
                </a:r>
                <a:r>
                  <a:rPr lang="en-GB"/>
                  <a:t>of AH: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/>
                  <a:t> </a:t>
                </a:r>
              </a:p>
              <a:p>
                <a:pPr lvl="1"/>
                <a:r>
                  <a:rPr lang="en-GB" dirty="0"/>
                  <a:t>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/>
                  <a:t> is a </a:t>
                </a:r>
                <a:r>
                  <a:rPr lang="en-GB"/>
                  <a:t>number (the </a:t>
                </a:r>
                <a:r>
                  <a:rPr lang="en-GB" dirty="0"/>
                  <a:t>“NI margin”) representing an acceptably worse outcome on the experimental treatment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533" b="-4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63301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6EF51-E2D4-413D-832C-36362CAF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Superiority: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artbin, pr(.4 .2)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7E8FE-7C70-4E2A-A06E-094048D15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F213C2-FF05-4FDA-8C65-397EA37D58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868E9EC-C216-421B-8AE2-83B1BAE33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" y="1438597"/>
            <a:ext cx="9029700" cy="62388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F3A8F6-4516-4290-8877-D7B906A12A76}"/>
              </a:ext>
            </a:extLst>
          </p:cNvPr>
          <p:cNvSpPr txBox="1"/>
          <p:nvPr/>
        </p:nvSpPr>
        <p:spPr>
          <a:xfrm>
            <a:off x="4872910" y="607930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Answer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260FDB-781C-449F-B2BD-4A79CB05593A}"/>
              </a:ext>
            </a:extLst>
          </p:cNvPr>
          <p:cNvSpPr/>
          <p:nvPr/>
        </p:nvSpPr>
        <p:spPr bwMode="auto">
          <a:xfrm>
            <a:off x="4335530" y="6047538"/>
            <a:ext cx="637654" cy="430351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830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E7AE2-FF73-4242-A7E5-20C9C81E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Non-inferiority: old syntax </a:t>
            </a:r>
            <a:br>
              <a:rPr lang="en-GB"/>
            </a:b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artbin, pr(.2 .4) ni(1)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F4B88-21B8-480B-94C1-F33744D4E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56F29A4-4117-43A3-BB8F-1DDB350D6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12" y="1445840"/>
            <a:ext cx="8181975" cy="5943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FE15C9-9560-4311-9DF5-17827E8128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8BA762-F3F1-4DD9-B550-B13F6BCA0D02}"/>
              </a:ext>
            </a:extLst>
          </p:cNvPr>
          <p:cNvSpPr txBox="1"/>
          <p:nvPr/>
        </p:nvSpPr>
        <p:spPr>
          <a:xfrm>
            <a:off x="4872910" y="584133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Answer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B841D2-AFFD-47B7-99A2-B8EB1499CA3D}"/>
              </a:ext>
            </a:extLst>
          </p:cNvPr>
          <p:cNvSpPr/>
          <p:nvPr/>
        </p:nvSpPr>
        <p:spPr bwMode="auto">
          <a:xfrm>
            <a:off x="4358680" y="5832717"/>
            <a:ext cx="637654" cy="430351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97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2E251-5610-4779-B4FA-9CFEA5B67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686E41-D631-46DE-8073-61F343F31A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651"/>
          <a:stretch/>
        </p:blipFill>
        <p:spPr>
          <a:xfrm>
            <a:off x="443293" y="1412776"/>
            <a:ext cx="8257414" cy="6264696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BE67B-CA52-43BE-A603-B119F991D2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99CA0A-7305-429C-90A5-41E86BBA01D3}"/>
              </a:ext>
            </a:extLst>
          </p:cNvPr>
          <p:cNvSpPr txBox="1"/>
          <p:nvPr/>
        </p:nvSpPr>
        <p:spPr>
          <a:xfrm>
            <a:off x="4817515" y="631963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Answer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11A97B-ECFE-480E-966C-F9B932A4B96C}"/>
              </a:ext>
            </a:extLst>
          </p:cNvPr>
          <p:cNvSpPr/>
          <p:nvPr/>
        </p:nvSpPr>
        <p:spPr bwMode="auto">
          <a:xfrm>
            <a:off x="4303285" y="6311017"/>
            <a:ext cx="637654" cy="430351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4DD30F-A264-4A26-A547-31E24675FAF9}"/>
              </a:ext>
            </a:extLst>
          </p:cNvPr>
          <p:cNvSpPr/>
          <p:nvPr/>
        </p:nvSpPr>
        <p:spPr bwMode="auto">
          <a:xfrm>
            <a:off x="4427984" y="3379649"/>
            <a:ext cx="1512168" cy="430351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B58C22-CA32-43CE-9B9B-1AC0DCFF8FDD}"/>
              </a:ext>
            </a:extLst>
          </p:cNvPr>
          <p:cNvSpPr/>
          <p:nvPr/>
        </p:nvSpPr>
        <p:spPr bwMode="auto">
          <a:xfrm>
            <a:off x="4427984" y="4089079"/>
            <a:ext cx="1512168" cy="270420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472A18-8FFE-4985-9B3F-A3F2737A3353}"/>
              </a:ext>
            </a:extLst>
          </p:cNvPr>
          <p:cNvSpPr txBox="1"/>
          <p:nvPr/>
        </p:nvSpPr>
        <p:spPr>
          <a:xfrm>
            <a:off x="6299076" y="341015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Clear NH, AH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7DEF78-CFCF-43B9-84F1-275F8AE63717}"/>
              </a:ext>
            </a:extLst>
          </p:cNvPr>
          <p:cNvSpPr txBox="1"/>
          <p:nvPr/>
        </p:nvSpPr>
        <p:spPr>
          <a:xfrm>
            <a:off x="6299076" y="4012705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Outcome type inferred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4E00433-FDF6-4F1E-AE43-D6DB631B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Non-inferiority: new syntax</a:t>
            </a:r>
            <a:br>
              <a:rPr lang="en-GB"/>
            </a:b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artbin, pr(.2 .2) margin(.2)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3810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4057E-5D90-41DC-9AD0-39FABAC68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Advantages of this NI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31A36-B419-4DD5-AFFD-83E470E39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clarity</a:t>
            </a:r>
          </a:p>
          <a:p>
            <a:r>
              <a:rPr lang="en-GB"/>
              <a:t>can infer &amp; report whether outcome is favourable or unfavourable</a:t>
            </a:r>
          </a:p>
          <a:p>
            <a:r>
              <a:rPr lang="en-GB"/>
              <a:t>can design a NI trial with a non-null expected treatment effect</a:t>
            </a:r>
          </a:p>
          <a:p>
            <a:pPr lvl="1"/>
            <a:r>
              <a:rPr lang="en-GB"/>
              <a:t>e.g. STREAM trial in drug-resistant TB with favourable outcome: </a:t>
            </a:r>
          </a:p>
          <a:p>
            <a:pPr marL="857250" lvl="2" indent="0">
              <a:buNone/>
            </a:pPr>
            <a:r>
              <a:rPr lang="en-GB" sz="200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artbin, pr(.7 .75) margin(-.1) aratio(1 2)</a:t>
            </a:r>
          </a:p>
          <a:p>
            <a:pPr marL="0" indent="0">
              <a:buNone/>
            </a:pPr>
            <a:br>
              <a:rPr lang="en-GB">
                <a:effectLst/>
              </a:rPr>
            </a:b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CC1C0-A28C-4B04-9426-A8E01EA894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5610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8696F-51B7-4A8A-A597-2B3F44DC5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Being methodical about calculation options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52DCC4EC-CDA4-48F1-B084-09B637562B7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00630350"/>
                  </p:ext>
                </p:extLst>
              </p:nvPr>
            </p:nvGraphicFramePr>
            <p:xfrm>
              <a:off x="685800" y="3642320"/>
              <a:ext cx="7774632" cy="2392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62064">
                      <a:extLst>
                        <a:ext uri="{9D8B030D-6E8A-4147-A177-3AD203B41FA5}">
                          <a16:colId xmlns:a16="http://schemas.microsoft.com/office/drawing/2014/main" val="4140102526"/>
                        </a:ext>
                      </a:extLst>
                    </a:gridCol>
                    <a:gridCol w="1800200">
                      <a:extLst>
                        <a:ext uri="{9D8B030D-6E8A-4147-A177-3AD203B41FA5}">
                          <a16:colId xmlns:a16="http://schemas.microsoft.com/office/drawing/2014/main" val="4065159340"/>
                        </a:ext>
                      </a:extLst>
                    </a:gridCol>
                    <a:gridCol w="1512168">
                      <a:extLst>
                        <a:ext uri="{9D8B030D-6E8A-4147-A177-3AD203B41FA5}">
                          <a16:colId xmlns:a16="http://schemas.microsoft.com/office/drawing/2014/main" val="2264421138"/>
                        </a:ext>
                      </a:extLst>
                    </a:gridCol>
                    <a:gridCol w="1800200">
                      <a:extLst>
                        <a:ext uri="{9D8B030D-6E8A-4147-A177-3AD203B41FA5}">
                          <a16:colId xmlns:a16="http://schemas.microsoft.com/office/drawing/2014/main" val="4138134433"/>
                        </a:ext>
                      </a:extLst>
                    </a:gridCol>
                  </a:tblGrid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GB"/>
                            <a:t>Methods</a:t>
                          </a: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GB"/>
                            <a:t>Test types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6669518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Unconditional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Conditional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29250602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Score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Wald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Score</a:t>
                          </a:r>
                        </a:p>
                      </a:txBody>
                      <a:tcPr>
                        <a:lnB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59601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b="0"/>
                            <a:t>Local: approximation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:=</m:t>
                              </m:r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oMath>
                          </a14:m>
                          <a:endParaRPr lang="en-GB" b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local</a:t>
                          </a:r>
                          <a:r>
                            <a:rPr lang="en-GB" b="0"/>
                            <a:t> (NN)</a:t>
                          </a:r>
                        </a:p>
                      </a:txBody>
                      <a:tcPr>
                        <a:lnT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/>
                            <a:t>N/A</a:t>
                          </a:r>
                        </a:p>
                      </a:txBody>
                      <a:tcPr>
                        <a:lnT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kern="1200">
                              <a:solidFill>
                                <a:schemeClr val="dk1"/>
                              </a:solidFill>
                              <a:latin typeface="Courier New" panose="02070309020205020404" pitchFamily="49" charset="0"/>
                              <a:ea typeface="+mn-ea"/>
                              <a:cs typeface="Courier New" panose="02070309020205020404" pitchFamily="49" charset="0"/>
                            </a:rPr>
                            <a:t>condit</a:t>
                          </a:r>
                          <a:endParaRPr lang="en-GB" b="0"/>
                        </a:p>
                        <a:p>
                          <a:pPr algn="ctr"/>
                          <a:r>
                            <a:rPr lang="en-GB" b="0"/>
                            <a:t>(N/C for NI)</a:t>
                          </a:r>
                        </a:p>
                      </a:txBody>
                      <a:tcPr>
                        <a:lnT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7091787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b="0"/>
                            <a:t>Distant: no approximation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kern="1200">
                              <a:solidFill>
                                <a:schemeClr val="dk1"/>
                              </a:solidFill>
                              <a:latin typeface="Courier New" panose="02070309020205020404" pitchFamily="49" charset="0"/>
                              <a:ea typeface="+mn-ea"/>
                              <a:cs typeface="Courier New" panose="02070309020205020404" pitchFamily="49" charset="0"/>
                            </a:rPr>
                            <a:t>default</a:t>
                          </a:r>
                          <a:r>
                            <a:rPr lang="en-GB" b="0"/>
                            <a:t> (NA)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kern="1200">
                              <a:solidFill>
                                <a:schemeClr val="dk1"/>
                              </a:solidFill>
                              <a:latin typeface="Courier New" panose="02070309020205020404" pitchFamily="49" charset="0"/>
                              <a:ea typeface="+mn-ea"/>
                              <a:cs typeface="Courier New" panose="02070309020205020404" pitchFamily="49" charset="0"/>
                            </a:rPr>
                            <a:t>wald</a:t>
                          </a:r>
                          <a:r>
                            <a:rPr lang="en-GB" b="0"/>
                            <a:t> (AA)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/>
                            <a:t>N/C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78286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52DCC4EC-CDA4-48F1-B084-09B637562B7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00630350"/>
                  </p:ext>
                </p:extLst>
              </p:nvPr>
            </p:nvGraphicFramePr>
            <p:xfrm>
              <a:off x="685800" y="3642320"/>
              <a:ext cx="7774632" cy="2392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62064">
                      <a:extLst>
                        <a:ext uri="{9D8B030D-6E8A-4147-A177-3AD203B41FA5}">
                          <a16:colId xmlns:a16="http://schemas.microsoft.com/office/drawing/2014/main" val="4140102526"/>
                        </a:ext>
                      </a:extLst>
                    </a:gridCol>
                    <a:gridCol w="1800200">
                      <a:extLst>
                        <a:ext uri="{9D8B030D-6E8A-4147-A177-3AD203B41FA5}">
                          <a16:colId xmlns:a16="http://schemas.microsoft.com/office/drawing/2014/main" val="4065159340"/>
                        </a:ext>
                      </a:extLst>
                    </a:gridCol>
                    <a:gridCol w="1512168">
                      <a:extLst>
                        <a:ext uri="{9D8B030D-6E8A-4147-A177-3AD203B41FA5}">
                          <a16:colId xmlns:a16="http://schemas.microsoft.com/office/drawing/2014/main" val="2264421138"/>
                        </a:ext>
                      </a:extLst>
                    </a:gridCol>
                    <a:gridCol w="1800200">
                      <a:extLst>
                        <a:ext uri="{9D8B030D-6E8A-4147-A177-3AD203B41FA5}">
                          <a16:colId xmlns:a16="http://schemas.microsoft.com/office/drawing/2014/main" val="4138134433"/>
                        </a:ext>
                      </a:extLst>
                    </a:gridCol>
                  </a:tblGrid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GB"/>
                            <a:t>Methods</a:t>
                          </a: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GB"/>
                            <a:t>Test types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6669518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Unconditional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Conditional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29250602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Score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Wald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GB" sz="1800" b="1"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Score</a:t>
                          </a:r>
                        </a:p>
                      </a:txBody>
                      <a:tcPr>
                        <a:lnB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596014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9" t="-179048" r="-193135" b="-1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local</a:t>
                          </a:r>
                          <a:r>
                            <a:rPr lang="en-GB" b="0"/>
                            <a:t> (NN)</a:t>
                          </a:r>
                        </a:p>
                      </a:txBody>
                      <a:tcPr>
                        <a:lnT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/>
                            <a:t>N/A</a:t>
                          </a:r>
                        </a:p>
                      </a:txBody>
                      <a:tcPr>
                        <a:lnT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kern="1200">
                              <a:solidFill>
                                <a:schemeClr val="dk1"/>
                              </a:solidFill>
                              <a:latin typeface="Courier New" panose="02070309020205020404" pitchFamily="49" charset="0"/>
                              <a:ea typeface="+mn-ea"/>
                              <a:cs typeface="Courier New" panose="02070309020205020404" pitchFamily="49" charset="0"/>
                            </a:rPr>
                            <a:t>condit</a:t>
                          </a:r>
                          <a:endParaRPr lang="en-GB" b="0"/>
                        </a:p>
                        <a:p>
                          <a:pPr algn="ctr"/>
                          <a:r>
                            <a:rPr lang="en-GB" b="0"/>
                            <a:t>(N/C for NI)</a:t>
                          </a:r>
                        </a:p>
                      </a:txBody>
                      <a:tcPr>
                        <a:lnT w="381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70917872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GB" b="0"/>
                            <a:t>Distant: no approximation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kern="1200">
                              <a:solidFill>
                                <a:schemeClr val="dk1"/>
                              </a:solidFill>
                              <a:latin typeface="Courier New" panose="02070309020205020404" pitchFamily="49" charset="0"/>
                              <a:ea typeface="+mn-ea"/>
                              <a:cs typeface="Courier New" panose="02070309020205020404" pitchFamily="49" charset="0"/>
                            </a:rPr>
                            <a:t>default</a:t>
                          </a:r>
                          <a:r>
                            <a:rPr lang="en-GB" b="0"/>
                            <a:t> (NA)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kern="1200">
                              <a:solidFill>
                                <a:schemeClr val="dk1"/>
                              </a:solidFill>
                              <a:latin typeface="Courier New" panose="02070309020205020404" pitchFamily="49" charset="0"/>
                              <a:ea typeface="+mn-ea"/>
                              <a:cs typeface="Courier New" panose="02070309020205020404" pitchFamily="49" charset="0"/>
                            </a:rPr>
                            <a:t>wald</a:t>
                          </a:r>
                          <a:r>
                            <a:rPr lang="en-GB" b="0"/>
                            <a:t> (AA)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/>
                            <a:t>N/C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7828608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57060BB-AE8B-4295-9DEA-05CDBEBDAE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924868"/>
              </p:ext>
            </p:extLst>
          </p:nvPr>
        </p:nvGraphicFramePr>
        <p:xfrm>
          <a:off x="685800" y="1556792"/>
          <a:ext cx="777463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145">
                  <a:extLst>
                    <a:ext uri="{9D8B030D-6E8A-4147-A177-3AD203B41FA5}">
                      <a16:colId xmlns:a16="http://schemas.microsoft.com/office/drawing/2014/main" val="4140102526"/>
                    </a:ext>
                  </a:extLst>
                </a:gridCol>
                <a:gridCol w="2990243">
                  <a:extLst>
                    <a:ext uri="{9D8B030D-6E8A-4147-A177-3AD203B41FA5}">
                      <a16:colId xmlns:a16="http://schemas.microsoft.com/office/drawing/2014/main" val="3264897484"/>
                    </a:ext>
                  </a:extLst>
                </a:gridCol>
                <a:gridCol w="2990243">
                  <a:extLst>
                    <a:ext uri="{9D8B030D-6E8A-4147-A177-3AD203B41FA5}">
                      <a16:colId xmlns:a16="http://schemas.microsoft.com/office/drawing/2014/main" val="201372398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/>
                        <a:t>Settings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Options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66951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/>
                        <a:t>2 arms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superiority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/>
                        <a:t>continuity correction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92506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non-inferiority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96014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/>
                        <a:t>&gt;2 arms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heterogeneity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787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trend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82860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8884EDF-7ED4-4D61-AC9F-EF0D747840EC}"/>
              </a:ext>
            </a:extLst>
          </p:cNvPr>
          <p:cNvSpPr txBox="1"/>
          <p:nvPr/>
        </p:nvSpPr>
        <p:spPr>
          <a:xfrm>
            <a:off x="683568" y="6093296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NN, NA, AA: formula types.</a:t>
            </a:r>
          </a:p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N/A: not applicable. N/C: not coded.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BF940B-EDDC-49B8-8EB5-8B404F1E65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042820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05673-E1BC-4C29-922E-6203FB9E8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New program: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059FD-05BD-46C1-B6AB-96BCB3C0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C6FF22-36AC-4876-ACBF-A7BE56368A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98209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Motivation</a:t>
            </a: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2020, I </a:t>
            </a:r>
            <a:r>
              <a:rPr lang="en-US" altLang="en-US" dirty="0"/>
              <a:t>was involved in designing a trial </a:t>
            </a:r>
            <a:r>
              <a:rPr lang="en-US" altLang="en-US"/>
              <a:t>of treatments for COVID-19 </a:t>
            </a:r>
            <a:r>
              <a:rPr lang="en-US" altLang="en-US" dirty="0"/>
              <a:t>that could be used in an African </a:t>
            </a:r>
            <a:r>
              <a:rPr lang="en-US" altLang="en-US"/>
              <a:t>outpatient setting</a:t>
            </a:r>
          </a:p>
          <a:p>
            <a:pPr lvl="1" eaLnBrk="1" hangingPunct="1"/>
            <a:r>
              <a:rPr lang="en-GB"/>
              <a:t>thanks to the team incl. Debbie Ford, Hanif Esmail, Di Gibb, Anna Turkova, Annabelle South</a:t>
            </a:r>
            <a:endParaRPr lang="en-US" altLang="en-US" dirty="0"/>
          </a:p>
          <a:p>
            <a:pPr eaLnBrk="1" hangingPunct="1"/>
            <a:r>
              <a:rPr lang="en-US" altLang="en-US" dirty="0"/>
              <a:t>We considered a 3-level ordered categorical outcome: </a:t>
            </a:r>
            <a:r>
              <a:rPr lang="en-GB" dirty="0"/>
              <a:t>death; in hospital; or alive and not in hospital</a:t>
            </a:r>
          </a:p>
          <a:p>
            <a:pPr eaLnBrk="1" hangingPunct="1"/>
            <a:r>
              <a:rPr lang="en-GB" altLang="en-US" dirty="0"/>
              <a:t>Other COVID-19 trials have used other </a:t>
            </a:r>
            <a:r>
              <a:rPr lang="en-US" altLang="en-US" dirty="0"/>
              <a:t>ordered categorical outcomes, typically with 6-8 levels</a:t>
            </a:r>
          </a:p>
          <a:p>
            <a:pPr eaLnBrk="1" hangingPunct="1"/>
            <a:r>
              <a:rPr lang="en-US" altLang="en-US" dirty="0"/>
              <a:t>We needed sample size calculations for an ordered categorical outcome, and they were not available in Stata</a:t>
            </a:r>
          </a:p>
          <a:p>
            <a:pPr eaLnBrk="1" hangingPunct="1"/>
            <a:r>
              <a:rPr lang="en-US" altLang="en-US" dirty="0"/>
              <a:t>Ideas apply </a:t>
            </a:r>
            <a:r>
              <a:rPr lang="en-US" altLang="en-US"/>
              <a:t>beyond COVID-19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Whitehead’s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Now consider an ordered categorical outcome with levels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=1,2,3,…</m:t>
                    </m:r>
                  </m:oMath>
                </a14:m>
                <a:endParaRPr lang="en-GB" dirty="0"/>
              </a:p>
              <a:p>
                <a:r>
                  <a:rPr lang="en-GB" dirty="0"/>
                  <a:t>Analysis will be by the proportional odds model (Stata </a:t>
                </a:r>
                <a:r>
                  <a:rPr lang="en-GB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ologit</a:t>
                </a:r>
                <a:r>
                  <a:rPr lang="en-GB" dirty="0"/>
                  <a:t>) assuming a common </a:t>
                </a:r>
                <a:r>
                  <a:rPr lang="en-GB" dirty="0">
                    <a:solidFill>
                      <a:srgbClr val="FF0000"/>
                    </a:solidFill>
                  </a:rPr>
                  <a:t>log</a:t>
                </a:r>
                <a:r>
                  <a:rPr lang="en-GB" dirty="0"/>
                  <a:t> odds ratio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</a:t>
                </a:r>
              </a:p>
              <a:p>
                <a:r>
                  <a:rPr lang="en-GB" dirty="0"/>
                  <a:t>Whitehead (1993) proposed a method based on the null variance (i.e. method NN). Allowing allocation ratio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:1</m:t>
                    </m:r>
                  </m:oMath>
                </a14:m>
                <a:r>
                  <a:rPr lang="en-GB" dirty="0"/>
                  <a:t> (control:experimental) gives a total sample size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f>
                                        <m:fPr>
                                          <m:type m:val="lin"/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bSup>
                                    <m:sSub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  <a:p>
                <a:pPr marL="400050" lvl="1" indent="0">
                  <a:buNone/>
                </a:pPr>
                <a:r>
                  <a:rPr lang="en-GB" dirty="0"/>
                  <a:t>where </a:t>
                </a:r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𝑐𝑖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𝑒𝑖</m:t>
                            </m:r>
                          </m:sub>
                        </m:sSub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dirty="0"/>
                  <a:t> is the overall outcome proportion at level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 </a:t>
                </a:r>
                <a:r>
                  <a:rPr lang="en-GB"/>
                  <a:t>is the expected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14045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70023C-A2EB-4434-914F-DB35FA52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3DBB4D-5788-4C0D-8514-A303DC2DD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/>
              <a:t>Sample size calculation in clinical trials</a:t>
            </a:r>
          </a:p>
          <a:p>
            <a:pPr marL="457200" indent="-457200">
              <a:buFont typeface="+mj-lt"/>
              <a:buAutoNum type="arabicPeriod"/>
            </a:pPr>
            <a:r>
              <a:rPr lang="en-GB"/>
              <a:t>Stata tools: art and power</a:t>
            </a:r>
          </a:p>
          <a:p>
            <a:pPr marL="457200" indent="-457200">
              <a:buFont typeface="+mj-lt"/>
              <a:buAutoNum type="arabicPeriod"/>
            </a:pPr>
            <a:r>
              <a:rPr lang="en-GB"/>
              <a:t>Binary outcome: improving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</a:p>
          <a:p>
            <a:pPr marL="457200" indent="-457200">
              <a:buFont typeface="+mj-lt"/>
              <a:buAutoNum type="arabicPeriod"/>
            </a:pPr>
            <a:r>
              <a:rPr lang="en-GB"/>
              <a:t>Categorical outcome: developing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</a:p>
          <a:p>
            <a:pPr marL="457200" indent="-457200">
              <a:buFont typeface="+mj-lt"/>
              <a:buAutoNum type="arabicPeriod"/>
            </a:pPr>
            <a:r>
              <a:rPr lang="en-GB"/>
              <a:t>Software testing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94F970-1BA3-49FA-87AE-EFF232BD4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812696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 of Whitehead’s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It requires a common odds ratio at the design stage. </a:t>
            </a:r>
            <a:br>
              <a:rPr lang="en-GB" dirty="0"/>
            </a:br>
            <a:r>
              <a:rPr lang="en-GB" dirty="0"/>
              <a:t>But e.g. in the COVID-19 trial, we considered a 3-level outcome of death / hospitalisation / OK, and assumed a </a:t>
            </a:r>
            <a:r>
              <a:rPr lang="en-GB" dirty="0">
                <a:solidFill>
                  <a:srgbClr val="FF0000"/>
                </a:solidFill>
              </a:rPr>
              <a:t>common risk ratio </a:t>
            </a:r>
            <a:r>
              <a:rPr lang="en-GB" dirty="0"/>
              <a:t>of 0.75 for the 2 adverse outcomes.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It uses the NN method, so may be inaccurate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It doesn’t allow for non-inferiority trials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64667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proposal – “ologit”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524000"/>
                <a:ext cx="4716944" cy="4572000"/>
              </a:xfrm>
            </p:spPr>
            <p:txBody>
              <a:bodyPr/>
              <a:lstStyle/>
              <a:p>
                <a:r>
                  <a:rPr lang="en-GB" dirty="0"/>
                  <a:t>Idea: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so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by setting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 in a data set of expected results per patient</a:t>
                </a:r>
              </a:p>
              <a:p>
                <a:r>
                  <a:rPr lang="en-GB" dirty="0"/>
                  <a:t>e.g. if the </a:t>
                </a:r>
                <a:r>
                  <a:rPr lang="en-GB"/>
                  <a:t>probabilities are</a:t>
                </a:r>
                <a:endParaRPr lang="en-GB" dirty="0"/>
              </a:p>
              <a:p>
                <a:r>
                  <a:rPr lang="en-GB" dirty="0"/>
                  <a:t>and we have probability </a:t>
                </a:r>
                <a:r>
                  <a:rPr lang="en-GB" dirty="0">
                    <a:solidFill>
                      <a:srgbClr val="C00000"/>
                    </a:solidFill>
                  </a:rPr>
                  <a:t>0.5</a:t>
                </a:r>
                <a:r>
                  <a:rPr lang="en-GB" dirty="0"/>
                  <a:t> of allocation to each arm </a:t>
                </a:r>
              </a:p>
              <a:p>
                <a:r>
                  <a:rPr lang="en-GB" dirty="0"/>
                  <a:t>then expected </a:t>
                </a:r>
                <a:r>
                  <a:rPr lang="en-GB"/>
                  <a:t>results are</a:t>
                </a:r>
                <a:endParaRPr lang="en-GB" dirty="0">
                  <a:sym typeface="Wingdings" panose="05000000000000000000" pitchFamily="2" charset="2"/>
                </a:endParaRPr>
              </a:p>
              <a:p>
                <a:r>
                  <a:rPr lang="en-GB">
                    <a:sym typeface="Wingdings" panose="05000000000000000000" pitchFamily="2" charset="2"/>
                  </a:rPr>
                  <a:t>Now </a:t>
                </a:r>
                <a:r>
                  <a:rPr lang="en-GB" dirty="0">
                    <a:sym typeface="Wingdings" panose="05000000000000000000" pitchFamily="2" charset="2"/>
                  </a:rPr>
                  <a:t>run </a:t>
                </a:r>
                <a:r>
                  <a:rPr lang="en-GB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ologit</a:t>
                </a:r>
                <a:r>
                  <a:rPr lang="en-GB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GB" dirty="0">
                    <a:sym typeface="Wingdings" panose="05000000000000000000" pitchFamily="2" charset="2"/>
                  </a:rPr>
                  <a:t>on these expected data and set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dirty="0"/>
                  <a:t> equal to the observed variance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endParaRPr lang="en-GB" dirty="0"/>
              </a:p>
              <a:p>
                <a:r>
                  <a:rPr lang="en-GB" dirty="0"/>
                  <a:t>Repeat with probs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𝑐𝑖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𝑒𝑖</m:t>
                        </m:r>
                      </m:sub>
                    </m:sSub>
                  </m:oMath>
                </a14:m>
                <a:r>
                  <a:rPr lang="en-GB" dirty="0"/>
                  <a:t> changed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/>
                  <a:t> to get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GB" b="0" dirty="0"/>
              </a:p>
              <a:p>
                <a:r>
                  <a:rPr lang="en-GB" dirty="0"/>
                  <a:t>Use </a:t>
                </a:r>
                <a:r>
                  <a:rPr lang="en-GB"/>
                  <a:t>standard formula</a:t>
                </a:r>
              </a:p>
              <a:p>
                <a:r>
                  <a:rPr lang="en-GB"/>
                  <a:t>Extends to non-inferiority</a:t>
                </a: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524000"/>
                <a:ext cx="4716944" cy="4572000"/>
              </a:xfrm>
              <a:blipFill>
                <a:blip r:embed="rId2"/>
                <a:stretch>
                  <a:fillRect l="-1163" t="-267" r="-2067" b="-8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/>
            </p:nvGraphicFramePr>
            <p:xfrm>
              <a:off x="5184488" y="1636942"/>
              <a:ext cx="3780000" cy="1584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6000">
                      <a:extLst>
                        <a:ext uri="{9D8B030D-6E8A-4147-A177-3AD203B41FA5}">
                          <a16:colId xmlns:a16="http://schemas.microsoft.com/office/drawing/2014/main" val="3291241076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72413227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92538307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Level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oMath>
                          </a14:m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𝒄𝒊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𝒆𝒊</m:t>
                                    </m:r>
                                  </m:sub>
                                </m:sSub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90813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1=death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36357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2=hospitalisation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.18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59446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3=OK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.68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.76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7488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9908600"/>
                  </p:ext>
                </p:extLst>
              </p:nvPr>
            </p:nvGraphicFramePr>
            <p:xfrm>
              <a:off x="5184488" y="1636942"/>
              <a:ext cx="3780000" cy="1584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6000">
                      <a:extLst>
                        <a:ext uri="{9D8B030D-6E8A-4147-A177-3AD203B41FA5}">
                          <a16:colId xmlns:a16="http://schemas.microsoft.com/office/drawing/2014/main" val="3291241076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72413227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925383070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7" t="-6154" r="-73130" b="-3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8462" t="-6154" r="-103077" b="-3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462" t="-6154" r="-3077" b="-330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08137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1=death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.06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363576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2=hospitalisation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.24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.18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594467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3=OK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.68</a:t>
                          </a:r>
                          <a:endParaRPr lang="en-GB" sz="2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.76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74888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39984" y="3445486"/>
          <a:ext cx="30600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29124107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54534353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24132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</a:rPr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Rand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Arial" panose="020B0604020202020204" pitchFamily="34" charset="0"/>
                        </a:rPr>
                        <a:t>Prob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081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63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94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.34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12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66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</a:rPr>
                        <a:t>.38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2697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21</a:t>
            </a:fld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C81D0F0-D799-4CB5-989C-7596EA72C1D3}"/>
              </a:ext>
            </a:extLst>
          </p:cNvPr>
          <p:cNvCxnSpPr/>
          <p:nvPr/>
        </p:nvCxnSpPr>
        <p:spPr bwMode="auto">
          <a:xfrm>
            <a:off x="3779912" y="3789040"/>
            <a:ext cx="1656184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1D2D010-A696-4344-BC3A-E44EC1D86CC4}"/>
              </a:ext>
            </a:extLst>
          </p:cNvPr>
          <p:cNvCxnSpPr/>
          <p:nvPr/>
        </p:nvCxnSpPr>
        <p:spPr bwMode="auto">
          <a:xfrm>
            <a:off x="3779912" y="2780928"/>
            <a:ext cx="1404576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0081067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 dirty="0">
                <a:cs typeface="Courier New" panose="02070309020205020404" pitchFamily="49" charset="0"/>
              </a:rPr>
              <a:t> – outline of syntax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Immediate command, like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artbin, artsurv, power</a:t>
            </a:r>
          </a:p>
          <a:p>
            <a:pPr marL="0" indent="0">
              <a:buNone/>
            </a:pPr>
            <a:r>
              <a:rPr lang="en-GB" dirty="0"/>
              <a:t>User specifies: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outcome probabilities in the control arm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/>
              <a:t>directly: </a:t>
            </a:r>
            <a:r>
              <a:rPr lang="en-GB" dirty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pc(0.08 0.24) 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/>
              <a:t>or as cumulative probabilities: </a:t>
            </a:r>
            <a:r>
              <a:rPr lang="en-GB" dirty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pc(0.08 0.32) cum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probabilities in the experimental arm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/>
              <a:t>directly: </a:t>
            </a:r>
            <a:r>
              <a:rPr lang="en-GB" dirty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pe(0.06 0.18)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/>
              <a:t>as cumulative probabilities: </a:t>
            </a:r>
            <a:r>
              <a:rPr lang="en-GB" dirty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pe(0.06 0.24) cum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/>
              <a:t>via a common OR or RR: </a:t>
            </a:r>
            <a:r>
              <a:rPr lang="en-GB" dirty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or(0.7)</a:t>
            </a:r>
            <a:r>
              <a:rPr lang="en-GB" dirty="0"/>
              <a:t> or </a:t>
            </a:r>
            <a:r>
              <a:rPr lang="en-GB" dirty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rr(0.75)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Either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power() </a:t>
            </a:r>
            <a:r>
              <a:rPr lang="en-GB" dirty="0">
                <a:solidFill>
                  <a:srgbClr val="000000"/>
                </a:solidFill>
              </a:rPr>
              <a:t>or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n()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  <a:cs typeface="Courier New" panose="02070309020205020404" pitchFamily="49" charset="0"/>
              </a:rPr>
              <a:t>Various options e.g. allocation ratio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aratio(2 1) </a:t>
            </a:r>
            <a:b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dirty="0">
                <a:solidFill>
                  <a:srgbClr val="000000"/>
                </a:solidFill>
                <a:cs typeface="Courier New" panose="02070309020205020404" pitchFamily="49" charset="0"/>
              </a:rPr>
              <a:t>or for NI trial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margin(1.2)</a:t>
            </a:r>
          </a:p>
          <a:p>
            <a:pPr marL="0" indent="0">
              <a:buNone/>
            </a:pPr>
            <a:r>
              <a:rPr lang="en-GB" dirty="0"/>
              <a:t>Effects are expressed as odds ratios (not log odds ratios).</a:t>
            </a:r>
          </a:p>
          <a:p>
            <a:pPr marL="0" indent="0">
              <a:buNone/>
            </a:pPr>
            <a:r>
              <a:rPr lang="en-GB" dirty="0"/>
              <a:t>The syntax restricts to a two-arm trial.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16169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5405261-8036-4E41-807E-ADEA3A3D06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293" y="0"/>
            <a:ext cx="8257414" cy="6858000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3B9789EE-3E82-43AB-B01E-6D63BB48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652120" y="4732746"/>
            <a:ext cx="2858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Let’s be sure we have specified the probabilities correctly 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55250" y="4739959"/>
            <a:ext cx="4840208" cy="809626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2344" y="55799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Answer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268114" y="5597089"/>
            <a:ext cx="637654" cy="360040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B432378-4A8A-45F1-A158-0B4AE95012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23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05142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FLU-IVIG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reproduce the sample size calculation for the FLU-IVIG trial (Davey et al. 2019). </a:t>
            </a:r>
          </a:p>
          <a:p>
            <a:r>
              <a:rPr lang="en-GB" dirty="0"/>
              <a:t>The control arm is expected to have a 1.8% probability of the worst outcome (death), a 3.6% probability of the next worst outcome (admission to an intensive care unit), and so on. </a:t>
            </a:r>
          </a:p>
          <a:p>
            <a:r>
              <a:rPr lang="en-GB" dirty="0"/>
              <a:t>The trial is designed to have 80% power if the intervention achieves an odds ratio of 1.77 for a favourable outcome. </a:t>
            </a:r>
          </a:p>
          <a:p>
            <a:r>
              <a:rPr lang="en-GB" dirty="0"/>
              <a:t>We invert this odds ratio because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 dirty="0"/>
              <a:t> is designed to focus on unfavourable outcomes.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artcat, pc(.018 .036 .156 .141 .39) or(1/1.77) power(.8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) whitehead unfavourable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488072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25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AA5EA2-638A-4D4E-AF61-A6EF6C3942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293" y="0"/>
            <a:ext cx="8257414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33590" y="55799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Answer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211960" y="5585514"/>
            <a:ext cx="637654" cy="360040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34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FLU-IVIG example (ctd)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calculated sample size is 320 using the Whitehead method</a:t>
            </a:r>
          </a:p>
          <a:p>
            <a:r>
              <a:rPr lang="en-GB" dirty="0"/>
              <a:t>Using the new (NA) method instead gives a very similar sample size of 322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480071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Consider 6-level </a:t>
            </a:r>
            <a:r>
              <a:rPr lang="en-GB" dirty="0"/>
              <a:t>outcome like FLU-IVIG</a:t>
            </a:r>
          </a:p>
          <a:p>
            <a:r>
              <a:rPr lang="en-GB">
                <a:solidFill>
                  <a:schemeClr val="accent2"/>
                </a:solidFill>
              </a:rPr>
              <a:t>Compare </a:t>
            </a:r>
            <a:r>
              <a:rPr lang="en-GB" dirty="0">
                <a:solidFill>
                  <a:schemeClr val="accent2"/>
                </a:solidFill>
              </a:rPr>
              <a:t>methods </a:t>
            </a:r>
            <a:r>
              <a:rPr lang="en-GB" dirty="0"/>
              <a:t>by computing the sample size by each method</a:t>
            </a:r>
          </a:p>
          <a:p>
            <a:r>
              <a:rPr lang="en-GB" dirty="0">
                <a:solidFill>
                  <a:schemeClr val="accent2"/>
                </a:solidFill>
              </a:rPr>
              <a:t>Evaluate methods</a:t>
            </a:r>
            <a:r>
              <a:rPr lang="en-GB" dirty="0"/>
              <a:t> by fixing the sample size and computing power by each method </a:t>
            </a:r>
            <a:r>
              <a:rPr lang="en-GB" dirty="0">
                <a:solidFill>
                  <a:srgbClr val="C00000"/>
                </a:solidFill>
              </a:rPr>
              <a:t>and by simulation</a:t>
            </a:r>
          </a:p>
          <a:p>
            <a:r>
              <a:rPr lang="en-GB" dirty="0"/>
              <a:t>Simulation outline: </a:t>
            </a:r>
          </a:p>
          <a:p>
            <a:pPr lvl="1"/>
            <a:r>
              <a:rPr lang="en-GB" dirty="0"/>
              <a:t>simulate control data as specified and experimental data with assumed odds ratio</a:t>
            </a:r>
          </a:p>
          <a:p>
            <a:pPr lvl="1"/>
            <a:r>
              <a:rPr lang="en-GB" dirty="0"/>
              <a:t>test H0 using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ologit</a:t>
            </a:r>
            <a:r>
              <a:rPr lang="en-GB" dirty="0"/>
              <a:t> + Wald test (sometimes fails due to perfect prediction) </a:t>
            </a:r>
            <a:r>
              <a:rPr lang="en-GB"/>
              <a:t>or LRT</a:t>
            </a:r>
            <a:endParaRPr lang="en-GB" dirty="0"/>
          </a:p>
          <a:p>
            <a:pPr lvl="1"/>
            <a:r>
              <a:rPr lang="en-GB" dirty="0"/>
              <a:t>repeat 100000 times &amp; compute power</a:t>
            </a:r>
          </a:p>
          <a:p>
            <a:pPr lvl="1"/>
            <a:r>
              <a:rPr lang="en-GB" dirty="0"/>
              <a:t>all Monte Carlo errors are about 0.1%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369175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2"/>
            <a:ext cx="7824788" cy="809625"/>
          </a:xfrm>
        </p:spPr>
        <p:txBody>
          <a:bodyPr/>
          <a:lstStyle/>
          <a:p>
            <a:br>
              <a:rPr lang="en-GB"/>
            </a:br>
            <a:r>
              <a:rPr lang="en-GB"/>
              <a:t>Comparison (6-level outcome)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89" y="1556794"/>
          <a:ext cx="7344820" cy="344899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68964">
                  <a:extLst>
                    <a:ext uri="{9D8B030D-6E8A-4147-A177-3AD203B41FA5}">
                      <a16:colId xmlns:a16="http://schemas.microsoft.com/office/drawing/2014/main" val="3070680676"/>
                    </a:ext>
                  </a:extLst>
                </a:gridCol>
                <a:gridCol w="1468964">
                  <a:extLst>
                    <a:ext uri="{9D8B030D-6E8A-4147-A177-3AD203B41FA5}">
                      <a16:colId xmlns:a16="http://schemas.microsoft.com/office/drawing/2014/main" val="899394848"/>
                    </a:ext>
                  </a:extLst>
                </a:gridCol>
                <a:gridCol w="1468964">
                  <a:extLst>
                    <a:ext uri="{9D8B030D-6E8A-4147-A177-3AD203B41FA5}">
                      <a16:colId xmlns:a16="http://schemas.microsoft.com/office/drawing/2014/main" val="1214915319"/>
                    </a:ext>
                  </a:extLst>
                </a:gridCol>
                <a:gridCol w="1468964">
                  <a:extLst>
                    <a:ext uri="{9D8B030D-6E8A-4147-A177-3AD203B41FA5}">
                      <a16:colId xmlns:a16="http://schemas.microsoft.com/office/drawing/2014/main" val="4030815765"/>
                    </a:ext>
                  </a:extLst>
                </a:gridCol>
                <a:gridCol w="1468964">
                  <a:extLst>
                    <a:ext uri="{9D8B030D-6E8A-4147-A177-3AD203B41FA5}">
                      <a16:colId xmlns:a16="http://schemas.microsoft.com/office/drawing/2014/main" val="3381983461"/>
                    </a:ext>
                  </a:extLst>
                </a:gridCol>
              </a:tblGrid>
              <a:tr h="35373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Odds ratio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Sample size for 90% power, calculated from sample size formula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2705288"/>
                  </a:ext>
                </a:extLst>
              </a:tr>
              <a:tr h="353734">
                <a:tc v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Whitehead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New NN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New NA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New AA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35264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67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2756089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3158266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168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168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172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178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9520460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291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291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295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302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6860368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534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534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538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544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4987593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1094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1101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8721385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2777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2777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2781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2787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6571409"/>
                  </a:ext>
                </a:extLst>
              </a:tr>
            </a:tbl>
          </a:graphicData>
        </a:graphic>
      </p:graphicFrame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685800" y="5082480"/>
            <a:ext cx="7772400" cy="1658888"/>
          </a:xfrm>
        </p:spPr>
        <p:txBody>
          <a:bodyPr/>
          <a:lstStyle/>
          <a:p>
            <a:r>
              <a:rPr lang="en-GB" dirty="0"/>
              <a:t>Difference between methods up to 10</a:t>
            </a:r>
          </a:p>
          <a:p>
            <a:r>
              <a:rPr lang="en-GB" dirty="0">
                <a:solidFill>
                  <a:srgbClr val="706E00"/>
                </a:solidFill>
              </a:rPr>
              <a:t>Whitehead = New NN (always)</a:t>
            </a:r>
          </a:p>
          <a:p>
            <a:r>
              <a:rPr lang="en-GB" dirty="0">
                <a:solidFill>
                  <a:schemeClr val="accent2"/>
                </a:solidFill>
              </a:rPr>
              <a:t>Differences unimportant for moderate odds ratios (&gt;=0.5)</a:t>
            </a:r>
          </a:p>
          <a:p>
            <a:r>
              <a:rPr lang="en-GB" dirty="0">
                <a:solidFill>
                  <a:srgbClr val="C00000"/>
                </a:solidFill>
              </a:rPr>
              <a:t>Differences important for extreme odds ratios (&lt;=0.4)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99792" y="2564904"/>
            <a:ext cx="5256584" cy="288032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627784" y="4681711"/>
            <a:ext cx="5328592" cy="288032"/>
          </a:xfrm>
          <a:prstGeom prst="rect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368550" y="2178052"/>
            <a:ext cx="2923530" cy="2827739"/>
          </a:xfrm>
          <a:prstGeom prst="rect">
            <a:avLst/>
          </a:prstGeom>
          <a:noFill/>
          <a:ln w="50800" cap="flat" cmpd="sng" algn="ctr">
            <a:solidFill>
              <a:srgbClr val="706E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918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Evaluation (6-level outcome)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5010472"/>
            <a:ext cx="7772400" cy="1658888"/>
          </a:xfrm>
        </p:spPr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All methods are accurate for moderate odds ratios (&gt;=0.5)</a:t>
            </a:r>
          </a:p>
          <a:p>
            <a:r>
              <a:rPr lang="en-GB" dirty="0">
                <a:solidFill>
                  <a:srgbClr val="C00000"/>
                </a:solidFill>
              </a:rPr>
              <a:t>New NA performs best for extreme odds ratios (&lt;=0.4</a:t>
            </a:r>
            <a:r>
              <a:rPr lang="en-GB">
                <a:solidFill>
                  <a:srgbClr val="C00000"/>
                </a:solidFill>
              </a:rPr>
              <a:t>). </a:t>
            </a:r>
          </a:p>
          <a:p>
            <a:r>
              <a:rPr lang="en-GB">
                <a:solidFill>
                  <a:srgbClr val="C00000"/>
                </a:solidFill>
              </a:rPr>
              <a:t>NN </a:t>
            </a:r>
            <a:r>
              <a:rPr lang="en-GB" dirty="0">
                <a:solidFill>
                  <a:srgbClr val="C00000"/>
                </a:solidFill>
              </a:rPr>
              <a:t>(Whitehead) method is slightly anti-conservative.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017075"/>
              </p:ext>
            </p:extLst>
          </p:nvPr>
        </p:nvGraphicFramePr>
        <p:xfrm>
          <a:off x="467544" y="1560984"/>
          <a:ext cx="8136902" cy="332478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35250">
                  <a:extLst>
                    <a:ext uri="{9D8B030D-6E8A-4147-A177-3AD203B41FA5}">
                      <a16:colId xmlns:a16="http://schemas.microsoft.com/office/drawing/2014/main" val="2723321868"/>
                    </a:ext>
                  </a:extLst>
                </a:gridCol>
                <a:gridCol w="1323596">
                  <a:extLst>
                    <a:ext uri="{9D8B030D-6E8A-4147-A177-3AD203B41FA5}">
                      <a16:colId xmlns:a16="http://schemas.microsoft.com/office/drawing/2014/main" val="1796347653"/>
                    </a:ext>
                  </a:extLst>
                </a:gridCol>
                <a:gridCol w="1469514">
                  <a:extLst>
                    <a:ext uri="{9D8B030D-6E8A-4147-A177-3AD203B41FA5}">
                      <a16:colId xmlns:a16="http://schemas.microsoft.com/office/drawing/2014/main" val="2018489937"/>
                    </a:ext>
                  </a:extLst>
                </a:gridCol>
                <a:gridCol w="1469514">
                  <a:extLst>
                    <a:ext uri="{9D8B030D-6E8A-4147-A177-3AD203B41FA5}">
                      <a16:colId xmlns:a16="http://schemas.microsoft.com/office/drawing/2014/main" val="4138069452"/>
                    </a:ext>
                  </a:extLst>
                </a:gridCol>
                <a:gridCol w="1469514">
                  <a:extLst>
                    <a:ext uri="{9D8B030D-6E8A-4147-A177-3AD203B41FA5}">
                      <a16:colId xmlns:a16="http://schemas.microsoft.com/office/drawing/2014/main" val="464982440"/>
                    </a:ext>
                  </a:extLst>
                </a:gridCol>
                <a:gridCol w="1469514">
                  <a:extLst>
                    <a:ext uri="{9D8B030D-6E8A-4147-A177-3AD203B41FA5}">
                      <a16:colId xmlns:a16="http://schemas.microsoft.com/office/drawing/2014/main" val="1729650843"/>
                    </a:ext>
                  </a:extLst>
                </a:gridCol>
              </a:tblGrid>
              <a:tr h="33155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Odds </a:t>
                      </a:r>
                    </a:p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</a:t>
                      </a:r>
                    </a:p>
                    <a:p>
                      <a:pPr algn="ctr" fontAlgn="b"/>
                      <a:r>
                        <a:rPr lang="en-GB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size</a:t>
                      </a:r>
                      <a:br>
                        <a:rPr lang="en-GB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NN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%, from sample size formula or simulation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276839"/>
                  </a:ext>
                </a:extLst>
              </a:tr>
              <a:tr h="384795"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 NN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 NA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 AA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13360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1580057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1398917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9035427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556157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3021352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7378459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714039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4551452" y="2542769"/>
            <a:ext cx="720080" cy="363067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503780" y="2542769"/>
            <a:ext cx="720080" cy="363067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71800" y="4564722"/>
            <a:ext cx="5688632" cy="335260"/>
          </a:xfrm>
          <a:prstGeom prst="rect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347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FDE1-5D8B-436E-AB2D-8B38B740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3BCE-A3D3-4DEF-8F87-F3572569B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Sophie Barthel</a:t>
            </a:r>
          </a:p>
          <a:p>
            <a:r>
              <a:rPr lang="en-GB"/>
              <a:t>Patrick Royston</a:t>
            </a:r>
          </a:p>
          <a:p>
            <a:r>
              <a:rPr lang="en-GB"/>
              <a:t>Abdel Babiker</a:t>
            </a:r>
          </a:p>
          <a:p>
            <a:r>
              <a:rPr lang="en-GB"/>
              <a:t>Ella Marley-Zagar</a:t>
            </a:r>
          </a:p>
          <a:p>
            <a:r>
              <a:rPr lang="en-GB"/>
              <a:t>Tim Morris</a:t>
            </a:r>
          </a:p>
          <a:p>
            <a:r>
              <a:rPr lang="en-GB"/>
              <a:t>Max Parmar</a:t>
            </a:r>
          </a:p>
          <a:p>
            <a:r>
              <a:rPr lang="en-GB"/>
              <a:t>Babak Choodari-Oskooei</a:t>
            </a:r>
          </a:p>
          <a:p>
            <a:pPr marL="0" indent="0">
              <a:buNone/>
            </a:pPr>
            <a:r>
              <a:rPr lang="en-GB"/>
              <a:t>all from MRC CTU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C9969-8F66-4B5C-9288-51BCDAC212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39139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started </a:t>
            </a:r>
            <a:r>
              <a:rPr lang="en-GB"/>
              <a:t>a programme </a:t>
            </a:r>
            <a:r>
              <a:rPr lang="en-GB" dirty="0"/>
              <a:t>of testing our unit’s software</a:t>
            </a:r>
          </a:p>
          <a:p>
            <a:r>
              <a:rPr lang="en-GB" dirty="0"/>
              <a:t>This program may be used to design randomised trials so it is crucial to get it right</a:t>
            </a:r>
          </a:p>
          <a:p>
            <a:r>
              <a:rPr lang="en-GB" dirty="0"/>
              <a:t>We’ve decided to report how we’ve tested </a:t>
            </a:r>
          </a:p>
          <a:p>
            <a:r>
              <a:rPr lang="en-GB" dirty="0"/>
              <a:t>so…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019813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</a:t>
            </a:r>
            <a:r>
              <a:rPr lang="en-GB"/>
              <a:t>testing for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/>
              <a:t> and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Compared with published results</a:t>
            </a:r>
          </a:p>
          <a:p>
            <a:pPr lvl="1"/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/>
              <a:t>: publications e.g. Pocock 2003</a:t>
            </a:r>
          </a:p>
          <a:p>
            <a:pPr lvl="1"/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/>
              <a:t>: Whitehead 1993</a:t>
            </a:r>
            <a:endParaRPr lang="en-GB" dirty="0"/>
          </a:p>
          <a:p>
            <a:r>
              <a:rPr lang="en-GB"/>
              <a:t>Compared with other software</a:t>
            </a:r>
          </a:p>
          <a:p>
            <a:pPr lvl="1"/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/>
              <a:t>: Sealed Envelope; Stata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ssi</a:t>
            </a:r>
            <a:r>
              <a:rPr lang="en-GB"/>
              <a:t>;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niss</a:t>
            </a:r>
            <a:r>
              <a:rPr lang="en-GB"/>
              <a:t>;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sampsi</a:t>
            </a:r>
            <a:r>
              <a:rPr lang="en-GB"/>
              <a:t>;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</a:p>
          <a:p>
            <a:pPr lvl="1"/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/>
              <a:t>: R package </a:t>
            </a:r>
            <a:r>
              <a:rPr lang="en-GB">
                <a:solidFill>
                  <a:srgbClr val="FF0000"/>
                </a:solidFill>
              </a:rPr>
              <a:t>dani</a:t>
            </a:r>
            <a:r>
              <a:rPr lang="en-GB"/>
              <a:t> (Quartagno 2019) </a:t>
            </a:r>
          </a:p>
          <a:p>
            <a:r>
              <a:rPr lang="en-GB"/>
              <a:t>Checked </a:t>
            </a:r>
            <a:r>
              <a:rPr lang="en-GB" dirty="0"/>
              <a:t>error messages in a number of impossible cases, for example negative </a:t>
            </a:r>
            <a:r>
              <a:rPr lang="en-GB"/>
              <a:t>odds ratio</a:t>
            </a:r>
          </a:p>
          <a:p>
            <a:r>
              <a:rPr lang="en-GB"/>
              <a:t>Checked every combination of calculation options</a:t>
            </a:r>
            <a:endParaRPr lang="en-GB" dirty="0"/>
          </a:p>
          <a:p>
            <a:r>
              <a:rPr lang="en-GB"/>
              <a:t>Run </a:t>
            </a:r>
            <a:r>
              <a:rPr lang="en-GB">
                <a:solidFill>
                  <a:srgbClr val="FF0000"/>
                </a:solidFill>
              </a:rPr>
              <a:t>simulations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787350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E9DBC-0EF8-4711-91F3-D30896EC7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CE4D3-C42B-4122-9CC2-4174C0498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ART suite provides user-friendly functionality that’s not available in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</a:p>
          <a:p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/>
              <a:t> paper is submitted to SJ &amp; program available on github;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/>
              <a:t> paper &amp; program in preparation</a:t>
            </a:r>
          </a:p>
          <a:p>
            <a:r>
              <a:rPr lang="en-GB"/>
              <a:t>Data sets of expected outcomes can be used more broadly for sample size calculations (e.g. covariate adjustment)</a:t>
            </a:r>
          </a:p>
          <a:p>
            <a:r>
              <a:rPr lang="en-GB"/>
              <a:t>Should we / how should we report software testing?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90FB0-8F54-4D02-8449-CA261AA9D3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286453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02CD-8E64-48D8-99F2-0578E2B0D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Extra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C1751-0391-4F0F-A80F-E5245E3CB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73AB4E-FC07-44CA-83F4-B9F978C929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225956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556792"/>
            <a:ext cx="7772400" cy="453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latin typeface="Arial" panose="020B0604020202020204" pitchFamily="34" charset="0"/>
              </a:rPr>
              <a:t>Control probability 0.2, power 0.9</a:t>
            </a: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r>
              <a:rPr lang="en-GB" kern="0" dirty="0">
                <a:latin typeface="Arial" panose="020B0604020202020204" pitchFamily="34" charset="0"/>
              </a:rPr>
              <a:t>Again all methods agree for moderate odds ratios</a:t>
            </a:r>
          </a:p>
          <a:p>
            <a:r>
              <a:rPr lang="en-GB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GB" kern="0" dirty="0">
                <a:latin typeface="Arial" panose="020B0604020202020204" pitchFamily="34" charset="0"/>
              </a:rPr>
              <a:t> and </a:t>
            </a:r>
            <a:r>
              <a:rPr lang="en-GB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 kern="0" dirty="0">
                <a:latin typeface="Arial" panose="020B0604020202020204" pitchFamily="34" charset="0"/>
              </a:rPr>
              <a:t> agree for all odds ratios</a:t>
            </a:r>
          </a:p>
          <a:p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but </a:t>
            </a:r>
            <a:r>
              <a:rPr lang="en-GB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 disagrees for extreme odds ratios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Comparison 2: binary outcome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2" y="2060844"/>
          <a:ext cx="7558607" cy="33843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79801">
                  <a:extLst>
                    <a:ext uri="{9D8B030D-6E8A-4147-A177-3AD203B41FA5}">
                      <a16:colId xmlns:a16="http://schemas.microsoft.com/office/drawing/2014/main" val="3822285245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4113102519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1431561992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1596429693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4064671946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3019309932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3173053573"/>
                    </a:ext>
                  </a:extLst>
                </a:gridCol>
              </a:tblGrid>
              <a:tr h="338438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OR</a:t>
                      </a:r>
                    </a:p>
                  </a:txBody>
                  <a:tcPr marL="9398" marR="9398" marT="9525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Sample size calculated by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058535"/>
                  </a:ext>
                </a:extLst>
              </a:tr>
              <a:tr h="338438"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power</a:t>
                      </a:r>
                    </a:p>
                  </a:txBody>
                  <a:tcPr marL="9398" marR="9398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artbin</a:t>
                      </a:r>
                    </a:p>
                  </a:txBody>
                  <a:tcPr marL="9398" marR="9398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artcat</a:t>
                      </a:r>
                    </a:p>
                  </a:txBody>
                  <a:tcPr marL="9398" marR="9398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309914"/>
                  </a:ext>
                </a:extLst>
              </a:tr>
              <a:tr h="338438"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local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distant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NN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NA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AA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38968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8856916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8245566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8838507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2098211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7177040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7411966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021197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979712" y="3068960"/>
            <a:ext cx="6048672" cy="360040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530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2: binary outcome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8" y="1484784"/>
          <a:ext cx="8115051" cy="361682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1863086183"/>
                    </a:ext>
                  </a:extLst>
                </a:gridCol>
                <a:gridCol w="1035257">
                  <a:extLst>
                    <a:ext uri="{9D8B030D-6E8A-4147-A177-3AD203B41FA5}">
                      <a16:colId xmlns:a16="http://schemas.microsoft.com/office/drawing/2014/main" val="2700094124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3006819262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384908275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925007583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3013288997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1801948719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978654898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506238663"/>
                    </a:ext>
                  </a:extLst>
                </a:gridCol>
              </a:tblGrid>
              <a:tr h="64855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Odds </a:t>
                      </a:r>
                    </a:p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</a:t>
                      </a:r>
                    </a:p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size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%, from sample size formula or simulation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8439800"/>
                  </a:ext>
                </a:extLst>
              </a:tr>
              <a:tr h="329808"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artbin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artcat</a:t>
                      </a:r>
                      <a:endParaRPr lang="en-GB" sz="2000" b="1" u="none" strike="noStrike" kern="1200" dirty="0">
                        <a:solidFill>
                          <a:schemeClr val="bg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697634"/>
                  </a:ext>
                </a:extLst>
              </a:tr>
              <a:tr h="329808">
                <a:tc v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dist.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NN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Wald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LRT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74625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7494274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7117274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5848287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881400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2698198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8299674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0275374"/>
                  </a:ext>
                </a:extLst>
              </a:tr>
            </a:tbl>
          </a:graphicData>
        </a:graphic>
      </p:graphicFrame>
      <p:sp>
        <p:nvSpPr>
          <p:cNvPr id="5" name="Content Placeholder 5"/>
          <p:cNvSpPr txBox="1">
            <a:spLocks/>
          </p:cNvSpPr>
          <p:nvPr/>
        </p:nvSpPr>
        <p:spPr bwMode="auto">
          <a:xfrm>
            <a:off x="685800" y="5154488"/>
            <a:ext cx="7772400" cy="16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solidFill>
                  <a:schemeClr val="accent2"/>
                </a:solidFill>
                <a:latin typeface="Arial" panose="020B0604020202020204" pitchFamily="34" charset="0"/>
              </a:rPr>
              <a:t>All methods remain accurate for moderate odds ratios</a:t>
            </a:r>
          </a:p>
          <a:p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For extreme odds ratios, new NA performs </a:t>
            </a:r>
          </a:p>
          <a:p>
            <a:pPr lvl="1"/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best of the </a:t>
            </a:r>
            <a:r>
              <a:rPr lang="en-GB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 methods</a:t>
            </a:r>
          </a:p>
          <a:p>
            <a:pPr lvl="1"/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better than </a:t>
            </a:r>
            <a:r>
              <a:rPr lang="en-GB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 / </a:t>
            </a:r>
            <a:r>
              <a:rPr lang="en-GB" ker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GB" kern="0">
                <a:solidFill>
                  <a:srgbClr val="C00000"/>
                </a:solidFill>
                <a:latin typeface="Arial" panose="020B0604020202020204" pitchFamily="34" charset="0"/>
              </a:rPr>
              <a:t>?</a:t>
            </a:r>
            <a:endParaRPr lang="en-GB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073864" y="2815358"/>
            <a:ext cx="720080" cy="288032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696544" y="2815358"/>
            <a:ext cx="720080" cy="288032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11760" y="4794103"/>
            <a:ext cx="6048672" cy="291083"/>
          </a:xfrm>
          <a:prstGeom prst="rect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-1" charset="-128"/>
                <a:cs typeface="Arial" panose="020B0604020202020204" pitchFamily="34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  <a:cs typeface="+mn-cs"/>
              </a:defRPr>
            </a:lvl9pPr>
          </a:lstStyle>
          <a:p>
            <a:fld id="{125EBFAC-650E-4D75-8632-02815481AE76}" type="slidenum">
              <a:rPr lang="en-GB" smtClean="0"/>
              <a:pPr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200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BD3CC-CD77-4DA1-BBE7-F9B55E89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calculate sample size?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BF38B-19E1-42CF-B112-71B16F35F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Sample size calculations arise in </a:t>
            </a:r>
            <a:r>
              <a:rPr lang="en-GB">
                <a:solidFill>
                  <a:srgbClr val="C00000"/>
                </a:solidFill>
              </a:rPr>
              <a:t>planning a study</a:t>
            </a:r>
          </a:p>
          <a:p>
            <a:r>
              <a:rPr lang="en-GB"/>
              <a:t>We’re going out to collect new data. How much data should we collect to answer our research question?</a:t>
            </a:r>
          </a:p>
          <a:p>
            <a:pPr lvl="1"/>
            <a:r>
              <a:rPr lang="en-GB"/>
              <a:t>especially important for funding applications</a:t>
            </a:r>
          </a:p>
          <a:p>
            <a:r>
              <a:rPr lang="en-GB"/>
              <a:t>Sometimes researchers can’t change their sample size </a:t>
            </a:r>
          </a:p>
          <a:p>
            <a:pPr lvl="1"/>
            <a:r>
              <a:rPr lang="en-GB"/>
              <a:t>e.g. re-analysing existing data</a:t>
            </a:r>
          </a:p>
          <a:p>
            <a:pPr lvl="1"/>
            <a:r>
              <a:rPr lang="en-GB"/>
              <a:t>e.g. collecting new data but sample is fixed</a:t>
            </a:r>
          </a:p>
          <a:p>
            <a:pPr lvl="1"/>
            <a:r>
              <a:rPr lang="en-GB"/>
              <a:t>even so, they may need to show in advance that the analysis is likely to answer their research question (“power”)</a:t>
            </a:r>
          </a:p>
          <a:p>
            <a:r>
              <a:rPr lang="en-GB"/>
              <a:t>This talk is about calculations either way: power ↔ sample size </a:t>
            </a:r>
          </a:p>
          <a:p>
            <a:r>
              <a:rPr lang="en-GB"/>
              <a:t>All motivated by </a:t>
            </a:r>
            <a:r>
              <a:rPr lang="en-GB">
                <a:solidFill>
                  <a:srgbClr val="C00000"/>
                </a:solidFill>
              </a:rPr>
              <a:t>randomised trials </a:t>
            </a:r>
            <a:r>
              <a:rPr lang="en-GB"/>
              <a:t>but applicable to </a:t>
            </a:r>
            <a:r>
              <a:rPr lang="en-GB">
                <a:solidFill>
                  <a:srgbClr val="C00000"/>
                </a:solidFill>
              </a:rPr>
              <a:t>observational studies </a:t>
            </a:r>
            <a:r>
              <a:rPr lang="en-GB"/>
              <a:t>with little confounding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F8E8F-E04A-475E-A4EE-6FE183ACF5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48594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4E06E-E46C-4887-B305-5D955D18F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is it important to get it right?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5C06-0AC3-4433-889A-96F5A6C1C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Increasing sample size is expensive, time-consuming, even painful</a:t>
            </a:r>
          </a:p>
          <a:p>
            <a:pPr lvl="1"/>
            <a:r>
              <a:rPr lang="en-GB"/>
              <a:t>don’t want to do it if unnecessary</a:t>
            </a:r>
          </a:p>
          <a:p>
            <a:r>
              <a:rPr lang="en-GB"/>
              <a:t>Too small a sample size makes it more likely to fail to answer the research question</a:t>
            </a:r>
          </a:p>
          <a:p>
            <a:pPr lvl="1"/>
            <a:r>
              <a:rPr lang="en-GB"/>
              <a:t>and can cast doubt on the whole study</a:t>
            </a:r>
          </a:p>
          <a:p>
            <a:r>
              <a:rPr lang="en-GB"/>
              <a:t>As trials progress, it’s very common to need to modify the sample size calculation due to </a:t>
            </a:r>
          </a:p>
          <a:p>
            <a:pPr lvl="1"/>
            <a:r>
              <a:rPr lang="en-GB"/>
              <a:t>slow recruitment </a:t>
            </a:r>
          </a:p>
          <a:p>
            <a:pPr lvl="1"/>
            <a:r>
              <a:rPr lang="en-GB"/>
              <a:t>new evidence about likely effect / nuisance parameters / target population</a:t>
            </a:r>
          </a:p>
          <a:p>
            <a:r>
              <a:rPr lang="en-GB"/>
              <a:t>Forms key part of discussions with funders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C7A15-C667-49C0-8A8A-FEBE86EAFE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74664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85C2115-7B3F-4AB3-8E35-293096028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876" y="1953344"/>
            <a:ext cx="7318248" cy="4572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5761E4-2E53-4F93-ABFE-AF87A5760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Theory of sample size calculations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641B7C-4FA8-41B9-B986-8B7C0E717EF5}"/>
                  </a:ext>
                </a:extLst>
              </p:cNvPr>
              <p:cNvSpPr txBox="1"/>
              <p:nvPr/>
            </p:nvSpPr>
            <p:spPr>
              <a:xfrm>
                <a:off x="3932317" y="2206267"/>
                <a:ext cx="10081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𝛼</m:t>
                          </m:r>
                        </m:sub>
                      </m:sSub>
                      <m:sSub>
                        <m:sSub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GB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641B7C-4FA8-41B9-B986-8B7C0E717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317" y="2206267"/>
                <a:ext cx="1008112" cy="400110"/>
              </a:xfrm>
              <a:prstGeom prst="rect">
                <a:avLst/>
              </a:prstGeom>
              <a:blipFill>
                <a:blip r:embed="rId3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F5A682-462D-4C20-916E-8E4B83EE0B69}"/>
              </a:ext>
            </a:extLst>
          </p:cNvPr>
          <p:cNvCxnSpPr/>
          <p:nvPr/>
        </p:nvCxnSpPr>
        <p:spPr bwMode="auto">
          <a:xfrm>
            <a:off x="3707904" y="2276872"/>
            <a:ext cx="1440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F7E24BE-E359-4746-9D06-C47FC606897E}"/>
                  </a:ext>
                </a:extLst>
              </p:cNvPr>
              <p:cNvSpPr txBox="1"/>
              <p:nvPr/>
            </p:nvSpPr>
            <p:spPr>
              <a:xfrm>
                <a:off x="395536" y="2249577"/>
                <a:ext cx="2592288" cy="132343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GB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Statistic: e.g. risk difference</a:t>
                </a:r>
              </a:p>
              <a:p>
                <a:pPr algn="l"/>
                <a:r>
                  <a:rPr lang="en-GB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Under null (NH), has mean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en-GB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and SD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sub>
                    </m:sSub>
                  </m:oMath>
                </a14:m>
                <a:endParaRPr lang="en-GB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F7E24BE-E359-4746-9D06-C47FC6068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249577"/>
                <a:ext cx="2592288" cy="1323439"/>
              </a:xfrm>
              <a:prstGeom prst="rect">
                <a:avLst/>
              </a:prstGeom>
              <a:blipFill>
                <a:blip r:embed="rId4"/>
                <a:stretch>
                  <a:fillRect l="-2588" t="-1843" r="-1412" b="-78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249D35-3056-41C1-93F1-B092E1E021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7929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0C2041A-4B57-4D37-95BB-11A45B44C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876" y="1953344"/>
            <a:ext cx="7318248" cy="4572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7F6027-3857-470A-AC17-6C3D330B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Theory of sample size calculations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943042-C610-4188-A900-32C0033E9D3D}"/>
                  </a:ext>
                </a:extLst>
              </p:cNvPr>
              <p:cNvSpPr txBox="1"/>
              <p:nvPr/>
            </p:nvSpPr>
            <p:spPr>
              <a:xfrm>
                <a:off x="3932317" y="2206267"/>
                <a:ext cx="10081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𝛼</m:t>
                          </m:r>
                        </m:sub>
                      </m:sSub>
                      <m:sSub>
                        <m:sSub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GB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943042-C610-4188-A900-32C0033E9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317" y="2206267"/>
                <a:ext cx="1008112" cy="400110"/>
              </a:xfrm>
              <a:prstGeom prst="rect">
                <a:avLst/>
              </a:prstGeom>
              <a:blipFill>
                <a:blip r:embed="rId3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CC88A0F-B88F-459A-A8EC-39470F0C3417}"/>
              </a:ext>
            </a:extLst>
          </p:cNvPr>
          <p:cNvCxnSpPr/>
          <p:nvPr/>
        </p:nvCxnSpPr>
        <p:spPr bwMode="auto">
          <a:xfrm>
            <a:off x="3707904" y="2276872"/>
            <a:ext cx="1440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19F4CB-F2B4-4601-A29F-6B59A62D29AD}"/>
                  </a:ext>
                </a:extLst>
              </p:cNvPr>
              <p:cNvSpPr txBox="1"/>
              <p:nvPr/>
            </p:nvSpPr>
            <p:spPr>
              <a:xfrm>
                <a:off x="5156453" y="2204864"/>
                <a:ext cx="1008112" cy="427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𝛽</m:t>
                          </m:r>
                        </m:sub>
                      </m:sSub>
                      <m:sSub>
                        <m:sSubPr>
                          <m:ctrlPr>
                            <a:rPr lang="en-GB" sz="20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sz="20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19F4CB-F2B4-4601-A29F-6B59A62D2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453" y="2204864"/>
                <a:ext cx="1008112" cy="427618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072702-8790-4D1B-A972-219122472015}"/>
              </a:ext>
            </a:extLst>
          </p:cNvPr>
          <p:cNvCxnSpPr/>
          <p:nvPr/>
        </p:nvCxnSpPr>
        <p:spPr bwMode="auto">
          <a:xfrm>
            <a:off x="5148064" y="2276872"/>
            <a:ext cx="8640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B86DEC-DEE9-47E3-9DFB-A981CEA8716B}"/>
              </a:ext>
            </a:extLst>
          </p:cNvPr>
          <p:cNvCxnSpPr/>
          <p:nvPr/>
        </p:nvCxnSpPr>
        <p:spPr bwMode="auto">
          <a:xfrm>
            <a:off x="3707904" y="1953344"/>
            <a:ext cx="23042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6C763FA-3523-4ACE-BB71-CB10156980A3}"/>
                  </a:ext>
                </a:extLst>
              </p:cNvPr>
              <p:cNvSpPr txBox="1"/>
              <p:nvPr/>
            </p:nvSpPr>
            <p:spPr>
              <a:xfrm>
                <a:off x="4427984" y="1556792"/>
                <a:ext cx="10081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oMath>
                  </m:oMathPara>
                </a14:m>
                <a:endParaRPr lang="en-GB" sz="20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6C763FA-3523-4ACE-BB71-CB10156980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556792"/>
                <a:ext cx="100811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76C482B-30EE-42A7-9D69-BA4A8765A881}"/>
                  </a:ext>
                </a:extLst>
              </p:cNvPr>
              <p:cNvSpPr txBox="1"/>
              <p:nvPr/>
            </p:nvSpPr>
            <p:spPr>
              <a:xfrm>
                <a:off x="6732240" y="2564904"/>
                <a:ext cx="231614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GB" sz="200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Under alternative (AH), statistic has mean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</m:oMath>
                </a14:m>
                <a:r>
                  <a:rPr lang="en-GB" sz="200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and SD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oMath>
                </a14:m>
                <a:endParaRPr lang="en-GB" sz="200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76C482B-30EE-42A7-9D69-BA4A8765A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564904"/>
                <a:ext cx="2316140" cy="1015663"/>
              </a:xfrm>
              <a:prstGeom prst="rect">
                <a:avLst/>
              </a:prstGeom>
              <a:blipFill>
                <a:blip r:embed="rId7"/>
                <a:stretch>
                  <a:fillRect l="-2632" t="-3012" b="-10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6FCCB601-EBCC-4657-B42D-5B67684B15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0359" y="4185825"/>
                <a:ext cx="3191521" cy="2178124"/>
              </a:xfrm>
              <a:solidFill>
                <a:schemeClr val="bg1"/>
              </a:solidFill>
            </p:spPr>
            <p:txBody>
              <a:bodyPr/>
              <a:lstStyle/>
              <a:p>
                <a:pPr marL="179388" indent="-179388"/>
                <a:r>
                  <a:rPr lang="en-GB"/>
                  <a:t>but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∝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GB"/>
              </a:p>
              <a:p>
                <a:pPr marL="179388" indent="-179388"/>
                <a:r>
                  <a:rPr lang="en-GB"/>
                  <a:t>hence formula “NA”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/>
              </a:p>
              <a:p>
                <a:pPr marL="179388" indent="-179388"/>
                <a:r>
                  <a:rPr lang="en-GB"/>
                  <a:t>approximations / variants</a:t>
                </a:r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/>
                  <a:t> “NN”</a:t>
                </a:r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/>
                  <a:t> “AA”</a:t>
                </a:r>
              </a:p>
            </p:txBody>
          </p:sp>
        </mc:Choice>
        <mc:Fallback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6FCCB601-EBCC-4657-B42D-5B67684B15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0359" y="4185825"/>
                <a:ext cx="3191521" cy="2178124"/>
              </a:xfrm>
              <a:blipFill>
                <a:blip r:embed="rId8"/>
                <a:stretch>
                  <a:fillRect l="-1718" r="-19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9405A0AA-A030-4672-8013-E438BE2C201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00359" y="3717032"/>
                <a:ext cx="2543449" cy="4687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20049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-1" charset="-128"/>
                    <a:cs typeface="Arial" panose="020B0604020202020204" pitchFamily="34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20049"/>
                  </a:buClr>
                  <a:buFont typeface="Verdana" panose="020B0604030504040204" pitchFamily="34" charset="0"/>
                  <a:buChar char="−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-84" charset="-128"/>
                    <a:cs typeface="Arial" panose="020B0604020202020204" pitchFamily="34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20049"/>
                  </a:buClr>
                  <a:buFont typeface="Courier New" panose="02070309020205020404" pitchFamily="49" charset="0"/>
                  <a:buChar char="o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-84" charset="-128"/>
                    <a:cs typeface="Arial" panose="020B0604020202020204" pitchFamily="34" charset="0"/>
                  </a:defRPr>
                </a:lvl3pPr>
                <a:lvl4pPr marL="15621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20049"/>
                  </a:buClr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-84" charset="-128"/>
                    <a:cs typeface="Arial" panose="020B0604020202020204" pitchFamily="34" charset="0"/>
                  </a:defRPr>
                </a:lvl4pPr>
                <a:lvl5pPr marL="1981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20049"/>
                  </a:buClr>
                  <a:buChar char="»"/>
                  <a:defRPr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-84" charset="-128"/>
                    <a:cs typeface="Arial" panose="020B0604020202020204" pitchFamily="34" charset="0"/>
                  </a:defRPr>
                </a:lvl5pPr>
                <a:lvl6pPr marL="2438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920049"/>
                  </a:buClr>
                  <a:buChar char="»"/>
                  <a:defRPr i="1">
                    <a:solidFill>
                      <a:schemeClr val="tx1"/>
                    </a:solidFill>
                    <a:latin typeface="+mn-lt"/>
                  </a:defRPr>
                </a:lvl6pPr>
                <a:lvl7pPr marL="2895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920049"/>
                  </a:buClr>
                  <a:buChar char="»"/>
                  <a:defRPr i="1">
                    <a:solidFill>
                      <a:schemeClr val="tx1"/>
                    </a:solidFill>
                    <a:latin typeface="+mn-lt"/>
                  </a:defRPr>
                </a:lvl7pPr>
                <a:lvl8pPr marL="3352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920049"/>
                  </a:buClr>
                  <a:buChar char="»"/>
                  <a:defRPr i="1">
                    <a:solidFill>
                      <a:schemeClr val="tx1"/>
                    </a:solidFill>
                    <a:latin typeface="+mn-lt"/>
                  </a:defRPr>
                </a:lvl8pPr>
                <a:lvl9pPr marL="3810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920049"/>
                  </a:buClr>
                  <a:buChar char="»"/>
                  <a:defRPr i="1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179388" indent="-179388"/>
                <a:r>
                  <a:rPr lang="en-GB" kern="0"/>
                  <a:t>so </a:t>
                </a:r>
                <a14:m>
                  <m:oMath xmlns:m="http://schemas.openxmlformats.org/officeDocument/2006/math">
                    <m:r>
                      <a:rPr lang="en-GB" i="1" kern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i="1" kern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kern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 kern="0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sSub>
                      <m:sSubPr>
                        <m:ctrlPr>
                          <a:rPr lang="en-GB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kern="0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kern="0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GB" i="1" kern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ker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 kern="0" smtClean="0">
                            <a:latin typeface="Cambria Math" panose="02040503050406030204" pitchFamily="18" charset="0"/>
                          </a:rPr>
                          <m:t>𝛽</m:t>
                        </m:r>
                      </m:sub>
                    </m:sSub>
                    <m:sSub>
                      <m:sSubPr>
                        <m:ctrlPr>
                          <a:rPr lang="en-GB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ker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kern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endParaRPr lang="en-GB" kern="0"/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9405A0AA-A030-4672-8013-E438BE2C20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359" y="3717032"/>
                <a:ext cx="2543449" cy="468793"/>
              </a:xfrm>
              <a:prstGeom prst="rect">
                <a:avLst/>
              </a:prstGeom>
              <a:blipFill>
                <a:blip r:embed="rId9"/>
                <a:stretch>
                  <a:fillRect l="-2153" t="-7792" b="-7792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18997A-45FF-4977-A129-F2BB2EFC85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7</a:t>
            </a:fld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E0A1C7-C0DB-4FDD-AF4B-6BBA9847EC72}"/>
                  </a:ext>
                </a:extLst>
              </p:cNvPr>
              <p:cNvSpPr txBox="1"/>
              <p:nvPr/>
            </p:nvSpPr>
            <p:spPr>
              <a:xfrm>
                <a:off x="395536" y="2249577"/>
                <a:ext cx="2592288" cy="132343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GB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Statistic: e.g. risk difference</a:t>
                </a:r>
              </a:p>
              <a:p>
                <a:pPr algn="l"/>
                <a:r>
                  <a:rPr lang="en-GB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Under null (NH), has mean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en-GB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and SD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sub>
                    </m:sSub>
                  </m:oMath>
                </a14:m>
                <a:endParaRPr lang="en-GB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E0A1C7-C0DB-4FDD-AF4B-6BBA9847E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249577"/>
                <a:ext cx="2592288" cy="1323439"/>
              </a:xfrm>
              <a:prstGeom prst="rect">
                <a:avLst/>
              </a:prstGeom>
              <a:blipFill>
                <a:blip r:embed="rId10"/>
                <a:stretch>
                  <a:fillRect l="-2588" t="-1843" r="-1412" b="-78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1484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allAtOnce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6C38C-091A-4D01-B436-33589EC34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Sample size calculations in Stata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9E3C-70B4-4E55-A2FF-9C5E16F17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ART: Assessment of Resources for Trials</a:t>
            </a:r>
          </a:p>
          <a:p>
            <a:r>
              <a:rPr lang="en-GB"/>
              <a:t>Royston P, Babiker A. A menu-driven facility for complex sample size calculation in randomized controlled trials with a survival or a binary outcome. Stata J 2002;2:151–63. </a:t>
            </a:r>
          </a:p>
          <a:p>
            <a:r>
              <a:rPr lang="en-GB"/>
              <a:t>Barthel FM-S, Royston P, Babiker A. A menu-driven facility for complex sample size calculation in randomized controlled trials with a survival or a binary outcome: Update. Stata J 2005;5:123–9. </a:t>
            </a:r>
          </a:p>
          <a:p>
            <a:r>
              <a:rPr lang="en-GB"/>
              <a:t>Royston P, Barthel FM-S. Projection of power and events in clinical trials with a time-to-event outcome. Stata J 2010;10:386–94.</a:t>
            </a:r>
          </a:p>
          <a:p>
            <a:pPr marL="0" indent="0">
              <a:buNone/>
            </a:pPr>
            <a:endParaRPr lang="en-GB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GB"/>
              <a:t> suite in Stata 13 (2013)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427B4-3A86-4EE3-A389-CCD98F6873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50074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0571-9243-4C89-B58B-1F05EEF78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do we still need 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CB452-8785-4B9E-91D9-EAB03352C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artsurv</a:t>
            </a:r>
            <a:r>
              <a:rPr lang="en-GB"/>
              <a:t> for time-to-event outcome: allows  &gt;2 groups, staggered entry, non-constant hazard, non-proportional hazards, withdrawal from allocated treatment, treatment cross-over (switching)</a:t>
            </a:r>
          </a:p>
          <a:p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/>
              <a:t> for binary outcome: allows &gt;2 groups, method options, non-inferiority trial</a:t>
            </a:r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54D90D-4C73-4199-89B2-8E69963B08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D3E1-E4B6-4DE9-816B-400B626C1FAA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480699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6|0.5"/>
</p:tagLst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RC slides template">
  <a:themeElements>
    <a:clrScheme name="MRC slide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RC slides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00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MRC slide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C slide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2457</Words>
  <Application>Microsoft Office PowerPoint</Application>
  <PresentationFormat>On-screen Show (4:3)</PresentationFormat>
  <Paragraphs>563</Paragraphs>
  <Slides>35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Cambria Math</vt:lpstr>
      <vt:lpstr>Courier New</vt:lpstr>
      <vt:lpstr>Times</vt:lpstr>
      <vt:lpstr>Times New Roman</vt:lpstr>
      <vt:lpstr>Verdana</vt:lpstr>
      <vt:lpstr>blank</vt:lpstr>
      <vt:lpstr>MRC slides template</vt:lpstr>
      <vt:lpstr>PowerPoint Presentation</vt:lpstr>
      <vt:lpstr>Plan</vt:lpstr>
      <vt:lpstr>Acknowledgements</vt:lpstr>
      <vt:lpstr>Why calculate sample size?</vt:lpstr>
      <vt:lpstr>Why is it important to get it right?</vt:lpstr>
      <vt:lpstr>Theory of sample size calculations</vt:lpstr>
      <vt:lpstr>Theory of sample size calculations</vt:lpstr>
      <vt:lpstr>Sample size calculations in Stata</vt:lpstr>
      <vt:lpstr>Why do we still need ART?</vt:lpstr>
      <vt:lpstr>New work on artbin</vt:lpstr>
      <vt:lpstr>Non-inferiority (NI) trials</vt:lpstr>
      <vt:lpstr>Superiority: artbin, pr(.4 .2)</vt:lpstr>
      <vt:lpstr>Non-inferiority: old syntax  artbin, pr(.2 .4) ni(1)</vt:lpstr>
      <vt:lpstr>Non-inferiority: new syntax artbin, pr(.2 .2) margin(.2)</vt:lpstr>
      <vt:lpstr>Advantages of this NI approach</vt:lpstr>
      <vt:lpstr>Being methodical about calculation options</vt:lpstr>
      <vt:lpstr>New program: artcat</vt:lpstr>
      <vt:lpstr>Motivation</vt:lpstr>
      <vt:lpstr>Whitehead’s method</vt:lpstr>
      <vt:lpstr>Limitations of Whitehead’s method</vt:lpstr>
      <vt:lpstr>New proposal – “ologit” method</vt:lpstr>
      <vt:lpstr>artcat – outline of syntax</vt:lpstr>
      <vt:lpstr>PowerPoint Presentation</vt:lpstr>
      <vt:lpstr>FLU-IVIG example</vt:lpstr>
      <vt:lpstr>PowerPoint Presentation</vt:lpstr>
      <vt:lpstr>FLU-IVIG example (ctd)</vt:lpstr>
      <vt:lpstr>Evaluation</vt:lpstr>
      <vt:lpstr> Comparison (6-level outcome)</vt:lpstr>
      <vt:lpstr>Evaluation (6-level outcome)</vt:lpstr>
      <vt:lpstr>Software testing</vt:lpstr>
      <vt:lpstr>Software testing for artbin and artcat</vt:lpstr>
      <vt:lpstr>Discussion</vt:lpstr>
      <vt:lpstr>Extra slides</vt:lpstr>
      <vt:lpstr>Comparison 2: binary outcome</vt:lpstr>
      <vt:lpstr>Evaluation 2: binary outcome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White</dc:creator>
  <cp:lastModifiedBy>Ian White</cp:lastModifiedBy>
  <cp:revision>38</cp:revision>
  <dcterms:created xsi:type="dcterms:W3CDTF">2021-02-12T13:21:10Z</dcterms:created>
  <dcterms:modified xsi:type="dcterms:W3CDTF">2021-02-18T13:22:42Z</dcterms:modified>
</cp:coreProperties>
</file>