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1" r:id="rId3"/>
    <p:sldId id="262" r:id="rId4"/>
    <p:sldId id="268" r:id="rId5"/>
    <p:sldId id="267" r:id="rId6"/>
    <p:sldId id="264" r:id="rId7"/>
    <p:sldId id="282" r:id="rId8"/>
    <p:sldId id="272" r:id="rId9"/>
    <p:sldId id="270" r:id="rId10"/>
    <p:sldId id="271" r:id="rId11"/>
    <p:sldId id="257" r:id="rId12"/>
    <p:sldId id="297" r:id="rId13"/>
    <p:sldId id="296" r:id="rId14"/>
    <p:sldId id="291" r:id="rId15"/>
    <p:sldId id="302" r:id="rId16"/>
    <p:sldId id="303" r:id="rId17"/>
    <p:sldId id="277" r:id="rId18"/>
    <p:sldId id="300" r:id="rId19"/>
    <p:sldId id="301" r:id="rId20"/>
    <p:sldId id="312" r:id="rId21"/>
    <p:sldId id="314" r:id="rId22"/>
    <p:sldId id="313" r:id="rId23"/>
    <p:sldId id="317" r:id="rId24"/>
    <p:sldId id="288" r:id="rId25"/>
    <p:sldId id="315" r:id="rId26"/>
    <p:sldId id="316" r:id="rId27"/>
    <p:sldId id="306" r:id="rId28"/>
    <p:sldId id="289" r:id="rId29"/>
    <p:sldId id="294" r:id="rId30"/>
    <p:sldId id="305" r:id="rId31"/>
    <p:sldId id="260" r:id="rId32"/>
    <p:sldId id="304" r:id="rId33"/>
    <p:sldId id="285" r:id="rId34"/>
    <p:sldId id="311" r:id="rId35"/>
    <p:sldId id="310" r:id="rId36"/>
    <p:sldId id="308" r:id="rId37"/>
    <p:sldId id="269" r:id="rId38"/>
    <p:sldId id="276" r:id="rId39"/>
    <p:sldId id="321" r:id="rId40"/>
    <p:sldId id="307" r:id="rId41"/>
    <p:sldId id="320" r:id="rId42"/>
    <p:sldId id="318" r:id="rId43"/>
    <p:sldId id="322" r:id="rId44"/>
    <p:sldId id="26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896D69-4DF5-416E-9D94-ED7860E47244}">
          <p14:sldIdLst>
            <p14:sldId id="256"/>
            <p14:sldId id="261"/>
            <p14:sldId id="262"/>
            <p14:sldId id="268"/>
            <p14:sldId id="267"/>
            <p14:sldId id="264"/>
            <p14:sldId id="282"/>
            <p14:sldId id="272"/>
          </p14:sldIdLst>
        </p14:section>
        <p14:section name="cea" id="{9AE48AE1-DF33-491C-9249-198DBFBAB1FF}">
          <p14:sldIdLst>
            <p14:sldId id="270"/>
            <p14:sldId id="271"/>
            <p14:sldId id="257"/>
            <p14:sldId id="297"/>
            <p14:sldId id="296"/>
            <p14:sldId id="291"/>
            <p14:sldId id="302"/>
            <p14:sldId id="303"/>
            <p14:sldId id="277"/>
            <p14:sldId id="300"/>
            <p14:sldId id="301"/>
            <p14:sldId id="312"/>
            <p14:sldId id="314"/>
            <p14:sldId id="313"/>
            <p14:sldId id="317"/>
            <p14:sldId id="288"/>
            <p14:sldId id="315"/>
            <p14:sldId id="316"/>
            <p14:sldId id="306"/>
            <p14:sldId id="289"/>
            <p14:sldId id="294"/>
            <p14:sldId id="305"/>
            <p14:sldId id="260"/>
            <p14:sldId id="304"/>
            <p14:sldId id="285"/>
            <p14:sldId id="311"/>
            <p14:sldId id="310"/>
            <p14:sldId id="308"/>
          </p14:sldIdLst>
        </p14:section>
        <p14:section name="Building" id="{1E63FA67-B447-4F7C-A920-540E8A14A9B5}">
          <p14:sldIdLst>
            <p14:sldId id="269"/>
            <p14:sldId id="276"/>
            <p14:sldId id="321"/>
          </p14:sldIdLst>
        </p14:section>
        <p14:section name="Wrap up" id="{ABA3E491-9FE5-4B30-A4FE-692C9FA6DC86}">
          <p14:sldIdLst>
            <p14:sldId id="307"/>
            <p14:sldId id="320"/>
            <p14:sldId id="318"/>
            <p14:sldId id="32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334" autoAdjust="0"/>
  </p:normalViewPr>
  <p:slideViewPr>
    <p:cSldViewPr snapToGrid="0">
      <p:cViewPr varScale="1">
        <p:scale>
          <a:sx n="90" d="100"/>
          <a:sy n="90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9A0D-0AEF-46D6-8DC4-36416B4F96D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188F7-5716-4760-8EAF-8366B5AD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88F7-5716-4760-8EAF-8366B5AD7E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0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That’s an answer to 10 year-old question about what software economists use; Stata packages are the top 24/25 downloaded packages from RePEC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88F7-5716-4760-8EAF-8366B5AD7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5E9E7-867C-226C-DA3C-EF4B09AB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F2B23-2C9B-5AEA-88F0-BB18653B4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44188-7035-F652-0EBF-F10A0E2A5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Hint: Stata 1 was released in 1985. Assuming the usual 2 year development cycle, we’re the same age.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10F64-A927-128B-A6B9-55F44B46F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88F7-5716-4760-8EAF-8366B5AD7ED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5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34CE-D522-F082-E071-F2A16A10C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A907B-D861-679B-9B17-864316DAA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02702-1366-B557-2B08-49B587FC1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Hint: Stata 1 was released in 1985. Assuming the usual 2 year development cycle, we’re the same age.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B849C-F4B9-B258-0FAF-8408212B0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88F7-5716-4760-8EAF-8366B5AD7ED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1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564AE-989E-EA12-CF6B-7C32F6199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0077D8-0E64-569A-98C5-D647DD333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2650A-96FF-B0E3-4293-336EAE8FF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5F6F6-0E83-F40E-9BD6-6D3DBF6BE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88F7-5716-4760-8EAF-8366B5AD7E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4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27052-10BF-C879-562E-5825DE8CF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F111A-1FD5-AAD1-1BD5-5C4F630C9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209B7-0D62-B875-AA29-C91C49137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03D17-73E9-E0DF-376D-A9E76438F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188F7-5716-4760-8EAF-8366B5AD7E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25EA-E797-C2F0-16AE-E672CC1D0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8455B-A4DF-152C-E7F5-DADC80188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51F21-4D73-7628-FF32-F2574256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C9EB7-44B8-4374-69D7-73C86667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224EC-B767-A2E8-AEDC-8963793A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D3C2-6463-987F-0B7A-9ADB9B6C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9081-A7FA-912B-7F2B-0933F572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325"/>
            <a:ext cx="11430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71D6-DD2D-E1C7-81BB-EC24F116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0925"/>
            <a:ext cx="2743200" cy="365125"/>
          </a:xfrm>
        </p:spPr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59D97-7D71-6498-7A77-3CCBA53E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1F242-F3A2-B3A8-69D8-6C36BF16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7275"/>
            <a:ext cx="2743200" cy="365125"/>
          </a:xfrm>
        </p:spPr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3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andOut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D3C2-6463-987F-0B7A-9ADB9B6C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9081-A7FA-912B-7F2B-0933F572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325"/>
            <a:ext cx="11430000" cy="464675"/>
          </a:xfrm>
        </p:spPr>
        <p:txBody>
          <a:bodyPr/>
          <a:lstStyle>
            <a:lvl1pPr marL="0" indent="0">
              <a:buNone/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71D6-DD2D-E1C7-81BB-EC24F116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0925"/>
            <a:ext cx="2743200" cy="365125"/>
          </a:xfrm>
        </p:spPr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59D97-7D71-6498-7A77-3CCBA53E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1F242-F3A2-B3A8-69D8-6C36BF16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7275"/>
            <a:ext cx="2743200" cy="365125"/>
          </a:xfrm>
        </p:spPr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C2AAD3-4D22-5B0A-D67B-A45C51CB42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651000"/>
            <a:ext cx="5715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E3594B-1C78-CF1A-4DC8-FAC5D8484A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651000"/>
            <a:ext cx="57150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6F43-FCF8-0A32-7FD0-41F516FA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CC5C1-3B47-05E2-0DC4-91615D6AE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606C-28A7-D666-623E-A202F221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D386-3145-4189-83AF-3190BDBC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8F16E-4122-3220-8485-3777A39F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8E3B-919D-49DE-D568-53436F8E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2D95-A79E-1245-F9E4-67904E641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189037"/>
            <a:ext cx="576072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A9CCB-3BB2-AA2E-4D76-6D8D4B7E4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189036"/>
            <a:ext cx="5638801" cy="5029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8E491-2D89-C9F6-BEEF-E6FC7672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C0606-1A4C-B4A1-DAB7-63051899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30331-4628-BDA0-CFB6-C0F61D3A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499" y="6356350"/>
            <a:ext cx="2743200" cy="365125"/>
          </a:xfrm>
        </p:spPr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350F-5254-24B6-9429-6A8101E1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5FB3F-E1D2-7BAC-EC5C-D7EAFA12B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487C8-1139-D69B-A737-51139BD10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A2268-B493-A2CD-D2BF-AAF0EBA6B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A061F-FBE0-CDBA-6D52-47BA3C11E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4568C-9334-026E-8D2A-5EC9FA3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540B3-22B5-2E02-9920-4C965B01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C4A75-4636-0665-0BD2-F94FF08E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F158-306E-398A-4C34-CC2E4039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EACF2-F542-7965-CDFA-E02523E9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971800" cy="365125"/>
          </a:xfrm>
        </p:spPr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CB2C7-12DD-2661-B430-DB51DC6E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046D0-A7E8-1522-9D34-5C077B84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14C32-ACF2-20E9-D367-E1A6228F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18BA5-B755-93A4-7B48-7B7E99F0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EE537-66D4-A901-8584-2C40E98B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8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E520-714A-FBBD-E94D-2992B936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0296-7F60-08C1-6198-BA93CAF1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457200"/>
            <a:ext cx="64008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29598-2A1D-AD89-8589-018B32FAA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8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0FDD4-F3DC-0396-8BAC-9883F9CA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D3F38-404D-D277-B0D3-1B283CA1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08FF1-82A6-0361-D50B-DC96979F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84BAA-D7E6-ADC4-07FD-889EF71B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E35FF-17A4-AA26-0B2A-32E29B71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189037"/>
            <a:ext cx="11430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4CAC-B87F-BDCA-7F4E-554BA66F6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499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8021-05B6-4311-9FD4-A1C96C0DD79B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1473-164E-4AD8-212B-D6D47FD2B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4C90F-E507-393D-7EAD-9713ACE6B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0D11-0814-4897-8557-3D018B37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aghish.github.io/github/" TargetMode="External"/><Relationship Id="rId2" Type="http://schemas.openxmlformats.org/officeDocument/2006/relationships/hyperlink" Target="https://github.com/TheRaciborskis/ce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aghish.github.io/github/" TargetMode="External"/><Relationship Id="rId2" Type="http://schemas.openxmlformats.org/officeDocument/2006/relationships/hyperlink" Target="https://github.com/TheRaciborskis/ce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conomics.stackexchange.com/questions/5853/most-common-programs-used-by-economist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CE22-17F4-5A09-44E7-6E8CC13F4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3662"/>
            <a:ext cx="9144000" cy="1015338"/>
          </a:xfrm>
        </p:spPr>
        <p:txBody>
          <a:bodyPr>
            <a:normAutofit/>
          </a:bodyPr>
          <a:lstStyle/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cea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79C5A-81DD-C25F-C096-1421E7FDA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55451"/>
          </a:xfrm>
        </p:spPr>
        <p:txBody>
          <a:bodyPr>
            <a:normAutofit/>
          </a:bodyPr>
          <a:lstStyle/>
          <a:p>
            <a:r>
              <a:rPr lang="en-US" sz="2800">
                <a:latin typeface="Aptos" panose="020B0004020202020204" pitchFamily="34" charset="0"/>
              </a:rPr>
              <a:t>A suite of commands for trial-based </a:t>
            </a:r>
          </a:p>
          <a:p>
            <a:r>
              <a:rPr lang="en-US" sz="2800">
                <a:latin typeface="Aptos" panose="020B0004020202020204" pitchFamily="34" charset="0"/>
              </a:rPr>
              <a:t>cost-effectiveness analysis in Stata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CD8A45-072D-2F46-A4DB-BA67CC1B2EF0}"/>
              </a:ext>
            </a:extLst>
          </p:cNvPr>
          <p:cNvSpPr txBox="1">
            <a:spLocks/>
          </p:cNvSpPr>
          <p:nvPr/>
        </p:nvSpPr>
        <p:spPr>
          <a:xfrm>
            <a:off x="1524000" y="4998127"/>
            <a:ext cx="9144000" cy="125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Aptos" panose="020B0004020202020204" pitchFamily="34" charset="0"/>
              </a:rPr>
              <a:t>Rebecca A. Raciborski</a:t>
            </a:r>
          </a:p>
          <a:p>
            <a:r>
              <a:rPr lang="en-US" sz="2000">
                <a:latin typeface="Aptos" panose="020B0004020202020204" pitchFamily="34" charset="0"/>
              </a:rPr>
              <a:t>July 31, 2025</a:t>
            </a:r>
          </a:p>
          <a:p>
            <a:r>
              <a:rPr lang="en-US" sz="2000">
                <a:latin typeface="Aptos" panose="020B0004020202020204" pitchFamily="34" charset="0"/>
              </a:rPr>
              <a:t>Stata Conference, Nashville, TN</a:t>
            </a:r>
          </a:p>
        </p:txBody>
      </p:sp>
    </p:spTree>
    <p:extLst>
      <p:ext uri="{BB962C8B-B14F-4D97-AF65-F5344CB8AC3E}">
        <p14:creationId xmlns:p14="http://schemas.microsoft.com/office/powerpoint/2010/main" val="396158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70DBEE7-2EED-D2AF-DCA2-74974F9A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3767138" cy="16002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>
                <a:cs typeface="Courier New" panose="02070309020205020404" pitchFamily="49" charset="0"/>
              </a:rPr>
              <a:t>cea</a:t>
            </a:r>
            <a:r>
              <a:rPr lang="en-US"/>
              <a:t> suite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0E79139-EF0F-798C-8972-45161FCCB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738" y="1223728"/>
            <a:ext cx="7205662" cy="3886199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C2643E-2FCF-DBB3-1883-A9CF228F8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3767137" cy="3886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Immediate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Estimation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Graphs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/>
              <a:t>Work with immediate or estimation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Postestimation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152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A7F2-636D-BA1C-730A-83637B32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did you decide what to include?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9C47-61B6-199A-1C96-0D88E68D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Full set of tools needed to finish the PRIME Care study that prompted initial coding</a:t>
            </a:r>
          </a:p>
          <a:p>
            <a:pPr>
              <a:lnSpc>
                <a:spcPct val="100000"/>
              </a:lnSpc>
            </a:pPr>
            <a:r>
              <a:rPr lang="en-US"/>
              <a:t>Basic methods included to support use as a teaching tool</a:t>
            </a:r>
          </a:p>
          <a:p>
            <a:pPr>
              <a:lnSpc>
                <a:spcPct val="100000"/>
              </a:lnSpc>
            </a:pPr>
            <a:r>
              <a:rPr lang="en-US"/>
              <a:t>Expanded beyond based on:</a:t>
            </a:r>
          </a:p>
          <a:p>
            <a:pPr lvl="1">
              <a:lnSpc>
                <a:spcPct val="100000"/>
              </a:lnSpc>
            </a:pPr>
            <a:r>
              <a:rPr lang="en-US"/>
              <a:t>How often methods are used in the literature</a:t>
            </a:r>
          </a:p>
          <a:p>
            <a:pPr lvl="2">
              <a:lnSpc>
                <a:spcPct val="100000"/>
              </a:lnSpc>
            </a:pPr>
            <a:r>
              <a:rPr lang="en-US"/>
              <a:t>Reviews by Mihaylova et al (2010) and El Alili et al (2020)</a:t>
            </a:r>
          </a:p>
          <a:p>
            <a:pPr lvl="1">
              <a:lnSpc>
                <a:spcPct val="100000"/>
              </a:lnSpc>
            </a:pPr>
            <a:r>
              <a:rPr lang="en-US"/>
              <a:t>Current best-practice recommendations for trial-based CEA</a:t>
            </a:r>
          </a:p>
          <a:p>
            <a:pPr lvl="2">
              <a:lnSpc>
                <a:spcPct val="100000"/>
              </a:lnSpc>
            </a:pPr>
            <a:r>
              <a:rPr lang="en-US"/>
              <a:t>Glick et al (2015) and El Alili et al (2020)</a:t>
            </a:r>
          </a:p>
          <a:p>
            <a:pPr lvl="1">
              <a:lnSpc>
                <a:spcPct val="100000"/>
              </a:lnSpc>
            </a:pPr>
            <a:r>
              <a:rPr lang="en-US"/>
              <a:t>Conversations with people in the field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6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A67FB1-5613-AC09-951C-8ED7D87F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are the data requirements?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F6719F-1DBA-E8A7-DFDE-F04DB8AB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324"/>
            <a:ext cx="11430000" cy="52499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Single observation per person is currently required by the </a:t>
            </a:r>
            <a:r>
              <a:rPr lang="en-US" b="1"/>
              <a:t>cea</a:t>
            </a:r>
            <a:r>
              <a:rPr lang="en-US"/>
              <a:t> command</a:t>
            </a:r>
          </a:p>
          <a:p>
            <a:pPr>
              <a:lnSpc>
                <a:spcPct val="110000"/>
              </a:lnSpc>
            </a:pPr>
            <a:r>
              <a:rPr lang="en-US"/>
              <a:t>If your data come from a trial with repeated observations made over the follow-up period, you must collapse to one observation per person; typically this is done by:</a:t>
            </a:r>
          </a:p>
          <a:p>
            <a:pPr lvl="1">
              <a:lnSpc>
                <a:spcPct val="110000"/>
              </a:lnSpc>
            </a:pPr>
            <a:r>
              <a:rPr lang="en-US"/>
              <a:t>Applying any required discounting</a:t>
            </a:r>
          </a:p>
          <a:p>
            <a:pPr lvl="1">
              <a:lnSpc>
                <a:spcPct val="110000"/>
              </a:lnSpc>
            </a:pPr>
            <a:r>
              <a:rPr lang="en-US"/>
              <a:t>Summing cost over the follow-up period</a:t>
            </a:r>
          </a:p>
          <a:p>
            <a:pPr lvl="1">
              <a:lnSpc>
                <a:spcPct val="110000"/>
              </a:lnSpc>
            </a:pPr>
            <a:r>
              <a:rPr lang="en-US"/>
              <a:t>Computing the area under the curve for outcomes</a:t>
            </a:r>
          </a:p>
          <a:p>
            <a:pPr>
              <a:lnSpc>
                <a:spcPct val="110000"/>
              </a:lnSpc>
            </a:pPr>
            <a:r>
              <a:rPr lang="en-US"/>
              <a:t>Simulated data in this talk have been prepared per the above</a:t>
            </a:r>
          </a:p>
          <a:p>
            <a:pPr lvl="1">
              <a:lnSpc>
                <a:spcPct val="110000"/>
              </a:lnSpc>
            </a:pPr>
            <a:r>
              <a:rPr lang="en-US" b="1"/>
              <a:t>cost</a:t>
            </a:r>
            <a:r>
              <a:rPr lang="en-US"/>
              <a:t>: Cost of care in the follow-up period</a:t>
            </a:r>
          </a:p>
          <a:p>
            <a:pPr lvl="1">
              <a:lnSpc>
                <a:spcPct val="110000"/>
              </a:lnSpc>
            </a:pPr>
            <a:r>
              <a:rPr lang="en-US" b="1"/>
              <a:t>qaly</a:t>
            </a:r>
            <a:r>
              <a:rPr lang="en-US"/>
              <a:t>: Accrued quality-adjusted life years (QALYs) over the follow-up period</a:t>
            </a:r>
          </a:p>
          <a:p>
            <a:pPr lvl="1">
              <a:lnSpc>
                <a:spcPct val="110000"/>
              </a:lnSpc>
            </a:pPr>
            <a:r>
              <a:rPr lang="en-US" b="1"/>
              <a:t>tgroup</a:t>
            </a:r>
            <a:r>
              <a:rPr lang="en-US"/>
              <a:t>: Treatment group the patient was randomized to (“Treatment” or “Control”)</a:t>
            </a:r>
          </a:p>
          <a:p>
            <a:pPr lvl="1">
              <a:lnSpc>
                <a:spcPct val="110000"/>
              </a:lnSpc>
            </a:pPr>
            <a:r>
              <a:rPr lang="en-US" b="1"/>
              <a:t>age</a:t>
            </a:r>
            <a:r>
              <a:rPr lang="en-US"/>
              <a:t>: Age of patient at randomization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0189C-00A5-A7A4-D2DB-9282D8047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FC6C-83C9-36D0-783C-CFD86164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command for the most basic </a:t>
            </a:r>
            <a:r>
              <a:rPr lang="en-US">
                <a:cs typeface="Courier New" panose="02070309020205020404" pitchFamily="49" charset="0"/>
              </a:rPr>
              <a:t>CEA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8295-E662-A429-CBC4-E13F2DA3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. cea cost qaly, treatment(tgroup) vce(delta)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8CF2-3E4D-A977-C3C7-95FFB1BB90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1" y="1786400"/>
            <a:ext cx="501325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Cost and effect variables must be specified in that order</a:t>
            </a:r>
          </a:p>
          <a:p>
            <a:pPr>
              <a:lnSpc>
                <a:spcPct val="120000"/>
              </a:lnSpc>
            </a:pPr>
            <a:r>
              <a:rPr lang="en-US"/>
              <a:t>This version of the command:</a:t>
            </a:r>
          </a:p>
          <a:p>
            <a:pPr lvl="1">
              <a:lnSpc>
                <a:spcPct val="120000"/>
              </a:lnSpc>
            </a:pPr>
            <a:r>
              <a:rPr lang="en-US"/>
              <a:t>Takes the difference in cost and difference in outcomes</a:t>
            </a:r>
          </a:p>
          <a:p>
            <a:pPr lvl="1">
              <a:lnSpc>
                <a:spcPct val="120000"/>
              </a:lnSpc>
            </a:pPr>
            <a:r>
              <a:rPr lang="en-US"/>
              <a:t>Obtains the unadjusted means of the differences</a:t>
            </a:r>
          </a:p>
          <a:p>
            <a:pPr lvl="1">
              <a:lnSpc>
                <a:spcPct val="120000"/>
              </a:lnSpc>
            </a:pPr>
            <a:r>
              <a:rPr lang="en-US"/>
              <a:t>Computes the ratio of the mean differences; this is the incremental cost-effectiveness ratio, or ICER</a:t>
            </a:r>
          </a:p>
          <a:p>
            <a:pPr lvl="1">
              <a:lnSpc>
                <a:spcPct val="120000"/>
              </a:lnSpc>
            </a:pPr>
            <a:r>
              <a:rPr lang="en-US"/>
              <a:t>Uses the delta method to obtain the standard error of the 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A3B1A-CDE3-ECB4-A53D-34EFE6966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993" y="1911562"/>
            <a:ext cx="6386550" cy="20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37F3-0C0E-B06C-4A19-72C5D98D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Don’t I need Fieller confidence limits?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7681-EADF-E809-2D86-BAC4BDEE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. estat fieller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3609A-14DD-2625-5478-52D9924E05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786400"/>
            <a:ext cx="5126665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/>
              <a:t>Conventional standard errors for ratios like the ICER may be too small, especially if there is high correlation between cost and outcomes</a:t>
            </a:r>
          </a:p>
          <a:p>
            <a:pPr>
              <a:lnSpc>
                <a:spcPct val="100000"/>
              </a:lnSpc>
            </a:pPr>
            <a:r>
              <a:rPr lang="en-US"/>
              <a:t>This results in confidence intervals that are too narrow</a:t>
            </a:r>
          </a:p>
          <a:p>
            <a:pPr>
              <a:lnSpc>
                <a:spcPct val="100000"/>
              </a:lnSpc>
            </a:pPr>
            <a:r>
              <a:rPr lang="en-US"/>
              <a:t>Fieller-method CIs correct this</a:t>
            </a:r>
          </a:p>
          <a:p>
            <a:pPr>
              <a:lnSpc>
                <a:spcPct val="100000"/>
              </a:lnSpc>
            </a:pPr>
            <a:r>
              <a:rPr lang="en-US"/>
              <a:t>They are available as a post-estimation command when </a:t>
            </a:r>
            <a:r>
              <a:rPr lang="en-US" b="1"/>
              <a:t>vce(delta) </a:t>
            </a:r>
            <a:r>
              <a:rPr lang="en-US"/>
              <a:t>was specified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3FD2183-F297-74CD-EBA8-B59536D3A7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" t="2" r="-25" b="-240613"/>
          <a:stretch>
            <a:fillRect/>
          </a:stretch>
        </p:blipFill>
        <p:spPr>
          <a:xfrm>
            <a:off x="5642344" y="1785938"/>
            <a:ext cx="6168656" cy="4572000"/>
          </a:xfrm>
        </p:spPr>
      </p:pic>
    </p:spTree>
    <p:extLst>
      <p:ext uri="{BB962C8B-B14F-4D97-AF65-F5344CB8AC3E}">
        <p14:creationId xmlns:p14="http://schemas.microsoft.com/office/powerpoint/2010/main" val="308896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E4671-F011-98F4-3C4C-62DFE50EA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F300-9F15-4C47-9828-AE2C5AE7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 I get a C-E acceptability curve?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C1F8-DEB6-F21D-0529-BA24F980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. </a:t>
            </a:r>
            <a:r>
              <a:rPr lang="en-US" b="1"/>
              <a:t>ceagraph accept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D073D-CA40-519E-F3A1-466408E5F7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786400"/>
            <a:ext cx="57150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After </a:t>
            </a:r>
            <a:r>
              <a:rPr lang="en-US" b="1"/>
              <a:t>cea</a:t>
            </a:r>
            <a:r>
              <a:rPr lang="en-US"/>
              <a:t> with </a:t>
            </a:r>
            <a:r>
              <a:rPr lang="en-US" b="1"/>
              <a:t>vce(delta)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the curve is based on the cumulative </a:t>
            </a:r>
            <a:r>
              <a:rPr lang="en-US" i="1"/>
              <a:t>t </a:t>
            </a:r>
            <a:r>
              <a:rPr lang="en-US"/>
              <a:t>distribution</a:t>
            </a:r>
          </a:p>
          <a:p>
            <a:pPr>
              <a:lnSpc>
                <a:spcPct val="110000"/>
              </a:lnSpc>
            </a:pPr>
            <a:r>
              <a:rPr lang="en-US"/>
              <a:t>The curve tells you the probability that the new treatment is cost-effective at the specified willingness-to-pay</a:t>
            </a:r>
          </a:p>
          <a:p>
            <a:pPr>
              <a:lnSpc>
                <a:spcPct val="110000"/>
              </a:lnSpc>
            </a:pPr>
            <a:r>
              <a:rPr lang="en-US"/>
              <a:t>Standard </a:t>
            </a:r>
            <a:r>
              <a:rPr lang="en-US" b="1"/>
              <a:t>twoway</a:t>
            </a:r>
            <a:r>
              <a:rPr lang="en-US"/>
              <a:t> options are supported</a:t>
            </a:r>
          </a:p>
          <a:p>
            <a:pPr>
              <a:lnSpc>
                <a:spcPct val="110000"/>
              </a:lnSpc>
            </a:pPr>
            <a:r>
              <a:rPr lang="en-US"/>
              <a:t>Fieller CI lines and drop lines at the CI endpoints can be added with option </a:t>
            </a:r>
            <a:r>
              <a:rPr lang="en-US" b="1"/>
              <a:t>fieller</a:t>
            </a:r>
            <a:r>
              <a:rPr lang="en-US"/>
              <a:t> (output right)</a:t>
            </a:r>
            <a:endParaRPr lang="en-US" b="1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1A20AE7-E057-0780-D011-DF1A8F475A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68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CEB28-91A0-F39D-5D8D-1658CA948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C4C8-44AD-4FF0-34BC-3C798905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 I get a C-E acceptability curve?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1B8E-D290-355F-52C4-1F8B75A4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. </a:t>
            </a:r>
            <a:r>
              <a:rPr lang="en-US" b="1"/>
              <a:t>ceagraph accept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155B2-80DB-9A3D-F463-7169290DBC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786400"/>
            <a:ext cx="57150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After </a:t>
            </a:r>
            <a:r>
              <a:rPr lang="en-US" b="1"/>
              <a:t>cea</a:t>
            </a:r>
            <a:r>
              <a:rPr lang="en-US"/>
              <a:t> with </a:t>
            </a:r>
            <a:r>
              <a:rPr lang="en-US" b="1"/>
              <a:t>vce(delta)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the curve is based on the cumulative </a:t>
            </a:r>
            <a:r>
              <a:rPr lang="en-US" i="1"/>
              <a:t>t </a:t>
            </a:r>
            <a:r>
              <a:rPr lang="en-US"/>
              <a:t>distribution</a:t>
            </a:r>
          </a:p>
          <a:p>
            <a:pPr>
              <a:lnSpc>
                <a:spcPct val="110000"/>
              </a:lnSpc>
            </a:pPr>
            <a:r>
              <a:rPr lang="en-US"/>
              <a:t>The curve tells you the probability that the new treatment is cost-effective at the specified willingness-to-pay</a:t>
            </a:r>
          </a:p>
          <a:p>
            <a:pPr>
              <a:lnSpc>
                <a:spcPct val="110000"/>
              </a:lnSpc>
            </a:pPr>
            <a:r>
              <a:rPr lang="en-US"/>
              <a:t>Standard </a:t>
            </a:r>
            <a:r>
              <a:rPr lang="en-US" b="1"/>
              <a:t>twoway</a:t>
            </a:r>
            <a:r>
              <a:rPr lang="en-US"/>
              <a:t> options are supported</a:t>
            </a:r>
          </a:p>
          <a:p>
            <a:pPr>
              <a:lnSpc>
                <a:spcPct val="110000"/>
              </a:lnSpc>
            </a:pPr>
            <a:r>
              <a:rPr lang="en-US"/>
              <a:t>Fieller CI lines and drop lines at the CI endpoints can be added with option </a:t>
            </a:r>
            <a:r>
              <a:rPr lang="en-US" b="1"/>
              <a:t>fieller</a:t>
            </a:r>
            <a:r>
              <a:rPr lang="en-US"/>
              <a:t> (output right)</a:t>
            </a:r>
            <a:endParaRPr lang="en-US" b="1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38F4713-96A1-0CFF-88B2-830FCFDFC0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>
          <a:ln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24171B1-29CB-25D3-0164-DB9F7C5DFC7A}"/>
              </a:ext>
            </a:extLst>
          </p:cNvPr>
          <p:cNvSpPr/>
          <p:nvPr/>
        </p:nvSpPr>
        <p:spPr>
          <a:xfrm rot="1431203">
            <a:off x="9354089" y="4196317"/>
            <a:ext cx="2275367" cy="1282996"/>
          </a:xfrm>
          <a:prstGeom prst="rightArrow">
            <a:avLst/>
          </a:prstGeom>
          <a:solidFill>
            <a:srgbClr val="379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Grumble</a:t>
            </a:r>
          </a:p>
        </p:txBody>
      </p:sp>
    </p:spTree>
    <p:extLst>
      <p:ext uri="{BB962C8B-B14F-4D97-AF65-F5344CB8AC3E}">
        <p14:creationId xmlns:p14="http://schemas.microsoft.com/office/powerpoint/2010/main" val="16541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4081-28EC-9B0B-FF6D-7D22FED4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And if I would prefer to bootstrap the VCE?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AFA67-404B-DBCD-7C60-EFCF0AA64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. cea cost qaly, treatment(tgroup)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2727D-751A-E879-85ED-B068B131B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714500"/>
            <a:ext cx="3957084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Standard errors bootstrapped by default</a:t>
            </a:r>
          </a:p>
          <a:p>
            <a:pPr lvl="1">
              <a:lnSpc>
                <a:spcPct val="110000"/>
              </a:lnSpc>
            </a:pPr>
            <a:r>
              <a:rPr lang="en-US"/>
              <a:t>Cost and effect pairs resampled automatically</a:t>
            </a:r>
          </a:p>
          <a:p>
            <a:pPr lvl="1">
              <a:lnSpc>
                <a:spcPct val="110000"/>
              </a:lnSpc>
            </a:pPr>
            <a:r>
              <a:rPr lang="en-US"/>
              <a:t>Resampling within strata defined by treatment variable</a:t>
            </a:r>
          </a:p>
          <a:p>
            <a:pPr>
              <a:lnSpc>
                <a:spcPct val="110000"/>
              </a:lnSpc>
            </a:pPr>
            <a:r>
              <a:rPr lang="en-US"/>
              <a:t>Control the bootstrap process with options</a:t>
            </a:r>
            <a:endParaRPr lang="en-US" b="1"/>
          </a:p>
          <a:p>
            <a:pPr lvl="1">
              <a:lnSpc>
                <a:spcPct val="110000"/>
              </a:lnSpc>
            </a:pPr>
            <a:r>
              <a:rPr lang="en-US"/>
              <a:t>Just like any other Stata estimation command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340BF62-70C7-25A6-6B07-04D76ECA7F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1168" t="-1287" r="-1105" b="1"/>
          <a:stretch>
            <a:fillRect/>
          </a:stretch>
        </p:blipFill>
        <p:spPr>
          <a:xfrm>
            <a:off x="4502152" y="1714500"/>
            <a:ext cx="6172936" cy="2453999"/>
          </a:xfrm>
          <a:ln>
            <a:solidFill>
              <a:srgbClr val="3794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48537-F623-1259-1770-E5E4CEF5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631" y="2899400"/>
            <a:ext cx="6717219" cy="3462723"/>
          </a:xfrm>
          <a:prstGeom prst="rect">
            <a:avLst/>
          </a:prstGeom>
          <a:ln w="19050">
            <a:solidFill>
              <a:srgbClr val="3794FF"/>
            </a:solidFill>
          </a:ln>
        </p:spPr>
      </p:pic>
    </p:spTree>
    <p:extLst>
      <p:ext uri="{BB962C8B-B14F-4D97-AF65-F5344CB8AC3E}">
        <p14:creationId xmlns:p14="http://schemas.microsoft.com/office/powerpoint/2010/main" val="193562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FD22-356F-AF9D-692C-0968219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Aren’t percentile-based CIs preferred?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DB90E-E597-2ECA-28CE-2A1AB56B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. estat bootstrap, percentile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BB05D-DDB0-02BF-6074-9FFC2BE4F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714500"/>
            <a:ext cx="4212265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Yes, but there doesn’t seem to be a way to control what is shown in the table after bootstrap</a:t>
            </a:r>
          </a:p>
          <a:p>
            <a:pPr>
              <a:lnSpc>
                <a:spcPct val="120000"/>
              </a:lnSpc>
            </a:pPr>
            <a:r>
              <a:rPr lang="en-US"/>
              <a:t>Use the official command </a:t>
            </a:r>
            <a:r>
              <a:rPr lang="en-US" b="1"/>
              <a:t>estat bootstrap</a:t>
            </a:r>
          </a:p>
          <a:p>
            <a:pPr lvl="1">
              <a:lnSpc>
                <a:spcPct val="120000"/>
              </a:lnSpc>
            </a:pPr>
            <a:r>
              <a:rPr lang="en-US"/>
              <a:t>Bias-corrected CIs are available with option </a:t>
            </a:r>
            <a:r>
              <a:rPr lang="en-US" b="1"/>
              <a:t>bc</a:t>
            </a:r>
          </a:p>
          <a:p>
            <a:pPr>
              <a:lnSpc>
                <a:spcPct val="120000"/>
              </a:lnSpc>
            </a:pPr>
            <a:r>
              <a:rPr lang="en-US"/>
              <a:t>Bias-corrected and accelerated CIs are available if you specify </a:t>
            </a:r>
            <a:r>
              <a:rPr lang="en-US" b="1"/>
              <a:t>vce(bootstrap, bca) </a:t>
            </a:r>
            <a:r>
              <a:rPr lang="en-US"/>
              <a:t>at estimation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7AF6771-FC5E-8422-877A-4AB1D67083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1508" t="36177" r="762" b="-794"/>
          <a:stretch>
            <a:fillRect/>
          </a:stretch>
        </p:blipFill>
        <p:spPr>
          <a:xfrm>
            <a:off x="6096000" y="1860550"/>
            <a:ext cx="5715000" cy="2810687"/>
          </a:xfrm>
          <a:prstGeom prst="rect">
            <a:avLst/>
          </a:prstGeom>
          <a:ln w="9525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5478E-0178-F1CB-0560-9AC176A8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7" r="709"/>
          <a:stretch>
            <a:fillRect/>
          </a:stretch>
        </p:blipFill>
        <p:spPr>
          <a:xfrm>
            <a:off x="4735033" y="3915443"/>
            <a:ext cx="7194697" cy="214086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128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57B32-DB9C-EDA4-1210-5682DCB5F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7E6D-9CC8-4A1B-1786-EF893D8C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Aren’t percentile-based CIs preferred?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78B8A-623E-F444-A838-8D9A10187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. estat bootstrap, percentile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D6D9B-530B-FAEA-0DAB-80B6FC7A08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714500"/>
            <a:ext cx="4212265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Yes, but there doesn’t seem to be a way to control what is shown in the table after bootstrap</a:t>
            </a:r>
          </a:p>
          <a:p>
            <a:pPr>
              <a:lnSpc>
                <a:spcPct val="120000"/>
              </a:lnSpc>
            </a:pPr>
            <a:r>
              <a:rPr lang="en-US"/>
              <a:t>Use the official command </a:t>
            </a:r>
            <a:r>
              <a:rPr lang="en-US" b="1"/>
              <a:t>estat bootstrap</a:t>
            </a:r>
          </a:p>
          <a:p>
            <a:pPr lvl="1">
              <a:lnSpc>
                <a:spcPct val="120000"/>
              </a:lnSpc>
            </a:pPr>
            <a:r>
              <a:rPr lang="en-US"/>
              <a:t>Bias-corrected CIs are available with option </a:t>
            </a:r>
            <a:r>
              <a:rPr lang="en-US" b="1"/>
              <a:t>bc</a:t>
            </a:r>
          </a:p>
          <a:p>
            <a:pPr>
              <a:lnSpc>
                <a:spcPct val="120000"/>
              </a:lnSpc>
            </a:pPr>
            <a:r>
              <a:rPr lang="en-US"/>
              <a:t>Bias-corrected and accelerated CIs are available if you specify </a:t>
            </a:r>
            <a:r>
              <a:rPr lang="en-US" b="1"/>
              <a:t>vce(bootstrap, bca) </a:t>
            </a:r>
            <a:r>
              <a:rPr lang="en-US"/>
              <a:t>at estimation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7A728C-BED1-0E36-64EA-25C622B790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1508" t="36177" r="762" b="-794"/>
          <a:stretch>
            <a:fillRect/>
          </a:stretch>
        </p:blipFill>
        <p:spPr>
          <a:xfrm>
            <a:off x="6096000" y="1860550"/>
            <a:ext cx="5715000" cy="2810687"/>
          </a:xfrm>
          <a:prstGeom prst="rect">
            <a:avLst/>
          </a:prstGeom>
          <a:ln w="9525">
            <a:solidFill>
              <a:srgbClr val="3794FF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9A701EC-782E-E96B-DEFF-C3A612CEE648}"/>
              </a:ext>
            </a:extLst>
          </p:cNvPr>
          <p:cNvSpPr/>
          <p:nvPr/>
        </p:nvSpPr>
        <p:spPr>
          <a:xfrm rot="1431203">
            <a:off x="7667057" y="1842534"/>
            <a:ext cx="2275367" cy="1282996"/>
          </a:xfrm>
          <a:prstGeom prst="rightArrow">
            <a:avLst/>
          </a:prstGeom>
          <a:solidFill>
            <a:srgbClr val="379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Wish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8E54E7-8279-22AF-146A-6621975A9B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7" r="709"/>
          <a:stretch>
            <a:fillRect/>
          </a:stretch>
        </p:blipFill>
        <p:spPr>
          <a:xfrm>
            <a:off x="4735033" y="3915443"/>
            <a:ext cx="7194697" cy="2140863"/>
          </a:xfrm>
          <a:prstGeom prst="rect">
            <a:avLst/>
          </a:prstGeom>
          <a:ln w="19050">
            <a:solidFill>
              <a:srgbClr val="3794FF"/>
            </a:solidFill>
          </a:ln>
        </p:spPr>
      </p:pic>
    </p:spTree>
    <p:extLst>
      <p:ext uri="{BB962C8B-B14F-4D97-AF65-F5344CB8AC3E}">
        <p14:creationId xmlns:p14="http://schemas.microsoft.com/office/powerpoint/2010/main" val="287637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617D-7D0E-B725-0372-5CAA285F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Required 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ACCD-3112-E875-1AC9-FF4225AF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 am employed by the Center for Mental Healthcare and Outcomes Research located at the Central Arkansas Veterans Health System.</a:t>
            </a:r>
          </a:p>
          <a:p>
            <a:pPr lvl="1"/>
            <a:r>
              <a:rPr lang="en-US"/>
              <a:t>The presented slides and my attendance at this conference are the result of support from the United States Department of Veterans Affairs.</a:t>
            </a:r>
          </a:p>
          <a:p>
            <a:pPr lvl="1"/>
            <a:r>
              <a:rPr lang="en-US"/>
              <a:t>The </a:t>
            </a:r>
            <a:r>
              <a:rPr lang="en-US" b="1"/>
              <a:t>cea</a:t>
            </a:r>
            <a:r>
              <a:rPr lang="en-US"/>
              <a:t> command was not developed with VA time or computing resources. No U.S. government warranty or liability is expressed or implied.</a:t>
            </a:r>
          </a:p>
          <a:p>
            <a:r>
              <a:rPr lang="en-US"/>
              <a:t>The contents of this presentation do not represent the views of the U.S. Department of Veterans Affairs or the United States Government. </a:t>
            </a:r>
          </a:p>
          <a:p>
            <a:r>
              <a:rPr lang="en-US"/>
              <a:t>References within this presentation to products does not imply an endorsement by the U.S. Department of Veterans Affairs or the United States Government.</a:t>
            </a:r>
          </a:p>
        </p:txBody>
      </p:sp>
    </p:spTree>
    <p:extLst>
      <p:ext uri="{BB962C8B-B14F-4D97-AF65-F5344CB8AC3E}">
        <p14:creationId xmlns:p14="http://schemas.microsoft.com/office/powerpoint/2010/main" val="193399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4B54-A575-F23B-BAD7-203A49264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6A7A-C7DD-1D1C-9B73-51148F3B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85800"/>
          </a:xfrm>
        </p:spPr>
        <p:txBody>
          <a:bodyPr>
            <a:normAutofit fontScale="90000"/>
          </a:bodyPr>
          <a:lstStyle/>
          <a:p>
            <a:r>
              <a:rPr lang="en-US"/>
              <a:t>And a C-E acceptability curve is still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B85B-AB90-A816-B248-174FE2D0C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325"/>
            <a:ext cx="11430000" cy="464675"/>
          </a:xfrm>
        </p:spPr>
        <p:txBody>
          <a:bodyPr>
            <a:normAutofit/>
          </a:bodyPr>
          <a:lstStyle/>
          <a:p>
            <a:r>
              <a:rPr lang="en-US" b="1"/>
              <a:t>. ceagraph accept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19B5E-8F69-7DAE-F5BD-121D609FB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651000"/>
            <a:ext cx="5715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After </a:t>
            </a:r>
            <a:r>
              <a:rPr lang="en-US" b="1"/>
              <a:t>cea</a:t>
            </a:r>
            <a:r>
              <a:rPr lang="en-US"/>
              <a:t> with </a:t>
            </a:r>
            <a:r>
              <a:rPr lang="en-US" b="1"/>
              <a:t>vce(bootstrap)</a:t>
            </a:r>
            <a:r>
              <a:rPr lang="en-US"/>
              <a:t>, the empirical CEAC is drawn</a:t>
            </a:r>
          </a:p>
          <a:p>
            <a:pPr>
              <a:lnSpc>
                <a:spcPct val="110000"/>
              </a:lnSpc>
            </a:pPr>
            <a:r>
              <a:rPr lang="en-US"/>
              <a:t>Provides the proportion of replications at or below the WTP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Use option </a:t>
            </a:r>
            <a:r>
              <a:rPr lang="en-US" b="1">
                <a:solidFill>
                  <a:schemeClr val="bg1"/>
                </a:solidFill>
              </a:rPr>
              <a:t>wtp()</a:t>
            </a:r>
            <a:r>
              <a:rPr lang="en-US">
                <a:solidFill>
                  <a:schemeClr val="bg1"/>
                </a:solidFill>
              </a:rPr>
              <a:t> with keywords </a:t>
            </a:r>
            <a:r>
              <a:rPr lang="en-US" b="1">
                <a:solidFill>
                  <a:schemeClr val="bg1"/>
                </a:solidFill>
              </a:rPr>
              <a:t>icer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b="1">
                <a:solidFill>
                  <a:schemeClr val="bg1"/>
                </a:solidFill>
              </a:rPr>
              <a:t>ci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Can serve as a check for coverage 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Supply a numlist to map WTP back to proportion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7B66A84-9F73-394D-0597-83E824E9BD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904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3BD3B-F8EA-755D-0690-BD47BF5E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7C4A-8467-2CBB-9BE6-54813C6C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85800"/>
          </a:xfrm>
        </p:spPr>
        <p:txBody>
          <a:bodyPr>
            <a:normAutofit fontScale="90000"/>
          </a:bodyPr>
          <a:lstStyle/>
          <a:p>
            <a:r>
              <a:rPr lang="en-US"/>
              <a:t>And a C-E acceptability curve is still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07CF-5908-E0A2-1D61-124C62F04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325"/>
            <a:ext cx="11430000" cy="464675"/>
          </a:xfrm>
        </p:spPr>
        <p:txBody>
          <a:bodyPr>
            <a:normAutofit/>
          </a:bodyPr>
          <a:lstStyle/>
          <a:p>
            <a:r>
              <a:rPr lang="en-US" b="1"/>
              <a:t>. ceagraph accept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4A028-FE71-4E48-D8EA-A62239E807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651000"/>
            <a:ext cx="5715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After </a:t>
            </a:r>
            <a:r>
              <a:rPr lang="en-US" b="1"/>
              <a:t>cea</a:t>
            </a:r>
            <a:r>
              <a:rPr lang="en-US"/>
              <a:t> with </a:t>
            </a:r>
            <a:r>
              <a:rPr lang="en-US" b="1"/>
              <a:t>vce(bootstrap)</a:t>
            </a:r>
            <a:r>
              <a:rPr lang="en-US"/>
              <a:t>, the empirical CEAC is drawn</a:t>
            </a:r>
          </a:p>
          <a:p>
            <a:pPr>
              <a:lnSpc>
                <a:spcPct val="110000"/>
              </a:lnSpc>
            </a:pPr>
            <a:r>
              <a:rPr lang="en-US"/>
              <a:t>Provides the proportion of replications at or below the WTP</a:t>
            </a:r>
          </a:p>
          <a:p>
            <a:pPr>
              <a:lnSpc>
                <a:spcPct val="110000"/>
              </a:lnSpc>
            </a:pPr>
            <a:r>
              <a:rPr lang="en-US"/>
              <a:t>Use option </a:t>
            </a:r>
            <a:r>
              <a:rPr lang="en-US" b="1"/>
              <a:t>wtp()</a:t>
            </a:r>
            <a:r>
              <a:rPr lang="en-US"/>
              <a:t> with keywords </a:t>
            </a:r>
            <a:r>
              <a:rPr lang="en-US" b="1"/>
              <a:t>icer</a:t>
            </a:r>
            <a:r>
              <a:rPr lang="en-US"/>
              <a:t> and </a:t>
            </a:r>
            <a:r>
              <a:rPr lang="en-US" b="1"/>
              <a:t>ci</a:t>
            </a:r>
          </a:p>
          <a:p>
            <a:pPr lvl="1">
              <a:lnSpc>
                <a:spcPct val="110000"/>
              </a:lnSpc>
            </a:pPr>
            <a:r>
              <a:rPr lang="en-US"/>
              <a:t>Can serve as a check for coverage 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Supply a numlist to map WTP back to proportion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E99E710-4F36-DD78-B027-5F638D6EC0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651000"/>
            <a:ext cx="5715000" cy="4572000"/>
          </a:xfrm>
        </p:spPr>
      </p:pic>
    </p:spTree>
    <p:extLst>
      <p:ext uri="{BB962C8B-B14F-4D97-AF65-F5344CB8AC3E}">
        <p14:creationId xmlns:p14="http://schemas.microsoft.com/office/powerpoint/2010/main" val="361033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11F8-5D18-744E-E38E-B3EF2FA0C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FDC8-AA49-33C8-D4BC-C2F4FEA4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85800"/>
          </a:xfrm>
        </p:spPr>
        <p:txBody>
          <a:bodyPr>
            <a:normAutofit fontScale="90000"/>
          </a:bodyPr>
          <a:lstStyle/>
          <a:p>
            <a:r>
              <a:rPr lang="en-US"/>
              <a:t>And a C-E acceptability curve is still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CECA5-C891-31FA-495B-920F5565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325"/>
            <a:ext cx="11430000" cy="464675"/>
          </a:xfrm>
        </p:spPr>
        <p:txBody>
          <a:bodyPr>
            <a:normAutofit/>
          </a:bodyPr>
          <a:lstStyle/>
          <a:p>
            <a:r>
              <a:rPr lang="en-US" b="1"/>
              <a:t>. ceagraph accept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9FB82-8807-B5ED-A988-AF57770856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651000"/>
            <a:ext cx="5715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After </a:t>
            </a:r>
            <a:r>
              <a:rPr lang="en-US" b="1"/>
              <a:t>cea</a:t>
            </a:r>
            <a:r>
              <a:rPr lang="en-US"/>
              <a:t> with </a:t>
            </a:r>
            <a:r>
              <a:rPr lang="en-US" b="1"/>
              <a:t>vce(bootstrap)</a:t>
            </a:r>
            <a:r>
              <a:rPr lang="en-US"/>
              <a:t>, the empirical CEAC is drawn</a:t>
            </a:r>
          </a:p>
          <a:p>
            <a:pPr>
              <a:lnSpc>
                <a:spcPct val="110000"/>
              </a:lnSpc>
            </a:pPr>
            <a:r>
              <a:rPr lang="en-US"/>
              <a:t>Provides the proportion of replications at or below the WTP</a:t>
            </a:r>
          </a:p>
          <a:p>
            <a:pPr>
              <a:lnSpc>
                <a:spcPct val="110000"/>
              </a:lnSpc>
            </a:pPr>
            <a:r>
              <a:rPr lang="en-US"/>
              <a:t>Use option </a:t>
            </a:r>
            <a:r>
              <a:rPr lang="en-US" b="1"/>
              <a:t>wtp()</a:t>
            </a:r>
            <a:r>
              <a:rPr lang="en-US"/>
              <a:t> with keywords </a:t>
            </a:r>
            <a:r>
              <a:rPr lang="en-US" b="1"/>
              <a:t>icer</a:t>
            </a:r>
            <a:r>
              <a:rPr lang="en-US"/>
              <a:t> and </a:t>
            </a:r>
            <a:r>
              <a:rPr lang="en-US" b="1"/>
              <a:t>ci</a:t>
            </a:r>
          </a:p>
          <a:p>
            <a:pPr lvl="1">
              <a:lnSpc>
                <a:spcPct val="110000"/>
              </a:lnSpc>
            </a:pPr>
            <a:r>
              <a:rPr lang="en-US"/>
              <a:t>Can serve as a check for coverage </a:t>
            </a:r>
          </a:p>
          <a:p>
            <a:pPr>
              <a:lnSpc>
                <a:spcPct val="110000"/>
              </a:lnSpc>
            </a:pPr>
            <a:r>
              <a:rPr lang="en-US"/>
              <a:t>Supply a </a:t>
            </a:r>
            <a:r>
              <a:rPr lang="en-US" i="1"/>
              <a:t>numlist</a:t>
            </a:r>
            <a:r>
              <a:rPr lang="en-US"/>
              <a:t> to map WTP back to proportions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1CCCA41-8601-A402-9725-6F3F32977A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559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0A265-4BC4-8635-66B5-03F35D7FD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247A-EE33-15A5-8C70-1DE21998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if I want to make a C-E scatterplot?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6F9F-CB88-AD1E-D65C-5BDE8588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06699"/>
            <a:ext cx="11430000" cy="4885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/>
              <a:t>. ceagraph scatter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36A55-880B-9E5A-5170-A831C18A62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This plot shows the location of each cost-effect pair for the bootstrapped ICER</a:t>
            </a:r>
          </a:p>
          <a:p>
            <a:pPr>
              <a:lnSpc>
                <a:spcPct val="110000"/>
              </a:lnSpc>
            </a:pPr>
            <a:r>
              <a:rPr lang="en-US"/>
              <a:t>By default, the ICER value is shown in the legend and we customize its location using the twoway option </a:t>
            </a:r>
            <a:r>
              <a:rPr lang="en-US" b="1"/>
              <a:t>legend()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Confidence ellipses can be added with ellipse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And the look of the scatter points can be controlled with the usual twoway marker options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4264DF2-A5AA-BDAD-165A-68BAB0BEC5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833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5821D-5E21-05FD-C8A5-4AC4AD171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8D7B-FD5A-6B4F-1B88-9E5590A7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if I want to make a C-E scatterplot?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47CB-C43A-9E9E-D6F4-1ACD4C17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06699"/>
            <a:ext cx="11430000" cy="4885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/>
              <a:t>. ceagraph scatter, legend()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27636-919B-8C58-2235-DD16C81A91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This plot shows the location of each cost-effect pair for the bootstrapped ICER</a:t>
            </a:r>
          </a:p>
          <a:p>
            <a:pPr>
              <a:lnSpc>
                <a:spcPct val="110000"/>
              </a:lnSpc>
            </a:pPr>
            <a:r>
              <a:rPr lang="en-US"/>
              <a:t>By default, the ICER value is shown in the legend and we customize its location using the twoway option </a:t>
            </a:r>
            <a:r>
              <a:rPr lang="en-US" b="1"/>
              <a:t>legend()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Confidence ellipses can be added with ellipse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And the look of the scatter points can be controlled with the usual twoway marker options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F8399C9-2061-B059-3758-6972A27C0E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92899E6-BE43-D442-E893-90CB77454FD5}"/>
              </a:ext>
            </a:extLst>
          </p:cNvPr>
          <p:cNvSpPr/>
          <p:nvPr/>
        </p:nvSpPr>
        <p:spPr>
          <a:xfrm rot="1485328">
            <a:off x="5044358" y="1125474"/>
            <a:ext cx="2275367" cy="1282996"/>
          </a:xfrm>
          <a:prstGeom prst="rightArrow">
            <a:avLst/>
          </a:prstGeom>
          <a:solidFill>
            <a:srgbClr val="379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/>
          <a:lstStyle/>
          <a:p>
            <a:pPr algn="ctr"/>
            <a:r>
              <a:rPr lang="en-US" sz="2800" b="1"/>
              <a:t>Grumble</a:t>
            </a:r>
          </a:p>
        </p:txBody>
      </p:sp>
    </p:spTree>
    <p:extLst>
      <p:ext uri="{BB962C8B-B14F-4D97-AF65-F5344CB8AC3E}">
        <p14:creationId xmlns:p14="http://schemas.microsoft.com/office/powerpoint/2010/main" val="142471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8D667-921E-182D-FD6B-F5FCF0542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5E26-56CD-8326-B58D-5D57B22D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if I want to make a C-E scatterplot?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FFAA-6961-F7D4-17ED-D3503B457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06699"/>
            <a:ext cx="11430000" cy="4885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/>
              <a:t>. ceagraph scatter, ellipse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70E71-6F13-4755-2C56-716A636201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This plot shows the location of each cost-effect pair for the bootstrapped ICER</a:t>
            </a:r>
          </a:p>
          <a:p>
            <a:pPr>
              <a:lnSpc>
                <a:spcPct val="110000"/>
              </a:lnSpc>
            </a:pPr>
            <a:r>
              <a:rPr lang="en-US"/>
              <a:t>By default, the ICER value is shown in the legend and we customize its location using the twoway option </a:t>
            </a:r>
            <a:r>
              <a:rPr lang="en-US" b="1"/>
              <a:t>legend()</a:t>
            </a:r>
          </a:p>
          <a:p>
            <a:pPr>
              <a:lnSpc>
                <a:spcPct val="110000"/>
              </a:lnSpc>
            </a:pPr>
            <a:r>
              <a:rPr lang="en-US"/>
              <a:t>Confidence ellipses can be added with </a:t>
            </a:r>
            <a:r>
              <a:rPr lang="en-US" b="1"/>
              <a:t>ellipse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And the look of the scatter points can be controlled with the usual twoway marker options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3D622D1-E72C-E7BA-0D98-320C04050A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780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7CAB6-FCCD-97A5-C340-241762783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37D3-88B4-E931-D735-B25628F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if I want to make a C-E scatterplot?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B839-8437-9DCF-4BE5-4367670E4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06699"/>
            <a:ext cx="11430000" cy="4885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/>
              <a:t>. ceagraph scatter, ellipse msymbol() mcolor()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EBD9C-BD81-3C5D-201B-0B8159ED06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This plot shows the location of each cost-effect pair for the bootstrapped ICER</a:t>
            </a:r>
          </a:p>
          <a:p>
            <a:pPr>
              <a:lnSpc>
                <a:spcPct val="110000"/>
              </a:lnSpc>
            </a:pPr>
            <a:r>
              <a:rPr lang="en-US"/>
              <a:t>By default, the ICER value is shown in the legend and we customize its location using the twoway option </a:t>
            </a:r>
            <a:r>
              <a:rPr lang="en-US" b="1"/>
              <a:t>legend()</a:t>
            </a:r>
          </a:p>
          <a:p>
            <a:pPr>
              <a:lnSpc>
                <a:spcPct val="110000"/>
              </a:lnSpc>
            </a:pPr>
            <a:r>
              <a:rPr lang="en-US"/>
              <a:t>Confidence ellipses can be added with </a:t>
            </a:r>
            <a:r>
              <a:rPr lang="en-US" b="1"/>
              <a:t>ellipse</a:t>
            </a:r>
          </a:p>
          <a:p>
            <a:pPr>
              <a:lnSpc>
                <a:spcPct val="110000"/>
              </a:lnSpc>
            </a:pPr>
            <a:r>
              <a:rPr lang="en-US"/>
              <a:t>And the look of the scatter points can be controlled with the usual twoway marker options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B2F1F0B-B692-CD6B-3296-8F8467FC2B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527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FBC4-7B70-A10F-D910-6D4F2AB8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 I get the net monetary benefit instead?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EB1E-730C-041A-7285-CE106F538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. cea cost qaly, treatment(tgroup) wtp(200000)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06717-9E8A-7592-51E0-1517DDC6B8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651130"/>
            <a:ext cx="5715000" cy="4572000"/>
          </a:xfrm>
        </p:spPr>
        <p:txBody>
          <a:bodyPr>
            <a:normAutofit lnSpcReduction="10000"/>
          </a:bodyPr>
          <a:lstStyle/>
          <a:p>
            <a:r>
              <a:rPr lang="en-US"/>
              <a:t>Specifying a WTP value switches the output from the ICER to the net monetary benefit (NMB) metric</a:t>
            </a:r>
          </a:p>
          <a:p>
            <a:r>
              <a:rPr lang="en-US"/>
              <a:t>The new treatment is a good value if NMB&gt;0 </a:t>
            </a:r>
          </a:p>
          <a:p>
            <a:pPr lvl="1"/>
            <a:r>
              <a:rPr lang="en-US"/>
              <a:t>This simplifies the decision rule if you know the WTP</a:t>
            </a:r>
          </a:p>
          <a:p>
            <a:r>
              <a:rPr lang="en-US"/>
              <a:t>NMB tells you how much you gain (in currency-denominated value) relative to what you would have paid for the improved health outcomes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C8E5F40-4831-5053-28E7-87224DF3BB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958" t="1" r="-296" b="-105209"/>
          <a:stretch>
            <a:fillRect/>
          </a:stretch>
        </p:blipFill>
        <p:spPr>
          <a:xfrm>
            <a:off x="6096000" y="1651000"/>
            <a:ext cx="5715000" cy="4572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A8C61-D652-D8EB-D7CA-CEE7BBF1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79" t="20733" r="37121" b="-786"/>
          <a:stretch>
            <a:fillRect/>
          </a:stretch>
        </p:blipFill>
        <p:spPr>
          <a:xfrm>
            <a:off x="5988251" y="3535051"/>
            <a:ext cx="5930498" cy="2957824"/>
          </a:xfrm>
          <a:prstGeom prst="rect">
            <a:avLst/>
          </a:prstGeom>
          <a:ln w="19050">
            <a:solidFill>
              <a:srgbClr val="3794FF"/>
            </a:solidFill>
          </a:ln>
        </p:spPr>
      </p:pic>
    </p:spTree>
    <p:extLst>
      <p:ext uri="{BB962C8B-B14F-4D97-AF65-F5344CB8AC3E}">
        <p14:creationId xmlns:p14="http://schemas.microsoft.com/office/powerpoint/2010/main" val="4130171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62B1E73-A803-C52F-04E6-A89C70975A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904" t="-27767" r="29376" b="-69017"/>
          <a:stretch>
            <a:fillRect/>
          </a:stretch>
        </p:blipFill>
        <p:spPr>
          <a:xfrm>
            <a:off x="6096000" y="1786400"/>
            <a:ext cx="5715000" cy="4572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DE78E-D23C-4975-DDEC-69BADC15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894" y="1946135"/>
            <a:ext cx="6037106" cy="416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2B8775-E55F-8FA7-F5B8-4F448CA6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I fit models for cost and effect?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246A7-1741-A2A0-80B7-A46AC377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. cea (</a:t>
            </a:r>
            <a:r>
              <a:rPr lang="en-US" sz="2400" i="1"/>
              <a:t>cmodel</a:t>
            </a:r>
            <a:r>
              <a:rPr lang="en-US" sz="2400" b="1"/>
              <a:t>) (</a:t>
            </a:r>
            <a:r>
              <a:rPr lang="en-US" sz="2400" i="1"/>
              <a:t>emodel</a:t>
            </a:r>
            <a:r>
              <a:rPr lang="en-US" sz="2400" b="1"/>
              <a:t>), treatment(tgroup)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EEB86-242A-BA12-9639-2540154C18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i="1"/>
              <a:t>cmodel </a:t>
            </a:r>
            <a:r>
              <a:rPr lang="en-US"/>
              <a:t>and </a:t>
            </a:r>
            <a:r>
              <a:rPr lang="en-US" i="1"/>
              <a:t>emodel </a:t>
            </a:r>
            <a:r>
              <a:rPr lang="en-US"/>
              <a:t>have the following syntax</a:t>
            </a:r>
          </a:p>
          <a:p>
            <a:pPr lvl="1">
              <a:lnSpc>
                <a:spcPct val="110000"/>
              </a:lnSpc>
            </a:pPr>
            <a:r>
              <a:rPr lang="en-US" i="1"/>
              <a:t>cmd depvar indepvars</a:t>
            </a:r>
            <a:r>
              <a:rPr lang="en-US"/>
              <a:t>, </a:t>
            </a:r>
            <a:r>
              <a:rPr lang="en-US" i="1"/>
              <a:t>cmd_options</a:t>
            </a:r>
          </a:p>
          <a:p>
            <a:pPr>
              <a:lnSpc>
                <a:spcPct val="110000"/>
              </a:lnSpc>
            </a:pPr>
            <a:r>
              <a:rPr lang="en-US" i="1"/>
              <a:t>cmd</a:t>
            </a:r>
            <a:r>
              <a:rPr lang="en-US"/>
              <a:t> is a Stata command</a:t>
            </a:r>
          </a:p>
          <a:p>
            <a:pPr>
              <a:lnSpc>
                <a:spcPct val="110000"/>
              </a:lnSpc>
            </a:pPr>
            <a:r>
              <a:rPr lang="en-US" i="1"/>
              <a:t>depvar</a:t>
            </a:r>
            <a:r>
              <a:rPr lang="en-US"/>
              <a:t> is </a:t>
            </a:r>
            <a:r>
              <a:rPr lang="en-US" i="1"/>
              <a:t>costvar</a:t>
            </a:r>
            <a:r>
              <a:rPr lang="en-US"/>
              <a:t> or </a:t>
            </a:r>
            <a:r>
              <a:rPr lang="en-US" i="1"/>
              <a:t>effvar</a:t>
            </a:r>
          </a:p>
          <a:p>
            <a:pPr>
              <a:lnSpc>
                <a:spcPct val="110000"/>
              </a:lnSpc>
            </a:pPr>
            <a:r>
              <a:rPr lang="en-US" i="1"/>
              <a:t>indepvars</a:t>
            </a:r>
            <a:r>
              <a:rPr lang="en-US"/>
              <a:t> are covariates you want to adjust for (they need not be the same for both models)</a:t>
            </a:r>
          </a:p>
          <a:p>
            <a:pPr>
              <a:lnSpc>
                <a:spcPct val="110000"/>
              </a:lnSpc>
            </a:pPr>
            <a:r>
              <a:rPr lang="en-US" i="1"/>
              <a:t>cmd_options</a:t>
            </a:r>
            <a:r>
              <a:rPr lang="en-US"/>
              <a:t> are command-specific options </a:t>
            </a:r>
          </a:p>
        </p:txBody>
      </p:sp>
    </p:spTree>
    <p:extLst>
      <p:ext uri="{BB962C8B-B14F-4D97-AF65-F5344CB8AC3E}">
        <p14:creationId xmlns:p14="http://schemas.microsoft.com/office/powerpoint/2010/main" val="1200840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283A-45C7-B543-2890-D2D56229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commands?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FF20-D3B3-4353-BD25-495D99D00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We’ve tested and confirmed the following Stata estimation commands work:</a:t>
            </a:r>
          </a:p>
          <a:p>
            <a:pPr lvl="1"/>
            <a:r>
              <a:rPr lang="en-US"/>
              <a:t>regress</a:t>
            </a:r>
          </a:p>
          <a:p>
            <a:pPr lvl="1"/>
            <a:r>
              <a:rPr lang="en-US"/>
              <a:t>glm</a:t>
            </a:r>
          </a:p>
          <a:p>
            <a:pPr lvl="2"/>
            <a:r>
              <a:rPr lang="en-US"/>
              <a:t>glm, family(gamma) link(log) is often recommended for skewed cost data</a:t>
            </a:r>
          </a:p>
          <a:p>
            <a:pPr lvl="1"/>
            <a:r>
              <a:rPr lang="en-US"/>
              <a:t>betareg</a:t>
            </a:r>
          </a:p>
          <a:p>
            <a:pPr lvl="2"/>
            <a:r>
              <a:rPr lang="en-US"/>
              <a:t>The beta distribution is sometimes recommended for QALY data that are constrained to (0,1)</a:t>
            </a:r>
          </a:p>
          <a:p>
            <a:pPr lvl="1"/>
            <a:r>
              <a:rPr lang="en-US"/>
              <a:t>Other variants on linear regression (areg, cnsreg, hetregress [mle only])</a:t>
            </a:r>
          </a:p>
          <a:p>
            <a:pPr lvl="1"/>
            <a:r>
              <a:rPr lang="en-US"/>
              <a:t>Commands that are implementations of GLM (e.g., nbreg, binreg)</a:t>
            </a:r>
          </a:p>
          <a:p>
            <a:pPr lvl="1"/>
            <a:r>
              <a:rPr lang="en-US"/>
              <a:t>Certain estimators for truncated or censored outcomes (tobit, cpoisson, tpoisson)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9923-61EF-D281-45E9-6E574487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704C-62FF-54A6-1F39-A736AA21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Rafal Raciborski coauthored </a:t>
            </a:r>
            <a:r>
              <a:rPr lang="en-US" b="1"/>
              <a:t>cea</a:t>
            </a:r>
            <a:r>
              <a:rPr lang="en-US"/>
              <a:t> with me</a:t>
            </a:r>
          </a:p>
          <a:p>
            <a:r>
              <a:rPr lang="en-US"/>
              <a:t>My research collaborators from economic analysis workgroup of the PRecision Medicine In MEntal Health Care (PRIME Care) study:</a:t>
            </a:r>
          </a:p>
          <a:p>
            <a:pPr lvl="1"/>
            <a:r>
              <a:rPr lang="en-US"/>
              <a:t>Jacob Painter</a:t>
            </a:r>
          </a:p>
          <a:p>
            <a:pPr lvl="1"/>
            <a:r>
              <a:rPr lang="en-US"/>
              <a:t>Jeffrey Pyne</a:t>
            </a:r>
          </a:p>
          <a:p>
            <a:pPr lvl="1"/>
            <a:r>
              <a:rPr lang="en-US"/>
              <a:t>Chenghui Li</a:t>
            </a:r>
          </a:p>
          <a:p>
            <a:pPr lvl="1"/>
            <a:r>
              <a:rPr lang="en-US"/>
              <a:t>Silas Williams</a:t>
            </a:r>
          </a:p>
          <a:p>
            <a:pPr lvl="1"/>
            <a:r>
              <a:rPr lang="en-US"/>
              <a:t>The PRIME Care study was funded by U.S. Department of Veterans Affairs Health Services Research and Development Grant (#1P1 HX002375-01/ SDR 16-348), David Oslin, PI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7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22C3-9D86-3ACF-6EED-B0269961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F834-1254-045B-818D-582B5EAA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View differences in means for mean-only specification</a:t>
            </a:r>
          </a:p>
          <a:p>
            <a:r>
              <a:rPr lang="en-US"/>
              <a:t>View parameters from models with model specification</a:t>
            </a:r>
          </a:p>
          <a:p>
            <a:r>
              <a:rPr lang="en-US"/>
              <a:t>CEAC available after </a:t>
            </a:r>
            <a:r>
              <a:rPr lang="en-US" b="1"/>
              <a:t>ceai</a:t>
            </a:r>
            <a:r>
              <a:rPr lang="en-US"/>
              <a:t>, the immediate form of </a:t>
            </a:r>
            <a:r>
              <a:rPr lang="en-US" b="1"/>
              <a:t>cea </a:t>
            </a:r>
          </a:p>
          <a:p>
            <a:r>
              <a:rPr lang="en-US"/>
              <a:t>Fully customize the look of your graphs</a:t>
            </a:r>
          </a:p>
          <a:p>
            <a:r>
              <a:rPr lang="en-US"/>
              <a:t>Add confidence rays instead of ellipses to scatterplots</a:t>
            </a:r>
          </a:p>
          <a:p>
            <a:r>
              <a:rPr lang="en-US"/>
              <a:t>Ability to use user-written commands</a:t>
            </a:r>
          </a:p>
          <a:p>
            <a:pPr lvl="1"/>
            <a:r>
              <a:rPr lang="en-US"/>
              <a:t>We do not enforce a check on the estimator</a:t>
            </a:r>
          </a:p>
          <a:p>
            <a:pPr lvl="1"/>
            <a:r>
              <a:rPr lang="en-US"/>
              <a:t>As long as the command meets the following criteria, you can use it:</a:t>
            </a:r>
          </a:p>
          <a:p>
            <a:pPr lvl="2"/>
            <a:r>
              <a:rPr lang="en-US"/>
              <a:t>Single equation (in the Stata syntax sense, not the mathematical sense)</a:t>
            </a:r>
          </a:p>
          <a:p>
            <a:pPr lvl="2"/>
            <a:r>
              <a:rPr lang="en-US"/>
              <a:t>Does not include a subcommand</a:t>
            </a:r>
          </a:p>
          <a:p>
            <a:pPr lvl="2"/>
            <a:r>
              <a:rPr lang="en-US"/>
              <a:t>Supports factor variables, </a:t>
            </a:r>
            <a:r>
              <a:rPr lang="en-US" b="1">
                <a:cs typeface="Courier New" panose="02070309020205020404" pitchFamily="49" charset="0"/>
              </a:rPr>
              <a:t>vce(bootstrap)</a:t>
            </a:r>
            <a:r>
              <a:rPr lang="en-US">
                <a:cs typeface="Courier New" panose="02070309020205020404" pitchFamily="49" charset="0"/>
              </a:rPr>
              <a:t>, and </a:t>
            </a:r>
            <a:r>
              <a:rPr lang="en-US" b="1">
                <a:cs typeface="Courier New" panose="02070309020205020404" pitchFamily="49" charset="0"/>
              </a:rPr>
              <a:t>margins</a:t>
            </a:r>
          </a:p>
          <a:p>
            <a:pPr lvl="2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31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319B-27D9-060B-AD19-CF930110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Where we plan to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A92CA-C5B2-9463-10A3-6611FA62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Net benefit regression</a:t>
            </a:r>
          </a:p>
          <a:p>
            <a:r>
              <a:rPr lang="en-US"/>
              <a:t>More graphs! </a:t>
            </a:r>
          </a:p>
          <a:p>
            <a:pPr lvl="1"/>
            <a:r>
              <a:rPr lang="en-US"/>
              <a:t>Net (monetary) benefit</a:t>
            </a:r>
          </a:p>
          <a:p>
            <a:pPr lvl="1"/>
            <a:r>
              <a:rPr lang="en-US"/>
              <a:t>Value of information </a:t>
            </a:r>
          </a:p>
          <a:p>
            <a:pPr lvl="1"/>
            <a:r>
              <a:rPr lang="en-US"/>
              <a:t>Incremental net benefit</a:t>
            </a:r>
          </a:p>
          <a:p>
            <a:r>
              <a:rPr lang="en-US"/>
              <a:t>Support for </a:t>
            </a:r>
          </a:p>
          <a:p>
            <a:pPr lvl="1"/>
            <a:r>
              <a:rPr lang="en-US"/>
              <a:t>Analyses of censored data</a:t>
            </a:r>
          </a:p>
          <a:p>
            <a:pPr lvl="1"/>
            <a:r>
              <a:rPr lang="en-US"/>
              <a:t>Missing data, including multiple imputation</a:t>
            </a:r>
          </a:p>
          <a:p>
            <a:pPr lvl="1"/>
            <a:r>
              <a:rPr lang="en-US"/>
              <a:t>Bayesian estimation</a:t>
            </a:r>
          </a:p>
          <a:p>
            <a:r>
              <a:rPr lang="en-US"/>
              <a:t>cea: A suite of commands for </a:t>
            </a:r>
            <a:r>
              <a:rPr lang="en-US" strike="sngStrike"/>
              <a:t>trial-based</a:t>
            </a:r>
            <a:r>
              <a:rPr lang="en-US"/>
              <a:t> cost-effectiveness analysis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38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477F-F5FD-934D-C9A1-46C9C168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I get </a:t>
            </a:r>
            <a:r>
              <a:rPr lang="en-US" b="1"/>
              <a:t>cea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D539-2A0C-A420-29E8-063C0FC6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325"/>
            <a:ext cx="9833344" cy="5029200"/>
          </a:xfrm>
        </p:spPr>
        <p:txBody>
          <a:bodyPr>
            <a:normAutofit/>
          </a:bodyPr>
          <a:lstStyle/>
          <a:p>
            <a:r>
              <a:rPr lang="en-US"/>
              <a:t>From my and Rafal’s GitHub: </a:t>
            </a:r>
            <a:r>
              <a:rPr lang="en-US">
                <a:hlinkClick r:id="rId2"/>
              </a:rPr>
              <a:t>https://github.com/TheRaciborskis/cea/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There is a growing set of web-based documentation </a:t>
            </a:r>
          </a:p>
          <a:p>
            <a:r>
              <a:rPr lang="en-US"/>
              <a:t>To install, we recommend E. F. Haghish’s </a:t>
            </a:r>
            <a:r>
              <a:rPr lang="en-US" b="1"/>
              <a:t>github</a:t>
            </a:r>
            <a:r>
              <a:rPr lang="en-US"/>
              <a:t> command: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. net install github, from(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https://haghish.github.io/github/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. github install TheRaciborskis/cea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Please submit any bugs or requests via Issues on GitHub</a:t>
            </a:r>
          </a:p>
          <a:p>
            <a:pPr marL="0" indent="0">
              <a:buNone/>
            </a:pP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65A194-2731-0274-47FB-5F21972C4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75" y="933904"/>
            <a:ext cx="2257740" cy="2219635"/>
          </a:xfrm>
          <a:prstGeom prst="rect">
            <a:avLst/>
          </a:prstGeom>
        </p:spPr>
      </p:pic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9153D2F8-FC23-702A-8539-697862BBE578}"/>
              </a:ext>
            </a:extLst>
          </p:cNvPr>
          <p:cNvSpPr/>
          <p:nvPr/>
        </p:nvSpPr>
        <p:spPr>
          <a:xfrm rot="18313919">
            <a:off x="6586636" y="2086026"/>
            <a:ext cx="623852" cy="1030795"/>
          </a:xfrm>
          <a:prstGeom prst="curvedRightArrow">
            <a:avLst>
              <a:gd name="adj1" fmla="val 25000"/>
              <a:gd name="adj2" fmla="val 55445"/>
              <a:gd name="adj3" fmla="val 39790"/>
            </a:avLst>
          </a:prstGeom>
          <a:solidFill>
            <a:srgbClr val="379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69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454CE-008F-3CB3-BFF8-FC6FE06E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BA8A-D6EF-18E2-2E92-6F360212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ultimate question?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51B417-8BF5-67D1-5A6A-2F1B4175DCB9}"/>
              </a:ext>
            </a:extLst>
          </p:cNvPr>
          <p:cNvCxnSpPr>
            <a:cxnSpLocks/>
          </p:cNvCxnSpPr>
          <p:nvPr/>
        </p:nvCxnSpPr>
        <p:spPr>
          <a:xfrm>
            <a:off x="609600" y="3465656"/>
            <a:ext cx="10972800" cy="0"/>
          </a:xfrm>
          <a:prstGeom prst="straightConnector1">
            <a:avLst/>
          </a:prstGeom>
          <a:ln w="38100">
            <a:solidFill>
              <a:srgbClr val="3794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ACDEE-A22B-D5BD-9CFB-C8F6ACFAC8F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54101" y="2645848"/>
            <a:ext cx="0" cy="805915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31F7B2-86B6-F2C5-6EF6-F74708929F2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44826" y="3465656"/>
            <a:ext cx="0" cy="433313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90334D-8CD0-09F3-0E9C-9A621B01323A}"/>
              </a:ext>
            </a:extLst>
          </p:cNvPr>
          <p:cNvSpPr txBox="1"/>
          <p:nvPr/>
        </p:nvSpPr>
        <p:spPr>
          <a:xfrm>
            <a:off x="76946" y="1476297"/>
            <a:ext cx="21543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8: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ever exposure to Stata</a:t>
            </a:r>
          </a:p>
          <a:p>
            <a:pPr algn="ctr"/>
            <a:r>
              <a:rPr lang="en-US" sz="1600">
                <a:latin typeface="Aptos" panose="020B0004020202020204" pitchFamily="34" charset="0"/>
              </a:rPr>
              <a:t>(summer internship)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84DA3-10A8-9711-3149-9439F8C82E7E}"/>
              </a:ext>
            </a:extLst>
          </p:cNvPr>
          <p:cNvSpPr txBox="1"/>
          <p:nvPr/>
        </p:nvSpPr>
        <p:spPr>
          <a:xfrm>
            <a:off x="912924" y="3898969"/>
            <a:ext cx="2263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9:</a:t>
            </a:r>
          </a:p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vce(bootstrap)</a:t>
            </a:r>
            <a:r>
              <a:rPr lang="en-US">
                <a:latin typeface="Aptos" panose="020B0004020202020204" pitchFamily="34" charset="0"/>
              </a:rPr>
              <a:t> &amp; Mata introduced;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owned copy of Stata!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B422D-262B-E033-1664-27401827CCB5}"/>
              </a:ext>
            </a:extLst>
          </p:cNvPr>
          <p:cNvSpPr txBox="1"/>
          <p:nvPr/>
        </p:nvSpPr>
        <p:spPr>
          <a:xfrm>
            <a:off x="2627794" y="1665162"/>
            <a:ext cx="213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11: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Factor variables &amp;</a:t>
            </a:r>
          </a:p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DD6A89-1876-416E-4783-710D442D8C15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694593" y="2588492"/>
            <a:ext cx="13317" cy="863272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4B22534-6A62-69CE-B5AC-48A82DF0DE76}"/>
              </a:ext>
            </a:extLst>
          </p:cNvPr>
          <p:cNvSpPr txBox="1"/>
          <p:nvPr/>
        </p:nvSpPr>
        <p:spPr>
          <a:xfrm>
            <a:off x="5157929" y="1462405"/>
            <a:ext cx="2473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12: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My first Stata User Group Meeting</a:t>
            </a:r>
          </a:p>
          <a:p>
            <a:pPr algn="ctr"/>
            <a:r>
              <a:rPr lang="en-US" sz="1600">
                <a:latin typeface="Aptos" panose="020B0004020202020204" pitchFamily="34" charset="0"/>
              </a:rPr>
              <a:t>(My “wish”: CEA in Stata)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78A826-FEFF-CE95-A35F-D4FF4F0B097A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4906392" y="3465656"/>
            <a:ext cx="0" cy="710312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6F10B8-93D4-637A-9128-5DFEAA6CD9FF}"/>
              </a:ext>
            </a:extLst>
          </p:cNvPr>
          <p:cNvSpPr txBox="1"/>
          <p:nvPr/>
        </p:nvSpPr>
        <p:spPr>
          <a:xfrm>
            <a:off x="3774490" y="4175968"/>
            <a:ext cx="226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Back to Grad School;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Start job at VA;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exposure to CEA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2B5B62-016D-5E17-E6FD-39322377958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394884" y="2631956"/>
            <a:ext cx="0" cy="833700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5C8DC20-4D37-74AD-54DE-9109315C2A38}"/>
              </a:ext>
            </a:extLst>
          </p:cNvPr>
          <p:cNvSpPr txBox="1"/>
          <p:nvPr/>
        </p:nvSpPr>
        <p:spPr>
          <a:xfrm>
            <a:off x="8239952" y="1642079"/>
            <a:ext cx="264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17: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Back to VA;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CEA tools needed again!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1C53ACDE-7EA6-ADE1-E1E3-E3B1EBC88FA8}"/>
              </a:ext>
            </a:extLst>
          </p:cNvPr>
          <p:cNvSpPr/>
          <p:nvPr/>
        </p:nvSpPr>
        <p:spPr>
          <a:xfrm rot="16200000">
            <a:off x="7841951" y="2176713"/>
            <a:ext cx="275189" cy="3169323"/>
          </a:xfrm>
          <a:prstGeom prst="leftBrace">
            <a:avLst/>
          </a:prstGeom>
          <a:ln>
            <a:solidFill>
              <a:srgbClr val="379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FBB12E-CC75-6174-CF6C-5CCECCC967B3}"/>
              </a:ext>
            </a:extLst>
          </p:cNvPr>
          <p:cNvSpPr txBox="1"/>
          <p:nvPr/>
        </p:nvSpPr>
        <p:spPr>
          <a:xfrm>
            <a:off x="6847643" y="4057091"/>
            <a:ext cx="226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Life, the universe, and everything…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CE93FAF-CF34-A752-7E34-2290D4BE4479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9564206" y="2565409"/>
            <a:ext cx="0" cy="886355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754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1B435-248B-D7A6-DD3E-3B929290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B904-4F24-6377-B2C5-9EB35F3B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ultimate question?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1FE0DC-C31E-CBF5-76B8-05DAB066B61E}"/>
              </a:ext>
            </a:extLst>
          </p:cNvPr>
          <p:cNvCxnSpPr>
            <a:cxnSpLocks/>
          </p:cNvCxnSpPr>
          <p:nvPr/>
        </p:nvCxnSpPr>
        <p:spPr>
          <a:xfrm>
            <a:off x="609600" y="3465656"/>
            <a:ext cx="10972800" cy="0"/>
          </a:xfrm>
          <a:prstGeom prst="straightConnector1">
            <a:avLst/>
          </a:prstGeom>
          <a:ln w="38100">
            <a:solidFill>
              <a:srgbClr val="3794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CFFD12-E912-ADF8-4C1B-93BD93000E0A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54101" y="2645848"/>
            <a:ext cx="0" cy="805915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3D56FC-9A47-1379-4DD3-E9390A95CA58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44826" y="3465656"/>
            <a:ext cx="0" cy="433313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D2DCD3-421A-2AB2-CF09-8780DAE8EC93}"/>
              </a:ext>
            </a:extLst>
          </p:cNvPr>
          <p:cNvSpPr txBox="1"/>
          <p:nvPr/>
        </p:nvSpPr>
        <p:spPr>
          <a:xfrm>
            <a:off x="76946" y="1476297"/>
            <a:ext cx="21543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8: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ever exposure to Stata</a:t>
            </a:r>
          </a:p>
          <a:p>
            <a:pPr algn="ctr"/>
            <a:r>
              <a:rPr lang="en-US" sz="1600">
                <a:latin typeface="Aptos" panose="020B0004020202020204" pitchFamily="34" charset="0"/>
              </a:rPr>
              <a:t>(summer internship)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BA6F5-BAD0-114F-CB95-536EAF5A87E4}"/>
              </a:ext>
            </a:extLst>
          </p:cNvPr>
          <p:cNvSpPr txBox="1"/>
          <p:nvPr/>
        </p:nvSpPr>
        <p:spPr>
          <a:xfrm>
            <a:off x="912924" y="3898969"/>
            <a:ext cx="2263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9:</a:t>
            </a:r>
          </a:p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vce(bootstrap)</a:t>
            </a:r>
            <a:r>
              <a:rPr lang="en-US">
                <a:latin typeface="Aptos" panose="020B0004020202020204" pitchFamily="34" charset="0"/>
              </a:rPr>
              <a:t> &amp; Mata introduced;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owned copy of Stata!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1C663-46BC-B196-97EB-44C32DAF63CD}"/>
              </a:ext>
            </a:extLst>
          </p:cNvPr>
          <p:cNvSpPr txBox="1"/>
          <p:nvPr/>
        </p:nvSpPr>
        <p:spPr>
          <a:xfrm>
            <a:off x="2627794" y="1665162"/>
            <a:ext cx="213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11: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Factor variables &amp;</a:t>
            </a:r>
          </a:p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0C6CEA-C701-7C90-07FF-42EBEC8DF4A1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694593" y="2588492"/>
            <a:ext cx="13317" cy="863272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0BC94B5-E4B7-A72F-D361-DB03CF5ADDC2}"/>
              </a:ext>
            </a:extLst>
          </p:cNvPr>
          <p:cNvSpPr txBox="1"/>
          <p:nvPr/>
        </p:nvSpPr>
        <p:spPr>
          <a:xfrm>
            <a:off x="5157929" y="1462405"/>
            <a:ext cx="2473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12: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My first Stata User Group Meeting</a:t>
            </a:r>
          </a:p>
          <a:p>
            <a:pPr algn="ctr"/>
            <a:r>
              <a:rPr lang="en-US" sz="1600">
                <a:latin typeface="Aptos" panose="020B0004020202020204" pitchFamily="34" charset="0"/>
              </a:rPr>
              <a:t>(My “wish”: CEA in Stata)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DE0A9F-EE7E-FD92-A027-8D4DA2F62A0A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4906392" y="3465656"/>
            <a:ext cx="0" cy="710312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3A8E9E-54E4-8CD4-515D-26AE496912C5}"/>
              </a:ext>
            </a:extLst>
          </p:cNvPr>
          <p:cNvSpPr txBox="1"/>
          <p:nvPr/>
        </p:nvSpPr>
        <p:spPr>
          <a:xfrm>
            <a:off x="3774490" y="4175968"/>
            <a:ext cx="226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Back to Grad School;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Start job at VA;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exposure to CEA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6E3BF2-6B1B-D3D7-9DED-F962D2D236F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394884" y="2631956"/>
            <a:ext cx="0" cy="833700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41D0077-39C7-9AA6-8B71-0B23D259BA80}"/>
              </a:ext>
            </a:extLst>
          </p:cNvPr>
          <p:cNvSpPr txBox="1"/>
          <p:nvPr/>
        </p:nvSpPr>
        <p:spPr>
          <a:xfrm>
            <a:off x="8239952" y="1642079"/>
            <a:ext cx="264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17: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Back to VA;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CEA tools needed again!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791AEFD6-191B-FD02-DA81-E1D8A90899A7}"/>
              </a:ext>
            </a:extLst>
          </p:cNvPr>
          <p:cNvSpPr/>
          <p:nvPr/>
        </p:nvSpPr>
        <p:spPr>
          <a:xfrm rot="16200000">
            <a:off x="7841951" y="2176713"/>
            <a:ext cx="275189" cy="3169323"/>
          </a:xfrm>
          <a:prstGeom prst="leftBrace">
            <a:avLst/>
          </a:prstGeom>
          <a:ln>
            <a:solidFill>
              <a:srgbClr val="379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7A38B2-8C02-3059-5BC0-5CAE8A692D1F}"/>
              </a:ext>
            </a:extLst>
          </p:cNvPr>
          <p:cNvSpPr txBox="1"/>
          <p:nvPr/>
        </p:nvSpPr>
        <p:spPr>
          <a:xfrm>
            <a:off x="6847643" y="4057091"/>
            <a:ext cx="226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Life, the universe, and everything…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1744CA7-95AA-66D0-9B54-3E1A1B1774AE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9564206" y="2565409"/>
            <a:ext cx="0" cy="886355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34AB7D-5231-D734-56CE-D3E12DC64E37}"/>
              </a:ext>
            </a:extLst>
          </p:cNvPr>
          <p:cNvSpPr txBox="1"/>
          <p:nvPr/>
        </p:nvSpPr>
        <p:spPr>
          <a:xfrm>
            <a:off x="3258105" y="5244397"/>
            <a:ext cx="8531441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794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How old do I have to be before there is a cea suite of commands in Stata?</a:t>
            </a:r>
            <a:endParaRPr lang="en-US">
              <a:solidFill>
                <a:srgbClr val="3794F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16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060D8-03B6-32CE-2C42-022C2CA00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57CE-4678-CE4B-8D5C-7FFA8A19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answer to the ultimate question?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9C11D9-EDE9-4C41-B5B8-5F75550BC208}"/>
              </a:ext>
            </a:extLst>
          </p:cNvPr>
          <p:cNvCxnSpPr>
            <a:cxnSpLocks/>
          </p:cNvCxnSpPr>
          <p:nvPr/>
        </p:nvCxnSpPr>
        <p:spPr>
          <a:xfrm>
            <a:off x="609600" y="3465656"/>
            <a:ext cx="10972800" cy="0"/>
          </a:xfrm>
          <a:prstGeom prst="straightConnector1">
            <a:avLst/>
          </a:prstGeom>
          <a:ln w="38100">
            <a:solidFill>
              <a:srgbClr val="3794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BF7AD2-9403-3CFA-74DE-AE4A602E9E8C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54101" y="2645848"/>
            <a:ext cx="0" cy="805915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1B4DA8-3921-B212-5D3E-60280945B600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44826" y="3465656"/>
            <a:ext cx="0" cy="433313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C4F9B7-D458-A764-39DE-1447D6C21AC6}"/>
              </a:ext>
            </a:extLst>
          </p:cNvPr>
          <p:cNvSpPr txBox="1"/>
          <p:nvPr/>
        </p:nvSpPr>
        <p:spPr>
          <a:xfrm>
            <a:off x="76946" y="1476297"/>
            <a:ext cx="21543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8: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ever exposure to Stata</a:t>
            </a:r>
          </a:p>
          <a:p>
            <a:pPr algn="ctr"/>
            <a:r>
              <a:rPr lang="en-US" sz="1600">
                <a:latin typeface="Aptos" panose="020B0004020202020204" pitchFamily="34" charset="0"/>
              </a:rPr>
              <a:t>(summer internship)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C94ED-FF12-5EB3-6557-4071BEDD5510}"/>
              </a:ext>
            </a:extLst>
          </p:cNvPr>
          <p:cNvSpPr txBox="1"/>
          <p:nvPr/>
        </p:nvSpPr>
        <p:spPr>
          <a:xfrm>
            <a:off x="912924" y="3898969"/>
            <a:ext cx="2263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9:</a:t>
            </a:r>
          </a:p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vce(bootstrap)</a:t>
            </a:r>
            <a:r>
              <a:rPr lang="en-US">
                <a:latin typeface="Aptos" panose="020B0004020202020204" pitchFamily="34" charset="0"/>
              </a:rPr>
              <a:t> &amp; Mata introduced;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owned copy of Stata!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5D344-55EF-0B6E-2B10-2ED2905324F0}"/>
              </a:ext>
            </a:extLst>
          </p:cNvPr>
          <p:cNvSpPr txBox="1"/>
          <p:nvPr/>
        </p:nvSpPr>
        <p:spPr>
          <a:xfrm>
            <a:off x="2627794" y="1665162"/>
            <a:ext cx="213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11: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Factor variables &amp;</a:t>
            </a:r>
          </a:p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43C807-E497-B3B9-2D05-D4DC77AEE150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694593" y="2588492"/>
            <a:ext cx="13317" cy="863272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FADCB4-A380-AF14-E76D-1CE5580E7BB3}"/>
              </a:ext>
            </a:extLst>
          </p:cNvPr>
          <p:cNvSpPr txBox="1"/>
          <p:nvPr/>
        </p:nvSpPr>
        <p:spPr>
          <a:xfrm>
            <a:off x="5157929" y="1462405"/>
            <a:ext cx="2473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12: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My first Stata User Group Meeting</a:t>
            </a:r>
          </a:p>
          <a:p>
            <a:pPr algn="ctr"/>
            <a:r>
              <a:rPr lang="en-US" sz="1600">
                <a:latin typeface="Aptos" panose="020B0004020202020204" pitchFamily="34" charset="0"/>
              </a:rPr>
              <a:t>(My “wish”: CEA in Stata)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DB77AF-A6E6-2A2B-7360-BAA505D8311F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4906392" y="3465656"/>
            <a:ext cx="0" cy="710312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B2C524C-9FBB-C492-7644-76C6DF1F8D2E}"/>
              </a:ext>
            </a:extLst>
          </p:cNvPr>
          <p:cNvSpPr txBox="1"/>
          <p:nvPr/>
        </p:nvSpPr>
        <p:spPr>
          <a:xfrm>
            <a:off x="3774490" y="4175968"/>
            <a:ext cx="226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Back to Grad School;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Start job at VA;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exposure to CEA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87C003-8475-7B4E-DFB9-8C37E5F8E5B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394884" y="2631956"/>
            <a:ext cx="0" cy="833700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95910F-B5A4-2E3C-00AD-3FB6199E7627}"/>
              </a:ext>
            </a:extLst>
          </p:cNvPr>
          <p:cNvSpPr txBox="1"/>
          <p:nvPr/>
        </p:nvSpPr>
        <p:spPr>
          <a:xfrm>
            <a:off x="8239952" y="1642079"/>
            <a:ext cx="264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17: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Back to VA;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CEA tools needed again!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B1D4DCFD-1141-80D4-EE35-2D3E74C4CC20}"/>
              </a:ext>
            </a:extLst>
          </p:cNvPr>
          <p:cNvSpPr/>
          <p:nvPr/>
        </p:nvSpPr>
        <p:spPr>
          <a:xfrm rot="16200000">
            <a:off x="7841951" y="2176713"/>
            <a:ext cx="275189" cy="3169323"/>
          </a:xfrm>
          <a:prstGeom prst="leftBrace">
            <a:avLst/>
          </a:prstGeom>
          <a:ln>
            <a:solidFill>
              <a:srgbClr val="379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FB677C-1600-8997-4D40-20C22869E455}"/>
              </a:ext>
            </a:extLst>
          </p:cNvPr>
          <p:cNvSpPr txBox="1"/>
          <p:nvPr/>
        </p:nvSpPr>
        <p:spPr>
          <a:xfrm>
            <a:off x="6847643" y="4057091"/>
            <a:ext cx="226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Life, the universe, and everything…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C64507-0F9A-DA15-96EB-7AB322B50AD9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9564206" y="2565409"/>
            <a:ext cx="0" cy="886355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7E3D8B-5734-F95C-933E-196A5C879353}"/>
              </a:ext>
            </a:extLst>
          </p:cNvPr>
          <p:cNvSpPr txBox="1"/>
          <p:nvPr/>
        </p:nvSpPr>
        <p:spPr>
          <a:xfrm>
            <a:off x="9475432" y="4140550"/>
            <a:ext cx="226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19: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User-written</a:t>
            </a:r>
            <a:r>
              <a:rPr lang="en-US">
                <a:latin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cea</a:t>
            </a:r>
            <a:r>
              <a:rPr lang="en-US">
                <a:latin typeface="Aptos" panose="020B0004020202020204" pitchFamily="34" charset="0"/>
              </a:rPr>
              <a:t> is available for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you to use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478D3F-A64E-61E0-D162-D7245C89525F}"/>
              </a:ext>
            </a:extLst>
          </p:cNvPr>
          <p:cNvCxnSpPr>
            <a:cxnSpLocks/>
          </p:cNvCxnSpPr>
          <p:nvPr/>
        </p:nvCxnSpPr>
        <p:spPr>
          <a:xfrm flipV="1">
            <a:off x="10607334" y="3465656"/>
            <a:ext cx="0" cy="653583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64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55F86-914B-ABB8-F6D5-350DCFBA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69EF-9041-1BD8-FA3A-24CCC122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answer to the ultimate question?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09FC8F-3CA2-ECEE-9EC2-5BD3579BE833}"/>
              </a:ext>
            </a:extLst>
          </p:cNvPr>
          <p:cNvCxnSpPr>
            <a:cxnSpLocks/>
          </p:cNvCxnSpPr>
          <p:nvPr/>
        </p:nvCxnSpPr>
        <p:spPr>
          <a:xfrm>
            <a:off x="609600" y="3465656"/>
            <a:ext cx="10972800" cy="0"/>
          </a:xfrm>
          <a:prstGeom prst="straightConnector1">
            <a:avLst/>
          </a:prstGeom>
          <a:ln w="38100">
            <a:solidFill>
              <a:srgbClr val="3794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C56B99-DD91-A683-5F88-EA6A259BD4DE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54101" y="2645848"/>
            <a:ext cx="0" cy="805915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513355-D8B7-C14D-9A8A-ED98A5B61D8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044826" y="3465656"/>
            <a:ext cx="0" cy="433313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1714AB-58A5-2B1D-1FE6-6061F8A0F30E}"/>
              </a:ext>
            </a:extLst>
          </p:cNvPr>
          <p:cNvSpPr txBox="1"/>
          <p:nvPr/>
        </p:nvSpPr>
        <p:spPr>
          <a:xfrm>
            <a:off x="76946" y="1476297"/>
            <a:ext cx="21543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8: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ever exposure to Stata</a:t>
            </a:r>
          </a:p>
          <a:p>
            <a:pPr algn="ctr"/>
            <a:r>
              <a:rPr lang="en-US" sz="1600">
                <a:latin typeface="Aptos" panose="020B0004020202020204" pitchFamily="34" charset="0"/>
              </a:rPr>
              <a:t>(summer internship)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D7717-93A7-303E-E8DD-DF08A920F608}"/>
              </a:ext>
            </a:extLst>
          </p:cNvPr>
          <p:cNvSpPr txBox="1"/>
          <p:nvPr/>
        </p:nvSpPr>
        <p:spPr>
          <a:xfrm>
            <a:off x="912924" y="3898969"/>
            <a:ext cx="2263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9:</a:t>
            </a:r>
          </a:p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vce(bootstrap)</a:t>
            </a:r>
            <a:r>
              <a:rPr lang="en-US">
                <a:latin typeface="Aptos" panose="020B0004020202020204" pitchFamily="34" charset="0"/>
              </a:rPr>
              <a:t> &amp; Mata introduced;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owned copy of Stata!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E4A30-0536-02C0-DC7D-E299609480D1}"/>
              </a:ext>
            </a:extLst>
          </p:cNvPr>
          <p:cNvSpPr txBox="1"/>
          <p:nvPr/>
        </p:nvSpPr>
        <p:spPr>
          <a:xfrm>
            <a:off x="2627794" y="1665162"/>
            <a:ext cx="213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11: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Factor variables &amp;</a:t>
            </a:r>
          </a:p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2DAB9-ED7C-031B-1244-E43EEBE9B0D5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694593" y="2588492"/>
            <a:ext cx="13317" cy="863272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4E597AC-41D7-3E89-13E5-D5838F1DED03}"/>
              </a:ext>
            </a:extLst>
          </p:cNvPr>
          <p:cNvSpPr txBox="1"/>
          <p:nvPr/>
        </p:nvSpPr>
        <p:spPr>
          <a:xfrm>
            <a:off x="5157929" y="1462405"/>
            <a:ext cx="2473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12: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My first Stata User Group Meeting</a:t>
            </a:r>
          </a:p>
          <a:p>
            <a:pPr algn="ctr"/>
            <a:r>
              <a:rPr lang="en-US" sz="1600">
                <a:latin typeface="Aptos" panose="020B0004020202020204" pitchFamily="34" charset="0"/>
              </a:rPr>
              <a:t>(My “wish”: CEA in Stata)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57CD00-CA38-367A-3CCA-69A5A96F2167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4906392" y="3465656"/>
            <a:ext cx="0" cy="710312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E0483AB-A554-BAB9-97B6-D62791D26643}"/>
              </a:ext>
            </a:extLst>
          </p:cNvPr>
          <p:cNvSpPr txBox="1"/>
          <p:nvPr/>
        </p:nvSpPr>
        <p:spPr>
          <a:xfrm>
            <a:off x="3774490" y="4175968"/>
            <a:ext cx="226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Back to Grad School;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Start job at VA;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First exposure to CEA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CC3CC5-408A-A500-4E77-7FC1A4D616E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394884" y="2631956"/>
            <a:ext cx="0" cy="833700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84F1366-915F-9011-3736-B8CB7765901C}"/>
              </a:ext>
            </a:extLst>
          </p:cNvPr>
          <p:cNvSpPr txBox="1"/>
          <p:nvPr/>
        </p:nvSpPr>
        <p:spPr>
          <a:xfrm>
            <a:off x="8239952" y="1642079"/>
            <a:ext cx="264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17: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Back to VA;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CEA tools needed again!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9AD91E67-6D64-8DBC-4975-9080893FF7C4}"/>
              </a:ext>
            </a:extLst>
          </p:cNvPr>
          <p:cNvSpPr/>
          <p:nvPr/>
        </p:nvSpPr>
        <p:spPr>
          <a:xfrm rot="16200000">
            <a:off x="7841951" y="2176713"/>
            <a:ext cx="275189" cy="3169323"/>
          </a:xfrm>
          <a:prstGeom prst="leftBrace">
            <a:avLst/>
          </a:prstGeom>
          <a:ln>
            <a:solidFill>
              <a:srgbClr val="379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24014E-7D36-0408-3E55-B1CAF29D3B7A}"/>
              </a:ext>
            </a:extLst>
          </p:cNvPr>
          <p:cNvSpPr txBox="1"/>
          <p:nvPr/>
        </p:nvSpPr>
        <p:spPr>
          <a:xfrm>
            <a:off x="6847643" y="4057091"/>
            <a:ext cx="226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Life, the universe, and everything…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D39D28-A3ED-D61A-29DD-B2CA9902B3E8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9564206" y="2565409"/>
            <a:ext cx="0" cy="886355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19C238-0B7D-A103-95E8-A708017EEA2E}"/>
              </a:ext>
            </a:extLst>
          </p:cNvPr>
          <p:cNvSpPr txBox="1"/>
          <p:nvPr/>
        </p:nvSpPr>
        <p:spPr>
          <a:xfrm>
            <a:off x="9475432" y="4140550"/>
            <a:ext cx="226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ptos" panose="020B0004020202020204" pitchFamily="34" charset="0"/>
              </a:rPr>
              <a:t>Stata 19: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User-written</a:t>
            </a:r>
            <a:r>
              <a:rPr lang="en-US">
                <a:latin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cea</a:t>
            </a:r>
            <a:r>
              <a:rPr lang="en-US">
                <a:latin typeface="Aptos" panose="020B0004020202020204" pitchFamily="34" charset="0"/>
              </a:rPr>
              <a:t> is available for</a:t>
            </a:r>
          </a:p>
          <a:p>
            <a:pPr algn="ctr"/>
            <a:r>
              <a:rPr lang="en-US">
                <a:latin typeface="Aptos" panose="020B0004020202020204" pitchFamily="34" charset="0"/>
              </a:rPr>
              <a:t>you to use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89A2B-A3AF-45B1-FF3B-061A338BA641}"/>
              </a:ext>
            </a:extLst>
          </p:cNvPr>
          <p:cNvCxnSpPr>
            <a:cxnSpLocks/>
          </p:cNvCxnSpPr>
          <p:nvPr/>
        </p:nvCxnSpPr>
        <p:spPr>
          <a:xfrm flipV="1">
            <a:off x="10607334" y="3465656"/>
            <a:ext cx="0" cy="653583"/>
          </a:xfrm>
          <a:prstGeom prst="straightConnector1">
            <a:avLst/>
          </a:prstGeom>
          <a:ln>
            <a:solidFill>
              <a:srgbClr val="379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AAEFBF-5470-F7A4-F99E-A43A7D82B431}"/>
              </a:ext>
            </a:extLst>
          </p:cNvPr>
          <p:cNvSpPr txBox="1"/>
          <p:nvPr/>
        </p:nvSpPr>
        <p:spPr>
          <a:xfrm>
            <a:off x="7115833" y="5102507"/>
            <a:ext cx="1727424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3794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42</a:t>
            </a:r>
            <a:endParaRPr lang="en-US" sz="2400">
              <a:solidFill>
                <a:srgbClr val="3794F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9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3ED194-5D1F-02D7-38CB-7A6022C6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development…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11A38-553E-FA4E-AA53-B3D593A60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54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C086-6E3E-7FBD-9DD6-5DDE2D34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1095080"/>
          </a:xfrm>
        </p:spPr>
        <p:txBody>
          <a:bodyPr>
            <a:normAutofit fontScale="90000"/>
          </a:bodyPr>
          <a:lstStyle/>
          <a:p>
            <a:r>
              <a:rPr lang="en-US"/>
              <a:t>Roughly, what goes into building a suite of commands?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0895A-B7B5-91BC-67B3-86841C105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7915"/>
            <a:ext cx="11430000" cy="4457609"/>
          </a:xfrm>
        </p:spPr>
        <p:txBody>
          <a:bodyPr numCol="2">
            <a:normAutofit/>
          </a:bodyPr>
          <a:lstStyle/>
          <a:p>
            <a:r>
              <a:rPr lang="en-US"/>
              <a:t>Select priorities</a:t>
            </a:r>
          </a:p>
          <a:p>
            <a:r>
              <a:rPr lang="en-US"/>
              <a:t>Design system for commands</a:t>
            </a:r>
          </a:p>
          <a:p>
            <a:r>
              <a:rPr lang="en-US"/>
              <a:t>Design syntax</a:t>
            </a:r>
          </a:p>
          <a:p>
            <a:r>
              <a:rPr lang="en-US"/>
              <a:t>Write initial code</a:t>
            </a:r>
          </a:p>
          <a:p>
            <a:r>
              <a:rPr lang="en-US"/>
              <a:t>Validate against theory and external sources</a:t>
            </a:r>
          </a:p>
          <a:p>
            <a:r>
              <a:rPr lang="en-US"/>
              <a:t>Draft documentation</a:t>
            </a:r>
          </a:p>
          <a:p>
            <a:r>
              <a:rPr lang="en-US"/>
              <a:t>Revise syntax for usability</a:t>
            </a:r>
          </a:p>
          <a:p>
            <a:r>
              <a:rPr lang="en-US"/>
              <a:t>Revise code</a:t>
            </a:r>
          </a:p>
          <a:p>
            <a:r>
              <a:rPr lang="en-US"/>
              <a:t>Test </a:t>
            </a:r>
          </a:p>
          <a:p>
            <a:r>
              <a:rPr lang="en-US"/>
              <a:t>Find bugs </a:t>
            </a:r>
          </a:p>
          <a:p>
            <a:r>
              <a:rPr lang="en-US"/>
              <a:t>Revise code</a:t>
            </a:r>
          </a:p>
          <a:p>
            <a:r>
              <a:rPr lang="en-US"/>
              <a:t>Update documentation</a:t>
            </a:r>
          </a:p>
          <a:p>
            <a:r>
              <a:rPr lang="en-US"/>
              <a:t>…</a:t>
            </a:r>
          </a:p>
          <a:p>
            <a:r>
              <a:rPr lang="en-US"/>
              <a:t>Stop making changes</a:t>
            </a:r>
          </a:p>
          <a:p>
            <a:r>
              <a:rPr lang="en-US"/>
              <a:t>Certification (cscript)</a:t>
            </a:r>
          </a:p>
        </p:txBody>
      </p:sp>
    </p:spTree>
    <p:extLst>
      <p:ext uri="{BB962C8B-B14F-4D97-AF65-F5344CB8AC3E}">
        <p14:creationId xmlns:p14="http://schemas.microsoft.com/office/powerpoint/2010/main" val="2104185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35241-8243-990F-E6E8-A31559881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0AEC-58A0-91C4-39FF-104532D6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1095080"/>
          </a:xfrm>
        </p:spPr>
        <p:txBody>
          <a:bodyPr>
            <a:normAutofit fontScale="90000"/>
          </a:bodyPr>
          <a:lstStyle/>
          <a:p>
            <a:r>
              <a:rPr lang="en-US"/>
              <a:t>Roughly, what goes into building a suite of commands?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78F8A-9B5B-F1AB-77DE-84762E2A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7915"/>
            <a:ext cx="11430000" cy="4457609"/>
          </a:xfrm>
        </p:spPr>
        <p:txBody>
          <a:bodyPr numCol="2">
            <a:normAutofit/>
          </a:bodyPr>
          <a:lstStyle/>
          <a:p>
            <a:r>
              <a:rPr lang="en-US"/>
              <a:t>Select priorities</a:t>
            </a:r>
          </a:p>
          <a:p>
            <a:r>
              <a:rPr lang="en-US"/>
              <a:t>Design system for commands</a:t>
            </a:r>
          </a:p>
          <a:p>
            <a:r>
              <a:rPr lang="en-US"/>
              <a:t>Design syntax</a:t>
            </a:r>
          </a:p>
          <a:p>
            <a:r>
              <a:rPr lang="en-US"/>
              <a:t>Write initial code</a:t>
            </a:r>
          </a:p>
          <a:p>
            <a:r>
              <a:rPr lang="en-US"/>
              <a:t>Validate against theory and external sources</a:t>
            </a:r>
          </a:p>
          <a:p>
            <a:r>
              <a:rPr lang="en-US"/>
              <a:t>Draft documentation</a:t>
            </a:r>
          </a:p>
          <a:p>
            <a:r>
              <a:rPr lang="en-US"/>
              <a:t>Revise syntax for usability</a:t>
            </a:r>
          </a:p>
          <a:p>
            <a:r>
              <a:rPr lang="en-US"/>
              <a:t>Revise code</a:t>
            </a:r>
          </a:p>
          <a:p>
            <a:r>
              <a:rPr lang="en-US"/>
              <a:t>Test </a:t>
            </a:r>
          </a:p>
          <a:p>
            <a:r>
              <a:rPr lang="en-US"/>
              <a:t>Find bugs </a:t>
            </a:r>
          </a:p>
          <a:p>
            <a:r>
              <a:rPr lang="en-US"/>
              <a:t>Revise code</a:t>
            </a:r>
          </a:p>
          <a:p>
            <a:r>
              <a:rPr lang="en-US"/>
              <a:t>Update documentation</a:t>
            </a:r>
          </a:p>
          <a:p>
            <a:r>
              <a:rPr lang="en-US"/>
              <a:t>…</a:t>
            </a:r>
          </a:p>
          <a:p>
            <a:r>
              <a:rPr lang="en-US" b="1"/>
              <a:t>Stop making changes</a:t>
            </a:r>
          </a:p>
          <a:p>
            <a:r>
              <a:rPr lang="en-US"/>
              <a:t>Certification (cscript)</a:t>
            </a:r>
          </a:p>
        </p:txBody>
      </p:sp>
    </p:spTree>
    <p:extLst>
      <p:ext uri="{BB962C8B-B14F-4D97-AF65-F5344CB8AC3E}">
        <p14:creationId xmlns:p14="http://schemas.microsoft.com/office/powerpoint/2010/main" val="279876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3EF9-1DF3-5608-439F-2603E0D4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CEE7-0873-9676-FB26-20A640682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quick introduction to cost-effectiveness analysis</a:t>
            </a:r>
          </a:p>
          <a:p>
            <a:r>
              <a:rPr lang="en-US"/>
              <a:t>Using the </a:t>
            </a:r>
            <a:r>
              <a:rPr lang="en-US" b="1"/>
              <a:t>cea</a:t>
            </a:r>
            <a:r>
              <a:rPr lang="en-US"/>
              <a:t> command</a:t>
            </a:r>
          </a:p>
          <a:p>
            <a:r>
              <a:rPr lang="en-US"/>
              <a:t>Notes about development (time permitting)</a:t>
            </a:r>
          </a:p>
          <a:p>
            <a:r>
              <a:rPr lang="en-US"/>
              <a:t>Questions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3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BB68D-C020-DAF3-C409-BDB9378A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C6A42-284D-63A3-BA0F-9C158D03E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1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F3419-8E3A-FC98-6D0E-50EAD5656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343A-FA19-1F88-0520-665844BF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I get </a:t>
            </a:r>
            <a:r>
              <a:rPr lang="en-US" b="1"/>
              <a:t>cea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B455-B28E-0359-D1A8-808381B4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86325"/>
            <a:ext cx="9833344" cy="5029200"/>
          </a:xfrm>
        </p:spPr>
        <p:txBody>
          <a:bodyPr>
            <a:normAutofit/>
          </a:bodyPr>
          <a:lstStyle/>
          <a:p>
            <a:r>
              <a:rPr lang="en-US"/>
              <a:t>From my and Rafal’s GitHub: </a:t>
            </a:r>
            <a:r>
              <a:rPr lang="en-US">
                <a:hlinkClick r:id="rId2"/>
              </a:rPr>
              <a:t>https://github.com/TheRaciborskis/cea/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There is a growing set of web-based documentation </a:t>
            </a:r>
          </a:p>
          <a:p>
            <a:r>
              <a:rPr lang="en-US"/>
              <a:t>To install, we recommend E. F. Haghish’s </a:t>
            </a:r>
            <a:r>
              <a:rPr lang="en-US" b="1"/>
              <a:t>github</a:t>
            </a:r>
            <a:r>
              <a:rPr lang="en-US"/>
              <a:t> command: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. net install github, from(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https://haghish.github.io/github/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. github install TheRaciborskis/cea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Please submit any bugs or requests via Issues on GitHub</a:t>
            </a:r>
          </a:p>
          <a:p>
            <a:pPr marL="0" indent="0">
              <a:buNone/>
            </a:pP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ED7684-1227-01F0-4674-3F94E168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75" y="933904"/>
            <a:ext cx="2257740" cy="2219635"/>
          </a:xfrm>
          <a:prstGeom prst="rect">
            <a:avLst/>
          </a:prstGeom>
        </p:spPr>
      </p:pic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CEDE2834-0280-E213-9F63-6C4459F3B5AB}"/>
              </a:ext>
            </a:extLst>
          </p:cNvPr>
          <p:cNvSpPr/>
          <p:nvPr/>
        </p:nvSpPr>
        <p:spPr>
          <a:xfrm rot="18313919">
            <a:off x="6586636" y="2086026"/>
            <a:ext cx="623852" cy="1030795"/>
          </a:xfrm>
          <a:prstGeom prst="curvedRightArrow">
            <a:avLst>
              <a:gd name="adj1" fmla="val 25000"/>
              <a:gd name="adj2" fmla="val 55445"/>
              <a:gd name="adj3" fmla="val 39790"/>
            </a:avLst>
          </a:prstGeom>
          <a:solidFill>
            <a:srgbClr val="379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48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43A48-DF0B-85D5-AF96-ABD663BF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83DB21-E901-6200-71B1-8E985BE8E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365760">
              <a:buNone/>
            </a:pPr>
            <a:r>
              <a:rPr lang="en-US"/>
              <a:t>Efron, B., &amp; Tibshirani, R. J. (1994). </a:t>
            </a:r>
            <a:r>
              <a:rPr lang="en-US" i="1"/>
              <a:t>An introduction to the bootstrap</a:t>
            </a:r>
            <a:r>
              <a:rPr lang="en-US"/>
              <a:t>. Chapman and Hall/CRC. </a:t>
            </a:r>
          </a:p>
          <a:p>
            <a:pPr marL="365760" indent="-365760">
              <a:buNone/>
            </a:pPr>
            <a:r>
              <a:rPr lang="en-US"/>
              <a:t>El Alili, M., van Dongen, J. M., Esser, J. L., Heymans, M. W., van Tulder, M. W., &amp; Bosmans, J. E. (2022). A scoping review of statistical methods for trial‐based economic evaluations: The current state of play. </a:t>
            </a:r>
            <a:r>
              <a:rPr lang="en-US" i="1"/>
              <a:t>Health Economics</a:t>
            </a:r>
            <a:r>
              <a:rPr lang="en-US"/>
              <a:t>, </a:t>
            </a:r>
            <a:r>
              <a:rPr lang="en-US" i="1"/>
              <a:t>31</a:t>
            </a:r>
            <a:r>
              <a:rPr lang="en-US"/>
              <a:t>(12), 2680-2699. </a:t>
            </a:r>
          </a:p>
          <a:p>
            <a:pPr marL="365760" indent="-365760">
              <a:buNone/>
            </a:pPr>
            <a:r>
              <a:rPr lang="en-US"/>
              <a:t>Glick, H. A., Doshi, J. A., Sonnad, S. S., &amp; Polsky, D. (2014). </a:t>
            </a:r>
            <a:r>
              <a:rPr lang="en-US" i="1"/>
              <a:t>Economic evaluation in clinical trials</a:t>
            </a:r>
            <a:r>
              <a:rPr lang="en-US"/>
              <a:t>. OUP Oxford.</a:t>
            </a:r>
          </a:p>
          <a:p>
            <a:pPr marL="365760" indent="-365760">
              <a:buNone/>
            </a:pPr>
            <a:r>
              <a:rPr lang="en-US"/>
              <a:t>Mihaylova, B., Briggs, A., O'Hagan, A., &amp; Thompson, S. G. (2011). Review of statistical methods for analysing healthcare resources and costs. </a:t>
            </a:r>
            <a:r>
              <a:rPr lang="en-US" i="1"/>
              <a:t>Health economics</a:t>
            </a:r>
            <a:r>
              <a:rPr lang="en-US"/>
              <a:t>, </a:t>
            </a:r>
            <a:r>
              <a:rPr lang="en-US" i="1"/>
              <a:t>20</a:t>
            </a:r>
            <a:r>
              <a:rPr lang="en-US"/>
              <a:t>(8), 897-916.</a:t>
            </a:r>
          </a:p>
          <a:p>
            <a:pPr marL="365760" indent="-365760">
              <a:buNone/>
            </a:pPr>
            <a:r>
              <a:rPr lang="en-US"/>
              <a:t>Neumann, P. J., Sanders, G. D., Russell, L. B., Siegel, J. E., &amp; Ganiats, T. G. (Eds.). (2016). </a:t>
            </a:r>
            <a:r>
              <a:rPr lang="en-US" i="1"/>
              <a:t>Cost-effectiveness in health and medicine</a:t>
            </a:r>
            <a:r>
              <a:rPr lang="en-US"/>
              <a:t>. Oxford University Press.</a:t>
            </a:r>
          </a:p>
          <a:p>
            <a:pPr marL="365760" indent="-365760">
              <a:buNone/>
            </a:pPr>
            <a:endParaRPr lang="en-US"/>
          </a:p>
          <a:p>
            <a:pPr marL="0" indent="-36576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6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0E5F1-D60D-BBCF-02EB-66DD77EA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D6C7-A1EF-079D-7856-18F40C7E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1095080"/>
          </a:xfrm>
        </p:spPr>
        <p:txBody>
          <a:bodyPr>
            <a:normAutofit fontScale="90000"/>
          </a:bodyPr>
          <a:lstStyle/>
          <a:p>
            <a:r>
              <a:rPr lang="en-US"/>
              <a:t>Roughly, what goes into building a suite of commands?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03BCD-DEB5-5281-FB90-9252CC7D9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7915"/>
            <a:ext cx="11430000" cy="4457609"/>
          </a:xfrm>
        </p:spPr>
        <p:txBody>
          <a:bodyPr numCol="2">
            <a:normAutofit/>
          </a:bodyPr>
          <a:lstStyle/>
          <a:p>
            <a:r>
              <a:rPr lang="en-US"/>
              <a:t>Select priorities</a:t>
            </a:r>
          </a:p>
          <a:p>
            <a:r>
              <a:rPr lang="en-US"/>
              <a:t>Design system for commands</a:t>
            </a:r>
          </a:p>
          <a:p>
            <a:r>
              <a:rPr lang="en-US"/>
              <a:t>Design syntax</a:t>
            </a:r>
          </a:p>
          <a:p>
            <a:r>
              <a:rPr lang="en-US"/>
              <a:t>Write initial code</a:t>
            </a:r>
          </a:p>
          <a:p>
            <a:r>
              <a:rPr lang="en-US"/>
              <a:t>Validate against theory and external sources</a:t>
            </a:r>
          </a:p>
          <a:p>
            <a:r>
              <a:rPr lang="en-US"/>
              <a:t>Draft documentation</a:t>
            </a:r>
          </a:p>
          <a:p>
            <a:r>
              <a:rPr lang="en-US"/>
              <a:t>Revise syntax for usability</a:t>
            </a:r>
          </a:p>
          <a:p>
            <a:r>
              <a:rPr lang="en-US"/>
              <a:t>Revise code</a:t>
            </a:r>
          </a:p>
          <a:p>
            <a:r>
              <a:rPr lang="en-US"/>
              <a:t>Test </a:t>
            </a:r>
          </a:p>
          <a:p>
            <a:r>
              <a:rPr lang="en-US"/>
              <a:t>Find bugs </a:t>
            </a:r>
          </a:p>
          <a:p>
            <a:r>
              <a:rPr lang="en-US"/>
              <a:t>Revise code</a:t>
            </a:r>
          </a:p>
          <a:p>
            <a:r>
              <a:rPr lang="en-US"/>
              <a:t>Update documentation</a:t>
            </a:r>
          </a:p>
          <a:p>
            <a:r>
              <a:rPr lang="en-US"/>
              <a:t>…</a:t>
            </a:r>
          </a:p>
          <a:p>
            <a:r>
              <a:rPr lang="en-US" b="1"/>
              <a:t>Stop making changes</a:t>
            </a:r>
          </a:p>
          <a:p>
            <a:r>
              <a:rPr lang="en-US"/>
              <a:t>Certification (cscript)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9EA98-FBA3-F8DA-CEE5-C7D723B1F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44" y="973517"/>
            <a:ext cx="6835464" cy="5462651"/>
          </a:xfrm>
          <a:prstGeom prst="rect">
            <a:avLst/>
          </a:prstGeom>
        </p:spPr>
      </p:pic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4359789C-E392-10EA-0994-E4E70D20FB3B}"/>
              </a:ext>
            </a:extLst>
          </p:cNvPr>
          <p:cNvSpPr/>
          <p:nvPr/>
        </p:nvSpPr>
        <p:spPr>
          <a:xfrm rot="16200000">
            <a:off x="9699165" y="4132784"/>
            <a:ext cx="1141228" cy="1084521"/>
          </a:xfrm>
          <a:prstGeom prst="curvedUpArrow">
            <a:avLst>
              <a:gd name="adj1" fmla="val 31428"/>
              <a:gd name="adj2" fmla="val 50659"/>
              <a:gd name="adj3" fmla="val 25654"/>
            </a:avLst>
          </a:prstGeom>
          <a:solidFill>
            <a:srgbClr val="379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52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A41A-6696-6F53-829B-D303ACD5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1251024"/>
          </a:xfrm>
        </p:spPr>
        <p:txBody>
          <a:bodyPr>
            <a:normAutofit fontScale="90000"/>
          </a:bodyPr>
          <a:lstStyle/>
          <a:p>
            <a:r>
              <a:rPr lang="en-US"/>
              <a:t>Wait, you shouldn’t give nice names to user-written commands,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94DF-4591-AF03-D0E4-83BE2D5BF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86269"/>
            <a:ext cx="11430000" cy="44292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What if StataCorp squashes the </a:t>
            </a:r>
            <a:r>
              <a:rPr lang="en-US" b="1"/>
              <a:t>cea</a:t>
            </a:r>
            <a:r>
              <a:rPr lang="en-US"/>
              <a:t> name?</a:t>
            </a:r>
          </a:p>
          <a:p>
            <a:pPr>
              <a:lnSpc>
                <a:spcPct val="100000"/>
              </a:lnSpc>
            </a:pPr>
            <a:r>
              <a:rPr lang="en-US"/>
              <a:t>That’s OK!</a:t>
            </a:r>
          </a:p>
          <a:p>
            <a:pPr>
              <a:lnSpc>
                <a:spcPct val="100000"/>
              </a:lnSpc>
            </a:pPr>
            <a:r>
              <a:rPr lang="en-US"/>
              <a:t>I just outlined </a:t>
            </a:r>
            <a:r>
              <a:rPr lang="en-US" i="1"/>
              <a:t>a lot </a:t>
            </a:r>
            <a:r>
              <a:rPr lang="en-US"/>
              <a:t>of volunteer work left to do. </a:t>
            </a:r>
          </a:p>
          <a:p>
            <a:pPr>
              <a:lnSpc>
                <a:spcPct val="100000"/>
              </a:lnSpc>
            </a:pPr>
            <a:r>
              <a:rPr lang="en-US"/>
              <a:t>If StataCorp want to finally add </a:t>
            </a:r>
            <a:r>
              <a:rPr lang="en-US" b="1"/>
              <a:t>cea</a:t>
            </a:r>
            <a:r>
              <a:rPr lang="en-US"/>
              <a:t> to official Stata, no one will be more thrilled than me.</a:t>
            </a:r>
          </a:p>
        </p:txBody>
      </p:sp>
    </p:spTree>
    <p:extLst>
      <p:ext uri="{BB962C8B-B14F-4D97-AF65-F5344CB8AC3E}">
        <p14:creationId xmlns:p14="http://schemas.microsoft.com/office/powerpoint/2010/main" val="238391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C84E-9EF4-5518-5F61-EC7E232A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bit of background…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C63B9-BBFB-39E5-7FF9-DBF3CD737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F418-8DA0-6CF3-F0D2-9F00E7A6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 I get a quick primer on CEA?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C2BB5-E40E-386F-D3DE-A4996CF1F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189037"/>
            <a:ext cx="7841828" cy="5240804"/>
          </a:xfrm>
        </p:spPr>
        <p:txBody>
          <a:bodyPr>
            <a:normAutofit/>
          </a:bodyPr>
          <a:lstStyle/>
          <a:p>
            <a:r>
              <a:rPr lang="en-US"/>
              <a:t>Cost-effectiveness analysis is a systematic way to compare the value of (health) interventions</a:t>
            </a:r>
          </a:p>
          <a:p>
            <a:r>
              <a:rPr lang="en-US"/>
              <a:t>They are conducted to provide policy-makers with information about which intervention offers the best value</a:t>
            </a:r>
          </a:p>
          <a:p>
            <a:r>
              <a:rPr lang="en-US"/>
              <a:t>Typically, the interest lies in comparing a new therapy to the current standard of care</a:t>
            </a:r>
          </a:p>
          <a:p>
            <a:r>
              <a:rPr lang="en-US"/>
              <a:t>“Cost-effective” means that the marginal cost of one additional unit of benefit it provides is at or below a pre-specified willingness-to-pay</a:t>
            </a:r>
          </a:p>
          <a:p>
            <a:r>
              <a:rPr lang="en-US"/>
              <a:t>These analyses may be conducted using Markov processes, decision trees, or trial data</a:t>
            </a:r>
          </a:p>
          <a:p>
            <a:pPr lvl="1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1B9177-2BE1-EAF2-D7AF-19E7880F4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37973" y="1189037"/>
            <a:ext cx="3473027" cy="5240804"/>
          </a:xfrm>
        </p:spPr>
      </p:pic>
    </p:spTree>
    <p:extLst>
      <p:ext uri="{BB962C8B-B14F-4D97-AF65-F5344CB8AC3E}">
        <p14:creationId xmlns:p14="http://schemas.microsoft.com/office/powerpoint/2010/main" val="58288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951F-FBA0-C9C3-49BC-5EB812DF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makes trial-based CEA unique?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D87D34-58FC-266B-B3AD-C53F79266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1" y="1189036"/>
            <a:ext cx="3555756" cy="530383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EC3DA-5F66-ECAA-6235-6D135558C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7227" y="1189036"/>
            <a:ext cx="7753772" cy="5303839"/>
          </a:xfrm>
        </p:spPr>
        <p:txBody>
          <a:bodyPr/>
          <a:lstStyle/>
          <a:p>
            <a:r>
              <a:rPr lang="en-US"/>
              <a:t>Advantages derived from a randomized trial with direct data collection</a:t>
            </a:r>
          </a:p>
          <a:p>
            <a:pPr lvl="1"/>
            <a:r>
              <a:rPr lang="en-US"/>
              <a:t>We are using real data from a clinical trial instead of simulations based on assumed distributions</a:t>
            </a:r>
          </a:p>
          <a:p>
            <a:pPr lvl="1"/>
            <a:r>
              <a:rPr lang="en-US"/>
              <a:t>Greater internal validity for link between treatment condition and differences in cost and outcomes</a:t>
            </a:r>
          </a:p>
          <a:p>
            <a:pPr lvl="1"/>
            <a:r>
              <a:rPr lang="en-US"/>
              <a:t>We can (usually) can rely on randomization to avoid confounding by indication</a:t>
            </a:r>
          </a:p>
          <a:p>
            <a:r>
              <a:rPr lang="en-US"/>
              <a:t>Challenges due to constraints imposed by trial designs as well</a:t>
            </a:r>
          </a:p>
          <a:p>
            <a:pPr lvl="1"/>
            <a:r>
              <a:rPr lang="en-US"/>
              <a:t>Trials typically have short time horizons</a:t>
            </a:r>
          </a:p>
          <a:p>
            <a:pPr lvl="1"/>
            <a:r>
              <a:rPr lang="en-US"/>
              <a:t>Most studies are not powered to detect differences in cost and quality of life measures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2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80D7-382B-1A20-9E1F-D2D0A8F3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trial-based CEA in Stata?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B3AF-8656-AE0E-4C80-45798EEBE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391" y="1297172"/>
            <a:ext cx="4692149" cy="4879791"/>
          </a:xfrm>
        </p:spPr>
        <p:txBody>
          <a:bodyPr>
            <a:normAutofit/>
          </a:bodyPr>
          <a:lstStyle/>
          <a:p>
            <a:r>
              <a:rPr lang="en-US"/>
              <a:t>Economists like Stata</a:t>
            </a:r>
          </a:p>
          <a:p>
            <a:r>
              <a:rPr lang="en-US"/>
              <a:t>Stata is accessible </a:t>
            </a:r>
          </a:p>
          <a:p>
            <a:r>
              <a:rPr lang="en-US"/>
              <a:t>Stata is good for teaching</a:t>
            </a:r>
          </a:p>
          <a:p>
            <a:r>
              <a:rPr lang="en-US"/>
              <a:t>All of the following in one package:</a:t>
            </a:r>
          </a:p>
          <a:p>
            <a:pPr lvl="1"/>
            <a:r>
              <a:rPr lang="en-US"/>
              <a:t>Variety of relevant estimators</a:t>
            </a:r>
          </a:p>
          <a:p>
            <a:pPr lvl="1"/>
            <a:r>
              <a:rPr lang="en-US"/>
              <a:t>Factor variables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  <a:p>
            <a:pPr lvl="1"/>
            <a:r>
              <a:rPr lang="en-US"/>
              <a:t>Fast matrix language (Mata)</a:t>
            </a:r>
          </a:p>
          <a:p>
            <a:pPr lvl="1"/>
            <a:r>
              <a:rPr lang="en-US"/>
              <a:t>Predictable syntax</a:t>
            </a:r>
          </a:p>
          <a:p>
            <a:pPr lvl="1"/>
            <a:r>
              <a:rPr lang="en-US"/>
              <a:t>Pretty built-in graphs</a:t>
            </a:r>
          </a:p>
          <a:p>
            <a:pPr lvl="1"/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1D379-A14F-01AA-AF75-D1BE5863B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1749" y="1999020"/>
            <a:ext cx="6457860" cy="30906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5FAAC-8EB5-9D44-255A-E5D9155A53D2}"/>
              </a:ext>
            </a:extLst>
          </p:cNvPr>
          <p:cNvSpPr txBox="1"/>
          <p:nvPr/>
        </p:nvSpPr>
        <p:spPr>
          <a:xfrm>
            <a:off x="5358413" y="5261396"/>
            <a:ext cx="6223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hlinkClick r:id="rId4"/>
              </a:rPr>
              <a:t>https://economics.stackexchange.com/questions/5853/most-common-programs-used-by-economists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018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47D4E-C563-6DCE-EDDD-46BDE4D7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cea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018BB-CA5F-093E-C5BD-BCD0B9532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89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3118</Words>
  <Application>Microsoft Office PowerPoint</Application>
  <PresentationFormat>Widescreen</PresentationFormat>
  <Paragraphs>400</Paragraphs>
  <Slides>44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Aptos</vt:lpstr>
      <vt:lpstr>Arial</vt:lpstr>
      <vt:lpstr>Calibri</vt:lpstr>
      <vt:lpstr>Courier New</vt:lpstr>
      <vt:lpstr>Office Theme</vt:lpstr>
      <vt:lpstr>cea</vt:lpstr>
      <vt:lpstr>Required disclaimers</vt:lpstr>
      <vt:lpstr>Acknowledgements</vt:lpstr>
      <vt:lpstr>Overview</vt:lpstr>
      <vt:lpstr>A bit of background…</vt:lpstr>
      <vt:lpstr>Can I get a quick primer on CEA?</vt:lpstr>
      <vt:lpstr>What makes trial-based CEA unique?</vt:lpstr>
      <vt:lpstr>Why trial-based CEA in Stata?</vt:lpstr>
      <vt:lpstr>Introducing cea</vt:lpstr>
      <vt:lpstr>The cea suite</vt:lpstr>
      <vt:lpstr>How did you decide what to include?</vt:lpstr>
      <vt:lpstr>What are the data requirements?</vt:lpstr>
      <vt:lpstr>What is the command for the most basic CEA?</vt:lpstr>
      <vt:lpstr>Don’t I need Fieller confidence limits?</vt:lpstr>
      <vt:lpstr>Can I get a C-E acceptability curve?</vt:lpstr>
      <vt:lpstr>Can I get a C-E acceptability curve?</vt:lpstr>
      <vt:lpstr>And if I would prefer to bootstrap the VCE?</vt:lpstr>
      <vt:lpstr>Aren’t percentile-based CIs preferred?</vt:lpstr>
      <vt:lpstr>Aren’t percentile-based CIs preferred?</vt:lpstr>
      <vt:lpstr>And a C-E acceptability curve is still available?</vt:lpstr>
      <vt:lpstr>And a C-E acceptability curve is still available?</vt:lpstr>
      <vt:lpstr>And a C-E acceptability curve is still available?</vt:lpstr>
      <vt:lpstr>What if I want to make a C-E scatterplot?</vt:lpstr>
      <vt:lpstr>What if I want to make a C-E scatterplot?</vt:lpstr>
      <vt:lpstr>What if I want to make a C-E scatterplot?</vt:lpstr>
      <vt:lpstr>What if I want to make a C-E scatterplot?</vt:lpstr>
      <vt:lpstr>Can I get the net monetary benefit instead?</vt:lpstr>
      <vt:lpstr>How do I fit models for cost and effect?</vt:lpstr>
      <vt:lpstr>Which commands?</vt:lpstr>
      <vt:lpstr>What else?</vt:lpstr>
      <vt:lpstr>Where we plan to go from here?</vt:lpstr>
      <vt:lpstr>How do I get cea?</vt:lpstr>
      <vt:lpstr>What is the ultimate question?</vt:lpstr>
      <vt:lpstr>What is the ultimate question?</vt:lpstr>
      <vt:lpstr>What is the answer to the ultimate question?</vt:lpstr>
      <vt:lpstr>What is the answer to the ultimate question?</vt:lpstr>
      <vt:lpstr>Notes on development…</vt:lpstr>
      <vt:lpstr>Roughly, what goes into building a suite of commands?</vt:lpstr>
      <vt:lpstr>Roughly, what goes into building a suite of commands?</vt:lpstr>
      <vt:lpstr>Questions?</vt:lpstr>
      <vt:lpstr>How do I get cea?</vt:lpstr>
      <vt:lpstr>References</vt:lpstr>
      <vt:lpstr>Roughly, what goes into building a suite of commands?</vt:lpstr>
      <vt:lpstr>Wait, you shouldn’t give nice names to user-written commands, right?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Raciborski</dc:creator>
  <cp:lastModifiedBy>Rebecca Raciborski</cp:lastModifiedBy>
  <cp:revision>2</cp:revision>
  <dcterms:created xsi:type="dcterms:W3CDTF">2025-05-18T16:00:45Z</dcterms:created>
  <dcterms:modified xsi:type="dcterms:W3CDTF">2025-07-31T11:05:15Z</dcterms:modified>
</cp:coreProperties>
</file>