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8" r:id="rId3"/>
    <p:sldId id="263" r:id="rId4"/>
    <p:sldId id="260" r:id="rId5"/>
    <p:sldId id="262" r:id="rId6"/>
    <p:sldId id="264" r:id="rId7"/>
    <p:sldId id="265" r:id="rId8"/>
    <p:sldId id="266" r:id="rId9"/>
    <p:sldId id="267" r:id="rId10"/>
    <p:sldId id="271" r:id="rId11"/>
    <p:sldId id="272" r:id="rId12"/>
    <p:sldId id="268" r:id="rId13"/>
    <p:sldId id="276" r:id="rId14"/>
    <p:sldId id="273" r:id="rId15"/>
    <p:sldId id="274" r:id="rId16"/>
    <p:sldId id="277" r:id="rId17"/>
    <p:sldId id="281" r:id="rId18"/>
    <p:sldId id="283" r:id="rId19"/>
    <p:sldId id="284" r:id="rId20"/>
    <p:sldId id="269" r:id="rId21"/>
    <p:sldId id="278" r:id="rId22"/>
    <p:sldId id="279" r:id="rId23"/>
    <p:sldId id="285" r:id="rId24"/>
    <p:sldId id="280" r:id="rId25"/>
    <p:sldId id="288" r:id="rId26"/>
    <p:sldId id="286" r:id="rId27"/>
    <p:sldId id="289" r:id="rId28"/>
    <p:sldId id="29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4E"/>
    <a:srgbClr val="547E6D"/>
    <a:srgbClr val="3515BD"/>
    <a:srgbClr val="5D756C"/>
    <a:srgbClr val="41917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554"/>
  </p:normalViewPr>
  <p:slideViewPr>
    <p:cSldViewPr snapToGrid="0">
      <p:cViewPr varScale="1">
        <p:scale>
          <a:sx n="115" d="100"/>
          <a:sy n="115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99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6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D8F436-EA62-4C09-BC86-B49899AE0C28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9B8B7D0-F7A9-433A-A865-11A224820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6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98383-7237-A68B-BC98-9B70660B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Creating pre- and posttest visualizations using Stata, Excel, and Tableau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86F3D-15A2-D66A-AB75-934AC0FA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200" dirty="0">
                <a:latin typeface="Gill Sans MT" panose="020B0502020104020203" pitchFamily="34" charset="0"/>
              </a:rPr>
              <a:t>By: Sergio Cervantes</a:t>
            </a:r>
          </a:p>
          <a:p>
            <a:pPr algn="ctr"/>
            <a:r>
              <a:rPr lang="en-US" sz="3200" dirty="0">
                <a:latin typeface="Gill Sans MT" panose="020B0502020104020203" pitchFamily="34" charset="0"/>
              </a:rPr>
              <a:t>Date: July 31</a:t>
            </a:r>
            <a:r>
              <a:rPr lang="en-US" sz="3200" baseline="30000" dirty="0">
                <a:latin typeface="Gill Sans MT" panose="020B0502020104020203" pitchFamily="34" charset="0"/>
              </a:rPr>
              <a:t>st</a:t>
            </a:r>
            <a:r>
              <a:rPr lang="en-US" sz="3200" dirty="0">
                <a:latin typeface="Gill Sans MT" panose="020B0502020104020203" pitchFamily="34" charset="0"/>
              </a:rPr>
              <a:t>, 2025</a:t>
            </a:r>
          </a:p>
          <a:p>
            <a:pPr algn="ctr"/>
            <a:r>
              <a:rPr lang="en-US" sz="3200" dirty="0">
                <a:latin typeface="Gill Sans MT" panose="020B0502020104020203" pitchFamily="34" charset="0"/>
              </a:rPr>
              <a:t>Nashville, TN</a:t>
            </a:r>
          </a:p>
        </p:txBody>
      </p:sp>
    </p:spTree>
    <p:extLst>
      <p:ext uri="{BB962C8B-B14F-4D97-AF65-F5344CB8AC3E}">
        <p14:creationId xmlns:p14="http://schemas.microsoft.com/office/powerpoint/2010/main" val="236702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2BAF1-78DF-A64D-96F9-4842D939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523E-BC79-36A9-C7B9-D7D9CC31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5: Prepare the n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1E33-EFA3-75B8-DC64-5DF0926F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Gill Sans MT" panose="020B0502020104020203" pitchFamily="34" charset="0"/>
              </a:rPr>
              <a:t>Second, shift down Column F and G values toward Post and Pre rows respectively and separately using Insert (CTRL+SHIFT+PLUS).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7B9E1F-6C61-B2AE-4D24-FF1B5A06E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82" y="2666116"/>
            <a:ext cx="4835047" cy="35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88A8-E32F-8590-E430-57144585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0E9C-5FC2-2F38-85E4-1AAE95D1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5: Prepare the n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EB57-E47A-A6A5-EF27-D5FBCCB4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Third, Concatenate from the top (H2),  Autofill, then Copy and Paste Special with Values for all Column n values. Remove Columns n1 and n2.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BFB4B2B3-D8EE-D6BF-C7F9-56E59A10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46" y="3429000"/>
            <a:ext cx="1906148" cy="1117948"/>
          </a:xfrm>
          <a:prstGeom prst="rect">
            <a:avLst/>
          </a:prstGeom>
        </p:spPr>
      </p:pic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AE469194-FC50-CD66-4124-AC97C903A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12" y="2680886"/>
            <a:ext cx="2019300" cy="3248025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7740B6-CE34-A1F2-F3C1-C786F648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28" y="2680886"/>
            <a:ext cx="2305050" cy="329501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35B282A-9369-F0DF-AD40-530CEBB234D7}"/>
              </a:ext>
            </a:extLst>
          </p:cNvPr>
          <p:cNvSpPr/>
          <p:nvPr/>
        </p:nvSpPr>
        <p:spPr>
          <a:xfrm>
            <a:off x="3726916" y="3818414"/>
            <a:ext cx="866274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2845DC0-004C-B434-768C-B1083DA08F8F}"/>
              </a:ext>
            </a:extLst>
          </p:cNvPr>
          <p:cNvSpPr/>
          <p:nvPr/>
        </p:nvSpPr>
        <p:spPr>
          <a:xfrm>
            <a:off x="7428298" y="3818414"/>
            <a:ext cx="866274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9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EF1B5-8A8F-6CD1-9356-42A9A26A2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FC5B-A9BF-865C-A31E-01D9F1A2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6: Prepare the Difference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0C6A-1EC2-B0B7-060B-E383BE107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First, Format all Column E values so they have two decimal places.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36390A-E93F-C280-E9F3-1CCB7E128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419826"/>
            <a:ext cx="7809456" cy="36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3820-D252-53F0-0A70-F72CD05CD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0509-E6B3-43C0-082B-CFF268E0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6: Prepare the Difference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CCB1-0239-7C22-2B70-8F67C6E05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Gill Sans MT" panose="020B0502020104020203" pitchFamily="34" charset="0"/>
              </a:rPr>
              <a:t>Second, copy and paste all Column E values into G, clear out all values not tied to “Diff” rows from Column D using filtering, then clear the filter.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1805DE-FAED-6B95-D6DB-85EDDC38A79D}"/>
              </a:ext>
            </a:extLst>
          </p:cNvPr>
          <p:cNvSpPr/>
          <p:nvPr/>
        </p:nvSpPr>
        <p:spPr>
          <a:xfrm>
            <a:off x="3894877" y="3818414"/>
            <a:ext cx="866274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C1E5ECA-2B20-8DDE-8C13-C3E08C480E59}"/>
              </a:ext>
            </a:extLst>
          </p:cNvPr>
          <p:cNvSpPr/>
          <p:nvPr/>
        </p:nvSpPr>
        <p:spPr>
          <a:xfrm>
            <a:off x="7498162" y="3818414"/>
            <a:ext cx="777240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table&#10;&#10;AI-generated content may be incorrect.">
            <a:extLst>
              <a:ext uri="{FF2B5EF4-FFF2-40B4-BE49-F238E27FC236}">
                <a16:creationId xmlns:a16="http://schemas.microsoft.com/office/drawing/2014/main" id="{DF3D1D41-6408-6643-DDD9-AB0EDE51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41" y="2688452"/>
            <a:ext cx="2219325" cy="3404860"/>
          </a:xfrm>
          <a:prstGeom prst="rect">
            <a:avLst/>
          </a:prstGeom>
        </p:spPr>
      </p:pic>
      <p:pic>
        <p:nvPicPr>
          <p:cNvPr id="11" name="Picture 10" descr="A screenshot of a data&#10;&#10;AI-generated content may be incorrect.">
            <a:extLst>
              <a:ext uri="{FF2B5EF4-FFF2-40B4-BE49-F238E27FC236}">
                <a16:creationId xmlns:a16="http://schemas.microsoft.com/office/drawing/2014/main" id="{5C183B72-2F04-166E-BFD2-B4AC291C4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1" y="2688452"/>
            <a:ext cx="2200275" cy="3404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E87B3F-A8EA-7B0C-4849-62F39F421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428" y="3429000"/>
            <a:ext cx="1579798" cy="1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77127-D4BD-7871-147F-96AFFF6B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704A-1439-C88E-37B8-47978D1B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6: Prepare the Difference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EC82-12F6-2066-584F-6B34E884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Third, Shift up the Difference values from the “Diff” rows in Column D towards the Post rows using Delete (CTRL + MINUS).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4DBCB-807B-C9B2-6F3C-8BA14D46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11" y="2639819"/>
            <a:ext cx="6131177" cy="34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9266-1F3A-8180-A2AC-10434951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0FFA-5E04-0A97-2FA4-5F78A949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6: Prepare the Difference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9BD9-EA2C-DBCB-FE9D-68BF80E0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Fourthly, using filtering, attach “(See Post)” on each “Pre” row in Column D into the Difference column by dragging the first cell down, then clear the Stat filter.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8E1090-73E7-ACF2-9E35-68434EF3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50" y="3132137"/>
            <a:ext cx="5245100" cy="20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20DE-09A3-E3E1-7D7F-5D57E1BE1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2AAF-63D3-C8A3-9FC1-C40E1AF1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6: Prepare the Difference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C099-AF1E-1BA5-BDCC-87C9E024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For percentage items, you can filter with Question (Column C) and Stat (filter out Pre values using Column D), format, then clear the filter.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3E905F-85F6-80A0-4E45-5FB6D0D2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99" y="2653507"/>
            <a:ext cx="3376431" cy="3523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AC698C-D59E-178A-BF50-263BA013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02" y="3475831"/>
            <a:ext cx="1579798" cy="130730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273DAB0-6EAB-AEF9-82DD-7515A28A14E2}"/>
              </a:ext>
            </a:extLst>
          </p:cNvPr>
          <p:cNvSpPr/>
          <p:nvPr/>
        </p:nvSpPr>
        <p:spPr>
          <a:xfrm>
            <a:off x="4629048" y="3899773"/>
            <a:ext cx="468551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F18D83-5DAB-87CF-0BF3-20C42E94803A}"/>
              </a:ext>
            </a:extLst>
          </p:cNvPr>
          <p:cNvSpPr/>
          <p:nvPr/>
        </p:nvSpPr>
        <p:spPr>
          <a:xfrm>
            <a:off x="9172834" y="3899773"/>
            <a:ext cx="468551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98D40-0AB6-9A41-ECD9-0597196A0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17" y="3631803"/>
            <a:ext cx="3810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0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40E8C-CD1D-5982-235F-67E4DD8E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719E-20F0-F5C8-AEBF-734FA091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7: Prepare the Significance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B5A5-1B83-6C2B-4449-C2C9A758F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First, copy and paste all Column E values into H, clear out all values not tied to “p-value” rows in Column D using filtering, then clear the filter.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73A3FCD-163F-D49A-80D2-36B140D2FFE6}"/>
              </a:ext>
            </a:extLst>
          </p:cNvPr>
          <p:cNvSpPr/>
          <p:nvPr/>
        </p:nvSpPr>
        <p:spPr>
          <a:xfrm>
            <a:off x="4146864" y="4001293"/>
            <a:ext cx="674635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A23123-8FA8-95B9-F5F1-1BCD906406D2}"/>
              </a:ext>
            </a:extLst>
          </p:cNvPr>
          <p:cNvSpPr/>
          <p:nvPr/>
        </p:nvSpPr>
        <p:spPr>
          <a:xfrm>
            <a:off x="8180631" y="4001293"/>
            <a:ext cx="579038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0B6D32-8D51-67F2-ECF6-5E7CE5D8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96" y="3622038"/>
            <a:ext cx="1579798" cy="1124269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036D04-858B-606A-53C6-68C42F82A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66" y="2811461"/>
            <a:ext cx="2524125" cy="3267075"/>
          </a:xfrm>
          <a:prstGeom prst="rect">
            <a:avLst/>
          </a:prstGeom>
        </p:spPr>
      </p:pic>
      <p:pic>
        <p:nvPicPr>
          <p:cNvPr id="5" name="Picture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D6AB19B3-ABA9-9881-18C3-463000DA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540" y="2811461"/>
            <a:ext cx="30670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0780-9656-D108-8FAC-800B92D6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E9C0-626D-ABA0-CC7C-709C9347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7: Prepare the Significance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B906-9325-EC2C-FE8D-51545417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Second, filter out all rows from Column D except for “p-value” rows, calculate statistical significance from Column H values with a nested if-then formula, and drag the formula down with the bottom right-hand corner of first cell (I6).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93BA0-0601-A69D-0DD7-5F7EED0A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42" y="3008214"/>
            <a:ext cx="9538158" cy="2706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B6018-5137-0CF3-DD0D-487BC980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276" y="5344265"/>
            <a:ext cx="1952234" cy="3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6BB5F-9F8F-F90A-1768-DCB75597E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7485-EF5E-E109-CCBD-E86188E7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7: Prepare the Significance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4D986-5B06-A3A7-5DDB-4C86DE51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Third, Copy then Paste Special with Values on the Significance column, then shift up the Significance values towards the Post rows from Column D using Delete (CTRL + MINUS).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28C5AA7A-5ADF-817E-EC71-ED32AD0E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24" y="3022600"/>
            <a:ext cx="3381375" cy="3175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205B6E0-8353-95D8-A0EE-0B7813209C39}"/>
              </a:ext>
            </a:extLst>
          </p:cNvPr>
          <p:cNvSpPr/>
          <p:nvPr/>
        </p:nvSpPr>
        <p:spPr>
          <a:xfrm>
            <a:off x="5078799" y="4001294"/>
            <a:ext cx="2034401" cy="6088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714EE-9535-CDB7-5CB2-11B45A90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600" y="3022600"/>
            <a:ext cx="3448531" cy="31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C5291-91C4-3069-B394-2C3745D2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1: Clean your Stata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29F29-7004-6FEB-A242-2D39191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Have your ordinal and dichotomous variables ready.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Check their construct validity (e.g. “About the same” should be a 3 in a variable with values 1-5) beforehand.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They require numeric ranges like [1,5] or [0,1].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Append all group datasets to gather separate aggregate findings.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I recommend creating a “total” dataset with every respondent, then appending all other groups.</a:t>
            </a:r>
            <a:endParaRPr lang="en-US" dirty="0">
              <a:solidFill>
                <a:srgbClr val="130E4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1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3A418-5FBF-E513-0AF2-00726FC9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B648-DFD2-9A0B-85A8-E8867611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7: Prepare the Significance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571B-579F-7664-0A0D-5F74B3CF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Fourthly, attach “(See Post)” to each “Pre” Column D row into the Significance column (dragging works best) using filtering, clear the filter, eliminate all rows except the Pre and Post rows from Column D, and replicate the file below.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42E2B2-D114-A85A-F4D9-A37C9C2D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170237"/>
            <a:ext cx="2630488" cy="2633663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E66249-5C3B-2881-591A-88A63EC2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170237"/>
            <a:ext cx="6375400" cy="263366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69ADC53-5289-1313-C7D7-91D20CFCB3E4}"/>
              </a:ext>
            </a:extLst>
          </p:cNvPr>
          <p:cNvSpPr/>
          <p:nvPr/>
        </p:nvSpPr>
        <p:spPr>
          <a:xfrm>
            <a:off x="4202499" y="4001294"/>
            <a:ext cx="725101" cy="6088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331D3-ECDA-78DD-359C-E44610190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420" y="3170237"/>
            <a:ext cx="538765" cy="3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B6308-F340-BD6C-663A-47DEC8B65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1A7E-FCF1-6BB2-472B-010CFA49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8-10: Create the pre- and posttest visualizations in Tableau (percentage and decimal visuals must be done separately, modify Table Number filter if needed)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63EA3E6-9EF5-20B5-F25F-0CA138792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8663"/>
            <a:ext cx="10604500" cy="44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DCAE4-1A93-5079-D183-68E00B606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A3F8-D8DA-6A42-A30C-86B3CE03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8: Open the newly created Excel file in Tableau and set-up the Tableau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DA7D-BEA0-1B40-0B93-4413BF662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Columns and Rows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Marks (Non-Tooltip)</a:t>
            </a:r>
          </a:p>
          <a:p>
            <a:pPr marL="0" indent="0">
              <a:buNone/>
            </a:pPr>
            <a:b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5E69A-EE04-687F-FBFA-F4D65B11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252980"/>
            <a:ext cx="5943600" cy="88392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62EAB0-76EC-4A49-2904-597CF42D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3633788"/>
            <a:ext cx="2489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69DFF-F7B0-BF6C-778F-D6548239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50B5-247F-B117-85A8-5C5B3949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8: Open the newly created Excel file in Tableau and set-up the Tableau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787A2-755F-8DA9-742D-F9A03F55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Marks (Tooltip)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Color Key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A9E68758-67EC-5753-5FBA-C1043D93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75" y="2298700"/>
            <a:ext cx="2076450" cy="16002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4314110A-2708-FDA7-1B55-19AF1E6DD3C6}"/>
              </a:ext>
            </a:extLst>
          </p:cNvPr>
          <p:cNvSpPr/>
          <p:nvPr/>
        </p:nvSpPr>
        <p:spPr>
          <a:xfrm rot="5400000">
            <a:off x="4661217" y="2429192"/>
            <a:ext cx="590550" cy="1339215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1AA2A8A-B000-80CC-DFDB-B60A74BD3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5" y="2298700"/>
            <a:ext cx="3400425" cy="16002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1EDFDE-3EDA-C674-C7C5-47C98A3FD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75" y="4562475"/>
            <a:ext cx="2076450" cy="1614488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CBAB73F3-5F47-62CF-CE85-20701AD31723}"/>
              </a:ext>
            </a:extLst>
          </p:cNvPr>
          <p:cNvSpPr/>
          <p:nvPr/>
        </p:nvSpPr>
        <p:spPr>
          <a:xfrm rot="5400000">
            <a:off x="4661216" y="4700112"/>
            <a:ext cx="590550" cy="1339215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0" name="Picture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1B7B5B4-DE19-98E3-8687-331010AA9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4" y="4578350"/>
            <a:ext cx="3400425" cy="15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5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BACB9-F942-CE18-978A-234C189F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A75E-DB76-D880-8B7D-9B7926F9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8: Open the newly created Excel file in Tableau and set-up the Tableau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EAD71-DDE2-93BF-3871-A26CCA3E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Under the Group Variable dropdown, uncheck </a:t>
            </a:r>
            <a:r>
              <a:rPr lang="en-US" sz="2400" b="1" dirty="0">
                <a:latin typeface="Gill Sans MT" panose="020B0502020104020203" pitchFamily="34" charset="0"/>
              </a:rPr>
              <a:t>Show “All” Value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Interface Set-Up So Far (Remove borders &amp; lines, modify title if needed)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3DCB5E-1A71-A2C2-B4FE-446B5860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2093119"/>
            <a:ext cx="4419600" cy="1773238"/>
          </a:xfrm>
          <a:prstGeom prst="rect">
            <a:avLst/>
          </a:prstGeom>
        </p:spPr>
      </p:pic>
      <p:pic>
        <p:nvPicPr>
          <p:cNvPr id="5" name="Picture 4" descr="A graph with blue and orange bars&#10;&#10;AI-generated content may be incorrect.">
            <a:extLst>
              <a:ext uri="{FF2B5EF4-FFF2-40B4-BE49-F238E27FC236}">
                <a16:creationId xmlns:a16="http://schemas.microsoft.com/office/drawing/2014/main" id="{6BDA08B4-1FF8-D02F-753D-7D38867CD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4457701"/>
            <a:ext cx="8255000" cy="20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6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F6579-A926-FB58-E8B5-44B42D658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935D-0374-86A5-AEFC-0C4537AC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9: Add Modifications to Tableau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DC51-D74D-5669-35D2-601DD29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Hide Field Labels for Question and Stat separately by right-clicking on them.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3C3BF4-58C9-5A31-9B6E-A2F2F86C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43760"/>
            <a:ext cx="5943600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B3601-4939-1EC6-8F01-521B6484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F37D-5423-C61B-C8ED-2A0AB779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9: Add Modifications to Tableau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09153-CCBB-FCAB-8AE4-644B9F7A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Uncheck Show Header </a:t>
            </a:r>
          </a:p>
          <a:p>
            <a:pPr lvl="1"/>
            <a:r>
              <a:rPr lang="en-US" sz="2200" dirty="0">
                <a:latin typeface="Gill Sans MT" panose="020B0502020104020203" pitchFamily="34" charset="0"/>
              </a:rPr>
              <a:t>after right-clicking on Table and Group</a:t>
            </a:r>
          </a:p>
          <a:p>
            <a:pPr lvl="1"/>
            <a:r>
              <a:rPr lang="en-US" sz="2200" dirty="0">
                <a:latin typeface="Gill Sans MT" panose="020B0502020104020203" pitchFamily="34" charset="0"/>
              </a:rPr>
              <a:t>after right-clicking on x-axis</a:t>
            </a:r>
          </a:p>
          <a:p>
            <a:pPr lvl="1"/>
            <a:r>
              <a:rPr lang="en-US" sz="2200" dirty="0">
                <a:latin typeface="Gill Sans MT" panose="020B0502020104020203" pitchFamily="34" charset="0"/>
              </a:rPr>
              <a:t>for Pre and Post Rows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961D6D-BCD1-13F8-0808-312922BC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00" y="3569350"/>
            <a:ext cx="1861082" cy="21336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7CA92A-E6DA-B741-2EF2-9259C52BF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83" y="3569350"/>
            <a:ext cx="1861083" cy="21336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DD6A72-BB9F-057D-5282-1F19EC405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359" y="3569350"/>
            <a:ext cx="4750832" cy="213360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0DD87D-9BB5-62FD-4394-57A005915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29" y="1690688"/>
            <a:ext cx="4750832" cy="15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54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6059-8A4F-03B9-D2E8-681DE892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28B5-16C1-CFDB-FAD3-D676D3E1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10: Ensure that numbers show up properly in the Tableau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627D-DF27-8AF9-108B-9428F1C66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Show mark labels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Format values from Fields under Pane for SUM(Stat1), Stat1 being the variable with all numeric values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90A0EE-FD08-CB1A-7ABC-FD362C12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82" y="3016251"/>
            <a:ext cx="2609227" cy="1419225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256715-E1E2-DD00-3EA9-01ECA391D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659" y="3016251"/>
            <a:ext cx="3634464" cy="2657475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07F440-C8CE-2E2B-A67C-BA2452756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325" y="3016251"/>
            <a:ext cx="3318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49607-144A-604C-1794-8331F8D4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D775-AF49-46E8-3B42-38E5FDF2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Final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97EE-BFA8-4D90-FE67-7FFBBFB5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7DAF5-F34A-5639-43F0-C92910E9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056"/>
            <a:ext cx="10515600" cy="2042389"/>
          </a:xfrm>
          <a:prstGeom prst="rect">
            <a:avLst/>
          </a:prstGeom>
        </p:spPr>
      </p:pic>
      <p:pic>
        <p:nvPicPr>
          <p:cNvPr id="13" name="Picture 12" descr="A close up of a sign&#10;&#10;AI-generated content may be incorrect.">
            <a:extLst>
              <a:ext uri="{FF2B5EF4-FFF2-40B4-BE49-F238E27FC236}">
                <a16:creationId xmlns:a16="http://schemas.microsoft.com/office/drawing/2014/main" id="{5F65346A-5EAB-007C-915A-0404250B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81813"/>
            <a:ext cx="10515600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6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8233-C938-491D-6938-796DB7F3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36B8-1816-1C5B-E074-9420D0E9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94AA-A34F-588F-D8FC-73A364A7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Feel free to connect with me if you have any questions or inquiries regarding the presentation! </a:t>
            </a:r>
            <a:r>
              <a:rPr lang="en-US" sz="3200" dirty="0">
                <a:latin typeface="Gill Sans MT" panose="020B0502020104020203" pitchFamily="34" charset="0"/>
                <a:sym typeface="Wingdings" pitchFamily="2" charset="2"/>
              </a:rPr>
              <a:t> </a:t>
            </a:r>
          </a:p>
          <a:p>
            <a:pPr marL="0" indent="0">
              <a:buNone/>
            </a:pPr>
            <a:endParaRPr lang="en-US" sz="3200" dirty="0">
              <a:latin typeface="Gill Sans MT" panose="020B0502020104020203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 descr="A qr code with a blue circle&#10;&#10;AI-generated content may be incorrect.">
            <a:extLst>
              <a:ext uri="{FF2B5EF4-FFF2-40B4-BE49-F238E27FC236}">
                <a16:creationId xmlns:a16="http://schemas.microsoft.com/office/drawing/2014/main" id="{2CAB083C-3AE7-8621-CAFF-AF5489F9C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90" y="2804377"/>
            <a:ext cx="3393094" cy="29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AABC9-A472-8E46-088A-AC8548E31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6120-17C0-D190-F0F1-3872CA5F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2: Run </a:t>
            </a:r>
            <a:r>
              <a:rPr lang="en-US" sz="4000" i="1" dirty="0">
                <a:latin typeface="Gill Sans MT" panose="020B0502020104020203" pitchFamily="34" charset="0"/>
              </a:rPr>
              <a:t>asdoc ttest</a:t>
            </a:r>
            <a:r>
              <a:rPr lang="en-US" sz="4000" dirty="0">
                <a:latin typeface="Gill Sans MT" panose="020B0502020104020203" pitchFamily="34" charset="0"/>
              </a:rPr>
              <a:t> Stata syntax, then move the Word output into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8C19-BF48-AD03-9F7D-035C69F2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First, run the Stata syntax below to generate Word output (repeat lines using </a:t>
            </a:r>
            <a:r>
              <a:rPr lang="en-US" sz="2600" i="1" dirty="0">
                <a:latin typeface="Gill Sans MT" panose="020B0502020104020203" pitchFamily="34" charset="0"/>
              </a:rPr>
              <a:t>rowappend</a:t>
            </a:r>
            <a:r>
              <a:rPr lang="en-US" sz="2600" dirty="0">
                <a:latin typeface="Gill Sans MT" panose="020B0502020104020203" pitchFamily="34" charset="0"/>
              </a:rPr>
              <a:t> at the end).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Second, copy every row of the Word output table below “Table.” </a:t>
            </a:r>
          </a:p>
          <a:p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Third, paste all the Word output into Excel using the left-hand corner.</a:t>
            </a:r>
          </a:p>
        </p:txBody>
      </p:sp>
      <p:pic>
        <p:nvPicPr>
          <p:cNvPr id="4" name="Picture 3" descr="A group of text on a blue background&#10;&#10;AI-generated content may be incorrect.">
            <a:extLst>
              <a:ext uri="{FF2B5EF4-FFF2-40B4-BE49-F238E27FC236}">
                <a16:creationId xmlns:a16="http://schemas.microsoft.com/office/drawing/2014/main" id="{D4531FC7-4A76-06FC-3FFB-FE20C88D8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55" y="2638377"/>
            <a:ext cx="9227090" cy="17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EBF5-89BF-395E-56E7-05987D04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2: Run </a:t>
            </a:r>
            <a:r>
              <a:rPr lang="en-US" sz="4000" i="1" dirty="0">
                <a:latin typeface="Gill Sans MT" panose="020B0502020104020203" pitchFamily="34" charset="0"/>
              </a:rPr>
              <a:t>asdoc ttest</a:t>
            </a:r>
            <a:r>
              <a:rPr lang="en-US" sz="4000" dirty="0">
                <a:latin typeface="Gill Sans MT" panose="020B0502020104020203" pitchFamily="34" charset="0"/>
              </a:rPr>
              <a:t> Stata syntax, then move the Word output into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A371-7A7F-BE0E-5ECB-C17D6B04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First, run the Stata syntax below to generate Word output (repeat lines using </a:t>
            </a:r>
            <a:r>
              <a:rPr lang="en-US" sz="2600" i="1" dirty="0">
                <a:solidFill>
                  <a:srgbClr val="130E4E"/>
                </a:solidFill>
                <a:latin typeface="Gill Sans MT" panose="020B0502020104020203" pitchFamily="34" charset="0"/>
              </a:rPr>
              <a:t>rowappend</a:t>
            </a:r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 at the end).</a:t>
            </a:r>
          </a:p>
          <a:p>
            <a:r>
              <a:rPr lang="en-US" sz="2600" dirty="0">
                <a:latin typeface="Gill Sans MT" panose="020B0502020104020203" pitchFamily="34" charset="0"/>
              </a:rPr>
              <a:t>Second, copy every row of the Word output table below “Table.”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Third, paste all the Word output into Excel using the left-hand corner.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C4C78-D745-817E-EEEF-D855324CA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11" y="3178478"/>
            <a:ext cx="9585578" cy="2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BDAA3-A838-CCF1-BC36-A6254464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7701-45BE-EF5F-DB1F-0605EEDA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2: Run </a:t>
            </a:r>
            <a:r>
              <a:rPr lang="en-US" sz="4000" i="1" dirty="0">
                <a:latin typeface="Gill Sans MT" panose="020B0502020104020203" pitchFamily="34" charset="0"/>
              </a:rPr>
              <a:t>asdoc ttest</a:t>
            </a:r>
            <a:r>
              <a:rPr lang="en-US" sz="4000" dirty="0">
                <a:latin typeface="Gill Sans MT" panose="020B0502020104020203" pitchFamily="34" charset="0"/>
              </a:rPr>
              <a:t> Stata syntax, then move the Word output into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01D7-3775-E59C-B1B3-BB65B268B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First, run the Stata syntax below to generate Word output (repeat lines using </a:t>
            </a:r>
            <a:r>
              <a:rPr lang="en-US" sz="2600" i="1" dirty="0">
                <a:solidFill>
                  <a:srgbClr val="130E4E"/>
                </a:solidFill>
                <a:latin typeface="Gill Sans MT" panose="020B0502020104020203" pitchFamily="34" charset="0"/>
              </a:rPr>
              <a:t>rowappend</a:t>
            </a:r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 at the end).</a:t>
            </a:r>
          </a:p>
          <a:p>
            <a:r>
              <a:rPr lang="en-US" sz="2600" dirty="0">
                <a:solidFill>
                  <a:srgbClr val="130E4E"/>
                </a:solidFill>
                <a:latin typeface="Gill Sans MT" panose="020B0502020104020203" pitchFamily="34" charset="0"/>
              </a:rPr>
              <a:t>Second, copy every row of the Word output table below “Table.”</a:t>
            </a:r>
          </a:p>
          <a:p>
            <a:r>
              <a:rPr lang="en-US" sz="2600" dirty="0">
                <a:latin typeface="Gill Sans MT" panose="020B0502020104020203" pitchFamily="34" charset="0"/>
              </a:rPr>
              <a:t>Third, paste all the Word output into Excel using the left-hand corner.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A3D99A35-A07A-4319-7299-AB5F6CFFF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31" y="3663090"/>
            <a:ext cx="9424337" cy="236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F5E6A-32F6-C7BC-69ED-ABDCBB27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840" y="4496844"/>
            <a:ext cx="495648" cy="200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0D615-039E-0393-45C0-047EFE188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004" y="4496844"/>
            <a:ext cx="419100" cy="2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2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52A0-353E-A98E-D77F-C6A4B9ED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E557-EFC1-95AE-571A-C4FEF5F2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3: Modify and save the Excel file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BFB4A-8437-8150-BA23-60B909F7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50" y="3712916"/>
            <a:ext cx="10233800" cy="24592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20AF-A31E-F11F-EAAC-A13453AB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81436"/>
            <a:ext cx="10233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Remove St Err and t value columns, along with Column D below.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Rename – </a:t>
            </a:r>
            <a:r>
              <a:rPr lang="en-US" sz="2400" b="1" dirty="0" err="1">
                <a:latin typeface="Gill Sans MT" panose="020B0502020104020203" pitchFamily="34" charset="0"/>
              </a:rPr>
              <a:t>obs</a:t>
            </a:r>
            <a:r>
              <a:rPr lang="en-US" sz="2400" b="1" dirty="0">
                <a:latin typeface="Gill Sans MT" panose="020B0502020104020203" pitchFamily="34" charset="0"/>
              </a:rPr>
              <a:t> </a:t>
            </a:r>
            <a:r>
              <a:rPr lang="en-US" sz="2400" b="1" dirty="0">
                <a:latin typeface="Gill Sans MT" panose="020B0502020104020203" pitchFamily="34" charset="0"/>
                <a:sym typeface="Wingdings" panose="05000000000000000000" pitchFamily="2" charset="2"/>
              </a:rPr>
              <a:t> n</a:t>
            </a:r>
            <a:r>
              <a:rPr lang="en-US" sz="2400" dirty="0">
                <a:latin typeface="Gill Sans MT" panose="020B0502020104020203" pitchFamily="34" charset="0"/>
                <a:sym typeface="Wingdings" panose="05000000000000000000" pitchFamily="2" charset="2"/>
              </a:rPr>
              <a:t> / </a:t>
            </a:r>
            <a:r>
              <a:rPr lang="en-US" sz="2400" b="1" dirty="0">
                <a:latin typeface="Gill Sans MT" panose="020B0502020104020203" pitchFamily="34" charset="0"/>
                <a:sym typeface="Wingdings" panose="05000000000000000000" pitchFamily="2" charset="2"/>
              </a:rPr>
              <a:t>Mean1  Post</a:t>
            </a:r>
            <a:r>
              <a:rPr lang="en-US" sz="2400" dirty="0">
                <a:latin typeface="Gill Sans MT" panose="020B0502020104020203" pitchFamily="34" charset="0"/>
                <a:sym typeface="Wingdings" panose="05000000000000000000" pitchFamily="2" charset="2"/>
              </a:rPr>
              <a:t> / </a:t>
            </a:r>
            <a:r>
              <a:rPr lang="en-US" sz="2400" b="1" dirty="0">
                <a:latin typeface="Gill Sans MT" panose="020B0502020104020203" pitchFamily="34" charset="0"/>
                <a:sym typeface="Wingdings" panose="05000000000000000000" pitchFamily="2" charset="2"/>
              </a:rPr>
              <a:t>Mean2  Pre </a:t>
            </a:r>
            <a:r>
              <a:rPr lang="en-US" sz="2400" dirty="0">
                <a:latin typeface="Gill Sans MT" panose="020B0502020104020203" pitchFamily="34" charset="0"/>
                <a:sym typeface="Wingdings" panose="05000000000000000000" pitchFamily="2" charset="2"/>
              </a:rPr>
              <a:t>/ </a:t>
            </a:r>
            <a:r>
              <a:rPr lang="en-US" sz="2400" b="1" dirty="0" err="1">
                <a:latin typeface="Gill Sans MT" panose="020B0502020104020203" pitchFamily="34" charset="0"/>
                <a:sym typeface="Wingdings" panose="05000000000000000000" pitchFamily="2" charset="2"/>
              </a:rPr>
              <a:t>dif</a:t>
            </a:r>
            <a:r>
              <a:rPr lang="en-US" sz="2400" b="1" dirty="0">
                <a:latin typeface="Gill Sans MT" panose="020B0502020104020203" pitchFamily="34" charset="0"/>
                <a:sym typeface="Wingdings" panose="05000000000000000000" pitchFamily="2" charset="2"/>
              </a:rPr>
              <a:t>  Diff</a:t>
            </a:r>
          </a:p>
          <a:p>
            <a:r>
              <a:rPr lang="en-US" sz="2400" dirty="0">
                <a:latin typeface="Gill Sans MT" panose="020B0502020104020203" pitchFamily="34" charset="0"/>
                <a:sym typeface="Wingdings" panose="05000000000000000000" pitchFamily="2" charset="2"/>
              </a:rPr>
              <a:t>Add Table Number, Group and Question variables.</a:t>
            </a:r>
          </a:p>
          <a:p>
            <a:pPr lvl="1"/>
            <a:r>
              <a:rPr lang="en-US" sz="2200" dirty="0">
                <a:latin typeface="Gill Sans MT" panose="020B0502020104020203" pitchFamily="34" charset="0"/>
                <a:sym typeface="Wingdings" panose="05000000000000000000" pitchFamily="2" charset="2"/>
              </a:rPr>
              <a:t>Table Number depends on # of visualizations, Group depends on # of groups analyzed, and Question depends on the evaluation item desired to study.</a:t>
            </a:r>
          </a:p>
          <a:p>
            <a:pPr marL="457200" lvl="1" indent="0">
              <a:buNone/>
            </a:pPr>
            <a:endParaRPr lang="en-US" sz="22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20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018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C4A5A-9041-7399-05A4-297C4FF8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68C6-5C1F-EAD4-87E7-C1571861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2" y="1"/>
            <a:ext cx="10510837" cy="10750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Part 4: Import the Excel file back into Stata and reshape the file </a:t>
            </a:r>
          </a:p>
        </p:txBody>
      </p:sp>
      <p:pic>
        <p:nvPicPr>
          <p:cNvPr id="5" name="Content Placeholder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576148-1D3B-ECE4-F2CE-BECE5347D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801666"/>
            <a:ext cx="10013174" cy="56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DF15-60A8-A9B7-BA45-87D79EE34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D07D-70DC-81A3-41A6-B255D15B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Parts 5-7: Modify your reshaped Excel file to replicate the following view (Add Columns F-K) and add a filter (CTRL+SHIFT+L) for all cells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CFC53A0-BBE3-C9A9-F3EE-C94BB6E24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2" y="2029217"/>
            <a:ext cx="9636369" cy="39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B6254-1093-952B-4B80-CEEA88973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D65D-DA00-0B9D-D6A5-10161AA5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Part 5: Prepare the n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AC5A-A473-FBD0-CD66-F274366A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First, copy and paste all Column E values into F and G, clear out all values not tied to “n” rows from Column D with filtering, then clear the filter.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FE0637-0B50-9354-F272-9CC20756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78" y="2830569"/>
            <a:ext cx="2209800" cy="3100331"/>
          </a:xfrm>
          <a:prstGeom prst="rect">
            <a:avLst/>
          </a:prstGeom>
        </p:spPr>
      </p:pic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55E520FE-7B9B-6476-5D98-6D0A830D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03" y="2826237"/>
            <a:ext cx="2008772" cy="3100331"/>
          </a:xfrm>
          <a:prstGeom prst="rect">
            <a:avLst/>
          </a:prstGeom>
        </p:spPr>
      </p:pic>
      <p:pic>
        <p:nvPicPr>
          <p:cNvPr id="6" name="Picture 5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541F4DAD-9D85-680C-D142-A86F61892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83" y="2826237"/>
            <a:ext cx="2396639" cy="31003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E1FB726-5189-D1BD-2083-BBCB4F602910}"/>
              </a:ext>
            </a:extLst>
          </p:cNvPr>
          <p:cNvSpPr/>
          <p:nvPr/>
        </p:nvSpPr>
        <p:spPr>
          <a:xfrm>
            <a:off x="3862283" y="4085443"/>
            <a:ext cx="910543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5C6526C-8A2C-3C19-0586-C5FF6F4BB3DE}"/>
              </a:ext>
            </a:extLst>
          </p:cNvPr>
          <p:cNvSpPr/>
          <p:nvPr/>
        </p:nvSpPr>
        <p:spPr>
          <a:xfrm>
            <a:off x="7115151" y="4085443"/>
            <a:ext cx="1045256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C3C6C-1C82-C081-E553-A884E19BB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152" y="2826237"/>
            <a:ext cx="1045256" cy="11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299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56C05DF-347A-4F35-AC90-FFA8821C6F85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1123</Words>
  <Application>Microsoft Macintosh PowerPoint</Application>
  <PresentationFormat>Widescreen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Corbel</vt:lpstr>
      <vt:lpstr>Gill Sans MT</vt:lpstr>
      <vt:lpstr>Depth</vt:lpstr>
      <vt:lpstr>Creating pre- and posttest visualizations using Stata, Excel, and Tableau</vt:lpstr>
      <vt:lpstr>Part 1: Clean your Stata data</vt:lpstr>
      <vt:lpstr>Part 2: Run asdoc ttest Stata syntax, then move the Word output into Excel</vt:lpstr>
      <vt:lpstr>Part 2: Run asdoc ttest Stata syntax, then move the Word output into Excel</vt:lpstr>
      <vt:lpstr>Part 2: Run asdoc ttest Stata syntax, then move the Word output into Excel</vt:lpstr>
      <vt:lpstr>Part 3: Modify and save the Excel file </vt:lpstr>
      <vt:lpstr>Part 4: Import the Excel file back into Stata and reshape the file </vt:lpstr>
      <vt:lpstr>Parts 5-7: Modify your reshaped Excel file to replicate the following view (Add Columns F-K) and add a filter (CTRL+SHIFT+L) for all cells</vt:lpstr>
      <vt:lpstr>Part 5: Prepare the n column</vt:lpstr>
      <vt:lpstr>Part 5: Prepare the n column</vt:lpstr>
      <vt:lpstr>Part 5: Prepare the n column</vt:lpstr>
      <vt:lpstr>Part 6: Prepare the Difference column</vt:lpstr>
      <vt:lpstr>Part 6: Prepare the Difference column</vt:lpstr>
      <vt:lpstr>Part 6: Prepare the Difference column</vt:lpstr>
      <vt:lpstr>Part 6: Prepare the Difference column</vt:lpstr>
      <vt:lpstr>Part 6: Prepare the Difference column</vt:lpstr>
      <vt:lpstr>Part 7: Prepare the Significance column</vt:lpstr>
      <vt:lpstr>Part 7: Prepare the Significance column</vt:lpstr>
      <vt:lpstr>Part 7: Prepare the Significance column</vt:lpstr>
      <vt:lpstr>Part 7: Prepare the Significance column</vt:lpstr>
      <vt:lpstr>Part 8-10: Create the pre- and posttest visualizations in Tableau (percentage and decimal visuals must be done separately, modify Table Number filter if needed)</vt:lpstr>
      <vt:lpstr>Part 8: Open the newly created Excel file in Tableau and set-up the Tableau Interface</vt:lpstr>
      <vt:lpstr>Part 8: Open the newly created Excel file in Tableau and set-up the Tableau Interface</vt:lpstr>
      <vt:lpstr>Part 8: Open the newly created Excel file in Tableau and set-up the Tableau Interface</vt:lpstr>
      <vt:lpstr>Part 9: Add Modifications to Tableau Interface</vt:lpstr>
      <vt:lpstr>Part 9: Add Modifications to Tableau Interface</vt:lpstr>
      <vt:lpstr>Part 10: Ensure that numbers show up properly in the Tableau interface</vt:lpstr>
      <vt:lpstr>Final Product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 Cervantes</dc:creator>
  <cp:lastModifiedBy>Sergio Cervantes</cp:lastModifiedBy>
  <cp:revision>38</cp:revision>
  <dcterms:created xsi:type="dcterms:W3CDTF">2025-06-24T17:05:16Z</dcterms:created>
  <dcterms:modified xsi:type="dcterms:W3CDTF">2025-08-11T16:15:08Z</dcterms:modified>
</cp:coreProperties>
</file>