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8" r:id="rId3"/>
    <p:sldId id="262" r:id="rId4"/>
    <p:sldId id="259" r:id="rId5"/>
    <p:sldId id="257" r:id="rId6"/>
    <p:sldId id="260" r:id="rId7"/>
    <p:sldId id="308" r:id="rId8"/>
    <p:sldId id="263" r:id="rId9"/>
    <p:sldId id="306" r:id="rId10"/>
    <p:sldId id="316" r:id="rId11"/>
    <p:sldId id="307" r:id="rId12"/>
    <p:sldId id="311" r:id="rId13"/>
    <p:sldId id="314" r:id="rId14"/>
    <p:sldId id="309" r:id="rId15"/>
    <p:sldId id="264" r:id="rId16"/>
    <p:sldId id="261" r:id="rId17"/>
    <p:sldId id="310" r:id="rId18"/>
    <p:sldId id="265" r:id="rId19"/>
    <p:sldId id="296" r:id="rId20"/>
    <p:sldId id="297" r:id="rId21"/>
    <p:sldId id="280" r:id="rId22"/>
    <p:sldId id="298" r:id="rId23"/>
    <p:sldId id="281" r:id="rId24"/>
    <p:sldId id="283" r:id="rId25"/>
    <p:sldId id="284" r:id="rId26"/>
    <p:sldId id="285" r:id="rId27"/>
    <p:sldId id="299" r:id="rId28"/>
    <p:sldId id="300" r:id="rId29"/>
    <p:sldId id="301" r:id="rId30"/>
    <p:sldId id="266" r:id="rId31"/>
    <p:sldId id="267" r:id="rId32"/>
    <p:sldId id="278" r:id="rId33"/>
    <p:sldId id="279" r:id="rId34"/>
    <p:sldId id="268" r:id="rId35"/>
    <p:sldId id="270" r:id="rId36"/>
    <p:sldId id="269" r:id="rId37"/>
    <p:sldId id="271" r:id="rId38"/>
    <p:sldId id="286" r:id="rId39"/>
    <p:sldId id="293" r:id="rId40"/>
    <p:sldId id="287" r:id="rId41"/>
    <p:sldId id="277" r:id="rId42"/>
    <p:sldId id="295" r:id="rId43"/>
    <p:sldId id="302" r:id="rId44"/>
    <p:sldId id="303" r:id="rId45"/>
    <p:sldId id="304" r:id="rId46"/>
    <p:sldId id="305" r:id="rId47"/>
    <p:sldId id="274" r:id="rId48"/>
    <p:sldId id="289" r:id="rId49"/>
    <p:sldId id="288"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498BB7-4A6E-4100-80BC-FA9B270FD63C}" type="datetimeFigureOut">
              <a:rPr lang="en-US" smtClean="0"/>
              <a:t>7/31/2024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D5311D-6963-446F-B3A9-F9F308A5DB0D}" type="slidenum">
              <a:rPr lang="en-US" smtClean="0"/>
              <a:t>‹#›</a:t>
            </a:fld>
            <a:endParaRPr lang="en-US"/>
          </a:p>
        </p:txBody>
      </p:sp>
    </p:spTree>
    <p:extLst>
      <p:ext uri="{BB962C8B-B14F-4D97-AF65-F5344CB8AC3E}">
        <p14:creationId xmlns:p14="http://schemas.microsoft.com/office/powerpoint/2010/main" val="3411496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(Shiite Muslims make up about 27 percent of the population, Sunni Muslims 26 percent. Together, Muslims make up a larger proportion of the country than Christians.)</a:t>
            </a:r>
            <a:endParaRPr lang="en-GB" dirty="0"/>
          </a:p>
          <a:p>
            <a:endParaRPr lang="en-GB" dirty="0"/>
          </a:p>
        </p:txBody>
      </p:sp>
      <p:sp>
        <p:nvSpPr>
          <p:cNvPr id="4" name="Slide Number Placeholder 3"/>
          <p:cNvSpPr>
            <a:spLocks noGrp="1"/>
          </p:cNvSpPr>
          <p:nvPr>
            <p:ph type="sldNum" sz="quarter" idx="10"/>
          </p:nvPr>
        </p:nvSpPr>
        <p:spPr/>
        <p:txBody>
          <a:bodyPr/>
          <a:lstStyle/>
          <a:p>
            <a:fld id="{5E37DAF5-F38B-40FC-8BD7-1BE3C4EDFEDD}" type="slidenum">
              <a:rPr lang="en-GB" smtClean="0"/>
              <a:t>13</a:t>
            </a:fld>
            <a:endParaRPr lang="en-GB"/>
          </a:p>
        </p:txBody>
      </p:sp>
    </p:spTree>
    <p:extLst>
      <p:ext uri="{BB962C8B-B14F-4D97-AF65-F5344CB8AC3E}">
        <p14:creationId xmlns:p14="http://schemas.microsoft.com/office/powerpoint/2010/main" val="1698161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(Shiite Muslims make up about 27 percent of the population, Sunni Muslims 26 percent. Together, Muslims make up a larger proportion of the country than Christians.)</a:t>
            </a:r>
            <a:endParaRPr lang="en-GB" dirty="0"/>
          </a:p>
          <a:p>
            <a:endParaRPr lang="en-GB" dirty="0"/>
          </a:p>
        </p:txBody>
      </p:sp>
      <p:sp>
        <p:nvSpPr>
          <p:cNvPr id="4" name="Slide Number Placeholder 3"/>
          <p:cNvSpPr>
            <a:spLocks noGrp="1"/>
          </p:cNvSpPr>
          <p:nvPr>
            <p:ph type="sldNum" sz="quarter" idx="10"/>
          </p:nvPr>
        </p:nvSpPr>
        <p:spPr/>
        <p:txBody>
          <a:bodyPr/>
          <a:lstStyle/>
          <a:p>
            <a:fld id="{5E37DAF5-F38B-40FC-8BD7-1BE3C4EDFEDD}" type="slidenum">
              <a:rPr lang="en-GB" smtClean="0"/>
              <a:t>37</a:t>
            </a:fld>
            <a:endParaRPr lang="en-GB"/>
          </a:p>
        </p:txBody>
      </p:sp>
    </p:spTree>
    <p:extLst>
      <p:ext uri="{BB962C8B-B14F-4D97-AF65-F5344CB8AC3E}">
        <p14:creationId xmlns:p14="http://schemas.microsoft.com/office/powerpoint/2010/main" val="1782731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F6694-8E79-4616-9711-5AD27F56EA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036292F-45FA-478A-B36A-2046D40A89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1EFC9F-FA84-4705-BE4B-38A2F64986AC}"/>
              </a:ext>
            </a:extLst>
          </p:cNvPr>
          <p:cNvSpPr>
            <a:spLocks noGrp="1"/>
          </p:cNvSpPr>
          <p:nvPr>
            <p:ph type="dt" sz="half" idx="10"/>
          </p:nvPr>
        </p:nvSpPr>
        <p:spPr/>
        <p:txBody>
          <a:bodyPr/>
          <a:lstStyle/>
          <a:p>
            <a:fld id="{CC4BEE6D-944F-4D09-9237-26A81985BA83}" type="datetimeFigureOut">
              <a:rPr lang="en-US" smtClean="0"/>
              <a:t>7/22/2024</a:t>
            </a:fld>
            <a:endParaRPr lang="en-US"/>
          </a:p>
        </p:txBody>
      </p:sp>
      <p:sp>
        <p:nvSpPr>
          <p:cNvPr id="5" name="Footer Placeholder 4">
            <a:extLst>
              <a:ext uri="{FF2B5EF4-FFF2-40B4-BE49-F238E27FC236}">
                <a16:creationId xmlns:a16="http://schemas.microsoft.com/office/drawing/2014/main" id="{B857D1D7-CADC-433C-934F-9CDCD53477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1E8C12-C9DB-45B4-900E-0BA57093E02E}"/>
              </a:ext>
            </a:extLst>
          </p:cNvPr>
          <p:cNvSpPr>
            <a:spLocks noGrp="1"/>
          </p:cNvSpPr>
          <p:nvPr>
            <p:ph type="sldNum" sz="quarter" idx="12"/>
          </p:nvPr>
        </p:nvSpPr>
        <p:spPr/>
        <p:txBody>
          <a:bodyPr/>
          <a:lstStyle/>
          <a:p>
            <a:fld id="{946068A5-C5B3-43A4-9D7A-A08C657ED098}" type="slidenum">
              <a:rPr lang="en-US" smtClean="0"/>
              <a:t>‹#›</a:t>
            </a:fld>
            <a:endParaRPr lang="en-US"/>
          </a:p>
        </p:txBody>
      </p:sp>
    </p:spTree>
    <p:extLst>
      <p:ext uri="{BB962C8B-B14F-4D97-AF65-F5344CB8AC3E}">
        <p14:creationId xmlns:p14="http://schemas.microsoft.com/office/powerpoint/2010/main" val="1560539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D9B9A-B13E-48B2-B4F9-2D8D7E3950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8A2683-3C2F-475A-87D1-F33CAB648C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CF8DED-8A58-4068-AA59-8D388BEFF8BD}"/>
              </a:ext>
            </a:extLst>
          </p:cNvPr>
          <p:cNvSpPr>
            <a:spLocks noGrp="1"/>
          </p:cNvSpPr>
          <p:nvPr>
            <p:ph type="dt" sz="half" idx="10"/>
          </p:nvPr>
        </p:nvSpPr>
        <p:spPr/>
        <p:txBody>
          <a:bodyPr/>
          <a:lstStyle/>
          <a:p>
            <a:fld id="{CC4BEE6D-944F-4D09-9237-26A81985BA83}" type="datetimeFigureOut">
              <a:rPr lang="en-US" smtClean="0"/>
              <a:t>7/22/2024</a:t>
            </a:fld>
            <a:endParaRPr lang="en-US"/>
          </a:p>
        </p:txBody>
      </p:sp>
      <p:sp>
        <p:nvSpPr>
          <p:cNvPr id="5" name="Footer Placeholder 4">
            <a:extLst>
              <a:ext uri="{FF2B5EF4-FFF2-40B4-BE49-F238E27FC236}">
                <a16:creationId xmlns:a16="http://schemas.microsoft.com/office/drawing/2014/main" id="{69C6F66C-54F5-4FB3-8C40-A6434E60A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DBB7A0-7E77-4EEA-9130-51DD13495914}"/>
              </a:ext>
            </a:extLst>
          </p:cNvPr>
          <p:cNvSpPr>
            <a:spLocks noGrp="1"/>
          </p:cNvSpPr>
          <p:nvPr>
            <p:ph type="sldNum" sz="quarter" idx="12"/>
          </p:nvPr>
        </p:nvSpPr>
        <p:spPr/>
        <p:txBody>
          <a:bodyPr/>
          <a:lstStyle/>
          <a:p>
            <a:fld id="{946068A5-C5B3-43A4-9D7A-A08C657ED098}" type="slidenum">
              <a:rPr lang="en-US" smtClean="0"/>
              <a:t>‹#›</a:t>
            </a:fld>
            <a:endParaRPr lang="en-US"/>
          </a:p>
        </p:txBody>
      </p:sp>
    </p:spTree>
    <p:extLst>
      <p:ext uri="{BB962C8B-B14F-4D97-AF65-F5344CB8AC3E}">
        <p14:creationId xmlns:p14="http://schemas.microsoft.com/office/powerpoint/2010/main" val="1979633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3FF006-2806-41F3-BAB8-E3F13666C9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504CCE4-D98B-469E-ACCB-A16F5FE02D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2616A4-A192-4F92-9005-7920EA62F660}"/>
              </a:ext>
            </a:extLst>
          </p:cNvPr>
          <p:cNvSpPr>
            <a:spLocks noGrp="1"/>
          </p:cNvSpPr>
          <p:nvPr>
            <p:ph type="dt" sz="half" idx="10"/>
          </p:nvPr>
        </p:nvSpPr>
        <p:spPr/>
        <p:txBody>
          <a:bodyPr/>
          <a:lstStyle/>
          <a:p>
            <a:fld id="{CC4BEE6D-944F-4D09-9237-26A81985BA83}" type="datetimeFigureOut">
              <a:rPr lang="en-US" smtClean="0"/>
              <a:t>7/22/2024</a:t>
            </a:fld>
            <a:endParaRPr lang="en-US"/>
          </a:p>
        </p:txBody>
      </p:sp>
      <p:sp>
        <p:nvSpPr>
          <p:cNvPr id="5" name="Footer Placeholder 4">
            <a:extLst>
              <a:ext uri="{FF2B5EF4-FFF2-40B4-BE49-F238E27FC236}">
                <a16:creationId xmlns:a16="http://schemas.microsoft.com/office/drawing/2014/main" id="{A49BE419-3964-4A41-AB81-8A20AEE98D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B66882-8489-4518-9D32-9939F7AF7FB0}"/>
              </a:ext>
            </a:extLst>
          </p:cNvPr>
          <p:cNvSpPr>
            <a:spLocks noGrp="1"/>
          </p:cNvSpPr>
          <p:nvPr>
            <p:ph type="sldNum" sz="quarter" idx="12"/>
          </p:nvPr>
        </p:nvSpPr>
        <p:spPr/>
        <p:txBody>
          <a:bodyPr/>
          <a:lstStyle/>
          <a:p>
            <a:fld id="{946068A5-C5B3-43A4-9D7A-A08C657ED098}" type="slidenum">
              <a:rPr lang="en-US" smtClean="0"/>
              <a:t>‹#›</a:t>
            </a:fld>
            <a:endParaRPr lang="en-US"/>
          </a:p>
        </p:txBody>
      </p:sp>
    </p:spTree>
    <p:extLst>
      <p:ext uri="{BB962C8B-B14F-4D97-AF65-F5344CB8AC3E}">
        <p14:creationId xmlns:p14="http://schemas.microsoft.com/office/powerpoint/2010/main" val="1024233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el og indholdsobjekt">
    <p:spTree>
      <p:nvGrpSpPr>
        <p:cNvPr id="1" name=""/>
        <p:cNvGrpSpPr/>
        <p:nvPr/>
      </p:nvGrpSpPr>
      <p:grpSpPr>
        <a:xfrm>
          <a:off x="0" y="0"/>
          <a:ext cx="0" cy="0"/>
          <a:chOff x="0" y="0"/>
          <a:chExt cx="0" cy="0"/>
        </a:xfrm>
      </p:grpSpPr>
      <p:sp>
        <p:nvSpPr>
          <p:cNvPr id="2" name="Title 1"/>
          <p:cNvSpPr>
            <a:spLocks noGrp="1"/>
          </p:cNvSpPr>
          <p:nvPr>
            <p:ph type="title"/>
          </p:nvPr>
        </p:nvSpPr>
        <p:spPr>
          <a:xfrm>
            <a:off x="201600" y="470715"/>
            <a:ext cx="11751217" cy="276999"/>
          </a:xfrm>
        </p:spPr>
        <p:txBody>
          <a:bodyPr wrap="square" lIns="0" tIns="0" rIns="0" bIns="0" anchor="b">
            <a:spAutoFit/>
          </a:bodyPr>
          <a:lstStyle>
            <a:lvl1pPr algn="l">
              <a:defRPr sz="2000" b="1">
                <a:solidFill>
                  <a:schemeClr val="tx2"/>
                </a:solidFill>
              </a:defRPr>
            </a:lvl1pPr>
          </a:lstStyle>
          <a:p>
            <a:r>
              <a:rPr lang="da-DK" noProof="0"/>
              <a:t>Klik for at redigere titeltypografi i masteren</a:t>
            </a:r>
            <a:endParaRPr lang="en-GB" noProof="0"/>
          </a:p>
        </p:txBody>
      </p:sp>
      <p:sp>
        <p:nvSpPr>
          <p:cNvPr id="4" name="Date Placeholder 3"/>
          <p:cNvSpPr>
            <a:spLocks noGrp="1"/>
          </p:cNvSpPr>
          <p:nvPr>
            <p:ph type="dt" sz="half" idx="10"/>
          </p:nvPr>
        </p:nvSpPr>
        <p:spPr>
          <a:xfrm>
            <a:off x="9188589" y="6667166"/>
            <a:ext cx="1682787" cy="138499"/>
          </a:xfrm>
          <a:prstGeom prst="rect">
            <a:avLst/>
          </a:prstGeom>
        </p:spPr>
        <p:txBody>
          <a:bodyPr wrap="square" lIns="0" tIns="0" rIns="0" bIns="0" anchor="b" anchorCtr="0">
            <a:spAutoFit/>
          </a:bodyPr>
          <a:lstStyle>
            <a:lvl1pPr algn="ctr">
              <a:defRPr sz="900">
                <a:solidFill>
                  <a:schemeClr val="accent2"/>
                </a:solidFill>
              </a:defRPr>
            </a:lvl1pPr>
          </a:lstStyle>
          <a:p>
            <a:fld id="{B78ED812-10AC-4A69-9100-CCB8EE138051}" type="datetime1">
              <a:rPr lang="en-GB" noProof="0" smtClean="0"/>
              <a:pPr/>
              <a:t>31/07/2024</a:t>
            </a:fld>
            <a:endParaRPr lang="en-GB" noProof="0"/>
          </a:p>
        </p:txBody>
      </p:sp>
      <p:sp>
        <p:nvSpPr>
          <p:cNvPr id="5" name="Footer Placeholder 4"/>
          <p:cNvSpPr>
            <a:spLocks noGrp="1"/>
          </p:cNvSpPr>
          <p:nvPr>
            <p:ph type="ftr" sz="quarter" idx="11"/>
          </p:nvPr>
        </p:nvSpPr>
        <p:spPr>
          <a:xfrm>
            <a:off x="4090785" y="6667166"/>
            <a:ext cx="4686532" cy="138499"/>
          </a:xfrm>
        </p:spPr>
        <p:txBody>
          <a:bodyPr wrap="square" lIns="0" tIns="0" rIns="0" bIns="0" anchor="b" anchorCtr="0">
            <a:spAutoFit/>
          </a:bodyPr>
          <a:lstStyle>
            <a:lvl1pPr algn="l">
              <a:defRPr sz="900">
                <a:solidFill>
                  <a:schemeClr val="accent2"/>
                </a:solidFill>
              </a:defRPr>
            </a:lvl1pPr>
          </a:lstStyle>
          <a:p>
            <a:r>
              <a:rPr lang="en-GB" noProof="0"/>
              <a:t>Kopier filnavn ind her</a:t>
            </a:r>
          </a:p>
        </p:txBody>
      </p:sp>
      <p:grpSp>
        <p:nvGrpSpPr>
          <p:cNvPr id="3" name="Group 26"/>
          <p:cNvGrpSpPr/>
          <p:nvPr/>
        </p:nvGrpSpPr>
        <p:grpSpPr>
          <a:xfrm>
            <a:off x="-570213" y="801689"/>
            <a:ext cx="405191" cy="392765"/>
            <a:chOff x="-482745" y="801688"/>
            <a:chExt cx="303893" cy="392765"/>
          </a:xfrm>
        </p:grpSpPr>
        <p:sp>
          <p:nvSpPr>
            <p:cNvPr id="13" name="TextBox 12"/>
            <p:cNvSpPr txBox="1"/>
            <p:nvPr userDrawn="1"/>
          </p:nvSpPr>
          <p:spPr>
            <a:xfrm>
              <a:off x="-479878" y="1009787"/>
              <a:ext cx="205585" cy="184666"/>
            </a:xfrm>
            <a:prstGeom prst="rect">
              <a:avLst/>
            </a:prstGeom>
            <a:noFill/>
          </p:spPr>
          <p:txBody>
            <a:bodyPr wrap="none" lIns="0" tIns="0" rIns="0" bIns="0" rtlCol="0">
              <a:spAutoFit/>
            </a:bodyPr>
            <a:lstStyle/>
            <a:p>
              <a:r>
                <a:rPr lang="en-GB" sz="1200" noProof="0">
                  <a:solidFill>
                    <a:schemeClr val="bg1"/>
                  </a:solidFill>
                </a:rPr>
                <a:t>7,30</a:t>
              </a:r>
            </a:p>
          </p:txBody>
        </p:sp>
        <p:grpSp>
          <p:nvGrpSpPr>
            <p:cNvPr id="6" name="Group 25"/>
            <p:cNvGrpSpPr/>
            <p:nvPr userDrawn="1"/>
          </p:nvGrpSpPr>
          <p:grpSpPr>
            <a:xfrm flipV="1">
              <a:off x="-482745" y="801688"/>
              <a:ext cx="303893" cy="147637"/>
              <a:chOff x="-482745" y="1408113"/>
              <a:chExt cx="303893" cy="147637"/>
            </a:xfrm>
          </p:grpSpPr>
          <p:cxnSp>
            <p:nvCxnSpPr>
              <p:cNvPr id="14" name="Straight Connector 13"/>
              <p:cNvCxnSpPr/>
              <p:nvPr userDrawn="1"/>
            </p:nvCxnSpPr>
            <p:spPr>
              <a:xfrm>
                <a:off x="-482745" y="1555750"/>
                <a:ext cx="30389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rot="5400000">
                <a:off x="-404617" y="1481932"/>
                <a:ext cx="147637" cy="0"/>
              </a:xfrm>
              <a:prstGeom prst="line">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7" name="Group 15"/>
          <p:cNvGrpSpPr/>
          <p:nvPr/>
        </p:nvGrpSpPr>
        <p:grpSpPr>
          <a:xfrm>
            <a:off x="-570213" y="6163131"/>
            <a:ext cx="405191" cy="363083"/>
            <a:chOff x="-539895" y="546555"/>
            <a:chExt cx="303893" cy="363083"/>
          </a:xfrm>
        </p:grpSpPr>
        <p:sp>
          <p:nvSpPr>
            <p:cNvPr id="17" name="TextBox 16"/>
            <p:cNvSpPr txBox="1"/>
            <p:nvPr userDrawn="1"/>
          </p:nvSpPr>
          <p:spPr>
            <a:xfrm>
              <a:off x="-537028" y="546555"/>
              <a:ext cx="205585" cy="184666"/>
            </a:xfrm>
            <a:prstGeom prst="rect">
              <a:avLst/>
            </a:prstGeom>
            <a:noFill/>
          </p:spPr>
          <p:txBody>
            <a:bodyPr wrap="none" lIns="0" tIns="0" rIns="0" bIns="0" rtlCol="0">
              <a:spAutoFit/>
            </a:bodyPr>
            <a:lstStyle/>
            <a:p>
              <a:r>
                <a:rPr lang="en-GB" sz="1200" noProof="0">
                  <a:solidFill>
                    <a:schemeClr val="bg1"/>
                  </a:solidFill>
                </a:rPr>
                <a:t>8,60</a:t>
              </a:r>
            </a:p>
          </p:txBody>
        </p:sp>
        <p:cxnSp>
          <p:nvCxnSpPr>
            <p:cNvPr id="18" name="Straight Connector 17"/>
            <p:cNvCxnSpPr/>
            <p:nvPr userDrawn="1"/>
          </p:nvCxnSpPr>
          <p:spPr>
            <a:xfrm>
              <a:off x="-539895" y="909638"/>
              <a:ext cx="30389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rot="5400000">
              <a:off x="-461767" y="835820"/>
              <a:ext cx="147637" cy="0"/>
            </a:xfrm>
            <a:prstGeom prst="line">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548024" y="-316577"/>
            <a:ext cx="352661" cy="184666"/>
          </a:xfrm>
          <a:prstGeom prst="rect">
            <a:avLst/>
          </a:prstGeom>
          <a:noFill/>
        </p:spPr>
        <p:txBody>
          <a:bodyPr wrap="none" lIns="0" tIns="0" rIns="0" bIns="0" rtlCol="0">
            <a:spAutoFit/>
          </a:bodyPr>
          <a:lstStyle/>
          <a:p>
            <a:r>
              <a:rPr lang="en-GB" sz="1200" noProof="0">
                <a:solidFill>
                  <a:schemeClr val="bg1"/>
                </a:solidFill>
              </a:rPr>
              <a:t>12,28</a:t>
            </a:r>
          </a:p>
        </p:txBody>
      </p:sp>
      <p:cxnSp>
        <p:nvCxnSpPr>
          <p:cNvPr id="21" name="Straight Connector 20"/>
          <p:cNvCxnSpPr/>
          <p:nvPr/>
        </p:nvCxnSpPr>
        <p:spPr>
          <a:xfrm rot="5400000">
            <a:off x="49139" y="-224244"/>
            <a:ext cx="30389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234" y="-224244"/>
            <a:ext cx="196849" cy="0"/>
          </a:xfrm>
          <a:prstGeom prst="line">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8" name="Group 27"/>
          <p:cNvGrpSpPr/>
          <p:nvPr/>
        </p:nvGrpSpPr>
        <p:grpSpPr>
          <a:xfrm>
            <a:off x="11952826" y="-376190"/>
            <a:ext cx="603838" cy="303893"/>
            <a:chOff x="9272588" y="-475343"/>
            <a:chExt cx="452878" cy="303893"/>
          </a:xfrm>
        </p:grpSpPr>
        <p:sp>
          <p:nvSpPr>
            <p:cNvPr id="23" name="TextBox 22"/>
            <p:cNvSpPr txBox="1"/>
            <p:nvPr userDrawn="1"/>
          </p:nvSpPr>
          <p:spPr>
            <a:xfrm>
              <a:off x="9460970" y="-415729"/>
              <a:ext cx="264496" cy="184666"/>
            </a:xfrm>
            <a:prstGeom prst="rect">
              <a:avLst/>
            </a:prstGeom>
            <a:noFill/>
          </p:spPr>
          <p:txBody>
            <a:bodyPr wrap="none" lIns="0" tIns="0" rIns="0" bIns="0" rtlCol="0">
              <a:spAutoFit/>
            </a:bodyPr>
            <a:lstStyle/>
            <a:p>
              <a:r>
                <a:rPr lang="en-GB" sz="1200" noProof="0">
                  <a:solidFill>
                    <a:schemeClr val="bg1"/>
                  </a:solidFill>
                </a:rPr>
                <a:t>12,20</a:t>
              </a:r>
            </a:p>
          </p:txBody>
        </p:sp>
        <p:cxnSp>
          <p:nvCxnSpPr>
            <p:cNvPr id="24" name="Straight Connector 23"/>
            <p:cNvCxnSpPr/>
            <p:nvPr userDrawn="1"/>
          </p:nvCxnSpPr>
          <p:spPr>
            <a:xfrm rot="5400000">
              <a:off x="9120641" y="-323396"/>
              <a:ext cx="30389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flipH="1">
              <a:off x="9272588" y="-323396"/>
              <a:ext cx="147637" cy="0"/>
            </a:xfrm>
            <a:prstGeom prst="line">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
        <p:nvSpPr>
          <p:cNvPr id="27" name="Slide Number Placeholder 5"/>
          <p:cNvSpPr txBox="1">
            <a:spLocks/>
          </p:cNvSpPr>
          <p:nvPr userDrawn="1"/>
        </p:nvSpPr>
        <p:spPr>
          <a:xfrm>
            <a:off x="11269289" y="6667166"/>
            <a:ext cx="683529" cy="138499"/>
          </a:xfrm>
          <a:prstGeom prst="rect">
            <a:avLst/>
          </a:prstGeom>
        </p:spPr>
        <p:txBody>
          <a:bodyPr vert="horz" wrap="square" lIns="0" tIns="0" rIns="0" bIns="0" rtlCol="0" anchor="b" anchorCtr="0">
            <a:spAutoFit/>
          </a:bodyPr>
          <a:lstStyle>
            <a:lvl1pPr algn="l">
              <a:defRPr sz="900">
                <a:solidFill>
                  <a:schemeClr val="accent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9C6C278-CB13-44E6-8B3A-2944C4062806}" type="slidenum">
              <a:rPr kumimoji="0" lang="en-GB" sz="9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9" name="Group 27"/>
          <p:cNvGrpSpPr/>
          <p:nvPr userDrawn="1"/>
        </p:nvGrpSpPr>
        <p:grpSpPr>
          <a:xfrm>
            <a:off x="-570213" y="801689"/>
            <a:ext cx="405191" cy="392765"/>
            <a:chOff x="-482745" y="801688"/>
            <a:chExt cx="303893" cy="392765"/>
          </a:xfrm>
        </p:grpSpPr>
        <p:sp>
          <p:nvSpPr>
            <p:cNvPr id="29" name="TextBox 28"/>
            <p:cNvSpPr txBox="1"/>
            <p:nvPr userDrawn="1"/>
          </p:nvSpPr>
          <p:spPr>
            <a:xfrm>
              <a:off x="-479878" y="1009787"/>
              <a:ext cx="205585" cy="184666"/>
            </a:xfrm>
            <a:prstGeom prst="rect">
              <a:avLst/>
            </a:prstGeom>
            <a:noFill/>
          </p:spPr>
          <p:txBody>
            <a:bodyPr wrap="none" lIns="0" tIns="0" rIns="0" bIns="0" rtlCol="0">
              <a:spAutoFit/>
            </a:bodyPr>
            <a:lstStyle/>
            <a:p>
              <a:r>
                <a:rPr lang="en-GB" sz="1200" noProof="0">
                  <a:solidFill>
                    <a:schemeClr val="bg1"/>
                  </a:solidFill>
                </a:rPr>
                <a:t>7,30</a:t>
              </a:r>
            </a:p>
          </p:txBody>
        </p:sp>
        <p:grpSp>
          <p:nvGrpSpPr>
            <p:cNvPr id="10" name="Group 29"/>
            <p:cNvGrpSpPr/>
            <p:nvPr userDrawn="1"/>
          </p:nvGrpSpPr>
          <p:grpSpPr>
            <a:xfrm flipV="1">
              <a:off x="-482745" y="801688"/>
              <a:ext cx="303893" cy="147637"/>
              <a:chOff x="-482745" y="1408113"/>
              <a:chExt cx="303893" cy="147637"/>
            </a:xfrm>
          </p:grpSpPr>
          <p:cxnSp>
            <p:nvCxnSpPr>
              <p:cNvPr id="31" name="Straight Connector 30"/>
              <p:cNvCxnSpPr/>
              <p:nvPr userDrawn="1"/>
            </p:nvCxnSpPr>
            <p:spPr>
              <a:xfrm>
                <a:off x="-482745" y="1555750"/>
                <a:ext cx="30389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rot="5400000">
                <a:off x="-404617" y="1481932"/>
                <a:ext cx="147637" cy="0"/>
              </a:xfrm>
              <a:prstGeom prst="line">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11" name="Group 32"/>
          <p:cNvGrpSpPr/>
          <p:nvPr userDrawn="1"/>
        </p:nvGrpSpPr>
        <p:grpSpPr>
          <a:xfrm>
            <a:off x="-570213" y="6163131"/>
            <a:ext cx="405191" cy="363083"/>
            <a:chOff x="-539895" y="546555"/>
            <a:chExt cx="303893" cy="363083"/>
          </a:xfrm>
        </p:grpSpPr>
        <p:sp>
          <p:nvSpPr>
            <p:cNvPr id="34" name="TextBox 33"/>
            <p:cNvSpPr txBox="1"/>
            <p:nvPr userDrawn="1"/>
          </p:nvSpPr>
          <p:spPr>
            <a:xfrm>
              <a:off x="-537028" y="546555"/>
              <a:ext cx="205585" cy="184666"/>
            </a:xfrm>
            <a:prstGeom prst="rect">
              <a:avLst/>
            </a:prstGeom>
            <a:noFill/>
          </p:spPr>
          <p:txBody>
            <a:bodyPr wrap="none" lIns="0" tIns="0" rIns="0" bIns="0" rtlCol="0">
              <a:spAutoFit/>
            </a:bodyPr>
            <a:lstStyle/>
            <a:p>
              <a:r>
                <a:rPr lang="en-GB" sz="1200" noProof="0">
                  <a:solidFill>
                    <a:schemeClr val="bg1"/>
                  </a:solidFill>
                </a:rPr>
                <a:t>8,60</a:t>
              </a:r>
            </a:p>
          </p:txBody>
        </p:sp>
        <p:cxnSp>
          <p:nvCxnSpPr>
            <p:cNvPr id="35" name="Straight Connector 34"/>
            <p:cNvCxnSpPr/>
            <p:nvPr userDrawn="1"/>
          </p:nvCxnSpPr>
          <p:spPr>
            <a:xfrm>
              <a:off x="-539895" y="909638"/>
              <a:ext cx="30389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userDrawn="1"/>
          </p:nvCxnSpPr>
          <p:spPr>
            <a:xfrm rot="5400000">
              <a:off x="-461767" y="835820"/>
              <a:ext cx="147637" cy="0"/>
            </a:xfrm>
            <a:prstGeom prst="line">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
        <p:nvSpPr>
          <p:cNvPr id="37" name="TextBox 36"/>
          <p:cNvSpPr txBox="1"/>
          <p:nvPr userDrawn="1"/>
        </p:nvSpPr>
        <p:spPr>
          <a:xfrm>
            <a:off x="-548024" y="-316577"/>
            <a:ext cx="352661" cy="184666"/>
          </a:xfrm>
          <a:prstGeom prst="rect">
            <a:avLst/>
          </a:prstGeom>
          <a:noFill/>
        </p:spPr>
        <p:txBody>
          <a:bodyPr wrap="none" lIns="0" tIns="0" rIns="0" bIns="0" rtlCol="0">
            <a:spAutoFit/>
          </a:bodyPr>
          <a:lstStyle/>
          <a:p>
            <a:r>
              <a:rPr lang="en-GB" sz="1200" noProof="0">
                <a:solidFill>
                  <a:schemeClr val="bg1"/>
                </a:solidFill>
              </a:rPr>
              <a:t>12,28</a:t>
            </a:r>
          </a:p>
        </p:txBody>
      </p:sp>
      <p:cxnSp>
        <p:nvCxnSpPr>
          <p:cNvPr id="38" name="Straight Connector 37"/>
          <p:cNvCxnSpPr/>
          <p:nvPr userDrawn="1"/>
        </p:nvCxnSpPr>
        <p:spPr>
          <a:xfrm rot="5400000">
            <a:off x="49139" y="-224244"/>
            <a:ext cx="30389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userDrawn="1"/>
        </p:nvCxnSpPr>
        <p:spPr>
          <a:xfrm>
            <a:off x="4234" y="-224244"/>
            <a:ext cx="196849" cy="0"/>
          </a:xfrm>
          <a:prstGeom prst="line">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12" name="Group 39"/>
          <p:cNvGrpSpPr/>
          <p:nvPr userDrawn="1"/>
        </p:nvGrpSpPr>
        <p:grpSpPr>
          <a:xfrm>
            <a:off x="11952826" y="-376190"/>
            <a:ext cx="603838" cy="303893"/>
            <a:chOff x="9272588" y="-475343"/>
            <a:chExt cx="452878" cy="303893"/>
          </a:xfrm>
        </p:grpSpPr>
        <p:sp>
          <p:nvSpPr>
            <p:cNvPr id="41" name="TextBox 40"/>
            <p:cNvSpPr txBox="1"/>
            <p:nvPr userDrawn="1"/>
          </p:nvSpPr>
          <p:spPr>
            <a:xfrm>
              <a:off x="9460970" y="-415729"/>
              <a:ext cx="264496" cy="184666"/>
            </a:xfrm>
            <a:prstGeom prst="rect">
              <a:avLst/>
            </a:prstGeom>
            <a:noFill/>
          </p:spPr>
          <p:txBody>
            <a:bodyPr wrap="none" lIns="0" tIns="0" rIns="0" bIns="0" rtlCol="0">
              <a:spAutoFit/>
            </a:bodyPr>
            <a:lstStyle/>
            <a:p>
              <a:r>
                <a:rPr lang="en-GB" sz="1200" noProof="0">
                  <a:solidFill>
                    <a:schemeClr val="bg1"/>
                  </a:solidFill>
                </a:rPr>
                <a:t>12,20</a:t>
              </a:r>
            </a:p>
          </p:txBody>
        </p:sp>
        <p:cxnSp>
          <p:nvCxnSpPr>
            <p:cNvPr id="42" name="Straight Connector 41"/>
            <p:cNvCxnSpPr/>
            <p:nvPr userDrawn="1"/>
          </p:nvCxnSpPr>
          <p:spPr>
            <a:xfrm rot="5400000">
              <a:off x="9120641" y="-323396"/>
              <a:ext cx="30389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userDrawn="1"/>
          </p:nvCxnSpPr>
          <p:spPr>
            <a:xfrm flipH="1">
              <a:off x="9272588" y="-323396"/>
              <a:ext cx="147637" cy="0"/>
            </a:xfrm>
            <a:prstGeom prst="line">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03741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40683-A5E2-4B31-9DB8-A22947489D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8CC11C-9B29-410B-B602-9796890234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C4B9CE-3B98-425F-9CFE-C9D64B0331EC}"/>
              </a:ext>
            </a:extLst>
          </p:cNvPr>
          <p:cNvSpPr>
            <a:spLocks noGrp="1"/>
          </p:cNvSpPr>
          <p:nvPr>
            <p:ph type="dt" sz="half" idx="10"/>
          </p:nvPr>
        </p:nvSpPr>
        <p:spPr/>
        <p:txBody>
          <a:bodyPr/>
          <a:lstStyle/>
          <a:p>
            <a:fld id="{CC4BEE6D-944F-4D09-9237-26A81985BA83}" type="datetimeFigureOut">
              <a:rPr lang="en-US" smtClean="0"/>
              <a:t>7/22/2024</a:t>
            </a:fld>
            <a:endParaRPr lang="en-US"/>
          </a:p>
        </p:txBody>
      </p:sp>
      <p:sp>
        <p:nvSpPr>
          <p:cNvPr id="5" name="Footer Placeholder 4">
            <a:extLst>
              <a:ext uri="{FF2B5EF4-FFF2-40B4-BE49-F238E27FC236}">
                <a16:creationId xmlns:a16="http://schemas.microsoft.com/office/drawing/2014/main" id="{940F3EF1-A920-473D-8EC7-1C6771261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AFDC40-366F-4DC6-AA6A-860057589A07}"/>
              </a:ext>
            </a:extLst>
          </p:cNvPr>
          <p:cNvSpPr>
            <a:spLocks noGrp="1"/>
          </p:cNvSpPr>
          <p:nvPr>
            <p:ph type="sldNum" sz="quarter" idx="12"/>
          </p:nvPr>
        </p:nvSpPr>
        <p:spPr/>
        <p:txBody>
          <a:bodyPr/>
          <a:lstStyle/>
          <a:p>
            <a:fld id="{946068A5-C5B3-43A4-9D7A-A08C657ED098}" type="slidenum">
              <a:rPr lang="en-US" smtClean="0"/>
              <a:t>‹#›</a:t>
            </a:fld>
            <a:endParaRPr lang="en-US"/>
          </a:p>
        </p:txBody>
      </p:sp>
    </p:spTree>
    <p:extLst>
      <p:ext uri="{BB962C8B-B14F-4D97-AF65-F5344CB8AC3E}">
        <p14:creationId xmlns:p14="http://schemas.microsoft.com/office/powerpoint/2010/main" val="576439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46E94-7FAC-413D-9931-7F570F9AF2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BA6F19-462D-4111-B6D2-A651EC248B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847A1B-47FB-44C7-8683-7FB91E2DBB20}"/>
              </a:ext>
            </a:extLst>
          </p:cNvPr>
          <p:cNvSpPr>
            <a:spLocks noGrp="1"/>
          </p:cNvSpPr>
          <p:nvPr>
            <p:ph type="dt" sz="half" idx="10"/>
          </p:nvPr>
        </p:nvSpPr>
        <p:spPr/>
        <p:txBody>
          <a:bodyPr/>
          <a:lstStyle/>
          <a:p>
            <a:fld id="{CC4BEE6D-944F-4D09-9237-26A81985BA83}" type="datetimeFigureOut">
              <a:rPr lang="en-US" smtClean="0"/>
              <a:t>7/22/2024</a:t>
            </a:fld>
            <a:endParaRPr lang="en-US"/>
          </a:p>
        </p:txBody>
      </p:sp>
      <p:sp>
        <p:nvSpPr>
          <p:cNvPr id="5" name="Footer Placeholder 4">
            <a:extLst>
              <a:ext uri="{FF2B5EF4-FFF2-40B4-BE49-F238E27FC236}">
                <a16:creationId xmlns:a16="http://schemas.microsoft.com/office/drawing/2014/main" id="{93EB340B-443F-45BA-BE9B-8A9ACA9D6F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967E6D-8AC1-488E-8137-6D9EDBAB1D5D}"/>
              </a:ext>
            </a:extLst>
          </p:cNvPr>
          <p:cNvSpPr>
            <a:spLocks noGrp="1"/>
          </p:cNvSpPr>
          <p:nvPr>
            <p:ph type="sldNum" sz="quarter" idx="12"/>
          </p:nvPr>
        </p:nvSpPr>
        <p:spPr/>
        <p:txBody>
          <a:bodyPr/>
          <a:lstStyle/>
          <a:p>
            <a:fld id="{946068A5-C5B3-43A4-9D7A-A08C657ED098}" type="slidenum">
              <a:rPr lang="en-US" smtClean="0"/>
              <a:t>‹#›</a:t>
            </a:fld>
            <a:endParaRPr lang="en-US"/>
          </a:p>
        </p:txBody>
      </p:sp>
    </p:spTree>
    <p:extLst>
      <p:ext uri="{BB962C8B-B14F-4D97-AF65-F5344CB8AC3E}">
        <p14:creationId xmlns:p14="http://schemas.microsoft.com/office/powerpoint/2010/main" val="694679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B87C3-4C31-4C16-B276-E262E8CA7F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DFDCFA-A9F2-41B5-B85F-B3CDFEE409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F75623-E2FD-4AF4-AEBB-859AF496F3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EF2792-89C2-4AA9-AAF0-992B0C2AEB5F}"/>
              </a:ext>
            </a:extLst>
          </p:cNvPr>
          <p:cNvSpPr>
            <a:spLocks noGrp="1"/>
          </p:cNvSpPr>
          <p:nvPr>
            <p:ph type="dt" sz="half" idx="10"/>
          </p:nvPr>
        </p:nvSpPr>
        <p:spPr/>
        <p:txBody>
          <a:bodyPr/>
          <a:lstStyle/>
          <a:p>
            <a:fld id="{CC4BEE6D-944F-4D09-9237-26A81985BA83}" type="datetimeFigureOut">
              <a:rPr lang="en-US" smtClean="0"/>
              <a:t>7/22/2024</a:t>
            </a:fld>
            <a:endParaRPr lang="en-US"/>
          </a:p>
        </p:txBody>
      </p:sp>
      <p:sp>
        <p:nvSpPr>
          <p:cNvPr id="6" name="Footer Placeholder 5">
            <a:extLst>
              <a:ext uri="{FF2B5EF4-FFF2-40B4-BE49-F238E27FC236}">
                <a16:creationId xmlns:a16="http://schemas.microsoft.com/office/drawing/2014/main" id="{F8373028-7709-4E2D-8F3C-CF64411551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B00297-57B4-47C6-9CC9-D1B9FBAACC0E}"/>
              </a:ext>
            </a:extLst>
          </p:cNvPr>
          <p:cNvSpPr>
            <a:spLocks noGrp="1"/>
          </p:cNvSpPr>
          <p:nvPr>
            <p:ph type="sldNum" sz="quarter" idx="12"/>
          </p:nvPr>
        </p:nvSpPr>
        <p:spPr/>
        <p:txBody>
          <a:bodyPr/>
          <a:lstStyle/>
          <a:p>
            <a:fld id="{946068A5-C5B3-43A4-9D7A-A08C657ED098}" type="slidenum">
              <a:rPr lang="en-US" smtClean="0"/>
              <a:t>‹#›</a:t>
            </a:fld>
            <a:endParaRPr lang="en-US"/>
          </a:p>
        </p:txBody>
      </p:sp>
    </p:spTree>
    <p:extLst>
      <p:ext uri="{BB962C8B-B14F-4D97-AF65-F5344CB8AC3E}">
        <p14:creationId xmlns:p14="http://schemas.microsoft.com/office/powerpoint/2010/main" val="1100019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432B1-F3A7-421A-AB67-4A963A1009D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E35139-E2A1-4D69-9BB9-37489CECE3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01B554-E1F8-4C73-A347-F276FE3A98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41DF173-89F6-4E2A-A196-8A7C349F28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5F5D8F-B2B3-4D5E-B966-3392283AA7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466C71-AE5C-488E-9176-A83FEEB3AAAB}"/>
              </a:ext>
            </a:extLst>
          </p:cNvPr>
          <p:cNvSpPr>
            <a:spLocks noGrp="1"/>
          </p:cNvSpPr>
          <p:nvPr>
            <p:ph type="dt" sz="half" idx="10"/>
          </p:nvPr>
        </p:nvSpPr>
        <p:spPr/>
        <p:txBody>
          <a:bodyPr/>
          <a:lstStyle/>
          <a:p>
            <a:fld id="{CC4BEE6D-944F-4D09-9237-26A81985BA83}" type="datetimeFigureOut">
              <a:rPr lang="en-US" smtClean="0"/>
              <a:t>7/22/2024</a:t>
            </a:fld>
            <a:endParaRPr lang="en-US"/>
          </a:p>
        </p:txBody>
      </p:sp>
      <p:sp>
        <p:nvSpPr>
          <p:cNvPr id="8" name="Footer Placeholder 7">
            <a:extLst>
              <a:ext uri="{FF2B5EF4-FFF2-40B4-BE49-F238E27FC236}">
                <a16:creationId xmlns:a16="http://schemas.microsoft.com/office/drawing/2014/main" id="{08CF75D4-235F-409C-BAF5-6D9CAC6668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BA8A0B-961B-4DC0-8F93-E9768A37BE35}"/>
              </a:ext>
            </a:extLst>
          </p:cNvPr>
          <p:cNvSpPr>
            <a:spLocks noGrp="1"/>
          </p:cNvSpPr>
          <p:nvPr>
            <p:ph type="sldNum" sz="quarter" idx="12"/>
          </p:nvPr>
        </p:nvSpPr>
        <p:spPr/>
        <p:txBody>
          <a:bodyPr/>
          <a:lstStyle/>
          <a:p>
            <a:fld id="{946068A5-C5B3-43A4-9D7A-A08C657ED098}" type="slidenum">
              <a:rPr lang="en-US" smtClean="0"/>
              <a:t>‹#›</a:t>
            </a:fld>
            <a:endParaRPr lang="en-US"/>
          </a:p>
        </p:txBody>
      </p:sp>
    </p:spTree>
    <p:extLst>
      <p:ext uri="{BB962C8B-B14F-4D97-AF65-F5344CB8AC3E}">
        <p14:creationId xmlns:p14="http://schemas.microsoft.com/office/powerpoint/2010/main" val="1837173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920C4-F798-4DF4-AED9-117343EAE7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3A4A4A-F090-4C59-98DC-F44A65409859}"/>
              </a:ext>
            </a:extLst>
          </p:cNvPr>
          <p:cNvSpPr>
            <a:spLocks noGrp="1"/>
          </p:cNvSpPr>
          <p:nvPr>
            <p:ph type="dt" sz="half" idx="10"/>
          </p:nvPr>
        </p:nvSpPr>
        <p:spPr/>
        <p:txBody>
          <a:bodyPr/>
          <a:lstStyle/>
          <a:p>
            <a:fld id="{CC4BEE6D-944F-4D09-9237-26A81985BA83}" type="datetimeFigureOut">
              <a:rPr lang="en-US" smtClean="0"/>
              <a:t>7/22/2024</a:t>
            </a:fld>
            <a:endParaRPr lang="en-US"/>
          </a:p>
        </p:txBody>
      </p:sp>
      <p:sp>
        <p:nvSpPr>
          <p:cNvPr id="4" name="Footer Placeholder 3">
            <a:extLst>
              <a:ext uri="{FF2B5EF4-FFF2-40B4-BE49-F238E27FC236}">
                <a16:creationId xmlns:a16="http://schemas.microsoft.com/office/drawing/2014/main" id="{F96F3EF2-6B26-4217-A70E-0A71AFE24EB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68F154-CFA1-45FA-A1C2-5D59AAC51528}"/>
              </a:ext>
            </a:extLst>
          </p:cNvPr>
          <p:cNvSpPr>
            <a:spLocks noGrp="1"/>
          </p:cNvSpPr>
          <p:nvPr>
            <p:ph type="sldNum" sz="quarter" idx="12"/>
          </p:nvPr>
        </p:nvSpPr>
        <p:spPr/>
        <p:txBody>
          <a:bodyPr/>
          <a:lstStyle/>
          <a:p>
            <a:fld id="{946068A5-C5B3-43A4-9D7A-A08C657ED098}" type="slidenum">
              <a:rPr lang="en-US" smtClean="0"/>
              <a:t>‹#›</a:t>
            </a:fld>
            <a:endParaRPr lang="en-US"/>
          </a:p>
        </p:txBody>
      </p:sp>
    </p:spTree>
    <p:extLst>
      <p:ext uri="{BB962C8B-B14F-4D97-AF65-F5344CB8AC3E}">
        <p14:creationId xmlns:p14="http://schemas.microsoft.com/office/powerpoint/2010/main" val="360438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5A06EB-E727-4EC6-BDE7-D91FC46E11FB}"/>
              </a:ext>
            </a:extLst>
          </p:cNvPr>
          <p:cNvSpPr>
            <a:spLocks noGrp="1"/>
          </p:cNvSpPr>
          <p:nvPr>
            <p:ph type="dt" sz="half" idx="10"/>
          </p:nvPr>
        </p:nvSpPr>
        <p:spPr/>
        <p:txBody>
          <a:bodyPr/>
          <a:lstStyle/>
          <a:p>
            <a:fld id="{CC4BEE6D-944F-4D09-9237-26A81985BA83}" type="datetimeFigureOut">
              <a:rPr lang="en-US" smtClean="0"/>
              <a:t>7/22/2024</a:t>
            </a:fld>
            <a:endParaRPr lang="en-US"/>
          </a:p>
        </p:txBody>
      </p:sp>
      <p:sp>
        <p:nvSpPr>
          <p:cNvPr id="3" name="Footer Placeholder 2">
            <a:extLst>
              <a:ext uri="{FF2B5EF4-FFF2-40B4-BE49-F238E27FC236}">
                <a16:creationId xmlns:a16="http://schemas.microsoft.com/office/drawing/2014/main" id="{F70A9841-1CE6-455C-B3D2-29C96E718E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2385C1-0902-42C6-888C-2BF7328C3F30}"/>
              </a:ext>
            </a:extLst>
          </p:cNvPr>
          <p:cNvSpPr>
            <a:spLocks noGrp="1"/>
          </p:cNvSpPr>
          <p:nvPr>
            <p:ph type="sldNum" sz="quarter" idx="12"/>
          </p:nvPr>
        </p:nvSpPr>
        <p:spPr/>
        <p:txBody>
          <a:bodyPr/>
          <a:lstStyle/>
          <a:p>
            <a:fld id="{946068A5-C5B3-43A4-9D7A-A08C657ED098}" type="slidenum">
              <a:rPr lang="en-US" smtClean="0"/>
              <a:t>‹#›</a:t>
            </a:fld>
            <a:endParaRPr lang="en-US"/>
          </a:p>
        </p:txBody>
      </p:sp>
    </p:spTree>
    <p:extLst>
      <p:ext uri="{BB962C8B-B14F-4D97-AF65-F5344CB8AC3E}">
        <p14:creationId xmlns:p14="http://schemas.microsoft.com/office/powerpoint/2010/main" val="1828505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6A279-82E1-49CE-BB49-01FE623786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1CF010-F199-4AC7-AB38-9C1D2CFBD0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80B8A2-1419-42BD-AC59-52ED9C144C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F81E10-92E8-413D-AFDF-228DA956BDA6}"/>
              </a:ext>
            </a:extLst>
          </p:cNvPr>
          <p:cNvSpPr>
            <a:spLocks noGrp="1"/>
          </p:cNvSpPr>
          <p:nvPr>
            <p:ph type="dt" sz="half" idx="10"/>
          </p:nvPr>
        </p:nvSpPr>
        <p:spPr/>
        <p:txBody>
          <a:bodyPr/>
          <a:lstStyle/>
          <a:p>
            <a:fld id="{CC4BEE6D-944F-4D09-9237-26A81985BA83}" type="datetimeFigureOut">
              <a:rPr lang="en-US" smtClean="0"/>
              <a:t>7/22/2024</a:t>
            </a:fld>
            <a:endParaRPr lang="en-US"/>
          </a:p>
        </p:txBody>
      </p:sp>
      <p:sp>
        <p:nvSpPr>
          <p:cNvPr id="6" name="Footer Placeholder 5">
            <a:extLst>
              <a:ext uri="{FF2B5EF4-FFF2-40B4-BE49-F238E27FC236}">
                <a16:creationId xmlns:a16="http://schemas.microsoft.com/office/drawing/2014/main" id="{513D0767-0BA6-4778-B445-1E4B58945C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01CCE2-F9B8-441B-82CA-4CD86DB6C633}"/>
              </a:ext>
            </a:extLst>
          </p:cNvPr>
          <p:cNvSpPr>
            <a:spLocks noGrp="1"/>
          </p:cNvSpPr>
          <p:nvPr>
            <p:ph type="sldNum" sz="quarter" idx="12"/>
          </p:nvPr>
        </p:nvSpPr>
        <p:spPr/>
        <p:txBody>
          <a:bodyPr/>
          <a:lstStyle/>
          <a:p>
            <a:fld id="{946068A5-C5B3-43A4-9D7A-A08C657ED098}" type="slidenum">
              <a:rPr lang="en-US" smtClean="0"/>
              <a:t>‹#›</a:t>
            </a:fld>
            <a:endParaRPr lang="en-US"/>
          </a:p>
        </p:txBody>
      </p:sp>
    </p:spTree>
    <p:extLst>
      <p:ext uri="{BB962C8B-B14F-4D97-AF65-F5344CB8AC3E}">
        <p14:creationId xmlns:p14="http://schemas.microsoft.com/office/powerpoint/2010/main" val="4191584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CAC5B-67FB-4C6F-9053-54A46AFB48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9C15641-FED9-4B29-AC83-481FB93D54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F00709-52A2-48B2-BCE1-333D8468F3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93F52D-860F-418C-9B2E-C70AED75A15A}"/>
              </a:ext>
            </a:extLst>
          </p:cNvPr>
          <p:cNvSpPr>
            <a:spLocks noGrp="1"/>
          </p:cNvSpPr>
          <p:nvPr>
            <p:ph type="dt" sz="half" idx="10"/>
          </p:nvPr>
        </p:nvSpPr>
        <p:spPr/>
        <p:txBody>
          <a:bodyPr/>
          <a:lstStyle/>
          <a:p>
            <a:fld id="{CC4BEE6D-944F-4D09-9237-26A81985BA83}" type="datetimeFigureOut">
              <a:rPr lang="en-US" smtClean="0"/>
              <a:t>7/22/2024</a:t>
            </a:fld>
            <a:endParaRPr lang="en-US"/>
          </a:p>
        </p:txBody>
      </p:sp>
      <p:sp>
        <p:nvSpPr>
          <p:cNvPr id="6" name="Footer Placeholder 5">
            <a:extLst>
              <a:ext uri="{FF2B5EF4-FFF2-40B4-BE49-F238E27FC236}">
                <a16:creationId xmlns:a16="http://schemas.microsoft.com/office/drawing/2014/main" id="{830A4DBC-4E4F-4C48-874E-589870626E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09B0A8-9C7B-4159-9826-F50BFD7FD297}"/>
              </a:ext>
            </a:extLst>
          </p:cNvPr>
          <p:cNvSpPr>
            <a:spLocks noGrp="1"/>
          </p:cNvSpPr>
          <p:nvPr>
            <p:ph type="sldNum" sz="quarter" idx="12"/>
          </p:nvPr>
        </p:nvSpPr>
        <p:spPr/>
        <p:txBody>
          <a:bodyPr/>
          <a:lstStyle/>
          <a:p>
            <a:fld id="{946068A5-C5B3-43A4-9D7A-A08C657ED098}" type="slidenum">
              <a:rPr lang="en-US" smtClean="0"/>
              <a:t>‹#›</a:t>
            </a:fld>
            <a:endParaRPr lang="en-US"/>
          </a:p>
        </p:txBody>
      </p:sp>
    </p:spTree>
    <p:extLst>
      <p:ext uri="{BB962C8B-B14F-4D97-AF65-F5344CB8AC3E}">
        <p14:creationId xmlns:p14="http://schemas.microsoft.com/office/powerpoint/2010/main" val="2352131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87BE0D-7655-49EC-8F7F-9582EBDD75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18EAE9-12C9-45D8-98B1-B68830F1D0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CD345E-E225-4D5F-B8FB-83CC8E8BFB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BEE6D-944F-4D09-9237-26A81985BA83}" type="datetimeFigureOut">
              <a:rPr lang="en-US" smtClean="0"/>
              <a:t>7/22/2024</a:t>
            </a:fld>
            <a:endParaRPr lang="en-US"/>
          </a:p>
        </p:txBody>
      </p:sp>
      <p:sp>
        <p:nvSpPr>
          <p:cNvPr id="5" name="Footer Placeholder 4">
            <a:extLst>
              <a:ext uri="{FF2B5EF4-FFF2-40B4-BE49-F238E27FC236}">
                <a16:creationId xmlns:a16="http://schemas.microsoft.com/office/drawing/2014/main" id="{0D6E4AD9-3C34-42F5-85CB-426BC0F206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5B6E007-C15E-4A59-B088-20EE44C327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068A5-C5B3-43A4-9D7A-A08C657ED098}" type="slidenum">
              <a:rPr lang="en-US" smtClean="0"/>
              <a:t>‹#›</a:t>
            </a:fld>
            <a:endParaRPr lang="en-US"/>
          </a:p>
        </p:txBody>
      </p:sp>
    </p:spTree>
    <p:extLst>
      <p:ext uri="{BB962C8B-B14F-4D97-AF65-F5344CB8AC3E}">
        <p14:creationId xmlns:p14="http://schemas.microsoft.com/office/powerpoint/2010/main" val="995118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aacu.org/liberaleducation/articles/open-books-open-minds#:~:text=When%20educators%20offer%20all%20students,shrink%20and%20withdrawal%20rates%20decline." TargetMode="External"/><Relationship Id="rId2" Type="http://schemas.openxmlformats.org/officeDocument/2006/relationships/hyperlink" Target="https://www.unesco.org/en/open-educational-resource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22.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33.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hyperlink" Target="http://transitionalgovernanceproject.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tags" Target="../tags/tag7.xml"/><Relationship Id="rId13" Type="http://schemas.openxmlformats.org/officeDocument/2006/relationships/tags" Target="../tags/tag12.xml"/><Relationship Id="rId18" Type="http://schemas.openxmlformats.org/officeDocument/2006/relationships/tags" Target="../tags/tag17.xml"/><Relationship Id="rId3" Type="http://schemas.openxmlformats.org/officeDocument/2006/relationships/tags" Target="../tags/tag2.xml"/><Relationship Id="rId21" Type="http://schemas.openxmlformats.org/officeDocument/2006/relationships/image" Target="../media/image8.emf"/><Relationship Id="rId7" Type="http://schemas.openxmlformats.org/officeDocument/2006/relationships/tags" Target="../tags/tag6.xml"/><Relationship Id="rId12" Type="http://schemas.openxmlformats.org/officeDocument/2006/relationships/tags" Target="../tags/tag11.xml"/><Relationship Id="rId17" Type="http://schemas.openxmlformats.org/officeDocument/2006/relationships/tags" Target="../tags/tag16.xml"/><Relationship Id="rId2" Type="http://schemas.openxmlformats.org/officeDocument/2006/relationships/tags" Target="../tags/tag1.xml"/><Relationship Id="rId16" Type="http://schemas.openxmlformats.org/officeDocument/2006/relationships/tags" Target="../tags/tag15.xml"/><Relationship Id="rId20" Type="http://schemas.openxmlformats.org/officeDocument/2006/relationships/oleObject" Target="../embeddings/oleObject1.bin"/><Relationship Id="rId1" Type="http://schemas.openxmlformats.org/officeDocument/2006/relationships/vmlDrawing" Target="../drawings/vmlDrawing6.vml"/><Relationship Id="rId6" Type="http://schemas.openxmlformats.org/officeDocument/2006/relationships/tags" Target="../tags/tag5.xml"/><Relationship Id="rId11" Type="http://schemas.openxmlformats.org/officeDocument/2006/relationships/tags" Target="../tags/tag10.xml"/><Relationship Id="rId5" Type="http://schemas.openxmlformats.org/officeDocument/2006/relationships/tags" Target="../tags/tag4.xml"/><Relationship Id="rId15" Type="http://schemas.openxmlformats.org/officeDocument/2006/relationships/tags" Target="../tags/tag14.xml"/><Relationship Id="rId23" Type="http://schemas.openxmlformats.org/officeDocument/2006/relationships/image" Target="../media/image9.emf"/><Relationship Id="rId10" Type="http://schemas.openxmlformats.org/officeDocument/2006/relationships/tags" Target="../tags/tag9.xml"/><Relationship Id="rId19" Type="http://schemas.openxmlformats.org/officeDocument/2006/relationships/slideLayout" Target="../slideLayouts/slideLayout12.xml"/><Relationship Id="rId4" Type="http://schemas.openxmlformats.org/officeDocument/2006/relationships/tags" Target="../tags/tag3.xml"/><Relationship Id="rId9" Type="http://schemas.openxmlformats.org/officeDocument/2006/relationships/tags" Target="../tags/tag8.xml"/><Relationship Id="rId14" Type="http://schemas.openxmlformats.org/officeDocument/2006/relationships/tags" Target="../tags/tag13.xml"/><Relationship Id="rId22" Type="http://schemas.openxmlformats.org/officeDocument/2006/relationships/oleObject" Target="../embeddings/oleObject2.bin"/></Relationships>
</file>

<file path=ppt/slides/_rels/slide44.xml.rels><?xml version="1.0" encoding="UTF-8" standalone="yes"?>
<Relationships xmlns="http://schemas.openxmlformats.org/package/2006/relationships"><Relationship Id="rId8" Type="http://schemas.openxmlformats.org/officeDocument/2006/relationships/tags" Target="../tags/tag24.xml"/><Relationship Id="rId13" Type="http://schemas.openxmlformats.org/officeDocument/2006/relationships/tags" Target="../tags/tag29.xml"/><Relationship Id="rId18" Type="http://schemas.openxmlformats.org/officeDocument/2006/relationships/image" Target="../media/image10.emf"/><Relationship Id="rId3" Type="http://schemas.openxmlformats.org/officeDocument/2006/relationships/tags" Target="../tags/tag19.xml"/><Relationship Id="rId7" Type="http://schemas.openxmlformats.org/officeDocument/2006/relationships/tags" Target="../tags/tag23.xml"/><Relationship Id="rId12" Type="http://schemas.openxmlformats.org/officeDocument/2006/relationships/tags" Target="../tags/tag28.xml"/><Relationship Id="rId17" Type="http://schemas.openxmlformats.org/officeDocument/2006/relationships/oleObject" Target="../embeddings/oleObject4.bin"/><Relationship Id="rId2" Type="http://schemas.openxmlformats.org/officeDocument/2006/relationships/tags" Target="../tags/tag18.xml"/><Relationship Id="rId16" Type="http://schemas.openxmlformats.org/officeDocument/2006/relationships/image" Target="../media/image8.emf"/><Relationship Id="rId1" Type="http://schemas.openxmlformats.org/officeDocument/2006/relationships/vmlDrawing" Target="../drawings/vmlDrawing7.vml"/><Relationship Id="rId6" Type="http://schemas.openxmlformats.org/officeDocument/2006/relationships/tags" Target="../tags/tag22.xml"/><Relationship Id="rId11" Type="http://schemas.openxmlformats.org/officeDocument/2006/relationships/tags" Target="../tags/tag27.xml"/><Relationship Id="rId5" Type="http://schemas.openxmlformats.org/officeDocument/2006/relationships/tags" Target="../tags/tag21.xml"/><Relationship Id="rId15" Type="http://schemas.openxmlformats.org/officeDocument/2006/relationships/oleObject" Target="../embeddings/oleObject3.bin"/><Relationship Id="rId10" Type="http://schemas.openxmlformats.org/officeDocument/2006/relationships/tags" Target="../tags/tag26.xml"/><Relationship Id="rId4" Type="http://schemas.openxmlformats.org/officeDocument/2006/relationships/tags" Target="../tags/tag20.xml"/><Relationship Id="rId9" Type="http://schemas.openxmlformats.org/officeDocument/2006/relationships/tags" Target="../tags/tag25.xml"/><Relationship Id="rId14"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3" Type="http://schemas.openxmlformats.org/officeDocument/2006/relationships/tags" Target="../tags/tag41.xml"/><Relationship Id="rId18" Type="http://schemas.openxmlformats.org/officeDocument/2006/relationships/tags" Target="../tags/tag46.xml"/><Relationship Id="rId26" Type="http://schemas.openxmlformats.org/officeDocument/2006/relationships/tags" Target="../tags/tag54.xml"/><Relationship Id="rId39" Type="http://schemas.openxmlformats.org/officeDocument/2006/relationships/tags" Target="../tags/tag67.xml"/><Relationship Id="rId21" Type="http://schemas.openxmlformats.org/officeDocument/2006/relationships/tags" Target="../tags/tag49.xml"/><Relationship Id="rId34" Type="http://schemas.openxmlformats.org/officeDocument/2006/relationships/tags" Target="../tags/tag62.xml"/><Relationship Id="rId42" Type="http://schemas.openxmlformats.org/officeDocument/2006/relationships/tags" Target="../tags/tag70.xml"/><Relationship Id="rId47" Type="http://schemas.openxmlformats.org/officeDocument/2006/relationships/image" Target="../media/image11.emf"/><Relationship Id="rId7" Type="http://schemas.openxmlformats.org/officeDocument/2006/relationships/tags" Target="../tags/tag35.xml"/><Relationship Id="rId2" Type="http://schemas.openxmlformats.org/officeDocument/2006/relationships/tags" Target="../tags/tag30.xml"/><Relationship Id="rId16" Type="http://schemas.openxmlformats.org/officeDocument/2006/relationships/tags" Target="../tags/tag44.xml"/><Relationship Id="rId29" Type="http://schemas.openxmlformats.org/officeDocument/2006/relationships/tags" Target="../tags/tag57.xml"/><Relationship Id="rId1" Type="http://schemas.openxmlformats.org/officeDocument/2006/relationships/vmlDrawing" Target="../drawings/vmlDrawing8.vml"/><Relationship Id="rId6" Type="http://schemas.openxmlformats.org/officeDocument/2006/relationships/tags" Target="../tags/tag34.xml"/><Relationship Id="rId11" Type="http://schemas.openxmlformats.org/officeDocument/2006/relationships/tags" Target="../tags/tag39.xml"/><Relationship Id="rId24" Type="http://schemas.openxmlformats.org/officeDocument/2006/relationships/tags" Target="../tags/tag52.xml"/><Relationship Id="rId32" Type="http://schemas.openxmlformats.org/officeDocument/2006/relationships/tags" Target="../tags/tag60.xml"/><Relationship Id="rId37" Type="http://schemas.openxmlformats.org/officeDocument/2006/relationships/tags" Target="../tags/tag65.xml"/><Relationship Id="rId40" Type="http://schemas.openxmlformats.org/officeDocument/2006/relationships/tags" Target="../tags/tag68.xml"/><Relationship Id="rId45" Type="http://schemas.openxmlformats.org/officeDocument/2006/relationships/image" Target="../media/image8.emf"/><Relationship Id="rId5" Type="http://schemas.openxmlformats.org/officeDocument/2006/relationships/tags" Target="../tags/tag33.xml"/><Relationship Id="rId15" Type="http://schemas.openxmlformats.org/officeDocument/2006/relationships/tags" Target="../tags/tag43.xml"/><Relationship Id="rId23" Type="http://schemas.openxmlformats.org/officeDocument/2006/relationships/tags" Target="../tags/tag51.xml"/><Relationship Id="rId28" Type="http://schemas.openxmlformats.org/officeDocument/2006/relationships/tags" Target="../tags/tag56.xml"/><Relationship Id="rId36" Type="http://schemas.openxmlformats.org/officeDocument/2006/relationships/tags" Target="../tags/tag64.xml"/><Relationship Id="rId10" Type="http://schemas.openxmlformats.org/officeDocument/2006/relationships/tags" Target="../tags/tag38.xml"/><Relationship Id="rId19" Type="http://schemas.openxmlformats.org/officeDocument/2006/relationships/tags" Target="../tags/tag47.xml"/><Relationship Id="rId31" Type="http://schemas.openxmlformats.org/officeDocument/2006/relationships/tags" Target="../tags/tag59.xml"/><Relationship Id="rId44" Type="http://schemas.openxmlformats.org/officeDocument/2006/relationships/oleObject" Target="../embeddings/oleObject5.bin"/><Relationship Id="rId4" Type="http://schemas.openxmlformats.org/officeDocument/2006/relationships/tags" Target="../tags/tag32.xml"/><Relationship Id="rId9" Type="http://schemas.openxmlformats.org/officeDocument/2006/relationships/tags" Target="../tags/tag37.xml"/><Relationship Id="rId14" Type="http://schemas.openxmlformats.org/officeDocument/2006/relationships/tags" Target="../tags/tag42.xml"/><Relationship Id="rId22" Type="http://schemas.openxmlformats.org/officeDocument/2006/relationships/tags" Target="../tags/tag50.xml"/><Relationship Id="rId27" Type="http://schemas.openxmlformats.org/officeDocument/2006/relationships/tags" Target="../tags/tag55.xml"/><Relationship Id="rId30" Type="http://schemas.openxmlformats.org/officeDocument/2006/relationships/tags" Target="../tags/tag58.xml"/><Relationship Id="rId35" Type="http://schemas.openxmlformats.org/officeDocument/2006/relationships/tags" Target="../tags/tag63.xml"/><Relationship Id="rId43" Type="http://schemas.openxmlformats.org/officeDocument/2006/relationships/slideLayout" Target="../slideLayouts/slideLayout12.xml"/><Relationship Id="rId8" Type="http://schemas.openxmlformats.org/officeDocument/2006/relationships/tags" Target="../tags/tag36.xml"/><Relationship Id="rId3" Type="http://schemas.openxmlformats.org/officeDocument/2006/relationships/tags" Target="../tags/tag31.xml"/><Relationship Id="rId12" Type="http://schemas.openxmlformats.org/officeDocument/2006/relationships/tags" Target="../tags/tag40.xml"/><Relationship Id="rId17" Type="http://schemas.openxmlformats.org/officeDocument/2006/relationships/tags" Target="../tags/tag45.xml"/><Relationship Id="rId25" Type="http://schemas.openxmlformats.org/officeDocument/2006/relationships/tags" Target="../tags/tag53.xml"/><Relationship Id="rId33" Type="http://schemas.openxmlformats.org/officeDocument/2006/relationships/tags" Target="../tags/tag61.xml"/><Relationship Id="rId38" Type="http://schemas.openxmlformats.org/officeDocument/2006/relationships/tags" Target="../tags/tag66.xml"/><Relationship Id="rId46" Type="http://schemas.openxmlformats.org/officeDocument/2006/relationships/oleObject" Target="../embeddings/oleObject6.bin"/><Relationship Id="rId20" Type="http://schemas.openxmlformats.org/officeDocument/2006/relationships/tags" Target="../tags/tag48.xml"/><Relationship Id="rId41" Type="http://schemas.openxmlformats.org/officeDocument/2006/relationships/tags" Target="../tags/tag6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tags" Target="../tags/tag77.xml"/><Relationship Id="rId13" Type="http://schemas.openxmlformats.org/officeDocument/2006/relationships/tags" Target="../tags/tag82.xml"/><Relationship Id="rId18" Type="http://schemas.openxmlformats.org/officeDocument/2006/relationships/oleObject" Target="../embeddings/oleObject7.bin"/><Relationship Id="rId3" Type="http://schemas.openxmlformats.org/officeDocument/2006/relationships/tags" Target="../tags/tag72.xml"/><Relationship Id="rId21" Type="http://schemas.openxmlformats.org/officeDocument/2006/relationships/image" Target="../media/image12.emf"/><Relationship Id="rId7" Type="http://schemas.openxmlformats.org/officeDocument/2006/relationships/tags" Target="../tags/tag76.xml"/><Relationship Id="rId12" Type="http://schemas.openxmlformats.org/officeDocument/2006/relationships/tags" Target="../tags/tag81.xml"/><Relationship Id="rId17" Type="http://schemas.openxmlformats.org/officeDocument/2006/relationships/slideLayout" Target="../slideLayouts/slideLayout12.xml"/><Relationship Id="rId2" Type="http://schemas.openxmlformats.org/officeDocument/2006/relationships/tags" Target="../tags/tag71.xml"/><Relationship Id="rId16" Type="http://schemas.openxmlformats.org/officeDocument/2006/relationships/tags" Target="../tags/tag85.xml"/><Relationship Id="rId20" Type="http://schemas.openxmlformats.org/officeDocument/2006/relationships/oleObject" Target="../embeddings/oleObject8.bin"/><Relationship Id="rId1" Type="http://schemas.openxmlformats.org/officeDocument/2006/relationships/vmlDrawing" Target="../drawings/vmlDrawing9.vml"/><Relationship Id="rId6" Type="http://schemas.openxmlformats.org/officeDocument/2006/relationships/tags" Target="../tags/tag75.xml"/><Relationship Id="rId11" Type="http://schemas.openxmlformats.org/officeDocument/2006/relationships/tags" Target="../tags/tag80.xml"/><Relationship Id="rId5" Type="http://schemas.openxmlformats.org/officeDocument/2006/relationships/tags" Target="../tags/tag74.xml"/><Relationship Id="rId15" Type="http://schemas.openxmlformats.org/officeDocument/2006/relationships/tags" Target="../tags/tag84.xml"/><Relationship Id="rId10" Type="http://schemas.openxmlformats.org/officeDocument/2006/relationships/tags" Target="../tags/tag79.xml"/><Relationship Id="rId19" Type="http://schemas.openxmlformats.org/officeDocument/2006/relationships/image" Target="../media/image8.emf"/><Relationship Id="rId4" Type="http://schemas.openxmlformats.org/officeDocument/2006/relationships/tags" Target="../tags/tag73.xml"/><Relationship Id="rId9" Type="http://schemas.openxmlformats.org/officeDocument/2006/relationships/tags" Target="../tags/tag78.xml"/><Relationship Id="rId14" Type="http://schemas.openxmlformats.org/officeDocument/2006/relationships/tags" Target="../tags/tag8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andfonline.com/doi/full/10.1080/13510347.2014.94004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D6300-3C27-48EA-A729-2146C2E361B0}"/>
              </a:ext>
            </a:extLst>
          </p:cNvPr>
          <p:cNvSpPr>
            <a:spLocks noGrp="1"/>
          </p:cNvSpPr>
          <p:nvPr>
            <p:ph type="ctrTitle"/>
          </p:nvPr>
        </p:nvSpPr>
        <p:spPr/>
        <p:txBody>
          <a:bodyPr>
            <a:normAutofit/>
          </a:bodyPr>
          <a:lstStyle/>
          <a:p>
            <a:pPr rtl="0">
              <a:spcBef>
                <a:spcPts val="0"/>
              </a:spcBef>
              <a:spcAft>
                <a:spcPts val="0"/>
              </a:spcAft>
            </a:pPr>
            <a:r>
              <a:rPr lang="en-US" sz="4000" b="0" i="0" u="none" strike="noStrike" dirty="0">
                <a:solidFill>
                  <a:srgbClr val="2E75B5"/>
                </a:solidFill>
                <a:effectLst/>
                <a:latin typeface="Times New Roman" panose="02020603050405020304" pitchFamily="18" charset="0"/>
              </a:rPr>
              <a:t>How to Analyze Public Opinion Data in Ten Easy Steps: </a:t>
            </a:r>
            <a:br>
              <a:rPr lang="en-US" sz="11500" b="1" dirty="0">
                <a:effectLst/>
              </a:rPr>
            </a:br>
            <a:r>
              <a:rPr lang="en-US" sz="4000" b="0" i="0" u="none" strike="noStrike" dirty="0">
                <a:solidFill>
                  <a:srgbClr val="2E75B5"/>
                </a:solidFill>
                <a:effectLst/>
                <a:latin typeface="Times New Roman" panose="02020603050405020304" pitchFamily="18" charset="0"/>
              </a:rPr>
              <a:t>A Beginner’s Guide Using Stata</a:t>
            </a:r>
            <a:endParaRPr lang="en-US" sz="11500" b="1" dirty="0">
              <a:effectLst/>
            </a:endParaRPr>
          </a:p>
        </p:txBody>
      </p:sp>
      <p:sp>
        <p:nvSpPr>
          <p:cNvPr id="3" name="Subtitle 2">
            <a:extLst>
              <a:ext uri="{FF2B5EF4-FFF2-40B4-BE49-F238E27FC236}">
                <a16:creationId xmlns:a16="http://schemas.microsoft.com/office/drawing/2014/main" id="{D31ADB62-8F23-4824-B2AB-ACF897CB0197}"/>
              </a:ext>
            </a:extLst>
          </p:cNvPr>
          <p:cNvSpPr>
            <a:spLocks noGrp="1"/>
          </p:cNvSpPr>
          <p:nvPr>
            <p:ph type="subTitle" idx="1"/>
          </p:nvPr>
        </p:nvSpPr>
        <p:spPr>
          <a:xfrm>
            <a:off x="1524000" y="4079875"/>
            <a:ext cx="9144000" cy="1655762"/>
          </a:xfrm>
        </p:spPr>
        <p:txBody>
          <a:bodyPr>
            <a:normAutofit lnSpcReduction="10000"/>
          </a:bodyPr>
          <a:lstStyle/>
          <a:p>
            <a:r>
              <a:rPr lang="en-US" dirty="0"/>
              <a:t>Lindsay J. Benstead</a:t>
            </a:r>
          </a:p>
          <a:p>
            <a:r>
              <a:rPr lang="en-US" dirty="0"/>
              <a:t>Professor of Politics and Global Affairs</a:t>
            </a:r>
          </a:p>
          <a:p>
            <a:r>
              <a:rPr lang="en-US" dirty="0"/>
              <a:t>Director, Middle East Studies Center (MESC)</a:t>
            </a:r>
          </a:p>
          <a:p>
            <a:r>
              <a:rPr lang="en-US" dirty="0"/>
              <a:t>Portland State University</a:t>
            </a:r>
          </a:p>
        </p:txBody>
      </p:sp>
    </p:spTree>
    <p:extLst>
      <p:ext uri="{BB962C8B-B14F-4D97-AF65-F5344CB8AC3E}">
        <p14:creationId xmlns:p14="http://schemas.microsoft.com/office/powerpoint/2010/main" val="3367114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noChangeAspect="1"/>
          </p:cNvGraphicFramePr>
          <p:nvPr>
            <p:ph idx="1"/>
          </p:nvPr>
        </p:nvGraphicFramePr>
        <p:xfrm>
          <a:off x="2590801" y="457201"/>
          <a:ext cx="7086599" cy="6594502"/>
        </p:xfrm>
        <a:graphic>
          <a:graphicData uri="http://schemas.openxmlformats.org/presentationml/2006/ole">
            <mc:AlternateContent xmlns:mc="http://schemas.openxmlformats.org/markup-compatibility/2006">
              <mc:Choice xmlns:v="urn:schemas-microsoft-com:vml" Requires="v">
                <p:oleObj spid="_x0000_s11267" name="Document" r:id="rId3" imgW="6083222" imgH="5415228" progId="Word.Document.12">
                  <p:embed/>
                </p:oleObj>
              </mc:Choice>
              <mc:Fallback>
                <p:oleObj name="Document" r:id="rId3" imgW="6083222" imgH="5415228" progId="Word.Document.12">
                  <p:embed/>
                  <p:pic>
                    <p:nvPicPr>
                      <p:cNvPr id="4" name="Content Placeholder 3"/>
                      <p:cNvPicPr/>
                      <p:nvPr/>
                    </p:nvPicPr>
                    <p:blipFill>
                      <a:blip r:embed="rId4"/>
                      <a:stretch>
                        <a:fillRect/>
                      </a:stretch>
                    </p:blipFill>
                    <p:spPr>
                      <a:xfrm>
                        <a:off x="2590801" y="457201"/>
                        <a:ext cx="7086599" cy="6594502"/>
                      </a:xfrm>
                      <a:prstGeom prst="rect">
                        <a:avLst/>
                      </a:prstGeom>
                    </p:spPr>
                  </p:pic>
                </p:oleObj>
              </mc:Fallback>
            </mc:AlternateContent>
          </a:graphicData>
        </a:graphic>
      </p:graphicFrame>
    </p:spTree>
    <p:extLst>
      <p:ext uri="{BB962C8B-B14F-4D97-AF65-F5344CB8AC3E}">
        <p14:creationId xmlns:p14="http://schemas.microsoft.com/office/powerpoint/2010/main" val="2399541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Argument: Consequence Based Theory</a:t>
            </a:r>
            <a:endParaRPr lang="en-GB" dirty="0"/>
          </a:p>
        </p:txBody>
      </p:sp>
      <p:sp>
        <p:nvSpPr>
          <p:cNvPr id="3" name="Content Placeholder 2"/>
          <p:cNvSpPr>
            <a:spLocks noGrp="1"/>
          </p:cNvSpPr>
          <p:nvPr>
            <p:ph idx="1"/>
          </p:nvPr>
        </p:nvSpPr>
        <p:spPr/>
        <p:txBody>
          <a:bodyPr>
            <a:normAutofit/>
          </a:bodyPr>
          <a:lstStyle/>
          <a:p>
            <a:r>
              <a:rPr lang="en-US" dirty="0"/>
              <a:t>Consequence Based Theory</a:t>
            </a:r>
          </a:p>
          <a:p>
            <a:endParaRPr lang="en-US" dirty="0"/>
          </a:p>
          <a:p>
            <a:r>
              <a:rPr lang="en-US" dirty="0"/>
              <a:t>The reasons citizens see democracy as unsuitable stem not from religion or economic modernization – the focus of many studies of Arab public opinion – but from </a:t>
            </a:r>
            <a:r>
              <a:rPr lang="en-US" b="1" u="sng" dirty="0"/>
              <a:t>concerns about economic problems and political instability </a:t>
            </a:r>
            <a:r>
              <a:rPr lang="en-US" dirty="0"/>
              <a:t>that could accompany free elections. </a:t>
            </a:r>
            <a:endParaRPr lang="en-GB" dirty="0"/>
          </a:p>
        </p:txBody>
      </p:sp>
    </p:spTree>
    <p:extLst>
      <p:ext uri="{BB962C8B-B14F-4D97-AF65-F5344CB8AC3E}">
        <p14:creationId xmlns:p14="http://schemas.microsoft.com/office/powerpoint/2010/main" val="381135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Findings: Democracy’s Consequences</a:t>
            </a:r>
            <a:endParaRPr lang="en-GB" dirty="0"/>
          </a:p>
        </p:txBody>
      </p:sp>
      <p:sp>
        <p:nvSpPr>
          <p:cNvPr id="3" name="Content Placeholder 2"/>
          <p:cNvSpPr>
            <a:spLocks noGrp="1"/>
          </p:cNvSpPr>
          <p:nvPr>
            <p:ph idx="1"/>
          </p:nvPr>
        </p:nvSpPr>
        <p:spPr/>
        <p:txBody>
          <a:bodyPr/>
          <a:lstStyle/>
          <a:p>
            <a:r>
              <a:rPr lang="en-US" dirty="0"/>
              <a:t>When citizens worry about economic upheaval, violence, or negative cultural ramifications as a result of free elections, demand for democracy diminishes. </a:t>
            </a:r>
            <a:endParaRPr lang="en-GB" dirty="0"/>
          </a:p>
          <a:p>
            <a:endParaRPr lang="en-GB" dirty="0"/>
          </a:p>
        </p:txBody>
      </p:sp>
    </p:spTree>
    <p:extLst>
      <p:ext uri="{BB962C8B-B14F-4D97-AF65-F5344CB8AC3E}">
        <p14:creationId xmlns:p14="http://schemas.microsoft.com/office/powerpoint/2010/main" val="3703815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Findings: Religion</a:t>
            </a:r>
            <a:endParaRPr lang="en-GB" dirty="0"/>
          </a:p>
        </p:txBody>
      </p:sp>
      <p:sp>
        <p:nvSpPr>
          <p:cNvPr id="3" name="Content Placeholder 2"/>
          <p:cNvSpPr>
            <a:spLocks noGrp="1"/>
          </p:cNvSpPr>
          <p:nvPr>
            <p:ph idx="1"/>
          </p:nvPr>
        </p:nvSpPr>
        <p:spPr/>
        <p:txBody>
          <a:bodyPr>
            <a:normAutofit lnSpcReduction="10000"/>
          </a:bodyPr>
          <a:lstStyle/>
          <a:p>
            <a:r>
              <a:rPr lang="en-US" dirty="0"/>
              <a:t>While religiosity does not affect attitudes toward democracy, sectarian identity does have an effect. </a:t>
            </a:r>
          </a:p>
          <a:p>
            <a:endParaRPr lang="en-US" dirty="0"/>
          </a:p>
          <a:p>
            <a:r>
              <a:rPr lang="en-US" dirty="0"/>
              <a:t>Effects of sect depend on context.</a:t>
            </a:r>
          </a:p>
          <a:p>
            <a:endParaRPr lang="en-US" dirty="0"/>
          </a:p>
          <a:p>
            <a:r>
              <a:rPr lang="en-US" dirty="0"/>
              <a:t>In Lebanon, for example, Shiite Muslims  are more likely to see democracy as suitable than Christians. This may be because Christians, who make up an estimated 41 percent of the population, expect to lose from freer elections, while Shiite Muslims could gain more influence. </a:t>
            </a:r>
          </a:p>
          <a:p>
            <a:endParaRPr lang="en-US" dirty="0"/>
          </a:p>
        </p:txBody>
      </p:sp>
    </p:spTree>
    <p:extLst>
      <p:ext uri="{BB962C8B-B14F-4D97-AF65-F5344CB8AC3E}">
        <p14:creationId xmlns:p14="http://schemas.microsoft.com/office/powerpoint/2010/main" val="724460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EB152-13A9-4747-8AEB-2408BADD1374}"/>
              </a:ext>
            </a:extLst>
          </p:cNvPr>
          <p:cNvSpPr>
            <a:spLocks noGrp="1"/>
          </p:cNvSpPr>
          <p:nvPr>
            <p:ph type="title"/>
          </p:nvPr>
        </p:nvSpPr>
        <p:spPr/>
        <p:txBody>
          <a:bodyPr/>
          <a:lstStyle/>
          <a:p>
            <a:r>
              <a:rPr lang="en-US" dirty="0"/>
              <a:t>Example Chapter (Creating a Scale)</a:t>
            </a:r>
          </a:p>
        </p:txBody>
      </p:sp>
      <p:sp>
        <p:nvSpPr>
          <p:cNvPr id="3" name="Content Placeholder 2">
            <a:extLst>
              <a:ext uri="{FF2B5EF4-FFF2-40B4-BE49-F238E27FC236}">
                <a16:creationId xmlns:a16="http://schemas.microsoft.com/office/drawing/2014/main" id="{9D9376D4-8BB5-4974-884E-9A6A662F598C}"/>
              </a:ext>
            </a:extLst>
          </p:cNvPr>
          <p:cNvSpPr>
            <a:spLocks noGrp="1"/>
          </p:cNvSpPr>
          <p:nvPr>
            <p:ph idx="1"/>
          </p:nvPr>
        </p:nvSpPr>
        <p:spPr/>
        <p:txBody>
          <a:bodyPr/>
          <a:lstStyle/>
          <a:p>
            <a:pPr marL="0" indent="0" rtl="0">
              <a:spcBef>
                <a:spcPts val="0"/>
              </a:spcBef>
              <a:spcAft>
                <a:spcPts val="0"/>
              </a:spcAft>
              <a:buNone/>
            </a:pPr>
            <a:r>
              <a:rPr lang="en-US" sz="1800" b="0" i="0" u="none" strike="noStrike" dirty="0">
                <a:solidFill>
                  <a:srgbClr val="000000"/>
                </a:solidFill>
                <a:effectLst/>
                <a:latin typeface="Courier New" panose="02070309020205020404" pitchFamily="49" charset="0"/>
                <a:cs typeface="Courier New" panose="02070309020205020404" pitchFamily="49" charset="0"/>
              </a:rPr>
              <a:t> </a:t>
            </a:r>
            <a:r>
              <a:rPr lang="en-US" sz="1800" b="0" i="0" u="none" strike="noStrike" dirty="0" err="1">
                <a:solidFill>
                  <a:srgbClr val="000000"/>
                </a:solidFill>
                <a:effectLst/>
                <a:latin typeface="Courier New" panose="02070309020205020404" pitchFamily="49" charset="0"/>
                <a:cs typeface="Courier New" panose="02070309020205020404" pitchFamily="49" charset="0"/>
              </a:rPr>
              <a:t>corr</a:t>
            </a:r>
            <a:r>
              <a:rPr lang="en-US" sz="1800" b="0" i="0" u="none" strike="noStrike" dirty="0">
                <a:solidFill>
                  <a:srgbClr val="000000"/>
                </a:solidFill>
                <a:effectLst/>
                <a:latin typeface="Courier New" panose="02070309020205020404" pitchFamily="49" charset="0"/>
                <a:cs typeface="Courier New" panose="02070309020205020404" pitchFamily="49" charset="0"/>
              </a:rPr>
              <a:t> q2011 q2012 q2013 q2014 q2015 if q2011&gt;0 &amp; q2011&lt;5 &amp; q2012&gt;0 &amp; q2012&lt;5 &amp; q2013&gt;0 &amp; q2013&lt;5 &amp; q2014&gt;0 &amp; q2014&lt;5 &amp; q2015&gt;0 &amp; q2015&lt;5</a:t>
            </a:r>
            <a:endParaRPr lang="en-US" b="0" dirty="0">
              <a:effectLst/>
              <a:latin typeface="Courier New" panose="02070309020205020404" pitchFamily="49" charset="0"/>
              <a:cs typeface="Courier New" panose="02070309020205020404" pitchFamily="49" charset="0"/>
            </a:endParaRPr>
          </a:p>
          <a:p>
            <a:pPr marL="0" indent="0" rtl="0">
              <a:spcBef>
                <a:spcPts val="0"/>
              </a:spcBef>
              <a:spcAft>
                <a:spcPts val="0"/>
              </a:spcAft>
              <a:buNone/>
            </a:pPr>
            <a:r>
              <a:rPr lang="en-US" sz="1800" b="0" i="0" u="none" strike="noStrike" dirty="0">
                <a:solidFill>
                  <a:srgbClr val="000000"/>
                </a:solidFill>
                <a:effectLst/>
                <a:latin typeface="Courier New" panose="02070309020205020404" pitchFamily="49" charset="0"/>
                <a:cs typeface="Courier New" panose="02070309020205020404" pitchFamily="49" charset="0"/>
              </a:rPr>
              <a:t>(</a:t>
            </a:r>
            <a:r>
              <a:rPr lang="en-US" sz="1800" b="0" i="0" u="none" strike="noStrike" dirty="0" err="1">
                <a:solidFill>
                  <a:srgbClr val="000000"/>
                </a:solidFill>
                <a:effectLst/>
                <a:latin typeface="Courier New" panose="02070309020205020404" pitchFamily="49" charset="0"/>
                <a:cs typeface="Courier New" panose="02070309020205020404" pitchFamily="49" charset="0"/>
              </a:rPr>
              <a:t>obs</a:t>
            </a:r>
            <a:r>
              <a:rPr lang="en-US" sz="1800" b="0" i="0" u="none" strike="noStrike" dirty="0">
                <a:solidFill>
                  <a:srgbClr val="000000"/>
                </a:solidFill>
                <a:effectLst/>
                <a:latin typeface="Courier New" panose="02070309020205020404" pitchFamily="49" charset="0"/>
                <a:cs typeface="Courier New" panose="02070309020205020404" pitchFamily="49" charset="0"/>
              </a:rPr>
              <a:t>=5751)</a:t>
            </a:r>
            <a:endParaRPr lang="en-US" b="0" dirty="0">
              <a:effectLst/>
              <a:latin typeface="Courier New" panose="02070309020205020404" pitchFamily="49" charset="0"/>
              <a:cs typeface="Courier New" panose="02070309020205020404" pitchFamily="49" charset="0"/>
            </a:endParaRPr>
          </a:p>
          <a:p>
            <a:pPr marL="0" indent="0" rtl="0">
              <a:spcBef>
                <a:spcPts val="0"/>
              </a:spcBef>
              <a:spcAft>
                <a:spcPts val="0"/>
              </a:spcAft>
              <a:buNone/>
            </a:pPr>
            <a:br>
              <a:rPr lang="en-US" b="0" dirty="0">
                <a:effectLst/>
                <a:latin typeface="Courier New" panose="02070309020205020404" pitchFamily="49" charset="0"/>
                <a:cs typeface="Courier New" panose="02070309020205020404" pitchFamily="49" charset="0"/>
              </a:rPr>
            </a:br>
            <a:r>
              <a:rPr lang="en-US" sz="1800" b="0" i="0" u="none" strike="noStrike" dirty="0">
                <a:solidFill>
                  <a:srgbClr val="000000"/>
                </a:solidFill>
                <a:effectLst/>
                <a:latin typeface="Courier New" panose="02070309020205020404" pitchFamily="49" charset="0"/>
                <a:cs typeface="Courier New" panose="02070309020205020404" pitchFamily="49" charset="0"/>
              </a:rPr>
              <a:t>             |    q2011    q2012    q2013    q2014    q2015</a:t>
            </a:r>
            <a:endParaRPr lang="en-US" b="0" dirty="0">
              <a:effectLst/>
              <a:latin typeface="Courier New" panose="02070309020205020404" pitchFamily="49" charset="0"/>
              <a:cs typeface="Courier New" panose="02070309020205020404" pitchFamily="49" charset="0"/>
            </a:endParaRPr>
          </a:p>
          <a:p>
            <a:pPr marL="0" indent="0" rtl="0">
              <a:spcBef>
                <a:spcPts val="0"/>
              </a:spcBef>
              <a:spcAft>
                <a:spcPts val="0"/>
              </a:spcAft>
              <a:buNone/>
            </a:pPr>
            <a:r>
              <a:rPr lang="en-US" sz="1800" b="0" i="0" u="none" strike="noStrike" dirty="0">
                <a:solidFill>
                  <a:srgbClr val="000000"/>
                </a:solidFill>
                <a:effectLst/>
                <a:latin typeface="Courier New" panose="02070309020205020404" pitchFamily="49" charset="0"/>
                <a:cs typeface="Courier New" panose="02070309020205020404" pitchFamily="49" charset="0"/>
              </a:rPr>
              <a:t>-------------+---------------------------------------------</a:t>
            </a:r>
            <a:endParaRPr lang="en-US" b="0" dirty="0">
              <a:effectLst/>
              <a:latin typeface="Courier New" panose="02070309020205020404" pitchFamily="49" charset="0"/>
              <a:cs typeface="Courier New" panose="02070309020205020404" pitchFamily="49" charset="0"/>
            </a:endParaRPr>
          </a:p>
          <a:p>
            <a:pPr marL="0" indent="0" rtl="0">
              <a:spcBef>
                <a:spcPts val="0"/>
              </a:spcBef>
              <a:spcAft>
                <a:spcPts val="0"/>
              </a:spcAft>
              <a:buNone/>
            </a:pPr>
            <a:r>
              <a:rPr lang="en-US" sz="1800" b="0" i="0" u="none" strike="noStrike" dirty="0">
                <a:solidFill>
                  <a:srgbClr val="000000"/>
                </a:solidFill>
                <a:effectLst/>
                <a:latin typeface="Courier New" panose="02070309020205020404" pitchFamily="49" charset="0"/>
                <a:cs typeface="Courier New" panose="02070309020205020404" pitchFamily="49" charset="0"/>
              </a:rPr>
              <a:t>       q2011 |   1.0000</a:t>
            </a:r>
            <a:endParaRPr lang="en-US" b="0" dirty="0">
              <a:effectLst/>
              <a:latin typeface="Courier New" panose="02070309020205020404" pitchFamily="49" charset="0"/>
              <a:cs typeface="Courier New" panose="02070309020205020404" pitchFamily="49" charset="0"/>
            </a:endParaRPr>
          </a:p>
          <a:p>
            <a:pPr marL="0" indent="0" rtl="0">
              <a:spcBef>
                <a:spcPts val="0"/>
              </a:spcBef>
              <a:spcAft>
                <a:spcPts val="0"/>
              </a:spcAft>
              <a:buNone/>
            </a:pPr>
            <a:r>
              <a:rPr lang="en-US" sz="1800" b="0" i="0" u="none" strike="noStrike" dirty="0">
                <a:solidFill>
                  <a:srgbClr val="000000"/>
                </a:solidFill>
                <a:effectLst/>
                <a:latin typeface="Courier New" panose="02070309020205020404" pitchFamily="49" charset="0"/>
                <a:cs typeface="Courier New" panose="02070309020205020404" pitchFamily="49" charset="0"/>
              </a:rPr>
              <a:t>       q2012 |   0.5655   1.0000</a:t>
            </a:r>
            <a:endParaRPr lang="en-US" b="0" dirty="0">
              <a:effectLst/>
              <a:latin typeface="Courier New" panose="02070309020205020404" pitchFamily="49" charset="0"/>
              <a:cs typeface="Courier New" panose="02070309020205020404" pitchFamily="49" charset="0"/>
            </a:endParaRPr>
          </a:p>
          <a:p>
            <a:pPr marL="0" indent="0" rtl="0">
              <a:spcBef>
                <a:spcPts val="0"/>
              </a:spcBef>
              <a:spcAft>
                <a:spcPts val="0"/>
              </a:spcAft>
              <a:buNone/>
            </a:pPr>
            <a:r>
              <a:rPr lang="en-US" sz="1800" b="0" i="0" u="none" strike="noStrike" dirty="0">
                <a:solidFill>
                  <a:srgbClr val="000000"/>
                </a:solidFill>
                <a:effectLst/>
                <a:latin typeface="Courier New" panose="02070309020205020404" pitchFamily="49" charset="0"/>
                <a:cs typeface="Courier New" panose="02070309020205020404" pitchFamily="49" charset="0"/>
              </a:rPr>
              <a:t>       q2013 |   0.5527   0.5177   1.0000</a:t>
            </a:r>
            <a:endParaRPr lang="en-US" b="0" dirty="0">
              <a:effectLst/>
              <a:latin typeface="Courier New" panose="02070309020205020404" pitchFamily="49" charset="0"/>
              <a:cs typeface="Courier New" panose="02070309020205020404" pitchFamily="49" charset="0"/>
            </a:endParaRPr>
          </a:p>
          <a:p>
            <a:pPr marL="0" indent="0" rtl="0">
              <a:spcBef>
                <a:spcPts val="0"/>
              </a:spcBef>
              <a:spcAft>
                <a:spcPts val="0"/>
              </a:spcAft>
              <a:buNone/>
            </a:pPr>
            <a:r>
              <a:rPr lang="en-US" sz="1800" b="0" i="0" u="none" strike="noStrike" dirty="0">
                <a:solidFill>
                  <a:srgbClr val="000000"/>
                </a:solidFill>
                <a:effectLst/>
                <a:latin typeface="Courier New" panose="02070309020205020404" pitchFamily="49" charset="0"/>
                <a:cs typeface="Courier New" panose="02070309020205020404" pitchFamily="49" charset="0"/>
              </a:rPr>
              <a:t>       q2014 |   0.4259   0.5672   0.3849   1.0000</a:t>
            </a:r>
            <a:endParaRPr lang="en-US" b="0" dirty="0">
              <a:effectLst/>
              <a:latin typeface="Courier New" panose="02070309020205020404" pitchFamily="49" charset="0"/>
              <a:cs typeface="Courier New" panose="02070309020205020404" pitchFamily="49" charset="0"/>
            </a:endParaRPr>
          </a:p>
          <a:p>
            <a:pPr marL="0" indent="0" rtl="0">
              <a:spcBef>
                <a:spcPts val="0"/>
              </a:spcBef>
              <a:spcAft>
                <a:spcPts val="0"/>
              </a:spcAft>
              <a:buNone/>
            </a:pPr>
            <a:r>
              <a:rPr lang="en-US" sz="1800" b="0" i="0" u="none" strike="noStrike" dirty="0">
                <a:solidFill>
                  <a:srgbClr val="000000"/>
                </a:solidFill>
                <a:effectLst/>
                <a:latin typeface="Courier New" panose="02070309020205020404" pitchFamily="49" charset="0"/>
                <a:cs typeface="Courier New" panose="02070309020205020404" pitchFamily="49" charset="0"/>
              </a:rPr>
              <a:t>       q2015 |   0.3769   0.3877   0.5031   0.3271   1.0000</a:t>
            </a:r>
            <a:endParaRPr lang="en-US" b="0" dirty="0">
              <a:effectLst/>
              <a:latin typeface="Courier New" panose="02070309020205020404" pitchFamily="49" charset="0"/>
              <a:cs typeface="Courier New" panose="02070309020205020404" pitchFamily="49" charset="0"/>
            </a:endParaRPr>
          </a:p>
          <a:p>
            <a:pPr marL="0" indent="0">
              <a:buNone/>
            </a:pPr>
            <a:br>
              <a:rPr lang="en-US" dirty="0"/>
            </a:br>
            <a:endParaRPr lang="en-US" dirty="0"/>
          </a:p>
        </p:txBody>
      </p:sp>
    </p:spTree>
    <p:extLst>
      <p:ext uri="{BB962C8B-B14F-4D97-AF65-F5344CB8AC3E}">
        <p14:creationId xmlns:p14="http://schemas.microsoft.com/office/powerpoint/2010/main" val="1083824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AC2-D868-4D9E-9841-336ED6EC0C77}"/>
              </a:ext>
            </a:extLst>
          </p:cNvPr>
          <p:cNvSpPr>
            <a:spLocks noGrp="1"/>
          </p:cNvSpPr>
          <p:nvPr>
            <p:ph type="title"/>
          </p:nvPr>
        </p:nvSpPr>
        <p:spPr/>
        <p:txBody>
          <a:bodyPr>
            <a:normAutofit fontScale="90000"/>
          </a:bodyPr>
          <a:lstStyle/>
          <a:p>
            <a:pPr rtl="0">
              <a:spcBef>
                <a:spcPts val="0"/>
              </a:spcBef>
              <a:spcAft>
                <a:spcPts val="0"/>
              </a:spcAft>
            </a:pPr>
            <a:br>
              <a:rPr lang="en-US" dirty="0"/>
            </a:br>
            <a:br>
              <a:rPr lang="en-US" dirty="0"/>
            </a:br>
            <a:r>
              <a:rPr lang="en-US" sz="2700" b="0" i="0" u="none" strike="noStrike" dirty="0">
                <a:solidFill>
                  <a:srgbClr val="262222"/>
                </a:solidFill>
                <a:effectLst/>
                <a:latin typeface="Times New Roman" panose="02020603050405020304" pitchFamily="18" charset="0"/>
              </a:rPr>
              <a:t>Tessler, Mark A. </a:t>
            </a:r>
            <a:r>
              <a:rPr lang="en-US" sz="2700" b="0" i="1" u="none" strike="noStrike" dirty="0">
                <a:solidFill>
                  <a:srgbClr val="262222"/>
                </a:solidFill>
                <a:effectLst/>
                <a:latin typeface="Times New Roman" panose="02020603050405020304" pitchFamily="18" charset="0"/>
              </a:rPr>
              <a:t>Social Science Research in the Arab World and Beyond: A Guide for Students, Instructors and Researchers</a:t>
            </a:r>
            <a:r>
              <a:rPr lang="en-US" sz="2700" b="0" i="0" u="none" strike="noStrike" dirty="0">
                <a:solidFill>
                  <a:srgbClr val="262222"/>
                </a:solidFill>
                <a:effectLst/>
                <a:latin typeface="Times New Roman" panose="02020603050405020304" pitchFamily="18" charset="0"/>
              </a:rPr>
              <a:t>. Cham: Springer, 2023. doi:10.1007/978-3-031-13838-6.</a:t>
            </a:r>
            <a:br>
              <a:rPr lang="en-US" sz="6000" b="0" dirty="0">
                <a:effectLst/>
              </a:rPr>
            </a:br>
            <a:br>
              <a:rPr lang="en-US" dirty="0"/>
            </a:br>
            <a:endParaRPr lang="en-US" dirty="0"/>
          </a:p>
        </p:txBody>
      </p:sp>
      <p:pic>
        <p:nvPicPr>
          <p:cNvPr id="5" name="Content Placeholder 4">
            <a:extLst>
              <a:ext uri="{FF2B5EF4-FFF2-40B4-BE49-F238E27FC236}">
                <a16:creationId xmlns:a16="http://schemas.microsoft.com/office/drawing/2014/main" id="{856C253F-E907-4D71-A1C5-254C335553FB}"/>
              </a:ext>
            </a:extLst>
          </p:cNvPr>
          <p:cNvPicPr>
            <a:picLocks noGrp="1" noChangeAspect="1"/>
          </p:cNvPicPr>
          <p:nvPr>
            <p:ph idx="1"/>
          </p:nvPr>
        </p:nvPicPr>
        <p:blipFill>
          <a:blip r:embed="rId2"/>
          <a:stretch>
            <a:fillRect/>
          </a:stretch>
        </p:blipFill>
        <p:spPr>
          <a:xfrm>
            <a:off x="2874027" y="2032307"/>
            <a:ext cx="6184248" cy="5406718"/>
          </a:xfrm>
        </p:spPr>
      </p:pic>
    </p:spTree>
    <p:extLst>
      <p:ext uri="{BB962C8B-B14F-4D97-AF65-F5344CB8AC3E}">
        <p14:creationId xmlns:p14="http://schemas.microsoft.com/office/powerpoint/2010/main" val="3021688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E69CB-87B1-481A-96C6-853F9B9AC876}"/>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F881EEFE-6F05-49DD-97B9-1718B7C6AA1F}"/>
              </a:ext>
            </a:extLst>
          </p:cNvPr>
          <p:cNvSpPr>
            <a:spLocks noGrp="1"/>
          </p:cNvSpPr>
          <p:nvPr>
            <p:ph idx="1"/>
          </p:nvPr>
        </p:nvSpPr>
        <p:spPr/>
        <p:txBody>
          <a:bodyPr/>
          <a:lstStyle/>
          <a:p>
            <a:r>
              <a:rPr lang="en-US" dirty="0"/>
              <a:t>The potential of OER to support student success and teach research skills.</a:t>
            </a:r>
          </a:p>
          <a:p>
            <a:endParaRPr lang="en-US" dirty="0"/>
          </a:p>
          <a:p>
            <a:r>
              <a:rPr lang="en-US" dirty="0"/>
              <a:t>OER textbook to be completed in the fall 2024.</a:t>
            </a:r>
          </a:p>
        </p:txBody>
      </p:sp>
    </p:spTree>
    <p:extLst>
      <p:ext uri="{BB962C8B-B14F-4D97-AF65-F5344CB8AC3E}">
        <p14:creationId xmlns:p14="http://schemas.microsoft.com/office/powerpoint/2010/main" val="1908797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0AB2D-CA98-4360-92FA-235EF8251F83}"/>
              </a:ext>
            </a:extLst>
          </p:cNvPr>
          <p:cNvSpPr>
            <a:spLocks noGrp="1"/>
          </p:cNvSpPr>
          <p:nvPr>
            <p:ph type="title"/>
          </p:nvPr>
        </p:nvSpPr>
        <p:spPr/>
        <p:txBody>
          <a:bodyPr/>
          <a:lstStyle/>
          <a:p>
            <a:r>
              <a:rPr lang="en-US" dirty="0"/>
              <a:t>Back Up</a:t>
            </a:r>
          </a:p>
        </p:txBody>
      </p:sp>
      <p:sp>
        <p:nvSpPr>
          <p:cNvPr id="3" name="Content Placeholder 2">
            <a:extLst>
              <a:ext uri="{FF2B5EF4-FFF2-40B4-BE49-F238E27FC236}">
                <a16:creationId xmlns:a16="http://schemas.microsoft.com/office/drawing/2014/main" id="{D45328AD-CA1E-4752-BF6B-32EB9B7043B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94238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219201"/>
            <a:ext cx="7772400" cy="1927225"/>
          </a:xfrm>
        </p:spPr>
        <p:txBody>
          <a:bodyPr>
            <a:noAutofit/>
          </a:bodyPr>
          <a:lstStyle/>
          <a:p>
            <a:r>
              <a:rPr lang="en-US" sz="3600" dirty="0"/>
              <a:t>Arab Public Opinion after the Uprisings:</a:t>
            </a:r>
            <a:br>
              <a:rPr lang="en-US" sz="3600" dirty="0"/>
            </a:br>
            <a:br>
              <a:rPr lang="en-US" sz="3600" dirty="0"/>
            </a:br>
            <a:r>
              <a:rPr lang="en-US" sz="3600" dirty="0"/>
              <a:t>Why Do Some Arab Citizens See Democracy as Unsuitable?</a:t>
            </a:r>
            <a:br>
              <a:rPr lang="en-US" sz="3600" dirty="0"/>
            </a:br>
            <a:endParaRPr lang="en-GB" sz="3600" dirty="0"/>
          </a:p>
        </p:txBody>
      </p:sp>
      <p:sp>
        <p:nvSpPr>
          <p:cNvPr id="3" name="Subtitle 2"/>
          <p:cNvSpPr>
            <a:spLocks noGrp="1"/>
          </p:cNvSpPr>
          <p:nvPr>
            <p:ph type="subTitle" idx="1"/>
          </p:nvPr>
        </p:nvSpPr>
        <p:spPr/>
        <p:txBody>
          <a:bodyPr>
            <a:normAutofit/>
          </a:bodyPr>
          <a:lstStyle/>
          <a:p>
            <a:r>
              <a:rPr lang="en-US" dirty="0"/>
              <a:t>Lindsay Benstead</a:t>
            </a:r>
          </a:p>
          <a:p>
            <a:r>
              <a:rPr lang="en-US" dirty="0"/>
              <a:t>Mark O. Hatfield School of Government</a:t>
            </a:r>
          </a:p>
          <a:p>
            <a:r>
              <a:rPr lang="en-US" dirty="0"/>
              <a:t>Portland State University</a:t>
            </a:r>
            <a:endParaRPr lang="en-GB" dirty="0"/>
          </a:p>
        </p:txBody>
      </p:sp>
    </p:spTree>
    <p:extLst>
      <p:ext uri="{BB962C8B-B14F-4D97-AF65-F5344CB8AC3E}">
        <p14:creationId xmlns:p14="http://schemas.microsoft.com/office/powerpoint/2010/main" val="220394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endParaRPr lang="en-GB" dirty="0"/>
          </a:p>
        </p:txBody>
      </p:sp>
      <p:sp>
        <p:nvSpPr>
          <p:cNvPr id="3" name="Content Placeholder 2"/>
          <p:cNvSpPr>
            <a:spLocks noGrp="1"/>
          </p:cNvSpPr>
          <p:nvPr>
            <p:ph idx="1"/>
          </p:nvPr>
        </p:nvSpPr>
        <p:spPr/>
        <p:txBody>
          <a:bodyPr/>
          <a:lstStyle/>
          <a:p>
            <a:r>
              <a:rPr lang="en-US" dirty="0"/>
              <a:t>Part I</a:t>
            </a:r>
          </a:p>
          <a:p>
            <a:pPr lvl="1"/>
            <a:r>
              <a:rPr lang="en-US" dirty="0"/>
              <a:t>Multivariate statistical analysis of Arab Barometer data (2006-2008) explaining lagging support for democracy.</a:t>
            </a:r>
          </a:p>
          <a:p>
            <a:pPr lvl="1"/>
            <a:endParaRPr lang="en-US" dirty="0"/>
          </a:p>
          <a:p>
            <a:r>
              <a:rPr lang="en-US" dirty="0"/>
              <a:t>Part II</a:t>
            </a:r>
          </a:p>
          <a:p>
            <a:pPr lvl="1"/>
            <a:r>
              <a:rPr lang="en-US" dirty="0"/>
              <a:t>Transitional Governance Project (Benstead, Lust, </a:t>
            </a:r>
            <a:r>
              <a:rPr lang="en-US" dirty="0" err="1"/>
              <a:t>Malouche</a:t>
            </a:r>
            <a:r>
              <a:rPr lang="en-US" dirty="0"/>
              <a:t>, and Wichmann) data from Tunisia.</a:t>
            </a:r>
          </a:p>
          <a:p>
            <a:pPr lvl="1"/>
            <a:endParaRPr lang="en-US" dirty="0"/>
          </a:p>
        </p:txBody>
      </p:sp>
    </p:spTree>
    <p:extLst>
      <p:ext uri="{BB962C8B-B14F-4D97-AF65-F5344CB8AC3E}">
        <p14:creationId xmlns:p14="http://schemas.microsoft.com/office/powerpoint/2010/main" val="3178885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C7B74-C592-4836-B441-D3AECE650141}"/>
              </a:ext>
            </a:extLst>
          </p:cNvPr>
          <p:cNvSpPr>
            <a:spLocks noGrp="1"/>
          </p:cNvSpPr>
          <p:nvPr>
            <p:ph type="title"/>
          </p:nvPr>
        </p:nvSpPr>
        <p:spPr/>
        <p:txBody>
          <a:bodyPr/>
          <a:lstStyle/>
          <a:p>
            <a:r>
              <a:rPr lang="en-US" dirty="0"/>
              <a:t>The Genesis of the Book</a:t>
            </a:r>
          </a:p>
        </p:txBody>
      </p:sp>
      <p:sp>
        <p:nvSpPr>
          <p:cNvPr id="3" name="Content Placeholder 2">
            <a:extLst>
              <a:ext uri="{FF2B5EF4-FFF2-40B4-BE49-F238E27FC236}">
                <a16:creationId xmlns:a16="http://schemas.microsoft.com/office/drawing/2014/main" id="{E9A83B68-6ED0-421A-A049-A895B736E7C0}"/>
              </a:ext>
            </a:extLst>
          </p:cNvPr>
          <p:cNvSpPr>
            <a:spLocks noGrp="1"/>
          </p:cNvSpPr>
          <p:nvPr>
            <p:ph idx="1"/>
          </p:nvPr>
        </p:nvSpPr>
        <p:spPr/>
        <p:txBody>
          <a:bodyPr>
            <a:normAutofit/>
          </a:bodyPr>
          <a:lstStyle/>
          <a:p>
            <a:r>
              <a:rPr lang="en-US" dirty="0"/>
              <a:t>Open Educational Resource (OER)</a:t>
            </a:r>
          </a:p>
          <a:p>
            <a:endParaRPr lang="en-US" dirty="0"/>
          </a:p>
          <a:p>
            <a:pPr lvl="1"/>
            <a:r>
              <a:rPr lang="en-US" dirty="0">
                <a:solidFill>
                  <a:srgbClr val="212121"/>
                </a:solidFill>
                <a:latin typeface="Inter"/>
              </a:rPr>
              <a:t>“</a:t>
            </a:r>
            <a:r>
              <a:rPr lang="en-US" b="0" i="0" dirty="0">
                <a:solidFill>
                  <a:srgbClr val="212121"/>
                </a:solidFill>
                <a:effectLst/>
                <a:latin typeface="Inter"/>
              </a:rPr>
              <a:t>…learning, teaching and research materials in any format and medium that reside in the public domain or are under copyright that have been released under an open license, that permit no-	cost access, re-use, re-purpose, adaptation and redistribution by others” (</a:t>
            </a:r>
            <a:r>
              <a:rPr lang="en-US" b="0" i="0" dirty="0">
                <a:solidFill>
                  <a:srgbClr val="212121"/>
                </a:solidFill>
                <a:effectLst/>
                <a:latin typeface="Inter"/>
                <a:hlinkClick r:id="rId2"/>
              </a:rPr>
              <a:t>UNESCO, 2024</a:t>
            </a:r>
            <a:r>
              <a:rPr lang="en-US" b="0" i="0" dirty="0">
                <a:solidFill>
                  <a:srgbClr val="212121"/>
                </a:solidFill>
                <a:effectLst/>
                <a:latin typeface="Inter"/>
              </a:rPr>
              <a:t>).</a:t>
            </a:r>
          </a:p>
          <a:p>
            <a:pPr lvl="1"/>
            <a:endParaRPr lang="en-US" dirty="0">
              <a:solidFill>
                <a:srgbClr val="212121"/>
              </a:solidFill>
              <a:latin typeface="Inter"/>
            </a:endParaRPr>
          </a:p>
          <a:p>
            <a:pPr lvl="1"/>
            <a:r>
              <a:rPr lang="en-US" b="0" i="0" dirty="0">
                <a:solidFill>
                  <a:srgbClr val="212121"/>
                </a:solidFill>
                <a:effectLst/>
                <a:latin typeface="Inter"/>
              </a:rPr>
              <a:t>“</a:t>
            </a:r>
            <a:r>
              <a:rPr lang="en-US" b="0" i="0" dirty="0">
                <a:solidFill>
                  <a:srgbClr val="333333"/>
                </a:solidFill>
                <a:effectLst/>
                <a:latin typeface="Times" panose="02020603050405020304" pitchFamily="18" charset="0"/>
              </a:rPr>
              <a:t>freely licensed, remixable learning materials, from single lessons </a:t>
            </a:r>
            <a:r>
              <a:rPr lang="en-US" dirty="0">
                <a:solidFill>
                  <a:srgbClr val="333333"/>
                </a:solidFill>
                <a:latin typeface="Times" panose="02020603050405020304" pitchFamily="18" charset="0"/>
              </a:rPr>
              <a:t>to </a:t>
            </a:r>
            <a:r>
              <a:rPr lang="en-US" b="0" i="0" dirty="0">
                <a:solidFill>
                  <a:srgbClr val="333333"/>
                </a:solidFill>
                <a:effectLst/>
                <a:latin typeface="Times" panose="02020603050405020304" pitchFamily="18" charset="0"/>
              </a:rPr>
              <a:t>full textbooks” (</a:t>
            </a:r>
            <a:r>
              <a:rPr lang="en-US" b="0" i="1" dirty="0">
                <a:solidFill>
                  <a:srgbClr val="333333"/>
                </a:solidFill>
                <a:effectLst/>
                <a:latin typeface="Times" panose="02020603050405020304" pitchFamily="18" charset="0"/>
                <a:hlinkClick r:id="rId3"/>
              </a:rPr>
              <a:t>Liberal Education</a:t>
            </a:r>
            <a:r>
              <a:rPr lang="en-US" b="0" i="0" dirty="0">
                <a:solidFill>
                  <a:srgbClr val="333333"/>
                </a:solidFill>
                <a:effectLst/>
                <a:latin typeface="Times" panose="02020603050405020304" pitchFamily="18" charset="0"/>
                <a:hlinkClick r:id="rId3"/>
              </a:rPr>
              <a:t>, 2022</a:t>
            </a:r>
            <a:r>
              <a:rPr lang="en-US" b="0" i="0" dirty="0">
                <a:solidFill>
                  <a:srgbClr val="333333"/>
                </a:solidFill>
                <a:effectLst/>
                <a:latin typeface="Times" panose="02020603050405020304" pitchFamily="18" charset="0"/>
              </a:rPr>
              <a:t>).</a:t>
            </a:r>
            <a:endParaRPr lang="en-US" dirty="0"/>
          </a:p>
        </p:txBody>
      </p:sp>
    </p:spTree>
    <p:extLst>
      <p:ext uri="{BB962C8B-B14F-4D97-AF65-F5344CB8AC3E}">
        <p14:creationId xmlns:p14="http://schemas.microsoft.com/office/powerpoint/2010/main" val="1730593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173162"/>
          </a:xfrm>
        </p:spPr>
        <p:txBody>
          <a:bodyPr>
            <a:normAutofit fontScale="90000"/>
          </a:bodyPr>
          <a:lstStyle/>
          <a:p>
            <a:r>
              <a:rPr lang="en-US" dirty="0"/>
              <a:t>Arab Barometer, Wave I (2006-2008)</a:t>
            </a:r>
            <a:endParaRPr lang="en-GB" dirty="0"/>
          </a:p>
        </p:txBody>
      </p:sp>
      <p:sp>
        <p:nvSpPr>
          <p:cNvPr id="5" name="Content Placeholder 4"/>
          <p:cNvSpPr>
            <a:spLocks noGrp="1"/>
          </p:cNvSpPr>
          <p:nvPr>
            <p:ph idx="1"/>
          </p:nvPr>
        </p:nvSpPr>
        <p:spPr/>
        <p:txBody>
          <a:bodyPr/>
          <a:lstStyle/>
          <a:p>
            <a:r>
              <a:rPr lang="en-US" dirty="0"/>
              <a:t>Do Arab citizens support democracy?</a:t>
            </a:r>
          </a:p>
          <a:p>
            <a:endParaRPr lang="en-US" dirty="0"/>
          </a:p>
          <a:p>
            <a:r>
              <a:rPr lang="en-US" dirty="0"/>
              <a:t>“Democracy may have its problems, but it’s the best form of government.”</a:t>
            </a:r>
          </a:p>
          <a:p>
            <a:pPr lvl="1"/>
            <a:r>
              <a:rPr lang="en-US" dirty="0"/>
              <a:t>Prior to Arab uprisings, 80% or more in national samples agreed or strongly agreed</a:t>
            </a:r>
            <a:endParaRPr lang="en-GB" dirty="0"/>
          </a:p>
        </p:txBody>
      </p:sp>
    </p:spTree>
    <p:extLst>
      <p:ext uri="{BB962C8B-B14F-4D97-AF65-F5344CB8AC3E}">
        <p14:creationId xmlns:p14="http://schemas.microsoft.com/office/powerpoint/2010/main" val="1426144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173162"/>
          </a:xfrm>
        </p:spPr>
        <p:txBody>
          <a:bodyPr>
            <a:normAutofit fontScale="90000"/>
          </a:bodyPr>
          <a:lstStyle/>
          <a:p>
            <a:r>
              <a:rPr lang="en-US" dirty="0"/>
              <a:t>Arab Barometer, Wave I (2006-2008)</a:t>
            </a:r>
            <a:endParaRPr lang="en-GB" dirty="0"/>
          </a:p>
        </p:txBody>
      </p:sp>
      <p:graphicFrame>
        <p:nvGraphicFramePr>
          <p:cNvPr id="4" name="Content Placeholder 3"/>
          <p:cNvGraphicFramePr>
            <a:graphicFrameLocks noGrp="1" noChangeAspect="1"/>
          </p:cNvGraphicFramePr>
          <p:nvPr>
            <p:ph idx="1"/>
          </p:nvPr>
        </p:nvGraphicFramePr>
        <p:xfrm>
          <a:off x="1981200" y="1524001"/>
          <a:ext cx="8229600" cy="3306763"/>
        </p:xfrm>
        <a:graphic>
          <a:graphicData uri="http://schemas.openxmlformats.org/presentationml/2006/ole">
            <mc:AlternateContent xmlns:mc="http://schemas.openxmlformats.org/markup-compatibility/2006">
              <mc:Choice xmlns:v="urn:schemas-microsoft-com:vml" Requires="v">
                <p:oleObj spid="_x0000_s1033" name="Document" r:id="rId3" imgW="8383777" imgH="3368318" progId="Word.Document.12">
                  <p:embed/>
                </p:oleObj>
              </mc:Choice>
              <mc:Fallback>
                <p:oleObj name="Document" r:id="rId3" imgW="8383777" imgH="3368318" progId="Word.Document.12">
                  <p:embed/>
                  <p:pic>
                    <p:nvPicPr>
                      <p:cNvPr id="4" name="Content Placeholder 3"/>
                      <p:cNvPicPr/>
                      <p:nvPr/>
                    </p:nvPicPr>
                    <p:blipFill>
                      <a:blip r:embed="rId4"/>
                      <a:stretch>
                        <a:fillRect/>
                      </a:stretch>
                    </p:blipFill>
                    <p:spPr>
                      <a:xfrm>
                        <a:off x="1981200" y="1524001"/>
                        <a:ext cx="8229600" cy="3306763"/>
                      </a:xfrm>
                      <a:prstGeom prst="rect">
                        <a:avLst/>
                      </a:prstGeom>
                    </p:spPr>
                  </p:pic>
                </p:oleObj>
              </mc:Fallback>
            </mc:AlternateContent>
          </a:graphicData>
        </a:graphic>
      </p:graphicFrame>
    </p:spTree>
    <p:extLst>
      <p:ext uri="{BB962C8B-B14F-4D97-AF65-F5344CB8AC3E}">
        <p14:creationId xmlns:p14="http://schemas.microsoft.com/office/powerpoint/2010/main" val="2958844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noChangeAspect="1"/>
          </p:cNvGraphicFramePr>
          <p:nvPr>
            <p:ph idx="1"/>
          </p:nvPr>
        </p:nvGraphicFramePr>
        <p:xfrm>
          <a:off x="2590801" y="457201"/>
          <a:ext cx="7086599" cy="6594502"/>
        </p:xfrm>
        <a:graphic>
          <a:graphicData uri="http://schemas.openxmlformats.org/presentationml/2006/ole">
            <mc:AlternateContent xmlns:mc="http://schemas.openxmlformats.org/markup-compatibility/2006">
              <mc:Choice xmlns:v="urn:schemas-microsoft-com:vml" Requires="v">
                <p:oleObj spid="_x0000_s2057" name="Document" r:id="rId3" imgW="6083222" imgH="5415228" progId="Word.Document.12">
                  <p:embed/>
                </p:oleObj>
              </mc:Choice>
              <mc:Fallback>
                <p:oleObj name="Document" r:id="rId3" imgW="6083222" imgH="5415228" progId="Word.Document.12">
                  <p:embed/>
                  <p:pic>
                    <p:nvPicPr>
                      <p:cNvPr id="4" name="Content Placeholder 3"/>
                      <p:cNvPicPr/>
                      <p:nvPr/>
                    </p:nvPicPr>
                    <p:blipFill>
                      <a:blip r:embed="rId4"/>
                      <a:stretch>
                        <a:fillRect/>
                      </a:stretch>
                    </p:blipFill>
                    <p:spPr>
                      <a:xfrm>
                        <a:off x="2590801" y="457201"/>
                        <a:ext cx="7086599" cy="6594502"/>
                      </a:xfrm>
                      <a:prstGeom prst="rect">
                        <a:avLst/>
                      </a:prstGeom>
                    </p:spPr>
                  </p:pic>
                </p:oleObj>
              </mc:Fallback>
            </mc:AlternateContent>
          </a:graphicData>
        </a:graphic>
      </p:graphicFrame>
    </p:spTree>
    <p:extLst>
      <p:ext uri="{BB962C8B-B14F-4D97-AF65-F5344CB8AC3E}">
        <p14:creationId xmlns:p14="http://schemas.microsoft.com/office/powerpoint/2010/main" val="3975299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Questions</a:t>
            </a:r>
            <a:endParaRPr lang="en-GB" dirty="0"/>
          </a:p>
        </p:txBody>
      </p:sp>
      <p:sp>
        <p:nvSpPr>
          <p:cNvPr id="3" name="Content Placeholder 2"/>
          <p:cNvSpPr>
            <a:spLocks noGrp="1"/>
          </p:cNvSpPr>
          <p:nvPr>
            <p:ph idx="1"/>
          </p:nvPr>
        </p:nvSpPr>
        <p:spPr/>
        <p:txBody>
          <a:bodyPr/>
          <a:lstStyle/>
          <a:p>
            <a:r>
              <a:rPr lang="en-US" dirty="0"/>
              <a:t>Why do many Arab citizens see democracy as unsuitable?</a:t>
            </a:r>
          </a:p>
          <a:p>
            <a:pPr marL="0" indent="0">
              <a:buNone/>
            </a:pPr>
            <a:endParaRPr lang="en-US" dirty="0"/>
          </a:p>
        </p:txBody>
      </p:sp>
    </p:spTree>
    <p:extLst>
      <p:ext uri="{BB962C8B-B14F-4D97-AF65-F5344CB8AC3E}">
        <p14:creationId xmlns:p14="http://schemas.microsoft.com/office/powerpoint/2010/main" val="2620706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Argument: Consequence Based Theory</a:t>
            </a:r>
            <a:endParaRPr lang="en-GB" dirty="0"/>
          </a:p>
        </p:txBody>
      </p:sp>
      <p:sp>
        <p:nvSpPr>
          <p:cNvPr id="3" name="Content Placeholder 2"/>
          <p:cNvSpPr>
            <a:spLocks noGrp="1"/>
          </p:cNvSpPr>
          <p:nvPr>
            <p:ph idx="1"/>
          </p:nvPr>
        </p:nvSpPr>
        <p:spPr/>
        <p:txBody>
          <a:bodyPr>
            <a:normAutofit/>
          </a:bodyPr>
          <a:lstStyle/>
          <a:p>
            <a:r>
              <a:rPr lang="en-US" dirty="0"/>
              <a:t>Consequence Based Theory</a:t>
            </a:r>
          </a:p>
          <a:p>
            <a:endParaRPr lang="en-US" dirty="0"/>
          </a:p>
          <a:p>
            <a:r>
              <a:rPr lang="en-US" dirty="0"/>
              <a:t>The reasons citizens see democracy as unsuitable stem not from religion or economic modernization – the focus of many studies of Arab public opinion – but from </a:t>
            </a:r>
            <a:r>
              <a:rPr lang="en-US" b="1" u="sng" dirty="0"/>
              <a:t>concerns about economic problems and political instability </a:t>
            </a:r>
            <a:r>
              <a:rPr lang="en-US" dirty="0"/>
              <a:t>that could accompany free elections. </a:t>
            </a:r>
            <a:endParaRPr lang="en-GB" dirty="0"/>
          </a:p>
        </p:txBody>
      </p:sp>
    </p:spTree>
    <p:extLst>
      <p:ext uri="{BB962C8B-B14F-4D97-AF65-F5344CB8AC3E}">
        <p14:creationId xmlns:p14="http://schemas.microsoft.com/office/powerpoint/2010/main" val="3617983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Motivation for Explaining Popular Support for Democracy</a:t>
            </a:r>
            <a:endParaRPr lang="en-GB" sz="3200" dirty="0"/>
          </a:p>
        </p:txBody>
      </p:sp>
      <p:sp>
        <p:nvSpPr>
          <p:cNvPr id="3" name="Content Placeholder 2"/>
          <p:cNvSpPr>
            <a:spLocks noGrp="1"/>
          </p:cNvSpPr>
          <p:nvPr>
            <p:ph idx="1"/>
          </p:nvPr>
        </p:nvSpPr>
        <p:spPr/>
        <p:txBody>
          <a:bodyPr>
            <a:normAutofit/>
          </a:bodyPr>
          <a:lstStyle/>
          <a:p>
            <a:r>
              <a:rPr lang="en-US" dirty="0"/>
              <a:t>Scholars have long suggested that </a:t>
            </a:r>
            <a:r>
              <a:rPr lang="en-US" b="1" u="sng" dirty="0"/>
              <a:t>public support for democracy </a:t>
            </a:r>
            <a:r>
              <a:rPr lang="en-US" dirty="0"/>
              <a:t>is a key driver of democratization. </a:t>
            </a:r>
          </a:p>
          <a:p>
            <a:endParaRPr lang="en-US" dirty="0"/>
          </a:p>
          <a:p>
            <a:r>
              <a:rPr lang="en-US" b="1" u="sng" dirty="0"/>
              <a:t>Conditions that appear to threaten public confidence in democracy in the Arab world – instability, violence and upheaval – are an unfortunate byproduct of the transitions </a:t>
            </a:r>
            <a:r>
              <a:rPr lang="en-US" dirty="0"/>
              <a:t>taking place in the region. And, this appears to be hampering citizen confidence in democracy.</a:t>
            </a:r>
            <a:endParaRPr lang="en-GB" dirty="0"/>
          </a:p>
          <a:p>
            <a:endParaRPr lang="en-GB" dirty="0"/>
          </a:p>
        </p:txBody>
      </p:sp>
    </p:spTree>
    <p:extLst>
      <p:ext uri="{BB962C8B-B14F-4D97-AF65-F5344CB8AC3E}">
        <p14:creationId xmlns:p14="http://schemas.microsoft.com/office/powerpoint/2010/main" val="1010019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Theoretical explanations</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35292996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Explanations for Lagging Support for Democracy</a:t>
            </a:r>
            <a:endParaRPr lang="en-GB" dirty="0"/>
          </a:p>
        </p:txBody>
      </p:sp>
      <p:sp>
        <p:nvSpPr>
          <p:cNvPr id="3" name="Content Placeholder 2"/>
          <p:cNvSpPr>
            <a:spLocks noGrp="1"/>
          </p:cNvSpPr>
          <p:nvPr>
            <p:ph idx="1"/>
          </p:nvPr>
        </p:nvSpPr>
        <p:spPr/>
        <p:txBody>
          <a:bodyPr/>
          <a:lstStyle/>
          <a:p>
            <a:r>
              <a:rPr lang="en-US" i="1" u="sng" dirty="0"/>
              <a:t>Islam and sectarianism</a:t>
            </a:r>
            <a:endParaRPr lang="en-GB" dirty="0"/>
          </a:p>
          <a:p>
            <a:pPr lvl="1"/>
            <a:r>
              <a:rPr lang="en-US" dirty="0"/>
              <a:t>Wants </a:t>
            </a:r>
            <a:r>
              <a:rPr lang="en-US" dirty="0" err="1"/>
              <a:t>Shari’a</a:t>
            </a:r>
            <a:r>
              <a:rPr lang="en-US" dirty="0"/>
              <a:t>. “The government should implement only the laws of </a:t>
            </a:r>
            <a:r>
              <a:rPr lang="en-US" dirty="0" err="1"/>
              <a:t>Shari’a</a:t>
            </a:r>
            <a:r>
              <a:rPr lang="en-US" dirty="0"/>
              <a:t>. Strongly agree[=4]/agree[=3]/disagree[=2]/strongly disagree[=1].”</a:t>
            </a:r>
            <a:endParaRPr lang="en-GB" dirty="0"/>
          </a:p>
          <a:p>
            <a:pPr marL="0" indent="0">
              <a:buNone/>
            </a:pPr>
            <a:endParaRPr lang="en-GB" dirty="0"/>
          </a:p>
          <a:p>
            <a:endParaRPr lang="en-GB" dirty="0"/>
          </a:p>
        </p:txBody>
      </p:sp>
    </p:spTree>
    <p:extLst>
      <p:ext uri="{BB962C8B-B14F-4D97-AF65-F5344CB8AC3E}">
        <p14:creationId xmlns:p14="http://schemas.microsoft.com/office/powerpoint/2010/main" val="1197119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Explanations for Lagging Support for Democracy</a:t>
            </a:r>
            <a:endParaRPr lang="en-GB" dirty="0"/>
          </a:p>
        </p:txBody>
      </p:sp>
      <p:sp>
        <p:nvSpPr>
          <p:cNvPr id="3" name="Content Placeholder 2"/>
          <p:cNvSpPr>
            <a:spLocks noGrp="1"/>
          </p:cNvSpPr>
          <p:nvPr>
            <p:ph idx="1"/>
          </p:nvPr>
        </p:nvSpPr>
        <p:spPr/>
        <p:txBody>
          <a:bodyPr>
            <a:normAutofit/>
          </a:bodyPr>
          <a:lstStyle/>
          <a:p>
            <a:r>
              <a:rPr lang="en-US" i="1" u="sng" dirty="0"/>
              <a:t>Modernization theory</a:t>
            </a:r>
            <a:endParaRPr lang="en-GB" dirty="0"/>
          </a:p>
          <a:p>
            <a:pPr lvl="1"/>
            <a:r>
              <a:rPr lang="en-US" dirty="0"/>
              <a:t>Lower education. Illiterate[=7]/elementary[=6]/primary[=5]/secondary[=4]/some college[=3]/BA[=2]/MA or higher[=1].</a:t>
            </a:r>
            <a:endParaRPr lang="en-GB" dirty="0"/>
          </a:p>
          <a:p>
            <a:pPr lvl="1"/>
            <a:r>
              <a:rPr lang="en-US" dirty="0"/>
              <a:t>Lower support for gender equality. “A university education is more important for a boy than a girl. Strongly agree[=4]/agree[=3]/disagree[=2]/strongly disagree[=1].”</a:t>
            </a:r>
            <a:endParaRPr lang="en-GB" dirty="0"/>
          </a:p>
          <a:p>
            <a:pPr lvl="1"/>
            <a:r>
              <a:rPr lang="en-US" dirty="0"/>
              <a:t>Does not follow media. “How often do you follow news about politics and government in [country]? Very often[=1]/often[=2]/sometimes[=3]/never[=4]”</a:t>
            </a:r>
            <a:endParaRPr lang="en-GB" dirty="0"/>
          </a:p>
          <a:p>
            <a:pPr lvl="1"/>
            <a:r>
              <a:rPr lang="en-US" dirty="0"/>
              <a:t>Lower income. Ten-point scale, where 10 is lowest.</a:t>
            </a:r>
            <a:endParaRPr lang="en-GB" dirty="0"/>
          </a:p>
          <a:p>
            <a:pPr marL="0" indent="0">
              <a:buNone/>
            </a:pPr>
            <a:endParaRPr lang="en-GB" dirty="0"/>
          </a:p>
          <a:p>
            <a:endParaRPr lang="en-GB" dirty="0"/>
          </a:p>
        </p:txBody>
      </p:sp>
    </p:spTree>
    <p:extLst>
      <p:ext uri="{BB962C8B-B14F-4D97-AF65-F5344CB8AC3E}">
        <p14:creationId xmlns:p14="http://schemas.microsoft.com/office/powerpoint/2010/main" val="33177031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Explanations for Lagging Support for Democracy</a:t>
            </a:r>
            <a:endParaRPr lang="en-GB" dirty="0"/>
          </a:p>
        </p:txBody>
      </p:sp>
      <p:sp>
        <p:nvSpPr>
          <p:cNvPr id="3" name="Content Placeholder 2"/>
          <p:cNvSpPr>
            <a:spLocks noGrp="1"/>
          </p:cNvSpPr>
          <p:nvPr>
            <p:ph idx="1"/>
          </p:nvPr>
        </p:nvSpPr>
        <p:spPr/>
        <p:txBody>
          <a:bodyPr>
            <a:normAutofit/>
          </a:bodyPr>
          <a:lstStyle/>
          <a:p>
            <a:r>
              <a:rPr lang="en-US" i="1" u="sng" dirty="0"/>
              <a:t>Political economic</a:t>
            </a:r>
            <a:endParaRPr lang="en-GB" dirty="0"/>
          </a:p>
          <a:p>
            <a:pPr lvl="1"/>
            <a:r>
              <a:rPr lang="en-US" dirty="0"/>
              <a:t>Higher economic satisfaction. “How would you rate the economic situation of your family today? Very Good[=4]/good[=3]/bad[=2]/very bad[=1].”</a:t>
            </a:r>
            <a:endParaRPr lang="en-GB" dirty="0"/>
          </a:p>
          <a:p>
            <a:pPr marL="0" indent="0">
              <a:buNone/>
            </a:pPr>
            <a:r>
              <a:rPr lang="en-US" i="1" dirty="0"/>
              <a:t> </a:t>
            </a:r>
            <a:endParaRPr lang="en-GB" dirty="0"/>
          </a:p>
          <a:p>
            <a:r>
              <a:rPr lang="en-US" i="1" u="sng" dirty="0"/>
              <a:t>Social capital</a:t>
            </a:r>
            <a:endParaRPr lang="en-GB" dirty="0"/>
          </a:p>
          <a:p>
            <a:pPr lvl="1"/>
            <a:r>
              <a:rPr lang="en-US" dirty="0"/>
              <a:t>Lower interpersonal trust. “Generally speaking, would you say: most people can be trusted[=0]/you must be very careful in dealing with people[=1].”</a:t>
            </a:r>
            <a:endParaRPr lang="en-GB" dirty="0"/>
          </a:p>
          <a:p>
            <a:pPr lvl="1"/>
            <a:r>
              <a:rPr lang="en-US" dirty="0"/>
              <a:t>Not associational membership. “Are you a member of any organization or formal groups? Yes[=0]/No[=1].”</a:t>
            </a:r>
            <a:endParaRPr lang="en-GB" dirty="0"/>
          </a:p>
        </p:txBody>
      </p:sp>
    </p:spTree>
    <p:extLst>
      <p:ext uri="{BB962C8B-B14F-4D97-AF65-F5344CB8AC3E}">
        <p14:creationId xmlns:p14="http://schemas.microsoft.com/office/powerpoint/2010/main" val="2508895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C7B74-C592-4836-B441-D3AECE650141}"/>
              </a:ext>
            </a:extLst>
          </p:cNvPr>
          <p:cNvSpPr>
            <a:spLocks noGrp="1"/>
          </p:cNvSpPr>
          <p:nvPr>
            <p:ph type="title"/>
          </p:nvPr>
        </p:nvSpPr>
        <p:spPr/>
        <p:txBody>
          <a:bodyPr/>
          <a:lstStyle/>
          <a:p>
            <a:r>
              <a:rPr lang="en-US" dirty="0"/>
              <a:t>The Genesis of the Book</a:t>
            </a:r>
          </a:p>
        </p:txBody>
      </p:sp>
      <p:sp>
        <p:nvSpPr>
          <p:cNvPr id="3" name="Content Placeholder 2">
            <a:extLst>
              <a:ext uri="{FF2B5EF4-FFF2-40B4-BE49-F238E27FC236}">
                <a16:creationId xmlns:a16="http://schemas.microsoft.com/office/drawing/2014/main" id="{E9A83B68-6ED0-421A-A049-A895B736E7C0}"/>
              </a:ext>
            </a:extLst>
          </p:cNvPr>
          <p:cNvSpPr>
            <a:spLocks noGrp="1"/>
          </p:cNvSpPr>
          <p:nvPr>
            <p:ph idx="1"/>
          </p:nvPr>
        </p:nvSpPr>
        <p:spPr/>
        <p:txBody>
          <a:bodyPr/>
          <a:lstStyle/>
          <a:p>
            <a:r>
              <a:rPr lang="en-US" dirty="0"/>
              <a:t>Textbook costs and equity</a:t>
            </a:r>
          </a:p>
          <a:p>
            <a:endParaRPr lang="en-US" dirty="0"/>
          </a:p>
          <a:p>
            <a:pPr lvl="1"/>
            <a:r>
              <a:rPr lang="en-US" b="0" i="0" dirty="0">
                <a:solidFill>
                  <a:srgbClr val="333333"/>
                </a:solidFill>
                <a:effectLst/>
                <a:latin typeface="Times" panose="02020603050405020304" pitchFamily="18" charset="0"/>
              </a:rPr>
              <a:t>“Research shows that [when] … educators provide OER, student performance gaps shrink and withdrawal rates decline.”</a:t>
            </a:r>
          </a:p>
          <a:p>
            <a:endParaRPr lang="en-US" dirty="0">
              <a:solidFill>
                <a:srgbClr val="333333"/>
              </a:solidFill>
              <a:latin typeface="Times" panose="02020603050405020304" pitchFamily="18" charset="0"/>
            </a:endParaRPr>
          </a:p>
          <a:p>
            <a:pPr lvl="1"/>
            <a:r>
              <a:rPr lang="en-US" dirty="0">
                <a:solidFill>
                  <a:srgbClr val="333333"/>
                </a:solidFill>
                <a:latin typeface="Times" panose="02020603050405020304" pitchFamily="18" charset="0"/>
              </a:rPr>
              <a:t>High cost of textbooks and student retention.</a:t>
            </a:r>
            <a:endParaRPr lang="en-US" dirty="0"/>
          </a:p>
        </p:txBody>
      </p:sp>
    </p:spTree>
    <p:extLst>
      <p:ext uri="{BB962C8B-B14F-4D97-AF65-F5344CB8AC3E}">
        <p14:creationId xmlns:p14="http://schemas.microsoft.com/office/powerpoint/2010/main" val="15201721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Explanations for Lagging Support for Democracy</a:t>
            </a:r>
            <a:endParaRPr lang="en-GB" dirty="0"/>
          </a:p>
        </p:txBody>
      </p:sp>
      <p:sp>
        <p:nvSpPr>
          <p:cNvPr id="3" name="Content Placeholder 2"/>
          <p:cNvSpPr>
            <a:spLocks noGrp="1"/>
          </p:cNvSpPr>
          <p:nvPr>
            <p:ph idx="1"/>
          </p:nvPr>
        </p:nvSpPr>
        <p:spPr/>
        <p:txBody>
          <a:bodyPr>
            <a:normAutofit/>
          </a:bodyPr>
          <a:lstStyle/>
          <a:p>
            <a:r>
              <a:rPr lang="en-US" i="1" u="sng" dirty="0"/>
              <a:t>Government performance</a:t>
            </a:r>
            <a:endParaRPr lang="en-GB" dirty="0"/>
          </a:p>
          <a:p>
            <a:pPr lvl="1"/>
            <a:r>
              <a:rPr lang="en-US" dirty="0"/>
              <a:t>Lower government satisfaction. “Using a similar 10-point scale, where 1 means very unsatisfied and 10 means very satisfied, indicate how satisfied you are with the performance of the current [country name] government.” Recoded, where low satisfaction is 10.</a:t>
            </a:r>
            <a:endParaRPr lang="en-GB" dirty="0"/>
          </a:p>
          <a:p>
            <a:pPr lvl="1"/>
            <a:r>
              <a:rPr lang="en-US" dirty="0"/>
              <a:t>Lower institutional trust. “I’m going to name a number of institutions. For each one, please tell me how much trust you have in them. Is it a great deal of trust[=1]/quite a lot of trust[=2]/not very much trust[=3]/not at all[=4]?” Prime minister, the courts, parliament, the police, political parties. Mean of non-missing responses. Cronbach’s alpha .81.</a:t>
            </a:r>
            <a:endParaRPr lang="en-GB" dirty="0"/>
          </a:p>
        </p:txBody>
      </p:sp>
    </p:spTree>
    <p:extLst>
      <p:ext uri="{BB962C8B-B14F-4D97-AF65-F5344CB8AC3E}">
        <p14:creationId xmlns:p14="http://schemas.microsoft.com/office/powerpoint/2010/main" val="33118683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Explanations for Lagging Support for Democracy</a:t>
            </a:r>
            <a:endParaRPr lang="en-GB" dirty="0"/>
          </a:p>
        </p:txBody>
      </p:sp>
      <p:sp>
        <p:nvSpPr>
          <p:cNvPr id="3" name="Content Placeholder 2"/>
          <p:cNvSpPr>
            <a:spLocks noGrp="1"/>
          </p:cNvSpPr>
          <p:nvPr>
            <p:ph idx="1"/>
          </p:nvPr>
        </p:nvSpPr>
        <p:spPr/>
        <p:txBody>
          <a:bodyPr>
            <a:normAutofit/>
          </a:bodyPr>
          <a:lstStyle/>
          <a:p>
            <a:r>
              <a:rPr lang="en-US" i="1" u="sng" dirty="0"/>
              <a:t>Democracy’s consequences</a:t>
            </a:r>
            <a:endParaRPr lang="en-GB" dirty="0"/>
          </a:p>
          <a:p>
            <a:pPr lvl="1"/>
            <a:r>
              <a:rPr lang="en-US" dirty="0"/>
              <a:t>Security concerns. “Democracies are not good at maintaining order: Strongly agree[=4]/agree[=3]/disagree[=2]/strongly disagree[=1].”</a:t>
            </a:r>
            <a:endParaRPr lang="en-GB" dirty="0"/>
          </a:p>
          <a:p>
            <a:pPr lvl="1"/>
            <a:r>
              <a:rPr lang="en-US" dirty="0"/>
              <a:t>Cultural concerns. “The culture of U.S. and other Western countries has many positive attributes: Agree[=0]/Disagree[=1].”</a:t>
            </a:r>
            <a:endParaRPr lang="en-GB" dirty="0"/>
          </a:p>
          <a:p>
            <a:pPr lvl="1"/>
            <a:r>
              <a:rPr lang="en-US" dirty="0"/>
              <a:t>Democracies run economies well. “In a democracy, the economy runs badly: Strongly agree[=4]/agree[=3]/disagree[=2]/strongly disagree[=1].”</a:t>
            </a:r>
            <a:endParaRPr lang="en-GB" dirty="0"/>
          </a:p>
        </p:txBody>
      </p:sp>
    </p:spTree>
    <p:extLst>
      <p:ext uri="{BB962C8B-B14F-4D97-AF65-F5344CB8AC3E}">
        <p14:creationId xmlns:p14="http://schemas.microsoft.com/office/powerpoint/2010/main" val="31786809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noChangeAspect="1"/>
          </p:cNvGraphicFramePr>
          <p:nvPr>
            <p:ph idx="1"/>
          </p:nvPr>
        </p:nvGraphicFramePr>
        <p:xfrm>
          <a:off x="1905000" y="685801"/>
          <a:ext cx="9029742" cy="5440363"/>
        </p:xfrm>
        <a:graphic>
          <a:graphicData uri="http://schemas.openxmlformats.org/presentationml/2006/ole">
            <mc:AlternateContent xmlns:mc="http://schemas.openxmlformats.org/markup-compatibility/2006">
              <mc:Choice xmlns:v="urn:schemas-microsoft-com:vml" Requires="v">
                <p:oleObj spid="_x0000_s3081" name="Document" r:id="rId3" imgW="9017221" imgH="5431961" progId="Word.Document.12">
                  <p:embed/>
                </p:oleObj>
              </mc:Choice>
              <mc:Fallback>
                <p:oleObj name="Document" r:id="rId3" imgW="9017221" imgH="5431961" progId="Word.Document.12">
                  <p:embed/>
                  <p:pic>
                    <p:nvPicPr>
                      <p:cNvPr id="4" name="Content Placeholder 3"/>
                      <p:cNvPicPr/>
                      <p:nvPr/>
                    </p:nvPicPr>
                    <p:blipFill>
                      <a:blip r:embed="rId4"/>
                      <a:stretch>
                        <a:fillRect/>
                      </a:stretch>
                    </p:blipFill>
                    <p:spPr>
                      <a:xfrm>
                        <a:off x="1905000" y="685801"/>
                        <a:ext cx="9029742" cy="5440363"/>
                      </a:xfrm>
                      <a:prstGeom prst="rect">
                        <a:avLst/>
                      </a:prstGeom>
                    </p:spPr>
                  </p:pic>
                </p:oleObj>
              </mc:Fallback>
            </mc:AlternateContent>
          </a:graphicData>
        </a:graphic>
      </p:graphicFrame>
    </p:spTree>
    <p:extLst>
      <p:ext uri="{BB962C8B-B14F-4D97-AF65-F5344CB8AC3E}">
        <p14:creationId xmlns:p14="http://schemas.microsoft.com/office/powerpoint/2010/main" val="32160305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noChangeAspect="1"/>
          </p:cNvGraphicFramePr>
          <p:nvPr>
            <p:ph idx="1"/>
          </p:nvPr>
        </p:nvGraphicFramePr>
        <p:xfrm>
          <a:off x="2205380" y="579438"/>
          <a:ext cx="8462620" cy="5897563"/>
        </p:xfrm>
        <a:graphic>
          <a:graphicData uri="http://schemas.openxmlformats.org/presentationml/2006/ole">
            <mc:AlternateContent xmlns:mc="http://schemas.openxmlformats.org/markup-compatibility/2006">
              <mc:Choice xmlns:v="urn:schemas-microsoft-com:vml" Requires="v">
                <p:oleObj spid="_x0000_s4105" name="Document" r:id="rId3" imgW="8383777" imgH="5841602" progId="Word.Document.12">
                  <p:embed/>
                </p:oleObj>
              </mc:Choice>
              <mc:Fallback>
                <p:oleObj name="Document" r:id="rId3" imgW="8383777" imgH="5841602" progId="Word.Document.12">
                  <p:embed/>
                  <p:pic>
                    <p:nvPicPr>
                      <p:cNvPr id="4" name="Content Placeholder 3"/>
                      <p:cNvPicPr/>
                      <p:nvPr/>
                    </p:nvPicPr>
                    <p:blipFill>
                      <a:blip r:embed="rId4"/>
                      <a:stretch>
                        <a:fillRect/>
                      </a:stretch>
                    </p:blipFill>
                    <p:spPr>
                      <a:xfrm>
                        <a:off x="2205380" y="579438"/>
                        <a:ext cx="8462620" cy="5897563"/>
                      </a:xfrm>
                      <a:prstGeom prst="rect">
                        <a:avLst/>
                      </a:prstGeom>
                    </p:spPr>
                  </p:pic>
                </p:oleObj>
              </mc:Fallback>
            </mc:AlternateContent>
          </a:graphicData>
        </a:graphic>
      </p:graphicFrame>
    </p:spTree>
    <p:extLst>
      <p:ext uri="{BB962C8B-B14F-4D97-AF65-F5344CB8AC3E}">
        <p14:creationId xmlns:p14="http://schemas.microsoft.com/office/powerpoint/2010/main" val="177936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Findings: Democracy’s Consequences</a:t>
            </a:r>
            <a:endParaRPr lang="en-GB" dirty="0"/>
          </a:p>
        </p:txBody>
      </p:sp>
      <p:sp>
        <p:nvSpPr>
          <p:cNvPr id="3" name="Content Placeholder 2"/>
          <p:cNvSpPr>
            <a:spLocks noGrp="1"/>
          </p:cNvSpPr>
          <p:nvPr>
            <p:ph idx="1"/>
          </p:nvPr>
        </p:nvSpPr>
        <p:spPr/>
        <p:txBody>
          <a:bodyPr/>
          <a:lstStyle/>
          <a:p>
            <a:r>
              <a:rPr lang="en-US" dirty="0"/>
              <a:t>When citizens worry about economic upheaval, violence, or negative cultural ramifications as a result of free elections, demand for democracy diminishes. </a:t>
            </a:r>
            <a:endParaRPr lang="en-GB" dirty="0"/>
          </a:p>
          <a:p>
            <a:endParaRPr lang="en-GB" dirty="0"/>
          </a:p>
        </p:txBody>
      </p:sp>
    </p:spTree>
    <p:extLst>
      <p:ext uri="{BB962C8B-B14F-4D97-AF65-F5344CB8AC3E}">
        <p14:creationId xmlns:p14="http://schemas.microsoft.com/office/powerpoint/2010/main" val="9925453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Findings: </a:t>
            </a:r>
            <a:r>
              <a:rPr lang="en-US"/>
              <a:t>Government Performance</a:t>
            </a:r>
            <a:endParaRPr lang="en-GB" dirty="0"/>
          </a:p>
        </p:txBody>
      </p:sp>
      <p:sp>
        <p:nvSpPr>
          <p:cNvPr id="3" name="Content Placeholder 2"/>
          <p:cNvSpPr>
            <a:spLocks noGrp="1"/>
          </p:cNvSpPr>
          <p:nvPr>
            <p:ph idx="1"/>
          </p:nvPr>
        </p:nvSpPr>
        <p:spPr/>
        <p:txBody>
          <a:bodyPr/>
          <a:lstStyle/>
          <a:p>
            <a:r>
              <a:rPr lang="en-US" dirty="0"/>
              <a:t>Perceptions of poor government performance (including the belief that the government lacks transparency and effectiveness) degrade government legitimacy and decrease confidence that democracy in suitable. </a:t>
            </a:r>
            <a:endParaRPr lang="en-GB" dirty="0"/>
          </a:p>
          <a:p>
            <a:endParaRPr lang="en-GB" dirty="0"/>
          </a:p>
        </p:txBody>
      </p:sp>
    </p:spTree>
    <p:extLst>
      <p:ext uri="{BB962C8B-B14F-4D97-AF65-F5344CB8AC3E}">
        <p14:creationId xmlns:p14="http://schemas.microsoft.com/office/powerpoint/2010/main" val="6671215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Findings: Economic Modernization</a:t>
            </a:r>
            <a:endParaRPr lang="en-GB" dirty="0"/>
          </a:p>
        </p:txBody>
      </p:sp>
      <p:sp>
        <p:nvSpPr>
          <p:cNvPr id="3" name="Content Placeholder 2"/>
          <p:cNvSpPr>
            <a:spLocks noGrp="1"/>
          </p:cNvSpPr>
          <p:nvPr>
            <p:ph idx="1"/>
          </p:nvPr>
        </p:nvSpPr>
        <p:spPr/>
        <p:txBody>
          <a:bodyPr/>
          <a:lstStyle/>
          <a:p>
            <a:r>
              <a:rPr lang="en-US" dirty="0"/>
              <a:t>Lower levels of economic modernization (such as not following the news or having lower levels of education) matter in Morocco and Yemen. </a:t>
            </a:r>
            <a:endParaRPr lang="en-GB" dirty="0"/>
          </a:p>
          <a:p>
            <a:endParaRPr lang="en-GB" dirty="0"/>
          </a:p>
        </p:txBody>
      </p:sp>
    </p:spTree>
    <p:extLst>
      <p:ext uri="{BB962C8B-B14F-4D97-AF65-F5344CB8AC3E}">
        <p14:creationId xmlns:p14="http://schemas.microsoft.com/office/powerpoint/2010/main" val="13236360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Findings: Religion</a:t>
            </a:r>
            <a:endParaRPr lang="en-GB" dirty="0"/>
          </a:p>
        </p:txBody>
      </p:sp>
      <p:sp>
        <p:nvSpPr>
          <p:cNvPr id="3" name="Content Placeholder 2"/>
          <p:cNvSpPr>
            <a:spLocks noGrp="1"/>
          </p:cNvSpPr>
          <p:nvPr>
            <p:ph idx="1"/>
          </p:nvPr>
        </p:nvSpPr>
        <p:spPr/>
        <p:txBody>
          <a:bodyPr>
            <a:normAutofit lnSpcReduction="10000"/>
          </a:bodyPr>
          <a:lstStyle/>
          <a:p>
            <a:r>
              <a:rPr lang="en-US" dirty="0"/>
              <a:t>While religiosity does not affect attitudes toward democracy, sectarian identity does have an effect. </a:t>
            </a:r>
          </a:p>
          <a:p>
            <a:endParaRPr lang="en-US" dirty="0"/>
          </a:p>
          <a:p>
            <a:r>
              <a:rPr lang="en-US" dirty="0"/>
              <a:t>Effects of sect depend on context.</a:t>
            </a:r>
          </a:p>
          <a:p>
            <a:endParaRPr lang="en-US" dirty="0"/>
          </a:p>
          <a:p>
            <a:r>
              <a:rPr lang="en-US" dirty="0"/>
              <a:t>In Lebanon, for example, Shiite Muslims  are more likely to see democracy as suitable than Christians. This may be because Christians, who make up an estimated 41 percent of the population, expect to lose from freer elections, while Shiite Muslims could gain more influence. </a:t>
            </a:r>
          </a:p>
          <a:p>
            <a:endParaRPr lang="en-US" dirty="0"/>
          </a:p>
        </p:txBody>
      </p:sp>
    </p:spTree>
    <p:extLst>
      <p:ext uri="{BB962C8B-B14F-4D97-AF65-F5344CB8AC3E}">
        <p14:creationId xmlns:p14="http://schemas.microsoft.com/office/powerpoint/2010/main" val="35562764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Tunisia’s democratic transition</a:t>
            </a:r>
            <a:endParaRPr lang="en-GB" dirty="0"/>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10130111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a:t>
            </a:r>
            <a:endParaRPr lang="en-GB" dirty="0"/>
          </a:p>
        </p:txBody>
      </p:sp>
      <p:sp>
        <p:nvSpPr>
          <p:cNvPr id="3" name="Content Placeholder 2"/>
          <p:cNvSpPr>
            <a:spLocks noGrp="1"/>
          </p:cNvSpPr>
          <p:nvPr>
            <p:ph idx="1"/>
          </p:nvPr>
        </p:nvSpPr>
        <p:spPr/>
        <p:txBody>
          <a:bodyPr>
            <a:normAutofit fontScale="92500" lnSpcReduction="10000"/>
          </a:bodyPr>
          <a:lstStyle/>
          <a:p>
            <a:r>
              <a:rPr lang="en-US" dirty="0"/>
              <a:t>Is democracy possible in the Arab world? To what extent do Tunisians support democracy and why is that support waning since 2011?</a:t>
            </a:r>
          </a:p>
          <a:p>
            <a:endParaRPr lang="en-US" dirty="0"/>
          </a:p>
          <a:p>
            <a:r>
              <a:rPr lang="en-US" dirty="0"/>
              <a:t>Development</a:t>
            </a:r>
          </a:p>
          <a:p>
            <a:endParaRPr lang="en-US" dirty="0"/>
          </a:p>
          <a:p>
            <a:r>
              <a:rPr lang="en-US" dirty="0"/>
              <a:t>Challenges</a:t>
            </a:r>
          </a:p>
          <a:p>
            <a:endParaRPr lang="en-US" dirty="0"/>
          </a:p>
          <a:p>
            <a:r>
              <a:rPr lang="en-US" dirty="0"/>
              <a:t>The </a:t>
            </a:r>
            <a:r>
              <a:rPr lang="en-US" u="sng" dirty="0">
                <a:hlinkClick r:id="rId2"/>
              </a:rPr>
              <a:t>Transitional Governance Project</a:t>
            </a:r>
            <a:r>
              <a:rPr lang="en-US" dirty="0"/>
              <a:t>, a survey research and party capacity-building project I am a part of with Ellen Lust, </a:t>
            </a:r>
            <a:r>
              <a:rPr lang="en-US" dirty="0" err="1"/>
              <a:t>Dhafer</a:t>
            </a:r>
            <a:r>
              <a:rPr lang="en-US" dirty="0"/>
              <a:t> </a:t>
            </a:r>
            <a:r>
              <a:rPr lang="en-US" dirty="0" err="1"/>
              <a:t>Malouche</a:t>
            </a:r>
            <a:r>
              <a:rPr lang="en-US" dirty="0"/>
              <a:t>, </a:t>
            </a:r>
            <a:r>
              <a:rPr lang="en-US" dirty="0" err="1"/>
              <a:t>Gamal</a:t>
            </a:r>
            <a:r>
              <a:rPr lang="en-US" dirty="0"/>
              <a:t> </a:t>
            </a:r>
            <a:r>
              <a:rPr lang="en-US" dirty="0" err="1"/>
              <a:t>Soltan</a:t>
            </a:r>
            <a:r>
              <a:rPr lang="en-US" dirty="0"/>
              <a:t> and </a:t>
            </a:r>
            <a:r>
              <a:rPr lang="en-US" dirty="0" err="1"/>
              <a:t>Jakob</a:t>
            </a:r>
            <a:r>
              <a:rPr lang="en-US" dirty="0"/>
              <a:t> Wichmann.</a:t>
            </a:r>
          </a:p>
          <a:p>
            <a:pPr marL="0" indent="0">
              <a:buNone/>
            </a:pPr>
            <a:endParaRPr lang="en-US" dirty="0"/>
          </a:p>
        </p:txBody>
      </p:sp>
    </p:spTree>
    <p:extLst>
      <p:ext uri="{BB962C8B-B14F-4D97-AF65-F5344CB8AC3E}">
        <p14:creationId xmlns:p14="http://schemas.microsoft.com/office/powerpoint/2010/main" val="635130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A775-9CD4-4BE4-8C3A-0ECF0BD08B89}"/>
              </a:ext>
            </a:extLst>
          </p:cNvPr>
          <p:cNvSpPr>
            <a:spLocks noGrp="1"/>
          </p:cNvSpPr>
          <p:nvPr>
            <p:ph type="title"/>
          </p:nvPr>
        </p:nvSpPr>
        <p:spPr/>
        <p:txBody>
          <a:bodyPr/>
          <a:lstStyle/>
          <a:p>
            <a:r>
              <a:rPr lang="en-US" dirty="0"/>
              <a:t>The Basis Approach of the Book</a:t>
            </a:r>
          </a:p>
        </p:txBody>
      </p:sp>
      <p:sp>
        <p:nvSpPr>
          <p:cNvPr id="3" name="Content Placeholder 2">
            <a:extLst>
              <a:ext uri="{FF2B5EF4-FFF2-40B4-BE49-F238E27FC236}">
                <a16:creationId xmlns:a16="http://schemas.microsoft.com/office/drawing/2014/main" id="{DF4EBA6F-7E8C-4A98-A7A5-E3D4422BF66C}"/>
              </a:ext>
            </a:extLst>
          </p:cNvPr>
          <p:cNvSpPr>
            <a:spLocks noGrp="1"/>
          </p:cNvSpPr>
          <p:nvPr>
            <p:ph idx="1"/>
          </p:nvPr>
        </p:nvSpPr>
        <p:spPr/>
        <p:txBody>
          <a:bodyPr/>
          <a:lstStyle/>
          <a:p>
            <a:r>
              <a:rPr lang="en-US" dirty="0"/>
              <a:t>To walk students step-by-step through a simple research article focusing on how the research question was formulated and answered using publicly-available public opinion data and STATA.</a:t>
            </a:r>
          </a:p>
          <a:p>
            <a:endParaRPr lang="en-US" dirty="0"/>
          </a:p>
          <a:p>
            <a:r>
              <a:rPr lang="en-US" dirty="0"/>
              <a:t>Learning objectives:</a:t>
            </a:r>
          </a:p>
          <a:p>
            <a:pPr lvl="1"/>
            <a:r>
              <a:rPr lang="en-US" dirty="0"/>
              <a:t>To be able to replicate the results of a published research article</a:t>
            </a:r>
          </a:p>
          <a:p>
            <a:pPr lvl="1"/>
            <a:r>
              <a:rPr lang="en-US" dirty="0"/>
              <a:t>To be able to formulate an original research question and answer it with publicly-available data and STATA.</a:t>
            </a:r>
          </a:p>
          <a:p>
            <a:pPr lvl="1"/>
            <a:endParaRPr lang="en-US" dirty="0"/>
          </a:p>
        </p:txBody>
      </p:sp>
    </p:spTree>
    <p:extLst>
      <p:ext uri="{BB962C8B-B14F-4D97-AF65-F5344CB8AC3E}">
        <p14:creationId xmlns:p14="http://schemas.microsoft.com/office/powerpoint/2010/main" val="33747254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Developments</a:t>
            </a:r>
            <a:endParaRPr lang="en-GB" dirty="0"/>
          </a:p>
        </p:txBody>
      </p:sp>
      <p:sp>
        <p:nvSpPr>
          <p:cNvPr id="3" name="Content Placeholder 2"/>
          <p:cNvSpPr>
            <a:spLocks noGrp="1"/>
          </p:cNvSpPr>
          <p:nvPr>
            <p:ph idx="1"/>
          </p:nvPr>
        </p:nvSpPr>
        <p:spPr/>
        <p:txBody>
          <a:bodyPr>
            <a:normAutofit lnSpcReduction="10000"/>
          </a:bodyPr>
          <a:lstStyle/>
          <a:p>
            <a:r>
              <a:rPr lang="en-US" dirty="0"/>
              <a:t>2011 Constituent Assembly Elections (35% </a:t>
            </a:r>
            <a:r>
              <a:rPr lang="en-US" dirty="0" err="1"/>
              <a:t>Ennhada</a:t>
            </a:r>
            <a:r>
              <a:rPr lang="en-US" dirty="0"/>
              <a:t>)</a:t>
            </a:r>
          </a:p>
          <a:p>
            <a:endParaRPr lang="en-US" dirty="0"/>
          </a:p>
          <a:p>
            <a:r>
              <a:rPr lang="en-US" dirty="0"/>
              <a:t>January 2014 passage of constitution after inclusive process (compromise)</a:t>
            </a:r>
          </a:p>
          <a:p>
            <a:endParaRPr lang="en-US" dirty="0"/>
          </a:p>
          <a:p>
            <a:r>
              <a:rPr lang="en-US" dirty="0"/>
              <a:t>2014 Parliamentary Elections (</a:t>
            </a:r>
            <a:r>
              <a:rPr lang="en-US" dirty="0" err="1"/>
              <a:t>Nida</a:t>
            </a:r>
            <a:r>
              <a:rPr lang="en-US" dirty="0"/>
              <a:t> </a:t>
            </a:r>
            <a:r>
              <a:rPr lang="en-US" dirty="0" err="1"/>
              <a:t>Tounes</a:t>
            </a:r>
            <a:r>
              <a:rPr lang="en-US" dirty="0"/>
              <a:t>)</a:t>
            </a:r>
          </a:p>
          <a:p>
            <a:pPr lvl="1"/>
            <a:r>
              <a:rPr lang="en-US" dirty="0" err="1"/>
              <a:t>Ennahda</a:t>
            </a:r>
            <a:r>
              <a:rPr lang="en-US" dirty="0"/>
              <a:t> low approval rating/desire for “</a:t>
            </a:r>
            <a:r>
              <a:rPr lang="en-US" dirty="0" err="1"/>
              <a:t>Homme</a:t>
            </a:r>
            <a:r>
              <a:rPr lang="en-US" dirty="0"/>
              <a:t> </a:t>
            </a:r>
            <a:r>
              <a:rPr lang="en-US" dirty="0" err="1"/>
              <a:t>politique</a:t>
            </a:r>
            <a:r>
              <a:rPr lang="en-US" dirty="0"/>
              <a:t>”</a:t>
            </a:r>
          </a:p>
          <a:p>
            <a:pPr lvl="1"/>
            <a:r>
              <a:rPr lang="en-US" dirty="0"/>
              <a:t>Economic problems and insecurity</a:t>
            </a:r>
          </a:p>
          <a:p>
            <a:endParaRPr lang="en-US" dirty="0"/>
          </a:p>
          <a:p>
            <a:r>
              <a:rPr lang="en-US" dirty="0"/>
              <a:t>2014 Presidential Elections (</a:t>
            </a:r>
            <a:r>
              <a:rPr lang="en-US" dirty="0" err="1"/>
              <a:t>Essebsi</a:t>
            </a:r>
            <a:r>
              <a:rPr lang="en-US" dirty="0"/>
              <a:t>, </a:t>
            </a:r>
            <a:r>
              <a:rPr lang="en-US" dirty="0" err="1"/>
              <a:t>Nida</a:t>
            </a:r>
            <a:r>
              <a:rPr lang="en-US" dirty="0"/>
              <a:t> </a:t>
            </a:r>
            <a:r>
              <a:rPr lang="en-US" dirty="0" err="1"/>
              <a:t>Tounes</a:t>
            </a:r>
            <a:r>
              <a:rPr lang="en-US" dirty="0"/>
              <a:t>)</a:t>
            </a:r>
          </a:p>
        </p:txBody>
      </p:sp>
    </p:spTree>
    <p:extLst>
      <p:ext uri="{BB962C8B-B14F-4D97-AF65-F5344CB8AC3E}">
        <p14:creationId xmlns:p14="http://schemas.microsoft.com/office/powerpoint/2010/main" val="36908691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endParaRPr lang="en-GB" dirty="0"/>
          </a:p>
        </p:txBody>
      </p:sp>
      <p:sp>
        <p:nvSpPr>
          <p:cNvPr id="3" name="Content Placeholder 2"/>
          <p:cNvSpPr>
            <a:spLocks noGrp="1"/>
          </p:cNvSpPr>
          <p:nvPr>
            <p:ph idx="1"/>
          </p:nvPr>
        </p:nvSpPr>
        <p:spPr/>
        <p:txBody>
          <a:bodyPr>
            <a:normAutofit fontScale="92500" lnSpcReduction="10000"/>
          </a:bodyPr>
          <a:lstStyle/>
          <a:p>
            <a:pPr lvl="0"/>
            <a:r>
              <a:rPr lang="en-US" dirty="0">
                <a:effectLst/>
              </a:rPr>
              <a:t>Economic growth, strengthening political institutions needed to strengthen government legitimacy and build demand for democracy</a:t>
            </a:r>
          </a:p>
          <a:p>
            <a:pPr lvl="0"/>
            <a:endParaRPr lang="en-US" dirty="0">
              <a:effectLst/>
            </a:endParaRPr>
          </a:p>
          <a:p>
            <a:pPr lvl="0"/>
            <a:r>
              <a:rPr lang="en-US" dirty="0"/>
              <a:t>Avoiding polarization between Islamists and old guard</a:t>
            </a:r>
            <a:endParaRPr lang="en-US" dirty="0">
              <a:effectLst/>
            </a:endParaRPr>
          </a:p>
          <a:p>
            <a:pPr lvl="0"/>
            <a:endParaRPr lang="en-US" dirty="0"/>
          </a:p>
          <a:p>
            <a:pPr lvl="0"/>
            <a:r>
              <a:rPr lang="en-US" dirty="0"/>
              <a:t>Transitional justice</a:t>
            </a:r>
          </a:p>
          <a:p>
            <a:pPr lvl="1"/>
            <a:r>
              <a:rPr lang="en-US" dirty="0"/>
              <a:t>Political exclusion law</a:t>
            </a:r>
          </a:p>
          <a:p>
            <a:pPr lvl="1"/>
            <a:r>
              <a:rPr lang="en-US" dirty="0"/>
              <a:t>Committee on Truth and Dignity</a:t>
            </a:r>
          </a:p>
          <a:p>
            <a:pPr lvl="0"/>
            <a:endParaRPr lang="en-US" dirty="0">
              <a:effectLst/>
            </a:endParaRPr>
          </a:p>
          <a:p>
            <a:pPr lvl="0"/>
            <a:r>
              <a:rPr lang="en-US" dirty="0">
                <a:effectLst/>
              </a:rPr>
              <a:t>Local elections</a:t>
            </a:r>
            <a:endParaRPr lang="en-GB" dirty="0">
              <a:effectLst/>
            </a:endParaRPr>
          </a:p>
          <a:p>
            <a:endParaRPr lang="en-GB" dirty="0"/>
          </a:p>
        </p:txBody>
      </p:sp>
    </p:spTree>
    <p:extLst>
      <p:ext uri="{BB962C8B-B14F-4D97-AF65-F5344CB8AC3E}">
        <p14:creationId xmlns:p14="http://schemas.microsoft.com/office/powerpoint/2010/main" val="18016338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Argument: Consequence Based Theory</a:t>
            </a:r>
            <a:endParaRPr lang="en-GB" dirty="0"/>
          </a:p>
        </p:txBody>
      </p:sp>
      <p:sp>
        <p:nvSpPr>
          <p:cNvPr id="3" name="Content Placeholder 2"/>
          <p:cNvSpPr>
            <a:spLocks noGrp="1"/>
          </p:cNvSpPr>
          <p:nvPr>
            <p:ph idx="1"/>
          </p:nvPr>
        </p:nvSpPr>
        <p:spPr/>
        <p:txBody>
          <a:bodyPr>
            <a:normAutofit/>
          </a:bodyPr>
          <a:lstStyle/>
          <a:p>
            <a:r>
              <a:rPr lang="en-US" dirty="0"/>
              <a:t>The reasons citizens see democracy as unsuitable stem not from religion or economic modernization – the focus of many studies of Arab public opinion – but from </a:t>
            </a:r>
            <a:r>
              <a:rPr lang="en-US" b="1" u="sng" dirty="0"/>
              <a:t>concerns about economic problems and political instability </a:t>
            </a:r>
            <a:r>
              <a:rPr lang="en-US" dirty="0"/>
              <a:t>that could accompany free elections.</a:t>
            </a:r>
          </a:p>
          <a:p>
            <a:endParaRPr lang="en-US" dirty="0"/>
          </a:p>
          <a:p>
            <a:r>
              <a:rPr lang="en-US" dirty="0"/>
              <a:t>2012 and 2014 surveys from Tunisia </a:t>
            </a:r>
            <a:endParaRPr lang="en-GB" dirty="0"/>
          </a:p>
        </p:txBody>
      </p:sp>
    </p:spTree>
    <p:extLst>
      <p:ext uri="{BB962C8B-B14F-4D97-AF65-F5344CB8AC3E}">
        <p14:creationId xmlns:p14="http://schemas.microsoft.com/office/powerpoint/2010/main" val="36921387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p:custDataLst>
              <p:tags r:id="rId2"/>
            </p:custDataLst>
          </p:nvPr>
        </p:nvGraphicFramePr>
        <p:xfrm>
          <a:off x="1525588" y="1589"/>
          <a:ext cx="1587" cy="1587"/>
        </p:xfrm>
        <a:graphic>
          <a:graphicData uri="http://schemas.openxmlformats.org/presentationml/2006/ole">
            <mc:AlternateContent xmlns:mc="http://schemas.openxmlformats.org/markup-compatibility/2006">
              <mc:Choice xmlns:v="urn:schemas-microsoft-com:vml" Requires="v">
                <p:oleObj spid="_x0000_s5136" name="think-cell Slide" r:id="rId20" imgW="360" imgH="360" progId="TCLayout.ActiveDocument.1">
                  <p:embed/>
                </p:oleObj>
              </mc:Choice>
              <mc:Fallback>
                <p:oleObj name="think-cell Slide" r:id="rId20" imgW="360" imgH="360" progId="TCLayout.ActiveDocument.1">
                  <p:embed/>
                  <p:pic>
                    <p:nvPicPr>
                      <p:cNvPr id="18" name="Object 17" hidden="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525588" y="1589"/>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bwMode="auto">
          <a:xfrm>
            <a:off x="1524000" y="0"/>
            <a:ext cx="158750" cy="158750"/>
          </a:xfrm>
          <a:prstGeom prst="rect">
            <a:avLst/>
          </a:prstGeom>
          <a:solidFill>
            <a:scrgbClr r="0" g="0" b="0"/>
          </a:solidFill>
          <a:ln w="9525">
            <a:solidFill>
              <a:schemeClr val="accent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a-DK" sz="1200">
              <a:solidFill>
                <a:schemeClr val="accent3"/>
              </a:solidFill>
              <a:latin typeface="Arial"/>
              <a:sym typeface="Arial"/>
            </a:endParaRPr>
          </a:p>
        </p:txBody>
      </p:sp>
      <p:sp>
        <p:nvSpPr>
          <p:cNvPr id="2" name="Title 1"/>
          <p:cNvSpPr>
            <a:spLocks noGrp="1"/>
          </p:cNvSpPr>
          <p:nvPr>
            <p:ph type="title"/>
          </p:nvPr>
        </p:nvSpPr>
        <p:spPr>
          <a:xfrm>
            <a:off x="1675200" y="470715"/>
            <a:ext cx="8813413" cy="276999"/>
          </a:xfrm>
        </p:spPr>
        <p:txBody>
          <a:bodyPr/>
          <a:lstStyle/>
          <a:p>
            <a:r>
              <a:rPr lang="en-US" dirty="0"/>
              <a:t>Support for democracy declined in Tunisia from 2012 to 2014</a:t>
            </a:r>
          </a:p>
        </p:txBody>
      </p:sp>
      <p:sp>
        <p:nvSpPr>
          <p:cNvPr id="3" name="Tekstboks 22"/>
          <p:cNvSpPr txBox="1"/>
          <p:nvPr/>
        </p:nvSpPr>
        <p:spPr>
          <a:xfrm>
            <a:off x="1674813" y="801692"/>
            <a:ext cx="8813800" cy="461665"/>
          </a:xfrm>
          <a:prstGeom prst="rect">
            <a:avLst/>
          </a:prstGeom>
          <a:noFill/>
          <a:ln>
            <a:solidFill>
              <a:schemeClr val="tx1"/>
            </a:solidFill>
          </a:ln>
        </p:spPr>
        <p:txBody>
          <a:bodyPr wrap="square" rtlCol="0">
            <a:spAutoFit/>
          </a:bodyPr>
          <a:lstStyle/>
          <a:p>
            <a:pPr lvl="0"/>
            <a:r>
              <a:rPr lang="en-US" sz="1200" dirty="0"/>
              <a:t>To what extent do you agree with the following statement: “Democracy may have its problems but it is better than any other form of government”?</a:t>
            </a:r>
          </a:p>
        </p:txBody>
      </p:sp>
      <p:cxnSp>
        <p:nvCxnSpPr>
          <p:cNvPr id="25" name="Lige forbindelse 24"/>
          <p:cNvCxnSpPr/>
          <p:nvPr>
            <p:custDataLst>
              <p:tags r:id="rId4"/>
            </p:custDataLst>
          </p:nvPr>
        </p:nvCxnSpPr>
        <p:spPr bwMode="auto">
          <a:xfrm flipV="1">
            <a:off x="5686426" y="5753101"/>
            <a:ext cx="1304925" cy="219075"/>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26" name="Lige forbindelse 25"/>
          <p:cNvCxnSpPr/>
          <p:nvPr>
            <p:custDataLst>
              <p:tags r:id="rId5"/>
            </p:custDataLst>
          </p:nvPr>
        </p:nvCxnSpPr>
        <p:spPr bwMode="auto">
          <a:xfrm flipV="1">
            <a:off x="5686426" y="4505326"/>
            <a:ext cx="1304925" cy="1000125"/>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27" name="Lige forbindelse 26"/>
          <p:cNvCxnSpPr/>
          <p:nvPr>
            <p:custDataLst>
              <p:tags r:id="rId6"/>
            </p:custDataLst>
          </p:nvPr>
        </p:nvCxnSpPr>
        <p:spPr bwMode="auto">
          <a:xfrm flipV="1">
            <a:off x="5686426" y="2847976"/>
            <a:ext cx="1304925" cy="752475"/>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28" name="Lige forbindelse 27"/>
          <p:cNvCxnSpPr/>
          <p:nvPr>
            <p:custDataLst>
              <p:tags r:id="rId7"/>
            </p:custDataLst>
          </p:nvPr>
        </p:nvCxnSpPr>
        <p:spPr bwMode="auto">
          <a:xfrm>
            <a:off x="5686426" y="1524000"/>
            <a:ext cx="1304925" cy="0"/>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graphicFrame>
        <p:nvGraphicFramePr>
          <p:cNvPr id="13" name="Objekt 12"/>
          <p:cNvGraphicFramePr>
            <a:graphicFrameLocks noChangeAspect="1"/>
          </p:cNvGraphicFramePr>
          <p:nvPr>
            <p:custDataLst>
              <p:tags r:id="rId8"/>
            </p:custDataLst>
          </p:nvPr>
        </p:nvGraphicFramePr>
        <p:xfrm>
          <a:off x="3276601" y="1409701"/>
          <a:ext cx="6115185" cy="4867185"/>
        </p:xfrm>
        <a:graphic>
          <a:graphicData uri="http://schemas.openxmlformats.org/presentationml/2006/ole">
            <mc:AlternateContent xmlns:mc="http://schemas.openxmlformats.org/markup-compatibility/2006">
              <mc:Choice xmlns:v="urn:schemas-microsoft-com:vml" Requires="v">
                <p:oleObj spid="_x0000_s5137" name="Diagram" r:id="rId22" imgW="9172409" imgH="7300814" progId="MSGraph.Chart.8">
                  <p:embed followColorScheme="full"/>
                </p:oleObj>
              </mc:Choice>
              <mc:Fallback>
                <p:oleObj name="Diagram" r:id="rId22" imgW="9172409" imgH="7300814" progId="MSGraph.Chart.8">
                  <p:embed followColorScheme="full"/>
                  <p:pic>
                    <p:nvPicPr>
                      <p:cNvPr id="13" name="Objekt 12"/>
                      <p:cNvPicPr>
                        <a:picLocks noChangeAspect="1" noChangeArrowheads="1"/>
                      </p:cNvPicPr>
                      <p:nvPr/>
                    </p:nvPicPr>
                    <p:blipFill>
                      <a:blip r:embed="rId23"/>
                      <a:srcRect/>
                      <a:stretch>
                        <a:fillRect/>
                      </a:stretch>
                    </p:blipFill>
                    <p:spPr bwMode="auto">
                      <a:xfrm>
                        <a:off x="3276601" y="1409701"/>
                        <a:ext cx="6115185" cy="48671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4" name="Lige forbindelse 13"/>
          <p:cNvCxnSpPr/>
          <p:nvPr>
            <p:custDataLst>
              <p:tags r:id="rId9"/>
            </p:custDataLst>
          </p:nvPr>
        </p:nvCxnSpPr>
        <p:spPr bwMode="auto">
          <a:xfrm flipH="1">
            <a:off x="8680450" y="1524000"/>
            <a:ext cx="203200" cy="0"/>
          </a:xfrm>
          <a:prstGeom prst="line">
            <a:avLst/>
          </a:prstGeom>
          <a:ln w="9525">
            <a:solidFill>
              <a:schemeClr val="tx1"/>
            </a:solidFill>
            <a:headEnd type="none"/>
            <a:tailEnd type="triangle" w="med" len="med"/>
          </a:ln>
          <a:effectLst/>
        </p:spPr>
        <p:style>
          <a:lnRef idx="1">
            <a:schemeClr val="accent1"/>
          </a:lnRef>
          <a:fillRef idx="0">
            <a:schemeClr val="accent1"/>
          </a:fillRef>
          <a:effectRef idx="0">
            <a:schemeClr val="accent1"/>
          </a:effectRef>
          <a:fontRef idx="minor">
            <a:schemeClr val="tx1"/>
          </a:fontRef>
        </p:style>
      </p:cxnSp>
      <p:sp>
        <p:nvSpPr>
          <p:cNvPr id="17" name="Pladsholder til tekst 46"/>
          <p:cNvSpPr>
            <a:spLocks noGrp="1"/>
          </p:cNvSpPr>
          <p:nvPr>
            <p:custDataLst>
              <p:tags r:id="rId10"/>
            </p:custDataLst>
          </p:nvPr>
        </p:nvSpPr>
        <p:spPr bwMode="auto">
          <a:xfrm>
            <a:off x="2736850" y="5913437"/>
            <a:ext cx="1181100"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4C93CF2F-D5F2-449F-A37D-41FF72167AD5}" type="datetime'''S''t''''ro''ngl''''''''''y d''is''''''a''gr''''''ee'">
              <a:rPr lang="en-US"/>
              <a:pPr marL="0" indent="0" algn="r">
                <a:spcBef>
                  <a:spcPct val="0"/>
                </a:spcBef>
                <a:buNone/>
              </a:pPr>
              <a:t>Strongly disagree</a:t>
            </a:fld>
            <a:endParaRPr lang="en-US">
              <a:latin typeface="Arial"/>
              <a:sym typeface="Arial"/>
            </a:endParaRPr>
          </a:p>
        </p:txBody>
      </p:sp>
      <p:sp>
        <p:nvSpPr>
          <p:cNvPr id="16" name="Pladsholder til tekst 39"/>
          <p:cNvSpPr>
            <a:spLocks noGrp="1"/>
          </p:cNvSpPr>
          <p:nvPr>
            <p:custDataLst>
              <p:tags r:id="rId11"/>
            </p:custDataLst>
          </p:nvPr>
        </p:nvSpPr>
        <p:spPr bwMode="auto">
          <a:xfrm>
            <a:off x="8934450" y="1447800"/>
            <a:ext cx="322262" cy="152400"/>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buNone/>
            </a:pPr>
            <a:fld id="{96A31E79-69AF-43E5-89C0-B669ABA2EB33}" type="datetime'''''''''1''''''''''''0''''''''''''''''''''''0''''%'''''''">
              <a:rPr lang="en-US" sz="1000"/>
              <a:pPr marL="0" indent="0">
                <a:spcBef>
                  <a:spcPct val="0"/>
                </a:spcBef>
                <a:buNone/>
              </a:pPr>
              <a:t>100%</a:t>
            </a:fld>
            <a:endParaRPr lang="en-US" sz="1000">
              <a:latin typeface="Arial"/>
              <a:sym typeface="Arial"/>
            </a:endParaRPr>
          </a:p>
        </p:txBody>
      </p:sp>
      <p:sp>
        <p:nvSpPr>
          <p:cNvPr id="19" name="Pladsholder til tekst 49"/>
          <p:cNvSpPr>
            <a:spLocks noGrp="1"/>
          </p:cNvSpPr>
          <p:nvPr>
            <p:custDataLst>
              <p:tags r:id="rId12"/>
            </p:custDataLst>
          </p:nvPr>
        </p:nvSpPr>
        <p:spPr bwMode="gray">
          <a:xfrm>
            <a:off x="4651375" y="1316037"/>
            <a:ext cx="423862" cy="182562"/>
          </a:xfrm>
          <a:prstGeom prst="rect">
            <a:avLst/>
          </a:prstGeom>
          <a:noFill/>
          <a:ln w="9525">
            <a:noFill/>
            <a:miter lim="800000"/>
            <a:headEnd/>
            <a:tailEnd/>
          </a:ln>
          <a:effectLst/>
        </p:spPr>
        <p:txBody>
          <a:bodyPr vert="horz" wrap="none" lIns="22225" tIns="0" rIns="22225" bIns="0" numCol="1" spcCol="0" anchor="b"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338DFBB6-57E7-444F-AD65-F5117B439C92}" type="datetime'1''''.''''0''97'''''''''''''''''''''">
              <a:rPr lang="en-US"/>
              <a:pPr marL="0" indent="0" algn="ctr">
                <a:spcBef>
                  <a:spcPct val="0"/>
                </a:spcBef>
                <a:buNone/>
              </a:pPr>
              <a:t>1.097</a:t>
            </a:fld>
            <a:endParaRPr lang="en-US">
              <a:latin typeface="Arial"/>
              <a:sym typeface="Arial"/>
            </a:endParaRPr>
          </a:p>
        </p:txBody>
      </p:sp>
      <p:sp>
        <p:nvSpPr>
          <p:cNvPr id="21" name="Pladsholder til tekst 47"/>
          <p:cNvSpPr>
            <a:spLocks noGrp="1"/>
          </p:cNvSpPr>
          <p:nvPr>
            <p:custDataLst>
              <p:tags r:id="rId13"/>
            </p:custDataLst>
          </p:nvPr>
        </p:nvSpPr>
        <p:spPr bwMode="auto">
          <a:xfrm>
            <a:off x="3311526" y="5648325"/>
            <a:ext cx="606425"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090AC968-3932-466D-A71B-C77B8B35EC30}" type="datetime'''''''''''D''''''''''''''''''i''''sag''''''''r''''''''''ee'''">
              <a:rPr lang="en-US"/>
              <a:pPr marL="0" indent="0" algn="r">
                <a:spcBef>
                  <a:spcPct val="0"/>
                </a:spcBef>
                <a:buNone/>
              </a:pPr>
              <a:t>Disagree</a:t>
            </a:fld>
            <a:endParaRPr lang="en-US">
              <a:latin typeface="Arial"/>
              <a:sym typeface="Arial"/>
            </a:endParaRPr>
          </a:p>
        </p:txBody>
      </p:sp>
      <p:sp>
        <p:nvSpPr>
          <p:cNvPr id="15" name="Pladsholder til tekst 101"/>
          <p:cNvSpPr>
            <a:spLocks noGrp="1"/>
          </p:cNvSpPr>
          <p:nvPr>
            <p:custDataLst>
              <p:tags r:id="rId14"/>
            </p:custDataLst>
          </p:nvPr>
        </p:nvSpPr>
        <p:spPr bwMode="auto">
          <a:xfrm>
            <a:off x="3513137" y="4462462"/>
            <a:ext cx="404812"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5C636437-45CE-418A-9E2F-B7048ABE7951}" type="datetime'''''''''A''g''''''''''r''''''''''''''e''''''''''''''e'">
              <a:rPr lang="en-US"/>
              <a:pPr marL="0" indent="0" algn="r">
                <a:spcBef>
                  <a:spcPct val="0"/>
                </a:spcBef>
                <a:buNone/>
              </a:pPr>
              <a:t>Agree</a:t>
            </a:fld>
            <a:endParaRPr lang="en-US">
              <a:latin typeface="Arial"/>
              <a:sym typeface="Arial"/>
            </a:endParaRPr>
          </a:p>
        </p:txBody>
      </p:sp>
      <p:sp>
        <p:nvSpPr>
          <p:cNvPr id="22" name="Pladsholder til tekst 102"/>
          <p:cNvSpPr>
            <a:spLocks noGrp="1"/>
          </p:cNvSpPr>
          <p:nvPr>
            <p:custDataLst>
              <p:tags r:id="rId15"/>
            </p:custDataLst>
          </p:nvPr>
        </p:nvSpPr>
        <p:spPr bwMode="auto">
          <a:xfrm>
            <a:off x="2930526" y="2471737"/>
            <a:ext cx="987425"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23759802-9134-4CD7-8149-120D27226B16}" type="datetime'''''S''''''''''''''''tr''ong''''''ly'' ''''''a''g''re''e'''''">
              <a:rPr lang="en-US"/>
              <a:pPr marL="0" indent="0" algn="r">
                <a:spcBef>
                  <a:spcPct val="0"/>
                </a:spcBef>
                <a:buNone/>
              </a:pPr>
              <a:t>Strongly agree</a:t>
            </a:fld>
            <a:endParaRPr lang="en-US">
              <a:latin typeface="Arial"/>
              <a:sym typeface="Arial"/>
            </a:endParaRPr>
          </a:p>
        </p:txBody>
      </p:sp>
      <p:sp>
        <p:nvSpPr>
          <p:cNvPr id="20" name="Pladsholder til tekst 93"/>
          <p:cNvSpPr>
            <a:spLocks noGrp="1"/>
          </p:cNvSpPr>
          <p:nvPr>
            <p:custDataLst>
              <p:tags r:id="rId16"/>
            </p:custDataLst>
          </p:nvPr>
        </p:nvSpPr>
        <p:spPr bwMode="auto">
          <a:xfrm>
            <a:off x="4687887" y="6311900"/>
            <a:ext cx="349250" cy="182562"/>
          </a:xfrm>
          <a:prstGeom prst="rect">
            <a:avLst/>
          </a:prstGeom>
          <a:noFill/>
          <a:ln w="9525">
            <a:noFill/>
            <a:miter lim="800000"/>
            <a:headEnd/>
            <a:tailEnd/>
          </a:ln>
          <a:effec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56C27B1A-6561-4312-97D4-E4AC6C64634E}" type="datetime'''''''2''''''''0''''''''''''''''''''''''''''''1''''''2'''''''">
              <a:rPr lang="en-US">
                <a:latin typeface="Arial"/>
                <a:sym typeface="Arial"/>
              </a:rPr>
              <a:pPr marL="0" indent="0" algn="ctr">
                <a:spcBef>
                  <a:spcPct val="0"/>
                </a:spcBef>
                <a:buNone/>
              </a:pPr>
              <a:t>2012</a:t>
            </a:fld>
            <a:endParaRPr lang="da-DK">
              <a:latin typeface="Arial"/>
              <a:sym typeface="Arial"/>
            </a:endParaRPr>
          </a:p>
        </p:txBody>
      </p:sp>
      <p:sp>
        <p:nvSpPr>
          <p:cNvPr id="23" name="Pladsholder til tekst 94"/>
          <p:cNvSpPr>
            <a:spLocks noGrp="1"/>
          </p:cNvSpPr>
          <p:nvPr>
            <p:custDataLst>
              <p:tags r:id="rId17"/>
            </p:custDataLst>
          </p:nvPr>
        </p:nvSpPr>
        <p:spPr bwMode="auto">
          <a:xfrm>
            <a:off x="7635875" y="6311900"/>
            <a:ext cx="349250" cy="182562"/>
          </a:xfrm>
          <a:prstGeom prst="rect">
            <a:avLst/>
          </a:prstGeom>
          <a:noFill/>
          <a:ln w="9525">
            <a:noFill/>
            <a:miter lim="800000"/>
            <a:headEnd/>
            <a:tailEnd/>
          </a:ln>
          <a:effec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93AE65E9-C4B5-4001-942E-B2B242F7F30C}" type="datetime'''''2''''''''''''''''''''''''''''''''''''''''''01''''4'''''''">
              <a:rPr lang="en-US">
                <a:latin typeface="Arial"/>
                <a:sym typeface="Arial"/>
              </a:rPr>
              <a:pPr marL="0" indent="0" algn="ctr">
                <a:spcBef>
                  <a:spcPct val="0"/>
                </a:spcBef>
                <a:buNone/>
              </a:pPr>
              <a:t>2014</a:t>
            </a:fld>
            <a:endParaRPr lang="da-DK">
              <a:latin typeface="Arial"/>
              <a:sym typeface="Arial"/>
            </a:endParaRPr>
          </a:p>
        </p:txBody>
      </p:sp>
      <p:sp>
        <p:nvSpPr>
          <p:cNvPr id="24" name="Pladsholder til tekst 95"/>
          <p:cNvSpPr>
            <a:spLocks noGrp="1"/>
          </p:cNvSpPr>
          <p:nvPr>
            <p:custDataLst>
              <p:tags r:id="rId18"/>
            </p:custDataLst>
          </p:nvPr>
        </p:nvSpPr>
        <p:spPr bwMode="gray">
          <a:xfrm>
            <a:off x="7599362" y="1316037"/>
            <a:ext cx="423862" cy="182562"/>
          </a:xfrm>
          <a:prstGeom prst="rect">
            <a:avLst/>
          </a:prstGeom>
          <a:noFill/>
          <a:ln w="9525">
            <a:noFill/>
            <a:miter lim="800000"/>
            <a:headEnd/>
            <a:tailEnd/>
          </a:ln>
          <a:effectLst/>
        </p:spPr>
        <p:txBody>
          <a:bodyPr vert="horz" wrap="none" lIns="22225" tIns="0" rIns="22225" bIns="0" numCol="1" spcCol="0" anchor="b"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851700DE-A515-4457-B922-8483203E89F8}" type="datetime'''''''1''''''.''''''''''''''''''''''0''3''''''''1'''''''''">
              <a:rPr lang="en-US">
                <a:latin typeface="Arial"/>
                <a:sym typeface="Arial"/>
              </a:rPr>
              <a:pPr marL="0" indent="0" algn="ctr">
                <a:spcBef>
                  <a:spcPct val="0"/>
                </a:spcBef>
                <a:buNone/>
              </a:pPr>
              <a:t>1.031</a:t>
            </a:fld>
            <a:endParaRPr lang="da-DK">
              <a:latin typeface="Arial"/>
              <a:sym typeface="Arial"/>
            </a:endParaRPr>
          </a:p>
        </p:txBody>
      </p:sp>
    </p:spTree>
    <p:extLst>
      <p:ext uri="{BB962C8B-B14F-4D97-AF65-F5344CB8AC3E}">
        <p14:creationId xmlns:p14="http://schemas.microsoft.com/office/powerpoint/2010/main" val="41499910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p:custDataLst>
              <p:tags r:id="rId2"/>
            </p:custDataLst>
          </p:nvPr>
        </p:nvGraphicFramePr>
        <p:xfrm>
          <a:off x="1525588" y="1589"/>
          <a:ext cx="1587" cy="1587"/>
        </p:xfrm>
        <a:graphic>
          <a:graphicData uri="http://schemas.openxmlformats.org/presentationml/2006/ole">
            <mc:AlternateContent xmlns:mc="http://schemas.openxmlformats.org/markup-compatibility/2006">
              <mc:Choice xmlns:v="urn:schemas-microsoft-com:vml" Requires="v">
                <p:oleObj spid="_x0000_s6160" name="think-cell Slide" r:id="rId15" imgW="360" imgH="360" progId="TCLayout.ActiveDocument.1">
                  <p:embed/>
                </p:oleObj>
              </mc:Choice>
              <mc:Fallback>
                <p:oleObj name="think-cell Slide" r:id="rId15" imgW="360" imgH="360" progId="TCLayout.ActiveDocument.1">
                  <p:embed/>
                  <p:pic>
                    <p:nvPicPr>
                      <p:cNvPr id="18" name="Object 17" hidden="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25588" y="1589"/>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bwMode="auto">
          <a:xfrm>
            <a:off x="1524000" y="0"/>
            <a:ext cx="158750" cy="158750"/>
          </a:xfrm>
          <a:prstGeom prst="rect">
            <a:avLst/>
          </a:prstGeom>
          <a:solidFill>
            <a:scrgbClr r="0" g="0" b="0"/>
          </a:solidFill>
          <a:ln w="9525">
            <a:solidFill>
              <a:schemeClr val="accent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a-DK" sz="1200">
              <a:solidFill>
                <a:schemeClr val="accent3"/>
              </a:solidFill>
              <a:latin typeface="Arial"/>
              <a:sym typeface="Arial"/>
            </a:endParaRPr>
          </a:p>
        </p:txBody>
      </p:sp>
      <p:sp>
        <p:nvSpPr>
          <p:cNvPr id="2" name="Title 1"/>
          <p:cNvSpPr>
            <a:spLocks noGrp="1"/>
          </p:cNvSpPr>
          <p:nvPr>
            <p:ph type="title"/>
          </p:nvPr>
        </p:nvSpPr>
        <p:spPr/>
        <p:txBody>
          <a:bodyPr/>
          <a:lstStyle/>
          <a:p>
            <a:r>
              <a:rPr lang="da-DK" dirty="0" err="1"/>
              <a:t>Current</a:t>
            </a:r>
            <a:r>
              <a:rPr lang="da-DK" dirty="0"/>
              <a:t> Situation and Attitudes </a:t>
            </a:r>
            <a:r>
              <a:rPr lang="da-DK" dirty="0" err="1"/>
              <a:t>Towards</a:t>
            </a:r>
            <a:r>
              <a:rPr lang="da-DK" dirty="0"/>
              <a:t> </a:t>
            </a:r>
            <a:r>
              <a:rPr lang="da-DK" dirty="0" err="1"/>
              <a:t>Democracy</a:t>
            </a:r>
            <a:endParaRPr lang="da-DK" dirty="0"/>
          </a:p>
        </p:txBody>
      </p:sp>
      <p:sp>
        <p:nvSpPr>
          <p:cNvPr id="3" name="Tekstboks 22"/>
          <p:cNvSpPr txBox="1"/>
          <p:nvPr/>
        </p:nvSpPr>
        <p:spPr>
          <a:xfrm>
            <a:off x="1674813" y="801692"/>
            <a:ext cx="8813800" cy="276999"/>
          </a:xfrm>
          <a:prstGeom prst="rect">
            <a:avLst/>
          </a:prstGeom>
          <a:noFill/>
          <a:ln>
            <a:solidFill>
              <a:schemeClr val="tx1"/>
            </a:solidFill>
          </a:ln>
        </p:spPr>
        <p:txBody>
          <a:bodyPr wrap="square" rtlCol="0">
            <a:spAutoFit/>
          </a:bodyPr>
          <a:lstStyle/>
          <a:p>
            <a:r>
              <a:rPr lang="en-US" sz="1200" dirty="0"/>
              <a:t>What is the most important task that Tunisia is facing today?</a:t>
            </a:r>
            <a:endParaRPr lang="da-DK" sz="1300" dirty="0"/>
          </a:p>
        </p:txBody>
      </p:sp>
      <p:graphicFrame>
        <p:nvGraphicFramePr>
          <p:cNvPr id="14" name="Objekt 13"/>
          <p:cNvGraphicFramePr>
            <a:graphicFrameLocks noChangeAspect="1"/>
          </p:cNvGraphicFramePr>
          <p:nvPr>
            <p:custDataLst>
              <p:tags r:id="rId4"/>
            </p:custDataLst>
          </p:nvPr>
        </p:nvGraphicFramePr>
        <p:xfrm>
          <a:off x="4914901" y="1257300"/>
          <a:ext cx="2343285" cy="5124360"/>
        </p:xfrm>
        <a:graphic>
          <a:graphicData uri="http://schemas.openxmlformats.org/presentationml/2006/ole">
            <mc:AlternateContent xmlns:mc="http://schemas.openxmlformats.org/markup-compatibility/2006">
              <mc:Choice xmlns:v="urn:schemas-microsoft-com:vml" Requires="v">
                <p:oleObj spid="_x0000_s6161" name="Diagram" r:id="rId17" imgW="3514965" imgH="7686872" progId="MSGraph.Chart.8">
                  <p:embed followColorScheme="full"/>
                </p:oleObj>
              </mc:Choice>
              <mc:Fallback>
                <p:oleObj name="Diagram" r:id="rId17" imgW="3514965" imgH="7686872" progId="MSGraph.Chart.8">
                  <p:embed followColorScheme="full"/>
                  <p:pic>
                    <p:nvPicPr>
                      <p:cNvPr id="14" name="Objekt 13"/>
                      <p:cNvPicPr>
                        <a:picLocks noChangeAspect="1" noChangeArrowheads="1"/>
                      </p:cNvPicPr>
                      <p:nvPr/>
                    </p:nvPicPr>
                    <p:blipFill>
                      <a:blip r:embed="rId18"/>
                      <a:srcRect/>
                      <a:stretch>
                        <a:fillRect/>
                      </a:stretch>
                    </p:blipFill>
                    <p:spPr bwMode="auto">
                      <a:xfrm>
                        <a:off x="4914901" y="1257300"/>
                        <a:ext cx="2343285" cy="51243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6" name="Lige forbindelse 25"/>
          <p:cNvCxnSpPr/>
          <p:nvPr>
            <p:custDataLst>
              <p:tags r:id="rId5"/>
            </p:custDataLst>
          </p:nvPr>
        </p:nvCxnSpPr>
        <p:spPr bwMode="auto">
          <a:xfrm flipH="1">
            <a:off x="6737350" y="1390650"/>
            <a:ext cx="203200" cy="0"/>
          </a:xfrm>
          <a:prstGeom prst="line">
            <a:avLst/>
          </a:prstGeom>
          <a:ln w="9525">
            <a:solidFill>
              <a:schemeClr val="tx1"/>
            </a:solidFill>
            <a:headEnd type="none"/>
            <a:tailEnd type="triangle" w="med" len="med"/>
          </a:ln>
          <a:effectLst/>
        </p:spPr>
        <p:style>
          <a:lnRef idx="1">
            <a:schemeClr val="accent1"/>
          </a:lnRef>
          <a:fillRef idx="0">
            <a:schemeClr val="accent1"/>
          </a:fillRef>
          <a:effectRef idx="0">
            <a:schemeClr val="accent1"/>
          </a:effectRef>
          <a:fontRef idx="minor">
            <a:schemeClr val="tx1"/>
          </a:fontRef>
        </p:style>
      </p:cxnSp>
      <p:sp>
        <p:nvSpPr>
          <p:cNvPr id="21" name="Pladsholder til tekst 48"/>
          <p:cNvSpPr>
            <a:spLocks noGrp="1"/>
          </p:cNvSpPr>
          <p:nvPr>
            <p:custDataLst>
              <p:tags r:id="rId6"/>
            </p:custDataLst>
          </p:nvPr>
        </p:nvSpPr>
        <p:spPr bwMode="auto">
          <a:xfrm>
            <a:off x="3662363" y="4448175"/>
            <a:ext cx="1722437"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C8AD5286-4CD5-423A-954C-C98F7DB09AFC}" type="datetime'Re''sto''r''e e''''''co''n''omi''''c'' ''gr''ow''''t''''''h'''">
              <a:rPr lang="en-US"/>
              <a:pPr marL="0" indent="0" algn="r">
                <a:spcBef>
                  <a:spcPct val="0"/>
                </a:spcBef>
                <a:buNone/>
              </a:pPr>
              <a:t>Restore economic growth</a:t>
            </a:fld>
            <a:endParaRPr lang="en-US">
              <a:latin typeface="Arial"/>
              <a:sym typeface="Arial"/>
            </a:endParaRPr>
          </a:p>
        </p:txBody>
      </p:sp>
      <p:sp>
        <p:nvSpPr>
          <p:cNvPr id="20" name="Pladsholder til tekst 47"/>
          <p:cNvSpPr>
            <a:spLocks noGrp="1"/>
          </p:cNvSpPr>
          <p:nvPr>
            <p:custDataLst>
              <p:tags r:id="rId7"/>
            </p:custDataLst>
          </p:nvPr>
        </p:nvSpPr>
        <p:spPr bwMode="auto">
          <a:xfrm>
            <a:off x="4751387" y="3514725"/>
            <a:ext cx="633412"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3DFBC9AF-5BC9-4766-9C92-936CE23E6A60}" type="datetime'Ter''''ro''r''''''''''''''''''''''''i''''''s''m'''''''">
              <a:rPr lang="en-US"/>
              <a:pPr marL="0" indent="0" algn="r">
                <a:spcBef>
                  <a:spcPct val="0"/>
                </a:spcBef>
                <a:buNone/>
              </a:pPr>
              <a:t>Terrorism</a:t>
            </a:fld>
            <a:endParaRPr lang="en-US">
              <a:latin typeface="Arial"/>
              <a:sym typeface="Arial"/>
            </a:endParaRPr>
          </a:p>
        </p:txBody>
      </p:sp>
      <p:sp>
        <p:nvSpPr>
          <p:cNvPr id="19" name="Pladsholder til tekst 46"/>
          <p:cNvSpPr>
            <a:spLocks noGrp="1"/>
          </p:cNvSpPr>
          <p:nvPr>
            <p:custDataLst>
              <p:tags r:id="rId8"/>
            </p:custDataLst>
          </p:nvPr>
        </p:nvSpPr>
        <p:spPr bwMode="auto">
          <a:xfrm>
            <a:off x="4008437" y="2095500"/>
            <a:ext cx="1376362"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851E5150-6A47-4278-A19E-29499C6830DF}" type="datetime'Fig''''''''''ht'' ''u''''ne''mp''''''l''''oy''''m''en''''''t'">
              <a:rPr lang="en-US"/>
              <a:pPr marL="0" indent="0" algn="r">
                <a:spcBef>
                  <a:spcPct val="0"/>
                </a:spcBef>
                <a:buNone/>
              </a:pPr>
              <a:t>Fight unemployment</a:t>
            </a:fld>
            <a:endParaRPr lang="en-US">
              <a:latin typeface="Arial"/>
              <a:sym typeface="Arial"/>
            </a:endParaRPr>
          </a:p>
        </p:txBody>
      </p:sp>
      <p:sp>
        <p:nvSpPr>
          <p:cNvPr id="22" name="Pladsholder til tekst 49"/>
          <p:cNvSpPr>
            <a:spLocks noGrp="1"/>
          </p:cNvSpPr>
          <p:nvPr>
            <p:custDataLst>
              <p:tags r:id="rId9"/>
            </p:custDataLst>
          </p:nvPr>
        </p:nvSpPr>
        <p:spPr bwMode="gray">
          <a:xfrm>
            <a:off x="5884862" y="1182687"/>
            <a:ext cx="423862" cy="182562"/>
          </a:xfrm>
          <a:prstGeom prst="rect">
            <a:avLst/>
          </a:prstGeom>
          <a:noFill/>
          <a:ln w="9525">
            <a:noFill/>
            <a:miter lim="800000"/>
            <a:headEnd/>
            <a:tailEnd/>
          </a:ln>
          <a:effectLst/>
        </p:spPr>
        <p:txBody>
          <a:bodyPr vert="horz" wrap="none" lIns="22225" tIns="0" rIns="22225" bIns="0" numCol="1" spcCol="0" anchor="b"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A58E8A9F-6E9E-4C9F-AB1A-763086ED9AFE}" type="datetime'''''1.''''''''0''''''''''''''''''''''''''3''''''''6'''''''''">
              <a:rPr lang="en-US"/>
              <a:pPr marL="0" indent="0" algn="ctr">
                <a:spcBef>
                  <a:spcPct val="0"/>
                </a:spcBef>
                <a:buNone/>
              </a:pPr>
              <a:t>1.036</a:t>
            </a:fld>
            <a:endParaRPr lang="en-US">
              <a:latin typeface="Arial"/>
              <a:sym typeface="Arial"/>
            </a:endParaRPr>
          </a:p>
        </p:txBody>
      </p:sp>
      <p:sp>
        <p:nvSpPr>
          <p:cNvPr id="13" name="Pladsholder til tekst 39"/>
          <p:cNvSpPr>
            <a:spLocks noGrp="1"/>
          </p:cNvSpPr>
          <p:nvPr>
            <p:custDataLst>
              <p:tags r:id="rId10"/>
            </p:custDataLst>
          </p:nvPr>
        </p:nvSpPr>
        <p:spPr bwMode="auto">
          <a:xfrm>
            <a:off x="6991350" y="1314450"/>
            <a:ext cx="322262" cy="152400"/>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buNone/>
            </a:pPr>
            <a:fld id="{2BF75141-2878-4F1C-90A4-131EF5855CCF}" type="datetime'''''''''''''''''''1''''''''''''''''0''0%'''''''''''''''''''''">
              <a:rPr lang="en-US" sz="1000">
                <a:latin typeface="Arial"/>
                <a:sym typeface="Arial"/>
              </a:rPr>
              <a:pPr marL="0" indent="0">
                <a:spcBef>
                  <a:spcPct val="0"/>
                </a:spcBef>
                <a:buNone/>
              </a:pPr>
              <a:t>100%</a:t>
            </a:fld>
            <a:endParaRPr lang="en-US" sz="1000">
              <a:latin typeface="Arial"/>
              <a:sym typeface="Arial"/>
            </a:endParaRPr>
          </a:p>
        </p:txBody>
      </p:sp>
      <p:sp>
        <p:nvSpPr>
          <p:cNvPr id="15" name="Text Placeholder 39"/>
          <p:cNvSpPr>
            <a:spLocks noGrp="1"/>
          </p:cNvSpPr>
          <p:nvPr>
            <p:custDataLst>
              <p:tags r:id="rId11"/>
            </p:custDataLst>
          </p:nvPr>
        </p:nvSpPr>
        <p:spPr bwMode="auto">
          <a:xfrm>
            <a:off x="2913063" y="5029200"/>
            <a:ext cx="2471737"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12737409-BC6B-4959-A470-7359C8F08B3D}" type="datetime'''R''e''duce poverty'' and'' soci''al'''' ''i''nequal''ity'">
              <a:rPr lang="en-US">
                <a:latin typeface="Arial"/>
                <a:sym typeface="Arial"/>
              </a:rPr>
              <a:pPr marL="0" indent="0" algn="r">
                <a:spcBef>
                  <a:spcPct val="0"/>
                </a:spcBef>
                <a:buNone/>
              </a:pPr>
              <a:t>Reduce poverty and social inequality</a:t>
            </a:fld>
            <a:endParaRPr lang="da-DK">
              <a:latin typeface="Arial"/>
              <a:sym typeface="Arial"/>
            </a:endParaRPr>
          </a:p>
        </p:txBody>
      </p:sp>
      <p:sp>
        <p:nvSpPr>
          <p:cNvPr id="16" name="Text Placeholder 43"/>
          <p:cNvSpPr>
            <a:spLocks noGrp="1"/>
          </p:cNvSpPr>
          <p:nvPr>
            <p:custDataLst>
              <p:tags r:id="rId12"/>
            </p:custDataLst>
          </p:nvPr>
        </p:nvSpPr>
        <p:spPr bwMode="auto">
          <a:xfrm>
            <a:off x="4516437" y="5472112"/>
            <a:ext cx="868362"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BFB182ED-3A34-4B81-AAD5-CB91AE85BA0E}" type="datetime'''''R''''i''''sin''g'''' ''''''''pri''''''''''''ce''''''''''s'">
              <a:rPr lang="en-US">
                <a:latin typeface="Arial"/>
                <a:sym typeface="Arial"/>
              </a:rPr>
              <a:pPr marL="0" indent="0" algn="r">
                <a:spcBef>
                  <a:spcPct val="0"/>
                </a:spcBef>
                <a:buNone/>
              </a:pPr>
              <a:t>Rising prices</a:t>
            </a:fld>
            <a:endParaRPr lang="da-DK">
              <a:latin typeface="Arial"/>
              <a:sym typeface="Arial"/>
            </a:endParaRPr>
          </a:p>
        </p:txBody>
      </p:sp>
      <p:sp>
        <p:nvSpPr>
          <p:cNvPr id="17" name="Text Placeholder 44"/>
          <p:cNvSpPr>
            <a:spLocks noGrp="1"/>
          </p:cNvSpPr>
          <p:nvPr>
            <p:custDataLst>
              <p:tags r:id="rId13"/>
            </p:custDataLst>
          </p:nvPr>
        </p:nvSpPr>
        <p:spPr bwMode="auto">
          <a:xfrm>
            <a:off x="5003800" y="5910262"/>
            <a:ext cx="381000"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846C9F30-60C7-44DB-9569-C85D6E7E9CC4}" type="datetime'''''O''''''''''''''''''''th''''''''''''''''e''r'''''''''">
              <a:rPr lang="en-US">
                <a:latin typeface="Arial"/>
                <a:sym typeface="Arial"/>
              </a:rPr>
              <a:pPr marL="0" indent="0" algn="r">
                <a:spcBef>
                  <a:spcPct val="0"/>
                </a:spcBef>
                <a:buNone/>
              </a:pPr>
              <a:t>Other</a:t>
            </a:fld>
            <a:endParaRPr lang="da-DK">
              <a:latin typeface="Arial"/>
              <a:sym typeface="Arial"/>
            </a:endParaRPr>
          </a:p>
        </p:txBody>
      </p:sp>
    </p:spTree>
    <p:extLst>
      <p:ext uri="{BB962C8B-B14F-4D97-AF65-F5344CB8AC3E}">
        <p14:creationId xmlns:p14="http://schemas.microsoft.com/office/powerpoint/2010/main" val="33617366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p:custDataLst>
              <p:tags r:id="rId2"/>
            </p:custDataLst>
          </p:nvPr>
        </p:nvGraphicFramePr>
        <p:xfrm>
          <a:off x="1525588" y="1589"/>
          <a:ext cx="1587" cy="1587"/>
        </p:xfrm>
        <a:graphic>
          <a:graphicData uri="http://schemas.openxmlformats.org/presentationml/2006/ole">
            <mc:AlternateContent xmlns:mc="http://schemas.openxmlformats.org/markup-compatibility/2006">
              <mc:Choice xmlns:v="urn:schemas-microsoft-com:vml" Requires="v">
                <p:oleObj spid="_x0000_s7184" name="think-cell Slide" r:id="rId44" imgW="360" imgH="360" progId="TCLayout.ActiveDocument.1">
                  <p:embed/>
                </p:oleObj>
              </mc:Choice>
              <mc:Fallback>
                <p:oleObj name="think-cell Slide" r:id="rId44" imgW="360" imgH="360" progId="TCLayout.ActiveDocument.1">
                  <p:embed/>
                  <p:pic>
                    <p:nvPicPr>
                      <p:cNvPr id="18" name="Object 17" hidden="1"/>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1525588" y="1589"/>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bwMode="auto">
          <a:xfrm>
            <a:off x="1524000" y="0"/>
            <a:ext cx="158750" cy="158750"/>
          </a:xfrm>
          <a:prstGeom prst="rect">
            <a:avLst/>
          </a:prstGeom>
          <a:solidFill>
            <a:scrgbClr r="0" g="0" b="0"/>
          </a:solidFill>
          <a:ln w="9525">
            <a:solidFill>
              <a:schemeClr val="accent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a-DK" sz="1200">
              <a:solidFill>
                <a:schemeClr val="accent3"/>
              </a:solidFill>
              <a:latin typeface="Arial"/>
              <a:sym typeface="Arial"/>
            </a:endParaRPr>
          </a:p>
        </p:txBody>
      </p:sp>
      <p:sp>
        <p:nvSpPr>
          <p:cNvPr id="2" name="Title 1"/>
          <p:cNvSpPr>
            <a:spLocks noGrp="1"/>
          </p:cNvSpPr>
          <p:nvPr>
            <p:ph type="title"/>
          </p:nvPr>
        </p:nvSpPr>
        <p:spPr>
          <a:xfrm>
            <a:off x="1675200" y="193716"/>
            <a:ext cx="8813413" cy="553998"/>
          </a:xfrm>
        </p:spPr>
        <p:txBody>
          <a:bodyPr/>
          <a:lstStyle/>
          <a:p>
            <a:r>
              <a:rPr lang="en-US" dirty="0"/>
              <a:t>The current government is perceived as being ineffective in addressing a variety of problems.</a:t>
            </a:r>
          </a:p>
        </p:txBody>
      </p:sp>
      <p:cxnSp>
        <p:nvCxnSpPr>
          <p:cNvPr id="26" name="Straight Connector 25"/>
          <p:cNvCxnSpPr/>
          <p:nvPr>
            <p:custDataLst>
              <p:tags r:id="rId4"/>
            </p:custDataLst>
          </p:nvPr>
        </p:nvCxnSpPr>
        <p:spPr bwMode="auto">
          <a:xfrm flipV="1">
            <a:off x="4038601" y="2209800"/>
            <a:ext cx="638175" cy="228600"/>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55" name="Lige forbindelse 54"/>
          <p:cNvCxnSpPr/>
          <p:nvPr>
            <p:custDataLst>
              <p:tags r:id="rId5"/>
            </p:custDataLst>
          </p:nvPr>
        </p:nvCxnSpPr>
        <p:spPr bwMode="auto">
          <a:xfrm>
            <a:off x="5467351" y="1504950"/>
            <a:ext cx="638175" cy="0"/>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56" name="Lige forbindelse 55"/>
          <p:cNvCxnSpPr/>
          <p:nvPr>
            <p:custDataLst>
              <p:tags r:id="rId6"/>
            </p:custDataLst>
          </p:nvPr>
        </p:nvCxnSpPr>
        <p:spPr bwMode="auto">
          <a:xfrm>
            <a:off x="6905626" y="1504950"/>
            <a:ext cx="638175" cy="0"/>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52" name="Lige forbindelse 51"/>
          <p:cNvCxnSpPr/>
          <p:nvPr>
            <p:custDataLst>
              <p:tags r:id="rId7"/>
            </p:custDataLst>
          </p:nvPr>
        </p:nvCxnSpPr>
        <p:spPr bwMode="auto">
          <a:xfrm>
            <a:off x="8334376" y="1504950"/>
            <a:ext cx="638175" cy="0"/>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57" name="Lige forbindelse 56"/>
          <p:cNvCxnSpPr/>
          <p:nvPr>
            <p:custDataLst>
              <p:tags r:id="rId8"/>
            </p:custDataLst>
          </p:nvPr>
        </p:nvCxnSpPr>
        <p:spPr bwMode="auto">
          <a:xfrm>
            <a:off x="8334376" y="1552575"/>
            <a:ext cx="638175" cy="0"/>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custDataLst>
              <p:tags r:id="rId9"/>
            </p:custDataLst>
          </p:nvPr>
        </p:nvCxnSpPr>
        <p:spPr bwMode="auto">
          <a:xfrm>
            <a:off x="4038601" y="3419476"/>
            <a:ext cx="638175" cy="200025"/>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51" name="Lige forbindelse 50"/>
          <p:cNvCxnSpPr/>
          <p:nvPr>
            <p:custDataLst>
              <p:tags r:id="rId10"/>
            </p:custDataLst>
          </p:nvPr>
        </p:nvCxnSpPr>
        <p:spPr bwMode="auto">
          <a:xfrm>
            <a:off x="6905626" y="1543051"/>
            <a:ext cx="638175" cy="9525"/>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47" name="Lige forbindelse 46"/>
          <p:cNvCxnSpPr/>
          <p:nvPr>
            <p:custDataLst>
              <p:tags r:id="rId11"/>
            </p:custDataLst>
          </p:nvPr>
        </p:nvCxnSpPr>
        <p:spPr bwMode="auto">
          <a:xfrm flipV="1">
            <a:off x="4038601" y="1552575"/>
            <a:ext cx="638175" cy="19050"/>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54" name="Lige forbindelse 53"/>
          <p:cNvCxnSpPr/>
          <p:nvPr>
            <p:custDataLst>
              <p:tags r:id="rId12"/>
            </p:custDataLst>
          </p:nvPr>
        </p:nvCxnSpPr>
        <p:spPr bwMode="auto">
          <a:xfrm>
            <a:off x="4038601" y="1504950"/>
            <a:ext cx="638175" cy="0"/>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49" name="Lige forbindelse 48"/>
          <p:cNvCxnSpPr/>
          <p:nvPr>
            <p:custDataLst>
              <p:tags r:id="rId13"/>
            </p:custDataLst>
          </p:nvPr>
        </p:nvCxnSpPr>
        <p:spPr bwMode="auto">
          <a:xfrm flipV="1">
            <a:off x="5467351" y="1543051"/>
            <a:ext cx="638175" cy="9525"/>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custDataLst>
              <p:tags r:id="rId14"/>
            </p:custDataLst>
          </p:nvPr>
        </p:nvCxnSpPr>
        <p:spPr bwMode="auto">
          <a:xfrm flipV="1">
            <a:off x="6905626" y="2028826"/>
            <a:ext cx="638175" cy="123825"/>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custDataLst>
              <p:tags r:id="rId15"/>
            </p:custDataLst>
          </p:nvPr>
        </p:nvCxnSpPr>
        <p:spPr bwMode="auto">
          <a:xfrm flipV="1">
            <a:off x="8334376" y="1943101"/>
            <a:ext cx="638175" cy="85725"/>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custDataLst>
              <p:tags r:id="rId16"/>
            </p:custDataLst>
          </p:nvPr>
        </p:nvCxnSpPr>
        <p:spPr bwMode="auto">
          <a:xfrm>
            <a:off x="8334376" y="3248025"/>
            <a:ext cx="638175" cy="114300"/>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custDataLst>
              <p:tags r:id="rId17"/>
            </p:custDataLst>
          </p:nvPr>
        </p:nvCxnSpPr>
        <p:spPr bwMode="auto">
          <a:xfrm flipV="1">
            <a:off x="6905626" y="3248025"/>
            <a:ext cx="638175" cy="152400"/>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custDataLst>
              <p:tags r:id="rId18"/>
            </p:custDataLst>
          </p:nvPr>
        </p:nvCxnSpPr>
        <p:spPr bwMode="auto">
          <a:xfrm flipV="1">
            <a:off x="5467351" y="2152650"/>
            <a:ext cx="638175" cy="57150"/>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custDataLst>
              <p:tags r:id="rId19"/>
            </p:custDataLst>
          </p:nvPr>
        </p:nvCxnSpPr>
        <p:spPr bwMode="auto">
          <a:xfrm flipV="1">
            <a:off x="5467351" y="3400426"/>
            <a:ext cx="638175" cy="219075"/>
          </a:xfrm>
          <a:prstGeom prst="line">
            <a:avLst/>
          </a:prstGeom>
          <a:ln w="3175">
            <a:solidFill>
              <a:schemeClr val="tx1"/>
            </a:solidFill>
            <a:prstDash val="lgDash"/>
            <a:headEnd type="none"/>
            <a:tailEnd type="none"/>
          </a:ln>
          <a:effectLst/>
        </p:spPr>
        <p:style>
          <a:lnRef idx="1">
            <a:schemeClr val="accent1"/>
          </a:lnRef>
          <a:fillRef idx="0">
            <a:schemeClr val="accent1"/>
          </a:fillRef>
          <a:effectRef idx="0">
            <a:schemeClr val="accent1"/>
          </a:effectRef>
          <a:fontRef idx="minor">
            <a:schemeClr val="tx1"/>
          </a:fontRef>
        </p:style>
      </p:cxnSp>
      <p:graphicFrame>
        <p:nvGraphicFramePr>
          <p:cNvPr id="6" name="Objekt 5"/>
          <p:cNvGraphicFramePr>
            <a:graphicFrameLocks noChangeAspect="1"/>
          </p:cNvGraphicFramePr>
          <p:nvPr>
            <p:custDataLst>
              <p:tags r:id="rId20"/>
            </p:custDataLst>
          </p:nvPr>
        </p:nvGraphicFramePr>
        <p:xfrm>
          <a:off x="2819401" y="1409700"/>
          <a:ext cx="7362757" cy="4591140"/>
        </p:xfrm>
        <a:graphic>
          <a:graphicData uri="http://schemas.openxmlformats.org/presentationml/2006/ole">
            <mc:AlternateContent xmlns:mc="http://schemas.openxmlformats.org/markup-compatibility/2006">
              <mc:Choice xmlns:v="urn:schemas-microsoft-com:vml" Requires="v">
                <p:oleObj spid="_x0000_s7185" name="Diagram" r:id="rId46" imgW="11044413" imgH="6886378" progId="MSGraph.Chart.8">
                  <p:embed followColorScheme="full"/>
                </p:oleObj>
              </mc:Choice>
              <mc:Fallback>
                <p:oleObj name="Diagram" r:id="rId46" imgW="11044413" imgH="6886378" progId="MSGraph.Chart.8">
                  <p:embed followColorScheme="full"/>
                  <p:pic>
                    <p:nvPicPr>
                      <p:cNvPr id="6" name="Objekt 5"/>
                      <p:cNvPicPr>
                        <a:picLocks noChangeAspect="1" noChangeArrowheads="1"/>
                      </p:cNvPicPr>
                      <p:nvPr/>
                    </p:nvPicPr>
                    <p:blipFill>
                      <a:blip r:embed="rId47"/>
                      <a:srcRect/>
                      <a:stretch>
                        <a:fillRect/>
                      </a:stretch>
                    </p:blipFill>
                    <p:spPr bwMode="auto">
                      <a:xfrm>
                        <a:off x="2819401" y="1409700"/>
                        <a:ext cx="7362757" cy="45911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5" name="Lige forbindelse 44"/>
          <p:cNvCxnSpPr/>
          <p:nvPr>
            <p:custDataLst>
              <p:tags r:id="rId21"/>
            </p:custDataLst>
          </p:nvPr>
        </p:nvCxnSpPr>
        <p:spPr bwMode="auto">
          <a:xfrm flipV="1">
            <a:off x="3152775" y="1538287"/>
            <a:ext cx="57150" cy="57150"/>
          </a:xfrm>
          <a:prstGeom prst="line">
            <a:avLst/>
          </a:prstGeom>
          <a:ln w="6350">
            <a:solidFill>
              <a:schemeClr val="tx1"/>
            </a:solidFill>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7" name="Lige forbindelse 6"/>
          <p:cNvCxnSpPr/>
          <p:nvPr>
            <p:custDataLst>
              <p:tags r:id="rId22"/>
            </p:custDataLst>
          </p:nvPr>
        </p:nvCxnSpPr>
        <p:spPr bwMode="auto">
          <a:xfrm flipH="1">
            <a:off x="9813925" y="1504950"/>
            <a:ext cx="203200" cy="0"/>
          </a:xfrm>
          <a:prstGeom prst="line">
            <a:avLst/>
          </a:prstGeom>
          <a:ln w="9525">
            <a:solidFill>
              <a:schemeClr val="tx1"/>
            </a:solidFill>
            <a:headEnd type="none"/>
            <a:tailEnd type="triangle" w="med" len="med"/>
          </a:ln>
          <a:effectLst/>
        </p:spPr>
        <p:style>
          <a:lnRef idx="1">
            <a:schemeClr val="accent1"/>
          </a:lnRef>
          <a:fillRef idx="0">
            <a:schemeClr val="accent1"/>
          </a:fillRef>
          <a:effectRef idx="0">
            <a:schemeClr val="accent1"/>
          </a:effectRef>
          <a:fontRef idx="minor">
            <a:schemeClr val="tx1"/>
          </a:fontRef>
        </p:style>
      </p:cxnSp>
      <p:sp>
        <p:nvSpPr>
          <p:cNvPr id="40" name="Pladsholder til tekst 47"/>
          <p:cNvSpPr>
            <a:spLocks noGrp="1"/>
          </p:cNvSpPr>
          <p:nvPr>
            <p:custDataLst>
              <p:tags r:id="rId23"/>
            </p:custDataLst>
          </p:nvPr>
        </p:nvSpPr>
        <p:spPr bwMode="gray">
          <a:xfrm>
            <a:off x="3511551" y="1447800"/>
            <a:ext cx="263525" cy="182562"/>
          </a:xfrm>
          <a:prstGeom prst="rect">
            <a:avLst/>
          </a:prstGeom>
          <a:solidFill>
            <a:schemeClr val="accent1"/>
          </a:solidFill>
          <a:ln w="9525">
            <a:noFill/>
            <a:miter lim="800000"/>
            <a:headEnd/>
            <a:tailEnd/>
          </a:ln>
          <a:effectLst/>
        </p:spPr>
        <p:txBody>
          <a:bodyPr vert="horz" wrap="none" lIns="22225" tIns="0" rIns="22225"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B17A34DF-3AE5-472B-AEE0-26E604D1AD34}" type="datetime'''''''''''2''''''''''''''''''''''''''''''%'''''''''''''''''">
              <a:rPr lang="en-US">
                <a:solidFill>
                  <a:schemeClr val="bg1"/>
                </a:solidFill>
                <a:latin typeface="Arial"/>
                <a:sym typeface="Arial"/>
              </a:rPr>
              <a:pPr marL="0" indent="0" algn="ctr">
                <a:spcBef>
                  <a:spcPct val="0"/>
                </a:spcBef>
                <a:buNone/>
              </a:pPr>
              <a:t>2%</a:t>
            </a:fld>
            <a:endParaRPr lang="da-DK">
              <a:solidFill>
                <a:schemeClr val="bg1"/>
              </a:solidFill>
              <a:latin typeface="Arial"/>
              <a:sym typeface="Arial"/>
            </a:endParaRPr>
          </a:p>
        </p:txBody>
      </p:sp>
      <p:sp>
        <p:nvSpPr>
          <p:cNvPr id="23" name="Text Placeholder 77"/>
          <p:cNvSpPr>
            <a:spLocks noGrp="1"/>
          </p:cNvSpPr>
          <p:nvPr>
            <p:custDataLst>
              <p:tags r:id="rId24"/>
            </p:custDataLst>
          </p:nvPr>
        </p:nvSpPr>
        <p:spPr bwMode="gray">
          <a:xfrm>
            <a:off x="9167813" y="1250950"/>
            <a:ext cx="401637" cy="182562"/>
          </a:xfrm>
          <a:prstGeom prst="rect">
            <a:avLst/>
          </a:prstGeom>
          <a:noFill/>
          <a:ln w="9525">
            <a:noFill/>
            <a:miter lim="800000"/>
            <a:headEnd/>
            <a:tailEnd/>
          </a:ln>
          <a:effectLst/>
        </p:spPr>
        <p:txBody>
          <a:bodyPr vert="horz" wrap="none" lIns="22225" tIns="0" rIns="22225" bIns="0" numCol="1" spcCol="0" anchor="b"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D1D35093-A76A-4FF1-A9B0-C94194AE609E}" type="datetime'''''''''''''''''1''''''''''''''.''1''1''''''''''1'''''''">
              <a:rPr lang="en-US"/>
              <a:pPr marL="0" indent="0" algn="ctr">
                <a:spcBef>
                  <a:spcPct val="0"/>
                </a:spcBef>
                <a:buNone/>
              </a:pPr>
              <a:t>1.111</a:t>
            </a:fld>
            <a:endParaRPr lang="da-DK">
              <a:latin typeface="Arial"/>
              <a:sym typeface="Arial"/>
            </a:endParaRPr>
          </a:p>
        </p:txBody>
      </p:sp>
      <p:sp>
        <p:nvSpPr>
          <p:cNvPr id="21" name="Text Placeholder 75"/>
          <p:cNvSpPr>
            <a:spLocks noGrp="1"/>
          </p:cNvSpPr>
          <p:nvPr>
            <p:custDataLst>
              <p:tags r:id="rId25"/>
            </p:custDataLst>
          </p:nvPr>
        </p:nvSpPr>
        <p:spPr bwMode="gray">
          <a:xfrm>
            <a:off x="6294437" y="1250950"/>
            <a:ext cx="423862" cy="182562"/>
          </a:xfrm>
          <a:prstGeom prst="rect">
            <a:avLst/>
          </a:prstGeom>
          <a:noFill/>
          <a:ln w="9525">
            <a:noFill/>
            <a:miter lim="800000"/>
            <a:headEnd/>
            <a:tailEnd/>
          </a:ln>
          <a:effectLst/>
        </p:spPr>
        <p:txBody>
          <a:bodyPr vert="horz" wrap="none" lIns="22225" tIns="0" rIns="22225" bIns="0" numCol="1" spcCol="0" anchor="b"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99EEF159-48CF-43B5-AF7A-8A6B4C1E3FA0}" type="datetime'''''1.1''''''''''''''''31'''''''''''''''''">
              <a:rPr lang="en-US"/>
              <a:pPr marL="0" indent="0" algn="ctr">
                <a:spcBef>
                  <a:spcPct val="0"/>
                </a:spcBef>
                <a:buNone/>
              </a:pPr>
              <a:t>1.131</a:t>
            </a:fld>
            <a:endParaRPr lang="da-DK">
              <a:latin typeface="Arial"/>
              <a:sym typeface="Arial"/>
            </a:endParaRPr>
          </a:p>
        </p:txBody>
      </p:sp>
      <p:sp>
        <p:nvSpPr>
          <p:cNvPr id="14" name="Text Placeholder 69"/>
          <p:cNvSpPr>
            <a:spLocks noGrp="1"/>
          </p:cNvSpPr>
          <p:nvPr>
            <p:custDataLst>
              <p:tags r:id="rId26"/>
            </p:custDataLst>
          </p:nvPr>
        </p:nvSpPr>
        <p:spPr bwMode="auto">
          <a:xfrm>
            <a:off x="4711701" y="6035675"/>
            <a:ext cx="720725" cy="182562"/>
          </a:xfrm>
          <a:prstGeom prst="rect">
            <a:avLst/>
          </a:prstGeom>
          <a:noFill/>
          <a:ln w="9525">
            <a:noFill/>
            <a:miter lim="800000"/>
            <a:headEnd/>
            <a:tailEnd/>
          </a:ln>
          <a:effec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E7E3D8E7-903F-4D37-871E-D2B92F3502CE}" type="datetime'C''''o''''r''r''''u''p''t''i''o''''''''''''''''n'''''''">
              <a:rPr lang="en-US"/>
              <a:pPr marL="0" indent="0" algn="ctr">
                <a:spcBef>
                  <a:spcPct val="0"/>
                </a:spcBef>
                <a:buNone/>
              </a:pPr>
              <a:t>Corruption</a:t>
            </a:fld>
            <a:endParaRPr lang="da-DK">
              <a:latin typeface="Arial"/>
              <a:sym typeface="Arial"/>
            </a:endParaRPr>
          </a:p>
        </p:txBody>
      </p:sp>
      <p:sp>
        <p:nvSpPr>
          <p:cNvPr id="15" name="Text Placeholder 70"/>
          <p:cNvSpPr>
            <a:spLocks noGrp="1"/>
          </p:cNvSpPr>
          <p:nvPr>
            <p:custDataLst>
              <p:tags r:id="rId27"/>
            </p:custDataLst>
          </p:nvPr>
        </p:nvSpPr>
        <p:spPr bwMode="auto">
          <a:xfrm>
            <a:off x="5989637" y="6035675"/>
            <a:ext cx="1033462" cy="182562"/>
          </a:xfrm>
          <a:prstGeom prst="rect">
            <a:avLst/>
          </a:prstGeom>
          <a:noFill/>
          <a:ln w="9525">
            <a:noFill/>
            <a:miter lim="800000"/>
            <a:headEnd/>
            <a:tailEnd/>
          </a:ln>
          <a:effec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8EB5E629-97E6-4BB2-B109-7C603D0E55A3}" type="datetime'U''''''n''''''emp''''''l''o''y''''m''''en''''''''t'''''">
              <a:rPr lang="en-US"/>
              <a:pPr marL="0" indent="0" algn="ctr">
                <a:spcBef>
                  <a:spcPct val="0"/>
                </a:spcBef>
                <a:buNone/>
              </a:pPr>
              <a:t>Unemployment</a:t>
            </a:fld>
            <a:endParaRPr lang="da-DK">
              <a:latin typeface="Arial"/>
              <a:sym typeface="Arial"/>
            </a:endParaRPr>
          </a:p>
        </p:txBody>
      </p:sp>
      <p:sp>
        <p:nvSpPr>
          <p:cNvPr id="20" name="Text Placeholder 74"/>
          <p:cNvSpPr>
            <a:spLocks noGrp="1"/>
          </p:cNvSpPr>
          <p:nvPr>
            <p:custDataLst>
              <p:tags r:id="rId28"/>
            </p:custDataLst>
          </p:nvPr>
        </p:nvSpPr>
        <p:spPr bwMode="gray">
          <a:xfrm>
            <a:off x="4860925" y="1250950"/>
            <a:ext cx="423862" cy="182562"/>
          </a:xfrm>
          <a:prstGeom prst="rect">
            <a:avLst/>
          </a:prstGeom>
          <a:noFill/>
          <a:ln w="9525">
            <a:noFill/>
            <a:miter lim="800000"/>
            <a:headEnd/>
            <a:tailEnd/>
          </a:ln>
          <a:effectLst/>
        </p:spPr>
        <p:txBody>
          <a:bodyPr vert="horz" wrap="none" lIns="22225" tIns="0" rIns="22225" bIns="0" numCol="1" spcCol="0" anchor="b"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4B633BA5-5FB0-452E-BC06-341D9ED75383}" type="datetime'1''.''''1''''2''3'''''''''''''''''''''''''''''''''''''">
              <a:rPr lang="en-US"/>
              <a:pPr marL="0" indent="0" algn="ctr">
                <a:spcBef>
                  <a:spcPct val="0"/>
                </a:spcBef>
                <a:buNone/>
              </a:pPr>
              <a:t>1.123</a:t>
            </a:fld>
            <a:endParaRPr lang="da-DK">
              <a:latin typeface="Arial"/>
              <a:sym typeface="Arial"/>
            </a:endParaRPr>
          </a:p>
        </p:txBody>
      </p:sp>
      <p:sp>
        <p:nvSpPr>
          <p:cNvPr id="8" name="Pladsholder til tekst 43"/>
          <p:cNvSpPr>
            <a:spLocks noGrp="1"/>
          </p:cNvSpPr>
          <p:nvPr>
            <p:custDataLst>
              <p:tags r:id="rId29"/>
            </p:custDataLst>
          </p:nvPr>
        </p:nvSpPr>
        <p:spPr bwMode="auto">
          <a:xfrm>
            <a:off x="3321050" y="6035675"/>
            <a:ext cx="646112" cy="182562"/>
          </a:xfrm>
          <a:prstGeom prst="rect">
            <a:avLst/>
          </a:prstGeom>
          <a:noFill/>
          <a:ln w="9525">
            <a:noFill/>
            <a:miter lim="800000"/>
            <a:headEnd/>
            <a:tailEnd/>
          </a:ln>
          <a:effec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EA9D632F-A5CF-424C-8F65-AE8BFB79EDEC}" type="datetime'''''''T''''''''''''e''r''r''o''r''''''''''i''''''''''s''''m'''">
              <a:rPr lang="en-US"/>
              <a:pPr marL="0" indent="0" algn="ctr">
                <a:spcBef>
                  <a:spcPct val="0"/>
                </a:spcBef>
                <a:buNone/>
              </a:pPr>
              <a:t>Terrorism</a:t>
            </a:fld>
            <a:endParaRPr lang="en-US">
              <a:latin typeface="Arial"/>
              <a:sym typeface="Arial"/>
            </a:endParaRPr>
          </a:p>
        </p:txBody>
      </p:sp>
      <p:sp>
        <p:nvSpPr>
          <p:cNvPr id="12" name="Pladsholder til tekst 49"/>
          <p:cNvSpPr>
            <a:spLocks noGrp="1"/>
          </p:cNvSpPr>
          <p:nvPr>
            <p:custDataLst>
              <p:tags r:id="rId30"/>
            </p:custDataLst>
          </p:nvPr>
        </p:nvSpPr>
        <p:spPr bwMode="gray">
          <a:xfrm>
            <a:off x="3432175" y="1250950"/>
            <a:ext cx="423862" cy="182562"/>
          </a:xfrm>
          <a:prstGeom prst="rect">
            <a:avLst/>
          </a:prstGeom>
          <a:noFill/>
          <a:ln w="9525">
            <a:noFill/>
            <a:miter lim="800000"/>
            <a:headEnd/>
            <a:tailEnd/>
          </a:ln>
          <a:effectLst/>
        </p:spPr>
        <p:txBody>
          <a:bodyPr vert="horz" wrap="none" lIns="22225" tIns="0" rIns="22225" bIns="0" numCol="1" spcCol="0" anchor="b"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25B9D72C-BFFD-4603-9B03-33430B3A08C6}" type="datetime'1''.''1''''''''''''''''''''''''0''''''''''5'''''''''''">
              <a:rPr lang="en-US"/>
              <a:pPr marL="0" indent="0" algn="ctr">
                <a:spcBef>
                  <a:spcPct val="0"/>
                </a:spcBef>
                <a:buNone/>
              </a:pPr>
              <a:t>1.105</a:t>
            </a:fld>
            <a:endParaRPr lang="en-US">
              <a:latin typeface="Arial"/>
              <a:sym typeface="Arial"/>
            </a:endParaRPr>
          </a:p>
        </p:txBody>
      </p:sp>
      <p:sp>
        <p:nvSpPr>
          <p:cNvPr id="43" name="Pladsholder til tekst 50"/>
          <p:cNvSpPr>
            <a:spLocks noGrp="1"/>
          </p:cNvSpPr>
          <p:nvPr>
            <p:custDataLst>
              <p:tags r:id="rId31"/>
            </p:custDataLst>
          </p:nvPr>
        </p:nvSpPr>
        <p:spPr bwMode="gray">
          <a:xfrm>
            <a:off x="7807326" y="1438275"/>
            <a:ext cx="263525" cy="182562"/>
          </a:xfrm>
          <a:prstGeom prst="rect">
            <a:avLst/>
          </a:prstGeom>
          <a:solidFill>
            <a:schemeClr val="accent1"/>
          </a:solidFill>
          <a:ln w="9525">
            <a:noFill/>
            <a:miter lim="800000"/>
            <a:headEnd/>
            <a:tailEnd/>
          </a:ln>
          <a:effectLst/>
        </p:spPr>
        <p:txBody>
          <a:bodyPr vert="horz" wrap="none" lIns="22225" tIns="0" rIns="22225"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D562018B-5F32-498E-BC48-273B9CFC322C}" type="datetime'''1''''''''''''''%'''''''''''''''''">
              <a:rPr lang="en-US">
                <a:solidFill>
                  <a:schemeClr val="bg1"/>
                </a:solidFill>
                <a:latin typeface="Arial"/>
                <a:sym typeface="Arial"/>
              </a:rPr>
              <a:pPr marL="0" indent="0" algn="ctr">
                <a:spcBef>
                  <a:spcPct val="0"/>
                </a:spcBef>
                <a:buNone/>
              </a:pPr>
              <a:t>1%</a:t>
            </a:fld>
            <a:endParaRPr lang="da-DK">
              <a:solidFill>
                <a:schemeClr val="bg1"/>
              </a:solidFill>
              <a:latin typeface="Arial"/>
              <a:sym typeface="Arial"/>
            </a:endParaRPr>
          </a:p>
        </p:txBody>
      </p:sp>
      <p:sp>
        <p:nvSpPr>
          <p:cNvPr id="41" name="Pladsholder til tekst 48"/>
          <p:cNvSpPr>
            <a:spLocks noGrp="1"/>
          </p:cNvSpPr>
          <p:nvPr>
            <p:custDataLst>
              <p:tags r:id="rId32"/>
            </p:custDataLst>
          </p:nvPr>
        </p:nvSpPr>
        <p:spPr bwMode="gray">
          <a:xfrm>
            <a:off x="4940301" y="1438275"/>
            <a:ext cx="263525" cy="182562"/>
          </a:xfrm>
          <a:prstGeom prst="rect">
            <a:avLst/>
          </a:prstGeom>
          <a:solidFill>
            <a:schemeClr val="accent1"/>
          </a:solidFill>
          <a:ln w="9525">
            <a:noFill/>
            <a:miter lim="800000"/>
            <a:headEnd/>
            <a:tailEnd/>
          </a:ln>
          <a:effectLst/>
        </p:spPr>
        <p:txBody>
          <a:bodyPr vert="horz" wrap="none" lIns="22225" tIns="0" rIns="22225"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8DA2044E-91FE-40ED-BF1D-579711908523}" type="datetime'''''''''''''''''''''''''''1''''''''''''''%'''''''''''''">
              <a:rPr lang="en-US">
                <a:solidFill>
                  <a:schemeClr val="bg1"/>
                </a:solidFill>
                <a:latin typeface="Arial"/>
                <a:sym typeface="Arial"/>
              </a:rPr>
              <a:pPr marL="0" indent="0" algn="ctr">
                <a:spcBef>
                  <a:spcPct val="0"/>
                </a:spcBef>
                <a:buNone/>
              </a:pPr>
              <a:t>1%</a:t>
            </a:fld>
            <a:endParaRPr lang="da-DK">
              <a:solidFill>
                <a:schemeClr val="bg1"/>
              </a:solidFill>
              <a:latin typeface="Arial"/>
              <a:sym typeface="Arial"/>
            </a:endParaRPr>
          </a:p>
        </p:txBody>
      </p:sp>
      <p:sp>
        <p:nvSpPr>
          <p:cNvPr id="44" name="Pladsholder til tekst 51"/>
          <p:cNvSpPr>
            <a:spLocks noGrp="1"/>
          </p:cNvSpPr>
          <p:nvPr>
            <p:custDataLst>
              <p:tags r:id="rId33"/>
            </p:custDataLst>
          </p:nvPr>
        </p:nvSpPr>
        <p:spPr bwMode="gray">
          <a:xfrm>
            <a:off x="9236076" y="1438275"/>
            <a:ext cx="263525" cy="182562"/>
          </a:xfrm>
          <a:prstGeom prst="rect">
            <a:avLst/>
          </a:prstGeom>
          <a:solidFill>
            <a:schemeClr val="accent1"/>
          </a:solidFill>
          <a:ln w="9525">
            <a:noFill/>
            <a:miter lim="800000"/>
            <a:headEnd/>
            <a:tailEnd/>
          </a:ln>
          <a:effectLst/>
        </p:spPr>
        <p:txBody>
          <a:bodyPr vert="horz" wrap="none" lIns="22225" tIns="0" rIns="22225"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4C697874-C5B9-4305-8C09-A80426C8C7A6}" type="datetime'''''''''''1''''''''''''''''''''''''''''''''''%'''''''">
              <a:rPr lang="en-US">
                <a:solidFill>
                  <a:schemeClr val="bg1"/>
                </a:solidFill>
                <a:latin typeface="Arial"/>
                <a:sym typeface="Arial"/>
              </a:rPr>
              <a:pPr marL="0" indent="0" algn="ctr">
                <a:spcBef>
                  <a:spcPct val="0"/>
                </a:spcBef>
                <a:buNone/>
              </a:pPr>
              <a:t>1%</a:t>
            </a:fld>
            <a:endParaRPr lang="da-DK">
              <a:solidFill>
                <a:schemeClr val="bg1"/>
              </a:solidFill>
              <a:latin typeface="Arial"/>
              <a:sym typeface="Arial"/>
            </a:endParaRPr>
          </a:p>
        </p:txBody>
      </p:sp>
      <p:sp>
        <p:nvSpPr>
          <p:cNvPr id="42" name="Pladsholder til tekst 49"/>
          <p:cNvSpPr>
            <a:spLocks noGrp="1"/>
          </p:cNvSpPr>
          <p:nvPr>
            <p:custDataLst>
              <p:tags r:id="rId34"/>
            </p:custDataLst>
          </p:nvPr>
        </p:nvSpPr>
        <p:spPr bwMode="gray">
          <a:xfrm>
            <a:off x="6373813" y="1433512"/>
            <a:ext cx="263525" cy="182562"/>
          </a:xfrm>
          <a:prstGeom prst="rect">
            <a:avLst/>
          </a:prstGeom>
          <a:solidFill>
            <a:schemeClr val="accent1"/>
          </a:solidFill>
          <a:ln w="9525">
            <a:noFill/>
            <a:miter lim="800000"/>
            <a:headEnd/>
            <a:tailEnd/>
          </a:ln>
          <a:effectLst/>
        </p:spPr>
        <p:txBody>
          <a:bodyPr vert="horz" wrap="none" lIns="22225" tIns="0" rIns="22225"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DC5CE22B-7204-443C-8906-0E944F624B7D}" type="datetime'''1''''%'''''''''''''''''''''''''''''''''''''''">
              <a:rPr lang="en-US">
                <a:solidFill>
                  <a:schemeClr val="bg1"/>
                </a:solidFill>
                <a:latin typeface="Arial"/>
                <a:sym typeface="Arial"/>
              </a:rPr>
              <a:pPr marL="0" indent="0" algn="ctr">
                <a:spcBef>
                  <a:spcPct val="0"/>
                </a:spcBef>
                <a:buNone/>
              </a:pPr>
              <a:t>1%</a:t>
            </a:fld>
            <a:endParaRPr lang="da-DK">
              <a:solidFill>
                <a:schemeClr val="bg1"/>
              </a:solidFill>
              <a:latin typeface="Arial"/>
              <a:sym typeface="Arial"/>
            </a:endParaRPr>
          </a:p>
        </p:txBody>
      </p:sp>
      <p:sp>
        <p:nvSpPr>
          <p:cNvPr id="34" name="Pladsholder til tekst 45"/>
          <p:cNvSpPr>
            <a:spLocks noGrp="1"/>
          </p:cNvSpPr>
          <p:nvPr>
            <p:custDataLst>
              <p:tags r:id="rId35"/>
            </p:custDataLst>
          </p:nvPr>
        </p:nvSpPr>
        <p:spPr bwMode="auto">
          <a:xfrm>
            <a:off x="2546351" y="1914525"/>
            <a:ext cx="581025"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107412A9-44DB-43C5-A309-24A80C8E246D}" type="datetime'''E''''''f''''''''''f''''ec''t''i''''v''''''e'''''''">
              <a:rPr lang="en-US">
                <a:latin typeface="Arial"/>
                <a:sym typeface="Arial"/>
              </a:rPr>
              <a:pPr marL="0" indent="0" algn="r">
                <a:spcBef>
                  <a:spcPct val="0"/>
                </a:spcBef>
                <a:buNone/>
              </a:pPr>
              <a:t>Effective</a:t>
            </a:fld>
            <a:endParaRPr lang="da-DK">
              <a:latin typeface="Arial"/>
              <a:sym typeface="Arial"/>
            </a:endParaRPr>
          </a:p>
        </p:txBody>
      </p:sp>
      <p:sp>
        <p:nvSpPr>
          <p:cNvPr id="13" name="Pladsholder til tekst 39"/>
          <p:cNvSpPr>
            <a:spLocks noGrp="1"/>
          </p:cNvSpPr>
          <p:nvPr>
            <p:custDataLst>
              <p:tags r:id="rId36"/>
            </p:custDataLst>
          </p:nvPr>
        </p:nvSpPr>
        <p:spPr bwMode="auto">
          <a:xfrm>
            <a:off x="10067925" y="1428750"/>
            <a:ext cx="322262" cy="152400"/>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buNone/>
            </a:pPr>
            <a:fld id="{B6A3D07E-80FB-4444-B96B-B77FF6D3A78C}" type="datetime'''''''''''''1''''''0''''''''''''''''''''''0''''''%'''''''''''">
              <a:rPr lang="en-US" sz="1000"/>
              <a:pPr marL="0" indent="0">
                <a:spcBef>
                  <a:spcPct val="0"/>
                </a:spcBef>
                <a:buNone/>
              </a:pPr>
              <a:t>100%</a:t>
            </a:fld>
            <a:endParaRPr lang="en-US" sz="1000">
              <a:latin typeface="Arial"/>
              <a:sym typeface="Arial"/>
            </a:endParaRPr>
          </a:p>
        </p:txBody>
      </p:sp>
      <p:sp>
        <p:nvSpPr>
          <p:cNvPr id="10" name="Pladsholder til tekst 47"/>
          <p:cNvSpPr>
            <a:spLocks noGrp="1"/>
          </p:cNvSpPr>
          <p:nvPr>
            <p:custDataLst>
              <p:tags r:id="rId37"/>
            </p:custDataLst>
          </p:nvPr>
        </p:nvSpPr>
        <p:spPr bwMode="auto">
          <a:xfrm>
            <a:off x="2284412" y="2838450"/>
            <a:ext cx="842962"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E86DCCE1-9D83-478A-881E-A0F0060E0C69}" type="datetime'''''N''ot ''e''f''''''''''''f''''''''ec''''ti''''v''e'">
              <a:rPr lang="en-US"/>
              <a:pPr marL="0" indent="0" algn="r">
                <a:spcBef>
                  <a:spcPct val="0"/>
                </a:spcBef>
                <a:buNone/>
              </a:pPr>
              <a:t>Not effective</a:t>
            </a:fld>
            <a:endParaRPr lang="en-US">
              <a:latin typeface="Arial"/>
              <a:sym typeface="Arial"/>
            </a:endParaRPr>
          </a:p>
        </p:txBody>
      </p:sp>
      <p:sp>
        <p:nvSpPr>
          <p:cNvPr id="9" name="Pladsholder til tekst 46"/>
          <p:cNvSpPr>
            <a:spLocks noGrp="1"/>
          </p:cNvSpPr>
          <p:nvPr>
            <p:custDataLst>
              <p:tags r:id="rId38"/>
            </p:custDataLst>
          </p:nvPr>
        </p:nvSpPr>
        <p:spPr bwMode="auto">
          <a:xfrm>
            <a:off x="1920875" y="4567237"/>
            <a:ext cx="1206500"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E17CB204-ECA7-4FE8-9A1A-C99D24FC2F6E}" type="datetime'Not'''' e''''''ff''''ect''iv''e a''t'''''''''''''''' all'''">
              <a:rPr lang="en-US"/>
              <a:pPr marL="0" indent="0" algn="r">
                <a:spcBef>
                  <a:spcPct val="0"/>
                </a:spcBef>
                <a:buNone/>
              </a:pPr>
              <a:t>Not effective at all</a:t>
            </a:fld>
            <a:endParaRPr lang="en-US">
              <a:latin typeface="Arial"/>
              <a:sym typeface="Arial"/>
            </a:endParaRPr>
          </a:p>
        </p:txBody>
      </p:sp>
      <p:sp>
        <p:nvSpPr>
          <p:cNvPr id="37" name="Pladsholder til tekst 46"/>
          <p:cNvSpPr>
            <a:spLocks noGrp="1"/>
          </p:cNvSpPr>
          <p:nvPr>
            <p:custDataLst>
              <p:tags r:id="rId39"/>
            </p:custDataLst>
          </p:nvPr>
        </p:nvSpPr>
        <p:spPr bwMode="auto">
          <a:xfrm>
            <a:off x="2216151" y="1504950"/>
            <a:ext cx="911225"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103D7D78-1362-458B-931F-165D7515C055}" type="datetime'V''''e''''ry e''''ffe''c''''ti''v''''''''''''''''''e'''''''">
              <a:rPr lang="en-US">
                <a:latin typeface="Arial"/>
                <a:sym typeface="Arial"/>
              </a:rPr>
              <a:pPr marL="0" indent="0" algn="r">
                <a:spcBef>
                  <a:spcPct val="0"/>
                </a:spcBef>
                <a:buNone/>
              </a:pPr>
              <a:t>Very effective</a:t>
            </a:fld>
            <a:endParaRPr lang="da-DK">
              <a:latin typeface="Arial"/>
              <a:sym typeface="Arial"/>
            </a:endParaRPr>
          </a:p>
        </p:txBody>
      </p:sp>
      <p:sp>
        <p:nvSpPr>
          <p:cNvPr id="16" name="Text Placeholder 71"/>
          <p:cNvSpPr>
            <a:spLocks noGrp="1"/>
          </p:cNvSpPr>
          <p:nvPr>
            <p:custDataLst>
              <p:tags r:id="rId40"/>
            </p:custDataLst>
          </p:nvPr>
        </p:nvSpPr>
        <p:spPr bwMode="auto">
          <a:xfrm>
            <a:off x="7499350" y="6035675"/>
            <a:ext cx="881062" cy="182562"/>
          </a:xfrm>
          <a:prstGeom prst="rect">
            <a:avLst/>
          </a:prstGeom>
          <a:noFill/>
          <a:ln w="9525">
            <a:noFill/>
            <a:miter lim="800000"/>
            <a:headEnd/>
            <a:tailEnd/>
          </a:ln>
          <a:effec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818BB962-BD6A-4C7C-AADE-85E8D749CB67}" type="datetime'''''''''''''''''''''''Ris''''ing ''''p''''r''''''''''ic''''es'">
              <a:rPr lang="en-US"/>
              <a:pPr marL="0" indent="0" algn="ctr">
                <a:spcBef>
                  <a:spcPct val="0"/>
                </a:spcBef>
                <a:buNone/>
              </a:pPr>
              <a:t>Rising prices</a:t>
            </a:fld>
            <a:endParaRPr lang="da-DK">
              <a:latin typeface="Arial"/>
              <a:sym typeface="Arial"/>
            </a:endParaRPr>
          </a:p>
        </p:txBody>
      </p:sp>
      <p:sp>
        <p:nvSpPr>
          <p:cNvPr id="22" name="Text Placeholder 76"/>
          <p:cNvSpPr>
            <a:spLocks noGrp="1"/>
          </p:cNvSpPr>
          <p:nvPr>
            <p:custDataLst>
              <p:tags r:id="rId41"/>
            </p:custDataLst>
          </p:nvPr>
        </p:nvSpPr>
        <p:spPr bwMode="gray">
          <a:xfrm>
            <a:off x="7727950" y="1250950"/>
            <a:ext cx="423862" cy="182562"/>
          </a:xfrm>
          <a:prstGeom prst="rect">
            <a:avLst/>
          </a:prstGeom>
          <a:noFill/>
          <a:ln w="9525">
            <a:noFill/>
            <a:miter lim="800000"/>
            <a:headEnd/>
            <a:tailEnd/>
          </a:ln>
          <a:effectLst/>
        </p:spPr>
        <p:txBody>
          <a:bodyPr vert="horz" wrap="none" lIns="22225" tIns="0" rIns="22225" bIns="0" numCol="1" spcCol="0" anchor="b"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ACD116A0-9501-448A-B02E-7586BAF883E5}" type="datetime'''''''''''''''''''1''''.''''''1''''''''''''3''''''7'''''''''''">
              <a:rPr lang="en-US"/>
              <a:pPr marL="0" indent="0" algn="ctr">
                <a:spcBef>
                  <a:spcPct val="0"/>
                </a:spcBef>
                <a:buNone/>
              </a:pPr>
              <a:t>1.137</a:t>
            </a:fld>
            <a:endParaRPr lang="da-DK">
              <a:latin typeface="Arial"/>
              <a:sym typeface="Arial"/>
            </a:endParaRPr>
          </a:p>
        </p:txBody>
      </p:sp>
      <p:sp>
        <p:nvSpPr>
          <p:cNvPr id="17" name="Text Placeholder 72"/>
          <p:cNvSpPr>
            <a:spLocks noGrp="1"/>
          </p:cNvSpPr>
          <p:nvPr>
            <p:custDataLst>
              <p:tags r:id="rId42"/>
            </p:custDataLst>
          </p:nvPr>
        </p:nvSpPr>
        <p:spPr bwMode="auto">
          <a:xfrm>
            <a:off x="9104313" y="6035675"/>
            <a:ext cx="528637" cy="182562"/>
          </a:xfrm>
          <a:prstGeom prst="rect">
            <a:avLst/>
          </a:prstGeom>
          <a:noFill/>
          <a:ln w="9525">
            <a:noFill/>
            <a:miter lim="800000"/>
            <a:headEnd/>
            <a:tailEnd/>
          </a:ln>
          <a:effectLst/>
        </p:spPr>
        <p:txBody>
          <a:bodyPr vert="horz" wrap="square" lIns="0" tIns="0" rIns="0" bIns="0" numCol="1" spcCol="0" anchor="t"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70B87FE5-C718-4DB9-83C9-A18BFE766689}" type="datetime'''''P''''o''''ve''''''r''''''''''''t''''''''y'''''''''''''''">
              <a:rPr lang="en-US"/>
              <a:pPr marL="0" indent="0" algn="ctr">
                <a:spcBef>
                  <a:spcPct val="0"/>
                </a:spcBef>
                <a:buNone/>
              </a:pPr>
              <a:t>Poverty</a:t>
            </a:fld>
            <a:endParaRPr lang="da-DK">
              <a:latin typeface="Arial"/>
              <a:sym typeface="Arial"/>
            </a:endParaRPr>
          </a:p>
        </p:txBody>
      </p:sp>
      <p:sp>
        <p:nvSpPr>
          <p:cNvPr id="58" name="Tekstboks 22"/>
          <p:cNvSpPr txBox="1"/>
          <p:nvPr/>
        </p:nvSpPr>
        <p:spPr>
          <a:xfrm>
            <a:off x="1674813" y="801692"/>
            <a:ext cx="8813800" cy="276999"/>
          </a:xfrm>
          <a:prstGeom prst="rect">
            <a:avLst/>
          </a:prstGeom>
          <a:noFill/>
          <a:ln>
            <a:solidFill>
              <a:schemeClr val="tx1"/>
            </a:solidFill>
          </a:ln>
        </p:spPr>
        <p:txBody>
          <a:bodyPr wrap="square" rtlCol="0">
            <a:spAutoFit/>
          </a:bodyPr>
          <a:lstStyle/>
          <a:p>
            <a:r>
              <a:rPr lang="en-US" sz="1200" dirty="0"/>
              <a:t>How effective is the current government in addressing each of the following problems?</a:t>
            </a:r>
          </a:p>
        </p:txBody>
      </p:sp>
    </p:spTree>
    <p:extLst>
      <p:ext uri="{BB962C8B-B14F-4D97-AF65-F5344CB8AC3E}">
        <p14:creationId xmlns:p14="http://schemas.microsoft.com/office/powerpoint/2010/main" val="12832048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Tunisians’ Assessments of Democracy’s Consequences (2014)</a:t>
            </a:r>
            <a:endParaRPr lang="en-GB" dirty="0"/>
          </a:p>
        </p:txBody>
      </p:sp>
      <p:sp>
        <p:nvSpPr>
          <p:cNvPr id="3" name="Content Placeholder 2"/>
          <p:cNvSpPr>
            <a:spLocks noGrp="1"/>
          </p:cNvSpPr>
          <p:nvPr>
            <p:ph idx="1"/>
          </p:nvPr>
        </p:nvSpPr>
        <p:spPr/>
        <p:txBody>
          <a:bodyPr>
            <a:normAutofit/>
          </a:bodyPr>
          <a:lstStyle/>
          <a:p>
            <a:pPr marL="0" indent="0">
              <a:buNone/>
            </a:pPr>
            <a:r>
              <a:rPr lang="en-US" dirty="0"/>
              <a:t>To what extent to you agree or disagree on the following statements: “Democracy, in Tunisia…</a:t>
            </a:r>
          </a:p>
          <a:p>
            <a:pPr marL="0" indent="0">
              <a:buNone/>
            </a:pPr>
            <a:endParaRPr lang="en-US" dirty="0"/>
          </a:p>
          <a:p>
            <a:r>
              <a:rPr lang="en-US" dirty="0"/>
              <a:t>Undermines social and ethnical values.” (27% agree)</a:t>
            </a:r>
          </a:p>
          <a:p>
            <a:endParaRPr lang="en-US" dirty="0"/>
          </a:p>
          <a:p>
            <a:r>
              <a:rPr lang="en-US" dirty="0"/>
              <a:t>Creates instability.” (36% agree)</a:t>
            </a:r>
          </a:p>
          <a:p>
            <a:endParaRPr lang="en-US" dirty="0"/>
          </a:p>
          <a:p>
            <a:r>
              <a:rPr lang="en-US" dirty="0"/>
              <a:t>Negatively impacts your economic interests.” (19% agree)</a:t>
            </a:r>
          </a:p>
          <a:p>
            <a:endParaRPr lang="en-US" dirty="0"/>
          </a:p>
          <a:p>
            <a:endParaRPr lang="en-US"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1669154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endParaRPr lang="en-GB" dirty="0"/>
          </a:p>
        </p:txBody>
      </p:sp>
      <p:sp>
        <p:nvSpPr>
          <p:cNvPr id="3" name="Content Placeholder 2"/>
          <p:cNvSpPr>
            <a:spLocks noGrp="1"/>
          </p:cNvSpPr>
          <p:nvPr>
            <p:ph idx="1"/>
          </p:nvPr>
        </p:nvSpPr>
        <p:spPr/>
        <p:txBody>
          <a:bodyPr/>
          <a:lstStyle/>
          <a:p>
            <a:r>
              <a:rPr lang="en-US" dirty="0"/>
              <a:t>Is Arab democracy possible? Yes, Tunisia shows it is. But it will take time for citizens to develop confidence in democracy as best for them.</a:t>
            </a:r>
          </a:p>
          <a:p>
            <a:pPr lvl="1"/>
            <a:r>
              <a:rPr lang="en-US" dirty="0"/>
              <a:t>Requires government performance</a:t>
            </a:r>
          </a:p>
          <a:p>
            <a:pPr lvl="1"/>
            <a:r>
              <a:rPr lang="en-US" dirty="0"/>
              <a:t>Requires democracy perform</a:t>
            </a:r>
            <a:endParaRPr lang="en-GB" dirty="0"/>
          </a:p>
        </p:txBody>
      </p:sp>
    </p:spTree>
    <p:extLst>
      <p:ext uri="{BB962C8B-B14F-4D97-AF65-F5344CB8AC3E}">
        <p14:creationId xmlns:p14="http://schemas.microsoft.com/office/powerpoint/2010/main" val="13688006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BackUp</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5850404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p:custDataLst>
              <p:tags r:id="rId2"/>
            </p:custDataLst>
          </p:nvPr>
        </p:nvGraphicFramePr>
        <p:xfrm>
          <a:off x="1525588" y="1589"/>
          <a:ext cx="1587" cy="1587"/>
        </p:xfrm>
        <a:graphic>
          <a:graphicData uri="http://schemas.openxmlformats.org/presentationml/2006/ole">
            <mc:AlternateContent xmlns:mc="http://schemas.openxmlformats.org/markup-compatibility/2006">
              <mc:Choice xmlns:v="urn:schemas-microsoft-com:vml" Requires="v">
                <p:oleObj spid="_x0000_s8208" name="think-cell Slide" r:id="rId18" imgW="360" imgH="360" progId="TCLayout.ActiveDocument.1">
                  <p:embed/>
                </p:oleObj>
              </mc:Choice>
              <mc:Fallback>
                <p:oleObj name="think-cell Slide" r:id="rId18" imgW="360" imgH="360" progId="TCLayout.ActiveDocument.1">
                  <p:embed/>
                  <p:pic>
                    <p:nvPicPr>
                      <p:cNvPr id="18" name="Object 17" hidden="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525588" y="1589"/>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bwMode="auto">
          <a:xfrm>
            <a:off x="1524000" y="0"/>
            <a:ext cx="158750" cy="158750"/>
          </a:xfrm>
          <a:prstGeom prst="rect">
            <a:avLst/>
          </a:prstGeom>
          <a:solidFill>
            <a:scrgbClr r="0" g="0" b="0"/>
          </a:solidFill>
          <a:ln w="9525">
            <a:solidFill>
              <a:schemeClr val="accent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a-DK" sz="1200">
              <a:solidFill>
                <a:schemeClr val="accent3"/>
              </a:solidFill>
              <a:latin typeface="Arial"/>
              <a:sym typeface="Arial"/>
            </a:endParaRPr>
          </a:p>
        </p:txBody>
      </p:sp>
      <p:sp>
        <p:nvSpPr>
          <p:cNvPr id="2" name="Title 1"/>
          <p:cNvSpPr>
            <a:spLocks noGrp="1"/>
          </p:cNvSpPr>
          <p:nvPr>
            <p:ph type="title"/>
          </p:nvPr>
        </p:nvSpPr>
        <p:spPr/>
        <p:txBody>
          <a:bodyPr/>
          <a:lstStyle/>
          <a:p>
            <a:r>
              <a:rPr lang="da-DK" dirty="0" err="1"/>
              <a:t>Current</a:t>
            </a:r>
            <a:r>
              <a:rPr lang="da-DK" dirty="0"/>
              <a:t> Situation and Attitudes </a:t>
            </a:r>
            <a:r>
              <a:rPr lang="da-DK" dirty="0" err="1"/>
              <a:t>Towards</a:t>
            </a:r>
            <a:r>
              <a:rPr lang="da-DK" dirty="0"/>
              <a:t> </a:t>
            </a:r>
            <a:r>
              <a:rPr lang="da-DK" dirty="0" err="1"/>
              <a:t>Democracy</a:t>
            </a:r>
            <a:endParaRPr lang="da-DK" dirty="0"/>
          </a:p>
        </p:txBody>
      </p:sp>
      <p:sp>
        <p:nvSpPr>
          <p:cNvPr id="3" name="Tekstboks 22"/>
          <p:cNvSpPr txBox="1"/>
          <p:nvPr/>
        </p:nvSpPr>
        <p:spPr>
          <a:xfrm>
            <a:off x="1674813" y="801692"/>
            <a:ext cx="8813800" cy="461665"/>
          </a:xfrm>
          <a:prstGeom prst="rect">
            <a:avLst/>
          </a:prstGeom>
          <a:noFill/>
          <a:ln>
            <a:solidFill>
              <a:schemeClr val="tx1"/>
            </a:solidFill>
          </a:ln>
        </p:spPr>
        <p:txBody>
          <a:bodyPr wrap="square" rtlCol="0">
            <a:spAutoFit/>
          </a:bodyPr>
          <a:lstStyle/>
          <a:p>
            <a:pPr lvl="0"/>
            <a:r>
              <a:rPr lang="en-US" sz="1200" dirty="0"/>
              <a:t>People often differ in their views on the characteristics that are essential to democracy. If you have to choose only one thing, what would you choose as the most important characteristic? </a:t>
            </a:r>
          </a:p>
        </p:txBody>
      </p:sp>
      <p:graphicFrame>
        <p:nvGraphicFramePr>
          <p:cNvPr id="6" name="Objekt 5"/>
          <p:cNvGraphicFramePr>
            <a:graphicFrameLocks noChangeAspect="1"/>
          </p:cNvGraphicFramePr>
          <p:nvPr>
            <p:custDataLst>
              <p:tags r:id="rId4"/>
            </p:custDataLst>
          </p:nvPr>
        </p:nvGraphicFramePr>
        <p:xfrm>
          <a:off x="3771901" y="1676400"/>
          <a:ext cx="4676843" cy="4667160"/>
        </p:xfrm>
        <a:graphic>
          <a:graphicData uri="http://schemas.openxmlformats.org/presentationml/2006/ole">
            <mc:AlternateContent xmlns:mc="http://schemas.openxmlformats.org/markup-compatibility/2006">
              <mc:Choice xmlns:v="urn:schemas-microsoft-com:vml" Requires="v">
                <p:oleObj spid="_x0000_s8209" name="Diagram" r:id="rId20" imgW="7015135" imgH="7001072" progId="MSGraph.Chart.8">
                  <p:embed followColorScheme="full"/>
                </p:oleObj>
              </mc:Choice>
              <mc:Fallback>
                <p:oleObj name="Diagram" r:id="rId20" imgW="7015135" imgH="7001072" progId="MSGraph.Chart.8">
                  <p:embed followColorScheme="full"/>
                  <p:pic>
                    <p:nvPicPr>
                      <p:cNvPr id="6" name="Objekt 5"/>
                      <p:cNvPicPr>
                        <a:picLocks noChangeAspect="1" noChangeArrowheads="1"/>
                      </p:cNvPicPr>
                      <p:nvPr/>
                    </p:nvPicPr>
                    <p:blipFill>
                      <a:blip r:embed="rId21"/>
                      <a:srcRect/>
                      <a:stretch>
                        <a:fillRect/>
                      </a:stretch>
                    </p:blipFill>
                    <p:spPr bwMode="auto">
                      <a:xfrm>
                        <a:off x="3771901" y="1676400"/>
                        <a:ext cx="4676843" cy="46671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Pladsholder til tekst 95"/>
          <p:cNvSpPr>
            <a:spLocks noGrp="1"/>
          </p:cNvSpPr>
          <p:nvPr>
            <p:custDataLst>
              <p:tags r:id="rId5"/>
            </p:custDataLst>
          </p:nvPr>
        </p:nvSpPr>
        <p:spPr bwMode="auto">
          <a:xfrm>
            <a:off x="2154238" y="6180137"/>
            <a:ext cx="3419475"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747D4830-2986-4681-BC49-C8F099861A16}" type="datetime'Pr''otection of human rights'' a''nd ''individu''al freedoms'">
              <a:rPr lang="en-US"/>
              <a:pPr marL="0" indent="0" algn="r">
                <a:spcBef>
                  <a:spcPct val="0"/>
                </a:spcBef>
                <a:buNone/>
              </a:pPr>
              <a:t>Protection of human rights and individual freedoms</a:t>
            </a:fld>
            <a:endParaRPr lang="en-US">
              <a:latin typeface="Arial"/>
              <a:sym typeface="Arial"/>
            </a:endParaRPr>
          </a:p>
        </p:txBody>
      </p:sp>
      <p:sp>
        <p:nvSpPr>
          <p:cNvPr id="9" name="Pladsholder til tekst 92"/>
          <p:cNvSpPr>
            <a:spLocks noGrp="1"/>
          </p:cNvSpPr>
          <p:nvPr>
            <p:custDataLst>
              <p:tags r:id="rId6"/>
            </p:custDataLst>
          </p:nvPr>
        </p:nvSpPr>
        <p:spPr bwMode="gray">
          <a:xfrm>
            <a:off x="5384800" y="5910262"/>
            <a:ext cx="347662" cy="182562"/>
          </a:xfrm>
          <a:prstGeom prst="rect">
            <a:avLst/>
          </a:prstGeom>
          <a:noFill/>
          <a:ln w="9525">
            <a:noFill/>
            <a:miter lim="800000"/>
            <a:headEnd/>
            <a:tailEnd/>
          </a:ln>
          <a:effectLst/>
        </p:spPr>
        <p:txBody>
          <a:bodyPr vert="horz" wrap="none" lIns="22225" tIns="0" rIns="22225"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CC54A1D5-F8AA-481E-84D2-CB838BC8E8BF}" type="datetime'''''''''''''''''27''''''''''''''''''''''''''''%'''''''''''''''">
              <a:rPr lang="en-US">
                <a:solidFill>
                  <a:schemeClr val="bg1"/>
                </a:solidFill>
              </a:rPr>
              <a:pPr marL="0" indent="0" algn="ctr">
                <a:spcBef>
                  <a:spcPct val="0"/>
                </a:spcBef>
                <a:buNone/>
              </a:pPr>
              <a:t>27%</a:t>
            </a:fld>
            <a:endParaRPr lang="en-US">
              <a:solidFill>
                <a:schemeClr val="bg1"/>
              </a:solidFill>
              <a:latin typeface="Arial"/>
              <a:sym typeface="Arial"/>
            </a:endParaRPr>
          </a:p>
        </p:txBody>
      </p:sp>
      <p:sp>
        <p:nvSpPr>
          <p:cNvPr id="11" name="Pladsholder til tekst 94"/>
          <p:cNvSpPr>
            <a:spLocks noGrp="1"/>
          </p:cNvSpPr>
          <p:nvPr>
            <p:custDataLst>
              <p:tags r:id="rId7"/>
            </p:custDataLst>
          </p:nvPr>
        </p:nvSpPr>
        <p:spPr bwMode="auto">
          <a:xfrm>
            <a:off x="8316912" y="3090863"/>
            <a:ext cx="2203450" cy="365125"/>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buNone/>
            </a:pPr>
            <a:fld id="{95FB1878-6272-43F1-95B2-F768915E8FED}" type="datetime'Basic necessities lik''e food, &#10;clothing and shelter fo''r ev'">
              <a:rPr lang="en-US"/>
              <a:pPr marL="0" indent="0">
                <a:spcBef>
                  <a:spcPct val="0"/>
                </a:spcBef>
                <a:buNone/>
              </a:pPr>
              <a:t>Basic necessities like food, 
clothing and shelter for ev</a:t>
            </a:fld>
            <a:r>
              <a:rPr lang="en-US" dirty="0" err="1"/>
              <a:t>eryone</a:t>
            </a:r>
            <a:endParaRPr lang="en-US" dirty="0">
              <a:latin typeface="Arial"/>
              <a:sym typeface="Arial"/>
            </a:endParaRPr>
          </a:p>
        </p:txBody>
      </p:sp>
      <p:sp>
        <p:nvSpPr>
          <p:cNvPr id="8" name="Pladsholder til tekst 91"/>
          <p:cNvSpPr>
            <a:spLocks noGrp="1"/>
          </p:cNvSpPr>
          <p:nvPr>
            <p:custDataLst>
              <p:tags r:id="rId8"/>
            </p:custDataLst>
          </p:nvPr>
        </p:nvSpPr>
        <p:spPr bwMode="gray">
          <a:xfrm>
            <a:off x="7888287" y="3309937"/>
            <a:ext cx="347662" cy="182562"/>
          </a:xfrm>
          <a:prstGeom prst="rect">
            <a:avLst/>
          </a:prstGeom>
          <a:noFill/>
          <a:ln w="9525">
            <a:noFill/>
            <a:miter lim="800000"/>
            <a:headEnd/>
            <a:tailEnd/>
          </a:ln>
          <a:effectLst/>
        </p:spPr>
        <p:txBody>
          <a:bodyPr vert="horz" wrap="none" lIns="22225" tIns="0" rIns="22225"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65DBC4AE-F0AF-4A2B-8F8D-35FA18E74014}" type="datetime'''4''''''''''1''''''''''''''''''''''''''''''''%'''''''''">
              <a:rPr lang="en-US">
                <a:solidFill>
                  <a:schemeClr val="bg1"/>
                </a:solidFill>
              </a:rPr>
              <a:pPr marL="0" indent="0" algn="ctr">
                <a:spcBef>
                  <a:spcPct val="0"/>
                </a:spcBef>
                <a:buNone/>
              </a:pPr>
              <a:t>41%</a:t>
            </a:fld>
            <a:endParaRPr lang="en-US">
              <a:solidFill>
                <a:schemeClr val="bg1"/>
              </a:solidFill>
              <a:latin typeface="Arial"/>
              <a:sym typeface="Arial"/>
            </a:endParaRPr>
          </a:p>
        </p:txBody>
      </p:sp>
      <p:sp>
        <p:nvSpPr>
          <p:cNvPr id="13" name="Text Placeholder 210"/>
          <p:cNvSpPr>
            <a:spLocks noGrp="1"/>
          </p:cNvSpPr>
          <p:nvPr>
            <p:custDataLst>
              <p:tags r:id="rId9"/>
            </p:custDataLst>
          </p:nvPr>
        </p:nvSpPr>
        <p:spPr bwMode="gray">
          <a:xfrm>
            <a:off x="3897312" y="3706812"/>
            <a:ext cx="347662" cy="182562"/>
          </a:xfrm>
          <a:prstGeom prst="rect">
            <a:avLst/>
          </a:prstGeom>
          <a:noFill/>
          <a:ln w="9525">
            <a:noFill/>
            <a:miter lim="800000"/>
            <a:headEnd/>
            <a:tailEnd/>
          </a:ln>
          <a:effectLst/>
        </p:spPr>
        <p:txBody>
          <a:bodyPr vert="horz" wrap="none" lIns="22225" tIns="0" rIns="22225"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C08DC93B-0C5A-4F62-874C-8C8C51668842}" type="datetime'''''''1''''''''''7''%'''''''''''''''''''''''">
              <a:rPr lang="en-US">
                <a:solidFill>
                  <a:schemeClr val="bg1"/>
                </a:solidFill>
              </a:rPr>
              <a:pPr marL="0" indent="0" algn="ctr">
                <a:spcBef>
                  <a:spcPct val="0"/>
                </a:spcBef>
                <a:buNone/>
              </a:pPr>
              <a:t>17%</a:t>
            </a:fld>
            <a:endParaRPr lang="da-DK">
              <a:solidFill>
                <a:schemeClr val="bg1"/>
              </a:solidFill>
              <a:latin typeface="Arial"/>
              <a:sym typeface="Arial"/>
            </a:endParaRPr>
          </a:p>
        </p:txBody>
      </p:sp>
      <p:sp>
        <p:nvSpPr>
          <p:cNvPr id="15" name="Text Placeholder 212"/>
          <p:cNvSpPr>
            <a:spLocks noGrp="1"/>
          </p:cNvSpPr>
          <p:nvPr>
            <p:custDataLst>
              <p:tags r:id="rId10"/>
            </p:custDataLst>
          </p:nvPr>
        </p:nvSpPr>
        <p:spPr bwMode="gray">
          <a:xfrm>
            <a:off x="5613401" y="1836737"/>
            <a:ext cx="263525" cy="182562"/>
          </a:xfrm>
          <a:prstGeom prst="rect">
            <a:avLst/>
          </a:prstGeom>
          <a:noFill/>
          <a:ln w="9525">
            <a:noFill/>
            <a:miter lim="800000"/>
            <a:headEnd/>
            <a:tailEnd/>
          </a:ln>
          <a:effectLst/>
        </p:spPr>
        <p:txBody>
          <a:bodyPr vert="horz" wrap="none" lIns="22225" tIns="0" rIns="22225"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9B41D64E-C840-488A-BE41-387F6F9A8B46}" type="datetime'''''''''''''''''''''''5%'">
              <a:rPr lang="en-US">
                <a:solidFill>
                  <a:schemeClr val="bg1"/>
                </a:solidFill>
                <a:latin typeface="Arial"/>
                <a:sym typeface="Arial"/>
              </a:rPr>
              <a:pPr marL="0" indent="0" algn="ctr">
                <a:spcBef>
                  <a:spcPct val="0"/>
                </a:spcBef>
                <a:buNone/>
              </a:pPr>
              <a:t>5%</a:t>
            </a:fld>
            <a:endParaRPr lang="da-DK">
              <a:solidFill>
                <a:schemeClr val="bg1"/>
              </a:solidFill>
              <a:latin typeface="Arial"/>
              <a:sym typeface="Arial"/>
            </a:endParaRPr>
          </a:p>
        </p:txBody>
      </p:sp>
      <p:sp>
        <p:nvSpPr>
          <p:cNvPr id="19" name="Text Placeholder 215"/>
          <p:cNvSpPr>
            <a:spLocks noGrp="1"/>
          </p:cNvSpPr>
          <p:nvPr>
            <p:custDataLst>
              <p:tags r:id="rId11"/>
            </p:custDataLst>
          </p:nvPr>
        </p:nvSpPr>
        <p:spPr bwMode="auto">
          <a:xfrm>
            <a:off x="1868488" y="1982787"/>
            <a:ext cx="2930525"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D155596B-8E5F-4549-8F5E-87642639217A}" type="datetime'Ec''on''omic opp''ort''uniti''e''s for t''he mid''dle c''lass'">
              <a:rPr lang="en-US">
                <a:latin typeface="Arial"/>
                <a:sym typeface="Arial"/>
              </a:rPr>
              <a:pPr marL="0" indent="0" algn="r">
                <a:spcBef>
                  <a:spcPct val="0"/>
                </a:spcBef>
                <a:buNone/>
              </a:pPr>
              <a:t>Economic opportunities for the middle class</a:t>
            </a:fld>
            <a:endParaRPr lang="da-DK">
              <a:latin typeface="Arial"/>
              <a:sym typeface="Arial"/>
            </a:endParaRPr>
          </a:p>
        </p:txBody>
      </p:sp>
      <p:sp>
        <p:nvSpPr>
          <p:cNvPr id="20" name="Text Placeholder 216"/>
          <p:cNvSpPr>
            <a:spLocks noGrp="1"/>
          </p:cNvSpPr>
          <p:nvPr>
            <p:custDataLst>
              <p:tags r:id="rId12"/>
            </p:custDataLst>
          </p:nvPr>
        </p:nvSpPr>
        <p:spPr bwMode="auto">
          <a:xfrm>
            <a:off x="2928937" y="1584325"/>
            <a:ext cx="2862262"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BB1F1945-E334-47CF-960B-FF0B7FCC540B}" type="datetime'''A ''small ''income ''''gap be''tween r''''ich'' and'' poor'">
              <a:rPr lang="en-US">
                <a:latin typeface="Arial"/>
                <a:sym typeface="Arial"/>
              </a:rPr>
              <a:pPr marL="0" indent="0" algn="r">
                <a:spcBef>
                  <a:spcPct val="0"/>
                </a:spcBef>
                <a:buNone/>
              </a:pPr>
              <a:t>A small income gap between rich and poor</a:t>
            </a:fld>
            <a:endParaRPr lang="da-DK">
              <a:latin typeface="Arial"/>
              <a:sym typeface="Arial"/>
            </a:endParaRPr>
          </a:p>
        </p:txBody>
      </p:sp>
      <p:sp>
        <p:nvSpPr>
          <p:cNvPr id="16" name="Text Placeholder 213"/>
          <p:cNvSpPr>
            <a:spLocks noGrp="1"/>
          </p:cNvSpPr>
          <p:nvPr>
            <p:custDataLst>
              <p:tags r:id="rId13"/>
            </p:custDataLst>
          </p:nvPr>
        </p:nvSpPr>
        <p:spPr bwMode="gray">
          <a:xfrm>
            <a:off x="5953126" y="1790700"/>
            <a:ext cx="263525" cy="182562"/>
          </a:xfrm>
          <a:prstGeom prst="rect">
            <a:avLst/>
          </a:prstGeom>
          <a:solidFill>
            <a:schemeClr val="accent1"/>
          </a:solidFill>
          <a:ln w="9525">
            <a:noFill/>
            <a:miter lim="800000"/>
            <a:headEnd/>
            <a:tailEnd/>
          </a:ln>
          <a:effectLst/>
        </p:spPr>
        <p:txBody>
          <a:bodyPr vert="horz" wrap="none" lIns="22225" tIns="0" rIns="22225"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D834EBB7-7C9D-44E7-9218-ED007D01A4F8}" type="datetime'''''''''''0''''''''''''''''''''''''''''%'''''''''">
              <a:rPr lang="en-US">
                <a:solidFill>
                  <a:schemeClr val="bg1"/>
                </a:solidFill>
              </a:rPr>
              <a:pPr marL="0" indent="0" algn="ctr">
                <a:spcBef>
                  <a:spcPct val="0"/>
                </a:spcBef>
                <a:buNone/>
              </a:pPr>
              <a:t>0%</a:t>
            </a:fld>
            <a:endParaRPr lang="da-DK">
              <a:solidFill>
                <a:schemeClr val="bg1"/>
              </a:solidFill>
              <a:latin typeface="Arial"/>
              <a:sym typeface="Arial"/>
            </a:endParaRPr>
          </a:p>
        </p:txBody>
      </p:sp>
      <p:sp>
        <p:nvSpPr>
          <p:cNvPr id="17" name="Text Placeholder 214"/>
          <p:cNvSpPr>
            <a:spLocks noGrp="1"/>
          </p:cNvSpPr>
          <p:nvPr>
            <p:custDataLst>
              <p:tags r:id="rId14"/>
            </p:custDataLst>
          </p:nvPr>
        </p:nvSpPr>
        <p:spPr bwMode="auto">
          <a:xfrm>
            <a:off x="2005013" y="3575051"/>
            <a:ext cx="1831975" cy="365125"/>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ct val="0"/>
              </a:spcBef>
              <a:buNone/>
            </a:pPr>
            <a:fld id="{25D8FFB0-EDF5-443F-AA23-F27815E6462C}" type="datetime'''Freedom'' to criticize the &#10;governm''e''nt/''those in power'">
              <a:rPr lang="en-US"/>
              <a:pPr marL="0" indent="0" algn="r">
                <a:spcBef>
                  <a:spcPct val="0"/>
                </a:spcBef>
                <a:buNone/>
              </a:pPr>
              <a:t>Freedom to criticize the 
government/those in power</a:t>
            </a:fld>
            <a:endParaRPr lang="da-DK">
              <a:latin typeface="Arial"/>
              <a:sym typeface="Arial"/>
            </a:endParaRPr>
          </a:p>
        </p:txBody>
      </p:sp>
      <p:sp>
        <p:nvSpPr>
          <p:cNvPr id="14" name="Text Placeholder 211"/>
          <p:cNvSpPr>
            <a:spLocks noGrp="1"/>
          </p:cNvSpPr>
          <p:nvPr>
            <p:custDataLst>
              <p:tags r:id="rId15"/>
            </p:custDataLst>
          </p:nvPr>
        </p:nvSpPr>
        <p:spPr bwMode="gray">
          <a:xfrm>
            <a:off x="4730750" y="2252662"/>
            <a:ext cx="347662" cy="182562"/>
          </a:xfrm>
          <a:prstGeom prst="rect">
            <a:avLst/>
          </a:prstGeom>
          <a:noFill/>
          <a:ln w="9525">
            <a:noFill/>
            <a:miter lim="800000"/>
            <a:headEnd/>
            <a:tailEnd/>
          </a:ln>
          <a:effectLst/>
        </p:spPr>
        <p:txBody>
          <a:bodyPr vert="horz" wrap="none" lIns="22225" tIns="0" rIns="22225"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fld id="{41508CB7-67F3-46DD-84D6-1DBD787002C9}" type="datetime'''''1''''''''''''''''0''''''''''''''''''''''''''''''''''''%'''">
              <a:rPr lang="en-US">
                <a:solidFill>
                  <a:schemeClr val="bg1"/>
                </a:solidFill>
                <a:latin typeface="Arial"/>
                <a:sym typeface="Arial"/>
              </a:rPr>
              <a:pPr marL="0" indent="0" algn="ctr">
                <a:spcBef>
                  <a:spcPct val="0"/>
                </a:spcBef>
                <a:buNone/>
              </a:pPr>
              <a:t>10%</a:t>
            </a:fld>
            <a:endParaRPr lang="da-DK">
              <a:solidFill>
                <a:schemeClr val="bg1"/>
              </a:solidFill>
              <a:latin typeface="Arial"/>
              <a:sym typeface="Arial"/>
            </a:endParaRPr>
          </a:p>
        </p:txBody>
      </p:sp>
      <p:sp>
        <p:nvSpPr>
          <p:cNvPr id="21" name="Text Placeholder 217"/>
          <p:cNvSpPr>
            <a:spLocks noGrp="1"/>
          </p:cNvSpPr>
          <p:nvPr>
            <p:custDataLst>
              <p:tags r:id="rId16"/>
            </p:custDataLst>
          </p:nvPr>
        </p:nvSpPr>
        <p:spPr bwMode="auto">
          <a:xfrm>
            <a:off x="5892800" y="1562100"/>
            <a:ext cx="381000" cy="182562"/>
          </a:xfrm>
          <a:prstGeom prst="rect">
            <a:avLst/>
          </a:prstGeom>
          <a:noFill/>
          <a:ln w="9525">
            <a:noFill/>
            <a:miter lim="800000"/>
            <a:headEnd/>
            <a:tailEnd/>
          </a:ln>
          <a:effectLst/>
        </p:spPr>
        <p:txBody>
          <a:bodyPr vert="horz" wrap="none" lIns="0" tIns="0" rIns="0" bIns="0" numCol="1" spcCol="0" anchor="ctr" anchorCtr="0" compatLnSpc="1">
            <a:prstTxWarp prst="textNoShape">
              <a:avLst/>
            </a:prstTxWarp>
            <a:noAutofit/>
          </a:bodyPr>
          <a:lstStyle>
            <a:lvl1pPr marL="342900" indent="-3429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buNone/>
            </a:pPr>
            <a:fld id="{F3C214F0-0195-4A4D-88AB-DFB7BF61B3D6}" type="datetime'''''''O''t''''h''''''''''''''''''''''''''''''e''r'''">
              <a:rPr lang="en-US">
                <a:latin typeface="Arial"/>
                <a:sym typeface="Arial"/>
              </a:rPr>
              <a:pPr marL="0" indent="0">
                <a:spcBef>
                  <a:spcPct val="0"/>
                </a:spcBef>
                <a:buNone/>
              </a:pPr>
              <a:t>Other</a:t>
            </a:fld>
            <a:endParaRPr lang="da-DK">
              <a:latin typeface="Arial"/>
              <a:sym typeface="Arial"/>
            </a:endParaRPr>
          </a:p>
        </p:txBody>
      </p:sp>
    </p:spTree>
    <p:extLst>
      <p:ext uri="{BB962C8B-B14F-4D97-AF65-F5344CB8AC3E}">
        <p14:creationId xmlns:p14="http://schemas.microsoft.com/office/powerpoint/2010/main" val="2122333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51107-83F3-4D85-B299-39B2D73D04A9}"/>
              </a:ext>
            </a:extLst>
          </p:cNvPr>
          <p:cNvSpPr>
            <a:spLocks noGrp="1"/>
          </p:cNvSpPr>
          <p:nvPr>
            <p:ph type="title"/>
          </p:nvPr>
        </p:nvSpPr>
        <p:spPr/>
        <p:txBody>
          <a:bodyPr/>
          <a:lstStyle/>
          <a:p>
            <a:r>
              <a:rPr lang="en-US" dirty="0"/>
              <a:t>Outline of the Book</a:t>
            </a:r>
          </a:p>
        </p:txBody>
      </p:sp>
      <p:sp>
        <p:nvSpPr>
          <p:cNvPr id="3" name="Content Placeholder 2">
            <a:extLst>
              <a:ext uri="{FF2B5EF4-FFF2-40B4-BE49-F238E27FC236}">
                <a16:creationId xmlns:a16="http://schemas.microsoft.com/office/drawing/2014/main" id="{566712A9-B3E8-43FB-B956-8945F78CE095}"/>
              </a:ext>
            </a:extLst>
          </p:cNvPr>
          <p:cNvSpPr>
            <a:spLocks noGrp="1"/>
          </p:cNvSpPr>
          <p:nvPr>
            <p:ph idx="1"/>
          </p:nvPr>
        </p:nvSpPr>
        <p:spPr/>
        <p:txBody>
          <a:bodyPr/>
          <a:lstStyle/>
          <a:p>
            <a:r>
              <a:rPr lang="en-US" dirty="0"/>
              <a:t>Introduction to conducting empirical social science research</a:t>
            </a:r>
          </a:p>
          <a:p>
            <a:endParaRPr lang="en-US" dirty="0"/>
          </a:p>
          <a:p>
            <a:r>
              <a:rPr lang="en-US" dirty="0"/>
              <a:t>Research ethics</a:t>
            </a:r>
          </a:p>
          <a:p>
            <a:endParaRPr lang="en-US" dirty="0"/>
          </a:p>
          <a:p>
            <a:r>
              <a:rPr lang="en-US" dirty="0"/>
              <a:t>Steps in answering and answering a research question (With the steps used in Stata)</a:t>
            </a:r>
          </a:p>
          <a:p>
            <a:endParaRPr lang="en-US" dirty="0"/>
          </a:p>
          <a:p>
            <a:r>
              <a:rPr lang="en-US" dirty="0"/>
              <a:t>Final exam</a:t>
            </a:r>
          </a:p>
        </p:txBody>
      </p:sp>
    </p:spTree>
    <p:extLst>
      <p:ext uri="{BB962C8B-B14F-4D97-AF65-F5344CB8AC3E}">
        <p14:creationId xmlns:p14="http://schemas.microsoft.com/office/powerpoint/2010/main" val="2989421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BDE1D-82C2-45CE-B60F-8F13DE1ECA5A}"/>
              </a:ext>
            </a:extLst>
          </p:cNvPr>
          <p:cNvSpPr>
            <a:spLocks noGrp="1"/>
          </p:cNvSpPr>
          <p:nvPr>
            <p:ph type="title"/>
          </p:nvPr>
        </p:nvSpPr>
        <p:spPr/>
        <p:txBody>
          <a:bodyPr/>
          <a:lstStyle/>
          <a:p>
            <a:r>
              <a:rPr lang="en-US" dirty="0"/>
              <a:t>Example Chapter: Chapter 1</a:t>
            </a:r>
          </a:p>
        </p:txBody>
      </p:sp>
      <p:sp>
        <p:nvSpPr>
          <p:cNvPr id="3" name="Content Placeholder 2">
            <a:extLst>
              <a:ext uri="{FF2B5EF4-FFF2-40B4-BE49-F238E27FC236}">
                <a16:creationId xmlns:a16="http://schemas.microsoft.com/office/drawing/2014/main" id="{D5BEAD5A-0F1A-4D74-BED5-81641159BADA}"/>
              </a:ext>
            </a:extLst>
          </p:cNvPr>
          <p:cNvSpPr>
            <a:spLocks noGrp="1"/>
          </p:cNvSpPr>
          <p:nvPr>
            <p:ph idx="1"/>
          </p:nvPr>
        </p:nvSpPr>
        <p:spPr/>
        <p:txBody>
          <a:bodyPr>
            <a:normAutofit fontScale="92500" lnSpcReduction="20000"/>
          </a:bodyPr>
          <a:lstStyle/>
          <a:p>
            <a:pPr marL="0" indent="0">
              <a:buNone/>
            </a:pPr>
            <a:r>
              <a:rPr lang="en-US" sz="1800" b="1" i="0" u="none" strike="noStrike" dirty="0">
                <a:solidFill>
                  <a:srgbClr val="000000"/>
                </a:solidFill>
                <a:effectLst/>
                <a:latin typeface="Times New Roman" panose="02020603050405020304" pitchFamily="18" charset="0"/>
              </a:rPr>
              <a:t>Box 1.1 Building Blocks of Empirical Social Science Research</a:t>
            </a:r>
          </a:p>
          <a:p>
            <a:pPr marL="0" indent="0">
              <a:buNone/>
            </a:pPr>
            <a:endParaRPr lang="en-US" sz="1800" b="1" dirty="0">
              <a:solidFill>
                <a:srgbClr val="000000"/>
              </a:solidFill>
              <a:latin typeface="Times New Roman" panose="02020603050405020304" pitchFamily="18" charset="0"/>
            </a:endParaRPr>
          </a:p>
          <a:p>
            <a:pPr marL="0" indent="0" rtl="0">
              <a:spcBef>
                <a:spcPts val="0"/>
              </a:spcBef>
              <a:spcAft>
                <a:spcPts val="0"/>
              </a:spcAft>
              <a:buNone/>
            </a:pPr>
            <a:r>
              <a:rPr lang="en-US" sz="1800" b="1" i="0" u="none" strike="noStrike" dirty="0">
                <a:solidFill>
                  <a:srgbClr val="000000"/>
                </a:solidFill>
                <a:effectLst/>
                <a:latin typeface="Times New Roman" panose="02020603050405020304" pitchFamily="18" charset="0"/>
              </a:rPr>
              <a:t>Empirical research</a:t>
            </a:r>
            <a:r>
              <a:rPr lang="en-US" sz="1800" b="0" i="0" u="none" strike="noStrike" dirty="0">
                <a:solidFill>
                  <a:srgbClr val="000000"/>
                </a:solidFill>
                <a:effectLst/>
                <a:latin typeface="Times New Roman" panose="02020603050405020304" pitchFamily="18" charset="0"/>
              </a:rPr>
              <a:t> - A type of study that uses observable evidence to gain knowledge.</a:t>
            </a:r>
            <a:endParaRPr lang="en-US" sz="1200" b="0" dirty="0">
              <a:effectLst/>
            </a:endParaRPr>
          </a:p>
          <a:p>
            <a:pPr marL="0" indent="0" rtl="0">
              <a:spcBef>
                <a:spcPts val="0"/>
              </a:spcBef>
              <a:spcAft>
                <a:spcPts val="0"/>
              </a:spcAft>
              <a:buNone/>
            </a:pPr>
            <a:endParaRPr lang="en-US" sz="1200" b="0" dirty="0">
              <a:effectLst/>
            </a:endParaRPr>
          </a:p>
          <a:p>
            <a:pPr marL="0" indent="0" rtl="0">
              <a:spcBef>
                <a:spcPts val="0"/>
              </a:spcBef>
              <a:spcAft>
                <a:spcPts val="0"/>
              </a:spcAft>
              <a:buNone/>
            </a:pPr>
            <a:endParaRPr lang="en-US" sz="1800" b="1" i="0" u="none" strike="noStrike" dirty="0">
              <a:solidFill>
                <a:srgbClr val="000000"/>
              </a:solidFill>
              <a:effectLst/>
              <a:latin typeface="Times New Roman" panose="02020603050405020304" pitchFamily="18" charset="0"/>
            </a:endParaRPr>
          </a:p>
          <a:p>
            <a:pPr marL="0" indent="0" rtl="0">
              <a:spcBef>
                <a:spcPts val="0"/>
              </a:spcBef>
              <a:spcAft>
                <a:spcPts val="0"/>
              </a:spcAft>
              <a:buNone/>
            </a:pPr>
            <a:r>
              <a:rPr lang="en-US" sz="1800" b="1" i="0" u="none" strike="noStrike" dirty="0">
                <a:solidFill>
                  <a:srgbClr val="000000"/>
                </a:solidFill>
                <a:effectLst/>
                <a:latin typeface="Times New Roman" panose="02020603050405020304" pitchFamily="18" charset="0"/>
              </a:rPr>
              <a:t>Research question</a:t>
            </a:r>
            <a:r>
              <a:rPr lang="en-US" sz="1800" b="0" i="0" u="none" strike="noStrike" dirty="0">
                <a:solidFill>
                  <a:srgbClr val="000000"/>
                </a:solidFill>
                <a:effectLst/>
                <a:latin typeface="Times New Roman" panose="02020603050405020304" pitchFamily="18" charset="0"/>
              </a:rPr>
              <a:t> - A research question should be about the relationship between two concepts/variables (that is, be explanatory, rather than simply descriptive).</a:t>
            </a:r>
            <a:endParaRPr lang="en-US" sz="1200" b="0" dirty="0">
              <a:effectLst/>
            </a:endParaRPr>
          </a:p>
          <a:p>
            <a:pPr marL="0" indent="0" rtl="0">
              <a:spcBef>
                <a:spcPts val="0"/>
              </a:spcBef>
              <a:spcAft>
                <a:spcPts val="0"/>
              </a:spcAft>
              <a:buNone/>
            </a:pPr>
            <a:br>
              <a:rPr lang="en-US" sz="1200" b="0" dirty="0">
                <a:effectLst/>
              </a:rPr>
            </a:br>
            <a:endParaRPr lang="en-US" sz="1200" b="0" dirty="0">
              <a:effectLst/>
            </a:endParaRPr>
          </a:p>
          <a:p>
            <a:pPr marL="0" indent="0" rtl="0">
              <a:spcBef>
                <a:spcPts val="0"/>
              </a:spcBef>
              <a:spcAft>
                <a:spcPts val="0"/>
              </a:spcAft>
              <a:buNone/>
            </a:pPr>
            <a:r>
              <a:rPr lang="en-US" sz="1800" b="1" i="0" u="none" strike="noStrike" dirty="0">
                <a:solidFill>
                  <a:srgbClr val="000000"/>
                </a:solidFill>
                <a:effectLst/>
                <a:latin typeface="Times New Roman" panose="02020603050405020304" pitchFamily="18" charset="0"/>
              </a:rPr>
              <a:t>Descriptive research</a:t>
            </a:r>
            <a:r>
              <a:rPr lang="en-US" sz="1800" b="0" i="0" u="none" strike="noStrike" dirty="0">
                <a:solidFill>
                  <a:srgbClr val="000000"/>
                </a:solidFill>
                <a:effectLst/>
                <a:latin typeface="Times New Roman" panose="02020603050405020304" pitchFamily="18" charset="0"/>
              </a:rPr>
              <a:t> - Research into how something is, often describing a single concept/variable.</a:t>
            </a:r>
            <a:endParaRPr lang="en-US" sz="1200" b="0" dirty="0">
              <a:effectLst/>
            </a:endParaRPr>
          </a:p>
          <a:p>
            <a:pPr marL="0" indent="0" rtl="0">
              <a:spcBef>
                <a:spcPts val="0"/>
              </a:spcBef>
              <a:spcAft>
                <a:spcPts val="0"/>
              </a:spcAft>
              <a:buNone/>
            </a:pPr>
            <a:br>
              <a:rPr lang="en-US" sz="1200" b="0" dirty="0">
                <a:effectLst/>
              </a:rPr>
            </a:br>
            <a:endParaRPr lang="en-US" sz="1200" b="0" dirty="0">
              <a:effectLst/>
            </a:endParaRPr>
          </a:p>
          <a:p>
            <a:pPr marL="0" indent="0" rtl="0">
              <a:spcBef>
                <a:spcPts val="0"/>
              </a:spcBef>
              <a:spcAft>
                <a:spcPts val="0"/>
              </a:spcAft>
              <a:buNone/>
            </a:pPr>
            <a:r>
              <a:rPr lang="en-US" sz="1800" b="1" i="0" u="none" strike="noStrike" dirty="0">
                <a:solidFill>
                  <a:srgbClr val="000000"/>
                </a:solidFill>
                <a:effectLst/>
                <a:latin typeface="Times New Roman" panose="02020603050405020304" pitchFamily="18" charset="0"/>
              </a:rPr>
              <a:t>Explanatory research</a:t>
            </a:r>
            <a:r>
              <a:rPr lang="en-US" sz="1800" b="0" i="0" u="none" strike="noStrike" dirty="0">
                <a:solidFill>
                  <a:srgbClr val="000000"/>
                </a:solidFill>
                <a:effectLst/>
                <a:latin typeface="Times New Roman" panose="02020603050405020304" pitchFamily="18" charset="0"/>
              </a:rPr>
              <a:t> - Research into why something is, especially that seeks to explain the relationship between two concepts/variables (i.e., an independent and dependent variable).</a:t>
            </a:r>
            <a:endParaRPr lang="en-US" sz="1200" b="0" dirty="0">
              <a:effectLst/>
            </a:endParaRPr>
          </a:p>
          <a:p>
            <a:pPr marL="0" indent="0" rtl="0">
              <a:spcBef>
                <a:spcPts val="0"/>
              </a:spcBef>
              <a:spcAft>
                <a:spcPts val="0"/>
              </a:spcAft>
              <a:buNone/>
            </a:pPr>
            <a:br>
              <a:rPr lang="en-US" sz="1200" b="0" dirty="0">
                <a:effectLst/>
              </a:rPr>
            </a:br>
            <a:endParaRPr lang="en-US" sz="1200" b="0" dirty="0">
              <a:effectLst/>
            </a:endParaRPr>
          </a:p>
          <a:p>
            <a:pPr marL="0" indent="0" rtl="0">
              <a:spcBef>
                <a:spcPts val="0"/>
              </a:spcBef>
              <a:spcAft>
                <a:spcPts val="0"/>
              </a:spcAft>
              <a:buNone/>
            </a:pPr>
            <a:r>
              <a:rPr lang="en-US" sz="1800" b="1" i="0" u="none" strike="noStrike" dirty="0">
                <a:solidFill>
                  <a:srgbClr val="000000"/>
                </a:solidFill>
                <a:effectLst/>
                <a:latin typeface="Times New Roman" panose="02020603050405020304" pitchFamily="18" charset="0"/>
              </a:rPr>
              <a:t>Concept</a:t>
            </a:r>
            <a:r>
              <a:rPr lang="en-US" sz="1800" b="0" i="0" u="none" strike="noStrike" dirty="0">
                <a:solidFill>
                  <a:srgbClr val="000000"/>
                </a:solidFill>
                <a:effectLst/>
                <a:latin typeface="Times New Roman" panose="02020603050405020304" pitchFamily="18" charset="0"/>
              </a:rPr>
              <a:t> - An abstract idea.</a:t>
            </a:r>
            <a:endParaRPr lang="en-US" sz="1200" b="0" dirty="0">
              <a:effectLst/>
            </a:endParaRPr>
          </a:p>
          <a:p>
            <a:pPr marL="0" indent="0" rtl="0">
              <a:spcBef>
                <a:spcPts val="0"/>
              </a:spcBef>
              <a:spcAft>
                <a:spcPts val="0"/>
              </a:spcAft>
              <a:buNone/>
            </a:pPr>
            <a:br>
              <a:rPr lang="en-US" sz="1200" b="0" dirty="0">
                <a:effectLst/>
              </a:rPr>
            </a:br>
            <a:endParaRPr lang="en-US" sz="1200" b="0" dirty="0">
              <a:effectLst/>
            </a:endParaRPr>
          </a:p>
          <a:p>
            <a:pPr marL="0" indent="0" rtl="0">
              <a:spcBef>
                <a:spcPts val="0"/>
              </a:spcBef>
              <a:spcAft>
                <a:spcPts val="0"/>
              </a:spcAft>
              <a:buNone/>
            </a:pPr>
            <a:r>
              <a:rPr lang="en-US" sz="1800" b="1" i="0" u="none" strike="noStrike" dirty="0">
                <a:solidFill>
                  <a:srgbClr val="000000"/>
                </a:solidFill>
                <a:effectLst/>
                <a:latin typeface="Times New Roman" panose="02020603050405020304" pitchFamily="18" charset="0"/>
              </a:rPr>
              <a:t>Variable</a:t>
            </a:r>
            <a:r>
              <a:rPr lang="en-US" sz="1800" b="0" i="0" u="none" strike="noStrike" dirty="0">
                <a:solidFill>
                  <a:srgbClr val="000000"/>
                </a:solidFill>
                <a:effectLst/>
                <a:latin typeface="Times New Roman" panose="02020603050405020304" pitchFamily="18" charset="0"/>
              </a:rPr>
              <a:t>- A concrete idea that takes on different values.</a:t>
            </a:r>
            <a:endParaRPr lang="en-US" sz="1200" b="0" dirty="0">
              <a:effectLst/>
            </a:endParaRPr>
          </a:p>
          <a:p>
            <a:pPr marL="0" indent="0" rtl="0">
              <a:spcBef>
                <a:spcPts val="0"/>
              </a:spcBef>
              <a:spcAft>
                <a:spcPts val="0"/>
              </a:spcAft>
              <a:buNone/>
            </a:pPr>
            <a:br>
              <a:rPr lang="en-US" sz="1200" b="0" dirty="0">
                <a:effectLst/>
              </a:rPr>
            </a:br>
            <a:endParaRPr lang="en-US" sz="1200" b="0" dirty="0">
              <a:effectLst/>
            </a:endParaRPr>
          </a:p>
          <a:p>
            <a:pPr marL="0" indent="0" rtl="0">
              <a:spcBef>
                <a:spcPts val="0"/>
              </a:spcBef>
              <a:spcAft>
                <a:spcPts val="0"/>
              </a:spcAft>
              <a:buNone/>
            </a:pPr>
            <a:r>
              <a:rPr lang="en-US" sz="1800" b="1" i="0" u="none" strike="noStrike" dirty="0">
                <a:solidFill>
                  <a:srgbClr val="000000"/>
                </a:solidFill>
                <a:effectLst/>
                <a:latin typeface="Times New Roman" panose="02020603050405020304" pitchFamily="18" charset="0"/>
              </a:rPr>
              <a:t>Theory</a:t>
            </a:r>
            <a:r>
              <a:rPr lang="en-US" sz="1800" b="0" i="0" u="none" strike="noStrike" dirty="0">
                <a:solidFill>
                  <a:srgbClr val="000000"/>
                </a:solidFill>
                <a:effectLst/>
                <a:latin typeface="Times New Roman" panose="02020603050405020304" pitchFamily="18" charset="0"/>
              </a:rPr>
              <a:t> - A statement about why the change in an independent variable explains the change in the dependent variable.</a:t>
            </a:r>
            <a:endParaRPr lang="en-US" sz="1200" b="0" dirty="0">
              <a:effectLst/>
            </a:endParaRPr>
          </a:p>
          <a:p>
            <a:pPr marL="0" indent="0">
              <a:buNone/>
            </a:pPr>
            <a:br>
              <a:rPr lang="en-US" sz="1200" dirty="0"/>
            </a:br>
            <a:endParaRPr lang="en-US" sz="1800" b="1" i="0" u="none" strike="noStrike" dirty="0">
              <a:solidFill>
                <a:srgbClr val="000000"/>
              </a:solidFill>
              <a:effectLst/>
              <a:latin typeface="Times New Roman" panose="02020603050405020304" pitchFamily="18" charset="0"/>
            </a:endParaRPr>
          </a:p>
          <a:p>
            <a:pPr marL="0" indent="0">
              <a:buNone/>
            </a:pPr>
            <a:endParaRPr lang="en-US" sz="1800" b="1" dirty="0">
              <a:solidFill>
                <a:srgbClr val="000000"/>
              </a:solidFill>
              <a:latin typeface="Times New Roman" panose="02020603050405020304" pitchFamily="18" charset="0"/>
            </a:endParaRPr>
          </a:p>
          <a:p>
            <a:pPr marL="0" indent="0">
              <a:buNone/>
            </a:pPr>
            <a:endParaRPr lang="en-US" sz="1800" b="1" dirty="0">
              <a:solidFill>
                <a:srgbClr val="000000"/>
              </a:solidFill>
              <a:latin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901322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BA48D-7A86-46CA-8688-CA6E8D19C9E9}"/>
              </a:ext>
            </a:extLst>
          </p:cNvPr>
          <p:cNvSpPr>
            <a:spLocks noGrp="1"/>
          </p:cNvSpPr>
          <p:nvPr>
            <p:ph type="title"/>
          </p:nvPr>
        </p:nvSpPr>
        <p:spPr/>
        <p:txBody>
          <a:bodyPr/>
          <a:lstStyle/>
          <a:p>
            <a:r>
              <a:rPr lang="en-US" dirty="0"/>
              <a:t>Example Chapter: Chapter 1 (Where to Find Data)</a:t>
            </a:r>
          </a:p>
        </p:txBody>
      </p:sp>
      <p:pic>
        <p:nvPicPr>
          <p:cNvPr id="9218" name="Picture 2" descr="This page has a tab for each of the Arab Barometer Survey waves.&#10;&#10;">
            <a:extLst>
              <a:ext uri="{FF2B5EF4-FFF2-40B4-BE49-F238E27FC236}">
                <a16:creationId xmlns:a16="http://schemas.microsoft.com/office/drawing/2014/main" id="{B9695589-B3C3-48B1-819B-484301D853C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84817" y="1825625"/>
            <a:ext cx="1042236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0482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31E03-28C0-4855-A8F9-DF3F113DDDA4}"/>
              </a:ext>
            </a:extLst>
          </p:cNvPr>
          <p:cNvSpPr>
            <a:spLocks noGrp="1"/>
          </p:cNvSpPr>
          <p:nvPr>
            <p:ph type="title"/>
          </p:nvPr>
        </p:nvSpPr>
        <p:spPr/>
        <p:txBody>
          <a:bodyPr/>
          <a:lstStyle/>
          <a:p>
            <a:r>
              <a:rPr lang="en-US" dirty="0"/>
              <a:t>The Sample Research Paper</a:t>
            </a:r>
          </a:p>
        </p:txBody>
      </p:sp>
      <p:sp>
        <p:nvSpPr>
          <p:cNvPr id="3" name="Content Placeholder 2">
            <a:extLst>
              <a:ext uri="{FF2B5EF4-FFF2-40B4-BE49-F238E27FC236}">
                <a16:creationId xmlns:a16="http://schemas.microsoft.com/office/drawing/2014/main" id="{DC9ADDD8-5AFD-4B3D-B3A1-4661541A6150}"/>
              </a:ext>
            </a:extLst>
          </p:cNvPr>
          <p:cNvSpPr>
            <a:spLocks noGrp="1"/>
          </p:cNvSpPr>
          <p:nvPr>
            <p:ph idx="1"/>
          </p:nvPr>
        </p:nvSpPr>
        <p:spPr/>
        <p:txBody>
          <a:bodyPr/>
          <a:lstStyle/>
          <a:p>
            <a:pPr marL="0" indent="0" rtl="0">
              <a:spcBef>
                <a:spcPts val="0"/>
              </a:spcBef>
              <a:spcAft>
                <a:spcPts val="0"/>
              </a:spcAft>
              <a:buNone/>
            </a:pPr>
            <a:r>
              <a:rPr lang="en-US" sz="1800" b="0" i="0" u="sng" strike="noStrike" dirty="0">
                <a:solidFill>
                  <a:srgbClr val="0563C1"/>
                </a:solidFill>
                <a:effectLst/>
                <a:latin typeface="Times New Roman" panose="02020603050405020304" pitchFamily="18" charset="0"/>
                <a:hlinkClick r:id="rId2"/>
              </a:rPr>
              <a:t>Lindsay J. Benstead. 2014. “Why Do Some Arab Citizens See Democracy as Unsuitable for Their Country?” </a:t>
            </a:r>
            <a:r>
              <a:rPr lang="en-US" sz="1800" b="0" i="1" u="sng" strike="noStrike" dirty="0">
                <a:solidFill>
                  <a:srgbClr val="0563C1"/>
                </a:solidFill>
                <a:effectLst/>
                <a:latin typeface="Times New Roman" panose="02020603050405020304" pitchFamily="18" charset="0"/>
                <a:hlinkClick r:id="rId2"/>
              </a:rPr>
              <a:t>Democratization</a:t>
            </a:r>
            <a:r>
              <a:rPr lang="en-US" sz="1800" b="0" i="0" u="sng" strike="noStrike" dirty="0">
                <a:solidFill>
                  <a:srgbClr val="0563C1"/>
                </a:solidFill>
                <a:effectLst/>
                <a:latin typeface="Times New Roman" panose="02020603050405020304" pitchFamily="18" charset="0"/>
                <a:hlinkClick r:id="rId2"/>
              </a:rPr>
              <a:t>. First published online September 3, 2014. </a:t>
            </a:r>
            <a:r>
              <a:rPr lang="en-US" sz="1800" b="0" i="0" u="sng" strike="noStrike" dirty="0" err="1">
                <a:solidFill>
                  <a:srgbClr val="0563C1"/>
                </a:solidFill>
                <a:effectLst/>
                <a:latin typeface="Times New Roman" panose="02020603050405020304" pitchFamily="18" charset="0"/>
                <a:hlinkClick r:id="rId2"/>
              </a:rPr>
              <a:t>doi</a:t>
            </a:r>
            <a:r>
              <a:rPr lang="en-US" sz="1800" b="0" i="0" u="sng" strike="noStrike" dirty="0">
                <a:solidFill>
                  <a:srgbClr val="0563C1"/>
                </a:solidFill>
                <a:effectLst/>
                <a:latin typeface="Times New Roman" panose="02020603050405020304" pitchFamily="18" charset="0"/>
                <a:hlinkClick r:id="rId2"/>
              </a:rPr>
              <a:t>: 10.1080/13510347.2014.940041.</a:t>
            </a:r>
            <a:endParaRPr lang="en-US" b="0" dirty="0">
              <a:effectLst/>
            </a:endParaRPr>
          </a:p>
          <a:p>
            <a:pPr marL="0" indent="0">
              <a:buNone/>
            </a:pPr>
            <a:br>
              <a:rPr lang="en-US" dirty="0"/>
            </a:br>
            <a:endParaRPr lang="en-US" dirty="0"/>
          </a:p>
        </p:txBody>
      </p:sp>
      <p:pic>
        <p:nvPicPr>
          <p:cNvPr id="5" name="Picture 4">
            <a:extLst>
              <a:ext uri="{FF2B5EF4-FFF2-40B4-BE49-F238E27FC236}">
                <a16:creationId xmlns:a16="http://schemas.microsoft.com/office/drawing/2014/main" id="{C5D629D7-48FD-42DD-ACB2-2F564D4120CE}"/>
              </a:ext>
            </a:extLst>
          </p:cNvPr>
          <p:cNvPicPr>
            <a:picLocks noChangeAspect="1"/>
          </p:cNvPicPr>
          <p:nvPr/>
        </p:nvPicPr>
        <p:blipFill>
          <a:blip r:embed="rId3"/>
          <a:stretch>
            <a:fillRect/>
          </a:stretch>
        </p:blipFill>
        <p:spPr>
          <a:xfrm>
            <a:off x="2571629" y="2882900"/>
            <a:ext cx="7048741" cy="6858000"/>
          </a:xfrm>
          <a:prstGeom prst="rect">
            <a:avLst/>
          </a:prstGeom>
        </p:spPr>
      </p:pic>
    </p:spTree>
    <p:extLst>
      <p:ext uri="{BB962C8B-B14F-4D97-AF65-F5344CB8AC3E}">
        <p14:creationId xmlns:p14="http://schemas.microsoft.com/office/powerpoint/2010/main" val="2688604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173162"/>
          </a:xfrm>
        </p:spPr>
        <p:txBody>
          <a:bodyPr>
            <a:normAutofit fontScale="90000"/>
          </a:bodyPr>
          <a:lstStyle/>
          <a:p>
            <a:r>
              <a:rPr lang="en-US" dirty="0"/>
              <a:t>Arab Barometer, Wave I (2006-2008)</a:t>
            </a:r>
            <a:endParaRPr lang="en-GB" dirty="0"/>
          </a:p>
        </p:txBody>
      </p:sp>
      <p:sp>
        <p:nvSpPr>
          <p:cNvPr id="5" name="Content Placeholder 4"/>
          <p:cNvSpPr>
            <a:spLocks noGrp="1"/>
          </p:cNvSpPr>
          <p:nvPr>
            <p:ph idx="1"/>
          </p:nvPr>
        </p:nvSpPr>
        <p:spPr/>
        <p:txBody>
          <a:bodyPr/>
          <a:lstStyle/>
          <a:p>
            <a:r>
              <a:rPr lang="en-US" dirty="0"/>
              <a:t>Do Arab citizens support democracy?</a:t>
            </a:r>
          </a:p>
          <a:p>
            <a:endParaRPr lang="en-US" dirty="0"/>
          </a:p>
          <a:p>
            <a:r>
              <a:rPr lang="en-US" dirty="0"/>
              <a:t>“Democracy may have its problems, but it’s the best form of government.”</a:t>
            </a:r>
          </a:p>
          <a:p>
            <a:pPr lvl="1"/>
            <a:r>
              <a:rPr lang="en-US" dirty="0"/>
              <a:t>Prior to Arab uprisings, 80% or more in national samples agreed or strongly agreed</a:t>
            </a:r>
            <a:endParaRPr lang="en-GB" dirty="0"/>
          </a:p>
        </p:txBody>
      </p:sp>
    </p:spTree>
    <p:extLst>
      <p:ext uri="{BB962C8B-B14F-4D97-AF65-F5344CB8AC3E}">
        <p14:creationId xmlns:p14="http://schemas.microsoft.com/office/powerpoint/2010/main" val="22473059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GyjrkmY1XEulNJ4ttaGFR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QpOjDE4d9k6TfM1wPC9Ai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lCdJQ.57Zkisg6E4Fgxpd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be1R1kgdjUWPD.kJrNDIU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_rPywcN9w0GANJZ_37hcd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gMqz3V1fhkWAu4ar0NAGh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E0z2zrOyXU6tTPHVcN5AZ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ZRMeqWA1MkG6ITKi4mglF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IzVutQ_db0y0Giw1rtw.o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IzVutQ_db0y0Giw1rtw.oA"/>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ouLpId9WS0uXOa1oy5zW.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54x_IaJhLUupTOayeKpfZQ"/>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BWWvMbMRLEyNxdcMXCIpP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CImjZWy0pkGSF_cx8D7a6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84vIvBP79kSKnMM2V83u9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X_6Zi4VAuUiTucSNKZzQ6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7fFftKlUUUWDReisKdDqe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VI7fVmJhy0eFBP8W9GaiQ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VT.M3u3G9E6p6JOtA5jWyg"/>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YCxBP9BIH0a.6t.dh2ySL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u6755qf6tEulQR7s3G7Im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IzVutQ_db0y0Giw1rtw.oA"/>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MBboFyEdiUiM8ThqDhyac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p1G6ImUmdU6sZfFIJXkOR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6wIOthkKoUiBAz94od3dP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x4Zc6Onem0Wstzs9giekEg"/>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ZpAcZ8z8rkStPDixV5KBG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GnHWGuEIf06JWRpco5Xbn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SI0uC1thdEikMBYGsvmSz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cDgP0T2NNk6xTn2l7dCTF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AV.0MVxJEewzNILbBRdHQ"/>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VC.f6BUgXUWipgJnAzBQww"/>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3eyqhFAOkEm5aj4ucFgw4A"/>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6Px_09in506dz7QdoOTy7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OpHuSRZFh0OmQybS8Ltiqw"/>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y7PWFCqlNUKAydU0VzVA4A"/>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TMw0fmBALEO2drXPrW_x1A"/>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uGbAXrPxdUGInBOLE6mr3A"/>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muJu0rGGu0WqKHBQOaMrPQ"/>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5yeV1Jq3UUqhMSdmLgpcqg"/>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G1.fY6A09UCxWQR8j2c5J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DAmri0QKVEm8lE.VhtsThw"/>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fVHFF3gU29TlWnffP1Sw"/>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SzE0Q09k7U2pBlb9h9ukRA"/>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5ZmyiZ4srUuJSan6oVgcfw"/>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0isM8rdH8U2.Z.AbQrX44g"/>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1bagTjo_3EC3W2M69ij6bA"/>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D5Z5yKzHskClkLILjkxsig"/>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XTi80fkGzEenvLxSxOzPlQ"/>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_GqTBANjDEu2etrxP7sK0g"/>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ZGL3S3_cBkCk1ulJNMCCkA"/>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g6SEtDYzQk2btQrResMcO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sCtrAeItOk20vVQ3oFNaOQ"/>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tttur3Rfx0.uP58AUiuwQw"/>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4bz6TEtRX0eTShXVIMNo8g"/>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3PI75WzIvUCmMXYX0qaz8g"/>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_8IljiGugE2kcNOT0paVWQ"/>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UMpbzYh6X0u3IJ6Bkypb2Q"/>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kV5YnF5EfEiC1dqZYOeTvQ"/>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P.6e67owLEi4rnFckRrdLw"/>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tfz4.QbcOUqkFbc7NqyqjA"/>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mu.haLACHkWYUJh2l7E14w"/>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8h07nNzI6EKUbtrcLsl46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gSj6L2CKmkGTk8D4UqfBGA"/>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Ji35ef550EaYpNeoJl4wnQ"/>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IzVutQ_db0y0Giw1rtw.oA"/>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rul_1BEkQ0C0N.mCVHCWOQ"/>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Lazlm7MuFUiPwDEEtEmY3Q"/>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pOeKxGOuBk6sw_40e.View"/>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u1x9Uk1BF0ijJHx0OuyIAA"/>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VeaBeSInyE2M223KYN7y2w"/>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zUsAdS1ufEeaWR8r6AYyug"/>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d.7qKTRhtUWepKClFKFUo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8hfHrD8FHEKgMKfjuCjGJw"/>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lIzt6Z47b06vrqURI6MMvQ"/>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pLpx3Md.90OXIvzWwSyHyw"/>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qLrHwFrS3EyeYAMA8G1MBQ"/>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HuAnYHPo3E.bW7Qy4iFHYg"/>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4v8h560r20agVy5FsQajzg"/>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yyUY.GuwpEu7TZhmIYfnG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fDOVcyDcn0utFVJvC0rwB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15384</TotalTime>
  <Words>2305</Words>
  <Application>Microsoft Office PowerPoint</Application>
  <PresentationFormat>Widescreen</PresentationFormat>
  <Paragraphs>261</Paragraphs>
  <Slides>49</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3</vt:i4>
      </vt:variant>
      <vt:variant>
        <vt:lpstr>Slide Titles</vt:lpstr>
      </vt:variant>
      <vt:variant>
        <vt:i4>49</vt:i4>
      </vt:variant>
    </vt:vector>
  </HeadingPairs>
  <TitlesOfParts>
    <vt:vector size="60" baseType="lpstr">
      <vt:lpstr>Arial</vt:lpstr>
      <vt:lpstr>Calibri</vt:lpstr>
      <vt:lpstr>Calibri Light</vt:lpstr>
      <vt:lpstr>Courier New</vt:lpstr>
      <vt:lpstr>Inter</vt:lpstr>
      <vt:lpstr>Times</vt:lpstr>
      <vt:lpstr>Times New Roman</vt:lpstr>
      <vt:lpstr>Office Theme</vt:lpstr>
      <vt:lpstr>Document</vt:lpstr>
      <vt:lpstr>think-cell Slide</vt:lpstr>
      <vt:lpstr>Diagram</vt:lpstr>
      <vt:lpstr>How to Analyze Public Opinion Data in Ten Easy Steps:  A Beginner’s Guide Using Stata</vt:lpstr>
      <vt:lpstr>The Genesis of the Book</vt:lpstr>
      <vt:lpstr>The Genesis of the Book</vt:lpstr>
      <vt:lpstr>The Basis Approach of the Book</vt:lpstr>
      <vt:lpstr>Outline of the Book</vt:lpstr>
      <vt:lpstr>Example Chapter: Chapter 1</vt:lpstr>
      <vt:lpstr>Example Chapter: Chapter 1 (Where to Find Data)</vt:lpstr>
      <vt:lpstr>The Sample Research Paper</vt:lpstr>
      <vt:lpstr>Arab Barometer, Wave I (2006-2008)</vt:lpstr>
      <vt:lpstr>PowerPoint Presentation</vt:lpstr>
      <vt:lpstr>Argument: Consequence Based Theory</vt:lpstr>
      <vt:lpstr>Findings: Democracy’s Consequences</vt:lpstr>
      <vt:lpstr>Findings: Religion</vt:lpstr>
      <vt:lpstr>Example Chapter (Creating a Scale)</vt:lpstr>
      <vt:lpstr>  Tessler, Mark A. Social Science Research in the Arab World and Beyond: A Guide for Students, Instructors and Researchers. Cham: Springer, 2023. doi:10.1007/978-3-031-13838-6.  </vt:lpstr>
      <vt:lpstr>Conclusion</vt:lpstr>
      <vt:lpstr>Back Up</vt:lpstr>
      <vt:lpstr>Arab Public Opinion after the Uprisings:  Why Do Some Arab Citizens See Democracy as Unsuitable? </vt:lpstr>
      <vt:lpstr>Outline</vt:lpstr>
      <vt:lpstr>Arab Barometer, Wave I (2006-2008)</vt:lpstr>
      <vt:lpstr>Arab Barometer, Wave I (2006-2008)</vt:lpstr>
      <vt:lpstr>PowerPoint Presentation</vt:lpstr>
      <vt:lpstr>Research Questions</vt:lpstr>
      <vt:lpstr>Argument: Consequence Based Theory</vt:lpstr>
      <vt:lpstr>Motivation for Explaining Popular Support for Democracy</vt:lpstr>
      <vt:lpstr>Theoretical explanations</vt:lpstr>
      <vt:lpstr>Explanations for Lagging Support for Democracy</vt:lpstr>
      <vt:lpstr>Explanations for Lagging Support for Democracy</vt:lpstr>
      <vt:lpstr>Explanations for Lagging Support for Democracy</vt:lpstr>
      <vt:lpstr>Explanations for Lagging Support for Democracy</vt:lpstr>
      <vt:lpstr>Explanations for Lagging Support for Democracy</vt:lpstr>
      <vt:lpstr>PowerPoint Presentation</vt:lpstr>
      <vt:lpstr>PowerPoint Presentation</vt:lpstr>
      <vt:lpstr>Findings: Democracy’s Consequences</vt:lpstr>
      <vt:lpstr>Findings: Government Performance</vt:lpstr>
      <vt:lpstr>Findings: Economic Modernization</vt:lpstr>
      <vt:lpstr>Findings: Religion</vt:lpstr>
      <vt:lpstr>Tunisia’s democratic transition</vt:lpstr>
      <vt:lpstr>Research Question</vt:lpstr>
      <vt:lpstr>Developments</vt:lpstr>
      <vt:lpstr>Challenges</vt:lpstr>
      <vt:lpstr>Argument: Consequence Based Theory</vt:lpstr>
      <vt:lpstr>Support for democracy declined in Tunisia from 2012 to 2014</vt:lpstr>
      <vt:lpstr>Current Situation and Attitudes Towards Democracy</vt:lpstr>
      <vt:lpstr>The current government is perceived as being ineffective in addressing a variety of problems.</vt:lpstr>
      <vt:lpstr>Tunisians’ Assessments of Democracy’s Consequences (2014)</vt:lpstr>
      <vt:lpstr>Conclusion</vt:lpstr>
      <vt:lpstr>BackUp</vt:lpstr>
      <vt:lpstr>Current Situation and Attitudes Towards Democracy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Stata Presentation</dc:title>
  <dc:creator>Lindsay Benstead</dc:creator>
  <cp:lastModifiedBy>Lindsay Benstead</cp:lastModifiedBy>
  <cp:revision>12</cp:revision>
  <dcterms:created xsi:type="dcterms:W3CDTF">2024-07-23T03:40:14Z</dcterms:created>
  <dcterms:modified xsi:type="dcterms:W3CDTF">2024-08-02T20:05:11Z</dcterms:modified>
</cp:coreProperties>
</file>