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0" r:id="rId3"/>
    <p:sldId id="302" r:id="rId4"/>
    <p:sldId id="307" r:id="rId5"/>
    <p:sldId id="336" r:id="rId6"/>
    <p:sldId id="303" r:id="rId7"/>
    <p:sldId id="337" r:id="rId8"/>
    <p:sldId id="338" r:id="rId9"/>
    <p:sldId id="339" r:id="rId10"/>
    <p:sldId id="340" r:id="rId11"/>
    <p:sldId id="325" r:id="rId12"/>
    <p:sldId id="341" r:id="rId13"/>
    <p:sldId id="342" r:id="rId14"/>
    <p:sldId id="343" r:id="rId15"/>
    <p:sldId id="344" r:id="rId16"/>
    <p:sldId id="345" r:id="rId17"/>
    <p:sldId id="323" r:id="rId18"/>
    <p:sldId id="324" r:id="rId19"/>
    <p:sldId id="326" r:id="rId20"/>
    <p:sldId id="309" r:id="rId21"/>
    <p:sldId id="328" r:id="rId22"/>
    <p:sldId id="329" r:id="rId23"/>
    <p:sldId id="330" r:id="rId24"/>
    <p:sldId id="334" r:id="rId25"/>
    <p:sldId id="327" r:id="rId26"/>
    <p:sldId id="335" r:id="rId27"/>
    <p:sldId id="333" r:id="rId28"/>
    <p:sldId id="331" r:id="rId29"/>
    <p:sldId id="346" r:id="rId30"/>
    <p:sldId id="25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Ruth Jones" initials="MRJ" lastIdx="7" clrIdx="0">
    <p:extLst>
      <p:ext uri="{19B8F6BF-5375-455C-9EA6-DF929625EA0E}">
        <p15:presenceInfo xmlns:p15="http://schemas.microsoft.com/office/powerpoint/2012/main" userId="S::mjones5@worldbank.org::4de489b9-4ceb-45e2-843f-73f505ed51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28F793-9BB2-43A1-91DC-5CC07A6A65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31BCB-8845-460C-A391-535DD138D1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3EDFD-5524-490C-89D1-62DC6AC3C122}" type="datetimeFigureOut">
              <a:rPr lang="en-US" smtClean="0">
                <a:latin typeface="Helvetica" pitchFamily="2" charset="0"/>
              </a:rPr>
              <a:t>7/17/23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B27FB-AE24-4DE2-BB5D-B103A93643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C91A2-B3E0-4DD2-8A2A-09A270BA33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D4B19-581F-46C1-983E-4D678C8525B1}" type="slidenum">
              <a:rPr lang="en-US" smtClean="0">
                <a:latin typeface="Helvetica" pitchFamily="2" charset="0"/>
              </a:rPr>
              <a:t>‹#›</a:t>
            </a:fld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74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BA1C16A9-914B-4923-BE16-150E0AFB45D0}" type="datetimeFigureOut">
              <a:rPr lang="en-US" smtClean="0"/>
              <a:pPr/>
              <a:t>7/17/23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FF0020ED-C7F5-461D-A032-E296488161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1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51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88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69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41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46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4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16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39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3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9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6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34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00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43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78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35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05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8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2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0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2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7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80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88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20ED-C7F5-461D-A032-E296488161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4069BF-73F2-4C61-823E-BEF2A20B77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0647D7-0AB5-4F9C-9122-6AB30AF1C2C6}"/>
              </a:ext>
            </a:extLst>
          </p:cNvPr>
          <p:cNvGrpSpPr/>
          <p:nvPr userDrawn="1"/>
        </p:nvGrpSpPr>
        <p:grpSpPr>
          <a:xfrm>
            <a:off x="0" y="5924545"/>
            <a:ext cx="12192000" cy="933458"/>
            <a:chOff x="0" y="5924545"/>
            <a:chExt cx="12192000" cy="933458"/>
          </a:xfrm>
        </p:grpSpPr>
        <p:pic>
          <p:nvPicPr>
            <p:cNvPr id="8" name="Picture 7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1D3DA3A0-32E7-479C-BB3C-70BA14FC21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72"/>
            <a:stretch/>
          </p:blipFill>
          <p:spPr>
            <a:xfrm>
              <a:off x="0" y="5924550"/>
              <a:ext cx="3590925" cy="933450"/>
            </a:xfrm>
            <a:prstGeom prst="rect">
              <a:avLst/>
            </a:prstGeom>
          </p:spPr>
        </p:pic>
        <p:pic>
          <p:nvPicPr>
            <p:cNvPr id="12" name="Picture 11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BAF47EC5-41BA-43DA-87EC-417E7B05A9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5" t="85372"/>
            <a:stretch/>
          </p:blipFill>
          <p:spPr>
            <a:xfrm>
              <a:off x="9058275" y="5924547"/>
              <a:ext cx="1876425" cy="933450"/>
            </a:xfrm>
            <a:prstGeom prst="rect">
              <a:avLst/>
            </a:prstGeom>
          </p:spPr>
        </p:pic>
        <p:pic>
          <p:nvPicPr>
            <p:cNvPr id="13" name="Picture 12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2E276EC1-3C24-4F1B-943B-616ADD6F35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5" t="85372"/>
            <a:stretch/>
          </p:blipFill>
          <p:spPr>
            <a:xfrm>
              <a:off x="10315575" y="5924551"/>
              <a:ext cx="1876425" cy="933450"/>
            </a:xfrm>
            <a:prstGeom prst="rect">
              <a:avLst/>
            </a:prstGeom>
          </p:spPr>
        </p:pic>
        <p:pic>
          <p:nvPicPr>
            <p:cNvPr id="14" name="Picture 13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0666D334-E948-48F4-BF8B-8697BB14CE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5" t="85372"/>
            <a:stretch/>
          </p:blipFill>
          <p:spPr>
            <a:xfrm>
              <a:off x="23812" y="5924550"/>
              <a:ext cx="1876425" cy="933445"/>
            </a:xfrm>
            <a:prstGeom prst="rect">
              <a:avLst/>
            </a:prstGeom>
          </p:spPr>
        </p:pic>
        <p:pic>
          <p:nvPicPr>
            <p:cNvPr id="20" name="Picture 19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7E662772-6C75-405C-98A0-EEB87DFAFA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5" t="85372"/>
            <a:stretch/>
          </p:blipFill>
          <p:spPr>
            <a:xfrm>
              <a:off x="3579018" y="5924545"/>
              <a:ext cx="1876425" cy="933450"/>
            </a:xfrm>
            <a:prstGeom prst="rect">
              <a:avLst/>
            </a:prstGeom>
          </p:spPr>
        </p:pic>
        <p:pic>
          <p:nvPicPr>
            <p:cNvPr id="21" name="Picture 20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670FC0CE-49D0-4BBD-9E2A-170D8498EE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5" t="85372"/>
            <a:stretch/>
          </p:blipFill>
          <p:spPr>
            <a:xfrm>
              <a:off x="5443538" y="5924550"/>
              <a:ext cx="1924049" cy="933450"/>
            </a:xfrm>
            <a:prstGeom prst="rect">
              <a:avLst/>
            </a:prstGeom>
          </p:spPr>
        </p:pic>
        <p:pic>
          <p:nvPicPr>
            <p:cNvPr id="22" name="Picture 21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E9746940-E74B-433C-8A3B-2A8CE10ADA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5" t="85372"/>
            <a:stretch/>
          </p:blipFill>
          <p:spPr>
            <a:xfrm>
              <a:off x="7205662" y="5924553"/>
              <a:ext cx="1876425" cy="933450"/>
            </a:xfrm>
            <a:prstGeom prst="rect">
              <a:avLst/>
            </a:prstGeom>
          </p:spPr>
        </p:pic>
      </p:grpSp>
      <p:pic>
        <p:nvPicPr>
          <p:cNvPr id="29" name="Picture 28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582F1504-1994-4EC9-BA25-CF196F70E6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1" t="41527" r="8694" b="55973"/>
          <a:stretch/>
        </p:blipFill>
        <p:spPr>
          <a:xfrm>
            <a:off x="1481137" y="3444403"/>
            <a:ext cx="9229725" cy="17934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91EBAE0-895B-400F-8F93-D6CB4DCFE7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3" b="13836"/>
          <a:stretch/>
        </p:blipFill>
        <p:spPr>
          <a:xfrm>
            <a:off x="7758960" y="3064415"/>
            <a:ext cx="4911811" cy="3419466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3845D57D-E35D-4B25-8055-07E53769F5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69" y="6130196"/>
            <a:ext cx="1009791" cy="647790"/>
          </a:xfrm>
          <a:prstGeom prst="rect">
            <a:avLst/>
          </a:prstGeom>
        </p:spPr>
      </p:pic>
      <p:pic>
        <p:nvPicPr>
          <p:cNvPr id="23" name="Picture 2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E3BC703-348F-4133-B756-1BA6771605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6" y="6171946"/>
            <a:ext cx="2857500" cy="561975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60518DB8-A760-498B-8CB2-C10FB842AA3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27" y="6086434"/>
            <a:ext cx="1876425" cy="733001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BB40CAC5-FBCA-4669-8841-7D0C6E2C74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802" y="6061115"/>
            <a:ext cx="666317" cy="73422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8E347-1158-E94B-3570-DE9D4E429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2250" y="1265238"/>
            <a:ext cx="6376988" cy="2179637"/>
          </a:xfrm>
        </p:spPr>
        <p:txBody>
          <a:bodyPr/>
          <a:lstStyle>
            <a:lvl1pPr marL="68580" indent="0">
              <a:buNone/>
              <a:defRPr lang="en-US" sz="6000" kern="1200" smtClean="0">
                <a:solidFill>
                  <a:schemeClr val="bg2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Test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0B9661-49B6-4A7C-B870-0C56003F2F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81137" y="3624263"/>
            <a:ext cx="6388101" cy="1619250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3200" kern="1200" dirty="0" smtClean="0">
                <a:solidFill>
                  <a:srgbClr val="ECBB32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7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5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706DE-4156-4434-991C-83D7C870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chemeClr val="tx2"/>
          </a:solidFill>
          <a:ln>
            <a:noFill/>
          </a:ln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EC794-A6C2-4732-A968-D9F40FBD9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81174"/>
            <a:ext cx="5157787" cy="723900"/>
          </a:xfr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1FF28-20F7-4CB1-AF0B-0B041A40B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/>
            </a:lvl1pPr>
            <a:lvl2pPr>
              <a:buClr>
                <a:schemeClr val="accent3"/>
              </a:buClr>
              <a:defRPr sz="2000"/>
            </a:lvl2pPr>
            <a:lvl3pPr>
              <a:buClr>
                <a:schemeClr val="accent3"/>
              </a:buClr>
              <a:defRPr sz="1800"/>
            </a:lvl3pPr>
            <a:lvl4pPr>
              <a:buClr>
                <a:schemeClr val="accent3"/>
              </a:buClr>
              <a:defRPr sz="1600"/>
            </a:lvl4pPr>
            <a:lvl5pPr>
              <a:buClr>
                <a:schemeClr val="accent3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835CE-8CAA-4DD6-B2B4-CF7EB6CB0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81173"/>
            <a:ext cx="5180012" cy="723901"/>
          </a:xfr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lang="en-US" sz="2800" b="0" i="0" kern="1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C66F9-DDA4-4419-B0C4-49D088974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/>
            </a:lvl1pPr>
            <a:lvl2pPr>
              <a:buClr>
                <a:schemeClr val="accent3"/>
              </a:buClr>
              <a:defRPr sz="2000"/>
            </a:lvl2pPr>
            <a:lvl3pPr>
              <a:buClr>
                <a:schemeClr val="accent3"/>
              </a:buClr>
              <a:defRPr sz="1800"/>
            </a:lvl3pPr>
            <a:lvl4pPr>
              <a:buClr>
                <a:schemeClr val="accent3"/>
              </a:buClr>
              <a:defRPr sz="1600"/>
            </a:lvl4pPr>
            <a:lvl5pPr>
              <a:buClr>
                <a:schemeClr val="accent3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76E898-8B57-41D0-A4BC-4405EE9E0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E39BF9E5-AEC4-40B0-811C-0E8F7F452B07}" type="datetimeFigureOut">
              <a:rPr lang="en-US" smtClean="0"/>
              <a:pPr/>
              <a:t>7/17/23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A491F4-5E1E-4650-8028-5EB62212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Development Research in Practice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2460E-F884-4305-910E-D5C06275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CDDDC25-2681-4BBC-8E1F-A04E933C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5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6EEBD-6CFF-4038-B36D-E7E42877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E39BF9E5-AEC4-40B0-811C-0E8F7F452B07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16FF4-C185-4FEF-B6F9-BCDCA3C9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Development Research in Practice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1CEC1-8461-437B-9016-CA5BD381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0CDDDC25-2681-4BBC-8E1F-A04E933CF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8CAF64-7C9F-423E-96A2-A384D82663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523875"/>
            <a:ext cx="10515600" cy="5600700"/>
          </a:xfr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01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6EEBD-6CFF-4038-B36D-E7E42877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E39BF9E5-AEC4-40B0-811C-0E8F7F452B07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16FF4-C185-4FEF-B6F9-BCDCA3C9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Development Research in Practice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1CEC1-8461-437B-9016-CA5BD381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0CDDDC25-2681-4BBC-8E1F-A04E933CF1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8CAF64-7C9F-423E-96A2-A384D82663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523875"/>
            <a:ext cx="10515600" cy="5600700"/>
          </a:xfr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41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E3CF6-68FD-453B-8462-4748CCB6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F9E5-AEC4-40B0-811C-0E8F7F452B07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71991-82DC-4D60-BCAD-5FED6184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Research in Practice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7B812-22CC-4C39-9587-2221CEFA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DC25-2681-4BBC-8E1F-A04E933C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21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4FCB-C806-4B40-93E3-BFC09F930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7F4B9-9CF6-CF4D-8F2A-A900AC24B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4477-5B82-BC45-8C72-D1E3F6C8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F9E5-AEC4-40B0-811C-0E8F7F452B07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7A0D4-77F1-5F42-AEB4-89D3C1BC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Research in Practice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296CC-5A3A-F648-BFB1-CFC8EA10F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DC25-2681-4BBC-8E1F-A04E933C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C26158-0F61-439A-AC06-2D6E52910BE6}"/>
              </a:ext>
            </a:extLst>
          </p:cNvPr>
          <p:cNvSpPr/>
          <p:nvPr userDrawn="1"/>
        </p:nvSpPr>
        <p:spPr>
          <a:xfrm>
            <a:off x="831850" y="911880"/>
            <a:ext cx="10515600" cy="2517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7FDF5-B092-4BA9-817C-AA6D875FD7BB}"/>
              </a:ext>
            </a:extLst>
          </p:cNvPr>
          <p:cNvSpPr/>
          <p:nvPr userDrawn="1"/>
        </p:nvSpPr>
        <p:spPr>
          <a:xfrm>
            <a:off x="831850" y="3473825"/>
            <a:ext cx="10515600" cy="150018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4FB89-92F1-4F87-B462-75AD8E608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73825"/>
            <a:ext cx="10515600" cy="1500187"/>
          </a:xfrm>
          <a:noFill/>
        </p:spPr>
        <p:txBody>
          <a:bodyPr/>
          <a:lstStyle>
            <a:lvl1pPr marL="0" indent="0" algn="ctr">
              <a:buNone/>
              <a:defRPr lang="en-US" cap="all" baseline="0" dirty="0">
                <a:solidFill>
                  <a:srgbClr val="ECBB3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7EE5D-4245-4DC1-83CF-FB06AF96C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11880"/>
            <a:ext cx="10515600" cy="2519736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D4518-0729-418B-BE73-2F888DE20F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51812" y="3282015"/>
            <a:ext cx="5440188" cy="388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5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2819DA-ED84-42D3-87FC-ACA707D5DECB}"/>
              </a:ext>
            </a:extLst>
          </p:cNvPr>
          <p:cNvSpPr/>
          <p:nvPr userDrawn="1"/>
        </p:nvSpPr>
        <p:spPr>
          <a:xfrm>
            <a:off x="831850" y="3473825"/>
            <a:ext cx="10515600" cy="150018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9BA42C-76AE-463D-93F0-B7A210377830}"/>
              </a:ext>
            </a:extLst>
          </p:cNvPr>
          <p:cNvSpPr/>
          <p:nvPr userDrawn="1"/>
        </p:nvSpPr>
        <p:spPr>
          <a:xfrm>
            <a:off x="838200" y="1918448"/>
            <a:ext cx="10515600" cy="1528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7EE5D-4245-4DC1-83CF-FB06AF96C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31428"/>
            <a:ext cx="10515600" cy="1500188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4FB89-92F1-4F87-B462-75AD8E608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73825"/>
            <a:ext cx="10515600" cy="1500187"/>
          </a:xfrm>
          <a:noFill/>
        </p:spPr>
        <p:txBody>
          <a:bodyPr/>
          <a:lstStyle>
            <a:lvl1pPr marL="0" indent="0" algn="ctr">
              <a:buNone/>
              <a:defRPr lang="en-US" cap="all" baseline="0" dirty="0">
                <a:solidFill>
                  <a:srgbClr val="ECBB3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53BE465-52A8-4822-AE7F-48F034094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068" y="-1245354"/>
            <a:ext cx="2014732" cy="40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6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BBAD-8CCB-414D-9190-F079D6C6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EC83-3860-46E6-BEC1-512291D27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79FC6-5775-45C9-BE38-90ADB20EC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9BF9E5-AEC4-40B0-811C-0E8F7F452B07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C1F0D-26FD-4DE8-9DB0-8160EB5B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Development Research in Practice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A8236-9398-4BDA-8767-7AD2F075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CDDDC25-2681-4BBC-8E1F-A04E933CF1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EF634D3-5B9D-4DC6-A2CC-2FB219A6D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68" y="0"/>
            <a:ext cx="2014732" cy="40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7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BBAD-8CCB-414D-9190-F079D6C6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EC83-3860-46E6-BEC1-512291D27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79FC6-5775-45C9-BE38-90ADB20EC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9BF9E5-AEC4-40B0-811C-0E8F7F452B07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C1F0D-26FD-4DE8-9DB0-8160EB5B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Development Research in Practice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A8236-9398-4BDA-8767-7AD2F075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CDDDC25-2681-4BBC-8E1F-A04E933CF1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4AE3B6-A01E-4CD2-8468-00C259E1281A}"/>
              </a:ext>
            </a:extLst>
          </p:cNvPr>
          <p:cNvSpPr/>
          <p:nvPr userDrawn="1"/>
        </p:nvSpPr>
        <p:spPr>
          <a:xfrm>
            <a:off x="846306" y="1692613"/>
            <a:ext cx="10525328" cy="29183"/>
          </a:xfrm>
          <a:custGeom>
            <a:avLst/>
            <a:gdLst>
              <a:gd name="connsiteX0" fmla="*/ 0 w 10525328"/>
              <a:gd name="connsiteY0" fmla="*/ 0 h 29183"/>
              <a:gd name="connsiteX1" fmla="*/ 868340 w 10525328"/>
              <a:gd name="connsiteY1" fmla="*/ 2408 h 29183"/>
              <a:gd name="connsiteX2" fmla="*/ 1631426 w 10525328"/>
              <a:gd name="connsiteY2" fmla="*/ 4523 h 29183"/>
              <a:gd name="connsiteX3" fmla="*/ 2394512 w 10525328"/>
              <a:gd name="connsiteY3" fmla="*/ 6639 h 29183"/>
              <a:gd name="connsiteX4" fmla="*/ 2736585 w 10525328"/>
              <a:gd name="connsiteY4" fmla="*/ 7588 h 29183"/>
              <a:gd name="connsiteX5" fmla="*/ 3183912 w 10525328"/>
              <a:gd name="connsiteY5" fmla="*/ 8828 h 29183"/>
              <a:gd name="connsiteX6" fmla="*/ 3946998 w 10525328"/>
              <a:gd name="connsiteY6" fmla="*/ 10944 h 29183"/>
              <a:gd name="connsiteX7" fmla="*/ 4499578 w 10525328"/>
              <a:gd name="connsiteY7" fmla="*/ 12476 h 29183"/>
              <a:gd name="connsiteX8" fmla="*/ 4946904 w 10525328"/>
              <a:gd name="connsiteY8" fmla="*/ 13716 h 29183"/>
              <a:gd name="connsiteX9" fmla="*/ 5709990 w 10525328"/>
              <a:gd name="connsiteY9" fmla="*/ 15832 h 29183"/>
              <a:gd name="connsiteX10" fmla="*/ 6367823 w 10525328"/>
              <a:gd name="connsiteY10" fmla="*/ 17656 h 29183"/>
              <a:gd name="connsiteX11" fmla="*/ 7025656 w 10525328"/>
              <a:gd name="connsiteY11" fmla="*/ 19480 h 29183"/>
              <a:gd name="connsiteX12" fmla="*/ 7893996 w 10525328"/>
              <a:gd name="connsiteY12" fmla="*/ 21887 h 29183"/>
              <a:gd name="connsiteX13" fmla="*/ 8657082 w 10525328"/>
              <a:gd name="connsiteY13" fmla="*/ 24003 h 29183"/>
              <a:gd name="connsiteX14" fmla="*/ 8999155 w 10525328"/>
              <a:gd name="connsiteY14" fmla="*/ 24951 h 29183"/>
              <a:gd name="connsiteX15" fmla="*/ 9551735 w 10525328"/>
              <a:gd name="connsiteY15" fmla="*/ 26484 h 29183"/>
              <a:gd name="connsiteX16" fmla="*/ 10525328 w 10525328"/>
              <a:gd name="connsiteY16" fmla="*/ 29183 h 2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25328" h="29183" fill="none" extrusionOk="0">
                <a:moveTo>
                  <a:pt x="0" y="0"/>
                </a:moveTo>
                <a:cubicBezTo>
                  <a:pt x="225724" y="-3155"/>
                  <a:pt x="693552" y="34749"/>
                  <a:pt x="868340" y="2408"/>
                </a:cubicBezTo>
                <a:cubicBezTo>
                  <a:pt x="1043128" y="-29934"/>
                  <a:pt x="1415531" y="34726"/>
                  <a:pt x="1631426" y="4523"/>
                </a:cubicBezTo>
                <a:cubicBezTo>
                  <a:pt x="1847321" y="-25680"/>
                  <a:pt x="2201421" y="-15936"/>
                  <a:pt x="2394512" y="6639"/>
                </a:cubicBezTo>
                <a:cubicBezTo>
                  <a:pt x="2587603" y="29214"/>
                  <a:pt x="2628370" y="2646"/>
                  <a:pt x="2736585" y="7588"/>
                </a:cubicBezTo>
                <a:cubicBezTo>
                  <a:pt x="2844800" y="12529"/>
                  <a:pt x="3093263" y="13607"/>
                  <a:pt x="3183912" y="8828"/>
                </a:cubicBezTo>
                <a:cubicBezTo>
                  <a:pt x="3274561" y="4050"/>
                  <a:pt x="3572330" y="12093"/>
                  <a:pt x="3946998" y="10944"/>
                </a:cubicBezTo>
                <a:cubicBezTo>
                  <a:pt x="4321666" y="9794"/>
                  <a:pt x="4362395" y="36117"/>
                  <a:pt x="4499578" y="12476"/>
                </a:cubicBezTo>
                <a:cubicBezTo>
                  <a:pt x="4636761" y="-11165"/>
                  <a:pt x="4845566" y="1287"/>
                  <a:pt x="4946904" y="13716"/>
                </a:cubicBezTo>
                <a:cubicBezTo>
                  <a:pt x="5048242" y="26145"/>
                  <a:pt x="5371851" y="-19975"/>
                  <a:pt x="5709990" y="15832"/>
                </a:cubicBezTo>
                <a:cubicBezTo>
                  <a:pt x="6048129" y="51639"/>
                  <a:pt x="6046413" y="-618"/>
                  <a:pt x="6367823" y="17656"/>
                </a:cubicBezTo>
                <a:cubicBezTo>
                  <a:pt x="6689233" y="35930"/>
                  <a:pt x="6805972" y="1304"/>
                  <a:pt x="7025656" y="19480"/>
                </a:cubicBezTo>
                <a:cubicBezTo>
                  <a:pt x="7245340" y="37656"/>
                  <a:pt x="7611300" y="-22180"/>
                  <a:pt x="7893996" y="21887"/>
                </a:cubicBezTo>
                <a:cubicBezTo>
                  <a:pt x="8176692" y="65954"/>
                  <a:pt x="8333664" y="17929"/>
                  <a:pt x="8657082" y="24003"/>
                </a:cubicBezTo>
                <a:cubicBezTo>
                  <a:pt x="8980500" y="30076"/>
                  <a:pt x="8903536" y="27220"/>
                  <a:pt x="8999155" y="24951"/>
                </a:cubicBezTo>
                <a:cubicBezTo>
                  <a:pt x="9094774" y="22683"/>
                  <a:pt x="9416963" y="42474"/>
                  <a:pt x="9551735" y="26484"/>
                </a:cubicBezTo>
                <a:cubicBezTo>
                  <a:pt x="9686507" y="10494"/>
                  <a:pt x="10278370" y="64434"/>
                  <a:pt x="10525328" y="29183"/>
                </a:cubicBezTo>
              </a:path>
              <a:path w="10525328" h="29183" stroke="0" extrusionOk="0">
                <a:moveTo>
                  <a:pt x="0" y="0"/>
                </a:moveTo>
                <a:cubicBezTo>
                  <a:pt x="231657" y="21921"/>
                  <a:pt x="320604" y="-25079"/>
                  <a:pt x="552580" y="1532"/>
                </a:cubicBezTo>
                <a:cubicBezTo>
                  <a:pt x="784556" y="28143"/>
                  <a:pt x="766619" y="-8076"/>
                  <a:pt x="894653" y="2481"/>
                </a:cubicBezTo>
                <a:cubicBezTo>
                  <a:pt x="1022687" y="13038"/>
                  <a:pt x="1585093" y="-36633"/>
                  <a:pt x="1762992" y="4888"/>
                </a:cubicBezTo>
                <a:cubicBezTo>
                  <a:pt x="1940891" y="46409"/>
                  <a:pt x="2105273" y="3186"/>
                  <a:pt x="2315572" y="6420"/>
                </a:cubicBezTo>
                <a:cubicBezTo>
                  <a:pt x="2525871" y="9654"/>
                  <a:pt x="2625666" y="12778"/>
                  <a:pt x="2868152" y="7952"/>
                </a:cubicBezTo>
                <a:cubicBezTo>
                  <a:pt x="3110638" y="3126"/>
                  <a:pt x="3400914" y="-8158"/>
                  <a:pt x="3736491" y="10360"/>
                </a:cubicBezTo>
                <a:cubicBezTo>
                  <a:pt x="4072068" y="28878"/>
                  <a:pt x="4010643" y="19785"/>
                  <a:pt x="4183818" y="11600"/>
                </a:cubicBezTo>
                <a:cubicBezTo>
                  <a:pt x="4356993" y="3415"/>
                  <a:pt x="4713330" y="-4004"/>
                  <a:pt x="5052157" y="14008"/>
                </a:cubicBezTo>
                <a:cubicBezTo>
                  <a:pt x="5390984" y="32020"/>
                  <a:pt x="5486672" y="13691"/>
                  <a:pt x="5920497" y="16415"/>
                </a:cubicBezTo>
                <a:cubicBezTo>
                  <a:pt x="6354322" y="19139"/>
                  <a:pt x="6354387" y="-14716"/>
                  <a:pt x="6578330" y="18239"/>
                </a:cubicBezTo>
                <a:cubicBezTo>
                  <a:pt x="6802273" y="51194"/>
                  <a:pt x="7071470" y="-23600"/>
                  <a:pt x="7446670" y="20647"/>
                </a:cubicBezTo>
                <a:cubicBezTo>
                  <a:pt x="7821870" y="64893"/>
                  <a:pt x="7804261" y="42217"/>
                  <a:pt x="7999249" y="22179"/>
                </a:cubicBezTo>
                <a:cubicBezTo>
                  <a:pt x="8194237" y="2141"/>
                  <a:pt x="8293805" y="-2597"/>
                  <a:pt x="8551829" y="23711"/>
                </a:cubicBezTo>
                <a:cubicBezTo>
                  <a:pt x="8809853" y="50019"/>
                  <a:pt x="9061965" y="39890"/>
                  <a:pt x="9314915" y="25827"/>
                </a:cubicBezTo>
                <a:cubicBezTo>
                  <a:pt x="9567865" y="11764"/>
                  <a:pt x="9595699" y="27888"/>
                  <a:pt x="9867495" y="27359"/>
                </a:cubicBezTo>
                <a:cubicBezTo>
                  <a:pt x="10139291" y="26830"/>
                  <a:pt x="10296771" y="17222"/>
                  <a:pt x="10525328" y="29183"/>
                </a:cubicBezTo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25328"/>
                      <a:gd name="connsiteY0" fmla="*/ 0 h 29183"/>
                      <a:gd name="connsiteX1" fmla="*/ 10525328 w 10525328"/>
                      <a:gd name="connsiteY1" fmla="*/ 29183 h 29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25328" h="29183">
                        <a:moveTo>
                          <a:pt x="0" y="0"/>
                        </a:moveTo>
                        <a:lnTo>
                          <a:pt x="10525328" y="29183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6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BF8B-AD52-44BF-8CB3-4196DA91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>
            <a:lvl1pPr>
              <a:defRPr sz="3200" b="0">
                <a:solidFill>
                  <a:schemeClr val="bg2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0DB45-0089-450E-9430-0CADA133F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F6B4F-2C17-4D90-80F3-A9BB5C9EA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571500" indent="-2286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/>
            </a:lvl2pPr>
            <a:lvl3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000"/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E2600-D804-4AAA-A8D2-7ACECF833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F9E5-AEC4-40B0-811C-0E8F7F452B07}" type="datetimeFigureOut">
              <a:rPr lang="en-US" smtClean="0"/>
              <a:t>7/17/23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7AACB-30C5-444F-B893-39A31F84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Development Research in Practice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D5C79-7C16-413F-A71A-9D985E1B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DC25-2681-4BBC-8E1F-A04E933C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1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853A-61C0-4B4C-A5E3-AEF86530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950" y="365125"/>
            <a:ext cx="7181850" cy="1325563"/>
          </a:xfrm>
        </p:spPr>
        <p:txBody>
          <a:bodyPr>
            <a:normAutofit/>
          </a:bodyPr>
          <a:lstStyle>
            <a:lvl1pPr algn="r">
              <a:defRPr sz="4000" b="0"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3C604-6D45-420C-9F92-63B6F002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F9E5-AEC4-40B0-811C-0E8F7F452B07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91023-96C7-41B3-BA8D-803E6877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Research in Practice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73DF7-48B3-4A8A-B7F9-3A0F47644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DC25-2681-4BBC-8E1F-A04E933CF1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073813-4D53-4FD9-9581-BE1C474AE4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1950" y="1790700"/>
            <a:ext cx="7181850" cy="4400550"/>
          </a:xfrm>
        </p:spPr>
        <p:txBody>
          <a:bodyPr/>
          <a:lstStyle>
            <a:lvl1pPr>
              <a:tabLst>
                <a:tab pos="400050" algn="l"/>
              </a:tabLst>
              <a:defRPr/>
            </a:lvl1pPr>
            <a:lvl2pPr>
              <a:tabLst>
                <a:tab pos="400050" algn="l"/>
              </a:tabLst>
              <a:defRPr/>
            </a:lvl2pPr>
            <a:lvl3pPr>
              <a:tabLst>
                <a:tab pos="400050" algn="l"/>
              </a:tabLst>
              <a:defRPr/>
            </a:lvl3pPr>
            <a:lvl4pPr>
              <a:tabLst>
                <a:tab pos="400050" algn="l"/>
              </a:tabLst>
              <a:defRPr/>
            </a:lvl4pPr>
            <a:lvl5pPr>
              <a:tabLst>
                <a:tab pos="400050" algn="l"/>
              </a:tabLs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DC4D131-6E41-446E-87A8-F1C87D220E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819150" y="374650"/>
            <a:ext cx="4991100" cy="4892675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8415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3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54DB4D0-9D44-4843-81C2-E7FD880AF44D}"/>
              </a:ext>
            </a:extLst>
          </p:cNvPr>
          <p:cNvSpPr/>
          <p:nvPr userDrawn="1"/>
        </p:nvSpPr>
        <p:spPr>
          <a:xfrm>
            <a:off x="838200" y="1747379"/>
            <a:ext cx="10515600" cy="4163270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CA6EF7-183C-44C7-8C44-1509B1E9F178}"/>
              </a:ext>
            </a:extLst>
          </p:cNvPr>
          <p:cNvGrpSpPr/>
          <p:nvPr userDrawn="1"/>
        </p:nvGrpSpPr>
        <p:grpSpPr>
          <a:xfrm>
            <a:off x="0" y="6172199"/>
            <a:ext cx="12192000" cy="685803"/>
            <a:chOff x="0" y="5924545"/>
            <a:chExt cx="12192000" cy="933458"/>
          </a:xfrm>
        </p:grpSpPr>
        <p:pic>
          <p:nvPicPr>
            <p:cNvPr id="7" name="Picture 6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0843C394-A711-4372-BEE2-23889786FB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72"/>
            <a:stretch/>
          </p:blipFill>
          <p:spPr>
            <a:xfrm>
              <a:off x="0" y="5924550"/>
              <a:ext cx="3590925" cy="933450"/>
            </a:xfrm>
            <a:prstGeom prst="rect">
              <a:avLst/>
            </a:prstGeom>
          </p:spPr>
        </p:pic>
        <p:pic>
          <p:nvPicPr>
            <p:cNvPr id="8" name="Picture 7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16098CDB-CD76-4DAA-974B-6D9B1E89FC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5" t="85372"/>
            <a:stretch/>
          </p:blipFill>
          <p:spPr>
            <a:xfrm>
              <a:off x="9058275" y="5924547"/>
              <a:ext cx="1876425" cy="933450"/>
            </a:xfrm>
            <a:prstGeom prst="rect">
              <a:avLst/>
            </a:prstGeom>
          </p:spPr>
        </p:pic>
        <p:pic>
          <p:nvPicPr>
            <p:cNvPr id="9" name="Picture 8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9A6EC210-AAD5-45AB-B7C5-0F55744E5C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5" t="85372"/>
            <a:stretch/>
          </p:blipFill>
          <p:spPr>
            <a:xfrm>
              <a:off x="10315575" y="5924551"/>
              <a:ext cx="1876425" cy="933450"/>
            </a:xfrm>
            <a:prstGeom prst="rect">
              <a:avLst/>
            </a:prstGeom>
          </p:spPr>
        </p:pic>
        <p:pic>
          <p:nvPicPr>
            <p:cNvPr id="10" name="Picture 9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37147C40-DFB1-4E1C-A247-12B9782DC6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5" t="85372"/>
            <a:stretch/>
          </p:blipFill>
          <p:spPr>
            <a:xfrm>
              <a:off x="23812" y="5924550"/>
              <a:ext cx="1876425" cy="933445"/>
            </a:xfrm>
            <a:prstGeom prst="rect">
              <a:avLst/>
            </a:prstGeom>
          </p:spPr>
        </p:pic>
        <p:pic>
          <p:nvPicPr>
            <p:cNvPr id="11" name="Picture 10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32FC5E36-4185-4637-9D76-D8B19E3C24C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5" t="85372"/>
            <a:stretch/>
          </p:blipFill>
          <p:spPr>
            <a:xfrm>
              <a:off x="3579018" y="5924545"/>
              <a:ext cx="1876425" cy="933450"/>
            </a:xfrm>
            <a:prstGeom prst="rect">
              <a:avLst/>
            </a:prstGeom>
          </p:spPr>
        </p:pic>
        <p:pic>
          <p:nvPicPr>
            <p:cNvPr id="12" name="Picture 11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B48AE440-13D5-4628-B9C8-4B45D2C4F1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5" t="85372"/>
            <a:stretch/>
          </p:blipFill>
          <p:spPr>
            <a:xfrm>
              <a:off x="5443538" y="5924550"/>
              <a:ext cx="1924049" cy="933450"/>
            </a:xfrm>
            <a:prstGeom prst="rect">
              <a:avLst/>
            </a:prstGeom>
          </p:spPr>
        </p:pic>
        <p:pic>
          <p:nvPicPr>
            <p:cNvPr id="13" name="Picture 12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79AB2E6B-E562-4750-A427-A35BC383FF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5" t="85372"/>
            <a:stretch/>
          </p:blipFill>
          <p:spPr>
            <a:xfrm>
              <a:off x="7205662" y="5924553"/>
              <a:ext cx="1876425" cy="9334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B0FCDC-90D7-4120-8572-10AA4600D8E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8000"/>
            </a:schemeClr>
          </a:solidFill>
        </p:spPr>
        <p:txBody>
          <a:bodyPr/>
          <a:lstStyle>
            <a:lvl1pPr algn="ctr">
              <a:defRPr b="0">
                <a:solidFill>
                  <a:schemeClr val="accent1">
                    <a:lumMod val="5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44653-8392-4750-900B-F7988621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F9E5-AEC4-40B0-811C-0E8F7F452B07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EAFE9-3AB0-464D-91DC-7EC1D7AF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Research in Practice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B0826-5C78-496F-B6A8-ECD651A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DC25-2681-4BBC-8E1F-A04E933CF1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08DE7F7-CA38-4D35-8C8B-193796A9C6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04900" y="1952237"/>
            <a:ext cx="9210675" cy="3824601"/>
          </a:xfrm>
          <a:noFill/>
        </p:spPr>
        <p:txBody>
          <a:bodyPr/>
          <a:lstStyle>
            <a:lvl1pPr marL="457200" indent="-457200">
              <a:buClr>
                <a:schemeClr val="accent3"/>
              </a:buClr>
              <a:buFont typeface="Wingdings" panose="05000000000000000000" pitchFamily="2" charset="2"/>
              <a:buChar char="q"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 marL="800100" indent="-342900">
              <a:buClr>
                <a:schemeClr val="accent3"/>
              </a:buClr>
              <a:buFont typeface="Wingdings" panose="05000000000000000000" pitchFamily="2" charset="2"/>
              <a:buChar char="q"/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 marL="1257300" indent="-342900">
              <a:buClr>
                <a:schemeClr val="accent3"/>
              </a:buClr>
              <a:buFont typeface="Wingdings" panose="05000000000000000000" pitchFamily="2" charset="2"/>
              <a:buChar char="q"/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 marL="1714500" indent="-342900">
              <a:buClr>
                <a:schemeClr val="accent3"/>
              </a:buClr>
              <a:buFont typeface="Wingdings" panose="05000000000000000000" pitchFamily="2" charset="2"/>
              <a:buChar char="q"/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 marL="2171700" indent="-342900">
              <a:buClr>
                <a:schemeClr val="accent3"/>
              </a:buClr>
              <a:buFont typeface="Wingdings" panose="05000000000000000000" pitchFamily="2" charset="2"/>
              <a:buChar char="q"/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03CB6F59-4202-4CCE-9127-48ECCE8D7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87" y="1747374"/>
            <a:ext cx="2014732" cy="40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2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247F4-DE15-4011-80E6-06F5EBDB39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>
            <a:lvl1pPr algn="ctr">
              <a:defRPr lang="en-US" sz="4400" b="0" kern="1200" smtClean="0">
                <a:solidFill>
                  <a:schemeClr val="bg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86EFB-0BE8-4240-8AAE-DA2123B7D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/>
          </a:solidFill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50428-EBFB-45E1-876B-EC2EE9BEE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/>
          </a:solidFill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7D088-9B72-47D4-A105-5C6DF32B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9BF9E5-AEC4-40B0-811C-0E8F7F452B07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0DF40-5B29-4AAC-AA24-3C482D00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Development Research in Practice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011F6-0612-4437-A305-E7D26833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DDDC25-2681-4BBC-8E1F-A04E933C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63902-F99A-41F2-9439-D4C3961E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D19AF-199F-46AB-BBC0-7E8C9762E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38897-C923-4D88-B30A-86FAA93E9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fld id="{E39BF9E5-AEC4-40B0-811C-0E8F7F452B07}" type="datetimeFigureOut">
              <a:rPr lang="en-US" smtClean="0"/>
              <a:pPr/>
              <a:t>7/17/23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5CE2-677A-4F2D-AEED-024F01556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Development Research in Practice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9B01-8245-4519-9AB4-3E4269E74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fld id="{0CDDDC25-2681-4BBC-8E1F-A04E933CF1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7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5" r:id="rId3"/>
    <p:sldLayoutId id="2147483650" r:id="rId4"/>
    <p:sldLayoutId id="2147483662" r:id="rId5"/>
    <p:sldLayoutId id="2147483656" r:id="rId6"/>
    <p:sldLayoutId id="2147483664" r:id="rId7"/>
    <p:sldLayoutId id="2147483663" r:id="rId8"/>
    <p:sldLayoutId id="2147483652" r:id="rId9"/>
    <p:sldLayoutId id="2147483653" r:id="rId10"/>
    <p:sldLayoutId id="2147483659" r:id="rId11"/>
    <p:sldLayoutId id="2147483661" r:id="rId12"/>
    <p:sldLayoutId id="2147483666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342900" indent="-274320" algn="l" defTabSz="914400" rtl="0" eaLnBrk="1" latinLnBrk="0" hangingPunct="1">
        <a:lnSpc>
          <a:spcPct val="90000"/>
        </a:lnSpc>
        <a:spcBef>
          <a:spcPts val="1200"/>
        </a:spcBef>
        <a:buClr>
          <a:schemeClr val="accent6">
            <a:lumMod val="50000"/>
          </a:schemeClr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Slimbach"/>
          <a:ea typeface="+mn-ea"/>
          <a:cs typeface="Helvetica" panose="020B0604020202020204" pitchFamily="34" charset="0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50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Slimbach"/>
          <a:ea typeface="+mn-ea"/>
          <a:cs typeface="Helvetica" panose="020B0604020202020204" pitchFamily="34" charset="0"/>
        </a:defRPr>
      </a:lvl2pPr>
      <a:lvl3pPr marL="102870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Slimbach"/>
          <a:ea typeface="+mn-ea"/>
          <a:cs typeface="Helvetica" panose="020B0604020202020204" pitchFamily="34" charset="0"/>
        </a:defRPr>
      </a:lvl3pPr>
      <a:lvl4pPr marL="137160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Slimbach"/>
          <a:ea typeface="+mn-ea"/>
          <a:cs typeface="Helvetica" panose="020B0604020202020204" pitchFamily="34" charset="0"/>
        </a:defRPr>
      </a:lvl4pPr>
      <a:lvl5pPr marL="182880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Slimbach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orldbank.github.io/dime-data-handbook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aeadataeditor.github.io/" TargetMode="Externa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social-science-data-editors.github.io/guidance/Verification_guidance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github.com/worldbank/dime-standards/tree/master/dime-research-standards/pillar-3-research-reproducibilit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orldbank.github.io/dime-data-handboo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7ADFA53-E996-69C9-B59B-88049607A4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2250" y="3659672"/>
            <a:ext cx="6388101" cy="22839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3200" kern="1200" dirty="0" smtClean="0">
                <a:solidFill>
                  <a:srgbClr val="ECBB32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 DIME Analytics Stata command to detect reproducibility issues</a:t>
            </a:r>
          </a:p>
          <a:p>
            <a:pPr lvl="0"/>
            <a:r>
              <a:rPr lang="en-US" dirty="0"/>
              <a:t>Stata Conference 2023</a:t>
            </a:r>
          </a:p>
          <a:p>
            <a:pPr lvl="0"/>
            <a:r>
              <a:rPr lang="en-US" dirty="0"/>
              <a:t>Presented by Benjamin Daniels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6E778F-394F-14AB-5CFD-E20CA58B6D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2250" y="1614487"/>
            <a:ext cx="9023350" cy="1830388"/>
          </a:xfrm>
        </p:spPr>
        <p:txBody>
          <a:bodyPr>
            <a:normAutofit fontScale="77500" lnSpcReduction="20000"/>
          </a:bodyPr>
          <a:lstStyle>
            <a:lvl1pPr marL="68580" indent="0">
              <a:buNone/>
              <a:defRPr lang="en-US" sz="6000" kern="1200" smtClean="0">
                <a:solidFill>
                  <a:schemeClr val="bg2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>
                <a:latin typeface="Courier New" panose="02070309020205020404" pitchFamily="49" charset="0"/>
                <a:ea typeface="Fira Code" panose="020B0509050000020004" pitchFamily="49" charset="0"/>
                <a:cs typeface="Courier New" panose="02070309020205020404" pitchFamily="49" charset="0"/>
              </a:rPr>
              <a:t>iedorep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  <a:cs typeface="Courier New" panose="02070309020205020404" pitchFamily="49" charset="0"/>
              </a:rPr>
              <a:t>: </a:t>
            </a:r>
          </a:p>
          <a:p>
            <a:pPr lvl="0"/>
            <a:r>
              <a:rPr lang="en-US" dirty="0">
                <a:latin typeface="Helvetica" pitchFamily="2" charset="0"/>
                <a:ea typeface="Fira Code" panose="020B0509050000020004" pitchFamily="49" charset="0"/>
                <a:cs typeface="Courier New" panose="02070309020205020404" pitchFamily="49" charset="0"/>
              </a:rPr>
              <a:t>Quickly locate reproducibility failures in Stata code</a:t>
            </a:r>
          </a:p>
        </p:txBody>
      </p:sp>
    </p:spTree>
    <p:extLst>
      <p:ext uri="{BB962C8B-B14F-4D97-AF65-F5344CB8AC3E}">
        <p14:creationId xmlns:p14="http://schemas.microsoft.com/office/powerpoint/2010/main" val="127228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kern="1200" dirty="0">
                <a:solidFill>
                  <a:srgbClr val="FFFFFF"/>
                </a:solidFill>
                <a:latin typeface="Helvetica" pitchFamily="2" charset="0"/>
                <a:ea typeface="+mj-ea"/>
                <a:cs typeface="+mj-cs"/>
              </a:rPr>
              <a:t>Today: Tools to quickly check code ex-post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cs typeface="+mn-cs"/>
              </a:rPr>
              <a:t>We support peer review and 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Helvetica" pitchFamily="2" charset="0"/>
                <a:cs typeface="+mn-cs"/>
              </a:rPr>
              <a:t>do working paper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cs typeface="+mn-cs"/>
              </a:rPr>
              <a:t>reproducibility checks</a:t>
            </a:r>
          </a:p>
          <a:p>
            <a:pPr indent="-22860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cs typeface="+mn-cs"/>
              </a:rPr>
              <a:t>But shouldn’t “basic reproducibility” be easy to check by yourself?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2E2DAE2-3FE2-92F7-C5A1-96F0C26DA8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56" y="383102"/>
            <a:ext cx="7041178" cy="578177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302A60-653D-0370-129E-BB6ED77F730B}"/>
              </a:ext>
            </a:extLst>
          </p:cNvPr>
          <p:cNvSpPr txBox="1"/>
          <p:nvPr/>
        </p:nvSpPr>
        <p:spPr>
          <a:xfrm>
            <a:off x="1290465" y="6438429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https://worldbank.github.io/dime-data-handbook/</a:t>
            </a:r>
            <a:r>
              <a:rPr lang="en-US" dirty="0"/>
              <a:t> 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126F4479-6EC6-8583-E253-BAFA1A6F5627}"/>
              </a:ext>
            </a:extLst>
          </p:cNvPr>
          <p:cNvSpPr/>
          <p:nvPr/>
        </p:nvSpPr>
        <p:spPr>
          <a:xfrm rot="19662983">
            <a:off x="5989793" y="3727341"/>
            <a:ext cx="1264888" cy="15898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2638-7EAE-39EC-2584-B428EF66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Introducing </a:t>
            </a:r>
            <a:r>
              <a:rPr lang="en-US" sz="6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iedorep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7462D-3521-9A50-0790-D3061B976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Verify reproducibility of Stata code instantly</a:t>
            </a:r>
          </a:p>
        </p:txBody>
      </p:sp>
    </p:spTree>
    <p:extLst>
      <p:ext uri="{BB962C8B-B14F-4D97-AF65-F5344CB8AC3E}">
        <p14:creationId xmlns:p14="http://schemas.microsoft.com/office/powerpoint/2010/main" val="216299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/>
              <a:t>Introducing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iedorep</a:t>
            </a:r>
            <a:endParaRPr lang="en-US" sz="3600" kern="120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/>
              <a:t>Detects non-reproducible Stata code instantly</a:t>
            </a:r>
          </a:p>
          <a:p>
            <a:r>
              <a:rPr lang="en-US" sz="2400" dirty="0"/>
              <a:t>Reports type of issue and line number after second run</a:t>
            </a:r>
          </a:p>
          <a:p>
            <a:r>
              <a:rPr lang="en-US" sz="2400" dirty="0"/>
              <a:t>Under development to manage projects and sub-do-files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F0BC75-1744-D1D9-39D0-1CECF3C62F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56" y="911116"/>
            <a:ext cx="7136273" cy="45342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C1EF3F-7031-A2AD-7ABB-08958614AC05}"/>
              </a:ext>
            </a:extLst>
          </p:cNvPr>
          <p:cNvSpPr txBox="1"/>
          <p:nvPr/>
        </p:nvSpPr>
        <p:spPr>
          <a:xfrm>
            <a:off x="4919856" y="264785"/>
            <a:ext cx="456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ietoolkit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help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iedorep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63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  <a:latin typeface="Helvetica" pitchFamily="2" charset="0"/>
              </a:rPr>
              <a:t>Why not do this manually?</a:t>
            </a:r>
            <a:endParaRPr lang="en-US" sz="3600" kern="1200" dirty="0">
              <a:solidFill>
                <a:srgbClr val="FFFFFF"/>
              </a:solidFill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We could, say, just run code twice using our </a:t>
            </a:r>
            <a:r>
              <a:rPr lang="en-US" sz="2400" dirty="0" err="1">
                <a:latin typeface="Helvetica" pitchFamily="2" charset="0"/>
              </a:rPr>
              <a:t>runfile</a:t>
            </a:r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Compare state of outputs using SHA5, or by eye, or using Git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4DA4651-C70E-BD6A-2443-60FC3E8EFE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8893" y="336987"/>
            <a:ext cx="1730880" cy="1246978"/>
          </a:xfrm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5CE5CD99-3054-C000-C479-3DC7A32A2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773" y="1970915"/>
            <a:ext cx="1730880" cy="1246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A27575-BC8D-039E-5328-07CDF92C9437}"/>
              </a:ext>
            </a:extLst>
          </p:cNvPr>
          <p:cNvSpPr txBox="1"/>
          <p:nvPr/>
        </p:nvSpPr>
        <p:spPr>
          <a:xfrm>
            <a:off x="5060145" y="390494"/>
            <a:ext cx="142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</a:p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(zip)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F07C83-619C-94AE-D460-2773F608D92C}"/>
              </a:ext>
            </a:extLst>
          </p:cNvPr>
          <p:cNvSpPr txBox="1"/>
          <p:nvPr/>
        </p:nvSpPr>
        <p:spPr>
          <a:xfrm>
            <a:off x="6791026" y="2363572"/>
            <a:ext cx="142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30914A39-3A5A-7A8E-B286-B28ED3E7DEDA}"/>
              </a:ext>
            </a:extLst>
          </p:cNvPr>
          <p:cNvSpPr/>
          <p:nvPr/>
        </p:nvSpPr>
        <p:spPr>
          <a:xfrm rot="16200000">
            <a:off x="8175593" y="-1724630"/>
            <a:ext cx="468820" cy="7097841"/>
          </a:xfrm>
          <a:prstGeom prst="rightBrace">
            <a:avLst>
              <a:gd name="adj1" fmla="val 8333"/>
              <a:gd name="adj2" fmla="val 13288"/>
            </a:avLst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0B258C-D470-1801-31C4-EA1E66F946A2}"/>
              </a:ext>
            </a:extLst>
          </p:cNvPr>
          <p:cNvSpPr txBox="1"/>
          <p:nvPr/>
        </p:nvSpPr>
        <p:spPr>
          <a:xfrm>
            <a:off x="4861082" y="4790573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runfile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5" name="Content Placeholder 8">
            <a:extLst>
              <a:ext uri="{FF2B5EF4-FFF2-40B4-BE49-F238E27FC236}">
                <a16:creationId xmlns:a16="http://schemas.microsoft.com/office/drawing/2014/main" id="{BD6C90BF-4914-4681-2916-8EC22D67E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652" y="1999928"/>
            <a:ext cx="1730880" cy="1246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0189D26-D1D4-6F20-972D-91F88D88F666}"/>
              </a:ext>
            </a:extLst>
          </p:cNvPr>
          <p:cNvSpPr txBox="1"/>
          <p:nvPr/>
        </p:nvSpPr>
        <p:spPr>
          <a:xfrm>
            <a:off x="8521905" y="2392585"/>
            <a:ext cx="142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</p:txBody>
      </p:sp>
      <p:pic>
        <p:nvPicPr>
          <p:cNvPr id="27" name="Content Placeholder 8">
            <a:extLst>
              <a:ext uri="{FF2B5EF4-FFF2-40B4-BE49-F238E27FC236}">
                <a16:creationId xmlns:a16="http://schemas.microsoft.com/office/drawing/2014/main" id="{E458B0BD-EFE8-4B32-FFC2-663D5A681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344" y="1999928"/>
            <a:ext cx="1730880" cy="1246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8ADD4B6-15D4-875E-71C1-CF5C0F2ED933}"/>
              </a:ext>
            </a:extLst>
          </p:cNvPr>
          <p:cNvSpPr txBox="1"/>
          <p:nvPr/>
        </p:nvSpPr>
        <p:spPr>
          <a:xfrm>
            <a:off x="10300597" y="2392585"/>
            <a:ext cx="142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A03632-6446-2038-CD75-5F7BC3935D27}"/>
              </a:ext>
            </a:extLst>
          </p:cNvPr>
          <p:cNvSpPr/>
          <p:nvPr/>
        </p:nvSpPr>
        <p:spPr>
          <a:xfrm>
            <a:off x="6664035" y="3429000"/>
            <a:ext cx="1697832" cy="33363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5551D-7C29-4867-4A36-1442854B8ABE}"/>
              </a:ext>
            </a:extLst>
          </p:cNvPr>
          <p:cNvSpPr txBox="1"/>
          <p:nvPr/>
        </p:nvSpPr>
        <p:spPr>
          <a:xfrm>
            <a:off x="6558914" y="4777700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makedata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DFF3FF-8439-9674-2061-2687FD0EAA53}"/>
              </a:ext>
            </a:extLst>
          </p:cNvPr>
          <p:cNvSpPr txBox="1"/>
          <p:nvPr/>
        </p:nvSpPr>
        <p:spPr>
          <a:xfrm>
            <a:off x="6568895" y="6422026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552BFF4-181D-5F25-6A00-F5BF55BA9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21" y="3458630"/>
            <a:ext cx="1419671" cy="14196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E4D9588-6A7A-9E71-6914-3A93667C6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675" y="3445757"/>
            <a:ext cx="1419671" cy="14196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A7C1A15-C348-09C1-57ED-AC57BD73F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007" y="5116268"/>
            <a:ext cx="1419671" cy="1419671"/>
          </a:xfrm>
          <a:prstGeom prst="rect">
            <a:avLst/>
          </a:prstGeom>
        </p:spPr>
      </p:pic>
      <p:sp>
        <p:nvSpPr>
          <p:cNvPr id="40" name="Right Brace 39">
            <a:extLst>
              <a:ext uri="{FF2B5EF4-FFF2-40B4-BE49-F238E27FC236}">
                <a16:creationId xmlns:a16="http://schemas.microsoft.com/office/drawing/2014/main" id="{453B3502-CB0D-3C02-175F-61657BEAAFAF}"/>
              </a:ext>
            </a:extLst>
          </p:cNvPr>
          <p:cNvSpPr/>
          <p:nvPr/>
        </p:nvSpPr>
        <p:spPr>
          <a:xfrm rot="16200000">
            <a:off x="7279981" y="2686281"/>
            <a:ext cx="468820" cy="1521417"/>
          </a:xfrm>
          <a:prstGeom prst="rightBrace">
            <a:avLst>
              <a:gd name="adj1" fmla="val 8333"/>
              <a:gd name="adj2" fmla="val 13288"/>
            </a:avLst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62230C0-20F6-2949-4C67-D3EC376C79D1}"/>
              </a:ext>
            </a:extLst>
          </p:cNvPr>
          <p:cNvSpPr/>
          <p:nvPr/>
        </p:nvSpPr>
        <p:spPr>
          <a:xfrm>
            <a:off x="10177385" y="3426169"/>
            <a:ext cx="1697832" cy="33363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87E828BC-7AAA-8D1F-AA6F-8E8062C065D0}"/>
              </a:ext>
            </a:extLst>
          </p:cNvPr>
          <p:cNvSpPr/>
          <p:nvPr/>
        </p:nvSpPr>
        <p:spPr>
          <a:xfrm rot="16200000">
            <a:off x="10793331" y="2683450"/>
            <a:ext cx="468820" cy="1521417"/>
          </a:xfrm>
          <a:prstGeom prst="rightBrace">
            <a:avLst>
              <a:gd name="adj1" fmla="val 8333"/>
              <a:gd name="adj2" fmla="val 13288"/>
            </a:avLst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58EEEF-B7A6-7DDD-0848-BC2476EC2951}"/>
              </a:ext>
            </a:extLst>
          </p:cNvPr>
          <p:cNvSpPr txBox="1"/>
          <p:nvPr/>
        </p:nvSpPr>
        <p:spPr>
          <a:xfrm>
            <a:off x="6867252" y="3646393"/>
            <a:ext cx="98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BCC6FE-8C99-B02B-CA96-744B43E120DB}"/>
              </a:ext>
            </a:extLst>
          </p:cNvPr>
          <p:cNvSpPr txBox="1"/>
          <p:nvPr/>
        </p:nvSpPr>
        <p:spPr>
          <a:xfrm>
            <a:off x="5137288" y="3680514"/>
            <a:ext cx="98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.do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7818B3-F958-173D-9BE9-565A4AC1387C}"/>
              </a:ext>
            </a:extLst>
          </p:cNvPr>
          <p:cNvSpPr txBox="1"/>
          <p:nvPr/>
        </p:nvSpPr>
        <p:spPr>
          <a:xfrm>
            <a:off x="6840609" y="5316768"/>
            <a:ext cx="98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098D6-895D-C1ED-2C34-F6ED94918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3530" y="3575674"/>
            <a:ext cx="963157" cy="1087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5923FE-3901-3458-7910-CA920751B49A}"/>
              </a:ext>
            </a:extLst>
          </p:cNvPr>
          <p:cNvSpPr txBox="1"/>
          <p:nvPr/>
        </p:nvSpPr>
        <p:spPr>
          <a:xfrm>
            <a:off x="10066326" y="4673762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7D6A7-582F-A7A0-D851-A431FAF19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7485" y="5055055"/>
            <a:ext cx="1262089" cy="1262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80E0C3-BDD2-BDC4-F827-A59421FD8A4B}"/>
              </a:ext>
            </a:extLst>
          </p:cNvPr>
          <p:cNvSpPr txBox="1"/>
          <p:nvPr/>
        </p:nvSpPr>
        <p:spPr>
          <a:xfrm>
            <a:off x="10072230" y="6269355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tables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7D3F852-B1FB-0357-A39B-429E70173DB9}"/>
              </a:ext>
            </a:extLst>
          </p:cNvPr>
          <p:cNvSpPr/>
          <p:nvPr/>
        </p:nvSpPr>
        <p:spPr>
          <a:xfrm>
            <a:off x="8416855" y="5583408"/>
            <a:ext cx="1544421" cy="7649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 runs</a:t>
            </a:r>
          </a:p>
        </p:txBody>
      </p:sp>
    </p:spTree>
    <p:extLst>
      <p:ext uri="{BB962C8B-B14F-4D97-AF65-F5344CB8AC3E}">
        <p14:creationId xmlns:p14="http://schemas.microsoft.com/office/powerpoint/2010/main" val="3012867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kern="1200" dirty="0">
                <a:solidFill>
                  <a:srgbClr val="FFFFFF"/>
                </a:solidFill>
                <a:latin typeface="Helvetica" pitchFamily="2" charset="0"/>
                <a:ea typeface="+mj-ea"/>
                <a:cs typeface="+mj-cs"/>
              </a:rPr>
              <a:t>Human eyes can only check outputs of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Time consuming</a:t>
            </a:r>
          </a:p>
          <a:p>
            <a:r>
              <a:rPr lang="en-US" sz="2400" dirty="0">
                <a:latin typeface="Helvetica" pitchFamily="2" charset="0"/>
              </a:rPr>
              <a:t>Can make mistakes</a:t>
            </a:r>
          </a:p>
          <a:p>
            <a:r>
              <a:rPr lang="en-US" sz="2400" dirty="0">
                <a:latin typeface="Helvetica" pitchFamily="2" charset="0"/>
              </a:rPr>
              <a:t>“Existence” check: Showing there </a:t>
            </a:r>
            <a:r>
              <a:rPr lang="en-US" sz="2400" i="1" dirty="0">
                <a:latin typeface="Helvetica" pitchFamily="2" charset="0"/>
              </a:rPr>
              <a:t>is</a:t>
            </a:r>
            <a:r>
              <a:rPr lang="en-US" sz="2400" dirty="0">
                <a:latin typeface="Helvetica" pitchFamily="2" charset="0"/>
              </a:rPr>
              <a:t> a problem doesn’t </a:t>
            </a:r>
            <a:r>
              <a:rPr lang="en-US" sz="2400" i="1" dirty="0">
                <a:latin typeface="Helvetica" pitchFamily="2" charset="0"/>
              </a:rPr>
              <a:t>locate</a:t>
            </a:r>
            <a:r>
              <a:rPr lang="en-US" sz="2400" dirty="0">
                <a:latin typeface="Helvetica" pitchFamily="2" charset="0"/>
              </a:rPr>
              <a:t> the problem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4DA4651-C70E-BD6A-2443-60FC3E8EFE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8893" y="336987"/>
            <a:ext cx="1730880" cy="1246978"/>
          </a:xfrm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5CE5CD99-3054-C000-C479-3DC7A32A2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773" y="1970915"/>
            <a:ext cx="1730880" cy="1246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A27575-BC8D-039E-5328-07CDF92C9437}"/>
              </a:ext>
            </a:extLst>
          </p:cNvPr>
          <p:cNvSpPr txBox="1"/>
          <p:nvPr/>
        </p:nvSpPr>
        <p:spPr>
          <a:xfrm>
            <a:off x="5060145" y="390494"/>
            <a:ext cx="142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</a:p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(zip)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F07C83-619C-94AE-D460-2773F608D92C}"/>
              </a:ext>
            </a:extLst>
          </p:cNvPr>
          <p:cNvSpPr txBox="1"/>
          <p:nvPr/>
        </p:nvSpPr>
        <p:spPr>
          <a:xfrm>
            <a:off x="6791026" y="2363572"/>
            <a:ext cx="142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30914A39-3A5A-7A8E-B286-B28ED3E7DEDA}"/>
              </a:ext>
            </a:extLst>
          </p:cNvPr>
          <p:cNvSpPr/>
          <p:nvPr/>
        </p:nvSpPr>
        <p:spPr>
          <a:xfrm rot="16200000">
            <a:off x="8175593" y="-1724630"/>
            <a:ext cx="468820" cy="7097841"/>
          </a:xfrm>
          <a:prstGeom prst="rightBrace">
            <a:avLst>
              <a:gd name="adj1" fmla="val 8333"/>
              <a:gd name="adj2" fmla="val 13288"/>
            </a:avLst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0B258C-D470-1801-31C4-EA1E66F946A2}"/>
              </a:ext>
            </a:extLst>
          </p:cNvPr>
          <p:cNvSpPr txBox="1"/>
          <p:nvPr/>
        </p:nvSpPr>
        <p:spPr>
          <a:xfrm>
            <a:off x="4861082" y="4790573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runfile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5" name="Content Placeholder 8">
            <a:extLst>
              <a:ext uri="{FF2B5EF4-FFF2-40B4-BE49-F238E27FC236}">
                <a16:creationId xmlns:a16="http://schemas.microsoft.com/office/drawing/2014/main" id="{BD6C90BF-4914-4681-2916-8EC22D67E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652" y="1999928"/>
            <a:ext cx="1730880" cy="1246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0189D26-D1D4-6F20-972D-91F88D88F666}"/>
              </a:ext>
            </a:extLst>
          </p:cNvPr>
          <p:cNvSpPr txBox="1"/>
          <p:nvPr/>
        </p:nvSpPr>
        <p:spPr>
          <a:xfrm>
            <a:off x="8521905" y="2392585"/>
            <a:ext cx="142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</p:txBody>
      </p:sp>
      <p:pic>
        <p:nvPicPr>
          <p:cNvPr id="27" name="Content Placeholder 8">
            <a:extLst>
              <a:ext uri="{FF2B5EF4-FFF2-40B4-BE49-F238E27FC236}">
                <a16:creationId xmlns:a16="http://schemas.microsoft.com/office/drawing/2014/main" id="{E458B0BD-EFE8-4B32-FFC2-663D5A681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344" y="1999928"/>
            <a:ext cx="1730880" cy="1246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8ADD4B6-15D4-875E-71C1-CF5C0F2ED933}"/>
              </a:ext>
            </a:extLst>
          </p:cNvPr>
          <p:cNvSpPr txBox="1"/>
          <p:nvPr/>
        </p:nvSpPr>
        <p:spPr>
          <a:xfrm>
            <a:off x="10300597" y="2392585"/>
            <a:ext cx="142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A03632-6446-2038-CD75-5F7BC3935D27}"/>
              </a:ext>
            </a:extLst>
          </p:cNvPr>
          <p:cNvSpPr/>
          <p:nvPr/>
        </p:nvSpPr>
        <p:spPr>
          <a:xfrm>
            <a:off x="6664035" y="3429000"/>
            <a:ext cx="1697832" cy="33363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5551D-7C29-4867-4A36-1442854B8ABE}"/>
              </a:ext>
            </a:extLst>
          </p:cNvPr>
          <p:cNvSpPr txBox="1"/>
          <p:nvPr/>
        </p:nvSpPr>
        <p:spPr>
          <a:xfrm>
            <a:off x="6558914" y="4777700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makedata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DFF3FF-8439-9674-2061-2687FD0EAA53}"/>
              </a:ext>
            </a:extLst>
          </p:cNvPr>
          <p:cNvSpPr txBox="1"/>
          <p:nvPr/>
        </p:nvSpPr>
        <p:spPr>
          <a:xfrm>
            <a:off x="6568895" y="6422026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552BFF4-181D-5F25-6A00-F5BF55BA9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21" y="3458630"/>
            <a:ext cx="1419671" cy="14196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E4D9588-6A7A-9E71-6914-3A93667C6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675" y="3445757"/>
            <a:ext cx="1419671" cy="14196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A7C1A15-C348-09C1-57ED-AC57BD73F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007" y="5116268"/>
            <a:ext cx="1419671" cy="1419671"/>
          </a:xfrm>
          <a:prstGeom prst="rect">
            <a:avLst/>
          </a:prstGeom>
        </p:spPr>
      </p:pic>
      <p:sp>
        <p:nvSpPr>
          <p:cNvPr id="40" name="Right Brace 39">
            <a:extLst>
              <a:ext uri="{FF2B5EF4-FFF2-40B4-BE49-F238E27FC236}">
                <a16:creationId xmlns:a16="http://schemas.microsoft.com/office/drawing/2014/main" id="{453B3502-CB0D-3C02-175F-61657BEAAFAF}"/>
              </a:ext>
            </a:extLst>
          </p:cNvPr>
          <p:cNvSpPr/>
          <p:nvPr/>
        </p:nvSpPr>
        <p:spPr>
          <a:xfrm rot="16200000">
            <a:off x="7279981" y="2686281"/>
            <a:ext cx="468820" cy="1521417"/>
          </a:xfrm>
          <a:prstGeom prst="rightBrace">
            <a:avLst>
              <a:gd name="adj1" fmla="val 8333"/>
              <a:gd name="adj2" fmla="val 13288"/>
            </a:avLst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62230C0-20F6-2949-4C67-D3EC376C79D1}"/>
              </a:ext>
            </a:extLst>
          </p:cNvPr>
          <p:cNvSpPr/>
          <p:nvPr/>
        </p:nvSpPr>
        <p:spPr>
          <a:xfrm>
            <a:off x="10177385" y="3426169"/>
            <a:ext cx="1697832" cy="33363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87E828BC-7AAA-8D1F-AA6F-8E8062C065D0}"/>
              </a:ext>
            </a:extLst>
          </p:cNvPr>
          <p:cNvSpPr/>
          <p:nvPr/>
        </p:nvSpPr>
        <p:spPr>
          <a:xfrm rot="16200000">
            <a:off x="10793331" y="2683450"/>
            <a:ext cx="468820" cy="1521417"/>
          </a:xfrm>
          <a:prstGeom prst="rightBrace">
            <a:avLst>
              <a:gd name="adj1" fmla="val 8333"/>
              <a:gd name="adj2" fmla="val 13288"/>
            </a:avLst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58EEEF-B7A6-7DDD-0848-BC2476EC2951}"/>
              </a:ext>
            </a:extLst>
          </p:cNvPr>
          <p:cNvSpPr txBox="1"/>
          <p:nvPr/>
        </p:nvSpPr>
        <p:spPr>
          <a:xfrm>
            <a:off x="6867252" y="3646393"/>
            <a:ext cx="98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BCC6FE-8C99-B02B-CA96-744B43E120DB}"/>
              </a:ext>
            </a:extLst>
          </p:cNvPr>
          <p:cNvSpPr txBox="1"/>
          <p:nvPr/>
        </p:nvSpPr>
        <p:spPr>
          <a:xfrm>
            <a:off x="5137288" y="3680514"/>
            <a:ext cx="98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.do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7818B3-F958-173D-9BE9-565A4AC1387C}"/>
              </a:ext>
            </a:extLst>
          </p:cNvPr>
          <p:cNvSpPr txBox="1"/>
          <p:nvPr/>
        </p:nvSpPr>
        <p:spPr>
          <a:xfrm>
            <a:off x="6840609" y="5316768"/>
            <a:ext cx="98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098D6-895D-C1ED-2C34-F6ED94918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3530" y="3575674"/>
            <a:ext cx="963157" cy="1087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5923FE-3901-3458-7910-CA920751B49A}"/>
              </a:ext>
            </a:extLst>
          </p:cNvPr>
          <p:cNvSpPr txBox="1"/>
          <p:nvPr/>
        </p:nvSpPr>
        <p:spPr>
          <a:xfrm>
            <a:off x="10066326" y="4673762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7D6A7-582F-A7A0-D851-A431FAF19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7485" y="5055055"/>
            <a:ext cx="1262089" cy="1262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80E0C3-BDD2-BDC4-F827-A59421FD8A4B}"/>
              </a:ext>
            </a:extLst>
          </p:cNvPr>
          <p:cNvSpPr txBox="1"/>
          <p:nvPr/>
        </p:nvSpPr>
        <p:spPr>
          <a:xfrm>
            <a:off x="10072230" y="6269355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2573BB4-EBFA-3F8D-36E7-89FA5BA226A3}"/>
              </a:ext>
            </a:extLst>
          </p:cNvPr>
          <p:cNvSpPr/>
          <p:nvPr/>
        </p:nvSpPr>
        <p:spPr>
          <a:xfrm>
            <a:off x="8416855" y="5583408"/>
            <a:ext cx="1544421" cy="7649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 runs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C05018-C7A6-4D46-6E11-A9DF8D61F162}"/>
              </a:ext>
            </a:extLst>
          </p:cNvPr>
          <p:cNvSpPr/>
          <p:nvPr/>
        </p:nvSpPr>
        <p:spPr>
          <a:xfrm>
            <a:off x="10066326" y="1925248"/>
            <a:ext cx="1968839" cy="4837285"/>
          </a:xfrm>
          <a:prstGeom prst="rect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83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kern="1200" dirty="0">
                <a:solidFill>
                  <a:srgbClr val="FFFFFF"/>
                </a:solidFill>
                <a:latin typeface="Helvetica" pitchFamily="2" charset="0"/>
                <a:ea typeface="+mj-ea"/>
                <a:cs typeface="+mj-cs"/>
              </a:rPr>
              <a:t>Code tool can monitor code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Run code once</a:t>
            </a:r>
          </a:p>
          <a:p>
            <a:r>
              <a:rPr lang="en-US" sz="2400" dirty="0">
                <a:latin typeface="Helvetica" pitchFamily="2" charset="0"/>
              </a:rPr>
              <a:t>Watch </a:t>
            </a:r>
            <a:r>
              <a:rPr lang="en-US" sz="2400" b="1" dirty="0">
                <a:latin typeface="Helvetica" pitchFamily="2" charset="0"/>
              </a:rPr>
              <a:t>everything</a:t>
            </a:r>
            <a:r>
              <a:rPr lang="en-US" sz="2400" dirty="0">
                <a:latin typeface="Helvetica" pitchFamily="2" charset="0"/>
              </a:rPr>
              <a:t> that the code does</a:t>
            </a:r>
          </a:p>
          <a:p>
            <a:r>
              <a:rPr lang="en-US" sz="2400" dirty="0">
                <a:latin typeface="Helvetica" pitchFamily="2" charset="0"/>
              </a:rPr>
              <a:t>Run code again</a:t>
            </a:r>
          </a:p>
          <a:p>
            <a:r>
              <a:rPr lang="en-US" sz="2400" dirty="0">
                <a:latin typeface="Helvetica" pitchFamily="2" charset="0"/>
              </a:rPr>
              <a:t>See if </a:t>
            </a:r>
            <a:r>
              <a:rPr lang="en-US" sz="2400" b="1" dirty="0">
                <a:latin typeface="Helvetica" pitchFamily="2" charset="0"/>
              </a:rPr>
              <a:t>anything</a:t>
            </a:r>
            <a:r>
              <a:rPr lang="en-US" sz="2400" dirty="0">
                <a:latin typeface="Helvetica" pitchFamily="2" charset="0"/>
              </a:rPr>
              <a:t> is different </a:t>
            </a:r>
            <a:r>
              <a:rPr lang="en-US" sz="2400" i="1" dirty="0">
                <a:latin typeface="Helvetica" pitchFamily="2" charset="0"/>
              </a:rPr>
              <a:t>and where</a:t>
            </a:r>
            <a:endParaRPr lang="en-US" sz="2400" dirty="0">
              <a:latin typeface="Helvetica" pitchFamily="2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4DA4651-C70E-BD6A-2443-60FC3E8EFE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8893" y="336987"/>
            <a:ext cx="1730880" cy="1246978"/>
          </a:xfrm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5CE5CD99-3054-C000-C479-3DC7A32A2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773" y="1970915"/>
            <a:ext cx="1730880" cy="1246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A27575-BC8D-039E-5328-07CDF92C9437}"/>
              </a:ext>
            </a:extLst>
          </p:cNvPr>
          <p:cNvSpPr txBox="1"/>
          <p:nvPr/>
        </p:nvSpPr>
        <p:spPr>
          <a:xfrm>
            <a:off x="5060145" y="390494"/>
            <a:ext cx="142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</a:p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(zip)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F07C83-619C-94AE-D460-2773F608D92C}"/>
              </a:ext>
            </a:extLst>
          </p:cNvPr>
          <p:cNvSpPr txBox="1"/>
          <p:nvPr/>
        </p:nvSpPr>
        <p:spPr>
          <a:xfrm>
            <a:off x="6791026" y="2363572"/>
            <a:ext cx="142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30914A39-3A5A-7A8E-B286-B28ED3E7DEDA}"/>
              </a:ext>
            </a:extLst>
          </p:cNvPr>
          <p:cNvSpPr/>
          <p:nvPr/>
        </p:nvSpPr>
        <p:spPr>
          <a:xfrm rot="16200000">
            <a:off x="8175593" y="-1724630"/>
            <a:ext cx="468820" cy="7097841"/>
          </a:xfrm>
          <a:prstGeom prst="rightBrace">
            <a:avLst>
              <a:gd name="adj1" fmla="val 8333"/>
              <a:gd name="adj2" fmla="val 13288"/>
            </a:avLst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0B258C-D470-1801-31C4-EA1E66F946A2}"/>
              </a:ext>
            </a:extLst>
          </p:cNvPr>
          <p:cNvSpPr txBox="1"/>
          <p:nvPr/>
        </p:nvSpPr>
        <p:spPr>
          <a:xfrm>
            <a:off x="4861082" y="4790573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runfile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5" name="Content Placeholder 8">
            <a:extLst>
              <a:ext uri="{FF2B5EF4-FFF2-40B4-BE49-F238E27FC236}">
                <a16:creationId xmlns:a16="http://schemas.microsoft.com/office/drawing/2014/main" id="{BD6C90BF-4914-4681-2916-8EC22D67E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652" y="1999928"/>
            <a:ext cx="1730880" cy="1246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0189D26-D1D4-6F20-972D-91F88D88F666}"/>
              </a:ext>
            </a:extLst>
          </p:cNvPr>
          <p:cNvSpPr txBox="1"/>
          <p:nvPr/>
        </p:nvSpPr>
        <p:spPr>
          <a:xfrm>
            <a:off x="8521905" y="2392585"/>
            <a:ext cx="142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</p:txBody>
      </p:sp>
      <p:pic>
        <p:nvPicPr>
          <p:cNvPr id="27" name="Content Placeholder 8">
            <a:extLst>
              <a:ext uri="{FF2B5EF4-FFF2-40B4-BE49-F238E27FC236}">
                <a16:creationId xmlns:a16="http://schemas.microsoft.com/office/drawing/2014/main" id="{E458B0BD-EFE8-4B32-FFC2-663D5A681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344" y="1999928"/>
            <a:ext cx="1730880" cy="1246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8ADD4B6-15D4-875E-71C1-CF5C0F2ED933}"/>
              </a:ext>
            </a:extLst>
          </p:cNvPr>
          <p:cNvSpPr txBox="1"/>
          <p:nvPr/>
        </p:nvSpPr>
        <p:spPr>
          <a:xfrm>
            <a:off x="10300597" y="2392585"/>
            <a:ext cx="142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A03632-6446-2038-CD75-5F7BC3935D27}"/>
              </a:ext>
            </a:extLst>
          </p:cNvPr>
          <p:cNvSpPr/>
          <p:nvPr/>
        </p:nvSpPr>
        <p:spPr>
          <a:xfrm>
            <a:off x="6664035" y="3429000"/>
            <a:ext cx="1697832" cy="33363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5551D-7C29-4867-4A36-1442854B8ABE}"/>
              </a:ext>
            </a:extLst>
          </p:cNvPr>
          <p:cNvSpPr txBox="1"/>
          <p:nvPr/>
        </p:nvSpPr>
        <p:spPr>
          <a:xfrm>
            <a:off x="6558914" y="4777700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makedata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DFF3FF-8439-9674-2061-2687FD0EAA53}"/>
              </a:ext>
            </a:extLst>
          </p:cNvPr>
          <p:cNvSpPr txBox="1"/>
          <p:nvPr/>
        </p:nvSpPr>
        <p:spPr>
          <a:xfrm>
            <a:off x="6568895" y="6422026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552BFF4-181D-5F25-6A00-F5BF55BA9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21" y="3458630"/>
            <a:ext cx="1419671" cy="14196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E4D9588-6A7A-9E71-6914-3A93667C6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675" y="3445757"/>
            <a:ext cx="1419671" cy="14196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A7C1A15-C348-09C1-57ED-AC57BD73F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007" y="5116268"/>
            <a:ext cx="1419671" cy="1419671"/>
          </a:xfrm>
          <a:prstGeom prst="rect">
            <a:avLst/>
          </a:prstGeom>
        </p:spPr>
      </p:pic>
      <p:sp>
        <p:nvSpPr>
          <p:cNvPr id="40" name="Right Brace 39">
            <a:extLst>
              <a:ext uri="{FF2B5EF4-FFF2-40B4-BE49-F238E27FC236}">
                <a16:creationId xmlns:a16="http://schemas.microsoft.com/office/drawing/2014/main" id="{453B3502-CB0D-3C02-175F-61657BEAAFAF}"/>
              </a:ext>
            </a:extLst>
          </p:cNvPr>
          <p:cNvSpPr/>
          <p:nvPr/>
        </p:nvSpPr>
        <p:spPr>
          <a:xfrm rot="16200000">
            <a:off x="7279981" y="2686281"/>
            <a:ext cx="468820" cy="1521417"/>
          </a:xfrm>
          <a:prstGeom prst="rightBrace">
            <a:avLst>
              <a:gd name="adj1" fmla="val 8333"/>
              <a:gd name="adj2" fmla="val 13288"/>
            </a:avLst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62230C0-20F6-2949-4C67-D3EC376C79D1}"/>
              </a:ext>
            </a:extLst>
          </p:cNvPr>
          <p:cNvSpPr/>
          <p:nvPr/>
        </p:nvSpPr>
        <p:spPr>
          <a:xfrm>
            <a:off x="10177385" y="3426169"/>
            <a:ext cx="1697832" cy="33363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87E828BC-7AAA-8D1F-AA6F-8E8062C065D0}"/>
              </a:ext>
            </a:extLst>
          </p:cNvPr>
          <p:cNvSpPr/>
          <p:nvPr/>
        </p:nvSpPr>
        <p:spPr>
          <a:xfrm rot="16200000">
            <a:off x="10793331" y="2683450"/>
            <a:ext cx="468820" cy="1521417"/>
          </a:xfrm>
          <a:prstGeom prst="rightBrace">
            <a:avLst>
              <a:gd name="adj1" fmla="val 8333"/>
              <a:gd name="adj2" fmla="val 13288"/>
            </a:avLst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58EEEF-B7A6-7DDD-0848-BC2476EC2951}"/>
              </a:ext>
            </a:extLst>
          </p:cNvPr>
          <p:cNvSpPr txBox="1"/>
          <p:nvPr/>
        </p:nvSpPr>
        <p:spPr>
          <a:xfrm>
            <a:off x="6867252" y="3646393"/>
            <a:ext cx="98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BCC6FE-8C99-B02B-CA96-744B43E120DB}"/>
              </a:ext>
            </a:extLst>
          </p:cNvPr>
          <p:cNvSpPr txBox="1"/>
          <p:nvPr/>
        </p:nvSpPr>
        <p:spPr>
          <a:xfrm>
            <a:off x="5137288" y="3680514"/>
            <a:ext cx="98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.do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7818B3-F958-173D-9BE9-565A4AC1387C}"/>
              </a:ext>
            </a:extLst>
          </p:cNvPr>
          <p:cNvSpPr txBox="1"/>
          <p:nvPr/>
        </p:nvSpPr>
        <p:spPr>
          <a:xfrm>
            <a:off x="6840609" y="5316768"/>
            <a:ext cx="98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098D6-895D-C1ED-2C34-F6ED94918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3530" y="3575674"/>
            <a:ext cx="963157" cy="1087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5923FE-3901-3458-7910-CA920751B49A}"/>
              </a:ext>
            </a:extLst>
          </p:cNvPr>
          <p:cNvSpPr txBox="1"/>
          <p:nvPr/>
        </p:nvSpPr>
        <p:spPr>
          <a:xfrm>
            <a:off x="10066326" y="4673762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7D6A7-582F-A7A0-D851-A431FAF19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7485" y="5055055"/>
            <a:ext cx="1262089" cy="1262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80E0C3-BDD2-BDC4-F827-A59421FD8A4B}"/>
              </a:ext>
            </a:extLst>
          </p:cNvPr>
          <p:cNvSpPr txBox="1"/>
          <p:nvPr/>
        </p:nvSpPr>
        <p:spPr>
          <a:xfrm>
            <a:off x="10072230" y="6269355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2573BB4-EBFA-3F8D-36E7-89FA5BA226A3}"/>
              </a:ext>
            </a:extLst>
          </p:cNvPr>
          <p:cNvSpPr/>
          <p:nvPr/>
        </p:nvSpPr>
        <p:spPr>
          <a:xfrm>
            <a:off x="8416855" y="5583408"/>
            <a:ext cx="1544421" cy="7649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 runs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0710B2-7044-3976-FB88-932F198FAF0D}"/>
              </a:ext>
            </a:extLst>
          </p:cNvPr>
          <p:cNvSpPr/>
          <p:nvPr/>
        </p:nvSpPr>
        <p:spPr>
          <a:xfrm>
            <a:off x="8475544" y="3379119"/>
            <a:ext cx="1625600" cy="16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iedorep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49869AB3-B120-ADA1-F1CC-B69A48CAC7E9}"/>
              </a:ext>
            </a:extLst>
          </p:cNvPr>
          <p:cNvSpPr/>
          <p:nvPr/>
        </p:nvSpPr>
        <p:spPr>
          <a:xfrm>
            <a:off x="8974579" y="4481740"/>
            <a:ext cx="627529" cy="126689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12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rgbClr val="FFFFFF"/>
                </a:solidFill>
                <a:latin typeface="Helvetica" pitchFamily="2" charset="0"/>
                <a:ea typeface="+mj-ea"/>
                <a:cs typeface="+mj-cs"/>
              </a:rPr>
              <a:t>Fast; easy; automatic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No human errors</a:t>
            </a:r>
          </a:p>
          <a:p>
            <a:r>
              <a:rPr lang="en-US" sz="2400" dirty="0">
                <a:latin typeface="Helvetica" pitchFamily="2" charset="0"/>
              </a:rPr>
              <a:t>Easy-to-read report</a:t>
            </a:r>
          </a:p>
          <a:p>
            <a:r>
              <a:rPr lang="en-US" sz="2400" dirty="0">
                <a:latin typeface="Helvetica" pitchFamily="2" charset="0"/>
              </a:rPr>
              <a:t>Location of all possible errors identified in two code runs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4DA4651-C70E-BD6A-2443-60FC3E8EFE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8893" y="336987"/>
            <a:ext cx="1730880" cy="1246978"/>
          </a:xfrm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5CE5CD99-3054-C000-C479-3DC7A32A2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773" y="1970915"/>
            <a:ext cx="1730880" cy="1246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A27575-BC8D-039E-5328-07CDF92C9437}"/>
              </a:ext>
            </a:extLst>
          </p:cNvPr>
          <p:cNvSpPr txBox="1"/>
          <p:nvPr/>
        </p:nvSpPr>
        <p:spPr>
          <a:xfrm>
            <a:off x="5060145" y="390494"/>
            <a:ext cx="142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</a:p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(zip)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F07C83-619C-94AE-D460-2773F608D92C}"/>
              </a:ext>
            </a:extLst>
          </p:cNvPr>
          <p:cNvSpPr txBox="1"/>
          <p:nvPr/>
        </p:nvSpPr>
        <p:spPr>
          <a:xfrm>
            <a:off x="6791026" y="2363572"/>
            <a:ext cx="142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30914A39-3A5A-7A8E-B286-B28ED3E7DEDA}"/>
              </a:ext>
            </a:extLst>
          </p:cNvPr>
          <p:cNvSpPr/>
          <p:nvPr/>
        </p:nvSpPr>
        <p:spPr>
          <a:xfrm rot="16200000">
            <a:off x="8175593" y="-1724630"/>
            <a:ext cx="468820" cy="7097841"/>
          </a:xfrm>
          <a:prstGeom prst="rightBrace">
            <a:avLst>
              <a:gd name="adj1" fmla="val 8333"/>
              <a:gd name="adj2" fmla="val 13288"/>
            </a:avLst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0B258C-D470-1801-31C4-EA1E66F946A2}"/>
              </a:ext>
            </a:extLst>
          </p:cNvPr>
          <p:cNvSpPr txBox="1"/>
          <p:nvPr/>
        </p:nvSpPr>
        <p:spPr>
          <a:xfrm>
            <a:off x="4861082" y="4790573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runfile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5" name="Content Placeholder 8">
            <a:extLst>
              <a:ext uri="{FF2B5EF4-FFF2-40B4-BE49-F238E27FC236}">
                <a16:creationId xmlns:a16="http://schemas.microsoft.com/office/drawing/2014/main" id="{BD6C90BF-4914-4681-2916-8EC22D67E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652" y="1999928"/>
            <a:ext cx="1730880" cy="1246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0189D26-D1D4-6F20-972D-91F88D88F666}"/>
              </a:ext>
            </a:extLst>
          </p:cNvPr>
          <p:cNvSpPr txBox="1"/>
          <p:nvPr/>
        </p:nvSpPr>
        <p:spPr>
          <a:xfrm>
            <a:off x="8521905" y="2392585"/>
            <a:ext cx="142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</p:txBody>
      </p:sp>
      <p:pic>
        <p:nvPicPr>
          <p:cNvPr id="27" name="Content Placeholder 8">
            <a:extLst>
              <a:ext uri="{FF2B5EF4-FFF2-40B4-BE49-F238E27FC236}">
                <a16:creationId xmlns:a16="http://schemas.microsoft.com/office/drawing/2014/main" id="{E458B0BD-EFE8-4B32-FFC2-663D5A681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344" y="1999928"/>
            <a:ext cx="1730880" cy="1246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8ADD4B6-15D4-875E-71C1-CF5C0F2ED933}"/>
              </a:ext>
            </a:extLst>
          </p:cNvPr>
          <p:cNvSpPr txBox="1"/>
          <p:nvPr/>
        </p:nvSpPr>
        <p:spPr>
          <a:xfrm>
            <a:off x="10300597" y="2392585"/>
            <a:ext cx="142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A03632-6446-2038-CD75-5F7BC3935D27}"/>
              </a:ext>
            </a:extLst>
          </p:cNvPr>
          <p:cNvSpPr/>
          <p:nvPr/>
        </p:nvSpPr>
        <p:spPr>
          <a:xfrm>
            <a:off x="6664035" y="3429000"/>
            <a:ext cx="1697832" cy="33363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5551D-7C29-4867-4A36-1442854B8ABE}"/>
              </a:ext>
            </a:extLst>
          </p:cNvPr>
          <p:cNvSpPr txBox="1"/>
          <p:nvPr/>
        </p:nvSpPr>
        <p:spPr>
          <a:xfrm>
            <a:off x="6558914" y="4777700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makedata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DFF3FF-8439-9674-2061-2687FD0EAA53}"/>
              </a:ext>
            </a:extLst>
          </p:cNvPr>
          <p:cNvSpPr txBox="1"/>
          <p:nvPr/>
        </p:nvSpPr>
        <p:spPr>
          <a:xfrm>
            <a:off x="6568895" y="6422026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552BFF4-181D-5F25-6A00-F5BF55BA9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21" y="3458630"/>
            <a:ext cx="1419671" cy="14196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E4D9588-6A7A-9E71-6914-3A93667C6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675" y="3445757"/>
            <a:ext cx="1419671" cy="14196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A7C1A15-C348-09C1-57ED-AC57BD73F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007" y="5116268"/>
            <a:ext cx="1419671" cy="1419671"/>
          </a:xfrm>
          <a:prstGeom prst="rect">
            <a:avLst/>
          </a:prstGeom>
        </p:spPr>
      </p:pic>
      <p:sp>
        <p:nvSpPr>
          <p:cNvPr id="40" name="Right Brace 39">
            <a:extLst>
              <a:ext uri="{FF2B5EF4-FFF2-40B4-BE49-F238E27FC236}">
                <a16:creationId xmlns:a16="http://schemas.microsoft.com/office/drawing/2014/main" id="{453B3502-CB0D-3C02-175F-61657BEAAFAF}"/>
              </a:ext>
            </a:extLst>
          </p:cNvPr>
          <p:cNvSpPr/>
          <p:nvPr/>
        </p:nvSpPr>
        <p:spPr>
          <a:xfrm rot="16200000">
            <a:off x="7279981" y="2686281"/>
            <a:ext cx="468820" cy="1521417"/>
          </a:xfrm>
          <a:prstGeom prst="rightBrace">
            <a:avLst>
              <a:gd name="adj1" fmla="val 8333"/>
              <a:gd name="adj2" fmla="val 13288"/>
            </a:avLst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62230C0-20F6-2949-4C67-D3EC376C79D1}"/>
              </a:ext>
            </a:extLst>
          </p:cNvPr>
          <p:cNvSpPr/>
          <p:nvPr/>
        </p:nvSpPr>
        <p:spPr>
          <a:xfrm>
            <a:off x="10177385" y="3426169"/>
            <a:ext cx="1697832" cy="33363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87E828BC-7AAA-8D1F-AA6F-8E8062C065D0}"/>
              </a:ext>
            </a:extLst>
          </p:cNvPr>
          <p:cNvSpPr/>
          <p:nvPr/>
        </p:nvSpPr>
        <p:spPr>
          <a:xfrm rot="16200000">
            <a:off x="10793331" y="2683450"/>
            <a:ext cx="468820" cy="1521417"/>
          </a:xfrm>
          <a:prstGeom prst="rightBrace">
            <a:avLst>
              <a:gd name="adj1" fmla="val 8333"/>
              <a:gd name="adj2" fmla="val 13288"/>
            </a:avLst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58EEEF-B7A6-7DDD-0848-BC2476EC2951}"/>
              </a:ext>
            </a:extLst>
          </p:cNvPr>
          <p:cNvSpPr txBox="1"/>
          <p:nvPr/>
        </p:nvSpPr>
        <p:spPr>
          <a:xfrm>
            <a:off x="6867252" y="3646393"/>
            <a:ext cx="98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BCC6FE-8C99-B02B-CA96-744B43E120DB}"/>
              </a:ext>
            </a:extLst>
          </p:cNvPr>
          <p:cNvSpPr txBox="1"/>
          <p:nvPr/>
        </p:nvSpPr>
        <p:spPr>
          <a:xfrm>
            <a:off x="5137288" y="3680514"/>
            <a:ext cx="98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.do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7818B3-F958-173D-9BE9-565A4AC1387C}"/>
              </a:ext>
            </a:extLst>
          </p:cNvPr>
          <p:cNvSpPr txBox="1"/>
          <p:nvPr/>
        </p:nvSpPr>
        <p:spPr>
          <a:xfrm>
            <a:off x="6840609" y="5316768"/>
            <a:ext cx="98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098D6-895D-C1ED-2C34-F6ED94918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3530" y="3575674"/>
            <a:ext cx="963157" cy="1087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5923FE-3901-3458-7910-CA920751B49A}"/>
              </a:ext>
            </a:extLst>
          </p:cNvPr>
          <p:cNvSpPr txBox="1"/>
          <p:nvPr/>
        </p:nvSpPr>
        <p:spPr>
          <a:xfrm>
            <a:off x="10066326" y="4673762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7D6A7-582F-A7A0-D851-A431FAF19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7485" y="5055055"/>
            <a:ext cx="1262089" cy="1262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80E0C3-BDD2-BDC4-F827-A59421FD8A4B}"/>
              </a:ext>
            </a:extLst>
          </p:cNvPr>
          <p:cNvSpPr txBox="1"/>
          <p:nvPr/>
        </p:nvSpPr>
        <p:spPr>
          <a:xfrm>
            <a:off x="10072230" y="6269355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2573BB4-EBFA-3F8D-36E7-89FA5BA226A3}"/>
              </a:ext>
            </a:extLst>
          </p:cNvPr>
          <p:cNvSpPr/>
          <p:nvPr/>
        </p:nvSpPr>
        <p:spPr>
          <a:xfrm>
            <a:off x="8416855" y="5583408"/>
            <a:ext cx="1544421" cy="7649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 runs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0710B2-7044-3976-FB88-932F198FAF0D}"/>
              </a:ext>
            </a:extLst>
          </p:cNvPr>
          <p:cNvSpPr/>
          <p:nvPr/>
        </p:nvSpPr>
        <p:spPr>
          <a:xfrm>
            <a:off x="8475544" y="3379119"/>
            <a:ext cx="1625600" cy="16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iedorep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49869AB3-B120-ADA1-F1CC-B69A48CAC7E9}"/>
              </a:ext>
            </a:extLst>
          </p:cNvPr>
          <p:cNvSpPr/>
          <p:nvPr/>
        </p:nvSpPr>
        <p:spPr>
          <a:xfrm>
            <a:off x="8974579" y="4481740"/>
            <a:ext cx="627529" cy="126689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75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After each code line*,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iedorep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>
                <a:latin typeface="Helvetica" pitchFamily="2" charset="0"/>
                <a:cs typeface="Courier New" panose="02070309020205020404" pitchFamily="49" charset="0"/>
              </a:rPr>
              <a:t>checks:</a:t>
            </a:r>
            <a:endParaRPr lang="en-US" sz="3600" kern="1200" dirty="0">
              <a:solidFill>
                <a:srgbClr val="FFFFFF"/>
              </a:solidFill>
              <a:latin typeface="Helvetica" pitchFamily="2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b="1" dirty="0">
                <a:latin typeface="Helvetica" pitchFamily="2" charset="0"/>
              </a:rPr>
              <a:t>Data</a:t>
            </a:r>
            <a:r>
              <a:rPr lang="en-US" sz="2400" dirty="0">
                <a:latin typeface="Helvetica" pitchFamily="2" charset="0"/>
              </a:rPr>
              <a:t> is in the same state both times</a:t>
            </a:r>
          </a:p>
          <a:p>
            <a:r>
              <a:rPr lang="en-US" sz="2400" b="1" dirty="0">
                <a:latin typeface="Helvetica" pitchFamily="2" charset="0"/>
              </a:rPr>
              <a:t>RNG seed</a:t>
            </a:r>
            <a:r>
              <a:rPr lang="en-US" sz="2400" dirty="0">
                <a:latin typeface="Helvetica" pitchFamily="2" charset="0"/>
              </a:rPr>
              <a:t> is in the same state both times</a:t>
            </a:r>
          </a:p>
          <a:p>
            <a:r>
              <a:rPr lang="en-US" sz="2400" b="1" dirty="0">
                <a:latin typeface="Helvetica" pitchFamily="2" charset="0"/>
              </a:rPr>
              <a:t>Sort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b="1" dirty="0">
                <a:latin typeface="Helvetica" pitchFamily="2" charset="0"/>
              </a:rPr>
              <a:t>seed</a:t>
            </a:r>
            <a:r>
              <a:rPr lang="en-US" sz="2400" dirty="0">
                <a:latin typeface="Helvetica" pitchFamily="2" charset="0"/>
              </a:rPr>
              <a:t> is in the same state both times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F0BC75-1744-D1D9-39D0-1CECF3C62F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56" y="911116"/>
            <a:ext cx="7136273" cy="45342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183D8C-9612-D1CE-DD87-435C84BC113D}"/>
              </a:ext>
            </a:extLst>
          </p:cNvPr>
          <p:cNvSpPr txBox="1"/>
          <p:nvPr/>
        </p:nvSpPr>
        <p:spPr>
          <a:xfrm>
            <a:off x="1286695" y="5982914"/>
            <a:ext cx="363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*Excluding loops, logic, and sub-files. Updates under active development!</a:t>
            </a:r>
          </a:p>
        </p:txBody>
      </p:sp>
    </p:spTree>
    <p:extLst>
      <p:ext uri="{BB962C8B-B14F-4D97-AF65-F5344CB8AC3E}">
        <p14:creationId xmlns:p14="http://schemas.microsoft.com/office/powerpoint/2010/main" val="430958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iedorep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>
                <a:latin typeface="Helvetica" pitchFamily="2" charset="0"/>
                <a:cs typeface="Courier New" panose="02070309020205020404" pitchFamily="49" charset="0"/>
              </a:rPr>
              <a:t>does </a:t>
            </a:r>
            <a:r>
              <a:rPr lang="en-US" sz="3600" u="sng" dirty="0">
                <a:latin typeface="Helvetica" pitchFamily="2" charset="0"/>
                <a:cs typeface="Courier New" panose="02070309020205020404" pitchFamily="49" charset="0"/>
              </a:rPr>
              <a:t>not</a:t>
            </a:r>
            <a:r>
              <a:rPr lang="en-US" sz="3600" dirty="0">
                <a:latin typeface="Helvetica" pitchFamily="2" charset="0"/>
                <a:cs typeface="Courier New" panose="02070309020205020404" pitchFamily="49" charset="0"/>
              </a:rPr>
              <a:t>:</a:t>
            </a:r>
            <a:endParaRPr lang="en-US" sz="3600" kern="1200" dirty="0">
              <a:solidFill>
                <a:srgbClr val="FFFFFF"/>
              </a:solidFill>
              <a:latin typeface="Helvetica" pitchFamily="2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400" dirty="0">
                <a:latin typeface="Helvetica" pitchFamily="2" charset="0"/>
              </a:rPr>
              <a:t>Check that outputs appear and are identical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(use Git / VC)</a:t>
            </a:r>
          </a:p>
          <a:p>
            <a:r>
              <a:rPr lang="en-US" sz="2400" dirty="0">
                <a:latin typeface="Helvetica" pitchFamily="2" charset="0"/>
              </a:rPr>
              <a:t>Check that initial data is unchanged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(use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iecodebook</a:t>
            </a:r>
            <a:r>
              <a:rPr lang="en-US" sz="2400" dirty="0">
                <a:latin typeface="Helvetica" pitchFamily="2" charset="0"/>
              </a:rPr>
              <a:t>)</a:t>
            </a:r>
          </a:p>
          <a:p>
            <a:r>
              <a:rPr lang="en-US" sz="2400" dirty="0">
                <a:latin typeface="Helvetica" pitchFamily="2" charset="0"/>
              </a:rPr>
              <a:t>Check that packages are installed appropriately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(use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ieboilstart</a:t>
            </a:r>
            <a:r>
              <a:rPr lang="en-US" sz="2400" dirty="0">
                <a:latin typeface="Helvetica" pitchFamily="2" charset="0"/>
              </a:rPr>
              <a:t>)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F0BC75-1744-D1D9-39D0-1CECF3C62F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56" y="911116"/>
            <a:ext cx="7136273" cy="4534238"/>
          </a:xfrm>
        </p:spPr>
      </p:pic>
    </p:spTree>
    <p:extLst>
      <p:ext uri="{BB962C8B-B14F-4D97-AF65-F5344CB8AC3E}">
        <p14:creationId xmlns:p14="http://schemas.microsoft.com/office/powerpoint/2010/main" val="2336184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rgbClr val="FFFFFF"/>
                </a:solidFill>
                <a:latin typeface="Helvetica" pitchFamily="2" charset="0"/>
                <a:cs typeface="Courier New" panose="02070309020205020404" pitchFamily="49" charset="0"/>
              </a:rPr>
              <a:t>Basic logic of reproducibility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If code </a:t>
            </a:r>
            <a:r>
              <a:rPr lang="en-US" sz="2400" b="1" dirty="0">
                <a:latin typeface="Helvetica" pitchFamily="2" charset="0"/>
              </a:rPr>
              <a:t>state</a:t>
            </a:r>
            <a:r>
              <a:rPr lang="en-US" sz="2400" dirty="0">
                <a:latin typeface="Helvetica" pitchFamily="2" charset="0"/>
              </a:rPr>
              <a:t> is stable each time the code is run, code </a:t>
            </a:r>
            <a:r>
              <a:rPr lang="en-US" sz="2400" b="1" dirty="0">
                <a:latin typeface="Helvetica" pitchFamily="2" charset="0"/>
              </a:rPr>
              <a:t>outputs</a:t>
            </a:r>
            <a:r>
              <a:rPr lang="en-US" sz="2400" dirty="0">
                <a:latin typeface="Helvetica" pitchFamily="2" charset="0"/>
              </a:rPr>
              <a:t> should* also be stable</a:t>
            </a:r>
          </a:p>
          <a:p>
            <a:endParaRPr lang="en-US" sz="2400" dirty="0">
              <a:latin typeface="Helvetica" pitchFamily="2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F0BC75-1744-D1D9-39D0-1CECF3C62F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56" y="911116"/>
            <a:ext cx="7136273" cy="45342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43B36A-133B-5BFB-B188-39121BFC791D}"/>
              </a:ext>
            </a:extLst>
          </p:cNvPr>
          <p:cNvSpPr txBox="1"/>
          <p:nvPr/>
        </p:nvSpPr>
        <p:spPr>
          <a:xfrm>
            <a:off x="1498060" y="6021421"/>
            <a:ext cx="315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*Exceptions in rare cases</a:t>
            </a:r>
          </a:p>
        </p:txBody>
      </p:sp>
    </p:spTree>
    <p:extLst>
      <p:ext uri="{BB962C8B-B14F-4D97-AF65-F5344CB8AC3E}">
        <p14:creationId xmlns:p14="http://schemas.microsoft.com/office/powerpoint/2010/main" val="216091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rgbClr val="FFFFFF"/>
                </a:solidFill>
                <a:latin typeface="Helvetica" pitchFamily="2" charset="0"/>
                <a:ea typeface="+mj-ea"/>
                <a:cs typeface="+mj-cs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cs typeface="+mn-cs"/>
              </a:rPr>
              <a:t>Journal-led requirements for reproducible code submission</a:t>
            </a:r>
          </a:p>
          <a:p>
            <a:pPr indent="-22860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cs typeface="+mn-cs"/>
              </a:rPr>
              <a:t>Manually checked by editorial staff after conditional acceptance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506CFDC-2A7D-B20E-30CA-A3779427A4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30" y="211907"/>
            <a:ext cx="6275045" cy="6384534"/>
          </a:xfr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ADC0CEF9-DAC4-9A29-53A6-C4ACB5BDC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378" y="978547"/>
            <a:ext cx="1810721" cy="781338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188D1D68-A7DF-4137-CEF1-5E217AF3BD9C}"/>
              </a:ext>
            </a:extLst>
          </p:cNvPr>
          <p:cNvSpPr/>
          <p:nvPr/>
        </p:nvSpPr>
        <p:spPr>
          <a:xfrm rot="5400000">
            <a:off x="10009146" y="2292858"/>
            <a:ext cx="1811108" cy="8970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AC3180-2AB4-E89F-B13F-0B2DE2492ED7}"/>
              </a:ext>
            </a:extLst>
          </p:cNvPr>
          <p:cNvSpPr txBox="1"/>
          <p:nvPr/>
        </p:nvSpPr>
        <p:spPr>
          <a:xfrm>
            <a:off x="1425102" y="6265209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  <a:hlinkClick r:id="rId5"/>
              </a:rPr>
              <a:t>https://aeadataeditor.github.io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04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2638-7EAE-39EC-2584-B428EF66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use </a:t>
            </a:r>
            <a:r>
              <a:rPr lang="en-US" sz="6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iedorep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7462D-3521-9A50-0790-D3061B976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Checking reproducibility of Stata code</a:t>
            </a:r>
          </a:p>
        </p:txBody>
      </p:sp>
    </p:spTree>
    <p:extLst>
      <p:ext uri="{BB962C8B-B14F-4D97-AF65-F5344CB8AC3E}">
        <p14:creationId xmlns:p14="http://schemas.microsoft.com/office/powerpoint/2010/main" val="404706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/>
              <a:t>Currently, use interactively </a:t>
            </a:r>
            <a:endParaRPr lang="en-US" sz="3600" kern="120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In Command window, type: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iedorep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"[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]"</a:t>
            </a:r>
          </a:p>
          <a:p>
            <a:r>
              <a:rPr lang="en-US" sz="2400" dirty="0">
                <a:latin typeface="Helvetica" pitchFamily="2" charset="0"/>
                <a:cs typeface="Courier New" panose="02070309020205020404" pitchFamily="49" charset="0"/>
              </a:rPr>
              <a:t>File is run twice, then report is printed to Results window in Stata*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53B90E-359F-7AE8-6542-B4AAD57B2B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24" y="998002"/>
            <a:ext cx="6797996" cy="449184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2D3669-7C51-A906-4AD3-310E2BED2044}"/>
              </a:ext>
            </a:extLst>
          </p:cNvPr>
          <p:cNvSpPr txBox="1"/>
          <p:nvPr/>
        </p:nvSpPr>
        <p:spPr>
          <a:xfrm>
            <a:off x="1286695" y="5982914"/>
            <a:ext cx="3153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*Upcoming: Output Git-compatible report in Markdown</a:t>
            </a:r>
          </a:p>
        </p:txBody>
      </p:sp>
    </p:spTree>
    <p:extLst>
      <p:ext uri="{BB962C8B-B14F-4D97-AF65-F5344CB8AC3E}">
        <p14:creationId xmlns:p14="http://schemas.microsoft.com/office/powerpoint/2010/main" val="633275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dirty="0"/>
              <a:t>Every line independently evaluated</a:t>
            </a:r>
            <a:endParaRPr lang="en-US" sz="3600" kern="120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Helvetica" pitchFamily="2" charset="0"/>
                <a:cs typeface="Courier New" panose="02070309020205020404" pitchFamily="49" charset="0"/>
              </a:rPr>
              <a:t>Causes of errors can be far from the outputs they affect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iedorep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Helvetica" pitchFamily="2" charset="0"/>
                <a:cs typeface="Courier New" panose="02070309020205020404" pitchFamily="49" charset="0"/>
              </a:rPr>
              <a:t>flags errors at their </a:t>
            </a:r>
            <a:r>
              <a:rPr lang="en-US" sz="2400" u="sng" dirty="0">
                <a:latin typeface="Helvetica" pitchFamily="2" charset="0"/>
                <a:cs typeface="Courier New" panose="02070309020205020404" pitchFamily="49" charset="0"/>
              </a:rPr>
              <a:t>source</a:t>
            </a:r>
            <a:r>
              <a:rPr lang="en-US" sz="2400" dirty="0">
                <a:latin typeface="Helvetica" pitchFamily="2" charset="0"/>
                <a:cs typeface="Courier New" panose="02070309020205020404" pitchFamily="49" charset="0"/>
              </a:rPr>
              <a:t> in Stata code (although it can’t fix them)</a:t>
            </a:r>
            <a:endParaRPr lang="en-US" sz="2400" u="sng" dirty="0">
              <a:latin typeface="Helvetica" pitchFamily="2" charset="0"/>
              <a:cs typeface="Courier New" panose="02070309020205020404" pitchFamily="49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5C573C-65FE-A1BC-A862-3F06964871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65" y="126460"/>
            <a:ext cx="7527531" cy="6731540"/>
          </a:xfr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5B83332C-AA3B-812D-D9ED-4860798EFCD6}"/>
              </a:ext>
            </a:extLst>
          </p:cNvPr>
          <p:cNvSpPr/>
          <p:nvPr/>
        </p:nvSpPr>
        <p:spPr>
          <a:xfrm>
            <a:off x="4676534" y="1896894"/>
            <a:ext cx="1417942" cy="586037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 #d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2D435EC-685E-E88F-4148-F939A92DD84C}"/>
              </a:ext>
            </a:extLst>
          </p:cNvPr>
          <p:cNvSpPr/>
          <p:nvPr/>
        </p:nvSpPr>
        <p:spPr>
          <a:xfrm>
            <a:off x="4676534" y="3269340"/>
            <a:ext cx="1417942" cy="586037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Unstable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933B636-2863-8582-2B53-142DFA6D5E94}"/>
              </a:ext>
            </a:extLst>
          </p:cNvPr>
          <p:cNvSpPr/>
          <p:nvPr/>
        </p:nvSpPr>
        <p:spPr>
          <a:xfrm>
            <a:off x="4676534" y="3962381"/>
            <a:ext cx="1417942" cy="586037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 seeding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70D7736-3A9D-CD4D-505D-1BB5D520D62C}"/>
              </a:ext>
            </a:extLst>
          </p:cNvPr>
          <p:cNvSpPr/>
          <p:nvPr/>
        </p:nvSpPr>
        <p:spPr>
          <a:xfrm>
            <a:off x="4676534" y="4946053"/>
            <a:ext cx="1417942" cy="586037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Sub-do-file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AAB5C62-85F4-A113-E41A-192030DA00B7}"/>
              </a:ext>
            </a:extLst>
          </p:cNvPr>
          <p:cNvSpPr/>
          <p:nvPr/>
        </p:nvSpPr>
        <p:spPr>
          <a:xfrm>
            <a:off x="4679720" y="4519234"/>
            <a:ext cx="1417942" cy="586037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Non-unique</a:t>
            </a:r>
          </a:p>
        </p:txBody>
      </p:sp>
    </p:spTree>
    <p:extLst>
      <p:ext uri="{BB962C8B-B14F-4D97-AF65-F5344CB8AC3E}">
        <p14:creationId xmlns:p14="http://schemas.microsoft.com/office/powerpoint/2010/main" val="84285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kern="1200" dirty="0">
                <a:solidFill>
                  <a:srgbClr val="FFFFFF"/>
                </a:solidFill>
                <a:latin typeface="Helvetica" pitchFamily="2" charset="0"/>
                <a:cs typeface="Courier New" panose="02070309020205020404" pitchFamily="49" charset="0"/>
              </a:rPr>
              <a:t>Verbosity options allow more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“Errors”* are reported only if the state changes between runs.</a:t>
            </a:r>
          </a:p>
          <a:p>
            <a:r>
              <a:rPr lang="en-US" sz="2400" dirty="0">
                <a:latin typeface="Helvetica" pitchFamily="2" charset="0"/>
              </a:rPr>
              <a:t>Verbosity options allow detection of all </a:t>
            </a:r>
            <a:r>
              <a:rPr lang="en-US" sz="2400" u="sng" dirty="0">
                <a:latin typeface="Helvetica" pitchFamily="2" charset="0"/>
              </a:rPr>
              <a:t>potential</a:t>
            </a:r>
            <a:r>
              <a:rPr lang="en-US" sz="2400" dirty="0">
                <a:latin typeface="Helvetica" pitchFamily="2" charset="0"/>
              </a:rPr>
              <a:t> error sites for review.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CDEB20D-110E-A85B-B1AB-52D24FC972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14" y="468416"/>
            <a:ext cx="7161369" cy="5710965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68A0C3-C893-8410-3AC4-B412F9FC2FE4}"/>
              </a:ext>
            </a:extLst>
          </p:cNvPr>
          <p:cNvSpPr txBox="1"/>
          <p:nvPr/>
        </p:nvSpPr>
        <p:spPr>
          <a:xfrm>
            <a:off x="1477201" y="6030202"/>
            <a:ext cx="2644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Considering changing this name. Any ideas?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8C7604-FBD6-7928-6E31-03060943575D}"/>
              </a:ext>
            </a:extLst>
          </p:cNvPr>
          <p:cNvSpPr/>
          <p:nvPr/>
        </p:nvSpPr>
        <p:spPr>
          <a:xfrm>
            <a:off x="9591472" y="321013"/>
            <a:ext cx="2081719" cy="590103"/>
          </a:xfrm>
          <a:prstGeom prst="rect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76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rgbClr val="FFFFFF"/>
                </a:solidFill>
                <a:latin typeface="Helvetica" pitchFamily="2" charset="0"/>
                <a:cs typeface="Courier New" panose="02070309020205020404" pitchFamily="49" charset="0"/>
              </a:rPr>
              <a:t>Run once for each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When “Subfile” flag is on, you can re-run targeting sub-file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Helvetica" pitchFamily="2" charset="0"/>
                <a:cs typeface="Courier New" panose="02070309020205020404" pitchFamily="49" charset="0"/>
              </a:rPr>
              <a:t>However, Stata state can’t be guaranteed identical unless file is separable*</a:t>
            </a:r>
            <a:endParaRPr lang="en-US" sz="2400" dirty="0">
              <a:latin typeface="Helvetica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BCD3A8-D17C-1479-6C36-025B35A1E9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24" y="998002"/>
            <a:ext cx="7025057" cy="4179464"/>
          </a:xfrm>
        </p:spPr>
      </p:pic>
      <p:sp>
        <p:nvSpPr>
          <p:cNvPr id="4" name="Donut 3">
            <a:extLst>
              <a:ext uri="{FF2B5EF4-FFF2-40B4-BE49-F238E27FC236}">
                <a16:creationId xmlns:a16="http://schemas.microsoft.com/office/drawing/2014/main" id="{9B48D9F3-B14C-8010-80E1-5C8FA252604C}"/>
              </a:ext>
            </a:extLst>
          </p:cNvPr>
          <p:cNvSpPr/>
          <p:nvPr/>
        </p:nvSpPr>
        <p:spPr>
          <a:xfrm>
            <a:off x="9635612" y="4302395"/>
            <a:ext cx="875071" cy="875071"/>
          </a:xfrm>
          <a:prstGeom prst="donut">
            <a:avLst>
              <a:gd name="adj" fmla="val 913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B879F-7147-F958-A8A0-E6E2A7EAA8EE}"/>
              </a:ext>
            </a:extLst>
          </p:cNvPr>
          <p:cNvSpPr txBox="1"/>
          <p:nvPr/>
        </p:nvSpPr>
        <p:spPr>
          <a:xfrm>
            <a:off x="1286695" y="5982914"/>
            <a:ext cx="363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*Fixes under active development!</a:t>
            </a:r>
          </a:p>
        </p:txBody>
      </p:sp>
    </p:spTree>
    <p:extLst>
      <p:ext uri="{BB962C8B-B14F-4D97-AF65-F5344CB8AC3E}">
        <p14:creationId xmlns:p14="http://schemas.microsoft.com/office/powerpoint/2010/main" val="3000966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2638-7EAE-39EC-2584-B428EF66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write code for </a:t>
            </a:r>
            <a:r>
              <a:rPr lang="en-US" sz="6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iedorep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7462D-3521-9A50-0790-D3061B976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Examples, </a:t>
            </a:r>
            <a:r>
              <a:rPr lang="en-US" dirty="0" err="1"/>
              <a:t>STyle</a:t>
            </a:r>
            <a:r>
              <a:rPr lang="en-US" dirty="0"/>
              <a:t> Guide, and general advice</a:t>
            </a:r>
          </a:p>
        </p:txBody>
      </p:sp>
    </p:spTree>
    <p:extLst>
      <p:ext uri="{BB962C8B-B14F-4D97-AF65-F5344CB8AC3E}">
        <p14:creationId xmlns:p14="http://schemas.microsoft.com/office/powerpoint/2010/main" val="531210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rgbClr val="FFFFFF"/>
                </a:solidFill>
                <a:latin typeface="Helvetica" pitchFamily="2" charset="0"/>
                <a:cs typeface="Courier New" panose="02070309020205020404" pitchFamily="49" charset="0"/>
              </a:rPr>
              <a:t>“Modular”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Fully separate data creation and analysis tasks.</a:t>
            </a:r>
          </a:p>
          <a:p>
            <a:r>
              <a:rPr lang="en-US" sz="2400" dirty="0">
                <a:latin typeface="Helvetica" pitchFamily="2" charset="0"/>
              </a:rPr>
              <a:t>Write “separable” chunks within a file. Avoid cascading errors!</a:t>
            </a:r>
          </a:p>
          <a:p>
            <a:endParaRPr lang="en-US" sz="2400" dirty="0">
              <a:latin typeface="Helvetica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F63E04-7279-86E3-5DC3-5BBEC3081D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98" y="644382"/>
            <a:ext cx="7031866" cy="5251646"/>
          </a:xfrm>
        </p:spPr>
      </p:pic>
    </p:spTree>
    <p:extLst>
      <p:ext uri="{BB962C8B-B14F-4D97-AF65-F5344CB8AC3E}">
        <p14:creationId xmlns:p14="http://schemas.microsoft.com/office/powerpoint/2010/main" val="138082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rgbClr val="FFFFFF"/>
                </a:solidFill>
                <a:latin typeface="Helvetica" pitchFamily="2" charset="0"/>
                <a:cs typeface="Courier New" panose="02070309020205020404" pitchFamily="49" charset="0"/>
              </a:rPr>
              <a:t>“Modular”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Avoid sub-do-file dependencies</a:t>
            </a:r>
          </a:p>
          <a:p>
            <a:r>
              <a:rPr lang="en-US" sz="2400" dirty="0">
                <a:latin typeface="Helvetica" pitchFamily="2" charset="0"/>
              </a:rPr>
              <a:t>Save and load intermediate outputs and datasets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8A14F6-F34C-D46E-74AB-7C2B45EB67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59" y="9226"/>
            <a:ext cx="7130724" cy="6848669"/>
          </a:xfrm>
        </p:spPr>
      </p:pic>
    </p:spTree>
    <p:extLst>
      <p:ext uri="{BB962C8B-B14F-4D97-AF65-F5344CB8AC3E}">
        <p14:creationId xmlns:p14="http://schemas.microsoft.com/office/powerpoint/2010/main" val="3867255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rgbClr val="FFFFFF"/>
                </a:solidFill>
                <a:latin typeface="Helvetica" pitchFamily="2" charset="0"/>
                <a:cs typeface="Courier New" panose="02070309020205020404" pitchFamily="49" charset="0"/>
              </a:rPr>
              <a:t>Sub-do-file dependency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latin typeface="Helvetica" pitchFamily="2" charset="0"/>
              </a:rPr>
              <a:t>For example, sub-do-file must use its own data and locals</a:t>
            </a:r>
          </a:p>
          <a:p>
            <a:r>
              <a:rPr lang="en-US" sz="2400" dirty="0">
                <a:latin typeface="Helvetica" pitchFamily="2" charset="0"/>
              </a:rPr>
              <a:t>If not, second run will clear Stata state and run completely differently*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771434-DC8D-BE34-22BD-7285D549F0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56" y="136187"/>
            <a:ext cx="7252838" cy="648589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746FF-233D-463F-4C5F-D9D83E09A83D}"/>
              </a:ext>
            </a:extLst>
          </p:cNvPr>
          <p:cNvSpPr txBox="1"/>
          <p:nvPr/>
        </p:nvSpPr>
        <p:spPr>
          <a:xfrm>
            <a:off x="1286695" y="5982914"/>
            <a:ext cx="363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*Fixes under active development!</a:t>
            </a:r>
          </a:p>
        </p:txBody>
      </p:sp>
    </p:spTree>
    <p:extLst>
      <p:ext uri="{BB962C8B-B14F-4D97-AF65-F5344CB8AC3E}">
        <p14:creationId xmlns:p14="http://schemas.microsoft.com/office/powerpoint/2010/main" val="28116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6E778F-394F-14AB-5CFD-E20CA58B6D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2250" y="258417"/>
            <a:ext cx="9023350" cy="3186458"/>
          </a:xfrm>
        </p:spPr>
        <p:txBody>
          <a:bodyPr>
            <a:normAutofit fontScale="77500" lnSpcReduction="20000"/>
          </a:bodyPr>
          <a:lstStyle>
            <a:lvl1pPr marL="68580" indent="0">
              <a:buNone/>
              <a:defRPr lang="en-US" sz="6000" kern="1200" smtClean="0">
                <a:solidFill>
                  <a:schemeClr val="bg2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>
                <a:latin typeface="Helvetica" pitchFamily="2" charset="0"/>
                <a:ea typeface="Fira Code" panose="020B0509050000020004" pitchFamily="49" charset="0"/>
                <a:cs typeface="Courier New" panose="02070309020205020404" pitchFamily="49" charset="0"/>
              </a:rPr>
              <a:t>THANK YOU!</a:t>
            </a:r>
          </a:p>
          <a:p>
            <a:pPr lvl="0"/>
            <a:endParaRPr lang="en-US" dirty="0">
              <a:latin typeface="Courier New" panose="02070309020205020404" pitchFamily="49" charset="0"/>
              <a:ea typeface="Fira Code" panose="020B0509050000020004" pitchFamily="49" charset="0"/>
              <a:cs typeface="Courier New" panose="02070309020205020404" pitchFamily="49" charset="0"/>
            </a:endParaRPr>
          </a:p>
          <a:p>
            <a:pPr lvl="0"/>
            <a:r>
              <a:rPr lang="en-US" dirty="0" err="1">
                <a:latin typeface="Courier New" panose="02070309020205020404" pitchFamily="49" charset="0"/>
                <a:ea typeface="Fira Code" panose="020B0509050000020004" pitchFamily="49" charset="0"/>
                <a:cs typeface="Courier New" panose="02070309020205020404" pitchFamily="49" charset="0"/>
              </a:rPr>
              <a:t>iedorep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  <a:cs typeface="Courier New" panose="02070309020205020404" pitchFamily="49" charset="0"/>
              </a:rPr>
              <a:t>: </a:t>
            </a:r>
          </a:p>
          <a:p>
            <a:pPr lvl="0"/>
            <a:r>
              <a:rPr lang="en-US" dirty="0">
                <a:latin typeface="Helvetica" pitchFamily="2" charset="0"/>
                <a:ea typeface="Fira Code" panose="020B0509050000020004" pitchFamily="49" charset="0"/>
                <a:cs typeface="Courier New" panose="02070309020205020404" pitchFamily="49" charset="0"/>
              </a:rPr>
              <a:t>Quickly locate reproducibility failures in Stata code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AB958F7-BC7B-DD89-9342-5BB1D5B9832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81137" y="3624262"/>
            <a:ext cx="6388101" cy="2299459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3200" kern="1200" dirty="0" smtClean="0">
                <a:solidFill>
                  <a:srgbClr val="ECBB32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 DIME Analytics Stata command to detect reproducibility issues</a:t>
            </a:r>
          </a:p>
          <a:p>
            <a:pPr lvl="0"/>
            <a:r>
              <a:rPr lang="en-US" dirty="0"/>
              <a:t>Stata Conference 2023</a:t>
            </a:r>
          </a:p>
          <a:p>
            <a:pPr lvl="0"/>
            <a:r>
              <a:rPr lang="en-US" dirty="0"/>
              <a:t>Presented by Benjamin Daniels</a:t>
            </a:r>
          </a:p>
        </p:txBody>
      </p:sp>
    </p:spTree>
    <p:extLst>
      <p:ext uri="{BB962C8B-B14F-4D97-AF65-F5344CB8AC3E}">
        <p14:creationId xmlns:p14="http://schemas.microsoft.com/office/powerpoint/2010/main" val="131069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rgbClr val="FFFFFF"/>
                </a:solidFill>
                <a:latin typeface="Helvetica" pitchFamily="2" charset="0"/>
                <a:ea typeface="+mj-ea"/>
                <a:cs typeface="+mj-cs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cs typeface="+mn-cs"/>
              </a:rPr>
              <a:t>“High stakes” – issues with reproducibility at this stage can result in changed results, long slowdowns, or loss of publication after large investments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1E2E30-0A48-33B5-E9A3-C45F98BE0E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69" y="297172"/>
            <a:ext cx="6127466" cy="612746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EFA885-D2FA-1826-0AA9-FB4ADAF95BA4}"/>
              </a:ext>
            </a:extLst>
          </p:cNvPr>
          <p:cNvSpPr txBox="1"/>
          <p:nvPr/>
        </p:nvSpPr>
        <p:spPr>
          <a:xfrm>
            <a:off x="1139635" y="6461201"/>
            <a:ext cx="9425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  <a:hlinkClick r:id="rId4"/>
              </a:rPr>
              <a:t>https://social-science-data-editors.github.io/guidance/Verification_guidance.html</a:t>
            </a:r>
            <a:r>
              <a:rPr lang="en-US" dirty="0"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7536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EE081B-5F20-41C6-9E97-9B3D652B1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75" b="2567"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>
              <a:latin typeface="Helvetica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D80E7C-78C0-4131-AB0C-E84634EB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Thank you!</a:t>
            </a:r>
          </a:p>
        </p:txBody>
      </p:sp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2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  <a:latin typeface="Helvetica" pitchFamily="2" charset="0"/>
              </a:rPr>
              <a:t>DIME Analytics: Guides to work reproducibly</a:t>
            </a:r>
            <a:endParaRPr lang="en-US" sz="3600" kern="1200" dirty="0">
              <a:solidFill>
                <a:srgbClr val="FFFFFF"/>
              </a:solidFill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Development Research in Practice outlines workflows and checklists for writing reproducible and readable code </a:t>
            </a:r>
            <a:r>
              <a:rPr lang="en-US" sz="2400" i="1" dirty="0">
                <a:latin typeface="Helvetica" pitchFamily="2" charset="0"/>
              </a:rPr>
              <a:t>during</a:t>
            </a:r>
            <a:r>
              <a:rPr lang="en-US" sz="2400" dirty="0">
                <a:latin typeface="Helvetica" pitchFamily="2" charset="0"/>
              </a:rPr>
              <a:t> a project</a:t>
            </a:r>
          </a:p>
        </p:txBody>
      </p:sp>
      <p:pic>
        <p:nvPicPr>
          <p:cNvPr id="14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D4AE91A1-F20B-C6A0-65D3-EFBDF1BEA0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4974" y="307746"/>
            <a:ext cx="6311714" cy="62425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5110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  <a:latin typeface="Helvetica" pitchFamily="2" charset="0"/>
              </a:rPr>
              <a:t>DIME Analytics: Guides to work reproducibly</a:t>
            </a:r>
            <a:endParaRPr lang="en-US" sz="3600" kern="1200" dirty="0">
              <a:solidFill>
                <a:srgbClr val="FFFFFF"/>
              </a:solidFill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DIME Standards provides checklists and materials to prepare for third-party reproducibility checks</a:t>
            </a:r>
          </a:p>
          <a:p>
            <a:r>
              <a:rPr lang="en-US" sz="2400" dirty="0">
                <a:latin typeface="Helvetica" pitchFamily="2" charset="0"/>
              </a:rPr>
              <a:t>AEA compliant results from DIME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1D4449-AED3-CB65-F481-44252EC442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50" y="449734"/>
            <a:ext cx="6992265" cy="516700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A39D8B-8613-80F4-D5F5-470E6430FD41}"/>
              </a:ext>
            </a:extLst>
          </p:cNvPr>
          <p:cNvSpPr txBox="1"/>
          <p:nvPr/>
        </p:nvSpPr>
        <p:spPr>
          <a:xfrm>
            <a:off x="5049794" y="5703216"/>
            <a:ext cx="5214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https://github.com/worldbank/dime-standards/tree/master/dime-research-standards/pillar-3-research-reproducibility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330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  <a:latin typeface="Helvetica" pitchFamily="2" charset="0"/>
              </a:rPr>
              <a:t>Three main outputs with each publication</a:t>
            </a:r>
            <a:endParaRPr lang="en-US" sz="3600" kern="1200" dirty="0">
              <a:solidFill>
                <a:srgbClr val="FFFFFF"/>
              </a:solidFill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cs typeface="+mn-cs"/>
              </a:rPr>
              <a:t>Research outputs: publish by journal</a:t>
            </a:r>
          </a:p>
          <a:p>
            <a:pPr indent="-22860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cs typeface="+mn-cs"/>
              </a:rPr>
              <a:t>Data package: index or publish (WB Microdata)</a:t>
            </a:r>
          </a:p>
          <a:p>
            <a:pPr indent="-22860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cs typeface="+mn-cs"/>
              </a:rPr>
              <a:t>Reproducibility package: 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cs typeface="+mn-cs"/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cs typeface="+mn-cs"/>
              </a:rPr>
              <a:t>GitHub +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Helvetica" pitchFamily="2" charset="0"/>
                <a:cs typeface="+mn-cs"/>
              </a:rPr>
              <a:t>Zenodo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Helvetica" pitchFamily="2" charset="0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2E2DAE2-3FE2-92F7-C5A1-96F0C26DA8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56" y="383102"/>
            <a:ext cx="7041178" cy="578177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302A60-653D-0370-129E-BB6ED77F730B}"/>
              </a:ext>
            </a:extLst>
          </p:cNvPr>
          <p:cNvSpPr txBox="1"/>
          <p:nvPr/>
        </p:nvSpPr>
        <p:spPr>
          <a:xfrm>
            <a:off x="1290465" y="6438429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https://worldbank.github.io/dime-data-handbook/</a:t>
            </a:r>
            <a:r>
              <a:rPr lang="en-US" dirty="0"/>
              <a:t> 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126F4479-6EC6-8583-E253-BAFA1A6F5627}"/>
              </a:ext>
            </a:extLst>
          </p:cNvPr>
          <p:cNvSpPr/>
          <p:nvPr/>
        </p:nvSpPr>
        <p:spPr>
          <a:xfrm rot="19662983">
            <a:off x="5989793" y="3727341"/>
            <a:ext cx="1264888" cy="15898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3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  <a:latin typeface="Helvetica" pitchFamily="2" charset="0"/>
              </a:rPr>
              <a:t>Reproducibility package tested by publisher</a:t>
            </a:r>
            <a:endParaRPr lang="en-US" sz="3600" kern="1200" dirty="0">
              <a:solidFill>
                <a:srgbClr val="FFFFFF"/>
              </a:solidFill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i="1" dirty="0">
                <a:latin typeface="Helvetica" pitchFamily="2" charset="0"/>
              </a:rPr>
              <a:t>Development Research in Practice </a:t>
            </a:r>
            <a:r>
              <a:rPr lang="en-US" sz="2400" dirty="0">
                <a:latin typeface="Helvetica" pitchFamily="2" charset="0"/>
              </a:rPr>
              <a:t>outlines components of final research products</a:t>
            </a:r>
          </a:p>
          <a:p>
            <a:r>
              <a:rPr lang="en-US" sz="2400" b="1" dirty="0">
                <a:latin typeface="Helvetica" pitchFamily="2" charset="0"/>
              </a:rPr>
              <a:t>Separate</a:t>
            </a:r>
            <a:r>
              <a:rPr lang="en-US" sz="2400" dirty="0">
                <a:latin typeface="Helvetica" pitchFamily="2" charset="0"/>
              </a:rPr>
              <a:t> from the archives of work held by team!</a:t>
            </a:r>
            <a:endParaRPr lang="en-US" sz="2400" b="1" dirty="0">
              <a:latin typeface="Helvetica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29B831-6F9B-CB6F-6CE5-E75B518E25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406" y="73399"/>
            <a:ext cx="5701899" cy="6572284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41411C-1132-961C-1933-6F0E9255250A}"/>
              </a:ext>
            </a:extLst>
          </p:cNvPr>
          <p:cNvSpPr/>
          <p:nvPr/>
        </p:nvSpPr>
        <p:spPr>
          <a:xfrm>
            <a:off x="5988908" y="3739978"/>
            <a:ext cx="2298357" cy="2611395"/>
          </a:xfrm>
          <a:prstGeom prst="rect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8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  <a:latin typeface="Helvetica" pitchFamily="2" charset="0"/>
              </a:rPr>
              <a:t>Focus here on code package</a:t>
            </a:r>
            <a:endParaRPr lang="en-US" sz="3600" kern="1200" dirty="0">
              <a:solidFill>
                <a:srgbClr val="FFFFFF"/>
              </a:solidFill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Running code “fresh” in Stata is a challenge</a:t>
            </a:r>
          </a:p>
          <a:p>
            <a:r>
              <a:rPr lang="en-US" sz="2400" dirty="0">
                <a:latin typeface="Helvetica" pitchFamily="2" charset="0"/>
              </a:rPr>
              <a:t>User-written packages, Stata versioning, directory setup, etc.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29B831-6F9B-CB6F-6CE5-E75B518E25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t="55412" r="51835" b="4228"/>
          <a:stretch/>
        </p:blipFill>
        <p:spPr>
          <a:xfrm>
            <a:off x="5964195" y="427556"/>
            <a:ext cx="5239264" cy="5940293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3F001A-8D50-9A11-5781-8C4539F01EA9}"/>
              </a:ext>
            </a:extLst>
          </p:cNvPr>
          <p:cNvSpPr/>
          <p:nvPr/>
        </p:nvSpPr>
        <p:spPr>
          <a:xfrm>
            <a:off x="6491421" y="4072078"/>
            <a:ext cx="1968839" cy="1356658"/>
          </a:xfrm>
          <a:prstGeom prst="rect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3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67D3-EAD8-764B-800F-3AABEA13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  <a:latin typeface="Helvetica" pitchFamily="2" charset="0"/>
              </a:rPr>
              <a:t>Basic layout of submission and replication pack</a:t>
            </a:r>
            <a:endParaRPr lang="en-US" sz="3600" kern="1200" dirty="0">
              <a:solidFill>
                <a:srgbClr val="FFFFFF"/>
              </a:solidFill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9280-5769-AB4C-BD18-15C12214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latin typeface="Helvetica" pitchFamily="2" charset="0"/>
              </a:rPr>
              <a:t>Journal receives manuscript, figures and tables, and (zipped) replication package</a:t>
            </a:r>
          </a:p>
          <a:p>
            <a:r>
              <a:rPr lang="en-US" sz="2400" dirty="0">
                <a:latin typeface="Helvetica" pitchFamily="2" charset="0"/>
              </a:rPr>
              <a:t>Full folder structure</a:t>
            </a:r>
          </a:p>
          <a:p>
            <a:r>
              <a:rPr lang="en-US" sz="2400" dirty="0">
                <a:latin typeface="Helvetica" pitchFamily="2" charset="0"/>
              </a:rPr>
              <a:t>May or may not include data files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4DA4651-C70E-BD6A-2443-60FC3E8EFE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8893" y="336987"/>
            <a:ext cx="1730880" cy="1246978"/>
          </a:xfrm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5CE5CD99-3054-C000-C479-3DC7A32A2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773" y="1970915"/>
            <a:ext cx="1730880" cy="124697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BB7D26-3A20-1BBC-1C30-072780D8F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330" y="1933199"/>
            <a:ext cx="1193232" cy="12259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A27575-BC8D-039E-5328-07CDF92C9437}"/>
              </a:ext>
            </a:extLst>
          </p:cNvPr>
          <p:cNvSpPr txBox="1"/>
          <p:nvPr/>
        </p:nvSpPr>
        <p:spPr>
          <a:xfrm>
            <a:off x="5060145" y="390494"/>
            <a:ext cx="142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</a:p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(zip)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F07C83-619C-94AE-D460-2773F608D92C}"/>
              </a:ext>
            </a:extLst>
          </p:cNvPr>
          <p:cNvSpPr txBox="1"/>
          <p:nvPr/>
        </p:nvSpPr>
        <p:spPr>
          <a:xfrm>
            <a:off x="6791026" y="2363572"/>
            <a:ext cx="142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30914A39-3A5A-7A8E-B286-B28ED3E7DEDA}"/>
              </a:ext>
            </a:extLst>
          </p:cNvPr>
          <p:cNvSpPr/>
          <p:nvPr/>
        </p:nvSpPr>
        <p:spPr>
          <a:xfrm rot="16200000">
            <a:off x="8175593" y="-1724630"/>
            <a:ext cx="468820" cy="7097841"/>
          </a:xfrm>
          <a:prstGeom prst="rightBrace">
            <a:avLst>
              <a:gd name="adj1" fmla="val 8333"/>
              <a:gd name="adj2" fmla="val 13288"/>
            </a:avLst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8E45AF-3479-72E1-D603-9EA96D4E26D7}"/>
              </a:ext>
            </a:extLst>
          </p:cNvPr>
          <p:cNvSpPr txBox="1"/>
          <p:nvPr/>
        </p:nvSpPr>
        <p:spPr>
          <a:xfrm>
            <a:off x="4861082" y="3159122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README.md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0B258C-D470-1801-31C4-EA1E66F946A2}"/>
              </a:ext>
            </a:extLst>
          </p:cNvPr>
          <p:cNvSpPr txBox="1"/>
          <p:nvPr/>
        </p:nvSpPr>
        <p:spPr>
          <a:xfrm>
            <a:off x="4861082" y="4790573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runfile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CE0D14B-145B-BAC6-7A33-6B423562A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141" y="5196103"/>
            <a:ext cx="1193232" cy="12259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B375ED7-DE50-E22B-F69B-2CFBE28D9239}"/>
              </a:ext>
            </a:extLst>
          </p:cNvPr>
          <p:cNvSpPr txBox="1"/>
          <p:nvPr/>
        </p:nvSpPr>
        <p:spPr>
          <a:xfrm>
            <a:off x="4908893" y="6422026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LICENSE</a:t>
            </a:r>
          </a:p>
        </p:txBody>
      </p:sp>
      <p:pic>
        <p:nvPicPr>
          <p:cNvPr id="25" name="Content Placeholder 8">
            <a:extLst>
              <a:ext uri="{FF2B5EF4-FFF2-40B4-BE49-F238E27FC236}">
                <a16:creationId xmlns:a16="http://schemas.microsoft.com/office/drawing/2014/main" id="{BD6C90BF-4914-4681-2916-8EC22D67E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652" y="1999928"/>
            <a:ext cx="1730880" cy="1246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0189D26-D1D4-6F20-972D-91F88D88F666}"/>
              </a:ext>
            </a:extLst>
          </p:cNvPr>
          <p:cNvSpPr txBox="1"/>
          <p:nvPr/>
        </p:nvSpPr>
        <p:spPr>
          <a:xfrm>
            <a:off x="8521905" y="2392585"/>
            <a:ext cx="142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</p:txBody>
      </p:sp>
      <p:pic>
        <p:nvPicPr>
          <p:cNvPr id="27" name="Content Placeholder 8">
            <a:extLst>
              <a:ext uri="{FF2B5EF4-FFF2-40B4-BE49-F238E27FC236}">
                <a16:creationId xmlns:a16="http://schemas.microsoft.com/office/drawing/2014/main" id="{E458B0BD-EFE8-4B32-FFC2-663D5A681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344" y="1999928"/>
            <a:ext cx="1730880" cy="1246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8ADD4B6-15D4-875E-71C1-CF5C0F2ED933}"/>
              </a:ext>
            </a:extLst>
          </p:cNvPr>
          <p:cNvSpPr txBox="1"/>
          <p:nvPr/>
        </p:nvSpPr>
        <p:spPr>
          <a:xfrm>
            <a:off x="10300597" y="2392585"/>
            <a:ext cx="142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A03632-6446-2038-CD75-5F7BC3935D27}"/>
              </a:ext>
            </a:extLst>
          </p:cNvPr>
          <p:cNvSpPr/>
          <p:nvPr/>
        </p:nvSpPr>
        <p:spPr>
          <a:xfrm>
            <a:off x="6664035" y="3429000"/>
            <a:ext cx="1697832" cy="33363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5551D-7C29-4867-4A36-1442854B8ABE}"/>
              </a:ext>
            </a:extLst>
          </p:cNvPr>
          <p:cNvSpPr txBox="1"/>
          <p:nvPr/>
        </p:nvSpPr>
        <p:spPr>
          <a:xfrm>
            <a:off x="6558914" y="4777700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makedata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DFF3FF-8439-9674-2061-2687FD0EAA53}"/>
              </a:ext>
            </a:extLst>
          </p:cNvPr>
          <p:cNvSpPr txBox="1"/>
          <p:nvPr/>
        </p:nvSpPr>
        <p:spPr>
          <a:xfrm>
            <a:off x="6568895" y="6422026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552BFF4-181D-5F25-6A00-F5BF55BA9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921" y="3458630"/>
            <a:ext cx="1419671" cy="14196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E4D9588-6A7A-9E71-6914-3A93667C6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675" y="3445757"/>
            <a:ext cx="1419671" cy="14196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A7C1A15-C348-09C1-57ED-AC57BD73F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007" y="5116268"/>
            <a:ext cx="1419671" cy="1419671"/>
          </a:xfrm>
          <a:prstGeom prst="rect">
            <a:avLst/>
          </a:prstGeom>
        </p:spPr>
      </p:pic>
      <p:sp>
        <p:nvSpPr>
          <p:cNvPr id="40" name="Right Brace 39">
            <a:extLst>
              <a:ext uri="{FF2B5EF4-FFF2-40B4-BE49-F238E27FC236}">
                <a16:creationId xmlns:a16="http://schemas.microsoft.com/office/drawing/2014/main" id="{453B3502-CB0D-3C02-175F-61657BEAAFAF}"/>
              </a:ext>
            </a:extLst>
          </p:cNvPr>
          <p:cNvSpPr/>
          <p:nvPr/>
        </p:nvSpPr>
        <p:spPr>
          <a:xfrm rot="16200000">
            <a:off x="7279981" y="2686281"/>
            <a:ext cx="468820" cy="1521417"/>
          </a:xfrm>
          <a:prstGeom prst="rightBrace">
            <a:avLst>
              <a:gd name="adj1" fmla="val 8333"/>
              <a:gd name="adj2" fmla="val 13288"/>
            </a:avLst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Content Placeholder 8">
            <a:extLst>
              <a:ext uri="{FF2B5EF4-FFF2-40B4-BE49-F238E27FC236}">
                <a16:creationId xmlns:a16="http://schemas.microsoft.com/office/drawing/2014/main" id="{0117A680-7687-2B3A-9BCE-D9627C9CC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314" y="3743650"/>
            <a:ext cx="1730880" cy="1246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Right Brace 46">
            <a:extLst>
              <a:ext uri="{FF2B5EF4-FFF2-40B4-BE49-F238E27FC236}">
                <a16:creationId xmlns:a16="http://schemas.microsoft.com/office/drawing/2014/main" id="{249812F9-8C71-4B7E-2D02-C06DEAFAB3C6}"/>
              </a:ext>
            </a:extLst>
          </p:cNvPr>
          <p:cNvSpPr/>
          <p:nvPr/>
        </p:nvSpPr>
        <p:spPr>
          <a:xfrm rot="16200000">
            <a:off x="9039609" y="2686281"/>
            <a:ext cx="468820" cy="1521417"/>
          </a:xfrm>
          <a:prstGeom prst="rightBrace">
            <a:avLst>
              <a:gd name="adj1" fmla="val 8333"/>
              <a:gd name="adj2" fmla="val 13288"/>
            </a:avLst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01FE82-A29D-ED70-30E1-C20D658B8777}"/>
              </a:ext>
            </a:extLst>
          </p:cNvPr>
          <p:cNvSpPr txBox="1"/>
          <p:nvPr/>
        </p:nvSpPr>
        <p:spPr>
          <a:xfrm>
            <a:off x="8324455" y="4175394"/>
            <a:ext cx="1892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raw</a:t>
            </a:r>
          </a:p>
        </p:txBody>
      </p:sp>
      <p:pic>
        <p:nvPicPr>
          <p:cNvPr id="50" name="Content Placeholder 8">
            <a:extLst>
              <a:ext uri="{FF2B5EF4-FFF2-40B4-BE49-F238E27FC236}">
                <a16:creationId xmlns:a16="http://schemas.microsoft.com/office/drawing/2014/main" id="{44EA2142-368B-F164-9D82-337B216B8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422" y="5241236"/>
            <a:ext cx="1730880" cy="1246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9CCAEB2-0472-8C03-19C5-A4F0730F9BD4}"/>
              </a:ext>
            </a:extLst>
          </p:cNvPr>
          <p:cNvSpPr txBox="1"/>
          <p:nvPr/>
        </p:nvSpPr>
        <p:spPr>
          <a:xfrm>
            <a:off x="8358563" y="5672980"/>
            <a:ext cx="1892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constructed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62230C0-20F6-2949-4C67-D3EC376C79D1}"/>
              </a:ext>
            </a:extLst>
          </p:cNvPr>
          <p:cNvSpPr/>
          <p:nvPr/>
        </p:nvSpPr>
        <p:spPr>
          <a:xfrm>
            <a:off x="10177385" y="3426169"/>
            <a:ext cx="1697832" cy="33363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[EMPTY]</a:t>
            </a: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87E828BC-7AAA-8D1F-AA6F-8E8062C065D0}"/>
              </a:ext>
            </a:extLst>
          </p:cNvPr>
          <p:cNvSpPr/>
          <p:nvPr/>
        </p:nvSpPr>
        <p:spPr>
          <a:xfrm rot="16200000">
            <a:off x="10793331" y="2683450"/>
            <a:ext cx="468820" cy="1521417"/>
          </a:xfrm>
          <a:prstGeom prst="rightBrace">
            <a:avLst>
              <a:gd name="adj1" fmla="val 8333"/>
              <a:gd name="adj2" fmla="val 13288"/>
            </a:avLst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0FFAD7E-5756-3041-0606-8274E6939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554" y="175088"/>
            <a:ext cx="998922" cy="123970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5EFDB06-6411-3938-32DD-A83CCFCD08BE}"/>
              </a:ext>
            </a:extLst>
          </p:cNvPr>
          <p:cNvSpPr txBox="1"/>
          <p:nvPr/>
        </p:nvSpPr>
        <p:spPr>
          <a:xfrm>
            <a:off x="6512716" y="1386449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manuscript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214A4C-5833-074B-94A2-9B9AAD42B695}"/>
              </a:ext>
            </a:extLst>
          </p:cNvPr>
          <p:cNvSpPr txBox="1"/>
          <p:nvPr/>
        </p:nvSpPr>
        <p:spPr>
          <a:xfrm>
            <a:off x="8243596" y="1395906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figures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88C9BF40-4735-A1E8-23D8-490F00FED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9018" y="173102"/>
            <a:ext cx="1262089" cy="126208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4BC8BCC-4753-427D-FF6F-5D4EB8D3DFF3}"/>
              </a:ext>
            </a:extLst>
          </p:cNvPr>
          <p:cNvSpPr txBox="1"/>
          <p:nvPr/>
        </p:nvSpPr>
        <p:spPr>
          <a:xfrm>
            <a:off x="10033763" y="1387402"/>
            <a:ext cx="18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58EEEF-B7A6-7DDD-0848-BC2476EC2951}"/>
              </a:ext>
            </a:extLst>
          </p:cNvPr>
          <p:cNvSpPr txBox="1"/>
          <p:nvPr/>
        </p:nvSpPr>
        <p:spPr>
          <a:xfrm>
            <a:off x="6867252" y="3646393"/>
            <a:ext cx="98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BCC6FE-8C99-B02B-CA96-744B43E120DB}"/>
              </a:ext>
            </a:extLst>
          </p:cNvPr>
          <p:cNvSpPr txBox="1"/>
          <p:nvPr/>
        </p:nvSpPr>
        <p:spPr>
          <a:xfrm>
            <a:off x="5137288" y="3680514"/>
            <a:ext cx="98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.do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7818B3-F958-173D-9BE9-565A4AC1387C}"/>
              </a:ext>
            </a:extLst>
          </p:cNvPr>
          <p:cNvSpPr txBox="1"/>
          <p:nvPr/>
        </p:nvSpPr>
        <p:spPr>
          <a:xfrm>
            <a:off x="6840609" y="5316768"/>
            <a:ext cx="98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6B240-9222-66DD-9175-861D079C1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4349" y="171012"/>
            <a:ext cx="998922" cy="123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59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RiP">
      <a:dk1>
        <a:srgbClr val="545657"/>
      </a:dk1>
      <a:lt1>
        <a:sysClr val="window" lastClr="FFFFFF"/>
      </a:lt1>
      <a:dk2>
        <a:srgbClr val="002F53"/>
      </a:dk2>
      <a:lt2>
        <a:srgbClr val="F2F2F2"/>
      </a:lt2>
      <a:accent1>
        <a:srgbClr val="6B2D73"/>
      </a:accent1>
      <a:accent2>
        <a:srgbClr val="A668A2"/>
      </a:accent2>
      <a:accent3>
        <a:srgbClr val="F2AE2E"/>
      </a:accent3>
      <a:accent4>
        <a:srgbClr val="EDD59C"/>
      </a:accent4>
      <a:accent5>
        <a:srgbClr val="002F53"/>
      </a:accent5>
      <a:accent6>
        <a:srgbClr val="00B8F1"/>
      </a:accent6>
      <a:hlink>
        <a:srgbClr val="0E78A2"/>
      </a:hlink>
      <a:folHlink>
        <a:srgbClr val="A668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992</Words>
  <Application>Microsoft Macintosh PowerPoint</Application>
  <PresentationFormat>Widescreen</PresentationFormat>
  <Paragraphs>219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Courier New</vt:lpstr>
      <vt:lpstr>Fira Code</vt:lpstr>
      <vt:lpstr>Fira Sans</vt:lpstr>
      <vt:lpstr>Helvetica</vt:lpstr>
      <vt:lpstr>Slimbach</vt:lpstr>
      <vt:lpstr>Wingdings</vt:lpstr>
      <vt:lpstr>Office Theme</vt:lpstr>
      <vt:lpstr>PowerPoint Presentation</vt:lpstr>
      <vt:lpstr>Motivation</vt:lpstr>
      <vt:lpstr>Motivation</vt:lpstr>
      <vt:lpstr>DIME Analytics: Guides to work reproducibly</vt:lpstr>
      <vt:lpstr>DIME Analytics: Guides to work reproducibly</vt:lpstr>
      <vt:lpstr>Three main outputs with each publication</vt:lpstr>
      <vt:lpstr>Reproducibility package tested by publisher</vt:lpstr>
      <vt:lpstr>Focus here on code package</vt:lpstr>
      <vt:lpstr>Basic layout of submission and replication pack</vt:lpstr>
      <vt:lpstr>Today: Tools to quickly check code ex-post</vt:lpstr>
      <vt:lpstr>Introducing iedorep</vt:lpstr>
      <vt:lpstr>Introducing iedorep</vt:lpstr>
      <vt:lpstr>Why not do this manually?</vt:lpstr>
      <vt:lpstr>Human eyes can only check outputs of code</vt:lpstr>
      <vt:lpstr>Code tool can monitor code execution</vt:lpstr>
      <vt:lpstr>Fast; easy; automatic</vt:lpstr>
      <vt:lpstr>After each code line*, iedorep checks:</vt:lpstr>
      <vt:lpstr>iedorep does not:</vt:lpstr>
      <vt:lpstr>Basic logic of reproducibility </vt:lpstr>
      <vt:lpstr>How to use iedorep </vt:lpstr>
      <vt:lpstr>Currently, use interactively </vt:lpstr>
      <vt:lpstr>Every line independently evaluated</vt:lpstr>
      <vt:lpstr>Verbosity options allow more details</vt:lpstr>
      <vt:lpstr>Run once for each file</vt:lpstr>
      <vt:lpstr>How to write code for iedorep </vt:lpstr>
      <vt:lpstr>“Modular” coding</vt:lpstr>
      <vt:lpstr>“Modular” coding</vt:lpstr>
      <vt:lpstr>Sub-do-file dependency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Luiza Cardoso De Andrade</dc:creator>
  <cp:lastModifiedBy>Benjamin Daniels</cp:lastModifiedBy>
  <cp:revision>235</cp:revision>
  <dcterms:created xsi:type="dcterms:W3CDTF">2021-06-16T02:50:40Z</dcterms:created>
  <dcterms:modified xsi:type="dcterms:W3CDTF">2023-07-17T17:07:12Z</dcterms:modified>
</cp:coreProperties>
</file>