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
      <p:font typeface="Garamond"/>
      <p:regular r:id="rId25"/>
      <p:bold r:id="rId26"/>
      <p:italic r:id="rId27"/>
      <p:boldItalic r:id="rId28"/>
    </p:embeddedFont>
    <p:embeddedFont>
      <p:font typeface="EB Garamond Medium"/>
      <p:regular r:id="rId29"/>
      <p:bold r:id="rId30"/>
      <p:italic r:id="rId31"/>
      <p:boldItalic r:id="rId32"/>
    </p:embeddedFont>
    <p:embeddedFont>
      <p:font typeface="EB Garamond SemiBold"/>
      <p:regular r:id="rId33"/>
      <p:bold r:id="rId34"/>
      <p:italic r:id="rId35"/>
      <p:boldItalic r:id="rId36"/>
    </p:embeddedFont>
    <p:embeddedFont>
      <p:font typeface="EB Garamond"/>
      <p:regular r:id="rId37"/>
      <p:bold r:id="rId38"/>
      <p:italic r:id="rId39"/>
      <p:boldItalic r:id="rId40"/>
    </p:embeddedFont>
    <p:embeddedFont>
      <p:font typeface="Work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boldItalic.fntdata"/><Relationship Id="rId20" Type="http://schemas.openxmlformats.org/officeDocument/2006/relationships/slide" Target="slides/slide15.xml"/><Relationship Id="rId42" Type="http://schemas.openxmlformats.org/officeDocument/2006/relationships/font" Target="fonts/WorkSans-bold.fntdata"/><Relationship Id="rId41" Type="http://schemas.openxmlformats.org/officeDocument/2006/relationships/font" Target="fonts/WorkSans-regular.fntdata"/><Relationship Id="rId22" Type="http://schemas.openxmlformats.org/officeDocument/2006/relationships/font" Target="fonts/ProximaNova-bold.fntdata"/><Relationship Id="rId44" Type="http://schemas.openxmlformats.org/officeDocument/2006/relationships/font" Target="fonts/WorkSans-boldItalic.fntdata"/><Relationship Id="rId21" Type="http://schemas.openxmlformats.org/officeDocument/2006/relationships/font" Target="fonts/ProximaNova-regular.fntdata"/><Relationship Id="rId43" Type="http://schemas.openxmlformats.org/officeDocument/2006/relationships/font" Target="fonts/WorkSans-italic.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aramond-bold.fntdata"/><Relationship Id="rId25" Type="http://schemas.openxmlformats.org/officeDocument/2006/relationships/font" Target="fonts/Garamond-regular.fntdata"/><Relationship Id="rId28" Type="http://schemas.openxmlformats.org/officeDocument/2006/relationships/font" Target="fonts/Garamond-boldItalic.fntdata"/><Relationship Id="rId27" Type="http://schemas.openxmlformats.org/officeDocument/2006/relationships/font" Target="fonts/Garamon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Medium-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BGaramondMedium-italic.fntdata"/><Relationship Id="rId30" Type="http://schemas.openxmlformats.org/officeDocument/2006/relationships/font" Target="fonts/EBGaramondMedium-bold.fntdata"/><Relationship Id="rId11" Type="http://schemas.openxmlformats.org/officeDocument/2006/relationships/slide" Target="slides/slide6.xml"/><Relationship Id="rId33" Type="http://schemas.openxmlformats.org/officeDocument/2006/relationships/font" Target="fonts/EBGaramondSemiBold-regular.fntdata"/><Relationship Id="rId10" Type="http://schemas.openxmlformats.org/officeDocument/2006/relationships/slide" Target="slides/slide5.xml"/><Relationship Id="rId32" Type="http://schemas.openxmlformats.org/officeDocument/2006/relationships/font" Target="fonts/EBGaramondMedium-boldItalic.fntdata"/><Relationship Id="rId13" Type="http://schemas.openxmlformats.org/officeDocument/2006/relationships/slide" Target="slides/slide8.xml"/><Relationship Id="rId35" Type="http://schemas.openxmlformats.org/officeDocument/2006/relationships/font" Target="fonts/EBGaramondSemiBold-italic.fntdata"/><Relationship Id="rId12" Type="http://schemas.openxmlformats.org/officeDocument/2006/relationships/slide" Target="slides/slide7.xml"/><Relationship Id="rId34" Type="http://schemas.openxmlformats.org/officeDocument/2006/relationships/font" Target="fonts/EBGaramondSemiBold-bold.fntdata"/><Relationship Id="rId15" Type="http://schemas.openxmlformats.org/officeDocument/2006/relationships/slide" Target="slides/slide10.xml"/><Relationship Id="rId37" Type="http://schemas.openxmlformats.org/officeDocument/2006/relationships/font" Target="fonts/EBGaramond-regular.fntdata"/><Relationship Id="rId14" Type="http://schemas.openxmlformats.org/officeDocument/2006/relationships/slide" Target="slides/slide9.xml"/><Relationship Id="rId36" Type="http://schemas.openxmlformats.org/officeDocument/2006/relationships/font" Target="fonts/EBGaramondSemiBold-boldItalic.fntdata"/><Relationship Id="rId17" Type="http://schemas.openxmlformats.org/officeDocument/2006/relationships/slide" Target="slides/slide12.xml"/><Relationship Id="rId39" Type="http://schemas.openxmlformats.org/officeDocument/2006/relationships/font" Target="fonts/EBGaramond-italic.fntdata"/><Relationship Id="rId16" Type="http://schemas.openxmlformats.org/officeDocument/2006/relationships/slide" Target="slides/slide11.xml"/><Relationship Id="rId38" Type="http://schemas.openxmlformats.org/officeDocument/2006/relationships/font" Target="fonts/EBGaramon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docs.worldbank.org/en/doc/e52f55322528903b27f1b7e61238e416-0200022022/original/Learning-poverty-report-2022-06-21-final-V7-0-conferenceEdition.pdf" TargetMode="External"/><Relationship Id="rId3" Type="http://schemas.openxmlformats.org/officeDocument/2006/relationships/hyperlink" Target="https://www.un.org/en/global-issues/population" TargetMode="External"/><Relationship Id="rId4" Type="http://schemas.openxmlformats.org/officeDocument/2006/relationships/hyperlink" Target="https://www.weforum.org/agenda/2022/09/why-africa-youth-key-development-potentia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505e0ac57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g2505e0ac57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80000"/>
              </a:lnSpc>
              <a:spcBef>
                <a:spcPts val="0"/>
              </a:spcBef>
              <a:spcAft>
                <a:spcPts val="0"/>
              </a:spcAft>
              <a:buNone/>
            </a:pPr>
            <a:r>
              <a:t/>
            </a:r>
            <a:endParaRPr/>
          </a:p>
        </p:txBody>
      </p:sp>
      <p:sp>
        <p:nvSpPr>
          <p:cNvPr id="67" name="Google Shape;67;g2505e0ac57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505e0ac574_0_3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505e0ac574_0_3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170" name="Google Shape;170;g2505e0ac574_0_3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505e0ac574_0_3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505e0ac574_0_3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178" name="Google Shape;178;g2505e0ac574_0_3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5a2967bcaf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5a2967bcaf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191" name="Google Shape;191;g25a2967bcaf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505e0ac574_0_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2505e0ac574_0_3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198" name="Google Shape;198;g2505e0ac574_0_3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585e8ec25e_0_8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2585e8ec25e_0_8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206" name="Google Shape;206;g2585e8ec25e_0_8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585e8ec25e_0_7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585e8ec25e_0_70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585e8ec25e_0_70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05e0ac574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2505e0ac574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77" name="Google Shape;77;g2505e0ac574_0_1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51adf8d7f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251adf8d7f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SzPts val="1400"/>
              <a:buNone/>
            </a:pPr>
            <a:r>
              <a:t/>
            </a:r>
            <a:endParaRPr/>
          </a:p>
        </p:txBody>
      </p:sp>
      <p:sp>
        <p:nvSpPr>
          <p:cNvPr id="85" name="Google Shape;85;g251adf8d7f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85e8ec25e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2585e8ec25e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chemeClr val="dk1"/>
              </a:buClr>
              <a:buSzPts val="1100"/>
              <a:buNone/>
            </a:pPr>
            <a:r>
              <a:t/>
            </a:r>
            <a:endParaRPr/>
          </a:p>
          <a:p>
            <a:pPr indent="-228600" lvl="0" marL="457200" rtl="0" algn="l">
              <a:lnSpc>
                <a:spcPct val="115000"/>
              </a:lnSpc>
              <a:spcBef>
                <a:spcPts val="0"/>
              </a:spcBef>
              <a:spcAft>
                <a:spcPts val="0"/>
              </a:spcAft>
              <a:buClr>
                <a:schemeClr val="dk1"/>
              </a:buClr>
              <a:buSzPts val="1100"/>
              <a:buNone/>
            </a:pPr>
            <a:r>
              <a:rPr lang="en"/>
              <a:t>*World Bank </a:t>
            </a:r>
            <a:r>
              <a:rPr lang="en" u="sng">
                <a:solidFill>
                  <a:schemeClr val="hlink"/>
                </a:solidFill>
                <a:hlinkClick r:id="rId2"/>
              </a:rPr>
              <a:t>The State of Global Learning Poverty: 2022 Update</a:t>
            </a:r>
            <a:endParaRPr/>
          </a:p>
          <a:p>
            <a:pPr indent="-228600" lvl="0" marL="457200" rtl="0" algn="l">
              <a:lnSpc>
                <a:spcPct val="115000"/>
              </a:lnSpc>
              <a:spcBef>
                <a:spcPts val="0"/>
              </a:spcBef>
              <a:spcAft>
                <a:spcPts val="0"/>
              </a:spcAft>
              <a:buClr>
                <a:schemeClr val="dk1"/>
              </a:buClr>
              <a:buSzPts val="1100"/>
              <a:buNone/>
            </a:pPr>
            <a:r>
              <a:rPr lang="en"/>
              <a:t>** </a:t>
            </a:r>
            <a:r>
              <a:rPr lang="en" u="sng">
                <a:solidFill>
                  <a:schemeClr val="hlink"/>
                </a:solidFill>
                <a:hlinkClick r:id="rId3"/>
              </a:rPr>
              <a:t>UN Population Projections</a:t>
            </a:r>
            <a:endParaRPr/>
          </a:p>
          <a:p>
            <a:pPr indent="-228600" lvl="0" marL="457200" rtl="0" algn="l">
              <a:lnSpc>
                <a:spcPct val="115000"/>
              </a:lnSpc>
              <a:spcBef>
                <a:spcPts val="0"/>
              </a:spcBef>
              <a:spcAft>
                <a:spcPts val="0"/>
              </a:spcAft>
              <a:buClr>
                <a:schemeClr val="dk1"/>
              </a:buClr>
              <a:buSzPts val="1100"/>
              <a:buNone/>
            </a:pPr>
            <a:r>
              <a:rPr lang="en"/>
              <a:t>*** </a:t>
            </a:r>
            <a:r>
              <a:rPr lang="en" u="sng">
                <a:solidFill>
                  <a:schemeClr val="hlink"/>
                </a:solidFill>
                <a:hlinkClick r:id="rId4"/>
              </a:rPr>
              <a:t>World Economic Forum</a:t>
            </a:r>
            <a:endParaRPr/>
          </a:p>
        </p:txBody>
      </p:sp>
      <p:sp>
        <p:nvSpPr>
          <p:cNvPr id="93" name="Google Shape;93;g2585e8ec25e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5951930122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2595193012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85e8ec25e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85e8ec25e_0_1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2585e8ec25e_0_17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55d2e684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555d2e684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SzPts val="1400"/>
              <a:buNone/>
            </a:pPr>
            <a:r>
              <a:t/>
            </a:r>
            <a:endParaRPr/>
          </a:p>
        </p:txBody>
      </p:sp>
      <p:sp>
        <p:nvSpPr>
          <p:cNvPr id="146" name="Google Shape;146;g2555d2e684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2ea9766fe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2ea9766fe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SzPts val="1400"/>
              <a:buNone/>
            </a:pPr>
            <a:r>
              <a:t/>
            </a:r>
            <a:endParaRPr/>
          </a:p>
        </p:txBody>
      </p:sp>
      <p:sp>
        <p:nvSpPr>
          <p:cNvPr id="154" name="Google Shape;154;g22ea9766fe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555d2e684e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555d2e684e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SzPts val="1400"/>
              <a:buNone/>
            </a:pPr>
            <a:r>
              <a:t/>
            </a:r>
            <a:endParaRPr/>
          </a:p>
        </p:txBody>
      </p:sp>
      <p:sp>
        <p:nvSpPr>
          <p:cNvPr id="162" name="Google Shape;162;g2555d2e684e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3col 1">
  <p:cSld name="CUSTOM_1_3">
    <p:bg>
      <p:bgPr>
        <a:solidFill>
          <a:schemeClr val="lt2"/>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mt="10000"/>
          </a:blip>
          <a:srcRect b="0" l="0" r="0" t="0"/>
          <a:stretch/>
        </p:blipFill>
        <p:spPr>
          <a:xfrm>
            <a:off x="8391902" y="228600"/>
            <a:ext cx="294894" cy="198882"/>
          </a:xfrm>
          <a:prstGeom prst="rect">
            <a:avLst/>
          </a:prstGeom>
          <a:noFill/>
          <a:ln>
            <a:noFill/>
          </a:ln>
        </p:spPr>
      </p:pic>
      <p:sp>
        <p:nvSpPr>
          <p:cNvPr id="52" name="Google Shape;52;p13"/>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1pPr>
            <a:lvl2pPr indent="0" lvl="1"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2pPr>
            <a:lvl3pPr indent="0" lvl="2"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3pPr>
            <a:lvl4pPr indent="0" lvl="3"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4pPr>
            <a:lvl5pPr indent="0" lvl="4"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5pPr>
            <a:lvl6pPr indent="0" lvl="5"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6pPr>
            <a:lvl7pPr indent="0" lvl="6"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7pPr>
            <a:lvl8pPr indent="0" lvl="7"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8pPr>
            <a:lvl9pPr indent="0" lvl="8"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511">
          <p15:clr>
            <a:srgbClr val="FA7B17"/>
          </p15:clr>
        </p15:guide>
        <p15:guide id="2" pos="1920">
          <p15:clr>
            <a:srgbClr val="FA7B17"/>
          </p15:clr>
        </p15:guide>
        <p15:guide id="3" pos="384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Bckg - 3col">
  <p:cSld name="CUSTOM_1_2_1">
    <p:bg>
      <p:bgPr>
        <a:solidFill>
          <a:srgbClr val="4F8EAA"/>
        </a:solidFill>
      </p:bgPr>
    </p:bg>
    <p:spTree>
      <p:nvGrpSpPr>
        <p:cNvPr id="53" name="Shape 53"/>
        <p:cNvGrpSpPr/>
        <p:nvPr/>
      </p:nvGrpSpPr>
      <p:grpSpPr>
        <a:xfrm>
          <a:off x="0" y="0"/>
          <a:ext cx="0" cy="0"/>
          <a:chOff x="0" y="0"/>
          <a:chExt cx="0" cy="0"/>
        </a:xfrm>
      </p:grpSpPr>
      <p:pic>
        <p:nvPicPr>
          <p:cNvPr id="54" name="Google Shape;54;p14"/>
          <p:cNvPicPr preferRelativeResize="0"/>
          <p:nvPr/>
        </p:nvPicPr>
        <p:blipFill rotWithShape="1">
          <a:blip r:embed="rId2">
            <a:alphaModFix amt="40000"/>
          </a:blip>
          <a:srcRect b="0" l="0" r="0" t="0"/>
          <a:stretch/>
        </p:blipFill>
        <p:spPr>
          <a:xfrm>
            <a:off x="8393654" y="228600"/>
            <a:ext cx="293155" cy="196714"/>
          </a:xfrm>
          <a:prstGeom prst="rect">
            <a:avLst/>
          </a:prstGeom>
          <a:noFill/>
          <a:ln>
            <a:noFill/>
          </a:ln>
        </p:spPr>
      </p:pic>
      <p:sp>
        <p:nvSpPr>
          <p:cNvPr id="55" name="Google Shape;55;p14"/>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1pPr>
            <a:lvl2pPr indent="0" lvl="1"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2pPr>
            <a:lvl3pPr indent="0" lvl="2"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3pPr>
            <a:lvl4pPr indent="0" lvl="3"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4pPr>
            <a:lvl5pPr indent="0" lvl="4"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5pPr>
            <a:lvl6pPr indent="0" lvl="5"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6pPr>
            <a:lvl7pPr indent="0" lvl="6"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7pPr>
            <a:lvl8pPr indent="0" lvl="7"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8pPr>
            <a:lvl9pPr indent="0" lvl="8" marL="0" marR="0" rtl="0" algn="r">
              <a:lnSpc>
                <a:spcPct val="100000"/>
              </a:lnSpc>
              <a:spcBef>
                <a:spcPts val="0"/>
              </a:spcBef>
              <a:spcAft>
                <a:spcPts val="0"/>
              </a:spcAft>
              <a:buClr>
                <a:srgbClr val="000000"/>
              </a:buClr>
              <a:buSzPts val="1100"/>
              <a:buFont typeface="Arial"/>
              <a:buNone/>
              <a:defRPr b="0" i="0" sz="1000" u="none" cap="none" strike="noStrike">
                <a:solidFill>
                  <a:schemeClr val="dk1"/>
                </a:solidFill>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510">
          <p15:clr>
            <a:srgbClr val="FA7B17"/>
          </p15:clr>
        </p15:guide>
        <p15:guide id="2" pos="1920">
          <p15:clr>
            <a:srgbClr val="FA7B17"/>
          </p15:clr>
        </p15:guide>
        <p15:guide id="3" pos="384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p:cSld name="OBJECT_1_2">
    <p:bg>
      <p:bgPr>
        <a:solidFill>
          <a:schemeClr val="accent1"/>
        </a:solidFill>
      </p:bgPr>
    </p:bg>
    <p:spTree>
      <p:nvGrpSpPr>
        <p:cNvPr id="56" name="Shape 56"/>
        <p:cNvGrpSpPr/>
        <p:nvPr/>
      </p:nvGrpSpPr>
      <p:grpSpPr>
        <a:xfrm>
          <a:off x="0" y="0"/>
          <a:ext cx="0" cy="0"/>
          <a:chOff x="0" y="0"/>
          <a:chExt cx="0" cy="0"/>
        </a:xfrm>
      </p:grpSpPr>
      <p:sp>
        <p:nvSpPr>
          <p:cNvPr id="57" name="Google Shape;57;p15"/>
          <p:cNvSpPr/>
          <p:nvPr/>
        </p:nvSpPr>
        <p:spPr>
          <a:xfrm>
            <a:off x="0" y="0"/>
            <a:ext cx="9144000" cy="4857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 name="Google Shape;58;p15"/>
          <p:cNvSpPr txBox="1"/>
          <p:nvPr>
            <p:ph type="title"/>
          </p:nvPr>
        </p:nvSpPr>
        <p:spPr>
          <a:xfrm>
            <a:off x="457200" y="228601"/>
            <a:ext cx="8229600" cy="1039500"/>
          </a:xfrm>
          <a:prstGeom prst="rect">
            <a:avLst/>
          </a:prstGeom>
          <a:noFill/>
          <a:ln>
            <a:noFill/>
          </a:ln>
        </p:spPr>
        <p:txBody>
          <a:bodyPr anchorCtr="0" anchor="b" bIns="34275" lIns="68575" spcFirstLastPara="1" rIns="68575" wrap="square" tIns="34275">
            <a:noAutofit/>
          </a:bodyPr>
          <a:lstStyle>
            <a:lvl1pPr lvl="0" rtl="0" algn="l">
              <a:lnSpc>
                <a:spcPct val="114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9" name="Google Shape;59;p15"/>
          <p:cNvSpPr txBox="1"/>
          <p:nvPr>
            <p:ph idx="1" type="body"/>
          </p:nvPr>
        </p:nvSpPr>
        <p:spPr>
          <a:xfrm>
            <a:off x="457200" y="1369218"/>
            <a:ext cx="8229600" cy="3288600"/>
          </a:xfrm>
          <a:prstGeom prst="rect">
            <a:avLst/>
          </a:prstGeom>
          <a:noFill/>
          <a:ln>
            <a:noFill/>
          </a:ln>
        </p:spPr>
        <p:txBody>
          <a:bodyPr anchorCtr="0" anchor="t" bIns="34275" lIns="68575" spcFirstLastPara="1" rIns="68575" wrap="square" tIns="34275">
            <a:noAutofit/>
          </a:bodyPr>
          <a:lstStyle>
            <a:lvl1pPr indent="-317500" lvl="0" marL="457200" rtl="0" algn="l">
              <a:lnSpc>
                <a:spcPct val="125000"/>
              </a:lnSpc>
              <a:spcBef>
                <a:spcPts val="800"/>
              </a:spcBef>
              <a:spcAft>
                <a:spcPts val="0"/>
              </a:spcAft>
              <a:buSzPts val="1400"/>
              <a:buChar char="·"/>
              <a:defRPr/>
            </a:lvl1pPr>
            <a:lvl2pPr indent="-317500" lvl="1" marL="914400" rtl="0" algn="l">
              <a:lnSpc>
                <a:spcPct val="125000"/>
              </a:lnSpc>
              <a:spcBef>
                <a:spcPts val="300"/>
              </a:spcBef>
              <a:spcAft>
                <a:spcPts val="0"/>
              </a:spcAft>
              <a:buSzPts val="1400"/>
              <a:buChar char="·"/>
              <a:defRPr/>
            </a:lvl2pPr>
            <a:lvl3pPr indent="-317500" lvl="2" marL="1371600" rtl="0" algn="l">
              <a:lnSpc>
                <a:spcPct val="125000"/>
              </a:lnSpc>
              <a:spcBef>
                <a:spcPts val="300"/>
              </a:spcBef>
              <a:spcAft>
                <a:spcPts val="0"/>
              </a:spcAft>
              <a:buSzPts val="1400"/>
              <a:buChar char="·"/>
              <a:defRPr/>
            </a:lvl3pPr>
            <a:lvl4pPr indent="-317500" lvl="3" marL="1828800" rtl="0" algn="l">
              <a:lnSpc>
                <a:spcPct val="125000"/>
              </a:lnSpc>
              <a:spcBef>
                <a:spcPts val="300"/>
              </a:spcBef>
              <a:spcAft>
                <a:spcPts val="0"/>
              </a:spcAft>
              <a:buSzPts val="1400"/>
              <a:buChar char="·"/>
              <a:defRPr/>
            </a:lvl4pPr>
            <a:lvl5pPr indent="-317500" lvl="4" marL="2286000" rtl="0" algn="l">
              <a:lnSpc>
                <a:spcPct val="125000"/>
              </a:lnSpc>
              <a:spcBef>
                <a:spcPts val="3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 name="Google Shape;60;p15"/>
          <p:cNvSpPr txBox="1"/>
          <p:nvPr>
            <p:ph idx="10" type="dt"/>
          </p:nvPr>
        </p:nvSpPr>
        <p:spPr>
          <a:xfrm>
            <a:off x="6936129" y="4902917"/>
            <a:ext cx="856500" cy="2148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1" name="Google Shape;61;p15"/>
          <p:cNvSpPr txBox="1"/>
          <p:nvPr>
            <p:ph idx="11" type="ftr"/>
          </p:nvPr>
        </p:nvSpPr>
        <p:spPr>
          <a:xfrm>
            <a:off x="457200" y="4872038"/>
            <a:ext cx="38226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2" name="Google Shape;62;p15"/>
          <p:cNvSpPr txBox="1"/>
          <p:nvPr>
            <p:ph idx="12" type="sldNum"/>
          </p:nvPr>
        </p:nvSpPr>
        <p:spPr>
          <a:xfrm>
            <a:off x="4279739" y="4868093"/>
            <a:ext cx="598200" cy="273900"/>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pic>
        <p:nvPicPr>
          <p:cNvPr id="63" name="Google Shape;63;p15"/>
          <p:cNvPicPr preferRelativeResize="0"/>
          <p:nvPr/>
        </p:nvPicPr>
        <p:blipFill rotWithShape="1">
          <a:blip r:embed="rId2">
            <a:alphaModFix/>
          </a:blip>
          <a:srcRect b="0" l="0" r="0" t="0"/>
          <a:stretch/>
        </p:blipFill>
        <p:spPr>
          <a:xfrm>
            <a:off x="7959725" y="4957385"/>
            <a:ext cx="727081" cy="98085"/>
          </a:xfrm>
          <a:prstGeom prst="rect">
            <a:avLst/>
          </a:prstGeom>
          <a:noFill/>
          <a:ln>
            <a:noFill/>
          </a:ln>
        </p:spPr>
      </p:pic>
    </p:spTree>
  </p:cSld>
  <p:clrMapOvr>
    <a:masterClrMapping/>
  </p:clrMapOvr>
  <p:extLst>
    <p:ext uri="{DCECCB84-F9BA-43D5-87BE-67443E8EF086}">
      <p15:sldGuideLst>
        <p15:guide id="1" orient="horz" pos="738">
          <p15:clr>
            <a:srgbClr val="FBAE40"/>
          </p15:clr>
        </p15:guide>
        <p15:guide id="2" orient="horz" pos="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hyperlink" Target="https://twitter.com/Literacy_Now1" TargetMode="External"/><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www.facebook.com/ImagineWorldwideFLN" TargetMode="External"/><Relationship Id="rId4" Type="http://schemas.openxmlformats.org/officeDocument/2006/relationships/image" Target="../media/image11.png"/><Relationship Id="rId9" Type="http://schemas.openxmlformats.org/officeDocument/2006/relationships/image" Target="../media/image6.png"/><Relationship Id="rId5" Type="http://schemas.openxmlformats.org/officeDocument/2006/relationships/hyperlink" Target="https://www.instagram.com/imagineworldwideliteracy/" TargetMode="External"/><Relationship Id="rId6" Type="http://schemas.openxmlformats.org/officeDocument/2006/relationships/image" Target="../media/image8.png"/><Relationship Id="rId7" Type="http://schemas.openxmlformats.org/officeDocument/2006/relationships/hyperlink" Target="https://www.linkedin.com/company/imagineworldwide/about/" TargetMode="External"/><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hyperlink" Target="https://www.imagineworldwide.org/resourc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6"/>
          <p:cNvSpPr txBox="1"/>
          <p:nvPr/>
        </p:nvSpPr>
        <p:spPr>
          <a:xfrm>
            <a:off x="2095245" y="1199945"/>
            <a:ext cx="4130700" cy="33402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2000"/>
              <a:buFont typeface="Arial"/>
              <a:buNone/>
            </a:pPr>
            <a:r>
              <a:rPr lang="en" sz="2000">
                <a:solidFill>
                  <a:schemeClr val="dk2"/>
                </a:solidFill>
                <a:latin typeface="EB Garamond"/>
                <a:ea typeface="EB Garamond"/>
                <a:cs typeface="EB Garamond"/>
                <a:sym typeface="EB Garamond"/>
              </a:rPr>
              <a:t>Program monitoring of educational tablet-based interventions using topic modeling in Stata</a:t>
            </a:r>
            <a:endParaRPr sz="1100"/>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1200"/>
              <a:buFont typeface="Arial"/>
              <a:buNone/>
            </a:pPr>
            <a:r>
              <a:rPr lang="en" sz="1200">
                <a:solidFill>
                  <a:schemeClr val="dk2"/>
                </a:solidFill>
                <a:latin typeface="EB Garamond"/>
                <a:ea typeface="EB Garamond"/>
                <a:cs typeface="EB Garamond"/>
                <a:sym typeface="EB Garamond"/>
              </a:rPr>
              <a:t>Abraham Bahlibi, Imagine Worldwide</a:t>
            </a:r>
            <a:endParaRPr b="0" i="0" sz="1200" u="none" cap="none" strike="noStrike">
              <a:solidFill>
                <a:schemeClr val="dk2"/>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1200"/>
              <a:buFont typeface="Arial"/>
              <a:buNone/>
            </a:pPr>
            <a:r>
              <a:rPr lang="en" sz="1200">
                <a:solidFill>
                  <a:schemeClr val="dk2"/>
                </a:solidFill>
                <a:latin typeface="EB Garamond"/>
                <a:ea typeface="EB Garamond"/>
                <a:cs typeface="EB Garamond"/>
                <a:sym typeface="EB Garamond"/>
              </a:rPr>
              <a:t>Stata</a:t>
            </a:r>
            <a:r>
              <a:rPr b="0" i="0" lang="en" sz="1200" u="none" cap="none" strike="noStrike">
                <a:solidFill>
                  <a:schemeClr val="dk2"/>
                </a:solidFill>
                <a:latin typeface="EB Garamond"/>
                <a:ea typeface="EB Garamond"/>
                <a:cs typeface="EB Garamond"/>
                <a:sym typeface="EB Garamond"/>
              </a:rPr>
              <a:t> Conference</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lang="en" sz="1200">
                <a:solidFill>
                  <a:schemeClr val="dk2"/>
                </a:solidFill>
                <a:latin typeface="EB Garamond"/>
                <a:ea typeface="EB Garamond"/>
                <a:cs typeface="EB Garamond"/>
                <a:sym typeface="EB Garamond"/>
              </a:rPr>
              <a:t>July 21st, 2023</a:t>
            </a:r>
            <a:endParaRPr b="0" i="0" sz="2000" u="none" cap="none" strike="noStrike">
              <a:solidFill>
                <a:schemeClr val="dk2"/>
              </a:solidFill>
              <a:latin typeface="EB Garamond"/>
              <a:ea typeface="EB Garamond"/>
              <a:cs typeface="EB Garamond"/>
              <a:sym typeface="EB Garamond"/>
            </a:endParaRPr>
          </a:p>
        </p:txBody>
      </p:sp>
      <p:pic>
        <p:nvPicPr>
          <p:cNvPr id="70" name="Google Shape;70;p16"/>
          <p:cNvPicPr preferRelativeResize="0"/>
          <p:nvPr/>
        </p:nvPicPr>
        <p:blipFill rotWithShape="1">
          <a:blip r:embed="rId4">
            <a:alphaModFix/>
          </a:blip>
          <a:srcRect b="0" l="0" r="0" t="0"/>
          <a:stretch/>
        </p:blipFill>
        <p:spPr>
          <a:xfrm>
            <a:off x="2751525" y="2642570"/>
            <a:ext cx="594038" cy="754068"/>
          </a:xfrm>
          <a:prstGeom prst="rect">
            <a:avLst/>
          </a:prstGeom>
          <a:noFill/>
          <a:ln>
            <a:noFill/>
          </a:ln>
        </p:spPr>
      </p:pic>
      <p:pic>
        <p:nvPicPr>
          <p:cNvPr id="71" name="Google Shape;71;p16"/>
          <p:cNvPicPr preferRelativeResize="0"/>
          <p:nvPr/>
        </p:nvPicPr>
        <p:blipFill rotWithShape="1">
          <a:blip r:embed="rId5">
            <a:alphaModFix/>
          </a:blip>
          <a:srcRect b="0" l="0" r="0" t="0"/>
          <a:stretch/>
        </p:blipFill>
        <p:spPr>
          <a:xfrm>
            <a:off x="4875377" y="2650917"/>
            <a:ext cx="729335" cy="705024"/>
          </a:xfrm>
          <a:prstGeom prst="rect">
            <a:avLst/>
          </a:prstGeom>
          <a:noFill/>
          <a:ln>
            <a:noFill/>
          </a:ln>
        </p:spPr>
      </p:pic>
      <p:pic>
        <p:nvPicPr>
          <p:cNvPr id="72" name="Google Shape;72;p16"/>
          <p:cNvPicPr preferRelativeResize="0"/>
          <p:nvPr/>
        </p:nvPicPr>
        <p:blipFill rotWithShape="1">
          <a:blip r:embed="rId6">
            <a:alphaModFix/>
          </a:blip>
          <a:srcRect b="0" l="0" r="0" t="0"/>
          <a:stretch/>
        </p:blipFill>
        <p:spPr>
          <a:xfrm>
            <a:off x="6887640" y="1324853"/>
            <a:ext cx="907358" cy="1293525"/>
          </a:xfrm>
          <a:prstGeom prst="rect">
            <a:avLst/>
          </a:prstGeom>
          <a:noFill/>
          <a:ln>
            <a:noFill/>
          </a:ln>
        </p:spPr>
      </p:pic>
      <p:sp>
        <p:nvSpPr>
          <p:cNvPr id="73" name="Google Shape;73;p16"/>
          <p:cNvSpPr txBox="1"/>
          <p:nvPr>
            <p:ph idx="12" type="sldNum"/>
          </p:nvPr>
        </p:nvSpPr>
        <p:spPr>
          <a:xfrm>
            <a:off x="8213884" y="4749851"/>
            <a:ext cx="548700" cy="3936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
                <a:solidFill>
                  <a:srgbClr val="8FBCCF"/>
                </a:solidFill>
              </a:rPr>
              <a:t>‹#›</a:t>
            </a:fld>
            <a:endParaRPr>
              <a:solidFill>
                <a:srgbClr val="8FBCC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idx="12" type="sldNum"/>
          </p:nvPr>
        </p:nvSpPr>
        <p:spPr>
          <a:xfrm>
            <a:off x="8213884" y="4749851"/>
            <a:ext cx="548700" cy="3936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
                <a:solidFill>
                  <a:srgbClr val="8FBCCF"/>
                </a:solidFill>
              </a:rPr>
              <a:t>‹#›</a:t>
            </a:fld>
            <a:endParaRPr>
              <a:solidFill>
                <a:srgbClr val="8FBCCF"/>
              </a:solidFill>
            </a:endParaRPr>
          </a:p>
        </p:txBody>
      </p:sp>
      <p:sp>
        <p:nvSpPr>
          <p:cNvPr id="173" name="Google Shape;173;p25"/>
          <p:cNvSpPr/>
          <p:nvPr/>
        </p:nvSpPr>
        <p:spPr>
          <a:xfrm>
            <a:off x="603300" y="569213"/>
            <a:ext cx="2197800" cy="240000"/>
          </a:xfrm>
          <a:prstGeom prst="roundRect">
            <a:avLst>
              <a:gd fmla="val 16667" name="adj"/>
            </a:avLst>
          </a:prstGeom>
          <a:solidFill>
            <a:srgbClr val="FEC93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1100">
                <a:latin typeface="Calibri"/>
                <a:ea typeface="Calibri"/>
                <a:cs typeface="Calibri"/>
                <a:sym typeface="Calibri"/>
              </a:rPr>
              <a:t>Procedure in Stata</a:t>
            </a:r>
            <a:endParaRPr b="1" i="0" sz="1100" u="none" cap="none" strike="noStrike">
              <a:solidFill>
                <a:srgbClr val="000000"/>
              </a:solidFill>
              <a:latin typeface="Calibri"/>
              <a:ea typeface="Calibri"/>
              <a:cs typeface="Calibri"/>
              <a:sym typeface="Calibri"/>
            </a:endParaRPr>
          </a:p>
        </p:txBody>
      </p:sp>
      <p:sp>
        <p:nvSpPr>
          <p:cNvPr id="174" name="Google Shape;174;p25"/>
          <p:cNvSpPr txBox="1"/>
          <p:nvPr/>
        </p:nvSpPr>
        <p:spPr>
          <a:xfrm>
            <a:off x="560850" y="809225"/>
            <a:ext cx="8115600" cy="3880200"/>
          </a:xfrm>
          <a:prstGeom prst="rect">
            <a:avLst/>
          </a:prstGeom>
          <a:noFill/>
          <a:ln>
            <a:noFill/>
          </a:ln>
        </p:spPr>
        <p:txBody>
          <a:bodyPr anchorCtr="0" anchor="t" bIns="34275" lIns="85725" spcFirstLastPara="1" rIns="68575" wrap="square" tIns="34275">
            <a:noAutofit/>
          </a:bodyPr>
          <a:lstStyle/>
          <a:p>
            <a:pPr indent="0" lvl="0" marL="0" marR="0" rtl="0" algn="l">
              <a:lnSpc>
                <a:spcPct val="100000"/>
              </a:lnSpc>
              <a:spcBef>
                <a:spcPts val="600"/>
              </a:spcBef>
              <a:spcAft>
                <a:spcPts val="0"/>
              </a:spcAft>
              <a:buClr>
                <a:schemeClr val="accent1"/>
              </a:buClr>
              <a:buSzPts val="1600"/>
              <a:buFont typeface="Lora"/>
              <a:buNone/>
            </a:pPr>
            <a:r>
              <a:rPr lang="en" sz="1500">
                <a:solidFill>
                  <a:srgbClr val="FFFFFF"/>
                </a:solidFill>
                <a:latin typeface="Calibri"/>
                <a:ea typeface="Calibri"/>
                <a:cs typeface="Calibri"/>
                <a:sym typeface="Calibri"/>
              </a:rPr>
              <a:t>Step 1: Import the tablet monitoring survey excel file into Stata.</a:t>
            </a:r>
            <a:endParaRPr sz="1500">
              <a:solidFill>
                <a:srgbClr val="FFFFFF"/>
              </a:solidFill>
              <a:latin typeface="Calibri"/>
              <a:ea typeface="Calibri"/>
              <a:cs typeface="Calibri"/>
              <a:sym typeface="Calibri"/>
            </a:endParaRPr>
          </a:p>
          <a:p>
            <a:pPr indent="0" lvl="0" marL="0" marR="0" rtl="0" algn="l">
              <a:lnSpc>
                <a:spcPct val="100000"/>
              </a:lnSpc>
              <a:spcBef>
                <a:spcPts val="600"/>
              </a:spcBef>
              <a:spcAft>
                <a:spcPts val="0"/>
              </a:spcAft>
              <a:buClr>
                <a:schemeClr val="accent1"/>
              </a:buClr>
              <a:buSzPts val="1600"/>
              <a:buFont typeface="Lora"/>
              <a:buNone/>
            </a:pPr>
            <a:r>
              <a:rPr lang="en" sz="1500">
                <a:solidFill>
                  <a:srgbClr val="FFFFFF"/>
                </a:solidFill>
                <a:latin typeface="Calibri"/>
                <a:ea typeface="Calibri"/>
                <a:cs typeface="Calibri"/>
                <a:sym typeface="Calibri"/>
              </a:rPr>
              <a:t>Step 2: Make sure comments are in one column. </a:t>
            </a:r>
            <a:endParaRPr sz="1500">
              <a:solidFill>
                <a:srgbClr val="FFFFFF"/>
              </a:solidFill>
              <a:latin typeface="Calibri"/>
              <a:ea typeface="Calibri"/>
              <a:cs typeface="Calibri"/>
              <a:sym typeface="Calibri"/>
            </a:endParaRPr>
          </a:p>
          <a:p>
            <a:pPr indent="0" lvl="0" marL="0" marR="0" rtl="0" algn="l">
              <a:lnSpc>
                <a:spcPct val="100000"/>
              </a:lnSpc>
              <a:spcBef>
                <a:spcPts val="600"/>
              </a:spcBef>
              <a:spcAft>
                <a:spcPts val="0"/>
              </a:spcAft>
              <a:buClr>
                <a:schemeClr val="accent1"/>
              </a:buClr>
              <a:buSzPts val="1600"/>
              <a:buFont typeface="Lora"/>
              <a:buNone/>
            </a:pPr>
            <a:r>
              <a:rPr lang="en" sz="1500">
                <a:solidFill>
                  <a:srgbClr val="FFFFFF"/>
                </a:solidFill>
                <a:latin typeface="Calibri"/>
                <a:ea typeface="Calibri"/>
                <a:cs typeface="Calibri"/>
                <a:sym typeface="Calibri"/>
              </a:rPr>
              <a:t>Step 3: Use “stritrim” command on the comments variable to get rid of additional spaces. Also, use the </a:t>
            </a:r>
            <a:r>
              <a:rPr lang="en" sz="1500">
                <a:solidFill>
                  <a:schemeClr val="lt1"/>
                </a:solidFill>
                <a:latin typeface="Calibri"/>
                <a:ea typeface="Calibri"/>
                <a:cs typeface="Calibri"/>
                <a:sym typeface="Calibri"/>
              </a:rPr>
              <a:t>“lower” command to </a:t>
            </a:r>
            <a:r>
              <a:rPr lang="en" sz="1500">
                <a:solidFill>
                  <a:srgbClr val="FFFFFF"/>
                </a:solidFill>
                <a:latin typeface="Calibri"/>
                <a:ea typeface="Calibri"/>
                <a:cs typeface="Calibri"/>
                <a:sym typeface="Calibri"/>
              </a:rPr>
              <a:t> make all words in lowercase. </a:t>
            </a:r>
            <a:endParaRPr sz="1500">
              <a:solidFill>
                <a:srgbClr val="FFFFFF"/>
              </a:solidFill>
              <a:latin typeface="Calibri"/>
              <a:ea typeface="Calibri"/>
              <a:cs typeface="Calibri"/>
              <a:sym typeface="Calibri"/>
            </a:endParaRPr>
          </a:p>
          <a:p>
            <a:pPr indent="0" lvl="0" marL="0" rtl="0" algn="l">
              <a:spcBef>
                <a:spcPts val="600"/>
              </a:spcBef>
              <a:spcAft>
                <a:spcPts val="0"/>
              </a:spcAft>
              <a:buClr>
                <a:schemeClr val="accent1"/>
              </a:buClr>
              <a:buSzPts val="1600"/>
              <a:buFont typeface="Lora"/>
              <a:buNone/>
            </a:pPr>
            <a:r>
              <a:rPr lang="en" sz="1500">
                <a:solidFill>
                  <a:schemeClr val="lt1"/>
                </a:solidFill>
                <a:latin typeface="Calibri"/>
                <a:ea typeface="Calibri"/>
                <a:cs typeface="Calibri"/>
                <a:sym typeface="Calibri"/>
              </a:rPr>
              <a:t>Step 4: Use the “txttool” command to remove punctuations.</a:t>
            </a:r>
            <a:endParaRPr sz="1500">
              <a:solidFill>
                <a:srgbClr val="FFFFFF"/>
              </a:solidFill>
              <a:latin typeface="Calibri"/>
              <a:ea typeface="Calibri"/>
              <a:cs typeface="Calibri"/>
              <a:sym typeface="Calibri"/>
            </a:endParaRPr>
          </a:p>
          <a:p>
            <a:pPr indent="0" lvl="0" marL="0" marR="0" rtl="0" algn="l">
              <a:lnSpc>
                <a:spcPct val="100000"/>
              </a:lnSpc>
              <a:spcBef>
                <a:spcPts val="600"/>
              </a:spcBef>
              <a:spcAft>
                <a:spcPts val="0"/>
              </a:spcAft>
              <a:buClr>
                <a:schemeClr val="accent1"/>
              </a:buClr>
              <a:buSzPts val="1600"/>
              <a:buFont typeface="Lora"/>
              <a:buNone/>
            </a:pPr>
            <a:r>
              <a:rPr lang="en" sz="1500">
                <a:solidFill>
                  <a:srgbClr val="FFFFFF"/>
                </a:solidFill>
                <a:latin typeface="Calibri"/>
                <a:ea typeface="Calibri"/>
                <a:cs typeface="Calibri"/>
                <a:sym typeface="Calibri"/>
              </a:rPr>
              <a:t>Step 5: Drop comments that have no </a:t>
            </a:r>
            <a:r>
              <a:rPr lang="en" sz="1500">
                <a:solidFill>
                  <a:srgbClr val="FFFFFF"/>
                </a:solidFill>
                <a:latin typeface="Calibri"/>
                <a:ea typeface="Calibri"/>
                <a:cs typeface="Calibri"/>
                <a:sym typeface="Calibri"/>
              </a:rPr>
              <a:t>context</a:t>
            </a:r>
            <a:r>
              <a:rPr lang="en" sz="1500">
                <a:solidFill>
                  <a:srgbClr val="FFFFFF"/>
                </a:solidFill>
                <a:latin typeface="Calibri"/>
                <a:ea typeface="Calibri"/>
                <a:cs typeface="Calibri"/>
                <a:sym typeface="Calibri"/>
              </a:rPr>
              <a:t>. For example, comments that only have “N/A” or “OK” were dropped. </a:t>
            </a:r>
            <a:endParaRPr sz="1500">
              <a:solidFill>
                <a:srgbClr val="FFFFFF"/>
              </a:solidFill>
              <a:latin typeface="Calibri"/>
              <a:ea typeface="Calibri"/>
              <a:cs typeface="Calibri"/>
              <a:sym typeface="Calibri"/>
            </a:endParaRPr>
          </a:p>
          <a:p>
            <a:pPr indent="0" lvl="0" marL="0" marR="0" rtl="0" algn="l">
              <a:lnSpc>
                <a:spcPct val="100000"/>
              </a:lnSpc>
              <a:spcBef>
                <a:spcPts val="600"/>
              </a:spcBef>
              <a:spcAft>
                <a:spcPts val="0"/>
              </a:spcAft>
              <a:buClr>
                <a:schemeClr val="accent1"/>
              </a:buClr>
              <a:buSzPts val="1600"/>
              <a:buFont typeface="Lora"/>
              <a:buNone/>
            </a:pPr>
            <a:r>
              <a:rPr lang="en" sz="1500">
                <a:solidFill>
                  <a:srgbClr val="FFFFFF"/>
                </a:solidFill>
                <a:latin typeface="Calibri"/>
                <a:ea typeface="Calibri"/>
                <a:cs typeface="Calibri"/>
                <a:sym typeface="Calibri"/>
              </a:rPr>
              <a:t>Step 6: Load in a stopwords.txt file that contains stop words. Stop words are articles, prepositions, pronouns, </a:t>
            </a:r>
            <a:r>
              <a:rPr lang="en" sz="1500">
                <a:solidFill>
                  <a:srgbClr val="FFFFFF"/>
                </a:solidFill>
                <a:latin typeface="Calibri"/>
                <a:ea typeface="Calibri"/>
                <a:cs typeface="Calibri"/>
                <a:sym typeface="Calibri"/>
              </a:rPr>
              <a:t>conjunctions</a:t>
            </a:r>
            <a:r>
              <a:rPr lang="en" sz="1500">
                <a:solidFill>
                  <a:srgbClr val="FFFFFF"/>
                </a:solidFill>
                <a:latin typeface="Calibri"/>
                <a:ea typeface="Calibri"/>
                <a:cs typeface="Calibri"/>
                <a:sym typeface="Calibri"/>
              </a:rPr>
              <a:t>, and common verbs. We then use the txttool </a:t>
            </a:r>
            <a:r>
              <a:rPr lang="en" sz="1500">
                <a:solidFill>
                  <a:srgbClr val="FFFFFF"/>
                </a:solidFill>
                <a:latin typeface="Calibri"/>
                <a:ea typeface="Calibri"/>
                <a:cs typeface="Calibri"/>
                <a:sym typeface="Calibri"/>
              </a:rPr>
              <a:t>command</a:t>
            </a:r>
            <a:r>
              <a:rPr lang="en" sz="1500">
                <a:solidFill>
                  <a:srgbClr val="FFFFFF"/>
                </a:solidFill>
                <a:latin typeface="Calibri"/>
                <a:ea typeface="Calibri"/>
                <a:cs typeface="Calibri"/>
                <a:sym typeface="Calibri"/>
              </a:rPr>
              <a:t> to </a:t>
            </a:r>
            <a:r>
              <a:rPr lang="en" sz="1500">
                <a:solidFill>
                  <a:srgbClr val="FFFFFF"/>
                </a:solidFill>
                <a:latin typeface="Calibri"/>
                <a:ea typeface="Calibri"/>
                <a:cs typeface="Calibri"/>
                <a:sym typeface="Calibri"/>
              </a:rPr>
              <a:t>load in the .txt file to</a:t>
            </a:r>
            <a:r>
              <a:rPr lang="en" sz="1500">
                <a:solidFill>
                  <a:srgbClr val="FFFFFF"/>
                </a:solidFill>
                <a:latin typeface="Calibri"/>
                <a:ea typeface="Calibri"/>
                <a:cs typeface="Calibri"/>
                <a:sym typeface="Calibri"/>
              </a:rPr>
              <a:t> exclude the stop words from the analysis.</a:t>
            </a:r>
            <a:endParaRPr sz="1500">
              <a:solidFill>
                <a:srgbClr val="FFFFFF"/>
              </a:solidFill>
              <a:latin typeface="Calibri"/>
              <a:ea typeface="Calibri"/>
              <a:cs typeface="Calibri"/>
              <a:sym typeface="Calibri"/>
            </a:endParaRPr>
          </a:p>
          <a:p>
            <a:pPr indent="0" lvl="0" marL="0" rtl="0" algn="l">
              <a:spcBef>
                <a:spcPts val="600"/>
              </a:spcBef>
              <a:spcAft>
                <a:spcPts val="0"/>
              </a:spcAft>
              <a:buClr>
                <a:schemeClr val="accent1"/>
              </a:buClr>
              <a:buSzPts val="1600"/>
              <a:buFont typeface="Lora"/>
              <a:buNone/>
            </a:pPr>
            <a:r>
              <a:rPr lang="en" sz="1500">
                <a:solidFill>
                  <a:schemeClr val="lt1"/>
                </a:solidFill>
                <a:latin typeface="Calibri"/>
                <a:ea typeface="Calibri"/>
                <a:cs typeface="Calibri"/>
                <a:sym typeface="Calibri"/>
              </a:rPr>
              <a:t>Step 7: Run the LDAgibbs command.</a:t>
            </a:r>
            <a:endParaRPr sz="1500">
              <a:solidFill>
                <a:schemeClr val="lt1"/>
              </a:solidFill>
              <a:latin typeface="Calibri"/>
              <a:ea typeface="Calibri"/>
              <a:cs typeface="Calibri"/>
              <a:sym typeface="Calibri"/>
            </a:endParaRPr>
          </a:p>
          <a:p>
            <a:pPr indent="-209550" lvl="0" marL="3429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Before running the command, we must specify how many topics we think there are in the data. We selected for LDAgibbs to identify 5 topics for our analysis.</a:t>
            </a:r>
            <a:endParaRPr sz="1500">
              <a:solidFill>
                <a:schemeClr val="lt1"/>
              </a:solidFill>
              <a:latin typeface="Calibri"/>
              <a:ea typeface="Calibri"/>
              <a:cs typeface="Calibri"/>
              <a:sym typeface="Calibri"/>
            </a:endParaRPr>
          </a:p>
          <a:p>
            <a:pPr indent="-209550" lvl="0" marL="3429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LDAgibbs first randomly assigns each word to a topic. It then makes many iterations and updates the probability a word belongs to each of the topics.</a:t>
            </a:r>
            <a:endParaRPr sz="15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idx="12" type="sldNum"/>
          </p:nvPr>
        </p:nvSpPr>
        <p:spPr>
          <a:xfrm>
            <a:off x="8213884" y="4749851"/>
            <a:ext cx="548700" cy="3936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
                <a:solidFill>
                  <a:srgbClr val="8FBCCF"/>
                </a:solidFill>
              </a:rPr>
              <a:t>‹#›</a:t>
            </a:fld>
            <a:endParaRPr>
              <a:solidFill>
                <a:srgbClr val="8FBCCF"/>
              </a:solidFill>
            </a:endParaRPr>
          </a:p>
        </p:txBody>
      </p:sp>
      <p:sp>
        <p:nvSpPr>
          <p:cNvPr id="181" name="Google Shape;181;p26"/>
          <p:cNvSpPr/>
          <p:nvPr/>
        </p:nvSpPr>
        <p:spPr>
          <a:xfrm>
            <a:off x="603300" y="569213"/>
            <a:ext cx="2197800" cy="240000"/>
          </a:xfrm>
          <a:prstGeom prst="roundRect">
            <a:avLst>
              <a:gd fmla="val 16667" name="adj"/>
            </a:avLst>
          </a:prstGeom>
          <a:solidFill>
            <a:srgbClr val="FEC93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1100">
                <a:latin typeface="Calibri"/>
                <a:ea typeface="Calibri"/>
                <a:cs typeface="Calibri"/>
                <a:sym typeface="Calibri"/>
              </a:rPr>
              <a:t>Results</a:t>
            </a:r>
            <a:endParaRPr b="1" i="0" sz="1100" u="none" cap="none" strike="noStrike">
              <a:solidFill>
                <a:srgbClr val="000000"/>
              </a:solidFill>
              <a:latin typeface="Calibri"/>
              <a:ea typeface="Calibri"/>
              <a:cs typeface="Calibri"/>
              <a:sym typeface="Calibri"/>
            </a:endParaRPr>
          </a:p>
        </p:txBody>
      </p:sp>
      <p:sp>
        <p:nvSpPr>
          <p:cNvPr id="182" name="Google Shape;182;p26"/>
          <p:cNvSpPr txBox="1"/>
          <p:nvPr/>
        </p:nvSpPr>
        <p:spPr>
          <a:xfrm>
            <a:off x="617700" y="876850"/>
            <a:ext cx="7908600" cy="2172300"/>
          </a:xfrm>
          <a:prstGeom prst="rect">
            <a:avLst/>
          </a:prstGeom>
          <a:noFill/>
          <a:ln>
            <a:noFill/>
          </a:ln>
        </p:spPr>
        <p:txBody>
          <a:bodyPr anchorCtr="0" anchor="t" bIns="34275" lIns="85725" spcFirstLastPara="1" rIns="68575" wrap="square" tIns="34275">
            <a:noAutofit/>
          </a:bodyPr>
          <a:lstStyle/>
          <a:p>
            <a:pPr indent="0" lvl="0" marL="0" rtl="0" algn="l">
              <a:spcBef>
                <a:spcPts val="600"/>
              </a:spcBef>
              <a:spcAft>
                <a:spcPts val="0"/>
              </a:spcAft>
              <a:buNone/>
            </a:pPr>
            <a:r>
              <a:rPr b="1" lang="en" sz="1500">
                <a:solidFill>
                  <a:schemeClr val="lt1"/>
                </a:solidFill>
                <a:latin typeface="Calibri"/>
                <a:ea typeface="Calibri"/>
                <a:cs typeface="Calibri"/>
                <a:sym typeface="Calibri"/>
              </a:rPr>
              <a:t>T</a:t>
            </a:r>
            <a:r>
              <a:rPr b="1" lang="en" sz="1500">
                <a:solidFill>
                  <a:schemeClr val="lt1"/>
                </a:solidFill>
                <a:latin typeface="Calibri"/>
                <a:ea typeface="Calibri"/>
                <a:cs typeface="Calibri"/>
                <a:sym typeface="Calibri"/>
              </a:rPr>
              <a:t>op 10 words associated with each of the 5 topics</a:t>
            </a:r>
            <a:endParaRPr b="1" sz="1500">
              <a:solidFill>
                <a:srgbClr val="FFFFFF"/>
              </a:solidFill>
              <a:latin typeface="Calibri"/>
              <a:ea typeface="Calibri"/>
              <a:cs typeface="Calibri"/>
              <a:sym typeface="Calibri"/>
            </a:endParaRPr>
          </a:p>
          <a:p>
            <a:pPr indent="-323850" lvl="0" marL="457200" marR="0" rtl="0" algn="l">
              <a:lnSpc>
                <a:spcPct val="100000"/>
              </a:lnSpc>
              <a:spcBef>
                <a:spcPts val="60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The results are from 524 tablet use observations from Ghana</a:t>
            </a:r>
            <a:endParaRPr sz="1500">
              <a:solidFill>
                <a:schemeClr val="accent4"/>
              </a:solidFill>
              <a:latin typeface="Calibri"/>
              <a:ea typeface="Calibri"/>
              <a:cs typeface="Calibri"/>
              <a:sym typeface="Calibri"/>
            </a:endParaRPr>
          </a:p>
          <a:p>
            <a:pPr indent="-323850" lvl="0" marL="457200" rtl="0" algn="l">
              <a:spcBef>
                <a:spcPts val="0"/>
              </a:spcBef>
              <a:spcAft>
                <a:spcPts val="0"/>
              </a:spcAft>
              <a:buClr>
                <a:srgbClr val="FFFFFF"/>
              </a:buClr>
              <a:buSzPts val="1500"/>
              <a:buFont typeface="Calibri"/>
              <a:buChar char="●"/>
            </a:pPr>
            <a:r>
              <a:rPr lang="en" sz="1500">
                <a:solidFill>
                  <a:schemeClr val="lt1"/>
                </a:solidFill>
                <a:latin typeface="Calibri"/>
                <a:ea typeface="Calibri"/>
                <a:cs typeface="Calibri"/>
                <a:sym typeface="Calibri"/>
              </a:rPr>
              <a:t>Overall program </a:t>
            </a:r>
            <a:r>
              <a:rPr lang="en" sz="1500">
                <a:solidFill>
                  <a:schemeClr val="lt1"/>
                </a:solidFill>
                <a:latin typeface="Calibri"/>
                <a:ea typeface="Calibri"/>
                <a:cs typeface="Calibri"/>
                <a:sym typeface="Calibri"/>
              </a:rPr>
              <a:t>performance</a:t>
            </a:r>
            <a:endParaRPr sz="1500">
              <a:solidFill>
                <a:schemeClr val="lt1"/>
              </a:solidFill>
              <a:latin typeface="Calibri"/>
              <a:ea typeface="Calibri"/>
              <a:cs typeface="Calibri"/>
              <a:sym typeface="Calibri"/>
            </a:endParaRPr>
          </a:p>
          <a:p>
            <a:pPr indent="-323850" lvl="1" marL="9144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Topic 2, topic 3, topic 5: support, assisting, and supervise</a:t>
            </a:r>
            <a:endParaRPr sz="1500">
              <a:solidFill>
                <a:schemeClr val="lt1"/>
              </a:solidFill>
              <a:latin typeface="Calibri"/>
              <a:ea typeface="Calibri"/>
              <a:cs typeface="Calibri"/>
              <a:sym typeface="Calibri"/>
            </a:endParaRPr>
          </a:p>
          <a:p>
            <a:pPr indent="-323850" lvl="0" marL="457200" rtl="0" algn="l">
              <a:spcBef>
                <a:spcPts val="0"/>
              </a:spcBef>
              <a:spcAft>
                <a:spcPts val="0"/>
              </a:spcAft>
              <a:buClr>
                <a:srgbClr val="FFFFFF"/>
              </a:buClr>
              <a:buSzPts val="1500"/>
              <a:buFont typeface="Calibri"/>
              <a:buChar char="●"/>
            </a:pPr>
            <a:r>
              <a:rPr lang="en" sz="1500">
                <a:solidFill>
                  <a:schemeClr val="lt1"/>
                </a:solidFill>
                <a:latin typeface="Calibri"/>
                <a:ea typeface="Calibri"/>
                <a:cs typeface="Calibri"/>
                <a:sym typeface="Calibri"/>
              </a:rPr>
              <a:t>Program issues</a:t>
            </a:r>
            <a:endParaRPr sz="1500">
              <a:solidFill>
                <a:schemeClr val="lt1"/>
              </a:solidFill>
              <a:latin typeface="Calibri"/>
              <a:ea typeface="Calibri"/>
              <a:cs typeface="Calibri"/>
              <a:sym typeface="Calibri"/>
            </a:endParaRPr>
          </a:p>
          <a:p>
            <a:pPr indent="-323850" lvl="1" marL="914400" rtl="0" algn="l">
              <a:spcBef>
                <a:spcPts val="0"/>
              </a:spcBef>
              <a:spcAft>
                <a:spcPts val="0"/>
              </a:spcAft>
              <a:buClr>
                <a:srgbClr val="FFFFFF"/>
              </a:buClr>
              <a:buSzPts val="1500"/>
              <a:buFont typeface="Calibri"/>
              <a:buChar char="○"/>
            </a:pPr>
            <a:r>
              <a:rPr lang="en" sz="1500">
                <a:solidFill>
                  <a:schemeClr val="lt1"/>
                </a:solidFill>
                <a:latin typeface="Calibri"/>
                <a:ea typeface="Calibri"/>
                <a:cs typeface="Calibri"/>
                <a:sym typeface="Calibri"/>
              </a:rPr>
              <a:t>Topic 1: Windows and noise</a:t>
            </a:r>
            <a:endParaRPr sz="1500">
              <a:solidFill>
                <a:schemeClr val="lt1"/>
              </a:solidFill>
              <a:latin typeface="Calibri"/>
              <a:ea typeface="Calibri"/>
              <a:cs typeface="Calibri"/>
              <a:sym typeface="Calibri"/>
            </a:endParaRPr>
          </a:p>
          <a:p>
            <a:pPr indent="-323850" lvl="1" marL="914400" rtl="0" algn="l">
              <a:spcBef>
                <a:spcPts val="0"/>
              </a:spcBef>
              <a:spcAft>
                <a:spcPts val="0"/>
              </a:spcAft>
              <a:buClr>
                <a:srgbClr val="FFFFFF"/>
              </a:buClr>
              <a:buSzPts val="1500"/>
              <a:buFont typeface="Calibri"/>
              <a:buChar char="○"/>
            </a:pPr>
            <a:r>
              <a:rPr lang="en" sz="1500">
                <a:solidFill>
                  <a:schemeClr val="lt1"/>
                </a:solidFill>
                <a:latin typeface="Calibri"/>
                <a:ea typeface="Calibri"/>
                <a:cs typeface="Calibri"/>
                <a:sym typeface="Calibri"/>
              </a:rPr>
              <a:t>Topic 4: Issues, noisy, cables, and headphones</a:t>
            </a:r>
            <a:endParaRPr sz="1500">
              <a:solidFill>
                <a:srgbClr val="FFFFFF"/>
              </a:solidFill>
              <a:latin typeface="Calibri"/>
              <a:ea typeface="Calibri"/>
              <a:cs typeface="Calibri"/>
              <a:sym typeface="Calibri"/>
            </a:endParaRPr>
          </a:p>
          <a:p>
            <a:pPr indent="0" lvl="0" marL="457200" marR="0" rtl="0" algn="l">
              <a:lnSpc>
                <a:spcPct val="100000"/>
              </a:lnSpc>
              <a:spcBef>
                <a:spcPts val="600"/>
              </a:spcBef>
              <a:spcAft>
                <a:spcPts val="600"/>
              </a:spcAft>
              <a:buNone/>
            </a:pPr>
            <a:r>
              <a:t/>
            </a:r>
            <a:endParaRPr sz="1500">
              <a:solidFill>
                <a:srgbClr val="FFFFFF"/>
              </a:solidFill>
              <a:latin typeface="Calibri"/>
              <a:ea typeface="Calibri"/>
              <a:cs typeface="Calibri"/>
              <a:sym typeface="Calibri"/>
            </a:endParaRPr>
          </a:p>
        </p:txBody>
      </p:sp>
      <p:pic>
        <p:nvPicPr>
          <p:cNvPr id="183" name="Google Shape;183;p26"/>
          <p:cNvPicPr preferRelativeResize="0"/>
          <p:nvPr/>
        </p:nvPicPr>
        <p:blipFill>
          <a:blip r:embed="rId3">
            <a:alphaModFix/>
          </a:blip>
          <a:stretch>
            <a:fillRect/>
          </a:stretch>
        </p:blipFill>
        <p:spPr>
          <a:xfrm>
            <a:off x="160800" y="3049175"/>
            <a:ext cx="1703650" cy="1817650"/>
          </a:xfrm>
          <a:prstGeom prst="rect">
            <a:avLst/>
          </a:prstGeom>
          <a:noFill/>
          <a:ln>
            <a:noFill/>
          </a:ln>
        </p:spPr>
      </p:pic>
      <p:pic>
        <p:nvPicPr>
          <p:cNvPr id="184" name="Google Shape;184;p26"/>
          <p:cNvPicPr preferRelativeResize="0"/>
          <p:nvPr/>
        </p:nvPicPr>
        <p:blipFill>
          <a:blip r:embed="rId4">
            <a:alphaModFix/>
          </a:blip>
          <a:stretch>
            <a:fillRect/>
          </a:stretch>
        </p:blipFill>
        <p:spPr>
          <a:xfrm>
            <a:off x="1974800" y="3049160"/>
            <a:ext cx="1603020" cy="1817650"/>
          </a:xfrm>
          <a:prstGeom prst="rect">
            <a:avLst/>
          </a:prstGeom>
          <a:noFill/>
          <a:ln>
            <a:noFill/>
          </a:ln>
        </p:spPr>
      </p:pic>
      <p:pic>
        <p:nvPicPr>
          <p:cNvPr id="185" name="Google Shape;185;p26"/>
          <p:cNvPicPr preferRelativeResize="0"/>
          <p:nvPr/>
        </p:nvPicPr>
        <p:blipFill>
          <a:blip r:embed="rId5">
            <a:alphaModFix/>
          </a:blip>
          <a:stretch>
            <a:fillRect/>
          </a:stretch>
        </p:blipFill>
        <p:spPr>
          <a:xfrm>
            <a:off x="3688175" y="3056239"/>
            <a:ext cx="1703651" cy="1803483"/>
          </a:xfrm>
          <a:prstGeom prst="rect">
            <a:avLst/>
          </a:prstGeom>
          <a:noFill/>
          <a:ln>
            <a:noFill/>
          </a:ln>
        </p:spPr>
      </p:pic>
      <p:pic>
        <p:nvPicPr>
          <p:cNvPr id="186" name="Google Shape;186;p26"/>
          <p:cNvPicPr preferRelativeResize="0"/>
          <p:nvPr/>
        </p:nvPicPr>
        <p:blipFill>
          <a:blip r:embed="rId6">
            <a:alphaModFix/>
          </a:blip>
          <a:stretch>
            <a:fillRect/>
          </a:stretch>
        </p:blipFill>
        <p:spPr>
          <a:xfrm>
            <a:off x="5503991" y="3049150"/>
            <a:ext cx="1663384" cy="1817650"/>
          </a:xfrm>
          <a:prstGeom prst="rect">
            <a:avLst/>
          </a:prstGeom>
          <a:noFill/>
          <a:ln>
            <a:noFill/>
          </a:ln>
        </p:spPr>
      </p:pic>
      <p:pic>
        <p:nvPicPr>
          <p:cNvPr id="187" name="Google Shape;187;p26"/>
          <p:cNvPicPr preferRelativeResize="0"/>
          <p:nvPr/>
        </p:nvPicPr>
        <p:blipFill>
          <a:blip r:embed="rId7">
            <a:alphaModFix/>
          </a:blip>
          <a:stretch>
            <a:fillRect/>
          </a:stretch>
        </p:blipFill>
        <p:spPr>
          <a:xfrm>
            <a:off x="7279550" y="3049147"/>
            <a:ext cx="1703650" cy="18176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p:nvPr/>
        </p:nvSpPr>
        <p:spPr>
          <a:xfrm>
            <a:off x="603300" y="569213"/>
            <a:ext cx="2197800" cy="240000"/>
          </a:xfrm>
          <a:prstGeom prst="roundRect">
            <a:avLst>
              <a:gd fmla="val 16667" name="adj"/>
            </a:avLst>
          </a:prstGeom>
          <a:solidFill>
            <a:srgbClr val="FEC93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1100">
                <a:latin typeface="Calibri"/>
                <a:ea typeface="Calibri"/>
                <a:cs typeface="Calibri"/>
                <a:sym typeface="Calibri"/>
              </a:rPr>
              <a:t>Results</a:t>
            </a:r>
            <a:endParaRPr b="1" i="0" sz="1100" u="none" cap="none" strike="noStrike">
              <a:solidFill>
                <a:srgbClr val="000000"/>
              </a:solidFill>
              <a:latin typeface="Calibri"/>
              <a:ea typeface="Calibri"/>
              <a:cs typeface="Calibri"/>
              <a:sym typeface="Calibri"/>
            </a:endParaRPr>
          </a:p>
        </p:txBody>
      </p:sp>
      <p:sp>
        <p:nvSpPr>
          <p:cNvPr id="194" name="Google Shape;194;p27"/>
          <p:cNvSpPr txBox="1"/>
          <p:nvPr/>
        </p:nvSpPr>
        <p:spPr>
          <a:xfrm>
            <a:off x="617700" y="876850"/>
            <a:ext cx="7908600" cy="2172300"/>
          </a:xfrm>
          <a:prstGeom prst="rect">
            <a:avLst/>
          </a:prstGeom>
          <a:noFill/>
          <a:ln>
            <a:noFill/>
          </a:ln>
        </p:spPr>
        <p:txBody>
          <a:bodyPr anchorCtr="0" anchor="t" bIns="34275" lIns="85725" spcFirstLastPara="1" rIns="68575" wrap="square" tIns="34275">
            <a:noAutofit/>
          </a:bodyPr>
          <a:lstStyle/>
          <a:p>
            <a:pPr indent="0" lvl="0" marL="0" rtl="0" algn="l">
              <a:spcBef>
                <a:spcPts val="600"/>
              </a:spcBef>
              <a:spcAft>
                <a:spcPts val="0"/>
              </a:spcAft>
              <a:buNone/>
            </a:pPr>
            <a:r>
              <a:rPr b="1" lang="en" sz="1500">
                <a:solidFill>
                  <a:schemeClr val="lt1"/>
                </a:solidFill>
                <a:latin typeface="Calibri"/>
                <a:ea typeface="Calibri"/>
                <a:cs typeface="Calibri"/>
                <a:sym typeface="Calibri"/>
              </a:rPr>
              <a:t>Top comments from topic 1: </a:t>
            </a:r>
            <a:r>
              <a:rPr lang="en" sz="1500">
                <a:solidFill>
                  <a:schemeClr val="lt1"/>
                </a:solidFill>
                <a:latin typeface="Calibri"/>
                <a:ea typeface="Calibri"/>
                <a:cs typeface="Calibri"/>
                <a:sym typeface="Calibri"/>
              </a:rPr>
              <a:t>Learners near the windows were making noise</a:t>
            </a:r>
            <a:endParaRPr b="1" sz="1500">
              <a:solidFill>
                <a:schemeClr val="lt1"/>
              </a:solidFill>
              <a:latin typeface="Calibri"/>
              <a:ea typeface="Calibri"/>
              <a:cs typeface="Calibri"/>
              <a:sym typeface="Calibri"/>
            </a:endParaRPr>
          </a:p>
          <a:p>
            <a:pPr indent="-323850" lvl="0" marL="4572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“Students from the JHS were standing by windows talking which was a bit distracting the tablets sessions. The facilitator was present and supervision the tablet session.”</a:t>
            </a:r>
            <a:endParaRPr sz="1500">
              <a:solidFill>
                <a:schemeClr val="lt1"/>
              </a:solidFill>
              <a:latin typeface="Calibri"/>
              <a:ea typeface="Calibri"/>
              <a:cs typeface="Calibri"/>
              <a:sym typeface="Calibri"/>
            </a:endParaRPr>
          </a:p>
          <a:p>
            <a:pPr indent="-323850" lvl="0" marL="4572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“Noise from others students, students standing by the windows.”</a:t>
            </a:r>
            <a:endParaRPr sz="1500">
              <a:solidFill>
                <a:srgbClr val="FFFFFF"/>
              </a:solidFill>
              <a:latin typeface="Calibri"/>
              <a:ea typeface="Calibri"/>
              <a:cs typeface="Calibri"/>
              <a:sym typeface="Calibri"/>
            </a:endParaRPr>
          </a:p>
          <a:p>
            <a:pPr indent="0" lvl="0" marL="0" marR="0" rtl="0" algn="l">
              <a:lnSpc>
                <a:spcPct val="100000"/>
              </a:lnSpc>
              <a:spcBef>
                <a:spcPts val="600"/>
              </a:spcBef>
              <a:spcAft>
                <a:spcPts val="0"/>
              </a:spcAft>
              <a:buNone/>
            </a:pPr>
            <a:r>
              <a:rPr b="1" lang="en" sz="1500">
                <a:solidFill>
                  <a:srgbClr val="FFFFFF"/>
                </a:solidFill>
                <a:latin typeface="Calibri"/>
                <a:ea typeface="Calibri"/>
                <a:cs typeface="Calibri"/>
                <a:sym typeface="Calibri"/>
              </a:rPr>
              <a:t>Top comments from topic 2: </a:t>
            </a:r>
            <a:r>
              <a:rPr lang="en" sz="1500">
                <a:solidFill>
                  <a:schemeClr val="lt1"/>
                </a:solidFill>
                <a:latin typeface="Calibri"/>
                <a:ea typeface="Calibri"/>
                <a:cs typeface="Calibri"/>
                <a:sym typeface="Calibri"/>
              </a:rPr>
              <a:t>Teachers actively supervising learners on the tablets</a:t>
            </a:r>
            <a:endParaRPr b="1" sz="1500">
              <a:solidFill>
                <a:srgbClr val="FFFFFF"/>
              </a:solidFill>
              <a:latin typeface="Calibri"/>
              <a:ea typeface="Calibri"/>
              <a:cs typeface="Calibri"/>
              <a:sym typeface="Calibri"/>
            </a:endParaRPr>
          </a:p>
          <a:p>
            <a:pPr indent="-323850" lvl="0" marL="457200" marR="0" rtl="0" algn="l">
              <a:lnSpc>
                <a:spcPct val="100000"/>
              </a:lnSpc>
              <a:spcBef>
                <a:spcPts val="60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“Teacher and volunteer walking round to observe and give assistance  to students who are stuck in answering  questions or challenge in hearing.”</a:t>
            </a:r>
            <a:endParaRPr sz="1500">
              <a:solidFill>
                <a:srgbClr val="FFFFFF"/>
              </a:solidFill>
              <a:latin typeface="Calibri"/>
              <a:ea typeface="Calibri"/>
              <a:cs typeface="Calibri"/>
              <a:sym typeface="Calibri"/>
            </a:endParaRPr>
          </a:p>
          <a:p>
            <a:pPr indent="-323850" lvl="0" marL="457200" marR="0" rtl="0" algn="l">
              <a:lnSpc>
                <a:spcPct val="100000"/>
              </a:lnSpc>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“Very quiet and concentrated class with teacher and volunteer walking  round to support interns hearing  and stuck in answering questions .”</a:t>
            </a:r>
            <a:endParaRPr sz="1500">
              <a:solidFill>
                <a:schemeClr val="lt1"/>
              </a:solidFill>
              <a:latin typeface="Calibri"/>
              <a:ea typeface="Calibri"/>
              <a:cs typeface="Calibri"/>
              <a:sym typeface="Calibri"/>
            </a:endParaRPr>
          </a:p>
          <a:p>
            <a:pPr indent="0" lvl="0" marL="0" rtl="0" algn="l">
              <a:spcBef>
                <a:spcPts val="600"/>
              </a:spcBef>
              <a:spcAft>
                <a:spcPts val="0"/>
              </a:spcAft>
              <a:buNone/>
            </a:pPr>
            <a:r>
              <a:rPr b="1" lang="en" sz="1500">
                <a:solidFill>
                  <a:schemeClr val="lt1"/>
                </a:solidFill>
                <a:latin typeface="Calibri"/>
                <a:ea typeface="Calibri"/>
                <a:cs typeface="Calibri"/>
                <a:sym typeface="Calibri"/>
              </a:rPr>
              <a:t>Top comments for topic 4: </a:t>
            </a:r>
            <a:r>
              <a:rPr lang="en" sz="1500">
                <a:solidFill>
                  <a:schemeClr val="lt1"/>
                </a:solidFill>
                <a:latin typeface="Calibri"/>
                <a:ea typeface="Calibri"/>
                <a:cs typeface="Calibri"/>
                <a:sym typeface="Calibri"/>
              </a:rPr>
              <a:t>Faulty audio cables led to headphones not working. This led to many tablets producing sound from their speakers, which made the classrooms noisy</a:t>
            </a:r>
            <a:endParaRPr b="1" sz="1500">
              <a:solidFill>
                <a:schemeClr val="lt1"/>
              </a:solidFill>
              <a:latin typeface="Calibri"/>
              <a:ea typeface="Calibri"/>
              <a:cs typeface="Calibri"/>
              <a:sym typeface="Calibri"/>
            </a:endParaRPr>
          </a:p>
          <a:p>
            <a:pPr indent="-323850" lvl="0" marL="4572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“As a result of audio cables being faulty, session was noisy”</a:t>
            </a:r>
            <a:endParaRPr sz="1500">
              <a:solidFill>
                <a:schemeClr val="lt1"/>
              </a:solidFill>
              <a:latin typeface="Calibri"/>
              <a:ea typeface="Calibri"/>
              <a:cs typeface="Calibri"/>
              <a:sym typeface="Calibri"/>
            </a:endParaRPr>
          </a:p>
          <a:p>
            <a:pPr indent="-323850" lvl="0" marL="4572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“The session continued to be noisy due to faulty audio cables”</a:t>
            </a:r>
            <a:endParaRPr sz="15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idx="12" type="sldNum"/>
          </p:nvPr>
        </p:nvSpPr>
        <p:spPr>
          <a:xfrm>
            <a:off x="8213884" y="4749851"/>
            <a:ext cx="548700" cy="3936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
                <a:solidFill>
                  <a:srgbClr val="8FBCCF"/>
                </a:solidFill>
              </a:rPr>
              <a:t>‹#›</a:t>
            </a:fld>
            <a:endParaRPr>
              <a:solidFill>
                <a:srgbClr val="8FBCCF"/>
              </a:solidFill>
            </a:endParaRPr>
          </a:p>
        </p:txBody>
      </p:sp>
      <p:sp>
        <p:nvSpPr>
          <p:cNvPr id="201" name="Google Shape;201;p28"/>
          <p:cNvSpPr/>
          <p:nvPr/>
        </p:nvSpPr>
        <p:spPr>
          <a:xfrm>
            <a:off x="603300" y="569213"/>
            <a:ext cx="2197800" cy="240000"/>
          </a:xfrm>
          <a:prstGeom prst="roundRect">
            <a:avLst>
              <a:gd fmla="val 16667" name="adj"/>
            </a:avLst>
          </a:prstGeom>
          <a:solidFill>
            <a:srgbClr val="FEC93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1100">
                <a:latin typeface="Calibri"/>
                <a:ea typeface="Calibri"/>
                <a:cs typeface="Calibri"/>
                <a:sym typeface="Calibri"/>
              </a:rPr>
              <a:t>Takeaways and Challenges</a:t>
            </a:r>
            <a:endParaRPr b="1" i="0" sz="1100" u="none" cap="none" strike="noStrike">
              <a:solidFill>
                <a:srgbClr val="000000"/>
              </a:solidFill>
              <a:latin typeface="Calibri"/>
              <a:ea typeface="Calibri"/>
              <a:cs typeface="Calibri"/>
              <a:sym typeface="Calibri"/>
            </a:endParaRPr>
          </a:p>
        </p:txBody>
      </p:sp>
      <p:sp>
        <p:nvSpPr>
          <p:cNvPr id="202" name="Google Shape;202;p28"/>
          <p:cNvSpPr txBox="1"/>
          <p:nvPr/>
        </p:nvSpPr>
        <p:spPr>
          <a:xfrm>
            <a:off x="603300" y="869725"/>
            <a:ext cx="8151900" cy="3932400"/>
          </a:xfrm>
          <a:prstGeom prst="rect">
            <a:avLst/>
          </a:prstGeom>
          <a:noFill/>
          <a:ln>
            <a:noFill/>
          </a:ln>
        </p:spPr>
        <p:txBody>
          <a:bodyPr anchorCtr="0" anchor="t" bIns="34275" lIns="85725" spcFirstLastPara="1" rIns="68575" wrap="square" tIns="34275">
            <a:noAutofit/>
          </a:bodyPr>
          <a:lstStyle/>
          <a:p>
            <a:pPr indent="0" lvl="0" marL="0" marR="0" rtl="0" algn="l">
              <a:lnSpc>
                <a:spcPct val="100000"/>
              </a:lnSpc>
              <a:spcBef>
                <a:spcPts val="600"/>
              </a:spcBef>
              <a:spcAft>
                <a:spcPts val="0"/>
              </a:spcAft>
              <a:buClr>
                <a:schemeClr val="accent1"/>
              </a:buClr>
              <a:buSzPts val="1600"/>
              <a:buFont typeface="Lora"/>
              <a:buNone/>
            </a:pPr>
            <a:r>
              <a:rPr b="1" lang="en" sz="1500">
                <a:solidFill>
                  <a:srgbClr val="FFFFFF"/>
                </a:solidFill>
                <a:latin typeface="Calibri"/>
                <a:ea typeface="Calibri"/>
                <a:cs typeface="Calibri"/>
                <a:sym typeface="Calibri"/>
              </a:rPr>
              <a:t>Takeaways</a:t>
            </a:r>
            <a:endParaRPr b="1" sz="1500">
              <a:solidFill>
                <a:srgbClr val="FFFFFF"/>
              </a:solidFill>
              <a:latin typeface="Calibri"/>
              <a:ea typeface="Calibri"/>
              <a:cs typeface="Calibri"/>
              <a:sym typeface="Calibri"/>
            </a:endParaRPr>
          </a:p>
          <a:p>
            <a:pPr indent="-323850" lvl="0" marL="457200" marR="0" rtl="0" algn="l">
              <a:lnSpc>
                <a:spcPct val="100000"/>
              </a:lnSpc>
              <a:spcBef>
                <a:spcPts val="60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Topic modeling worked as expected</a:t>
            </a:r>
            <a:endParaRPr sz="1500">
              <a:solidFill>
                <a:srgbClr val="FFFFFF"/>
              </a:solidFill>
              <a:latin typeface="Calibri"/>
              <a:ea typeface="Calibri"/>
              <a:cs typeface="Calibri"/>
              <a:sym typeface="Calibri"/>
            </a:endParaRPr>
          </a:p>
          <a:p>
            <a:pPr indent="-323850" lvl="1" marL="914400" marR="0" rtl="0" algn="l">
              <a:lnSpc>
                <a:spcPct val="100000"/>
              </a:lnSpc>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We made inferences from the topic modeling results and identified program performance and issues that were reported in the field officers</a:t>
            </a:r>
            <a:endParaRPr sz="1500">
              <a:solidFill>
                <a:srgbClr val="FFFFFF"/>
              </a:solidFill>
              <a:latin typeface="Calibri"/>
              <a:ea typeface="Calibri"/>
              <a:cs typeface="Calibri"/>
              <a:sym typeface="Calibri"/>
            </a:endParaRPr>
          </a:p>
          <a:p>
            <a:pPr indent="-323850" lvl="1" marL="914400" marR="0" rtl="0" algn="l">
              <a:lnSpc>
                <a:spcPct val="100000"/>
              </a:lnSpc>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We followed up with the monitoring team and shared the results from topic modeling</a:t>
            </a:r>
            <a:endParaRPr sz="1500">
              <a:solidFill>
                <a:srgbClr val="FFFFFF"/>
              </a:solidFill>
              <a:latin typeface="Calibri"/>
              <a:ea typeface="Calibri"/>
              <a:cs typeface="Calibri"/>
              <a:sym typeface="Calibri"/>
            </a:endParaRPr>
          </a:p>
          <a:p>
            <a:pPr indent="0" lvl="0" marL="0" marR="0" rtl="0" algn="l">
              <a:lnSpc>
                <a:spcPct val="100000"/>
              </a:lnSpc>
              <a:spcBef>
                <a:spcPts val="600"/>
              </a:spcBef>
              <a:spcAft>
                <a:spcPts val="0"/>
              </a:spcAft>
              <a:buNone/>
            </a:pPr>
            <a:r>
              <a:rPr b="1" lang="en" sz="1500">
                <a:solidFill>
                  <a:srgbClr val="FFFFFF"/>
                </a:solidFill>
                <a:latin typeface="Calibri"/>
                <a:ea typeface="Calibri"/>
                <a:cs typeface="Calibri"/>
                <a:sym typeface="Calibri"/>
              </a:rPr>
              <a:t>Challenges</a:t>
            </a:r>
            <a:endParaRPr b="1" sz="1500">
              <a:solidFill>
                <a:srgbClr val="FFFFFF"/>
              </a:solidFill>
              <a:latin typeface="Calibri"/>
              <a:ea typeface="Calibri"/>
              <a:cs typeface="Calibri"/>
              <a:sym typeface="Calibri"/>
            </a:endParaRPr>
          </a:p>
          <a:p>
            <a:pPr indent="-323850" lvl="0" marL="457200" marR="0" rtl="0" algn="l">
              <a:lnSpc>
                <a:spcPct val="100000"/>
              </a:lnSpc>
              <a:spcBef>
                <a:spcPts val="60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Not enough data yet</a:t>
            </a:r>
            <a:endParaRPr sz="1500">
              <a:solidFill>
                <a:srgbClr val="FFFFFF"/>
              </a:solidFill>
              <a:latin typeface="Calibri"/>
              <a:ea typeface="Calibri"/>
              <a:cs typeface="Calibri"/>
              <a:sym typeface="Calibri"/>
            </a:endParaRPr>
          </a:p>
          <a:p>
            <a:pPr indent="-323850" lvl="1" marL="914400" marR="0" rtl="0" algn="l">
              <a:lnSpc>
                <a:spcPct val="100000"/>
              </a:lnSpc>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Pilot data was limited to 524 observations. Topic modeling groups words into topics more clearly with more observations</a:t>
            </a:r>
            <a:endParaRPr sz="1500">
              <a:solidFill>
                <a:srgbClr val="FFFFFF"/>
              </a:solidFill>
              <a:latin typeface="Calibri"/>
              <a:ea typeface="Calibri"/>
              <a:cs typeface="Calibri"/>
              <a:sym typeface="Calibri"/>
            </a:endParaRPr>
          </a:p>
          <a:p>
            <a:pPr indent="-323850" lvl="0" marL="457200" marR="0" rtl="0" algn="l">
              <a:lnSpc>
                <a:spcPct val="100000"/>
              </a:lnSpc>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Comments are not long enough</a:t>
            </a:r>
            <a:endParaRPr sz="1500">
              <a:solidFill>
                <a:srgbClr val="FFFFFF"/>
              </a:solidFill>
              <a:latin typeface="Calibri"/>
              <a:ea typeface="Calibri"/>
              <a:cs typeface="Calibri"/>
              <a:sym typeface="Calibri"/>
            </a:endParaRPr>
          </a:p>
          <a:p>
            <a:pPr indent="-323850" lvl="1" marL="914400" marR="0" rtl="0" algn="l">
              <a:lnSpc>
                <a:spcPct val="100000"/>
              </a:lnSpc>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It is recommended that comments are at least 50–100.  We are considering feasible methods for obtaining meaningful longer comments.</a:t>
            </a:r>
            <a:endParaRPr sz="1500">
              <a:solidFill>
                <a:srgbClr val="FFFFFF"/>
              </a:solidFill>
              <a:latin typeface="Calibri"/>
              <a:ea typeface="Calibri"/>
              <a:cs typeface="Calibri"/>
              <a:sym typeface="Calibri"/>
            </a:endParaRPr>
          </a:p>
          <a:p>
            <a:pPr indent="0" lvl="0" marL="342900" marR="0" rtl="0" algn="l">
              <a:lnSpc>
                <a:spcPct val="100000"/>
              </a:lnSpc>
              <a:spcBef>
                <a:spcPts val="600"/>
              </a:spcBef>
              <a:spcAft>
                <a:spcPts val="600"/>
              </a:spcAft>
              <a:buClr>
                <a:schemeClr val="accent1"/>
              </a:buClr>
              <a:buSzPts val="1600"/>
              <a:buFont typeface="Lora"/>
              <a:buNone/>
            </a:pPr>
            <a:r>
              <a:t/>
            </a:r>
            <a:endParaRPr sz="1500">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idx="12" type="sldNum"/>
          </p:nvPr>
        </p:nvSpPr>
        <p:spPr>
          <a:xfrm>
            <a:off x="8213884" y="4749851"/>
            <a:ext cx="548700" cy="3936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
                <a:solidFill>
                  <a:srgbClr val="8FBCCF"/>
                </a:solidFill>
              </a:rPr>
              <a:t>‹#›</a:t>
            </a:fld>
            <a:endParaRPr>
              <a:solidFill>
                <a:srgbClr val="8FBCCF"/>
              </a:solidFill>
            </a:endParaRPr>
          </a:p>
        </p:txBody>
      </p:sp>
      <p:sp>
        <p:nvSpPr>
          <p:cNvPr id="209" name="Google Shape;209;p29"/>
          <p:cNvSpPr/>
          <p:nvPr/>
        </p:nvSpPr>
        <p:spPr>
          <a:xfrm>
            <a:off x="603300" y="569213"/>
            <a:ext cx="2197800" cy="240000"/>
          </a:xfrm>
          <a:prstGeom prst="roundRect">
            <a:avLst>
              <a:gd fmla="val 16667" name="adj"/>
            </a:avLst>
          </a:prstGeom>
          <a:solidFill>
            <a:srgbClr val="FEC93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1100">
                <a:latin typeface="Calibri"/>
                <a:ea typeface="Calibri"/>
                <a:cs typeface="Calibri"/>
                <a:sym typeface="Calibri"/>
              </a:rPr>
              <a:t>References</a:t>
            </a:r>
            <a:endParaRPr b="1" i="0" sz="1100" u="none" cap="none" strike="noStrike">
              <a:solidFill>
                <a:srgbClr val="000000"/>
              </a:solidFill>
              <a:latin typeface="Calibri"/>
              <a:ea typeface="Calibri"/>
              <a:cs typeface="Calibri"/>
              <a:sym typeface="Calibri"/>
            </a:endParaRPr>
          </a:p>
        </p:txBody>
      </p:sp>
      <p:sp>
        <p:nvSpPr>
          <p:cNvPr id="210" name="Google Shape;210;p29"/>
          <p:cNvSpPr txBox="1"/>
          <p:nvPr/>
        </p:nvSpPr>
        <p:spPr>
          <a:xfrm>
            <a:off x="603300" y="869725"/>
            <a:ext cx="8151900" cy="3932400"/>
          </a:xfrm>
          <a:prstGeom prst="rect">
            <a:avLst/>
          </a:prstGeom>
          <a:noFill/>
          <a:ln>
            <a:noFill/>
          </a:ln>
        </p:spPr>
        <p:txBody>
          <a:bodyPr anchorCtr="0" anchor="t" bIns="34275" lIns="85725" spcFirstLastPara="1" rIns="68575" wrap="square" tIns="34275">
            <a:noAutofit/>
          </a:bodyPr>
          <a:lstStyle/>
          <a:p>
            <a:pPr indent="0" lvl="0" marL="0" marR="0" rtl="0" algn="l">
              <a:lnSpc>
                <a:spcPct val="100000"/>
              </a:lnSpc>
              <a:spcBef>
                <a:spcPts val="600"/>
              </a:spcBef>
              <a:spcAft>
                <a:spcPts val="0"/>
              </a:spcAft>
              <a:buClr>
                <a:schemeClr val="accent1"/>
              </a:buClr>
              <a:buSzPts val="1600"/>
              <a:buFont typeface="Lora"/>
              <a:buNone/>
            </a:pPr>
            <a:r>
              <a:rPr lang="en">
                <a:solidFill>
                  <a:srgbClr val="FFFFFF"/>
                </a:solidFill>
                <a:latin typeface="Calibri"/>
                <a:ea typeface="Calibri"/>
                <a:cs typeface="Calibri"/>
                <a:sym typeface="Calibri"/>
              </a:rPr>
              <a:t>Schwarz, C. (2018). ldagibbs: A command for topic modeling in Stata using latent Dirichlet </a:t>
            </a:r>
            <a:endParaRPr>
              <a:solidFill>
                <a:srgbClr val="FFFFFF"/>
              </a:solidFill>
              <a:latin typeface="Calibri"/>
              <a:ea typeface="Calibri"/>
              <a:cs typeface="Calibri"/>
              <a:sym typeface="Calibri"/>
            </a:endParaRPr>
          </a:p>
          <a:p>
            <a:pPr indent="457200" lvl="0" marL="0" marR="0" rtl="0" algn="l">
              <a:lnSpc>
                <a:spcPct val="100000"/>
              </a:lnSpc>
              <a:spcBef>
                <a:spcPts val="600"/>
              </a:spcBef>
              <a:spcAft>
                <a:spcPts val="0"/>
              </a:spcAft>
              <a:buClr>
                <a:schemeClr val="accent1"/>
              </a:buClr>
              <a:buSzPts val="1600"/>
              <a:buFont typeface="Lora"/>
              <a:buNone/>
            </a:pPr>
            <a:r>
              <a:rPr lang="en">
                <a:solidFill>
                  <a:srgbClr val="FFFFFF"/>
                </a:solidFill>
                <a:latin typeface="Calibri"/>
                <a:ea typeface="Calibri"/>
                <a:cs typeface="Calibri"/>
                <a:sym typeface="Calibri"/>
              </a:rPr>
              <a:t>allocation. The Stata Journal, 18(1), 101-117.</a:t>
            </a:r>
            <a:endParaRPr>
              <a:solidFill>
                <a:srgbClr val="FFFFFF"/>
              </a:solidFill>
              <a:latin typeface="Calibri"/>
              <a:ea typeface="Calibri"/>
              <a:cs typeface="Calibri"/>
              <a:sym typeface="Calibri"/>
            </a:endParaRPr>
          </a:p>
          <a:p>
            <a:pPr indent="0" lvl="0" marL="0" marR="0" rtl="0" algn="l">
              <a:lnSpc>
                <a:spcPct val="100000"/>
              </a:lnSpc>
              <a:spcBef>
                <a:spcPts val="600"/>
              </a:spcBef>
              <a:spcAft>
                <a:spcPts val="0"/>
              </a:spcAft>
              <a:buClr>
                <a:schemeClr val="accent1"/>
              </a:buClr>
              <a:buSzPts val="1600"/>
              <a:buFont typeface="Lora"/>
              <a:buNone/>
            </a:pPr>
            <a:r>
              <a:rPr lang="en">
                <a:solidFill>
                  <a:srgbClr val="FFFFFF"/>
                </a:solidFill>
                <a:latin typeface="Calibri"/>
                <a:ea typeface="Calibri"/>
                <a:cs typeface="Calibri"/>
                <a:sym typeface="Calibri"/>
              </a:rPr>
              <a:t>Levesque, K., Bardack, S., Chigeda. A. (2020). Tablet-based learning for foundational literacy and math: An  </a:t>
            </a:r>
            <a:endParaRPr>
              <a:solidFill>
                <a:srgbClr val="FFFFFF"/>
              </a:solidFill>
              <a:latin typeface="Calibri"/>
              <a:ea typeface="Calibri"/>
              <a:cs typeface="Calibri"/>
              <a:sym typeface="Calibri"/>
            </a:endParaRPr>
          </a:p>
          <a:p>
            <a:pPr indent="0" lvl="0" marL="457200" marR="0" rtl="0" algn="l">
              <a:lnSpc>
                <a:spcPct val="100000"/>
              </a:lnSpc>
              <a:spcBef>
                <a:spcPts val="600"/>
              </a:spcBef>
              <a:spcAft>
                <a:spcPts val="0"/>
              </a:spcAft>
              <a:buClr>
                <a:schemeClr val="accent1"/>
              </a:buClr>
              <a:buSzPts val="1600"/>
              <a:buFont typeface="Lora"/>
              <a:buNone/>
            </a:pPr>
            <a:r>
              <a:rPr lang="en">
                <a:solidFill>
                  <a:srgbClr val="FFFFFF"/>
                </a:solidFill>
                <a:latin typeface="Calibri"/>
                <a:ea typeface="Calibri"/>
                <a:cs typeface="Calibri"/>
                <a:sym typeface="Calibri"/>
              </a:rPr>
              <a:t>8-month RCT in Malawi. Research report prepared for Imagine Worldwide. </a:t>
            </a:r>
            <a:r>
              <a:rPr lang="en">
                <a:solidFill>
                  <a:srgbClr val="FFFFFF"/>
                </a:solidFill>
                <a:latin typeface="Calibri"/>
                <a:ea typeface="Calibri"/>
                <a:cs typeface="Calibri"/>
                <a:sym typeface="Calibri"/>
              </a:rPr>
              <a:t>Retrieved from: </a:t>
            </a:r>
            <a:endParaRPr>
              <a:solidFill>
                <a:srgbClr val="FFFFFF"/>
              </a:solidFill>
              <a:latin typeface="Calibri"/>
              <a:ea typeface="Calibri"/>
              <a:cs typeface="Calibri"/>
              <a:sym typeface="Calibri"/>
            </a:endParaRPr>
          </a:p>
          <a:p>
            <a:pPr indent="0" lvl="0" marL="457200" marR="0" rtl="0" algn="l">
              <a:lnSpc>
                <a:spcPct val="100000"/>
              </a:lnSpc>
              <a:spcBef>
                <a:spcPts val="600"/>
              </a:spcBef>
              <a:spcAft>
                <a:spcPts val="0"/>
              </a:spcAft>
              <a:buClr>
                <a:schemeClr val="accent1"/>
              </a:buClr>
              <a:buSzPts val="1600"/>
              <a:buFont typeface="Lora"/>
              <a:buNone/>
            </a:pPr>
            <a:r>
              <a:rPr lang="en">
                <a:solidFill>
                  <a:srgbClr val="FFFFFF"/>
                </a:solidFill>
                <a:latin typeface="Calibri"/>
                <a:ea typeface="Calibri"/>
                <a:cs typeface="Calibri"/>
                <a:sym typeface="Calibri"/>
              </a:rPr>
              <a:t>https://www.imagineworldwide.org/wp-content/uploads/An-8-month-RTC-in-Malawi_Final-Report_</a:t>
            </a:r>
            <a:endParaRPr>
              <a:solidFill>
                <a:srgbClr val="FFFFFF"/>
              </a:solidFill>
              <a:latin typeface="Calibri"/>
              <a:ea typeface="Calibri"/>
              <a:cs typeface="Calibri"/>
              <a:sym typeface="Calibri"/>
            </a:endParaRPr>
          </a:p>
          <a:p>
            <a:pPr indent="0" lvl="0" marL="457200" marR="0" rtl="0" algn="l">
              <a:lnSpc>
                <a:spcPct val="100000"/>
              </a:lnSpc>
              <a:spcBef>
                <a:spcPts val="600"/>
              </a:spcBef>
              <a:spcAft>
                <a:spcPts val="0"/>
              </a:spcAft>
              <a:buClr>
                <a:schemeClr val="accent1"/>
              </a:buClr>
              <a:buSzPts val="1600"/>
              <a:buFont typeface="Lora"/>
              <a:buNone/>
            </a:pPr>
            <a:r>
              <a:rPr lang="en">
                <a:solidFill>
                  <a:srgbClr val="FFFFFF"/>
                </a:solidFill>
                <a:latin typeface="Calibri"/>
                <a:ea typeface="Calibri"/>
                <a:cs typeface="Calibri"/>
                <a:sym typeface="Calibri"/>
              </a:rPr>
              <a:t>Jan-2020.pdf</a:t>
            </a:r>
            <a:endParaRPr>
              <a:solidFill>
                <a:srgbClr val="FFFFFF"/>
              </a:solidFill>
              <a:latin typeface="Calibri"/>
              <a:ea typeface="Calibri"/>
              <a:cs typeface="Calibri"/>
              <a:sym typeface="Calibri"/>
            </a:endParaRPr>
          </a:p>
          <a:p>
            <a:pPr indent="0" lvl="0" marL="0" marR="0" rtl="0" algn="l">
              <a:lnSpc>
                <a:spcPct val="100000"/>
              </a:lnSpc>
              <a:spcBef>
                <a:spcPts val="600"/>
              </a:spcBef>
              <a:spcAft>
                <a:spcPts val="0"/>
              </a:spcAft>
              <a:buClr>
                <a:schemeClr val="accent1"/>
              </a:buClr>
              <a:buSzPts val="1600"/>
              <a:buFont typeface="Lora"/>
              <a:buNone/>
            </a:pPr>
            <a:r>
              <a:rPr lang="en">
                <a:solidFill>
                  <a:srgbClr val="FFFFFF"/>
                </a:solidFill>
                <a:latin typeface="Calibri"/>
                <a:ea typeface="Calibri"/>
                <a:cs typeface="Calibri"/>
                <a:sym typeface="Calibri"/>
              </a:rPr>
              <a:t>Pitchford, N. J., Hubber, P. J., &amp; Chigeda, A. (2017). Unlocking Talent: Improving Learning Outcomes of </a:t>
            </a:r>
            <a:endParaRPr>
              <a:solidFill>
                <a:srgbClr val="FFFFFF"/>
              </a:solidFill>
              <a:latin typeface="Calibri"/>
              <a:ea typeface="Calibri"/>
              <a:cs typeface="Calibri"/>
              <a:sym typeface="Calibri"/>
            </a:endParaRPr>
          </a:p>
          <a:p>
            <a:pPr indent="457200" lvl="0" marL="0" marR="0" rtl="0" algn="l">
              <a:lnSpc>
                <a:spcPct val="100000"/>
              </a:lnSpc>
              <a:spcBef>
                <a:spcPts val="600"/>
              </a:spcBef>
              <a:spcAft>
                <a:spcPts val="0"/>
              </a:spcAft>
              <a:buClr>
                <a:schemeClr val="accent1"/>
              </a:buClr>
              <a:buSzPts val="1600"/>
              <a:buFont typeface="Lora"/>
              <a:buNone/>
            </a:pPr>
            <a:r>
              <a:rPr lang="en">
                <a:solidFill>
                  <a:srgbClr val="FFFFFF"/>
                </a:solidFill>
                <a:latin typeface="Calibri"/>
                <a:ea typeface="Calibri"/>
                <a:cs typeface="Calibri"/>
                <a:sym typeface="Calibri"/>
              </a:rPr>
              <a:t>Primary School Children in Malawi.</a:t>
            </a:r>
            <a:r>
              <a:rPr lang="en">
                <a:solidFill>
                  <a:srgbClr val="FFFFFF"/>
                </a:solidFill>
                <a:latin typeface="Calibri"/>
                <a:ea typeface="Calibri"/>
                <a:cs typeface="Calibri"/>
                <a:sym typeface="Calibri"/>
              </a:rPr>
              <a:t> Unpublished report.</a:t>
            </a:r>
            <a:endParaRPr>
              <a:solidFill>
                <a:srgbClr val="FFFFFF"/>
              </a:solidFill>
              <a:latin typeface="Calibri"/>
              <a:ea typeface="Calibri"/>
              <a:cs typeface="Calibri"/>
              <a:sym typeface="Calibri"/>
            </a:endParaRPr>
          </a:p>
          <a:p>
            <a:pPr indent="0" lvl="0" marL="0" marR="0" rtl="0" algn="l">
              <a:lnSpc>
                <a:spcPct val="100000"/>
              </a:lnSpc>
              <a:spcBef>
                <a:spcPts val="600"/>
              </a:spcBef>
              <a:spcAft>
                <a:spcPts val="0"/>
              </a:spcAft>
              <a:buClr>
                <a:schemeClr val="accent1"/>
              </a:buClr>
              <a:buSzPts val="1600"/>
              <a:buFont typeface="Lora"/>
              <a:buNone/>
            </a:pPr>
            <a:r>
              <a:rPr lang="en">
                <a:solidFill>
                  <a:srgbClr val="FFFFFF"/>
                </a:solidFill>
                <a:latin typeface="Calibri"/>
                <a:ea typeface="Calibri"/>
                <a:cs typeface="Calibri"/>
                <a:sym typeface="Calibri"/>
              </a:rPr>
              <a:t>Wencker, T. (2019). Policy Brief: Text Mining. German Institute for Development Evaluation. Retrieved from </a:t>
            </a:r>
            <a:endParaRPr>
              <a:solidFill>
                <a:srgbClr val="FFFFFF"/>
              </a:solidFill>
              <a:latin typeface="Calibri"/>
              <a:ea typeface="Calibri"/>
              <a:cs typeface="Calibri"/>
              <a:sym typeface="Calibri"/>
            </a:endParaRPr>
          </a:p>
          <a:p>
            <a:pPr indent="457200" lvl="0" marL="0" marR="0" rtl="0" algn="l">
              <a:lnSpc>
                <a:spcPct val="100000"/>
              </a:lnSpc>
              <a:spcBef>
                <a:spcPts val="600"/>
              </a:spcBef>
              <a:spcAft>
                <a:spcPts val="0"/>
              </a:spcAft>
              <a:buClr>
                <a:schemeClr val="accent1"/>
              </a:buClr>
              <a:buSzPts val="1600"/>
              <a:buFont typeface="Lora"/>
              <a:buNone/>
            </a:pPr>
            <a:r>
              <a:rPr lang="en">
                <a:solidFill>
                  <a:srgbClr val="FFFFFF"/>
                </a:solidFill>
                <a:latin typeface="Calibri"/>
                <a:ea typeface="Calibri"/>
                <a:cs typeface="Calibri"/>
                <a:sym typeface="Calibri"/>
              </a:rPr>
              <a:t>https://www.deval.org/fileadmin/Redaktion/PDF/05-Publikationen/Policy_Briefs/2019_1_Text_Min</a:t>
            </a:r>
            <a:endParaRPr>
              <a:solidFill>
                <a:srgbClr val="FFFFFF"/>
              </a:solidFill>
              <a:latin typeface="Calibri"/>
              <a:ea typeface="Calibri"/>
              <a:cs typeface="Calibri"/>
              <a:sym typeface="Calibri"/>
            </a:endParaRPr>
          </a:p>
          <a:p>
            <a:pPr indent="457200" lvl="0" marL="0" marR="0" rtl="0" algn="l">
              <a:lnSpc>
                <a:spcPct val="100000"/>
              </a:lnSpc>
              <a:spcBef>
                <a:spcPts val="600"/>
              </a:spcBef>
              <a:spcAft>
                <a:spcPts val="600"/>
              </a:spcAft>
              <a:buClr>
                <a:schemeClr val="accent1"/>
              </a:buClr>
              <a:buSzPts val="1600"/>
              <a:buFont typeface="Lora"/>
              <a:buNone/>
            </a:pPr>
            <a:r>
              <a:rPr lang="en">
                <a:solidFill>
                  <a:srgbClr val="FFFFFF"/>
                </a:solidFill>
                <a:latin typeface="Calibri"/>
                <a:ea typeface="Calibri"/>
                <a:cs typeface="Calibri"/>
                <a:sym typeface="Calibri"/>
              </a:rPr>
              <a:t>ing/DEval_Policy_Brief_Text_Mining_2019_EN.pdf</a:t>
            </a:r>
            <a:endParaRPr>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0"/>
          <p:cNvSpPr txBox="1"/>
          <p:nvPr/>
        </p:nvSpPr>
        <p:spPr>
          <a:xfrm>
            <a:off x="1507013" y="1329900"/>
            <a:ext cx="6129900" cy="643500"/>
          </a:xfrm>
          <a:prstGeom prst="rect">
            <a:avLst/>
          </a:prstGeom>
          <a:noFill/>
          <a:ln>
            <a:noFill/>
          </a:ln>
        </p:spPr>
        <p:txBody>
          <a:bodyPr anchorCtr="0" anchor="t" bIns="68575" lIns="0" spcFirstLastPara="1" rIns="68575" wrap="square" tIns="68575">
            <a:spAutoFit/>
          </a:bodyPr>
          <a:lstStyle/>
          <a:p>
            <a:pPr indent="0" lvl="0" marL="0" marR="292100" rtl="0" algn="ctr">
              <a:lnSpc>
                <a:spcPct val="80000"/>
              </a:lnSpc>
              <a:spcBef>
                <a:spcPts val="0"/>
              </a:spcBef>
              <a:spcAft>
                <a:spcPts val="0"/>
              </a:spcAft>
              <a:buClr>
                <a:schemeClr val="dk1"/>
              </a:buClr>
              <a:buSzPts val="800"/>
              <a:buFont typeface="Arial"/>
              <a:buNone/>
            </a:pPr>
            <a:r>
              <a:rPr lang="en" sz="4100">
                <a:solidFill>
                  <a:srgbClr val="FFFFFF"/>
                </a:solidFill>
                <a:latin typeface="EB Garamond"/>
                <a:ea typeface="EB Garamond"/>
                <a:cs typeface="EB Garamond"/>
                <a:sym typeface="EB Garamond"/>
              </a:rPr>
              <a:t>Stay </a:t>
            </a:r>
            <a:r>
              <a:rPr lang="en" sz="4100">
                <a:solidFill>
                  <a:srgbClr val="FFFFFF"/>
                </a:solidFill>
                <a:latin typeface="EB Garamond"/>
                <a:ea typeface="EB Garamond"/>
                <a:cs typeface="EB Garamond"/>
                <a:sym typeface="EB Garamond"/>
              </a:rPr>
              <a:t>connected</a:t>
            </a:r>
            <a:r>
              <a:rPr lang="en" sz="4100">
                <a:solidFill>
                  <a:srgbClr val="FFFFFF"/>
                </a:solidFill>
                <a:latin typeface="EB Garamond"/>
                <a:ea typeface="EB Garamond"/>
                <a:cs typeface="EB Garamond"/>
                <a:sym typeface="EB Garamond"/>
              </a:rPr>
              <a:t> with Imagine</a:t>
            </a:r>
            <a:endParaRPr sz="4100">
              <a:solidFill>
                <a:srgbClr val="FFFFFF"/>
              </a:solidFill>
              <a:latin typeface="EB Garamond"/>
              <a:ea typeface="EB Garamond"/>
              <a:cs typeface="EB Garamond"/>
              <a:sym typeface="EB Garamond"/>
            </a:endParaRPr>
          </a:p>
        </p:txBody>
      </p:sp>
      <p:sp>
        <p:nvSpPr>
          <p:cNvPr id="217" name="Google Shape;217;p30"/>
          <p:cNvSpPr txBox="1"/>
          <p:nvPr/>
        </p:nvSpPr>
        <p:spPr>
          <a:xfrm>
            <a:off x="1244194" y="1935356"/>
            <a:ext cx="6655500" cy="492600"/>
          </a:xfrm>
          <a:prstGeom prst="rect">
            <a:avLst/>
          </a:prstGeom>
          <a:noFill/>
          <a:ln>
            <a:noFill/>
          </a:ln>
        </p:spPr>
        <p:txBody>
          <a:bodyPr anchorCtr="0" anchor="t" bIns="68575" lIns="68575" spcFirstLastPara="1" rIns="68575" wrap="square" tIns="68575">
            <a:spAutoFit/>
          </a:bodyPr>
          <a:lstStyle/>
          <a:p>
            <a:pPr indent="0" lvl="0" marL="0" rtl="0" algn="ctr">
              <a:lnSpc>
                <a:spcPct val="100000"/>
              </a:lnSpc>
              <a:spcBef>
                <a:spcPts val="1100"/>
              </a:spcBef>
              <a:spcAft>
                <a:spcPts val="600"/>
              </a:spcAft>
              <a:buNone/>
            </a:pPr>
            <a:r>
              <a:rPr lang="en" sz="2300">
                <a:solidFill>
                  <a:srgbClr val="FFFFFF"/>
                </a:solidFill>
                <a:latin typeface="Calibri"/>
                <a:ea typeface="Calibri"/>
                <a:cs typeface="Calibri"/>
                <a:sym typeface="Calibri"/>
              </a:rPr>
              <a:t>Follow us on social media or sign up for our newsletter</a:t>
            </a:r>
            <a:endParaRPr sz="2300">
              <a:solidFill>
                <a:srgbClr val="FFFFFF"/>
              </a:solidFill>
              <a:latin typeface="Calibri"/>
              <a:ea typeface="Calibri"/>
              <a:cs typeface="Calibri"/>
              <a:sym typeface="Calibri"/>
            </a:endParaRPr>
          </a:p>
        </p:txBody>
      </p:sp>
      <p:pic>
        <p:nvPicPr>
          <p:cNvPr id="218" name="Google Shape;218;p30">
            <a:hlinkClick r:id="rId3"/>
          </p:cNvPr>
          <p:cNvPicPr preferRelativeResize="0"/>
          <p:nvPr/>
        </p:nvPicPr>
        <p:blipFill>
          <a:blip r:embed="rId4">
            <a:alphaModFix/>
          </a:blip>
          <a:stretch>
            <a:fillRect/>
          </a:stretch>
        </p:blipFill>
        <p:spPr>
          <a:xfrm>
            <a:off x="3742969" y="3902743"/>
            <a:ext cx="139583" cy="278813"/>
          </a:xfrm>
          <a:prstGeom prst="rect">
            <a:avLst/>
          </a:prstGeom>
          <a:noFill/>
          <a:ln>
            <a:noFill/>
          </a:ln>
        </p:spPr>
      </p:pic>
      <p:pic>
        <p:nvPicPr>
          <p:cNvPr id="219" name="Google Shape;219;p30">
            <a:hlinkClick r:id="rId5"/>
          </p:cNvPr>
          <p:cNvPicPr preferRelativeResize="0"/>
          <p:nvPr/>
        </p:nvPicPr>
        <p:blipFill>
          <a:blip r:embed="rId6">
            <a:alphaModFix/>
          </a:blip>
          <a:stretch>
            <a:fillRect/>
          </a:stretch>
        </p:blipFill>
        <p:spPr>
          <a:xfrm>
            <a:off x="4583500" y="3940225"/>
            <a:ext cx="278819" cy="278813"/>
          </a:xfrm>
          <a:prstGeom prst="rect">
            <a:avLst/>
          </a:prstGeom>
          <a:noFill/>
          <a:ln>
            <a:noFill/>
          </a:ln>
        </p:spPr>
      </p:pic>
      <p:pic>
        <p:nvPicPr>
          <p:cNvPr id="220" name="Google Shape;220;p30">
            <a:hlinkClick r:id="rId7"/>
          </p:cNvPr>
          <p:cNvPicPr preferRelativeResize="0"/>
          <p:nvPr/>
        </p:nvPicPr>
        <p:blipFill>
          <a:blip r:embed="rId8">
            <a:alphaModFix/>
          </a:blip>
          <a:stretch>
            <a:fillRect/>
          </a:stretch>
        </p:blipFill>
        <p:spPr>
          <a:xfrm>
            <a:off x="4105051" y="3917862"/>
            <a:ext cx="278819" cy="261274"/>
          </a:xfrm>
          <a:prstGeom prst="rect">
            <a:avLst/>
          </a:prstGeom>
          <a:noFill/>
          <a:ln>
            <a:noFill/>
          </a:ln>
        </p:spPr>
      </p:pic>
      <p:cxnSp>
        <p:nvCxnSpPr>
          <p:cNvPr id="221" name="Google Shape;221;p30"/>
          <p:cNvCxnSpPr/>
          <p:nvPr/>
        </p:nvCxnSpPr>
        <p:spPr>
          <a:xfrm>
            <a:off x="2370487" y="3601218"/>
            <a:ext cx="4426800" cy="0"/>
          </a:xfrm>
          <a:prstGeom prst="straightConnector1">
            <a:avLst/>
          </a:prstGeom>
          <a:noFill/>
          <a:ln cap="flat" cmpd="sng" w="9525">
            <a:solidFill>
              <a:schemeClr val="lt1"/>
            </a:solidFill>
            <a:prstDash val="solid"/>
            <a:round/>
            <a:headEnd len="med" w="med" type="none"/>
            <a:tailEnd len="med" w="med" type="none"/>
          </a:ln>
        </p:spPr>
      </p:cxnSp>
      <p:sp>
        <p:nvSpPr>
          <p:cNvPr id="222" name="Google Shape;222;p30"/>
          <p:cNvSpPr txBox="1"/>
          <p:nvPr/>
        </p:nvSpPr>
        <p:spPr>
          <a:xfrm>
            <a:off x="2081044" y="4663838"/>
            <a:ext cx="4842600" cy="3540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rgbClr val="FFFFFF"/>
                </a:solidFill>
                <a:latin typeface="Calibri"/>
                <a:ea typeface="Calibri"/>
                <a:cs typeface="Calibri"/>
                <a:sym typeface="Calibri"/>
              </a:rPr>
              <a:t>imagineworldwide.org</a:t>
            </a:r>
            <a:endParaRPr sz="1400">
              <a:solidFill>
                <a:srgbClr val="FFFFFF"/>
              </a:solidFill>
              <a:latin typeface="Calibri"/>
              <a:ea typeface="Calibri"/>
              <a:cs typeface="Calibri"/>
              <a:sym typeface="Calibri"/>
            </a:endParaRPr>
          </a:p>
        </p:txBody>
      </p:sp>
      <p:pic>
        <p:nvPicPr>
          <p:cNvPr id="223" name="Google Shape;223;p30"/>
          <p:cNvPicPr preferRelativeResize="0"/>
          <p:nvPr/>
        </p:nvPicPr>
        <p:blipFill>
          <a:blip r:embed="rId9">
            <a:alphaModFix/>
          </a:blip>
          <a:stretch>
            <a:fillRect/>
          </a:stretch>
        </p:blipFill>
        <p:spPr>
          <a:xfrm>
            <a:off x="4055756" y="2509331"/>
            <a:ext cx="893231" cy="893231"/>
          </a:xfrm>
          <a:prstGeom prst="rect">
            <a:avLst/>
          </a:prstGeom>
          <a:noFill/>
          <a:ln>
            <a:noFill/>
          </a:ln>
        </p:spPr>
      </p:pic>
      <p:pic>
        <p:nvPicPr>
          <p:cNvPr id="224" name="Google Shape;224;p30">
            <a:hlinkClick r:id="rId10"/>
          </p:cNvPr>
          <p:cNvPicPr preferRelativeResize="0"/>
          <p:nvPr/>
        </p:nvPicPr>
        <p:blipFill>
          <a:blip r:embed="rId11">
            <a:alphaModFix/>
          </a:blip>
          <a:stretch>
            <a:fillRect/>
          </a:stretch>
        </p:blipFill>
        <p:spPr>
          <a:xfrm>
            <a:off x="5050534" y="3940226"/>
            <a:ext cx="338950" cy="2788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idx="12" type="sldNum"/>
          </p:nvPr>
        </p:nvSpPr>
        <p:spPr>
          <a:xfrm>
            <a:off x="8213884" y="4749851"/>
            <a:ext cx="548700" cy="3936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
                <a:solidFill>
                  <a:srgbClr val="8FBCCF"/>
                </a:solidFill>
              </a:rPr>
              <a:t>‹#›</a:t>
            </a:fld>
            <a:endParaRPr>
              <a:solidFill>
                <a:srgbClr val="8FBCCF"/>
              </a:solidFill>
            </a:endParaRPr>
          </a:p>
        </p:txBody>
      </p:sp>
      <p:sp>
        <p:nvSpPr>
          <p:cNvPr id="80" name="Google Shape;80;p17"/>
          <p:cNvSpPr/>
          <p:nvPr/>
        </p:nvSpPr>
        <p:spPr>
          <a:xfrm>
            <a:off x="603300" y="569213"/>
            <a:ext cx="2197800" cy="240000"/>
          </a:xfrm>
          <a:prstGeom prst="roundRect">
            <a:avLst>
              <a:gd fmla="val 16667" name="adj"/>
            </a:avLst>
          </a:prstGeom>
          <a:solidFill>
            <a:srgbClr val="FEC93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1100">
                <a:latin typeface="Calibri"/>
                <a:ea typeface="Calibri"/>
                <a:cs typeface="Calibri"/>
                <a:sym typeface="Calibri"/>
              </a:rPr>
              <a:t>Table of Contents</a:t>
            </a:r>
            <a:endParaRPr b="1" i="0" sz="1100" u="none" cap="none" strike="noStrike">
              <a:solidFill>
                <a:srgbClr val="000000"/>
              </a:solidFill>
              <a:latin typeface="Calibri"/>
              <a:ea typeface="Calibri"/>
              <a:cs typeface="Calibri"/>
              <a:sym typeface="Calibri"/>
            </a:endParaRPr>
          </a:p>
        </p:txBody>
      </p:sp>
      <p:sp>
        <p:nvSpPr>
          <p:cNvPr id="81" name="Google Shape;81;p17"/>
          <p:cNvSpPr txBox="1"/>
          <p:nvPr/>
        </p:nvSpPr>
        <p:spPr>
          <a:xfrm>
            <a:off x="603300" y="869725"/>
            <a:ext cx="8151900" cy="3932400"/>
          </a:xfrm>
          <a:prstGeom prst="rect">
            <a:avLst/>
          </a:prstGeom>
          <a:noFill/>
          <a:ln>
            <a:noFill/>
          </a:ln>
        </p:spPr>
        <p:txBody>
          <a:bodyPr anchorCtr="0" anchor="t" bIns="34275" lIns="85725" spcFirstLastPara="1" rIns="68575" wrap="square" tIns="34275">
            <a:noAutofit/>
          </a:bodyPr>
          <a:lstStyle/>
          <a:p>
            <a:pPr indent="0" lvl="0" marL="0" marR="0" rtl="0" algn="l">
              <a:lnSpc>
                <a:spcPct val="100000"/>
              </a:lnSpc>
              <a:spcBef>
                <a:spcPts val="0"/>
              </a:spcBef>
              <a:spcAft>
                <a:spcPts val="0"/>
              </a:spcAft>
              <a:buClr>
                <a:schemeClr val="accent1"/>
              </a:buClr>
              <a:buSzPts val="1600"/>
              <a:buFont typeface="Lora"/>
              <a:buNone/>
            </a:pPr>
            <a:r>
              <a:t/>
            </a:r>
            <a:endParaRPr b="0" i="0" sz="1100" u="none" cap="none" strike="noStrike">
              <a:solidFill>
                <a:srgbClr val="000000"/>
              </a:solidFill>
              <a:highlight>
                <a:schemeClr val="accent1"/>
              </a:highlight>
              <a:latin typeface="Arial"/>
              <a:ea typeface="Arial"/>
              <a:cs typeface="Arial"/>
              <a:sym typeface="Arial"/>
            </a:endParaRPr>
          </a:p>
          <a:p>
            <a:pPr indent="-323850" lvl="0" marL="457200" marR="0" rtl="0" algn="l">
              <a:lnSpc>
                <a:spcPct val="150000"/>
              </a:lnSpc>
              <a:spcBef>
                <a:spcPts val="60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Introduction</a:t>
            </a:r>
            <a:endParaRPr sz="1500">
              <a:solidFill>
                <a:srgbClr val="FFFFFF"/>
              </a:solidFill>
              <a:latin typeface="Calibri"/>
              <a:ea typeface="Calibri"/>
              <a:cs typeface="Calibri"/>
              <a:sym typeface="Calibri"/>
            </a:endParaRPr>
          </a:p>
          <a:p>
            <a:pPr indent="-323850" lvl="0" marL="457200" marR="0" rtl="0" algn="l">
              <a:lnSpc>
                <a:spcPct val="150000"/>
              </a:lnSpc>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Background</a:t>
            </a:r>
            <a:endParaRPr sz="1500">
              <a:solidFill>
                <a:srgbClr val="FFFFFF"/>
              </a:solidFill>
              <a:latin typeface="Calibri"/>
              <a:ea typeface="Calibri"/>
              <a:cs typeface="Calibri"/>
              <a:sym typeface="Calibri"/>
            </a:endParaRPr>
          </a:p>
          <a:p>
            <a:pPr indent="-323850" lvl="0" marL="457200" marR="0" rtl="0" algn="l">
              <a:lnSpc>
                <a:spcPct val="150000"/>
              </a:lnSpc>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Pilot Context and Methodology</a:t>
            </a:r>
            <a:endParaRPr sz="1500">
              <a:solidFill>
                <a:srgbClr val="FFFFFF"/>
              </a:solidFill>
              <a:latin typeface="Calibri"/>
              <a:ea typeface="Calibri"/>
              <a:cs typeface="Calibri"/>
              <a:sym typeface="Calibri"/>
            </a:endParaRPr>
          </a:p>
          <a:p>
            <a:pPr indent="-323850" lvl="0" marL="457200" marR="0" rtl="0" algn="l">
              <a:lnSpc>
                <a:spcPct val="150000"/>
              </a:lnSpc>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Process is Stata</a:t>
            </a:r>
            <a:endParaRPr sz="1500">
              <a:solidFill>
                <a:srgbClr val="FFFFFF"/>
              </a:solidFill>
              <a:latin typeface="Calibri"/>
              <a:ea typeface="Calibri"/>
              <a:cs typeface="Calibri"/>
              <a:sym typeface="Calibri"/>
            </a:endParaRPr>
          </a:p>
          <a:p>
            <a:pPr indent="-323850" lvl="0" marL="457200" marR="0" rtl="0" algn="l">
              <a:lnSpc>
                <a:spcPct val="150000"/>
              </a:lnSpc>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Results</a:t>
            </a:r>
            <a:endParaRPr sz="1500">
              <a:solidFill>
                <a:srgbClr val="FFFFFF"/>
              </a:solidFill>
              <a:latin typeface="Calibri"/>
              <a:ea typeface="Calibri"/>
              <a:cs typeface="Calibri"/>
              <a:sym typeface="Calibri"/>
            </a:endParaRPr>
          </a:p>
          <a:p>
            <a:pPr indent="-323850" lvl="0" marL="457200" marR="0" rtl="0" algn="l">
              <a:lnSpc>
                <a:spcPct val="150000"/>
              </a:lnSpc>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Takeaways and Challenges</a:t>
            </a:r>
            <a:endParaRPr sz="1500">
              <a:solidFill>
                <a:srgbClr val="FFFFFF"/>
              </a:solidFill>
              <a:latin typeface="Calibri"/>
              <a:ea typeface="Calibri"/>
              <a:cs typeface="Calibri"/>
              <a:sym typeface="Calibri"/>
            </a:endParaRPr>
          </a:p>
          <a:p>
            <a:pPr indent="-323850" lvl="0" marL="457200" marR="0" rtl="0" algn="l">
              <a:lnSpc>
                <a:spcPct val="150000"/>
              </a:lnSpc>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References</a:t>
            </a:r>
            <a:endParaRPr sz="150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idx="12" type="sldNum"/>
          </p:nvPr>
        </p:nvSpPr>
        <p:spPr>
          <a:xfrm>
            <a:off x="8213884" y="4749851"/>
            <a:ext cx="548700" cy="3936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
                <a:solidFill>
                  <a:srgbClr val="8FBCCF"/>
                </a:solidFill>
              </a:rPr>
              <a:t>‹#›</a:t>
            </a:fld>
            <a:endParaRPr>
              <a:solidFill>
                <a:srgbClr val="8FBCCF"/>
              </a:solidFill>
            </a:endParaRPr>
          </a:p>
        </p:txBody>
      </p:sp>
      <p:sp>
        <p:nvSpPr>
          <p:cNvPr id="88" name="Google Shape;88;p18"/>
          <p:cNvSpPr/>
          <p:nvPr/>
        </p:nvSpPr>
        <p:spPr>
          <a:xfrm>
            <a:off x="603300" y="465088"/>
            <a:ext cx="2197800" cy="240000"/>
          </a:xfrm>
          <a:prstGeom prst="roundRect">
            <a:avLst>
              <a:gd fmla="val 16667" name="adj"/>
            </a:avLst>
          </a:prstGeom>
          <a:solidFill>
            <a:srgbClr val="FEC93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1100">
                <a:latin typeface="Calibri"/>
                <a:ea typeface="Calibri"/>
                <a:cs typeface="Calibri"/>
                <a:sym typeface="Calibri"/>
              </a:rPr>
              <a:t>Introduction</a:t>
            </a:r>
            <a:endParaRPr b="1" i="0" sz="1100" u="none" cap="none" strike="noStrike">
              <a:solidFill>
                <a:srgbClr val="000000"/>
              </a:solidFill>
              <a:latin typeface="Calibri"/>
              <a:ea typeface="Calibri"/>
              <a:cs typeface="Calibri"/>
              <a:sym typeface="Calibri"/>
            </a:endParaRPr>
          </a:p>
        </p:txBody>
      </p:sp>
      <p:sp>
        <p:nvSpPr>
          <p:cNvPr id="89" name="Google Shape;89;p18"/>
          <p:cNvSpPr txBox="1"/>
          <p:nvPr/>
        </p:nvSpPr>
        <p:spPr>
          <a:xfrm>
            <a:off x="603300" y="809626"/>
            <a:ext cx="8151900" cy="3932400"/>
          </a:xfrm>
          <a:prstGeom prst="rect">
            <a:avLst/>
          </a:prstGeom>
          <a:noFill/>
          <a:ln>
            <a:noFill/>
          </a:ln>
        </p:spPr>
        <p:txBody>
          <a:bodyPr anchorCtr="0" anchor="t" bIns="34275" lIns="85725" spcFirstLastPara="1" rIns="68575" wrap="square" tIns="34275">
            <a:noAutofit/>
          </a:bodyPr>
          <a:lstStyle/>
          <a:p>
            <a:pPr indent="0" lvl="0" marL="0" rtl="0" algn="l">
              <a:spcBef>
                <a:spcPts val="600"/>
              </a:spcBef>
              <a:spcAft>
                <a:spcPts val="0"/>
              </a:spcAft>
              <a:buNone/>
            </a:pPr>
            <a:r>
              <a:rPr b="1" lang="en" sz="1500">
                <a:solidFill>
                  <a:schemeClr val="lt1"/>
                </a:solidFill>
                <a:latin typeface="Calibri"/>
                <a:ea typeface="Calibri"/>
                <a:cs typeface="Calibri"/>
                <a:sym typeface="Calibri"/>
              </a:rPr>
              <a:t>The Context</a:t>
            </a:r>
            <a:r>
              <a:rPr lang="en"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a:p>
            <a:pPr indent="-323850" lvl="0" marL="4572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Following a phase of rigorous efficacy research, Imagine Worldwide is working with partners to </a:t>
            </a:r>
            <a:r>
              <a:rPr lang="en" sz="1500" u="sng">
                <a:solidFill>
                  <a:schemeClr val="lt1"/>
                </a:solidFill>
                <a:latin typeface="Calibri"/>
                <a:ea typeface="Calibri"/>
                <a:cs typeface="Calibri"/>
                <a:sym typeface="Calibri"/>
              </a:rPr>
              <a:t>scale a tablet-based education intervention</a:t>
            </a:r>
            <a:r>
              <a:rPr lang="en" sz="1500">
                <a:solidFill>
                  <a:schemeClr val="lt1"/>
                </a:solidFill>
                <a:latin typeface="Calibri"/>
                <a:ea typeface="Calibri"/>
                <a:cs typeface="Calibri"/>
                <a:sym typeface="Calibri"/>
              </a:rPr>
              <a:t> in several Sub-Saharan African countries. The program is expanding from dozens to hundreds and soon thousands of schools in these locations.</a:t>
            </a:r>
            <a:endParaRPr sz="1500">
              <a:solidFill>
                <a:schemeClr val="lt1"/>
              </a:solidFill>
              <a:latin typeface="Calibri"/>
              <a:ea typeface="Calibri"/>
              <a:cs typeface="Calibri"/>
              <a:sym typeface="Calibri"/>
            </a:endParaRPr>
          </a:p>
          <a:p>
            <a:pPr indent="0" lvl="0" marL="0" rtl="0" algn="l">
              <a:spcBef>
                <a:spcPts val="600"/>
              </a:spcBef>
              <a:spcAft>
                <a:spcPts val="0"/>
              </a:spcAft>
              <a:buNone/>
            </a:pPr>
            <a:r>
              <a:rPr b="1" lang="en" sz="1500">
                <a:solidFill>
                  <a:schemeClr val="lt1"/>
                </a:solidFill>
                <a:latin typeface="Calibri"/>
                <a:ea typeface="Calibri"/>
                <a:cs typeface="Calibri"/>
                <a:sym typeface="Calibri"/>
              </a:rPr>
              <a:t>The Problem</a:t>
            </a:r>
            <a:endParaRPr b="1" sz="1500">
              <a:solidFill>
                <a:schemeClr val="lt1"/>
              </a:solidFill>
              <a:latin typeface="Calibri"/>
              <a:ea typeface="Calibri"/>
              <a:cs typeface="Calibri"/>
              <a:sym typeface="Calibri"/>
            </a:endParaRPr>
          </a:p>
          <a:p>
            <a:pPr indent="-323850" lvl="0" marL="457200" rtl="0" algn="l">
              <a:spcBef>
                <a:spcPts val="600"/>
              </a:spcBef>
              <a:spcAft>
                <a:spcPts val="0"/>
              </a:spcAft>
              <a:buClr>
                <a:schemeClr val="lt1"/>
              </a:buClr>
              <a:buSzPts val="1500"/>
              <a:buFont typeface="Calibri"/>
              <a:buChar char="●"/>
            </a:pPr>
            <a:r>
              <a:rPr lang="en" sz="1500" u="sng">
                <a:solidFill>
                  <a:schemeClr val="lt1"/>
                </a:solidFill>
                <a:latin typeface="Calibri"/>
                <a:ea typeface="Calibri"/>
                <a:cs typeface="Calibri"/>
                <a:sym typeface="Calibri"/>
              </a:rPr>
              <a:t>Program monitoring is critical</a:t>
            </a:r>
            <a:r>
              <a:rPr lang="en" sz="1500">
                <a:solidFill>
                  <a:schemeClr val="lt1"/>
                </a:solidFill>
                <a:latin typeface="Calibri"/>
                <a:ea typeface="Calibri"/>
                <a:cs typeface="Calibri"/>
                <a:sym typeface="Calibri"/>
              </a:rPr>
              <a:t> for maintaining the quality of implementation and outcomes for the educational tablet-based intervention as we scale.</a:t>
            </a:r>
            <a:endParaRPr sz="1500">
              <a:solidFill>
                <a:schemeClr val="lt1"/>
              </a:solidFill>
              <a:latin typeface="Calibri"/>
              <a:ea typeface="Calibri"/>
              <a:cs typeface="Calibri"/>
              <a:sym typeface="Calibri"/>
            </a:endParaRPr>
          </a:p>
          <a:p>
            <a:pPr indent="-323850" lvl="0" marL="4572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During program monitoring, </a:t>
            </a:r>
            <a:r>
              <a:rPr lang="en" sz="1500" u="sng">
                <a:solidFill>
                  <a:schemeClr val="lt1"/>
                </a:solidFill>
                <a:latin typeface="Calibri"/>
                <a:ea typeface="Calibri"/>
                <a:cs typeface="Calibri"/>
                <a:sym typeface="Calibri"/>
              </a:rPr>
              <a:t>we collect large amounts of qualitative data</a:t>
            </a:r>
            <a:r>
              <a:rPr lang="en" sz="1500">
                <a:solidFill>
                  <a:schemeClr val="lt1"/>
                </a:solidFill>
                <a:latin typeface="Calibri"/>
                <a:ea typeface="Calibri"/>
                <a:cs typeface="Calibri"/>
                <a:sym typeface="Calibri"/>
              </a:rPr>
              <a:t> and need a method for analyzing it quickly to make it actionable. </a:t>
            </a:r>
            <a:endParaRPr sz="1500">
              <a:solidFill>
                <a:schemeClr val="lt1"/>
              </a:solidFill>
              <a:latin typeface="Calibri"/>
              <a:ea typeface="Calibri"/>
              <a:cs typeface="Calibri"/>
              <a:sym typeface="Calibri"/>
            </a:endParaRPr>
          </a:p>
          <a:p>
            <a:pPr indent="-514350" lvl="0" marL="457200" rtl="0" algn="l">
              <a:spcBef>
                <a:spcPts val="600"/>
              </a:spcBef>
              <a:spcAft>
                <a:spcPts val="0"/>
              </a:spcAft>
              <a:buNone/>
            </a:pPr>
            <a:r>
              <a:rPr b="1" lang="en" sz="1500">
                <a:solidFill>
                  <a:schemeClr val="lt1"/>
                </a:solidFill>
                <a:latin typeface="Calibri"/>
                <a:ea typeface="Calibri"/>
                <a:cs typeface="Calibri"/>
                <a:sym typeface="Calibri"/>
              </a:rPr>
              <a:t>Pilot Purpose </a:t>
            </a:r>
            <a:endParaRPr b="1" sz="1500">
              <a:solidFill>
                <a:schemeClr val="lt1"/>
              </a:solidFill>
              <a:latin typeface="Calibri"/>
              <a:ea typeface="Calibri"/>
              <a:cs typeface="Calibri"/>
              <a:sym typeface="Calibri"/>
            </a:endParaRPr>
          </a:p>
          <a:p>
            <a:pPr indent="-323850" lvl="0" marL="4572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T</a:t>
            </a:r>
            <a:r>
              <a:rPr lang="en" sz="1500">
                <a:solidFill>
                  <a:schemeClr val="lt1"/>
                </a:solidFill>
                <a:latin typeface="Calibri"/>
                <a:ea typeface="Calibri"/>
                <a:cs typeface="Calibri"/>
                <a:sym typeface="Calibri"/>
              </a:rPr>
              <a:t>o test </a:t>
            </a:r>
            <a:r>
              <a:rPr lang="en" sz="1500" u="sng">
                <a:solidFill>
                  <a:schemeClr val="lt1"/>
                </a:solidFill>
                <a:latin typeface="Calibri"/>
                <a:ea typeface="Calibri"/>
                <a:cs typeface="Calibri"/>
                <a:sym typeface="Calibri"/>
              </a:rPr>
              <a:t>using topic modeling to support program monitoring</a:t>
            </a:r>
            <a:r>
              <a:rPr lang="en" sz="1500">
                <a:solidFill>
                  <a:schemeClr val="lt1"/>
                </a:solidFill>
                <a:latin typeface="Calibri"/>
                <a:ea typeface="Calibri"/>
                <a:cs typeface="Calibri"/>
                <a:sym typeface="Calibri"/>
              </a:rPr>
              <a:t> by summarizing key topics in large datasets of text observations that were logged during the implementation of the tablet program.</a:t>
            </a:r>
            <a:endParaRPr sz="1500">
              <a:solidFill>
                <a:schemeClr val="lt1"/>
              </a:solidFill>
              <a:latin typeface="Calibri"/>
              <a:ea typeface="Calibri"/>
              <a:cs typeface="Calibri"/>
              <a:sym typeface="Calibri"/>
            </a:endParaRPr>
          </a:p>
          <a:p>
            <a:pPr indent="-323850" lvl="0" marL="4572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To </a:t>
            </a:r>
            <a:r>
              <a:rPr lang="en" sz="1500" u="sng">
                <a:solidFill>
                  <a:schemeClr val="lt1"/>
                </a:solidFill>
                <a:latin typeface="Calibri"/>
                <a:ea typeface="Calibri"/>
                <a:cs typeface="Calibri"/>
                <a:sym typeface="Calibri"/>
              </a:rPr>
              <a:t>identify implementation issues by using the “LDAgibbs” Stata package</a:t>
            </a:r>
            <a:r>
              <a:rPr lang="en" sz="1500">
                <a:solidFill>
                  <a:schemeClr val="lt1"/>
                </a:solidFill>
                <a:latin typeface="Calibri"/>
                <a:ea typeface="Calibri"/>
                <a:cs typeface="Calibri"/>
                <a:sym typeface="Calibri"/>
              </a:rPr>
              <a:t>, which runs the topic modeling algorithm, while also testing to see how well the Stata package generates topics to assist monitoring.</a:t>
            </a:r>
            <a:endParaRPr sz="1500">
              <a:solidFill>
                <a:schemeClr val="lt1"/>
              </a:solidFill>
              <a:latin typeface="Calibri"/>
              <a:ea typeface="Calibri"/>
              <a:cs typeface="Calibri"/>
              <a:sym typeface="Calibri"/>
            </a:endParaRPr>
          </a:p>
          <a:p>
            <a:pPr indent="0" lvl="0" marL="685800" rtl="0" algn="l">
              <a:spcBef>
                <a:spcPts val="600"/>
              </a:spcBef>
              <a:spcAft>
                <a:spcPts val="0"/>
              </a:spcAft>
              <a:buNone/>
            </a:pPr>
            <a:r>
              <a:t/>
            </a:r>
            <a:endParaRPr sz="15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9"/>
          <p:cNvSpPr/>
          <p:nvPr/>
        </p:nvSpPr>
        <p:spPr>
          <a:xfrm>
            <a:off x="-4687" y="2862844"/>
            <a:ext cx="9144000" cy="2280600"/>
          </a:xfrm>
          <a:prstGeom prst="rec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 name="Google Shape;96;p19"/>
          <p:cNvSpPr txBox="1"/>
          <p:nvPr/>
        </p:nvSpPr>
        <p:spPr>
          <a:xfrm>
            <a:off x="818400" y="3185019"/>
            <a:ext cx="2742600" cy="831300"/>
          </a:xfrm>
          <a:prstGeom prst="rect">
            <a:avLst/>
          </a:prstGeom>
          <a:noFill/>
          <a:ln>
            <a:noFill/>
          </a:ln>
        </p:spPr>
        <p:txBody>
          <a:bodyPr anchorCtr="0" anchor="t" bIns="68575" lIns="68575" spcFirstLastPara="1" rIns="68575" wrap="square" tIns="68575">
            <a:spAutoFit/>
          </a:bodyPr>
          <a:lstStyle/>
          <a:p>
            <a:pPr indent="0" lvl="0" marL="0" rtl="0" algn="ctr">
              <a:lnSpc>
                <a:spcPct val="115000"/>
              </a:lnSpc>
              <a:spcBef>
                <a:spcPts val="0"/>
              </a:spcBef>
              <a:spcAft>
                <a:spcPts val="0"/>
              </a:spcAft>
              <a:buNone/>
            </a:pPr>
            <a:r>
              <a:rPr lang="en" sz="4500">
                <a:solidFill>
                  <a:schemeClr val="dk1"/>
                </a:solidFill>
                <a:latin typeface="EB Garamond Medium"/>
                <a:ea typeface="EB Garamond Medium"/>
                <a:cs typeface="EB Garamond Medium"/>
                <a:sym typeface="EB Garamond Medium"/>
              </a:rPr>
              <a:t>8</a:t>
            </a:r>
            <a:r>
              <a:rPr lang="en" sz="4500">
                <a:solidFill>
                  <a:schemeClr val="dk1"/>
                </a:solidFill>
                <a:latin typeface="EB Garamond Medium"/>
                <a:ea typeface="EB Garamond Medium"/>
                <a:cs typeface="EB Garamond Medium"/>
                <a:sym typeface="EB Garamond Medium"/>
              </a:rPr>
              <a:t>9%</a:t>
            </a:r>
            <a:endParaRPr sz="4500">
              <a:solidFill>
                <a:schemeClr val="dk1"/>
              </a:solidFill>
              <a:latin typeface="EB Garamond Medium"/>
              <a:ea typeface="EB Garamond Medium"/>
              <a:cs typeface="EB Garamond Medium"/>
              <a:sym typeface="EB Garamond Medium"/>
            </a:endParaRPr>
          </a:p>
        </p:txBody>
      </p:sp>
      <p:sp>
        <p:nvSpPr>
          <p:cNvPr id="97" name="Google Shape;97;p19"/>
          <p:cNvSpPr txBox="1"/>
          <p:nvPr/>
        </p:nvSpPr>
        <p:spPr>
          <a:xfrm>
            <a:off x="5626544" y="3185031"/>
            <a:ext cx="2517000" cy="831300"/>
          </a:xfrm>
          <a:prstGeom prst="rect">
            <a:avLst/>
          </a:prstGeom>
          <a:noFill/>
          <a:ln>
            <a:noFill/>
          </a:ln>
        </p:spPr>
        <p:txBody>
          <a:bodyPr anchorCtr="0" anchor="t" bIns="68575" lIns="68575" spcFirstLastPara="1" rIns="68575" wrap="square" tIns="68575">
            <a:spAutoFit/>
          </a:bodyPr>
          <a:lstStyle/>
          <a:p>
            <a:pPr indent="0" lvl="0" marL="0" rtl="0" algn="ctr">
              <a:lnSpc>
                <a:spcPct val="115000"/>
              </a:lnSpc>
              <a:spcBef>
                <a:spcPts val="0"/>
              </a:spcBef>
              <a:spcAft>
                <a:spcPts val="0"/>
              </a:spcAft>
              <a:buNone/>
            </a:pPr>
            <a:r>
              <a:rPr lang="en" sz="4500">
                <a:solidFill>
                  <a:schemeClr val="dk1"/>
                </a:solidFill>
                <a:latin typeface="EB Garamond Medium"/>
                <a:ea typeface="EB Garamond Medium"/>
                <a:cs typeface="EB Garamond Medium"/>
                <a:sym typeface="EB Garamond Medium"/>
              </a:rPr>
              <a:t>450M</a:t>
            </a:r>
            <a:endParaRPr sz="4500">
              <a:solidFill>
                <a:schemeClr val="dk1"/>
              </a:solidFill>
              <a:latin typeface="EB Garamond Medium"/>
              <a:ea typeface="EB Garamond Medium"/>
              <a:cs typeface="EB Garamond Medium"/>
              <a:sym typeface="EB Garamond Medium"/>
            </a:endParaRPr>
          </a:p>
        </p:txBody>
      </p:sp>
      <p:sp>
        <p:nvSpPr>
          <p:cNvPr id="98" name="Google Shape;98;p19"/>
          <p:cNvSpPr txBox="1"/>
          <p:nvPr/>
        </p:nvSpPr>
        <p:spPr>
          <a:xfrm>
            <a:off x="763950" y="3963884"/>
            <a:ext cx="2851500" cy="715800"/>
          </a:xfrm>
          <a:prstGeom prst="rect">
            <a:avLst/>
          </a:prstGeom>
          <a:noFill/>
          <a:ln>
            <a:noFill/>
          </a:ln>
        </p:spPr>
        <p:txBody>
          <a:bodyPr anchorCtr="0" anchor="t" bIns="0" lIns="0" spcFirstLastPara="1" rIns="91425" wrap="square" tIns="0">
            <a:noAutofit/>
          </a:bodyPr>
          <a:lstStyle/>
          <a:p>
            <a:pPr indent="0" lvl="0" marL="0" marR="0" rtl="0" algn="ctr">
              <a:lnSpc>
                <a:spcPct val="115000"/>
              </a:lnSpc>
              <a:spcBef>
                <a:spcPts val="0"/>
              </a:spcBef>
              <a:spcAft>
                <a:spcPts val="0"/>
              </a:spcAft>
              <a:buClr>
                <a:schemeClr val="dk1"/>
              </a:buClr>
              <a:buSzPts val="800"/>
              <a:buFont typeface="Arial"/>
              <a:buNone/>
            </a:pPr>
            <a:r>
              <a:rPr lang="en" sz="1400">
                <a:solidFill>
                  <a:schemeClr val="dk1"/>
                </a:solidFill>
                <a:latin typeface="Calibri"/>
                <a:ea typeface="Calibri"/>
                <a:cs typeface="Calibri"/>
                <a:sym typeface="Calibri"/>
              </a:rPr>
              <a:t>of children in Sub-Saharan Africa are unable to read and understand a simple text by the age of 10* </a:t>
            </a:r>
            <a:endParaRPr sz="1400">
              <a:solidFill>
                <a:schemeClr val="dk1"/>
              </a:solidFill>
              <a:latin typeface="Calibri"/>
              <a:ea typeface="Calibri"/>
              <a:cs typeface="Calibri"/>
              <a:sym typeface="Calibri"/>
            </a:endParaRPr>
          </a:p>
        </p:txBody>
      </p:sp>
      <p:sp>
        <p:nvSpPr>
          <p:cNvPr id="99" name="Google Shape;99;p19"/>
          <p:cNvSpPr txBox="1"/>
          <p:nvPr/>
        </p:nvSpPr>
        <p:spPr>
          <a:xfrm>
            <a:off x="5279456" y="3963881"/>
            <a:ext cx="3195900" cy="691800"/>
          </a:xfrm>
          <a:prstGeom prst="rect">
            <a:avLst/>
          </a:prstGeom>
          <a:noFill/>
          <a:ln>
            <a:noFill/>
          </a:ln>
        </p:spPr>
        <p:txBody>
          <a:bodyPr anchorCtr="0" anchor="t" bIns="0" lIns="0" spcFirstLastPara="1" rIns="91425" wrap="square" tIns="0">
            <a:noAutofit/>
          </a:bodyPr>
          <a:lstStyle/>
          <a:p>
            <a:pPr indent="0" lvl="0" marL="0" rtl="0" algn="ctr">
              <a:lnSpc>
                <a:spcPct val="115000"/>
              </a:lnSpc>
              <a:spcBef>
                <a:spcPts val="0"/>
              </a:spcBef>
              <a:spcAft>
                <a:spcPts val="0"/>
              </a:spcAft>
              <a:buClr>
                <a:schemeClr val="dk1"/>
              </a:buClr>
              <a:buSzPts val="800"/>
              <a:buFont typeface="Arial"/>
              <a:buNone/>
            </a:pPr>
            <a:r>
              <a:rPr lang="en" sz="1400">
                <a:solidFill>
                  <a:schemeClr val="dk1"/>
                </a:solidFill>
                <a:latin typeface="Calibri"/>
                <a:ea typeface="Calibri"/>
                <a:cs typeface="Calibri"/>
                <a:sym typeface="Calibri"/>
              </a:rPr>
              <a:t>children will be born in Africa in the 2020s** and by 2030 young Africans will be 42% of global youth***</a:t>
            </a:r>
            <a:r>
              <a:rPr lang="en" sz="1400">
                <a:solidFill>
                  <a:schemeClr val="dk1"/>
                </a:solidFill>
                <a:latin typeface="Work Sans"/>
                <a:ea typeface="Work Sans"/>
                <a:cs typeface="Work Sans"/>
                <a:sym typeface="Work Sans"/>
              </a:rPr>
              <a:t> </a:t>
            </a:r>
            <a:endParaRPr b="0" i="0" sz="1400" u="none" cap="none" strike="noStrike">
              <a:solidFill>
                <a:schemeClr val="dk1"/>
              </a:solidFill>
              <a:latin typeface="Proxima Nova"/>
              <a:ea typeface="Proxima Nova"/>
              <a:cs typeface="Proxima Nova"/>
              <a:sym typeface="Proxima Nova"/>
            </a:endParaRPr>
          </a:p>
        </p:txBody>
      </p:sp>
      <p:sp>
        <p:nvSpPr>
          <p:cNvPr id="100" name="Google Shape;100;p19"/>
          <p:cNvSpPr txBox="1"/>
          <p:nvPr/>
        </p:nvSpPr>
        <p:spPr>
          <a:xfrm>
            <a:off x="626250" y="3006475"/>
            <a:ext cx="3126900" cy="3540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dk1"/>
                </a:solidFill>
                <a:latin typeface="Calibri"/>
                <a:ea typeface="Calibri"/>
                <a:cs typeface="Calibri"/>
                <a:sym typeface="Calibri"/>
              </a:rPr>
              <a:t>LOW PERFORMANCE OF SCHOOLS </a:t>
            </a:r>
            <a:endParaRPr sz="1400">
              <a:solidFill>
                <a:schemeClr val="dk1"/>
              </a:solidFill>
              <a:latin typeface="Calibri"/>
              <a:ea typeface="Calibri"/>
              <a:cs typeface="Calibri"/>
              <a:sym typeface="Calibri"/>
            </a:endParaRPr>
          </a:p>
        </p:txBody>
      </p:sp>
      <p:sp>
        <p:nvSpPr>
          <p:cNvPr id="101" name="Google Shape;101;p19"/>
          <p:cNvSpPr txBox="1"/>
          <p:nvPr/>
        </p:nvSpPr>
        <p:spPr>
          <a:xfrm>
            <a:off x="5217956" y="2898781"/>
            <a:ext cx="3334200" cy="5694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dk1"/>
                </a:solidFill>
                <a:latin typeface="Calibri"/>
                <a:ea typeface="Calibri"/>
                <a:cs typeface="Calibri"/>
                <a:sym typeface="Calibri"/>
              </a:rPr>
              <a:t>ENORMOUS NEED FOR SCALABLE SOLUTIONS</a:t>
            </a:r>
            <a:r>
              <a:rPr lang="en" sz="1100">
                <a:solidFill>
                  <a:schemeClr val="dk1"/>
                </a:solidFill>
                <a:latin typeface="Work Sans"/>
                <a:ea typeface="Work Sans"/>
                <a:cs typeface="Work Sans"/>
                <a:sym typeface="Work Sans"/>
              </a:rPr>
              <a:t> </a:t>
            </a:r>
            <a:endParaRPr sz="1100">
              <a:solidFill>
                <a:schemeClr val="dk1"/>
              </a:solidFill>
              <a:latin typeface="Work Sans"/>
              <a:ea typeface="Work Sans"/>
              <a:cs typeface="Work Sans"/>
              <a:sym typeface="Work Sans"/>
            </a:endParaRPr>
          </a:p>
        </p:txBody>
      </p:sp>
      <p:cxnSp>
        <p:nvCxnSpPr>
          <p:cNvPr id="102" name="Google Shape;102;p19"/>
          <p:cNvCxnSpPr/>
          <p:nvPr/>
        </p:nvCxnSpPr>
        <p:spPr>
          <a:xfrm>
            <a:off x="4620994" y="3184031"/>
            <a:ext cx="0" cy="1638300"/>
          </a:xfrm>
          <a:prstGeom prst="straightConnector1">
            <a:avLst/>
          </a:prstGeom>
          <a:noFill/>
          <a:ln cap="flat" cmpd="sng" w="9525">
            <a:solidFill>
              <a:schemeClr val="lt1"/>
            </a:solidFill>
            <a:prstDash val="solid"/>
            <a:round/>
            <a:headEnd len="med" w="med" type="none"/>
            <a:tailEnd len="med" w="med" type="none"/>
          </a:ln>
        </p:spPr>
      </p:cxnSp>
      <p:sp>
        <p:nvSpPr>
          <p:cNvPr id="103" name="Google Shape;103;p19"/>
          <p:cNvSpPr txBox="1"/>
          <p:nvPr/>
        </p:nvSpPr>
        <p:spPr>
          <a:xfrm>
            <a:off x="427144" y="1708800"/>
            <a:ext cx="30858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400">
                <a:solidFill>
                  <a:schemeClr val="dk1"/>
                </a:solidFill>
                <a:latin typeface="Calibri"/>
                <a:ea typeface="Calibri"/>
                <a:cs typeface="Calibri"/>
                <a:sym typeface="Calibri"/>
              </a:rPr>
              <a:t>Over </a:t>
            </a:r>
            <a:r>
              <a:rPr b="1" lang="en" sz="1400">
                <a:solidFill>
                  <a:schemeClr val="dk1"/>
                </a:solidFill>
                <a:latin typeface="Calibri"/>
                <a:ea typeface="Calibri"/>
                <a:cs typeface="Calibri"/>
                <a:sym typeface="Calibri"/>
              </a:rPr>
              <a:t>500</a:t>
            </a:r>
            <a:r>
              <a:rPr b="1" lang="en">
                <a:solidFill>
                  <a:schemeClr val="dk1"/>
                </a:solidFill>
                <a:latin typeface="Calibri"/>
                <a:ea typeface="Calibri"/>
                <a:cs typeface="Calibri"/>
                <a:sym typeface="Calibri"/>
              </a:rPr>
              <a:t>M</a:t>
            </a:r>
            <a:r>
              <a:rPr lang="en" sz="1400">
                <a:solidFill>
                  <a:schemeClr val="dk1"/>
                </a:solidFill>
                <a:latin typeface="Calibri"/>
                <a:ea typeface="Calibri"/>
                <a:cs typeface="Calibri"/>
                <a:sym typeface="Calibri"/>
              </a:rPr>
              <a:t> children do not attain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 sz="1400">
                <a:solidFill>
                  <a:schemeClr val="dk1"/>
                </a:solidFill>
                <a:latin typeface="Calibri"/>
                <a:ea typeface="Calibri"/>
                <a:cs typeface="Calibri"/>
                <a:sym typeface="Calibri"/>
              </a:rPr>
              <a:t>basic </a:t>
            </a:r>
            <a:r>
              <a:rPr lang="en" sz="1400">
                <a:solidFill>
                  <a:schemeClr val="dk1"/>
                </a:solidFill>
                <a:latin typeface="Calibri"/>
                <a:ea typeface="Calibri"/>
                <a:cs typeface="Calibri"/>
                <a:sym typeface="Calibri"/>
              </a:rPr>
              <a:t>literacy</a:t>
            </a:r>
            <a:r>
              <a:rPr lang="en" sz="1400">
                <a:solidFill>
                  <a:schemeClr val="dk1"/>
                </a:solidFill>
                <a:latin typeface="Calibri"/>
                <a:ea typeface="Calibri"/>
                <a:cs typeface="Calibri"/>
                <a:sym typeface="Calibri"/>
              </a:rPr>
              <a:t> and </a:t>
            </a:r>
            <a:r>
              <a:rPr lang="en" sz="1400">
                <a:solidFill>
                  <a:schemeClr val="dk1"/>
                </a:solidFill>
                <a:latin typeface="Calibri"/>
                <a:ea typeface="Calibri"/>
                <a:cs typeface="Calibri"/>
                <a:sym typeface="Calibri"/>
              </a:rPr>
              <a:t>numeracy</a:t>
            </a:r>
            <a:r>
              <a:rPr lang="en" sz="1400">
                <a:solidFill>
                  <a:schemeClr val="dk1"/>
                </a:solidFill>
                <a:latin typeface="Calibri"/>
                <a:ea typeface="Calibri"/>
                <a:cs typeface="Calibri"/>
                <a:sym typeface="Calibri"/>
              </a:rPr>
              <a:t> </a:t>
            </a:r>
            <a:r>
              <a:rPr lang="en" sz="1400">
                <a:solidFill>
                  <a:schemeClr val="dk1"/>
                </a:solidFill>
                <a:latin typeface="Calibri"/>
                <a:ea typeface="Calibri"/>
                <a:cs typeface="Calibri"/>
                <a:sym typeface="Calibri"/>
              </a:rPr>
              <a:t>skills</a:t>
            </a:r>
            <a:r>
              <a:rPr lang="en" sz="1400">
                <a:solidFill>
                  <a:schemeClr val="dk1"/>
                </a:solidFill>
                <a:latin typeface="Calibri"/>
                <a:ea typeface="Calibri"/>
                <a:cs typeface="Calibri"/>
                <a:sym typeface="Calibri"/>
              </a:rPr>
              <a:t> globally</a:t>
            </a:r>
            <a:endParaRPr sz="1300">
              <a:solidFill>
                <a:schemeClr val="dk1"/>
              </a:solidFill>
              <a:latin typeface="EB Garamond"/>
              <a:ea typeface="EB Garamond"/>
              <a:cs typeface="EB Garamond"/>
              <a:sym typeface="EB Garamond"/>
            </a:endParaRPr>
          </a:p>
        </p:txBody>
      </p:sp>
      <p:sp>
        <p:nvSpPr>
          <p:cNvPr id="104" name="Google Shape;104;p19"/>
          <p:cNvSpPr txBox="1"/>
          <p:nvPr>
            <p:ph idx="12" type="sldNum"/>
          </p:nvPr>
        </p:nvSpPr>
        <p:spPr>
          <a:xfrm>
            <a:off x="82138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105" name="Google Shape;105;p19"/>
          <p:cNvPicPr preferRelativeResize="0"/>
          <p:nvPr/>
        </p:nvPicPr>
        <p:blipFill rotWithShape="1">
          <a:blip r:embed="rId3">
            <a:alphaModFix/>
          </a:blip>
          <a:srcRect b="2091" l="22696" r="6532" t="29788"/>
          <a:stretch/>
        </p:blipFill>
        <p:spPr>
          <a:xfrm>
            <a:off x="4620994" y="0"/>
            <a:ext cx="4523007" cy="2862845"/>
          </a:xfrm>
          <a:prstGeom prst="rect">
            <a:avLst/>
          </a:prstGeom>
          <a:noFill/>
          <a:ln>
            <a:noFill/>
          </a:ln>
        </p:spPr>
      </p:pic>
      <p:grpSp>
        <p:nvGrpSpPr>
          <p:cNvPr id="106" name="Google Shape;106;p19"/>
          <p:cNvGrpSpPr/>
          <p:nvPr/>
        </p:nvGrpSpPr>
        <p:grpSpPr>
          <a:xfrm>
            <a:off x="427144" y="191194"/>
            <a:ext cx="1041750" cy="224588"/>
            <a:chOff x="569525" y="254925"/>
            <a:chExt cx="1389000" cy="299450"/>
          </a:xfrm>
        </p:grpSpPr>
        <p:sp>
          <p:nvSpPr>
            <p:cNvPr id="107" name="Google Shape;107;p19"/>
            <p:cNvSpPr txBox="1"/>
            <p:nvPr/>
          </p:nvSpPr>
          <p:spPr>
            <a:xfrm>
              <a:off x="569525" y="369575"/>
              <a:ext cx="1389000" cy="1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 sz="900">
                  <a:latin typeface="Calibri"/>
                  <a:ea typeface="Calibri"/>
                  <a:cs typeface="Calibri"/>
                  <a:sym typeface="Calibri"/>
                </a:rPr>
                <a:t>THE LEARNING CRISIS</a:t>
              </a:r>
              <a:endParaRPr b="1" i="0" sz="900" u="none" cap="none" strike="noStrike">
                <a:solidFill>
                  <a:srgbClr val="000000"/>
                </a:solidFill>
                <a:latin typeface="Calibri"/>
                <a:ea typeface="Calibri"/>
                <a:cs typeface="Calibri"/>
                <a:sym typeface="Calibri"/>
              </a:endParaRPr>
            </a:p>
          </p:txBody>
        </p:sp>
        <p:cxnSp>
          <p:nvCxnSpPr>
            <p:cNvPr id="108" name="Google Shape;108;p19"/>
            <p:cNvCxnSpPr/>
            <p:nvPr/>
          </p:nvCxnSpPr>
          <p:spPr>
            <a:xfrm>
              <a:off x="569525" y="254925"/>
              <a:ext cx="1357800" cy="0"/>
            </a:xfrm>
            <a:prstGeom prst="straightConnector1">
              <a:avLst/>
            </a:prstGeom>
            <a:noFill/>
            <a:ln cap="flat" cmpd="sng" w="38100">
              <a:solidFill>
                <a:srgbClr val="EA6847"/>
              </a:solidFill>
              <a:prstDash val="solid"/>
              <a:round/>
              <a:headEnd len="sm" w="sm" type="none"/>
              <a:tailEnd len="sm" w="sm" type="none"/>
            </a:ln>
          </p:spPr>
        </p:cxnSp>
      </p:grpSp>
      <p:sp>
        <p:nvSpPr>
          <p:cNvPr id="109" name="Google Shape;109;p19"/>
          <p:cNvSpPr txBox="1"/>
          <p:nvPr/>
        </p:nvSpPr>
        <p:spPr>
          <a:xfrm>
            <a:off x="427238" y="809288"/>
            <a:ext cx="2562000" cy="708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en" sz="2300">
                <a:solidFill>
                  <a:schemeClr val="dk1"/>
                </a:solidFill>
                <a:latin typeface="EB Garamond"/>
                <a:ea typeface="EB Garamond"/>
                <a:cs typeface="EB Garamond"/>
                <a:sym typeface="EB Garamond"/>
              </a:rPr>
              <a:t>Talent</a:t>
            </a:r>
            <a:r>
              <a:rPr lang="en" sz="2300">
                <a:solidFill>
                  <a:schemeClr val="dk1"/>
                </a:solidFill>
                <a:latin typeface="EB Garamond"/>
                <a:ea typeface="EB Garamond"/>
                <a:cs typeface="EB Garamond"/>
                <a:sym typeface="EB Garamond"/>
              </a:rPr>
              <a:t> is universal, </a:t>
            </a:r>
            <a:br>
              <a:rPr lang="en" sz="2300">
                <a:solidFill>
                  <a:schemeClr val="dk1"/>
                </a:solidFill>
                <a:latin typeface="EB Garamond"/>
                <a:ea typeface="EB Garamond"/>
                <a:cs typeface="EB Garamond"/>
                <a:sym typeface="EB Garamond"/>
              </a:rPr>
            </a:br>
            <a:r>
              <a:rPr lang="en" sz="2300">
                <a:solidFill>
                  <a:schemeClr val="dk1"/>
                </a:solidFill>
                <a:latin typeface="EB Garamond"/>
                <a:ea typeface="EB Garamond"/>
                <a:cs typeface="EB Garamond"/>
                <a:sym typeface="EB Garamond"/>
              </a:rPr>
              <a:t>but </a:t>
            </a:r>
            <a:r>
              <a:rPr i="1" lang="en" sz="2300">
                <a:solidFill>
                  <a:schemeClr val="dk1"/>
                </a:solidFill>
                <a:latin typeface="EB Garamond"/>
                <a:ea typeface="EB Garamond"/>
                <a:cs typeface="EB Garamond"/>
                <a:sym typeface="EB Garamond"/>
              </a:rPr>
              <a:t>opportunity</a:t>
            </a:r>
            <a:r>
              <a:rPr lang="en" sz="2300">
                <a:solidFill>
                  <a:schemeClr val="dk1"/>
                </a:solidFill>
                <a:latin typeface="EB Garamond"/>
                <a:ea typeface="EB Garamond"/>
                <a:cs typeface="EB Garamond"/>
                <a:sym typeface="EB Garamond"/>
              </a:rPr>
              <a:t> is not</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13" name="Shape 113"/>
        <p:cNvGrpSpPr/>
        <p:nvPr/>
      </p:nvGrpSpPr>
      <p:grpSpPr>
        <a:xfrm>
          <a:off x="0" y="0"/>
          <a:ext cx="0" cy="0"/>
          <a:chOff x="0" y="0"/>
          <a:chExt cx="0" cy="0"/>
        </a:xfrm>
      </p:grpSpPr>
      <p:sp>
        <p:nvSpPr>
          <p:cNvPr id="114" name="Google Shape;114;p20"/>
          <p:cNvSpPr txBox="1"/>
          <p:nvPr>
            <p:ph type="title"/>
          </p:nvPr>
        </p:nvSpPr>
        <p:spPr>
          <a:xfrm>
            <a:off x="457200" y="228601"/>
            <a:ext cx="8229600" cy="652200"/>
          </a:xfrm>
          <a:prstGeom prst="rect">
            <a:avLst/>
          </a:prstGeom>
          <a:noFill/>
          <a:ln>
            <a:noFill/>
          </a:ln>
        </p:spPr>
        <p:txBody>
          <a:bodyPr anchorCtr="0" anchor="b" bIns="34275" lIns="68575" spcFirstLastPara="1" rIns="68575" wrap="square" tIns="34275">
            <a:noAutofit/>
          </a:bodyPr>
          <a:lstStyle/>
          <a:p>
            <a:pPr indent="0" lvl="0" marL="0" rtl="0" algn="l">
              <a:lnSpc>
                <a:spcPct val="114000"/>
              </a:lnSpc>
              <a:spcBef>
                <a:spcPts val="0"/>
              </a:spcBef>
              <a:spcAft>
                <a:spcPts val="0"/>
              </a:spcAft>
              <a:buClr>
                <a:schemeClr val="accent1"/>
              </a:buClr>
              <a:buSzPts val="1400"/>
              <a:buNone/>
            </a:pPr>
            <a:r>
              <a:rPr lang="en" sz="2300">
                <a:latin typeface="EB Garamond"/>
                <a:ea typeface="EB Garamond"/>
                <a:cs typeface="EB Garamond"/>
                <a:sym typeface="EB Garamond"/>
              </a:rPr>
              <a:t>Description of t</a:t>
            </a:r>
            <a:r>
              <a:rPr lang="en" sz="2300">
                <a:latin typeface="EB Garamond"/>
                <a:ea typeface="EB Garamond"/>
                <a:cs typeface="EB Garamond"/>
                <a:sym typeface="EB Garamond"/>
              </a:rPr>
              <a:t>he Tablet Program</a:t>
            </a:r>
            <a:endParaRPr sz="2300">
              <a:latin typeface="EB Garamond"/>
              <a:ea typeface="EB Garamond"/>
              <a:cs typeface="EB Garamond"/>
              <a:sym typeface="EB Garamond"/>
            </a:endParaRPr>
          </a:p>
        </p:txBody>
      </p:sp>
      <p:sp>
        <p:nvSpPr>
          <p:cNvPr id="115" name="Google Shape;115;p20"/>
          <p:cNvSpPr txBox="1"/>
          <p:nvPr>
            <p:ph idx="1" type="body"/>
          </p:nvPr>
        </p:nvSpPr>
        <p:spPr>
          <a:xfrm>
            <a:off x="218200" y="959356"/>
            <a:ext cx="3130500" cy="3846600"/>
          </a:xfrm>
          <a:prstGeom prst="rect">
            <a:avLst/>
          </a:prstGeom>
          <a:noFill/>
          <a:ln>
            <a:noFill/>
          </a:ln>
        </p:spPr>
        <p:txBody>
          <a:bodyPr anchorCtr="0" anchor="t" bIns="34275" lIns="68575" spcFirstLastPara="1" rIns="68575" wrap="square" tIns="34275">
            <a:noAutofit/>
          </a:bodyPr>
          <a:lstStyle/>
          <a:p>
            <a:pPr indent="-241300" lvl="0" marL="342900" rtl="0" algn="l">
              <a:lnSpc>
                <a:spcPct val="100000"/>
              </a:lnSpc>
              <a:spcBef>
                <a:spcPts val="800"/>
              </a:spcBef>
              <a:spcAft>
                <a:spcPts val="0"/>
              </a:spcAft>
              <a:buSzPts val="1200"/>
              <a:buFont typeface="Calibri"/>
              <a:buChar char="·"/>
            </a:pPr>
            <a:r>
              <a:rPr lang="en" sz="1200">
                <a:latin typeface="Calibri"/>
                <a:ea typeface="Calibri"/>
                <a:cs typeface="Calibri"/>
                <a:sym typeface="Calibri"/>
              </a:rPr>
              <a:t>Research-based, award-winning software by onebillion</a:t>
            </a:r>
            <a:endParaRPr sz="1200">
              <a:latin typeface="Calibri"/>
              <a:ea typeface="Calibri"/>
              <a:cs typeface="Calibri"/>
              <a:sym typeface="Calibri"/>
            </a:endParaRPr>
          </a:p>
          <a:p>
            <a:pPr indent="-241300" lvl="0" marL="342900" rtl="0" algn="l">
              <a:lnSpc>
                <a:spcPct val="100000"/>
              </a:lnSpc>
              <a:spcBef>
                <a:spcPts val="800"/>
              </a:spcBef>
              <a:spcAft>
                <a:spcPts val="0"/>
              </a:spcAft>
              <a:buSzPts val="1200"/>
              <a:buFont typeface="Calibri"/>
              <a:buChar char="·"/>
            </a:pPr>
            <a:r>
              <a:rPr lang="en" sz="1200">
                <a:latin typeface="Calibri"/>
                <a:ea typeface="Calibri"/>
                <a:cs typeface="Calibri"/>
                <a:sym typeface="Calibri"/>
              </a:rPr>
              <a:t>Child centered, personalized learning</a:t>
            </a:r>
            <a:endParaRPr sz="1200">
              <a:latin typeface="Calibri"/>
              <a:ea typeface="Calibri"/>
              <a:cs typeface="Calibri"/>
              <a:sym typeface="Calibri"/>
            </a:endParaRPr>
          </a:p>
          <a:p>
            <a:pPr indent="-241300" lvl="0" marL="342900" rtl="0" algn="l">
              <a:lnSpc>
                <a:spcPct val="100000"/>
              </a:lnSpc>
              <a:spcBef>
                <a:spcPts val="800"/>
              </a:spcBef>
              <a:spcAft>
                <a:spcPts val="0"/>
              </a:spcAft>
              <a:buSzPts val="1200"/>
              <a:buFont typeface="Calibri"/>
              <a:buChar char="·"/>
            </a:pPr>
            <a:r>
              <a:rPr lang="en" sz="1200">
                <a:latin typeface="Calibri"/>
                <a:ea typeface="Calibri"/>
                <a:cs typeface="Calibri"/>
                <a:sym typeface="Calibri"/>
              </a:rPr>
              <a:t>Provides instruction in foundational literacy and numeracy </a:t>
            </a:r>
            <a:endParaRPr sz="1200">
              <a:latin typeface="Calibri"/>
              <a:ea typeface="Calibri"/>
              <a:cs typeface="Calibri"/>
              <a:sym typeface="Calibri"/>
            </a:endParaRPr>
          </a:p>
          <a:p>
            <a:pPr indent="-241300" lvl="0" marL="342900" rtl="0" algn="l">
              <a:lnSpc>
                <a:spcPct val="100000"/>
              </a:lnSpc>
              <a:spcBef>
                <a:spcPts val="800"/>
              </a:spcBef>
              <a:spcAft>
                <a:spcPts val="0"/>
              </a:spcAft>
              <a:buSzPts val="1200"/>
              <a:buFont typeface="Calibri"/>
              <a:buChar char="·"/>
            </a:pPr>
            <a:r>
              <a:rPr lang="en" sz="1200">
                <a:latin typeface="Calibri"/>
                <a:ea typeface="Calibri"/>
                <a:cs typeface="Calibri"/>
                <a:sym typeface="Calibri"/>
              </a:rPr>
              <a:t>Available so far in Chichewa, Kiswahili, English, and French</a:t>
            </a:r>
            <a:endParaRPr sz="1200">
              <a:latin typeface="Calibri"/>
              <a:ea typeface="Calibri"/>
              <a:cs typeface="Calibri"/>
              <a:sym typeface="Calibri"/>
            </a:endParaRPr>
          </a:p>
          <a:p>
            <a:pPr indent="-241300" lvl="0" marL="342900" rtl="0" algn="l">
              <a:lnSpc>
                <a:spcPct val="100000"/>
              </a:lnSpc>
              <a:spcBef>
                <a:spcPts val="800"/>
              </a:spcBef>
              <a:spcAft>
                <a:spcPts val="0"/>
              </a:spcAft>
              <a:buSzPts val="1200"/>
              <a:buFont typeface="Calibri"/>
              <a:buChar char="·"/>
            </a:pPr>
            <a:r>
              <a:rPr lang="en" sz="1200">
                <a:latin typeface="Calibri"/>
                <a:ea typeface="Calibri"/>
                <a:cs typeface="Calibri"/>
                <a:sym typeface="Calibri"/>
              </a:rPr>
              <a:t>For use primarily with </a:t>
            </a:r>
            <a:r>
              <a:rPr lang="en" sz="1200">
                <a:latin typeface="Calibri"/>
                <a:ea typeface="Calibri"/>
                <a:cs typeface="Calibri"/>
                <a:sym typeface="Calibri"/>
              </a:rPr>
              <a:t>Grades 1-4</a:t>
            </a:r>
            <a:endParaRPr sz="1200">
              <a:latin typeface="Calibri"/>
              <a:ea typeface="Calibri"/>
              <a:cs typeface="Calibri"/>
              <a:sym typeface="Calibri"/>
            </a:endParaRPr>
          </a:p>
          <a:p>
            <a:pPr indent="-241300" lvl="0" marL="342900" rtl="0" algn="l">
              <a:lnSpc>
                <a:spcPct val="100000"/>
              </a:lnSpc>
              <a:spcBef>
                <a:spcPts val="800"/>
              </a:spcBef>
              <a:spcAft>
                <a:spcPts val="0"/>
              </a:spcAft>
              <a:buSzPts val="1200"/>
              <a:buFont typeface="Calibri"/>
              <a:buChar char="·"/>
            </a:pPr>
            <a:r>
              <a:rPr lang="en" sz="1200">
                <a:latin typeface="Calibri"/>
                <a:ea typeface="Calibri"/>
                <a:cs typeface="Calibri"/>
                <a:sym typeface="Calibri"/>
              </a:rPr>
              <a:t>Supplemental to normal school instruction</a:t>
            </a:r>
            <a:endParaRPr sz="1200">
              <a:latin typeface="Calibri"/>
              <a:ea typeface="Calibri"/>
              <a:cs typeface="Calibri"/>
              <a:sym typeface="Calibri"/>
            </a:endParaRPr>
          </a:p>
          <a:p>
            <a:pPr indent="-241300" lvl="0" marL="342900" rtl="0" algn="l">
              <a:lnSpc>
                <a:spcPct val="100000"/>
              </a:lnSpc>
              <a:spcBef>
                <a:spcPts val="800"/>
              </a:spcBef>
              <a:spcAft>
                <a:spcPts val="0"/>
              </a:spcAft>
              <a:buSzPts val="1200"/>
              <a:buFont typeface="Calibri"/>
              <a:buChar char="·"/>
            </a:pPr>
            <a:r>
              <a:rPr lang="en" sz="1200">
                <a:latin typeface="Calibri"/>
                <a:ea typeface="Calibri"/>
                <a:cs typeface="Calibri"/>
                <a:sym typeface="Calibri"/>
              </a:rPr>
              <a:t>Tablet sessions run 30-60 min daily; 4-5 sessions per day are possible</a:t>
            </a:r>
            <a:endParaRPr sz="1200">
              <a:latin typeface="Calibri"/>
              <a:ea typeface="Calibri"/>
              <a:cs typeface="Calibri"/>
              <a:sym typeface="Calibri"/>
            </a:endParaRPr>
          </a:p>
          <a:p>
            <a:pPr indent="-241300" lvl="0" marL="342900" rtl="0" algn="l">
              <a:lnSpc>
                <a:spcPct val="100000"/>
              </a:lnSpc>
              <a:spcBef>
                <a:spcPts val="800"/>
              </a:spcBef>
              <a:spcAft>
                <a:spcPts val="0"/>
              </a:spcAft>
              <a:buSzPts val="1200"/>
              <a:buFont typeface="Calibri"/>
              <a:buChar char="·"/>
            </a:pPr>
            <a:r>
              <a:rPr lang="en" sz="1200">
                <a:latin typeface="Calibri"/>
                <a:ea typeface="Calibri"/>
                <a:cs typeface="Calibri"/>
                <a:sym typeface="Calibri"/>
              </a:rPr>
              <a:t>Adults play a facilitative role</a:t>
            </a:r>
            <a:endParaRPr sz="1200">
              <a:latin typeface="Calibri"/>
              <a:ea typeface="Calibri"/>
              <a:cs typeface="Calibri"/>
              <a:sym typeface="Calibri"/>
            </a:endParaRPr>
          </a:p>
          <a:p>
            <a:pPr indent="-241300" lvl="0" marL="342900" rtl="0" algn="l">
              <a:lnSpc>
                <a:spcPct val="100000"/>
              </a:lnSpc>
              <a:spcBef>
                <a:spcPts val="800"/>
              </a:spcBef>
              <a:spcAft>
                <a:spcPts val="0"/>
              </a:spcAft>
              <a:buSzPts val="1200"/>
              <a:buFont typeface="Calibri"/>
              <a:buChar char="·"/>
            </a:pPr>
            <a:r>
              <a:rPr lang="en" sz="1200">
                <a:latin typeface="Calibri"/>
                <a:ea typeface="Calibri"/>
                <a:cs typeface="Calibri"/>
                <a:sym typeface="Calibri"/>
              </a:rPr>
              <a:t>Tablets are charged using solar power</a:t>
            </a:r>
            <a:endParaRPr sz="1200">
              <a:latin typeface="Calibri"/>
              <a:ea typeface="Calibri"/>
              <a:cs typeface="Calibri"/>
              <a:sym typeface="Calibri"/>
            </a:endParaRPr>
          </a:p>
          <a:p>
            <a:pPr indent="-241300" lvl="0" marL="342900" rtl="0" algn="l">
              <a:lnSpc>
                <a:spcPct val="100000"/>
              </a:lnSpc>
              <a:spcBef>
                <a:spcPts val="800"/>
              </a:spcBef>
              <a:spcAft>
                <a:spcPts val="0"/>
              </a:spcAft>
              <a:buSzPts val="1200"/>
              <a:buFont typeface="Calibri"/>
              <a:buChar char="·"/>
            </a:pPr>
            <a:r>
              <a:rPr lang="en" sz="1200">
                <a:latin typeface="Calibri"/>
                <a:ea typeface="Calibri"/>
                <a:cs typeface="Calibri"/>
                <a:sym typeface="Calibri"/>
              </a:rPr>
              <a:t>There are local variations in how the program is implemented</a:t>
            </a:r>
            <a:endParaRPr sz="1200">
              <a:latin typeface="Calibri"/>
              <a:ea typeface="Calibri"/>
              <a:cs typeface="Calibri"/>
              <a:sym typeface="Calibri"/>
            </a:endParaRPr>
          </a:p>
        </p:txBody>
      </p:sp>
      <p:pic>
        <p:nvPicPr>
          <p:cNvPr id="116" name="Google Shape;116;p20"/>
          <p:cNvPicPr preferRelativeResize="0"/>
          <p:nvPr/>
        </p:nvPicPr>
        <p:blipFill rotWithShape="1">
          <a:blip r:embed="rId3">
            <a:alphaModFix/>
          </a:blip>
          <a:srcRect b="0" l="0" r="0" t="0"/>
          <a:stretch/>
        </p:blipFill>
        <p:spPr>
          <a:xfrm>
            <a:off x="3416523" y="959338"/>
            <a:ext cx="5370654" cy="35804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21"/>
          <p:cNvSpPr txBox="1"/>
          <p:nvPr/>
        </p:nvSpPr>
        <p:spPr>
          <a:xfrm>
            <a:off x="446394" y="548988"/>
            <a:ext cx="2491200" cy="3725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800"/>
              <a:buFont typeface="Arial"/>
              <a:buNone/>
            </a:pPr>
            <a:r>
              <a:rPr lang="en" sz="2200">
                <a:solidFill>
                  <a:schemeClr val="dk1"/>
                </a:solidFill>
                <a:latin typeface="EB Garamond"/>
                <a:ea typeface="EB Garamond"/>
                <a:cs typeface="EB Garamond"/>
                <a:sym typeface="EB Garamond"/>
              </a:rPr>
              <a:t>Our rigorous research* on the tablet program has </a:t>
            </a:r>
            <a:r>
              <a:rPr lang="en" sz="2200" u="sng">
                <a:solidFill>
                  <a:schemeClr val="dk1"/>
                </a:solidFill>
                <a:latin typeface="EB Garamond"/>
                <a:ea typeface="EB Garamond"/>
                <a:cs typeface="EB Garamond"/>
                <a:sym typeface="EB Garamond"/>
              </a:rPr>
              <a:t>shown strong gains in literacy and numeracy</a:t>
            </a:r>
            <a:r>
              <a:rPr lang="en" sz="2200">
                <a:solidFill>
                  <a:schemeClr val="dk1"/>
                </a:solidFill>
                <a:latin typeface="EB Garamond"/>
                <a:ea typeface="EB Garamond"/>
                <a:cs typeface="EB Garamond"/>
                <a:sym typeface="EB Garamond"/>
              </a:rPr>
              <a:t>, plus stakeholders report increased student enrollment and improved attendance, engagement, </a:t>
            </a:r>
            <a:r>
              <a:rPr lang="en" sz="2200">
                <a:solidFill>
                  <a:schemeClr val="dk1"/>
                </a:solidFill>
                <a:latin typeface="EB Garamond"/>
                <a:ea typeface="EB Garamond"/>
                <a:cs typeface="EB Garamond"/>
                <a:sym typeface="EB Garamond"/>
              </a:rPr>
              <a:t>and</a:t>
            </a:r>
            <a:r>
              <a:rPr lang="en" sz="2200">
                <a:solidFill>
                  <a:schemeClr val="dk1"/>
                </a:solidFill>
                <a:latin typeface="EB Garamond"/>
                <a:ea typeface="EB Garamond"/>
                <a:cs typeface="EB Garamond"/>
                <a:sym typeface="EB Garamond"/>
              </a:rPr>
              <a:t> confidence as learners</a:t>
            </a:r>
            <a:endParaRPr i="1" sz="2200">
              <a:solidFill>
                <a:schemeClr val="dk1"/>
              </a:solidFill>
              <a:latin typeface="Garamond"/>
              <a:ea typeface="Garamond"/>
              <a:cs typeface="Garamond"/>
              <a:sym typeface="Garamond"/>
            </a:endParaRPr>
          </a:p>
        </p:txBody>
      </p:sp>
      <p:sp>
        <p:nvSpPr>
          <p:cNvPr id="123" name="Google Shape;123;p21"/>
          <p:cNvSpPr txBox="1"/>
          <p:nvPr/>
        </p:nvSpPr>
        <p:spPr>
          <a:xfrm>
            <a:off x="3237319" y="4023918"/>
            <a:ext cx="1220100" cy="8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months of additional literacy learning after 13 months of disrupted learning due to COVID</a:t>
            </a:r>
            <a:endParaRPr i="0" sz="1100" u="none" cap="none" strike="noStrike">
              <a:solidFill>
                <a:schemeClr val="dk1"/>
              </a:solidFill>
              <a:latin typeface="Calibri"/>
              <a:ea typeface="Calibri"/>
              <a:cs typeface="Calibri"/>
              <a:sym typeface="Calibri"/>
            </a:endParaRPr>
          </a:p>
        </p:txBody>
      </p:sp>
      <p:sp>
        <p:nvSpPr>
          <p:cNvPr id="124" name="Google Shape;124;p21"/>
          <p:cNvSpPr txBox="1"/>
          <p:nvPr/>
        </p:nvSpPr>
        <p:spPr>
          <a:xfrm>
            <a:off x="4634944" y="4023918"/>
            <a:ext cx="1220100" cy="501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attained emergent or fluent mathematics status after 13 months</a:t>
            </a:r>
            <a:endParaRPr i="0" sz="1100" u="none" cap="none" strike="noStrike">
              <a:solidFill>
                <a:schemeClr val="dk1"/>
              </a:solidFill>
              <a:latin typeface="Calibri"/>
              <a:ea typeface="Calibri"/>
              <a:cs typeface="Calibri"/>
              <a:sym typeface="Calibri"/>
            </a:endParaRPr>
          </a:p>
        </p:txBody>
      </p:sp>
      <p:sp>
        <p:nvSpPr>
          <p:cNvPr id="125" name="Google Shape;125;p21"/>
          <p:cNvSpPr txBox="1"/>
          <p:nvPr/>
        </p:nvSpPr>
        <p:spPr>
          <a:xfrm>
            <a:off x="6102806" y="4023919"/>
            <a:ext cx="1131600" cy="501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lang="en" sz="1100">
                <a:solidFill>
                  <a:schemeClr val="dk1"/>
                </a:solidFill>
                <a:latin typeface="Calibri"/>
                <a:ea typeface="Calibri"/>
                <a:cs typeface="Calibri"/>
                <a:sym typeface="Calibri"/>
              </a:rPr>
              <a:t>boys and girls had similarly positive results </a:t>
            </a:r>
            <a:endParaRPr i="0" sz="1200" u="none" cap="none" strike="noStrike">
              <a:solidFill>
                <a:schemeClr val="dk1"/>
              </a:solidFill>
              <a:latin typeface="Calibri"/>
              <a:ea typeface="Calibri"/>
              <a:cs typeface="Calibri"/>
              <a:sym typeface="Calibri"/>
            </a:endParaRPr>
          </a:p>
        </p:txBody>
      </p:sp>
      <p:sp>
        <p:nvSpPr>
          <p:cNvPr id="126" name="Google Shape;126;p21"/>
          <p:cNvSpPr txBox="1"/>
          <p:nvPr/>
        </p:nvSpPr>
        <p:spPr>
          <a:xfrm>
            <a:off x="3392244" y="3337331"/>
            <a:ext cx="718800" cy="631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3200">
                <a:solidFill>
                  <a:schemeClr val="dk1"/>
                </a:solidFill>
                <a:latin typeface="EB Garamond SemiBold"/>
                <a:ea typeface="EB Garamond SemiBold"/>
                <a:cs typeface="EB Garamond SemiBold"/>
                <a:sym typeface="EB Garamond SemiBold"/>
              </a:rPr>
              <a:t>4.2</a:t>
            </a:r>
            <a:endParaRPr sz="3200">
              <a:solidFill>
                <a:schemeClr val="dk1"/>
              </a:solidFill>
              <a:latin typeface="EB Garamond SemiBold"/>
              <a:ea typeface="EB Garamond SemiBold"/>
              <a:cs typeface="EB Garamond SemiBold"/>
              <a:sym typeface="EB Garamond SemiBold"/>
            </a:endParaRPr>
          </a:p>
        </p:txBody>
      </p:sp>
      <p:sp>
        <p:nvSpPr>
          <p:cNvPr id="127" name="Google Shape;127;p21"/>
          <p:cNvSpPr txBox="1"/>
          <p:nvPr/>
        </p:nvSpPr>
        <p:spPr>
          <a:xfrm>
            <a:off x="5259394" y="3440888"/>
            <a:ext cx="1664700" cy="323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b="1" sz="1200">
              <a:solidFill>
                <a:srgbClr val="FFFFFF"/>
              </a:solidFill>
              <a:latin typeface="Work Sans"/>
              <a:ea typeface="Work Sans"/>
              <a:cs typeface="Work Sans"/>
              <a:sym typeface="Work Sans"/>
            </a:endParaRPr>
          </a:p>
        </p:txBody>
      </p:sp>
      <p:sp>
        <p:nvSpPr>
          <p:cNvPr id="128" name="Google Shape;128;p21"/>
          <p:cNvSpPr txBox="1"/>
          <p:nvPr/>
        </p:nvSpPr>
        <p:spPr>
          <a:xfrm>
            <a:off x="7222226" y="3440886"/>
            <a:ext cx="1573800" cy="323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b="1" sz="1200">
              <a:solidFill>
                <a:srgbClr val="FFFFFF"/>
              </a:solidFill>
              <a:latin typeface="Work Sans"/>
              <a:ea typeface="Work Sans"/>
              <a:cs typeface="Work Sans"/>
              <a:sym typeface="Work Sans"/>
            </a:endParaRPr>
          </a:p>
        </p:txBody>
      </p:sp>
      <p:cxnSp>
        <p:nvCxnSpPr>
          <p:cNvPr id="129" name="Google Shape;129;p21"/>
          <p:cNvCxnSpPr/>
          <p:nvPr/>
        </p:nvCxnSpPr>
        <p:spPr>
          <a:xfrm>
            <a:off x="4520194" y="3991125"/>
            <a:ext cx="0" cy="818100"/>
          </a:xfrm>
          <a:prstGeom prst="straightConnector1">
            <a:avLst/>
          </a:prstGeom>
          <a:noFill/>
          <a:ln cap="flat" cmpd="sng" w="9525">
            <a:solidFill>
              <a:schemeClr val="accent5"/>
            </a:solidFill>
            <a:prstDash val="solid"/>
            <a:round/>
            <a:headEnd len="med" w="med" type="none"/>
            <a:tailEnd len="med" w="med" type="none"/>
          </a:ln>
        </p:spPr>
      </p:cxnSp>
      <p:pic>
        <p:nvPicPr>
          <p:cNvPr id="130" name="Google Shape;130;p21"/>
          <p:cNvPicPr preferRelativeResize="0"/>
          <p:nvPr/>
        </p:nvPicPr>
        <p:blipFill rotWithShape="1">
          <a:blip r:embed="rId3">
            <a:alphaModFix/>
          </a:blip>
          <a:srcRect b="4525" l="6181" r="5260" t="3308"/>
          <a:stretch/>
        </p:blipFill>
        <p:spPr>
          <a:xfrm>
            <a:off x="3048056" y="-1687"/>
            <a:ext cx="6095945" cy="3182869"/>
          </a:xfrm>
          <a:prstGeom prst="rect">
            <a:avLst/>
          </a:prstGeom>
          <a:noFill/>
          <a:ln>
            <a:noFill/>
          </a:ln>
        </p:spPr>
      </p:pic>
      <p:pic>
        <p:nvPicPr>
          <p:cNvPr id="131" name="Google Shape;131;p21"/>
          <p:cNvPicPr preferRelativeResize="0"/>
          <p:nvPr/>
        </p:nvPicPr>
        <p:blipFill>
          <a:blip r:embed="rId4">
            <a:alphaModFix amt="40000"/>
          </a:blip>
          <a:stretch>
            <a:fillRect/>
          </a:stretch>
        </p:blipFill>
        <p:spPr>
          <a:xfrm>
            <a:off x="8393654" y="228600"/>
            <a:ext cx="293155" cy="196715"/>
          </a:xfrm>
          <a:prstGeom prst="rect">
            <a:avLst/>
          </a:prstGeom>
          <a:noFill/>
          <a:ln>
            <a:noFill/>
          </a:ln>
        </p:spPr>
      </p:pic>
      <p:sp>
        <p:nvSpPr>
          <p:cNvPr id="132" name="Google Shape;132;p21"/>
          <p:cNvSpPr txBox="1"/>
          <p:nvPr/>
        </p:nvSpPr>
        <p:spPr>
          <a:xfrm>
            <a:off x="4850606" y="3337331"/>
            <a:ext cx="862800" cy="631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3200">
                <a:solidFill>
                  <a:schemeClr val="dk1"/>
                </a:solidFill>
                <a:latin typeface="EB Garamond SemiBold"/>
                <a:ea typeface="EB Garamond SemiBold"/>
                <a:cs typeface="EB Garamond SemiBold"/>
                <a:sym typeface="EB Garamond SemiBold"/>
              </a:rPr>
              <a:t>72%</a:t>
            </a:r>
            <a:endParaRPr sz="3200">
              <a:solidFill>
                <a:schemeClr val="dk1"/>
              </a:solidFill>
              <a:latin typeface="EB Garamond SemiBold"/>
              <a:ea typeface="EB Garamond SemiBold"/>
              <a:cs typeface="EB Garamond SemiBold"/>
              <a:sym typeface="EB Garamond SemiBold"/>
            </a:endParaRPr>
          </a:p>
        </p:txBody>
      </p:sp>
      <p:sp>
        <p:nvSpPr>
          <p:cNvPr id="133" name="Google Shape;133;p21"/>
          <p:cNvSpPr txBox="1"/>
          <p:nvPr/>
        </p:nvSpPr>
        <p:spPr>
          <a:xfrm>
            <a:off x="5969869" y="3431213"/>
            <a:ext cx="1365900" cy="557100"/>
          </a:xfrm>
          <a:prstGeom prst="rect">
            <a:avLst/>
          </a:prstGeom>
          <a:noFill/>
          <a:ln>
            <a:noFill/>
          </a:ln>
        </p:spPr>
        <p:txBody>
          <a:bodyPr anchorCtr="0" anchor="t" bIns="68575" lIns="68575" spcFirstLastPara="1" rIns="68575" wrap="square" tIns="68575">
            <a:spAutoFit/>
          </a:bodyPr>
          <a:lstStyle/>
          <a:p>
            <a:pPr indent="0" lvl="0" marL="0" rtl="0" algn="ctr">
              <a:lnSpc>
                <a:spcPct val="80000"/>
              </a:lnSpc>
              <a:spcBef>
                <a:spcPts val="0"/>
              </a:spcBef>
              <a:spcAft>
                <a:spcPts val="0"/>
              </a:spcAft>
              <a:buNone/>
            </a:pPr>
            <a:r>
              <a:rPr lang="en" sz="1700">
                <a:solidFill>
                  <a:schemeClr val="dk1"/>
                </a:solidFill>
                <a:latin typeface="EB Garamond SemiBold"/>
                <a:ea typeface="EB Garamond SemiBold"/>
                <a:cs typeface="EB Garamond SemiBold"/>
                <a:sym typeface="EB Garamond SemiBold"/>
              </a:rPr>
              <a:t>Gender</a:t>
            </a:r>
            <a:endParaRPr sz="1700">
              <a:solidFill>
                <a:schemeClr val="dk1"/>
              </a:solidFill>
              <a:latin typeface="EB Garamond SemiBold"/>
              <a:ea typeface="EB Garamond SemiBold"/>
              <a:cs typeface="EB Garamond SemiBold"/>
              <a:sym typeface="EB Garamond SemiBold"/>
            </a:endParaRPr>
          </a:p>
          <a:p>
            <a:pPr indent="0" lvl="0" marL="0" rtl="0" algn="ctr">
              <a:lnSpc>
                <a:spcPct val="80000"/>
              </a:lnSpc>
              <a:spcBef>
                <a:spcPts val="0"/>
              </a:spcBef>
              <a:spcAft>
                <a:spcPts val="0"/>
              </a:spcAft>
              <a:buNone/>
            </a:pPr>
            <a:r>
              <a:rPr lang="en" sz="1700">
                <a:solidFill>
                  <a:schemeClr val="dk1"/>
                </a:solidFill>
                <a:latin typeface="EB Garamond SemiBold"/>
                <a:ea typeface="EB Garamond SemiBold"/>
                <a:cs typeface="EB Garamond SemiBold"/>
                <a:sym typeface="EB Garamond SemiBold"/>
              </a:rPr>
              <a:t>Equity</a:t>
            </a:r>
            <a:endParaRPr sz="800">
              <a:solidFill>
                <a:schemeClr val="dk1"/>
              </a:solidFill>
              <a:latin typeface="EB Garamond SemiBold"/>
              <a:ea typeface="EB Garamond SemiBold"/>
              <a:cs typeface="EB Garamond SemiBold"/>
              <a:sym typeface="EB Garamond SemiBold"/>
            </a:endParaRPr>
          </a:p>
        </p:txBody>
      </p:sp>
      <p:sp>
        <p:nvSpPr>
          <p:cNvPr id="134" name="Google Shape;134;p21"/>
          <p:cNvSpPr txBox="1"/>
          <p:nvPr/>
        </p:nvSpPr>
        <p:spPr>
          <a:xfrm>
            <a:off x="7482244" y="4023919"/>
            <a:ext cx="1313700" cy="46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lang="en" sz="900">
                <a:solidFill>
                  <a:schemeClr val="dk1"/>
                </a:solidFill>
                <a:latin typeface="Work Sans"/>
                <a:ea typeface="Work Sans"/>
                <a:cs typeface="Work Sans"/>
                <a:sym typeface="Work Sans"/>
              </a:rPr>
              <a:t>more children advanced on national literacy benchmarks</a:t>
            </a:r>
            <a:endParaRPr i="0" sz="1200" u="none" cap="none" strike="noStrike">
              <a:solidFill>
                <a:schemeClr val="dk1"/>
              </a:solidFill>
              <a:latin typeface="Calibri"/>
              <a:ea typeface="Calibri"/>
              <a:cs typeface="Calibri"/>
              <a:sym typeface="Calibri"/>
            </a:endParaRPr>
          </a:p>
        </p:txBody>
      </p:sp>
      <p:sp>
        <p:nvSpPr>
          <p:cNvPr id="135" name="Google Shape;135;p21"/>
          <p:cNvSpPr txBox="1"/>
          <p:nvPr/>
        </p:nvSpPr>
        <p:spPr>
          <a:xfrm>
            <a:off x="7601194" y="3337313"/>
            <a:ext cx="880800" cy="631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3200">
                <a:solidFill>
                  <a:schemeClr val="dk1"/>
                </a:solidFill>
                <a:latin typeface="EB Garamond SemiBold"/>
                <a:ea typeface="EB Garamond SemiBold"/>
                <a:cs typeface="EB Garamond SemiBold"/>
                <a:sym typeface="EB Garamond SemiBold"/>
              </a:rPr>
              <a:t>50%</a:t>
            </a:r>
            <a:endParaRPr sz="3200">
              <a:solidFill>
                <a:schemeClr val="dk1"/>
              </a:solidFill>
              <a:latin typeface="EB Garamond SemiBold"/>
              <a:ea typeface="EB Garamond SemiBold"/>
              <a:cs typeface="EB Garamond SemiBold"/>
              <a:sym typeface="EB Garamond SemiBold"/>
            </a:endParaRPr>
          </a:p>
        </p:txBody>
      </p:sp>
      <p:sp>
        <p:nvSpPr>
          <p:cNvPr id="136" name="Google Shape;136;p21"/>
          <p:cNvSpPr txBox="1"/>
          <p:nvPr/>
        </p:nvSpPr>
        <p:spPr>
          <a:xfrm>
            <a:off x="427238" y="4603538"/>
            <a:ext cx="2620800" cy="323400"/>
          </a:xfrm>
          <a:prstGeom prst="rect">
            <a:avLst/>
          </a:prstGeom>
          <a:noFill/>
          <a:ln>
            <a:noFill/>
          </a:ln>
        </p:spPr>
        <p:txBody>
          <a:bodyPr anchorCtr="0" anchor="t" bIns="34275" lIns="0" spcFirstLastPara="1" rIns="68575" wrap="square" tIns="34275">
            <a:noAutofit/>
          </a:bodyPr>
          <a:lstStyle/>
          <a:p>
            <a:pPr indent="0" lvl="0" marL="0" rtl="0" algn="l">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 Find research studies on our website: </a:t>
            </a:r>
            <a:r>
              <a:rPr lang="en" sz="800" u="sng">
                <a:solidFill>
                  <a:schemeClr val="hlink"/>
                </a:solidFill>
                <a:latin typeface="Calibri"/>
                <a:ea typeface="Calibri"/>
                <a:cs typeface="Calibri"/>
                <a:sym typeface="Calibri"/>
                <a:hlinkClick r:id="rId5"/>
              </a:rPr>
              <a:t>https://www.imagineworldwide.org/resources/</a:t>
            </a:r>
            <a:r>
              <a:rPr lang="en" sz="800">
                <a:solidFill>
                  <a:schemeClr val="dk1"/>
                </a:solidFill>
                <a:latin typeface="Calibri"/>
                <a:ea typeface="Calibri"/>
                <a:cs typeface="Calibri"/>
                <a:sym typeface="Calibri"/>
              </a:rPr>
              <a:t> </a:t>
            </a:r>
            <a:endParaRPr i="0" sz="800" u="none" cap="none" strike="noStrike">
              <a:solidFill>
                <a:schemeClr val="dk1"/>
              </a:solidFill>
              <a:latin typeface="Calibri"/>
              <a:ea typeface="Calibri"/>
              <a:cs typeface="Calibri"/>
              <a:sym typeface="Calibri"/>
            </a:endParaRPr>
          </a:p>
        </p:txBody>
      </p:sp>
      <p:cxnSp>
        <p:nvCxnSpPr>
          <p:cNvPr id="137" name="Google Shape;137;p21"/>
          <p:cNvCxnSpPr/>
          <p:nvPr/>
        </p:nvCxnSpPr>
        <p:spPr>
          <a:xfrm>
            <a:off x="5969869" y="3991125"/>
            <a:ext cx="0" cy="818100"/>
          </a:xfrm>
          <a:prstGeom prst="straightConnector1">
            <a:avLst/>
          </a:prstGeom>
          <a:noFill/>
          <a:ln cap="flat" cmpd="sng" w="9525">
            <a:solidFill>
              <a:schemeClr val="accent2"/>
            </a:solidFill>
            <a:prstDash val="solid"/>
            <a:round/>
            <a:headEnd len="med" w="med" type="none"/>
            <a:tailEnd len="med" w="med" type="none"/>
          </a:ln>
        </p:spPr>
      </p:cxnSp>
      <p:cxnSp>
        <p:nvCxnSpPr>
          <p:cNvPr id="138" name="Google Shape;138;p21"/>
          <p:cNvCxnSpPr/>
          <p:nvPr/>
        </p:nvCxnSpPr>
        <p:spPr>
          <a:xfrm>
            <a:off x="7335881" y="3991125"/>
            <a:ext cx="0" cy="818100"/>
          </a:xfrm>
          <a:prstGeom prst="straightConnector1">
            <a:avLst/>
          </a:prstGeom>
          <a:noFill/>
          <a:ln cap="flat" cmpd="sng" w="9525">
            <a:solidFill>
              <a:schemeClr val="accent1"/>
            </a:solidFill>
            <a:prstDash val="solid"/>
            <a:round/>
            <a:headEnd len="med" w="med" type="none"/>
            <a:tailEnd len="med" w="med" type="none"/>
          </a:ln>
        </p:spPr>
      </p:cxnSp>
      <p:sp>
        <p:nvSpPr>
          <p:cNvPr id="139" name="Google Shape;139;p21"/>
          <p:cNvSpPr txBox="1"/>
          <p:nvPr>
            <p:ph idx="12" type="sldNum"/>
          </p:nvPr>
        </p:nvSpPr>
        <p:spPr>
          <a:xfrm>
            <a:off x="82138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grpSp>
        <p:nvGrpSpPr>
          <p:cNvPr id="140" name="Google Shape;140;p21"/>
          <p:cNvGrpSpPr/>
          <p:nvPr/>
        </p:nvGrpSpPr>
        <p:grpSpPr>
          <a:xfrm>
            <a:off x="427144" y="191194"/>
            <a:ext cx="1041750" cy="224588"/>
            <a:chOff x="569525" y="254925"/>
            <a:chExt cx="1389000" cy="299450"/>
          </a:xfrm>
        </p:grpSpPr>
        <p:sp>
          <p:nvSpPr>
            <p:cNvPr id="141" name="Google Shape;141;p21"/>
            <p:cNvSpPr txBox="1"/>
            <p:nvPr/>
          </p:nvSpPr>
          <p:spPr>
            <a:xfrm>
              <a:off x="569525" y="369575"/>
              <a:ext cx="1389000" cy="1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 sz="900">
                  <a:latin typeface="Calibri"/>
                  <a:ea typeface="Calibri"/>
                  <a:cs typeface="Calibri"/>
                  <a:sym typeface="Calibri"/>
                </a:rPr>
                <a:t>THE RESULTS</a:t>
              </a:r>
              <a:endParaRPr b="1" i="0" sz="900" u="none" cap="none" strike="noStrike">
                <a:solidFill>
                  <a:srgbClr val="000000"/>
                </a:solidFill>
                <a:latin typeface="Calibri"/>
                <a:ea typeface="Calibri"/>
                <a:cs typeface="Calibri"/>
                <a:sym typeface="Calibri"/>
              </a:endParaRPr>
            </a:p>
          </p:txBody>
        </p:sp>
        <p:cxnSp>
          <p:nvCxnSpPr>
            <p:cNvPr id="142" name="Google Shape;142;p21"/>
            <p:cNvCxnSpPr/>
            <p:nvPr/>
          </p:nvCxnSpPr>
          <p:spPr>
            <a:xfrm>
              <a:off x="569525" y="254925"/>
              <a:ext cx="813300" cy="0"/>
            </a:xfrm>
            <a:prstGeom prst="straightConnector1">
              <a:avLst/>
            </a:prstGeom>
            <a:noFill/>
            <a:ln cap="flat" cmpd="sng" w="38100">
              <a:solidFill>
                <a:srgbClr val="EA6847"/>
              </a:solidFill>
              <a:prstDash val="solid"/>
              <a:round/>
              <a:headEnd len="sm" w="sm" type="none"/>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idx="12" type="sldNum"/>
          </p:nvPr>
        </p:nvSpPr>
        <p:spPr>
          <a:xfrm>
            <a:off x="8213884" y="4749851"/>
            <a:ext cx="548700" cy="3936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
                <a:solidFill>
                  <a:srgbClr val="8FBCCF"/>
                </a:solidFill>
              </a:rPr>
              <a:t>‹#›</a:t>
            </a:fld>
            <a:endParaRPr>
              <a:solidFill>
                <a:srgbClr val="8FBCCF"/>
              </a:solidFill>
            </a:endParaRPr>
          </a:p>
        </p:txBody>
      </p:sp>
      <p:sp>
        <p:nvSpPr>
          <p:cNvPr id="149" name="Google Shape;149;p22"/>
          <p:cNvSpPr/>
          <p:nvPr/>
        </p:nvSpPr>
        <p:spPr>
          <a:xfrm>
            <a:off x="603300" y="569213"/>
            <a:ext cx="2197800" cy="240000"/>
          </a:xfrm>
          <a:prstGeom prst="roundRect">
            <a:avLst>
              <a:gd fmla="val 16667" name="adj"/>
            </a:avLst>
          </a:prstGeom>
          <a:solidFill>
            <a:srgbClr val="FEC93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1100">
                <a:latin typeface="Calibri"/>
                <a:ea typeface="Calibri"/>
                <a:cs typeface="Calibri"/>
                <a:sym typeface="Calibri"/>
              </a:rPr>
              <a:t>Pilot Context</a:t>
            </a:r>
            <a:endParaRPr b="1" i="0" sz="1100" u="none" cap="none" strike="noStrike">
              <a:solidFill>
                <a:srgbClr val="000000"/>
              </a:solidFill>
              <a:latin typeface="Calibri"/>
              <a:ea typeface="Calibri"/>
              <a:cs typeface="Calibri"/>
              <a:sym typeface="Calibri"/>
            </a:endParaRPr>
          </a:p>
        </p:txBody>
      </p:sp>
      <p:sp>
        <p:nvSpPr>
          <p:cNvPr id="150" name="Google Shape;150;p22"/>
          <p:cNvSpPr txBox="1"/>
          <p:nvPr/>
        </p:nvSpPr>
        <p:spPr>
          <a:xfrm>
            <a:off x="603300" y="869725"/>
            <a:ext cx="8151900" cy="3932400"/>
          </a:xfrm>
          <a:prstGeom prst="rect">
            <a:avLst/>
          </a:prstGeom>
          <a:noFill/>
          <a:ln>
            <a:noFill/>
          </a:ln>
        </p:spPr>
        <p:txBody>
          <a:bodyPr anchorCtr="0" anchor="t" bIns="34275" lIns="85725" spcFirstLastPara="1" rIns="68575" wrap="square" tIns="34275">
            <a:noAutofit/>
          </a:bodyPr>
          <a:lstStyle/>
          <a:p>
            <a:pPr indent="0" lvl="0" marL="0" rtl="0" algn="l">
              <a:spcBef>
                <a:spcPts val="600"/>
              </a:spcBef>
              <a:spcAft>
                <a:spcPts val="0"/>
              </a:spcAft>
              <a:buNone/>
            </a:pPr>
            <a:r>
              <a:rPr b="1" lang="en" sz="1500">
                <a:solidFill>
                  <a:schemeClr val="lt1"/>
                </a:solidFill>
                <a:latin typeface="Calibri"/>
                <a:ea typeface="Calibri"/>
                <a:cs typeface="Calibri"/>
                <a:sym typeface="Calibri"/>
              </a:rPr>
              <a:t>Setting and implementation</a:t>
            </a:r>
            <a:endParaRPr b="1" sz="1500">
              <a:solidFill>
                <a:schemeClr val="lt1"/>
              </a:solidFill>
              <a:latin typeface="Calibri"/>
              <a:ea typeface="Calibri"/>
              <a:cs typeface="Calibri"/>
              <a:sym typeface="Calibri"/>
            </a:endParaRPr>
          </a:p>
          <a:p>
            <a:pPr indent="-323850" lvl="0" marL="4572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19 schools in Liberia and 13 schools in Ghana</a:t>
            </a:r>
            <a:endParaRPr sz="1500">
              <a:solidFill>
                <a:schemeClr val="lt1"/>
              </a:solidFill>
              <a:latin typeface="Calibri"/>
              <a:ea typeface="Calibri"/>
              <a:cs typeface="Calibri"/>
              <a:sym typeface="Calibri"/>
            </a:endParaRPr>
          </a:p>
          <a:p>
            <a:pPr indent="-323850" lvl="0" marL="4572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Average learners per tablet session</a:t>
            </a:r>
            <a:endParaRPr sz="1500">
              <a:solidFill>
                <a:schemeClr val="lt1"/>
              </a:solidFill>
              <a:latin typeface="Calibri"/>
              <a:ea typeface="Calibri"/>
              <a:cs typeface="Calibri"/>
              <a:sym typeface="Calibri"/>
            </a:endParaRPr>
          </a:p>
          <a:p>
            <a:pPr indent="-323850" lvl="1" marL="9144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Ghana: ~28 learners (min= 3 and max =62)</a:t>
            </a:r>
            <a:endParaRPr sz="1500">
              <a:solidFill>
                <a:schemeClr val="lt1"/>
              </a:solidFill>
              <a:latin typeface="Calibri"/>
              <a:ea typeface="Calibri"/>
              <a:cs typeface="Calibri"/>
              <a:sym typeface="Calibri"/>
            </a:endParaRPr>
          </a:p>
          <a:p>
            <a:pPr indent="-323850" lvl="1" marL="9144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Liberia: ~25 learners (min=3 and max =89)</a:t>
            </a:r>
            <a:endParaRPr sz="1500">
              <a:solidFill>
                <a:schemeClr val="lt1"/>
              </a:solidFill>
              <a:latin typeface="Calibri"/>
              <a:ea typeface="Calibri"/>
              <a:cs typeface="Calibri"/>
              <a:sym typeface="Calibri"/>
            </a:endParaRPr>
          </a:p>
          <a:p>
            <a:pPr indent="-323850" lvl="0" marL="4572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Learners are given their own tablet to work on for the session</a:t>
            </a:r>
            <a:endParaRPr sz="1500">
              <a:solidFill>
                <a:schemeClr val="lt1"/>
              </a:solidFill>
              <a:latin typeface="Calibri"/>
              <a:ea typeface="Calibri"/>
              <a:cs typeface="Calibri"/>
              <a:sym typeface="Calibri"/>
            </a:endParaRPr>
          </a:p>
          <a:p>
            <a:pPr indent="-323850" lvl="0" marL="4572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Teachers are trained by our implementation partners on how to run the </a:t>
            </a:r>
            <a:r>
              <a:rPr lang="en" sz="1500">
                <a:solidFill>
                  <a:schemeClr val="lt1"/>
                </a:solidFill>
                <a:latin typeface="Calibri"/>
                <a:ea typeface="Calibri"/>
                <a:cs typeface="Calibri"/>
                <a:sym typeface="Calibri"/>
              </a:rPr>
              <a:t>program</a:t>
            </a:r>
            <a:endParaRPr sz="1500">
              <a:solidFill>
                <a:schemeClr val="lt1"/>
              </a:solidFill>
              <a:latin typeface="Calibri"/>
              <a:ea typeface="Calibri"/>
              <a:cs typeface="Calibri"/>
              <a:sym typeface="Calibri"/>
            </a:endParaRPr>
          </a:p>
          <a:p>
            <a:pPr indent="0" lvl="0" marL="0" rtl="0" algn="l">
              <a:spcBef>
                <a:spcPts val="600"/>
              </a:spcBef>
              <a:spcAft>
                <a:spcPts val="0"/>
              </a:spcAft>
              <a:buNone/>
            </a:pPr>
            <a:r>
              <a:rPr b="1" lang="en" sz="1500">
                <a:solidFill>
                  <a:schemeClr val="lt1"/>
                </a:solidFill>
                <a:latin typeface="Calibri"/>
                <a:ea typeface="Calibri"/>
                <a:cs typeface="Calibri"/>
                <a:sym typeface="Calibri"/>
              </a:rPr>
              <a:t>Program monitoring activities</a:t>
            </a:r>
            <a:endParaRPr b="1" sz="1500">
              <a:solidFill>
                <a:schemeClr val="lt1"/>
              </a:solidFill>
              <a:latin typeface="Calibri"/>
              <a:ea typeface="Calibri"/>
              <a:cs typeface="Calibri"/>
              <a:sym typeface="Calibri"/>
            </a:endParaRPr>
          </a:p>
          <a:p>
            <a:pPr indent="-323850" lvl="0" marL="4572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Each of the schools has a dedicated field officer </a:t>
            </a:r>
            <a:endParaRPr sz="1500">
              <a:solidFill>
                <a:schemeClr val="lt1"/>
              </a:solidFill>
              <a:latin typeface="Calibri"/>
              <a:ea typeface="Calibri"/>
              <a:cs typeface="Calibri"/>
              <a:sym typeface="Calibri"/>
            </a:endParaRPr>
          </a:p>
          <a:p>
            <a:pPr indent="-323850" lvl="0" marL="4572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The field officer performs weekly visits to observe the implementation of the tablet program </a:t>
            </a:r>
            <a:endParaRPr sz="1500">
              <a:solidFill>
                <a:schemeClr val="lt1"/>
              </a:solidFill>
              <a:latin typeface="Calibri"/>
              <a:ea typeface="Calibri"/>
              <a:cs typeface="Calibri"/>
              <a:sym typeface="Calibri"/>
            </a:endParaRPr>
          </a:p>
          <a:p>
            <a:pPr indent="-323850" lvl="0" marL="4572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The field officer also is tasked with weekly submission of a tablet program monitoring survey</a:t>
            </a:r>
            <a:endParaRPr sz="1500">
              <a:solidFill>
                <a:schemeClr val="lt1"/>
              </a:solidFill>
              <a:latin typeface="Calibri"/>
              <a:ea typeface="Calibri"/>
              <a:cs typeface="Calibri"/>
              <a:sym typeface="Calibri"/>
            </a:endParaRPr>
          </a:p>
          <a:p>
            <a:pPr indent="-323850" lvl="1" marL="9144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Data from the tablet program monitoring survey is what is used for our analysis</a:t>
            </a:r>
            <a:endParaRPr sz="1500">
              <a:solidFill>
                <a:schemeClr val="lt1"/>
              </a:solidFill>
              <a:latin typeface="Calibri"/>
              <a:ea typeface="Calibri"/>
              <a:cs typeface="Calibri"/>
              <a:sym typeface="Calibri"/>
            </a:endParaRPr>
          </a:p>
          <a:p>
            <a:pPr indent="0" lvl="0" marL="0" rtl="0" algn="l">
              <a:spcBef>
                <a:spcPts val="600"/>
              </a:spcBef>
              <a:spcAft>
                <a:spcPts val="0"/>
              </a:spcAft>
              <a:buNone/>
            </a:pPr>
            <a:r>
              <a:rPr lang="en" sz="1500">
                <a:solidFill>
                  <a:schemeClr val="lt1"/>
                </a:solidFill>
                <a:latin typeface="Calibri"/>
                <a:ea typeface="Calibri"/>
                <a:cs typeface="Calibri"/>
                <a:sym typeface="Calibri"/>
              </a:rPr>
              <a:t>Date range for the pilot</a:t>
            </a:r>
            <a:r>
              <a:rPr lang="en" sz="1500">
                <a:solidFill>
                  <a:schemeClr val="lt1"/>
                </a:solidFill>
                <a:latin typeface="Calibri"/>
                <a:ea typeface="Calibri"/>
                <a:cs typeface="Calibri"/>
                <a:sym typeface="Calibri"/>
              </a:rPr>
              <a:t> monitoring survey data: October 11th, 2021 - ongoing</a:t>
            </a:r>
            <a:endParaRPr sz="1500">
              <a:solidFill>
                <a:schemeClr val="lt1"/>
              </a:solidFill>
              <a:latin typeface="Calibri"/>
              <a:ea typeface="Calibri"/>
              <a:cs typeface="Calibri"/>
              <a:sym typeface="Calibri"/>
            </a:endParaRPr>
          </a:p>
          <a:p>
            <a:pPr indent="0" lvl="0" marL="685800" rtl="0" algn="l">
              <a:spcBef>
                <a:spcPts val="600"/>
              </a:spcBef>
              <a:spcAft>
                <a:spcPts val="0"/>
              </a:spcAft>
              <a:buNone/>
            </a:pPr>
            <a:r>
              <a:t/>
            </a:r>
            <a:endParaRPr sz="15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idx="12" type="sldNum"/>
          </p:nvPr>
        </p:nvSpPr>
        <p:spPr>
          <a:xfrm>
            <a:off x="8213884" y="4749851"/>
            <a:ext cx="548700" cy="3936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
                <a:solidFill>
                  <a:srgbClr val="8FBCCF"/>
                </a:solidFill>
              </a:rPr>
              <a:t>‹#›</a:t>
            </a:fld>
            <a:endParaRPr>
              <a:solidFill>
                <a:srgbClr val="8FBCCF"/>
              </a:solidFill>
            </a:endParaRPr>
          </a:p>
        </p:txBody>
      </p:sp>
      <p:sp>
        <p:nvSpPr>
          <p:cNvPr id="157" name="Google Shape;157;p23"/>
          <p:cNvSpPr/>
          <p:nvPr/>
        </p:nvSpPr>
        <p:spPr>
          <a:xfrm>
            <a:off x="603300" y="569213"/>
            <a:ext cx="2197800" cy="240000"/>
          </a:xfrm>
          <a:prstGeom prst="roundRect">
            <a:avLst>
              <a:gd fmla="val 16667" name="adj"/>
            </a:avLst>
          </a:prstGeom>
          <a:solidFill>
            <a:srgbClr val="FEC93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1100">
                <a:latin typeface="Calibri"/>
                <a:ea typeface="Calibri"/>
                <a:cs typeface="Calibri"/>
                <a:sym typeface="Calibri"/>
              </a:rPr>
              <a:t>Monitoring </a:t>
            </a:r>
            <a:r>
              <a:rPr b="1" lang="en" sz="1100">
                <a:latin typeface="Calibri"/>
                <a:ea typeface="Calibri"/>
                <a:cs typeface="Calibri"/>
                <a:sym typeface="Calibri"/>
              </a:rPr>
              <a:t>Methodology</a:t>
            </a:r>
            <a:endParaRPr b="1" i="0" sz="1100" u="none" cap="none" strike="noStrike">
              <a:solidFill>
                <a:srgbClr val="000000"/>
              </a:solidFill>
              <a:latin typeface="Calibri"/>
              <a:ea typeface="Calibri"/>
              <a:cs typeface="Calibri"/>
              <a:sym typeface="Calibri"/>
            </a:endParaRPr>
          </a:p>
        </p:txBody>
      </p:sp>
      <p:sp>
        <p:nvSpPr>
          <p:cNvPr id="158" name="Google Shape;158;p23"/>
          <p:cNvSpPr txBox="1"/>
          <p:nvPr/>
        </p:nvSpPr>
        <p:spPr>
          <a:xfrm>
            <a:off x="603300" y="869725"/>
            <a:ext cx="8151900" cy="3932400"/>
          </a:xfrm>
          <a:prstGeom prst="rect">
            <a:avLst/>
          </a:prstGeom>
          <a:noFill/>
          <a:ln>
            <a:noFill/>
          </a:ln>
        </p:spPr>
        <p:txBody>
          <a:bodyPr anchorCtr="0" anchor="t" bIns="34275" lIns="85725" spcFirstLastPara="1" rIns="68575" wrap="square" tIns="34275">
            <a:noAutofit/>
          </a:bodyPr>
          <a:lstStyle/>
          <a:p>
            <a:pPr indent="0" lvl="0" marL="0" rtl="0" algn="l">
              <a:spcBef>
                <a:spcPts val="600"/>
              </a:spcBef>
              <a:spcAft>
                <a:spcPts val="0"/>
              </a:spcAft>
              <a:buNone/>
            </a:pPr>
            <a:r>
              <a:rPr b="1" lang="en" sz="1500">
                <a:solidFill>
                  <a:schemeClr val="lt1"/>
                </a:solidFill>
                <a:latin typeface="Calibri"/>
                <a:ea typeface="Calibri"/>
                <a:cs typeface="Calibri"/>
                <a:sym typeface="Calibri"/>
              </a:rPr>
              <a:t>P</a:t>
            </a:r>
            <a:r>
              <a:rPr b="1" lang="en" sz="1500">
                <a:solidFill>
                  <a:schemeClr val="lt1"/>
                </a:solidFill>
                <a:latin typeface="Calibri"/>
                <a:ea typeface="Calibri"/>
                <a:cs typeface="Calibri"/>
                <a:sym typeface="Calibri"/>
              </a:rPr>
              <a:t>rogram monitoring survey</a:t>
            </a:r>
            <a:endParaRPr b="1" sz="1500">
              <a:solidFill>
                <a:schemeClr val="lt1"/>
              </a:solidFill>
              <a:latin typeface="Calibri"/>
              <a:ea typeface="Calibri"/>
              <a:cs typeface="Calibri"/>
              <a:sym typeface="Calibri"/>
            </a:endParaRPr>
          </a:p>
          <a:p>
            <a:pPr indent="0" lvl="0" marL="228600" rtl="0" algn="l">
              <a:spcBef>
                <a:spcPts val="600"/>
              </a:spcBef>
              <a:spcAft>
                <a:spcPts val="0"/>
              </a:spcAft>
              <a:buNone/>
            </a:pPr>
            <a:r>
              <a:rPr lang="en" sz="1500">
                <a:solidFill>
                  <a:schemeClr val="lt1"/>
                </a:solidFill>
                <a:latin typeface="Calibri"/>
                <a:ea typeface="Calibri"/>
                <a:cs typeface="Calibri"/>
                <a:sym typeface="Calibri"/>
              </a:rPr>
              <a:t>Purpose: For field officers to </a:t>
            </a:r>
            <a:r>
              <a:rPr lang="en" sz="1500" u="sng">
                <a:solidFill>
                  <a:schemeClr val="lt1"/>
                </a:solidFill>
                <a:latin typeface="Calibri"/>
                <a:ea typeface="Calibri"/>
                <a:cs typeface="Calibri"/>
                <a:sym typeface="Calibri"/>
              </a:rPr>
              <a:t>log observations from their site visits</a:t>
            </a:r>
            <a:r>
              <a:rPr lang="en" sz="1500">
                <a:solidFill>
                  <a:schemeClr val="lt1"/>
                </a:solidFill>
                <a:latin typeface="Calibri"/>
                <a:ea typeface="Calibri"/>
                <a:cs typeface="Calibri"/>
                <a:sym typeface="Calibri"/>
              </a:rPr>
              <a:t>. Field officers observe the classroom session of the tablet program, fill out the program monitoring survey, and uploads the surveys to the internet. Field officers are prompted to make comments about 6 types of observations:</a:t>
            </a:r>
            <a:endParaRPr sz="1500">
              <a:solidFill>
                <a:schemeClr val="lt1"/>
              </a:solidFill>
              <a:latin typeface="Calibri"/>
              <a:ea typeface="Calibri"/>
              <a:cs typeface="Calibri"/>
              <a:sym typeface="Calibri"/>
            </a:endParaRPr>
          </a:p>
          <a:p>
            <a:pPr indent="-323850" lvl="0" marL="5715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Tablet use by learners</a:t>
            </a:r>
            <a:endParaRPr sz="1500">
              <a:solidFill>
                <a:schemeClr val="lt1"/>
              </a:solidFill>
              <a:latin typeface="Calibri"/>
              <a:ea typeface="Calibri"/>
              <a:cs typeface="Calibri"/>
              <a:sym typeface="Calibri"/>
            </a:endParaRPr>
          </a:p>
          <a:p>
            <a:pPr indent="-323850" lvl="0" marL="5715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Session setup</a:t>
            </a:r>
            <a:endParaRPr sz="1500">
              <a:solidFill>
                <a:schemeClr val="lt1"/>
              </a:solidFill>
              <a:latin typeface="Calibri"/>
              <a:ea typeface="Calibri"/>
              <a:cs typeface="Calibri"/>
              <a:sym typeface="Calibri"/>
            </a:endParaRPr>
          </a:p>
          <a:p>
            <a:pPr indent="-323850" lvl="0" marL="5715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Environment of the classroom</a:t>
            </a:r>
            <a:endParaRPr sz="1500">
              <a:solidFill>
                <a:schemeClr val="lt1"/>
              </a:solidFill>
              <a:latin typeface="Calibri"/>
              <a:ea typeface="Calibri"/>
              <a:cs typeface="Calibri"/>
              <a:sym typeface="Calibri"/>
            </a:endParaRPr>
          </a:p>
          <a:p>
            <a:pPr indent="-323850" lvl="0" marL="5715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Closing the session</a:t>
            </a:r>
            <a:endParaRPr sz="1500">
              <a:solidFill>
                <a:schemeClr val="lt1"/>
              </a:solidFill>
              <a:latin typeface="Calibri"/>
              <a:ea typeface="Calibri"/>
              <a:cs typeface="Calibri"/>
              <a:sym typeface="Calibri"/>
            </a:endParaRPr>
          </a:p>
          <a:p>
            <a:pPr indent="-323850" lvl="0" marL="5715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Technical issues </a:t>
            </a:r>
            <a:endParaRPr sz="1500">
              <a:solidFill>
                <a:schemeClr val="lt1"/>
              </a:solidFill>
              <a:latin typeface="Calibri"/>
              <a:ea typeface="Calibri"/>
              <a:cs typeface="Calibri"/>
              <a:sym typeface="Calibri"/>
            </a:endParaRPr>
          </a:p>
          <a:p>
            <a:pPr indent="-323850" lvl="0" marL="5715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Other issues</a:t>
            </a:r>
            <a:endParaRPr b="1" sz="1500">
              <a:solidFill>
                <a:schemeClr val="lt1"/>
              </a:solidFill>
              <a:latin typeface="Calibri"/>
              <a:ea typeface="Calibri"/>
              <a:cs typeface="Calibri"/>
              <a:sym typeface="Calibri"/>
            </a:endParaRPr>
          </a:p>
          <a:p>
            <a:pPr indent="0" lvl="0" marL="228600" rtl="0" algn="l">
              <a:spcBef>
                <a:spcPts val="600"/>
              </a:spcBef>
              <a:spcAft>
                <a:spcPts val="0"/>
              </a:spcAft>
              <a:buNone/>
            </a:pPr>
            <a:r>
              <a:rPr lang="en" sz="1500">
                <a:solidFill>
                  <a:schemeClr val="lt1"/>
                </a:solidFill>
                <a:latin typeface="Calibri"/>
                <a:ea typeface="Calibri"/>
                <a:cs typeface="Calibri"/>
                <a:sym typeface="Calibri"/>
              </a:rPr>
              <a:t>Data collection: Field officers </a:t>
            </a:r>
            <a:r>
              <a:rPr lang="en" sz="1500" u="sng">
                <a:solidFill>
                  <a:schemeClr val="lt1"/>
                </a:solidFill>
                <a:latin typeface="Calibri"/>
                <a:ea typeface="Calibri"/>
                <a:cs typeface="Calibri"/>
                <a:sym typeface="Calibri"/>
              </a:rPr>
              <a:t>use a mobile data collection application</a:t>
            </a:r>
            <a:r>
              <a:rPr lang="en" sz="1500">
                <a:solidFill>
                  <a:schemeClr val="lt1"/>
                </a:solidFill>
                <a:latin typeface="Calibri"/>
                <a:ea typeface="Calibri"/>
                <a:cs typeface="Calibri"/>
                <a:sym typeface="Calibri"/>
              </a:rPr>
              <a:t> on a mobile device to log survey responses.</a:t>
            </a:r>
            <a:endParaRPr sz="1500">
              <a:solidFill>
                <a:schemeClr val="lt1"/>
              </a:solidFill>
              <a:latin typeface="Calibri"/>
              <a:ea typeface="Calibri"/>
              <a:cs typeface="Calibri"/>
              <a:sym typeface="Calibri"/>
            </a:endParaRPr>
          </a:p>
          <a:p>
            <a:pPr indent="-323850" lvl="0" marL="5715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After the mobile device uploads the data to the internet, it is then downloaded as an excel file.</a:t>
            </a:r>
            <a:endParaRPr sz="1500">
              <a:solidFill>
                <a:schemeClr val="lt1"/>
              </a:solidFill>
              <a:latin typeface="Calibri"/>
              <a:ea typeface="Calibri"/>
              <a:cs typeface="Calibri"/>
              <a:sym typeface="Calibri"/>
            </a:endParaRPr>
          </a:p>
          <a:p>
            <a:pPr indent="-323850" lvl="0" marL="5715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The excel file contains field officer name, country name, school name, timestamps, and open-ended responses from field officers’ observations. </a:t>
            </a:r>
            <a:endParaRPr sz="1500">
              <a:solidFill>
                <a:schemeClr val="lt1"/>
              </a:solidFill>
              <a:latin typeface="Calibri"/>
              <a:ea typeface="Calibri"/>
              <a:cs typeface="Calibri"/>
              <a:sym typeface="Calibri"/>
            </a:endParaRPr>
          </a:p>
          <a:p>
            <a:pPr indent="0" lvl="0" marL="0" rtl="0" algn="l">
              <a:spcBef>
                <a:spcPts val="600"/>
              </a:spcBef>
              <a:spcAft>
                <a:spcPts val="0"/>
              </a:spcAft>
              <a:buNone/>
            </a:pPr>
            <a:r>
              <a:t/>
            </a:r>
            <a:endParaRPr sz="1500">
              <a:solidFill>
                <a:schemeClr val="lt1"/>
              </a:solidFill>
              <a:latin typeface="Calibri"/>
              <a:ea typeface="Calibri"/>
              <a:cs typeface="Calibri"/>
              <a:sym typeface="Calibri"/>
            </a:endParaRPr>
          </a:p>
          <a:p>
            <a:pPr indent="0" lvl="0" marL="685800" rtl="0" algn="l">
              <a:spcBef>
                <a:spcPts val="600"/>
              </a:spcBef>
              <a:spcAft>
                <a:spcPts val="0"/>
              </a:spcAft>
              <a:buNone/>
            </a:pPr>
            <a:r>
              <a:t/>
            </a:r>
            <a:endParaRPr sz="15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idx="12" type="sldNum"/>
          </p:nvPr>
        </p:nvSpPr>
        <p:spPr>
          <a:xfrm>
            <a:off x="8213884" y="4749851"/>
            <a:ext cx="548700" cy="3936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
                <a:solidFill>
                  <a:srgbClr val="8FBCCF"/>
                </a:solidFill>
              </a:rPr>
              <a:t>‹#›</a:t>
            </a:fld>
            <a:endParaRPr>
              <a:solidFill>
                <a:srgbClr val="8FBCCF"/>
              </a:solidFill>
            </a:endParaRPr>
          </a:p>
        </p:txBody>
      </p:sp>
      <p:sp>
        <p:nvSpPr>
          <p:cNvPr id="165" name="Google Shape;165;p24"/>
          <p:cNvSpPr/>
          <p:nvPr/>
        </p:nvSpPr>
        <p:spPr>
          <a:xfrm>
            <a:off x="603300" y="569213"/>
            <a:ext cx="2197800" cy="240000"/>
          </a:xfrm>
          <a:prstGeom prst="roundRect">
            <a:avLst>
              <a:gd fmla="val 16667" name="adj"/>
            </a:avLst>
          </a:prstGeom>
          <a:solidFill>
            <a:srgbClr val="FEC93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1100">
                <a:latin typeface="Calibri"/>
                <a:ea typeface="Calibri"/>
                <a:cs typeface="Calibri"/>
                <a:sym typeface="Calibri"/>
              </a:rPr>
              <a:t>Topic Modeling </a:t>
            </a:r>
            <a:r>
              <a:rPr b="1" lang="en" sz="1100">
                <a:latin typeface="Calibri"/>
                <a:ea typeface="Calibri"/>
                <a:cs typeface="Calibri"/>
                <a:sym typeface="Calibri"/>
              </a:rPr>
              <a:t>Methodology</a:t>
            </a:r>
            <a:endParaRPr b="1" i="0" sz="1100" u="none" cap="none" strike="noStrike">
              <a:solidFill>
                <a:srgbClr val="000000"/>
              </a:solidFill>
              <a:latin typeface="Calibri"/>
              <a:ea typeface="Calibri"/>
              <a:cs typeface="Calibri"/>
              <a:sym typeface="Calibri"/>
            </a:endParaRPr>
          </a:p>
        </p:txBody>
      </p:sp>
      <p:sp>
        <p:nvSpPr>
          <p:cNvPr id="166" name="Google Shape;166;p24"/>
          <p:cNvSpPr txBox="1"/>
          <p:nvPr/>
        </p:nvSpPr>
        <p:spPr>
          <a:xfrm>
            <a:off x="603300" y="984250"/>
            <a:ext cx="8151900" cy="3932400"/>
          </a:xfrm>
          <a:prstGeom prst="rect">
            <a:avLst/>
          </a:prstGeom>
          <a:noFill/>
          <a:ln>
            <a:noFill/>
          </a:ln>
        </p:spPr>
        <p:txBody>
          <a:bodyPr anchorCtr="0" anchor="t" bIns="34275" lIns="85725" spcFirstLastPara="1" rIns="68575" wrap="square" tIns="34275">
            <a:noAutofit/>
          </a:bodyPr>
          <a:lstStyle/>
          <a:p>
            <a:pPr indent="0" lvl="0" marL="0" rtl="0" algn="l">
              <a:spcBef>
                <a:spcPts val="600"/>
              </a:spcBef>
              <a:spcAft>
                <a:spcPts val="0"/>
              </a:spcAft>
              <a:buNone/>
            </a:pPr>
            <a:r>
              <a:rPr b="1" lang="en" sz="1500">
                <a:solidFill>
                  <a:schemeClr val="lt1"/>
                </a:solidFill>
                <a:latin typeface="Calibri"/>
                <a:ea typeface="Calibri"/>
                <a:cs typeface="Calibri"/>
                <a:sym typeface="Calibri"/>
              </a:rPr>
              <a:t>What</a:t>
            </a:r>
            <a:r>
              <a:rPr b="1" lang="en" sz="1500">
                <a:solidFill>
                  <a:schemeClr val="lt1"/>
                </a:solidFill>
                <a:latin typeface="Calibri"/>
                <a:ea typeface="Calibri"/>
                <a:cs typeface="Calibri"/>
                <a:sym typeface="Calibri"/>
              </a:rPr>
              <a:t> is topic modeling/Latent Dirichlet Allocation (LDA)?</a:t>
            </a:r>
            <a:endParaRPr b="1" sz="1500">
              <a:solidFill>
                <a:schemeClr val="lt1"/>
              </a:solidFill>
              <a:latin typeface="Calibri"/>
              <a:ea typeface="Calibri"/>
              <a:cs typeface="Calibri"/>
              <a:sym typeface="Calibri"/>
            </a:endParaRPr>
          </a:p>
          <a:p>
            <a:pPr indent="-260350" lvl="0" marL="3429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LDA is a natural language processing and machine learning technique that aims to discover main themes or “topics” within a collection of documents. In this case, the documents are comments that were logged by field officers. </a:t>
            </a:r>
            <a:endParaRPr sz="1500">
              <a:solidFill>
                <a:schemeClr val="lt1"/>
              </a:solidFill>
              <a:latin typeface="Calibri"/>
              <a:ea typeface="Calibri"/>
              <a:cs typeface="Calibri"/>
              <a:sym typeface="Calibri"/>
            </a:endParaRPr>
          </a:p>
          <a:p>
            <a:pPr indent="-260350" lvl="1" marL="6858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LDA groups words from the comments into topics based on how frequently certain words appear together. </a:t>
            </a:r>
            <a:endParaRPr sz="1500">
              <a:solidFill>
                <a:schemeClr val="lt1"/>
              </a:solidFill>
              <a:latin typeface="Calibri"/>
              <a:ea typeface="Calibri"/>
              <a:cs typeface="Calibri"/>
              <a:sym typeface="Calibri"/>
            </a:endParaRPr>
          </a:p>
          <a:p>
            <a:pPr indent="-260350" lvl="1" marL="6858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LDA h</a:t>
            </a:r>
            <a:r>
              <a:rPr lang="en" sz="1500">
                <a:solidFill>
                  <a:schemeClr val="lt1"/>
                </a:solidFill>
                <a:latin typeface="Calibri"/>
                <a:ea typeface="Calibri"/>
                <a:cs typeface="Calibri"/>
                <a:sym typeface="Calibri"/>
              </a:rPr>
              <a:t>elps us understand a large collection of comments without having to read each one.</a:t>
            </a:r>
            <a:endParaRPr sz="1500">
              <a:solidFill>
                <a:schemeClr val="lt1"/>
              </a:solidFill>
              <a:latin typeface="Calibri"/>
              <a:ea typeface="Calibri"/>
              <a:cs typeface="Calibri"/>
              <a:sym typeface="Calibri"/>
            </a:endParaRPr>
          </a:p>
          <a:p>
            <a:pPr indent="0" lvl="0" marL="0" rtl="0" algn="l">
              <a:spcBef>
                <a:spcPts val="600"/>
              </a:spcBef>
              <a:spcAft>
                <a:spcPts val="0"/>
              </a:spcAft>
              <a:buNone/>
            </a:pPr>
            <a:r>
              <a:rPr b="1" lang="en" sz="1500">
                <a:solidFill>
                  <a:schemeClr val="lt1"/>
                </a:solidFill>
                <a:latin typeface="Calibri"/>
                <a:ea typeface="Calibri"/>
                <a:cs typeface="Calibri"/>
                <a:sym typeface="Calibri"/>
              </a:rPr>
              <a:t>Assumptions and limitations</a:t>
            </a:r>
            <a:endParaRPr b="1" sz="1500">
              <a:solidFill>
                <a:schemeClr val="lt1"/>
              </a:solidFill>
              <a:latin typeface="Calibri"/>
              <a:ea typeface="Calibri"/>
              <a:cs typeface="Calibri"/>
              <a:sym typeface="Calibri"/>
            </a:endParaRPr>
          </a:p>
          <a:p>
            <a:pPr indent="-260350" lvl="1" marL="6858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LDA a</a:t>
            </a:r>
            <a:r>
              <a:rPr lang="en" sz="1500">
                <a:solidFill>
                  <a:schemeClr val="lt1"/>
                </a:solidFill>
                <a:latin typeface="Calibri"/>
                <a:ea typeface="Calibri"/>
                <a:cs typeface="Calibri"/>
                <a:sym typeface="Calibri"/>
              </a:rPr>
              <a:t>ssumes that the collection of comments contains a mixture of topics.</a:t>
            </a:r>
            <a:endParaRPr sz="1500">
              <a:solidFill>
                <a:schemeClr val="lt1"/>
              </a:solidFill>
              <a:latin typeface="Calibri"/>
              <a:ea typeface="Calibri"/>
              <a:cs typeface="Calibri"/>
              <a:sym typeface="Calibri"/>
            </a:endParaRPr>
          </a:p>
          <a:p>
            <a:pPr indent="-260350" lvl="1" marL="6858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LDA also assumes that the order of words in a comment does not matter and only considers the frequency of words.</a:t>
            </a:r>
            <a:endParaRPr sz="1500">
              <a:solidFill>
                <a:schemeClr val="lt1"/>
              </a:solidFill>
              <a:latin typeface="Calibri"/>
              <a:ea typeface="Calibri"/>
              <a:cs typeface="Calibri"/>
              <a:sym typeface="Calibri"/>
            </a:endParaRPr>
          </a:p>
          <a:p>
            <a:pPr indent="-260350" lvl="1" marL="685800" rtl="0" algn="l">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Topic modeling does not possess semantic understanding. </a:t>
            </a:r>
            <a:endParaRPr sz="15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