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48"/>
  </p:notesMasterIdLst>
  <p:handoutMasterIdLst>
    <p:handoutMasterId r:id="rId49"/>
  </p:handoutMasterIdLst>
  <p:sldIdLst>
    <p:sldId id="391" r:id="rId2"/>
    <p:sldId id="464" r:id="rId3"/>
    <p:sldId id="354" r:id="rId4"/>
    <p:sldId id="440" r:id="rId5"/>
    <p:sldId id="358" r:id="rId6"/>
    <p:sldId id="357" r:id="rId7"/>
    <p:sldId id="359" r:id="rId8"/>
    <p:sldId id="414" r:id="rId9"/>
    <p:sldId id="411" r:id="rId10"/>
    <p:sldId id="490" r:id="rId11"/>
    <p:sldId id="510" r:id="rId12"/>
    <p:sldId id="361" r:id="rId13"/>
    <p:sldId id="443" r:id="rId14"/>
    <p:sldId id="427" r:id="rId15"/>
    <p:sldId id="429" r:id="rId16"/>
    <p:sldId id="430" r:id="rId17"/>
    <p:sldId id="487" r:id="rId18"/>
    <p:sldId id="514" r:id="rId19"/>
    <p:sldId id="467" r:id="rId20"/>
    <p:sldId id="426" r:id="rId21"/>
    <p:sldId id="449" r:id="rId22"/>
    <p:sldId id="512" r:id="rId23"/>
    <p:sldId id="451" r:id="rId24"/>
    <p:sldId id="488" r:id="rId25"/>
    <p:sldId id="398" r:id="rId26"/>
    <p:sldId id="511" r:id="rId27"/>
    <p:sldId id="405" r:id="rId28"/>
    <p:sldId id="493" r:id="rId29"/>
    <p:sldId id="390" r:id="rId30"/>
    <p:sldId id="408" r:id="rId31"/>
    <p:sldId id="494" r:id="rId32"/>
    <p:sldId id="495" r:id="rId33"/>
    <p:sldId id="498" r:id="rId34"/>
    <p:sldId id="403" r:id="rId35"/>
    <p:sldId id="499" r:id="rId36"/>
    <p:sldId id="502" r:id="rId37"/>
    <p:sldId id="503" r:id="rId38"/>
    <p:sldId id="504" r:id="rId39"/>
    <p:sldId id="513" r:id="rId40"/>
    <p:sldId id="505" r:id="rId41"/>
    <p:sldId id="506" r:id="rId42"/>
    <p:sldId id="507" r:id="rId43"/>
    <p:sldId id="508" r:id="rId44"/>
    <p:sldId id="509" r:id="rId45"/>
    <p:sldId id="482" r:id="rId46"/>
    <p:sldId id="409" r:id="rId47"/>
  </p:sldIdLst>
  <p:sldSz cx="9144000" cy="6858000" type="screen4x3"/>
  <p:notesSz cx="6889750" cy="1002188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00694"/>
    <a:srgbClr val="FFFF00"/>
    <a:srgbClr val="7174F5"/>
    <a:srgbClr val="FF0000"/>
    <a:srgbClr val="66FFFF"/>
    <a:srgbClr val="333333"/>
    <a:srgbClr val="0000FF"/>
    <a:srgbClr val="976A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33" autoAdjust="0"/>
    <p:restoredTop sz="89808" autoAdjust="0"/>
  </p:normalViewPr>
  <p:slideViewPr>
    <p:cSldViewPr>
      <p:cViewPr varScale="1">
        <p:scale>
          <a:sx n="129" d="100"/>
          <a:sy n="129" d="100"/>
        </p:scale>
        <p:origin x="92" y="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35CAF8C8-6D8A-22C9-FF59-810D614A026F}"/>
              </a:ext>
            </a:extLst>
          </p:cNvPr>
          <p:cNvSpPr>
            <a:spLocks noGrp="1" noChangeArrowheads="1"/>
          </p:cNvSpPr>
          <p:nvPr>
            <p:ph type="hdr" sz="quarter"/>
          </p:nvPr>
        </p:nvSpPr>
        <p:spPr bwMode="auto">
          <a:xfrm>
            <a:off x="0" y="0"/>
            <a:ext cx="2986088" cy="500063"/>
          </a:xfrm>
          <a:prstGeom prst="rect">
            <a:avLst/>
          </a:prstGeom>
          <a:noFill/>
          <a:ln>
            <a:noFill/>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defRPr>
            </a:lvl1pPr>
          </a:lstStyle>
          <a:p>
            <a:pPr>
              <a:defRPr/>
            </a:pPr>
            <a:endParaRPr lang="en-US"/>
          </a:p>
        </p:txBody>
      </p:sp>
      <p:sp>
        <p:nvSpPr>
          <p:cNvPr id="95235" name="Rectangle 3">
            <a:extLst>
              <a:ext uri="{FF2B5EF4-FFF2-40B4-BE49-F238E27FC236}">
                <a16:creationId xmlns:a16="http://schemas.microsoft.com/office/drawing/2014/main" id="{879E98EA-33D7-6EDB-E552-6B1E060DCF64}"/>
              </a:ext>
            </a:extLst>
          </p:cNvPr>
          <p:cNvSpPr>
            <a:spLocks noGrp="1" noChangeArrowheads="1"/>
          </p:cNvSpPr>
          <p:nvPr>
            <p:ph type="dt" sz="quarter" idx="1"/>
          </p:nvPr>
        </p:nvSpPr>
        <p:spPr bwMode="auto">
          <a:xfrm>
            <a:off x="3902075" y="0"/>
            <a:ext cx="2986088" cy="500063"/>
          </a:xfrm>
          <a:prstGeom prst="rect">
            <a:avLst/>
          </a:prstGeom>
          <a:noFill/>
          <a:ln>
            <a:noFill/>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defRPr>
            </a:lvl1pPr>
          </a:lstStyle>
          <a:p>
            <a:pPr>
              <a:defRPr/>
            </a:pPr>
            <a:endParaRPr lang="en-US"/>
          </a:p>
        </p:txBody>
      </p:sp>
      <p:sp>
        <p:nvSpPr>
          <p:cNvPr id="95236" name="Rectangle 4">
            <a:extLst>
              <a:ext uri="{FF2B5EF4-FFF2-40B4-BE49-F238E27FC236}">
                <a16:creationId xmlns:a16="http://schemas.microsoft.com/office/drawing/2014/main" id="{9B035150-F16E-A1A4-5771-34E59112BA99}"/>
              </a:ext>
            </a:extLst>
          </p:cNvPr>
          <p:cNvSpPr>
            <a:spLocks noGrp="1" noChangeArrowheads="1"/>
          </p:cNvSpPr>
          <p:nvPr>
            <p:ph type="ftr" sz="quarter" idx="2"/>
          </p:nvPr>
        </p:nvSpPr>
        <p:spPr bwMode="auto">
          <a:xfrm>
            <a:off x="0" y="9520238"/>
            <a:ext cx="2986088" cy="500062"/>
          </a:xfrm>
          <a:prstGeom prst="rect">
            <a:avLst/>
          </a:prstGeom>
          <a:noFill/>
          <a:ln>
            <a:noFill/>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defRPr>
            </a:lvl1pPr>
          </a:lstStyle>
          <a:p>
            <a:pPr>
              <a:defRPr/>
            </a:pPr>
            <a:r>
              <a:rPr lang="it-IT"/>
              <a:t>2023 Stata Conference, Stanford</a:t>
            </a:r>
            <a:endParaRPr lang="en-US"/>
          </a:p>
        </p:txBody>
      </p:sp>
      <p:sp>
        <p:nvSpPr>
          <p:cNvPr id="95237" name="Rectangle 5">
            <a:extLst>
              <a:ext uri="{FF2B5EF4-FFF2-40B4-BE49-F238E27FC236}">
                <a16:creationId xmlns:a16="http://schemas.microsoft.com/office/drawing/2014/main" id="{36A4B618-8C6C-4562-C461-BB65A722E2B3}"/>
              </a:ext>
            </a:extLst>
          </p:cNvPr>
          <p:cNvSpPr>
            <a:spLocks noGrp="1" noChangeArrowheads="1"/>
          </p:cNvSpPr>
          <p:nvPr>
            <p:ph type="sldNum" sz="quarter" idx="3"/>
          </p:nvPr>
        </p:nvSpPr>
        <p:spPr bwMode="auto">
          <a:xfrm>
            <a:off x="3902075" y="9520238"/>
            <a:ext cx="2986088" cy="500062"/>
          </a:xfrm>
          <a:prstGeom prst="rect">
            <a:avLst/>
          </a:prstGeom>
          <a:noFill/>
          <a:ln>
            <a:noFill/>
          </a:ln>
          <a:effectLst/>
        </p:spPr>
        <p:txBody>
          <a:bodyPr vert="horz" wrap="square" lIns="93172" tIns="46586" rIns="93172" bIns="46586" numCol="1" anchor="b" anchorCtr="0" compatLnSpc="1">
            <a:prstTxWarp prst="textNoShape">
              <a:avLst/>
            </a:prstTxWarp>
          </a:bodyPr>
          <a:lstStyle>
            <a:lvl1pPr algn="r" defTabSz="931863" eaLnBrk="1" hangingPunct="1">
              <a:defRPr sz="1300"/>
            </a:lvl1pPr>
          </a:lstStyle>
          <a:p>
            <a:pPr>
              <a:defRPr/>
            </a:pPr>
            <a:fld id="{3EC7B8DE-ABB9-493F-87E2-0D7FC7305970}"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8BEFBC5-DB38-C3DF-14AF-C79967EA026C}"/>
              </a:ext>
            </a:extLst>
          </p:cNvPr>
          <p:cNvSpPr>
            <a:spLocks noGrp="1" noChangeArrowheads="1"/>
          </p:cNvSpPr>
          <p:nvPr>
            <p:ph type="hdr" sz="quarter"/>
          </p:nvPr>
        </p:nvSpPr>
        <p:spPr bwMode="auto">
          <a:xfrm>
            <a:off x="0" y="0"/>
            <a:ext cx="2986088" cy="500063"/>
          </a:xfrm>
          <a:prstGeom prst="rect">
            <a:avLst/>
          </a:prstGeom>
          <a:noFill/>
          <a:ln>
            <a:noFill/>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defRPr>
            </a:lvl1pPr>
          </a:lstStyle>
          <a:p>
            <a:pPr>
              <a:defRPr/>
            </a:pPr>
            <a:endParaRPr lang="en-US"/>
          </a:p>
        </p:txBody>
      </p:sp>
      <p:sp>
        <p:nvSpPr>
          <p:cNvPr id="50179" name="Rectangle 3">
            <a:extLst>
              <a:ext uri="{FF2B5EF4-FFF2-40B4-BE49-F238E27FC236}">
                <a16:creationId xmlns:a16="http://schemas.microsoft.com/office/drawing/2014/main" id="{27888EFE-3E18-8FBF-9678-0F680E68816E}"/>
              </a:ext>
            </a:extLst>
          </p:cNvPr>
          <p:cNvSpPr>
            <a:spLocks noGrp="1" noChangeArrowheads="1"/>
          </p:cNvSpPr>
          <p:nvPr>
            <p:ph type="dt" idx="1"/>
          </p:nvPr>
        </p:nvSpPr>
        <p:spPr bwMode="auto">
          <a:xfrm>
            <a:off x="3902075" y="0"/>
            <a:ext cx="2986088" cy="500063"/>
          </a:xfrm>
          <a:prstGeom prst="rect">
            <a:avLst/>
          </a:prstGeom>
          <a:noFill/>
          <a:ln>
            <a:noFill/>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defRPr>
            </a:lvl1pPr>
          </a:lstStyle>
          <a:p>
            <a:pPr>
              <a:defRPr/>
            </a:pPr>
            <a:endParaRPr lang="en-US"/>
          </a:p>
        </p:txBody>
      </p:sp>
      <p:sp>
        <p:nvSpPr>
          <p:cNvPr id="3076" name="Rectangle 4">
            <a:extLst>
              <a:ext uri="{FF2B5EF4-FFF2-40B4-BE49-F238E27FC236}">
                <a16:creationId xmlns:a16="http://schemas.microsoft.com/office/drawing/2014/main" id="{17F8A24B-9639-68BE-2C9F-074FE2DF2534}"/>
              </a:ext>
            </a:extLst>
          </p:cNvPr>
          <p:cNvSpPr>
            <a:spLocks noGrp="1" noRot="1" noChangeAspect="1" noChangeArrowheads="1" noTextEdit="1"/>
          </p:cNvSpPr>
          <p:nvPr>
            <p:ph type="sldImg" idx="2"/>
          </p:nvPr>
        </p:nvSpPr>
        <p:spPr bwMode="auto">
          <a:xfrm>
            <a:off x="939800" y="752475"/>
            <a:ext cx="5010150" cy="3759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a:extLst>
              <a:ext uri="{FF2B5EF4-FFF2-40B4-BE49-F238E27FC236}">
                <a16:creationId xmlns:a16="http://schemas.microsoft.com/office/drawing/2014/main" id="{CDDC6FC6-3FFD-71E6-5A95-6479098C9173}"/>
              </a:ext>
            </a:extLst>
          </p:cNvPr>
          <p:cNvSpPr>
            <a:spLocks noGrp="1" noChangeArrowheads="1"/>
          </p:cNvSpPr>
          <p:nvPr>
            <p:ph type="body" sz="quarter" idx="3"/>
          </p:nvPr>
        </p:nvSpPr>
        <p:spPr bwMode="auto">
          <a:xfrm>
            <a:off x="688975" y="4760913"/>
            <a:ext cx="5511800" cy="4508500"/>
          </a:xfrm>
          <a:prstGeom prst="rect">
            <a:avLst/>
          </a:prstGeom>
          <a:noFill/>
          <a:ln>
            <a:noFill/>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a:extLst>
              <a:ext uri="{FF2B5EF4-FFF2-40B4-BE49-F238E27FC236}">
                <a16:creationId xmlns:a16="http://schemas.microsoft.com/office/drawing/2014/main" id="{A6EB510C-81DA-F499-C111-B86942E34640}"/>
              </a:ext>
            </a:extLst>
          </p:cNvPr>
          <p:cNvSpPr>
            <a:spLocks noGrp="1" noChangeArrowheads="1"/>
          </p:cNvSpPr>
          <p:nvPr>
            <p:ph type="ftr" sz="quarter" idx="4"/>
          </p:nvPr>
        </p:nvSpPr>
        <p:spPr bwMode="auto">
          <a:xfrm>
            <a:off x="0" y="9520238"/>
            <a:ext cx="2986088" cy="500062"/>
          </a:xfrm>
          <a:prstGeom prst="rect">
            <a:avLst/>
          </a:prstGeom>
          <a:noFill/>
          <a:ln>
            <a:noFill/>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defRPr>
            </a:lvl1pPr>
          </a:lstStyle>
          <a:p>
            <a:pPr>
              <a:defRPr/>
            </a:pPr>
            <a:r>
              <a:rPr lang="it-IT"/>
              <a:t>2023 Stata Conference, Stanford</a:t>
            </a:r>
            <a:endParaRPr lang="en-US"/>
          </a:p>
        </p:txBody>
      </p:sp>
      <p:sp>
        <p:nvSpPr>
          <p:cNvPr id="50183" name="Rectangle 7">
            <a:extLst>
              <a:ext uri="{FF2B5EF4-FFF2-40B4-BE49-F238E27FC236}">
                <a16:creationId xmlns:a16="http://schemas.microsoft.com/office/drawing/2014/main" id="{EFA36687-83C1-141A-6A6F-B4ADB0653DC2}"/>
              </a:ext>
            </a:extLst>
          </p:cNvPr>
          <p:cNvSpPr>
            <a:spLocks noGrp="1" noChangeArrowheads="1"/>
          </p:cNvSpPr>
          <p:nvPr>
            <p:ph type="sldNum" sz="quarter" idx="5"/>
          </p:nvPr>
        </p:nvSpPr>
        <p:spPr bwMode="auto">
          <a:xfrm>
            <a:off x="3902075" y="9520238"/>
            <a:ext cx="2986088" cy="500062"/>
          </a:xfrm>
          <a:prstGeom prst="rect">
            <a:avLst/>
          </a:prstGeom>
          <a:noFill/>
          <a:ln>
            <a:noFill/>
          </a:ln>
          <a:effectLst/>
        </p:spPr>
        <p:txBody>
          <a:bodyPr vert="horz" wrap="square" lIns="93172" tIns="46586" rIns="93172" bIns="46586" numCol="1" anchor="b" anchorCtr="0" compatLnSpc="1">
            <a:prstTxWarp prst="textNoShape">
              <a:avLst/>
            </a:prstTxWarp>
          </a:bodyPr>
          <a:lstStyle>
            <a:lvl1pPr algn="r" defTabSz="931863" eaLnBrk="1" hangingPunct="1">
              <a:defRPr sz="1300"/>
            </a:lvl1pPr>
          </a:lstStyle>
          <a:p>
            <a:pPr>
              <a:defRPr/>
            </a:pPr>
            <a:fld id="{ECD5C759-3D2B-4E62-82C5-422D97E13AB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92EC0FED-691A-FBDC-D6FD-EFE41FE02FCE}"/>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6147" name="Rectangle 7">
            <a:extLst>
              <a:ext uri="{FF2B5EF4-FFF2-40B4-BE49-F238E27FC236}">
                <a16:creationId xmlns:a16="http://schemas.microsoft.com/office/drawing/2014/main" id="{F3E3EF38-5D4B-DDCF-C421-AB3CD7502E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DB95B115-6B2D-4C5D-9DEF-730B86F2FA92}" type="slidenum">
              <a:rPr lang="en-US" altLang="en-US" smtClean="0"/>
              <a:pPr/>
              <a:t>1</a:t>
            </a:fld>
            <a:endParaRPr lang="en-US" altLang="en-US"/>
          </a:p>
        </p:txBody>
      </p:sp>
      <p:sp>
        <p:nvSpPr>
          <p:cNvPr id="6148" name="Rectangle 2">
            <a:extLst>
              <a:ext uri="{FF2B5EF4-FFF2-40B4-BE49-F238E27FC236}">
                <a16:creationId xmlns:a16="http://schemas.microsoft.com/office/drawing/2014/main" id="{6AB35CE6-6D71-77A6-A57B-53697D62900D}"/>
              </a:ext>
            </a:extLst>
          </p:cNvPr>
          <p:cNvSpPr>
            <a:spLocks noGrp="1" noRot="1" noChangeAspect="1" noChangeArrowheads="1" noTextEdit="1"/>
          </p:cNvSpPr>
          <p:nvPr>
            <p:ph type="sldImg"/>
          </p:nvPr>
        </p:nvSpPr>
        <p:spPr>
          <a:ln/>
        </p:spPr>
      </p:sp>
      <p:sp>
        <p:nvSpPr>
          <p:cNvPr id="6149" name="Rectangle 3">
            <a:extLst>
              <a:ext uri="{FF2B5EF4-FFF2-40B4-BE49-F238E27FC236}">
                <a16:creationId xmlns:a16="http://schemas.microsoft.com/office/drawing/2014/main" id="{1DC1CADA-7201-B61B-789F-A1D91EB97DF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a:extLst>
              <a:ext uri="{FF2B5EF4-FFF2-40B4-BE49-F238E27FC236}">
                <a16:creationId xmlns:a16="http://schemas.microsoft.com/office/drawing/2014/main" id="{F8A95600-F125-AF84-D2F2-5C3047806CE8}"/>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24579" name="Rectangle 7">
            <a:extLst>
              <a:ext uri="{FF2B5EF4-FFF2-40B4-BE49-F238E27FC236}">
                <a16:creationId xmlns:a16="http://schemas.microsoft.com/office/drawing/2014/main" id="{027A837B-3305-4E7D-1591-B411B08B318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4258CC7C-891F-4A33-9C13-944CF977D90D}" type="slidenum">
              <a:rPr lang="en-US" altLang="en-US" smtClean="0"/>
              <a:pPr/>
              <a:t>10</a:t>
            </a:fld>
            <a:endParaRPr lang="en-US" altLang="en-US"/>
          </a:p>
        </p:txBody>
      </p:sp>
      <p:sp>
        <p:nvSpPr>
          <p:cNvPr id="24580" name="Rectangle 2">
            <a:extLst>
              <a:ext uri="{FF2B5EF4-FFF2-40B4-BE49-F238E27FC236}">
                <a16:creationId xmlns:a16="http://schemas.microsoft.com/office/drawing/2014/main" id="{43677097-E26E-A7F9-CA0D-FDD1898E0332}"/>
              </a:ext>
            </a:extLst>
          </p:cNvPr>
          <p:cNvSpPr>
            <a:spLocks noGrp="1" noRot="1" noChangeAspect="1" noChangeArrowheads="1" noTextEdit="1"/>
          </p:cNvSpPr>
          <p:nvPr>
            <p:ph type="sldImg"/>
          </p:nvPr>
        </p:nvSpPr>
        <p:spPr>
          <a:xfrm>
            <a:off x="941388" y="752475"/>
            <a:ext cx="5010150" cy="3759200"/>
          </a:xfrm>
          <a:ln/>
        </p:spPr>
      </p:sp>
      <p:sp>
        <p:nvSpPr>
          <p:cNvPr id="24581" name="Rectangle 3">
            <a:extLst>
              <a:ext uri="{FF2B5EF4-FFF2-40B4-BE49-F238E27FC236}">
                <a16:creationId xmlns:a16="http://schemas.microsoft.com/office/drawing/2014/main" id="{B5E641FD-A203-9A8F-14F4-12E51405CD9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a:extLst>
              <a:ext uri="{FF2B5EF4-FFF2-40B4-BE49-F238E27FC236}">
                <a16:creationId xmlns:a16="http://schemas.microsoft.com/office/drawing/2014/main" id="{0EE1878E-3391-7ECB-4136-221E3BED8257}"/>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26627" name="Rectangle 7">
            <a:extLst>
              <a:ext uri="{FF2B5EF4-FFF2-40B4-BE49-F238E27FC236}">
                <a16:creationId xmlns:a16="http://schemas.microsoft.com/office/drawing/2014/main" id="{67DF27CD-4D1B-44E0-CC47-5A5BCDDF1C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E06F3CB3-0EC3-42DD-8DDC-EABAAF10EFAC}" type="slidenum">
              <a:rPr lang="en-US" altLang="en-US" smtClean="0"/>
              <a:pPr/>
              <a:t>11</a:t>
            </a:fld>
            <a:endParaRPr lang="en-US" altLang="en-US"/>
          </a:p>
        </p:txBody>
      </p:sp>
      <p:sp>
        <p:nvSpPr>
          <p:cNvPr id="26628" name="Rectangle 2">
            <a:extLst>
              <a:ext uri="{FF2B5EF4-FFF2-40B4-BE49-F238E27FC236}">
                <a16:creationId xmlns:a16="http://schemas.microsoft.com/office/drawing/2014/main" id="{16EFA5BD-A47C-EEE2-F4F4-00ACE23733FE}"/>
              </a:ext>
            </a:extLst>
          </p:cNvPr>
          <p:cNvSpPr>
            <a:spLocks noGrp="1" noRot="1" noChangeAspect="1" noChangeArrowheads="1" noTextEdit="1"/>
          </p:cNvSpPr>
          <p:nvPr>
            <p:ph type="sldImg"/>
          </p:nvPr>
        </p:nvSpPr>
        <p:spPr>
          <a:xfrm>
            <a:off x="941388" y="752475"/>
            <a:ext cx="5010150" cy="3759200"/>
          </a:xfrm>
          <a:ln/>
        </p:spPr>
      </p:sp>
      <p:sp>
        <p:nvSpPr>
          <p:cNvPr id="26629" name="Rectangle 3">
            <a:extLst>
              <a:ext uri="{FF2B5EF4-FFF2-40B4-BE49-F238E27FC236}">
                <a16:creationId xmlns:a16="http://schemas.microsoft.com/office/drawing/2014/main" id="{68403131-B888-1881-3362-C3616BFC556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a:extLst>
              <a:ext uri="{FF2B5EF4-FFF2-40B4-BE49-F238E27FC236}">
                <a16:creationId xmlns:a16="http://schemas.microsoft.com/office/drawing/2014/main" id="{98AC0528-56D0-7F29-F10A-5F8AF26EC97A}"/>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28675" name="Rectangle 7">
            <a:extLst>
              <a:ext uri="{FF2B5EF4-FFF2-40B4-BE49-F238E27FC236}">
                <a16:creationId xmlns:a16="http://schemas.microsoft.com/office/drawing/2014/main" id="{8F1DBA01-B269-45F1-00D4-812F2436B11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0BEFDDEA-C20A-4F5A-ABB8-AB976081994D}" type="slidenum">
              <a:rPr lang="en-US" altLang="en-US" smtClean="0"/>
              <a:pPr/>
              <a:t>12</a:t>
            </a:fld>
            <a:endParaRPr lang="en-US" altLang="en-US"/>
          </a:p>
        </p:txBody>
      </p:sp>
      <p:sp>
        <p:nvSpPr>
          <p:cNvPr id="28676" name="Rectangle 2">
            <a:extLst>
              <a:ext uri="{FF2B5EF4-FFF2-40B4-BE49-F238E27FC236}">
                <a16:creationId xmlns:a16="http://schemas.microsoft.com/office/drawing/2014/main" id="{35DFB967-6E57-A1B4-394A-0D40045454EF}"/>
              </a:ext>
            </a:extLst>
          </p:cNvPr>
          <p:cNvSpPr>
            <a:spLocks noGrp="1" noRot="1" noChangeAspect="1" noChangeArrowheads="1" noTextEdit="1"/>
          </p:cNvSpPr>
          <p:nvPr>
            <p:ph type="sldImg"/>
          </p:nvPr>
        </p:nvSpPr>
        <p:spPr>
          <a:ln/>
        </p:spPr>
      </p:sp>
      <p:sp>
        <p:nvSpPr>
          <p:cNvPr id="28677" name="Rectangle 3">
            <a:extLst>
              <a:ext uri="{FF2B5EF4-FFF2-40B4-BE49-F238E27FC236}">
                <a16:creationId xmlns:a16="http://schemas.microsoft.com/office/drawing/2014/main" id="{8DACE1EF-B00B-C508-6B77-C0B36422E2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28678" name="Date Placeholder 1">
            <a:extLst>
              <a:ext uri="{FF2B5EF4-FFF2-40B4-BE49-F238E27FC236}">
                <a16:creationId xmlns:a16="http://schemas.microsoft.com/office/drawing/2014/main" id="{E2B17A2D-45A5-DAEC-6C9E-6427A2E3D16F}"/>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a:extLst>
              <a:ext uri="{FF2B5EF4-FFF2-40B4-BE49-F238E27FC236}">
                <a16:creationId xmlns:a16="http://schemas.microsoft.com/office/drawing/2014/main" id="{784FD8A8-32FE-DE28-863A-AA14E4DB4654}"/>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30723" name="Rectangle 7">
            <a:extLst>
              <a:ext uri="{FF2B5EF4-FFF2-40B4-BE49-F238E27FC236}">
                <a16:creationId xmlns:a16="http://schemas.microsoft.com/office/drawing/2014/main" id="{30E41C0F-F927-FB8D-7720-F1F01001185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29FBF36E-4CAD-4255-8D04-034BB60EB8C4}" type="slidenum">
              <a:rPr lang="en-US" altLang="en-US" smtClean="0"/>
              <a:pPr/>
              <a:t>13</a:t>
            </a:fld>
            <a:endParaRPr lang="en-US" altLang="en-US"/>
          </a:p>
        </p:txBody>
      </p:sp>
      <p:sp>
        <p:nvSpPr>
          <p:cNvPr id="30724" name="Rectangle 2">
            <a:extLst>
              <a:ext uri="{FF2B5EF4-FFF2-40B4-BE49-F238E27FC236}">
                <a16:creationId xmlns:a16="http://schemas.microsoft.com/office/drawing/2014/main" id="{F7F246C9-EC0B-0430-F5F0-C10E744AA0EC}"/>
              </a:ext>
            </a:extLst>
          </p:cNvPr>
          <p:cNvSpPr>
            <a:spLocks noGrp="1" noRot="1" noChangeAspect="1" noChangeArrowheads="1" noTextEdit="1"/>
          </p:cNvSpPr>
          <p:nvPr>
            <p:ph type="sldImg"/>
          </p:nvPr>
        </p:nvSpPr>
        <p:spPr>
          <a:ln/>
        </p:spPr>
      </p:sp>
      <p:sp>
        <p:nvSpPr>
          <p:cNvPr id="30725" name="Rectangle 3">
            <a:extLst>
              <a:ext uri="{FF2B5EF4-FFF2-40B4-BE49-F238E27FC236}">
                <a16:creationId xmlns:a16="http://schemas.microsoft.com/office/drawing/2014/main" id="{CABA6FD9-6DE9-8A35-9280-2B702B3837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a:extLst>
              <a:ext uri="{FF2B5EF4-FFF2-40B4-BE49-F238E27FC236}">
                <a16:creationId xmlns:a16="http://schemas.microsoft.com/office/drawing/2014/main" id="{DE59D4F7-D76E-E319-216D-476BA0CB0AE5}"/>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32771" name="Rectangle 7">
            <a:extLst>
              <a:ext uri="{FF2B5EF4-FFF2-40B4-BE49-F238E27FC236}">
                <a16:creationId xmlns:a16="http://schemas.microsoft.com/office/drawing/2014/main" id="{1B3CBAC7-BD97-7734-3AC2-0CD6176E322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656184C7-421C-4168-8389-6F3CC64C2C14}" type="slidenum">
              <a:rPr lang="en-US" altLang="en-US" smtClean="0"/>
              <a:pPr/>
              <a:t>14</a:t>
            </a:fld>
            <a:endParaRPr lang="en-US" altLang="en-US"/>
          </a:p>
        </p:txBody>
      </p:sp>
      <p:sp>
        <p:nvSpPr>
          <p:cNvPr id="32772" name="Rectangle 2">
            <a:extLst>
              <a:ext uri="{FF2B5EF4-FFF2-40B4-BE49-F238E27FC236}">
                <a16:creationId xmlns:a16="http://schemas.microsoft.com/office/drawing/2014/main" id="{C6C0E3B0-5CCC-A7DB-3EEF-35543FF73FBA}"/>
              </a:ext>
            </a:extLst>
          </p:cNvPr>
          <p:cNvSpPr>
            <a:spLocks noGrp="1" noRot="1" noChangeAspect="1" noChangeArrowheads="1" noTextEdit="1"/>
          </p:cNvSpPr>
          <p:nvPr>
            <p:ph type="sldImg"/>
          </p:nvPr>
        </p:nvSpPr>
        <p:spPr>
          <a:xfrm>
            <a:off x="1008063" y="776288"/>
            <a:ext cx="5175250" cy="3881437"/>
          </a:xfrm>
          <a:ln/>
        </p:spPr>
      </p:sp>
      <p:sp>
        <p:nvSpPr>
          <p:cNvPr id="32773" name="Rectangle 3">
            <a:extLst>
              <a:ext uri="{FF2B5EF4-FFF2-40B4-BE49-F238E27FC236}">
                <a16:creationId xmlns:a16="http://schemas.microsoft.com/office/drawing/2014/main" id="{59F7B7DD-67D0-41EB-C8A4-379F5171103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32774" name="Date Placeholder 1">
            <a:extLst>
              <a:ext uri="{FF2B5EF4-FFF2-40B4-BE49-F238E27FC236}">
                <a16:creationId xmlns:a16="http://schemas.microsoft.com/office/drawing/2014/main" id="{F9A6741F-AE8D-A326-E6E2-96C1A63F4B9F}"/>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a:extLst>
              <a:ext uri="{FF2B5EF4-FFF2-40B4-BE49-F238E27FC236}">
                <a16:creationId xmlns:a16="http://schemas.microsoft.com/office/drawing/2014/main" id="{FE8C45F8-B630-2DB6-BDCD-3AD8B6B60364}"/>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34819" name="Rectangle 7">
            <a:extLst>
              <a:ext uri="{FF2B5EF4-FFF2-40B4-BE49-F238E27FC236}">
                <a16:creationId xmlns:a16="http://schemas.microsoft.com/office/drawing/2014/main" id="{C83A434B-1DEA-1498-AFEA-91104138D2E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EE6A8356-63CA-4A7F-ACDA-2B53E28A5D62}" type="slidenum">
              <a:rPr lang="en-US" altLang="en-US" smtClean="0"/>
              <a:pPr/>
              <a:t>15</a:t>
            </a:fld>
            <a:endParaRPr lang="en-US" altLang="en-US"/>
          </a:p>
        </p:txBody>
      </p:sp>
      <p:sp>
        <p:nvSpPr>
          <p:cNvPr id="34820" name="Rectangle 2">
            <a:extLst>
              <a:ext uri="{FF2B5EF4-FFF2-40B4-BE49-F238E27FC236}">
                <a16:creationId xmlns:a16="http://schemas.microsoft.com/office/drawing/2014/main" id="{3722898A-512C-5F7D-9182-99A341304F30}"/>
              </a:ext>
            </a:extLst>
          </p:cNvPr>
          <p:cNvSpPr>
            <a:spLocks noGrp="1" noRot="1" noChangeAspect="1" noChangeArrowheads="1" noTextEdit="1"/>
          </p:cNvSpPr>
          <p:nvPr>
            <p:ph type="sldImg"/>
          </p:nvPr>
        </p:nvSpPr>
        <p:spPr>
          <a:xfrm>
            <a:off x="1008063" y="776288"/>
            <a:ext cx="5175250" cy="3881437"/>
          </a:xfrm>
          <a:ln/>
        </p:spPr>
      </p:sp>
      <p:sp>
        <p:nvSpPr>
          <p:cNvPr id="34821" name="Rectangle 3">
            <a:extLst>
              <a:ext uri="{FF2B5EF4-FFF2-40B4-BE49-F238E27FC236}">
                <a16:creationId xmlns:a16="http://schemas.microsoft.com/office/drawing/2014/main" id="{CD543FD2-3DB0-254F-B146-80036B249C9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34822" name="Date Placeholder 1">
            <a:extLst>
              <a:ext uri="{FF2B5EF4-FFF2-40B4-BE49-F238E27FC236}">
                <a16:creationId xmlns:a16="http://schemas.microsoft.com/office/drawing/2014/main" id="{A3210ECF-4AAA-1BE4-A7A7-57F218878B5D}"/>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a:extLst>
              <a:ext uri="{FF2B5EF4-FFF2-40B4-BE49-F238E27FC236}">
                <a16:creationId xmlns:a16="http://schemas.microsoft.com/office/drawing/2014/main" id="{3D04B0EE-9263-4524-773F-38C0FF0D230C}"/>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36867" name="Rectangle 7">
            <a:extLst>
              <a:ext uri="{FF2B5EF4-FFF2-40B4-BE49-F238E27FC236}">
                <a16:creationId xmlns:a16="http://schemas.microsoft.com/office/drawing/2014/main" id="{6769A411-AC3E-C6AF-7901-AAF0C3CB6D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F07569CE-5BE5-4288-A2AA-516E20CBFE48}" type="slidenum">
              <a:rPr lang="en-US" altLang="en-US" smtClean="0"/>
              <a:pPr/>
              <a:t>16</a:t>
            </a:fld>
            <a:endParaRPr lang="en-US" altLang="en-US"/>
          </a:p>
        </p:txBody>
      </p:sp>
      <p:sp>
        <p:nvSpPr>
          <p:cNvPr id="36868" name="Rectangle 2">
            <a:extLst>
              <a:ext uri="{FF2B5EF4-FFF2-40B4-BE49-F238E27FC236}">
                <a16:creationId xmlns:a16="http://schemas.microsoft.com/office/drawing/2014/main" id="{903B3FDF-0F76-FA47-E36C-AB3D1D60D07A}"/>
              </a:ext>
            </a:extLst>
          </p:cNvPr>
          <p:cNvSpPr>
            <a:spLocks noGrp="1" noRot="1" noChangeAspect="1" noChangeArrowheads="1" noTextEdit="1"/>
          </p:cNvSpPr>
          <p:nvPr>
            <p:ph type="sldImg"/>
          </p:nvPr>
        </p:nvSpPr>
        <p:spPr>
          <a:xfrm>
            <a:off x="1008063" y="776288"/>
            <a:ext cx="5175250" cy="3881437"/>
          </a:xfrm>
          <a:ln/>
        </p:spPr>
      </p:sp>
      <p:sp>
        <p:nvSpPr>
          <p:cNvPr id="36869" name="Rectangle 3">
            <a:extLst>
              <a:ext uri="{FF2B5EF4-FFF2-40B4-BE49-F238E27FC236}">
                <a16:creationId xmlns:a16="http://schemas.microsoft.com/office/drawing/2014/main" id="{0EC1FFDE-D706-03F6-1DC8-DB36347C4D9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36870" name="Date Placeholder 1">
            <a:extLst>
              <a:ext uri="{FF2B5EF4-FFF2-40B4-BE49-F238E27FC236}">
                <a16:creationId xmlns:a16="http://schemas.microsoft.com/office/drawing/2014/main" id="{E64A4E53-05DB-C12A-D77D-BDE87C956F7D}"/>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57021A49-BDCF-487A-636B-46F11E5840A2}"/>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38915" name="Rectangle 7">
            <a:extLst>
              <a:ext uri="{FF2B5EF4-FFF2-40B4-BE49-F238E27FC236}">
                <a16:creationId xmlns:a16="http://schemas.microsoft.com/office/drawing/2014/main" id="{173DAF3D-1718-17DE-5DE9-17CC5550546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EEC53470-8EF0-4CB9-A72A-FEB5AC307692}" type="slidenum">
              <a:rPr lang="en-US" altLang="en-US" smtClean="0"/>
              <a:pPr/>
              <a:t>17</a:t>
            </a:fld>
            <a:endParaRPr lang="en-US" altLang="en-US"/>
          </a:p>
        </p:txBody>
      </p:sp>
      <p:sp>
        <p:nvSpPr>
          <p:cNvPr id="38916" name="Rectangle 2">
            <a:extLst>
              <a:ext uri="{FF2B5EF4-FFF2-40B4-BE49-F238E27FC236}">
                <a16:creationId xmlns:a16="http://schemas.microsoft.com/office/drawing/2014/main" id="{D4B56AFF-9431-6D17-2144-9DF2A281A04B}"/>
              </a:ext>
            </a:extLst>
          </p:cNvPr>
          <p:cNvSpPr>
            <a:spLocks noGrp="1" noRot="1" noChangeAspect="1" noChangeArrowheads="1" noTextEdit="1"/>
          </p:cNvSpPr>
          <p:nvPr>
            <p:ph type="sldImg"/>
          </p:nvPr>
        </p:nvSpPr>
        <p:spPr>
          <a:xfrm>
            <a:off x="941388" y="752475"/>
            <a:ext cx="5010150" cy="3759200"/>
          </a:xfrm>
          <a:ln/>
        </p:spPr>
      </p:sp>
      <p:sp>
        <p:nvSpPr>
          <p:cNvPr id="38917" name="Rectangle 3">
            <a:extLst>
              <a:ext uri="{FF2B5EF4-FFF2-40B4-BE49-F238E27FC236}">
                <a16:creationId xmlns:a16="http://schemas.microsoft.com/office/drawing/2014/main" id="{989C14A1-FC58-F3BE-3414-F76DE3E260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a:extLst>
              <a:ext uri="{FF2B5EF4-FFF2-40B4-BE49-F238E27FC236}">
                <a16:creationId xmlns:a16="http://schemas.microsoft.com/office/drawing/2014/main" id="{7C48147B-1AD5-5824-9293-9FA1246FBF78}"/>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40963" name="Rectangle 7">
            <a:extLst>
              <a:ext uri="{FF2B5EF4-FFF2-40B4-BE49-F238E27FC236}">
                <a16:creationId xmlns:a16="http://schemas.microsoft.com/office/drawing/2014/main" id="{9B815A4F-5E18-0B77-CFB2-32CF3BEAD55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91DB6FDE-3DCD-4DC7-A66A-56188E41A9D0}" type="slidenum">
              <a:rPr lang="en-US" altLang="en-US" smtClean="0"/>
              <a:pPr/>
              <a:t>19</a:t>
            </a:fld>
            <a:endParaRPr lang="en-US" altLang="en-US"/>
          </a:p>
        </p:txBody>
      </p:sp>
      <p:sp>
        <p:nvSpPr>
          <p:cNvPr id="40964" name="Rectangle 2">
            <a:extLst>
              <a:ext uri="{FF2B5EF4-FFF2-40B4-BE49-F238E27FC236}">
                <a16:creationId xmlns:a16="http://schemas.microsoft.com/office/drawing/2014/main" id="{1C6F3888-391D-E3E9-FD22-A7BA11E9C16D}"/>
              </a:ext>
            </a:extLst>
          </p:cNvPr>
          <p:cNvSpPr>
            <a:spLocks noGrp="1" noRot="1" noChangeAspect="1" noChangeArrowheads="1" noTextEdit="1"/>
          </p:cNvSpPr>
          <p:nvPr>
            <p:ph type="sldImg"/>
          </p:nvPr>
        </p:nvSpPr>
        <p:spPr>
          <a:ln/>
        </p:spPr>
      </p:sp>
      <p:sp>
        <p:nvSpPr>
          <p:cNvPr id="40965" name="Rectangle 3">
            <a:extLst>
              <a:ext uri="{FF2B5EF4-FFF2-40B4-BE49-F238E27FC236}">
                <a16:creationId xmlns:a16="http://schemas.microsoft.com/office/drawing/2014/main" id="{481BA1F7-CB43-41C2-92E2-89F60302FD3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a:extLst>
              <a:ext uri="{FF2B5EF4-FFF2-40B4-BE49-F238E27FC236}">
                <a16:creationId xmlns:a16="http://schemas.microsoft.com/office/drawing/2014/main" id="{A5BF5512-BE1D-FD54-3EEC-E6B27FC9F045}"/>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43011" name="Rectangle 7">
            <a:extLst>
              <a:ext uri="{FF2B5EF4-FFF2-40B4-BE49-F238E27FC236}">
                <a16:creationId xmlns:a16="http://schemas.microsoft.com/office/drawing/2014/main" id="{E5825E1D-B847-46EB-BE01-77BEFE712F3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0C1A578D-3EE3-4D96-B4FB-5BA95A7D5660}" type="slidenum">
              <a:rPr lang="en-US" altLang="en-US" smtClean="0"/>
              <a:pPr/>
              <a:t>20</a:t>
            </a:fld>
            <a:endParaRPr lang="en-US" altLang="en-US"/>
          </a:p>
        </p:txBody>
      </p:sp>
      <p:sp>
        <p:nvSpPr>
          <p:cNvPr id="43012" name="Rectangle 2">
            <a:extLst>
              <a:ext uri="{FF2B5EF4-FFF2-40B4-BE49-F238E27FC236}">
                <a16:creationId xmlns:a16="http://schemas.microsoft.com/office/drawing/2014/main" id="{2804A45F-A74A-5ABD-42AF-B4FBC18CC886}"/>
              </a:ext>
            </a:extLst>
          </p:cNvPr>
          <p:cNvSpPr>
            <a:spLocks noGrp="1" noRot="1" noChangeAspect="1" noChangeArrowheads="1" noTextEdit="1"/>
          </p:cNvSpPr>
          <p:nvPr>
            <p:ph type="sldImg"/>
          </p:nvPr>
        </p:nvSpPr>
        <p:spPr>
          <a:xfrm>
            <a:off x="1008063" y="776288"/>
            <a:ext cx="5175250" cy="3881437"/>
          </a:xfrm>
          <a:ln/>
        </p:spPr>
      </p:sp>
      <p:sp>
        <p:nvSpPr>
          <p:cNvPr id="43013" name="Rectangle 3">
            <a:extLst>
              <a:ext uri="{FF2B5EF4-FFF2-40B4-BE49-F238E27FC236}">
                <a16:creationId xmlns:a16="http://schemas.microsoft.com/office/drawing/2014/main" id="{C87827B1-0758-4294-1737-3255D1753D9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43014" name="Date Placeholder 1">
            <a:extLst>
              <a:ext uri="{FF2B5EF4-FFF2-40B4-BE49-F238E27FC236}">
                <a16:creationId xmlns:a16="http://schemas.microsoft.com/office/drawing/2014/main" id="{582A2E64-52FB-2055-BB4A-81F2AD2DD1FD}"/>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a:extLst>
              <a:ext uri="{FF2B5EF4-FFF2-40B4-BE49-F238E27FC236}">
                <a16:creationId xmlns:a16="http://schemas.microsoft.com/office/drawing/2014/main" id="{E68F0B5B-74C0-B381-026E-85F142311836}"/>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8195" name="Rectangle 7">
            <a:extLst>
              <a:ext uri="{FF2B5EF4-FFF2-40B4-BE49-F238E27FC236}">
                <a16:creationId xmlns:a16="http://schemas.microsoft.com/office/drawing/2014/main" id="{B7251189-9627-6AFF-53C7-5F2904B2046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4295672F-67C4-469C-AE04-1267A11A5590}" type="slidenum">
              <a:rPr lang="en-US" altLang="en-US" smtClean="0"/>
              <a:pPr/>
              <a:t>2</a:t>
            </a:fld>
            <a:endParaRPr lang="en-US" altLang="en-US"/>
          </a:p>
        </p:txBody>
      </p:sp>
      <p:sp>
        <p:nvSpPr>
          <p:cNvPr id="8196" name="Rectangle 2">
            <a:extLst>
              <a:ext uri="{FF2B5EF4-FFF2-40B4-BE49-F238E27FC236}">
                <a16:creationId xmlns:a16="http://schemas.microsoft.com/office/drawing/2014/main" id="{2AB27928-C9D5-F936-30E0-369ED719D0EA}"/>
              </a:ext>
            </a:extLst>
          </p:cNvPr>
          <p:cNvSpPr>
            <a:spLocks noGrp="1" noRot="1" noChangeAspect="1" noChangeArrowheads="1" noTextEdit="1"/>
          </p:cNvSpPr>
          <p:nvPr>
            <p:ph type="sldImg"/>
          </p:nvPr>
        </p:nvSpPr>
        <p:spPr>
          <a:xfrm>
            <a:off x="941388" y="752475"/>
            <a:ext cx="5010150" cy="3759200"/>
          </a:xfrm>
          <a:ln/>
        </p:spPr>
      </p:sp>
      <p:sp>
        <p:nvSpPr>
          <p:cNvPr id="8197" name="Rectangle 3">
            <a:extLst>
              <a:ext uri="{FF2B5EF4-FFF2-40B4-BE49-F238E27FC236}">
                <a16:creationId xmlns:a16="http://schemas.microsoft.com/office/drawing/2014/main" id="{E8911F40-C2AF-22A2-E76D-E49FF520E33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a:extLst>
              <a:ext uri="{FF2B5EF4-FFF2-40B4-BE49-F238E27FC236}">
                <a16:creationId xmlns:a16="http://schemas.microsoft.com/office/drawing/2014/main" id="{E4C193A4-E205-1915-479B-E1F97D905205}"/>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45059" name="Rectangle 7">
            <a:extLst>
              <a:ext uri="{FF2B5EF4-FFF2-40B4-BE49-F238E27FC236}">
                <a16:creationId xmlns:a16="http://schemas.microsoft.com/office/drawing/2014/main" id="{7E5381F3-E90B-ECA6-B282-C56F71B4DB9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9DF6FE5F-26B9-4FDE-A1AA-BC55CD472431}" type="slidenum">
              <a:rPr lang="en-US" altLang="en-US" smtClean="0"/>
              <a:pPr/>
              <a:t>21</a:t>
            </a:fld>
            <a:endParaRPr lang="en-US" altLang="en-US"/>
          </a:p>
        </p:txBody>
      </p:sp>
      <p:sp>
        <p:nvSpPr>
          <p:cNvPr id="45060" name="Rectangle 2">
            <a:extLst>
              <a:ext uri="{FF2B5EF4-FFF2-40B4-BE49-F238E27FC236}">
                <a16:creationId xmlns:a16="http://schemas.microsoft.com/office/drawing/2014/main" id="{9BB6A496-0DBE-820C-23D0-8DC8F50DF840}"/>
              </a:ext>
            </a:extLst>
          </p:cNvPr>
          <p:cNvSpPr>
            <a:spLocks noGrp="1" noRot="1" noChangeAspect="1" noChangeArrowheads="1" noTextEdit="1"/>
          </p:cNvSpPr>
          <p:nvPr>
            <p:ph type="sldImg"/>
          </p:nvPr>
        </p:nvSpPr>
        <p:spPr>
          <a:ln/>
        </p:spPr>
      </p:sp>
      <p:sp>
        <p:nvSpPr>
          <p:cNvPr id="45061" name="Rectangle 3">
            <a:extLst>
              <a:ext uri="{FF2B5EF4-FFF2-40B4-BE49-F238E27FC236}">
                <a16:creationId xmlns:a16="http://schemas.microsoft.com/office/drawing/2014/main" id="{FBE6948F-49BA-BD33-F4AE-0EDEF5D7F1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a:extLst>
              <a:ext uri="{FF2B5EF4-FFF2-40B4-BE49-F238E27FC236}">
                <a16:creationId xmlns:a16="http://schemas.microsoft.com/office/drawing/2014/main" id="{F39B7493-FC59-E3CD-DEA8-B76285DFFF02}"/>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47107" name="Rectangle 7">
            <a:extLst>
              <a:ext uri="{FF2B5EF4-FFF2-40B4-BE49-F238E27FC236}">
                <a16:creationId xmlns:a16="http://schemas.microsoft.com/office/drawing/2014/main" id="{A992BEB6-F6C6-692C-B762-78984F03E60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F4CA2A5C-B28B-464D-9BD4-DDB5FB114632}" type="slidenum">
              <a:rPr lang="en-US" altLang="en-US" smtClean="0"/>
              <a:pPr/>
              <a:t>22</a:t>
            </a:fld>
            <a:endParaRPr lang="en-US" altLang="en-US"/>
          </a:p>
        </p:txBody>
      </p:sp>
      <p:sp>
        <p:nvSpPr>
          <p:cNvPr id="47108" name="Rectangle 2">
            <a:extLst>
              <a:ext uri="{FF2B5EF4-FFF2-40B4-BE49-F238E27FC236}">
                <a16:creationId xmlns:a16="http://schemas.microsoft.com/office/drawing/2014/main" id="{17EEF24D-181A-C6BF-6C04-205E6E9EABF3}"/>
              </a:ext>
            </a:extLst>
          </p:cNvPr>
          <p:cNvSpPr>
            <a:spLocks noGrp="1" noRot="1" noChangeAspect="1" noChangeArrowheads="1" noTextEdit="1"/>
          </p:cNvSpPr>
          <p:nvPr>
            <p:ph type="sldImg"/>
          </p:nvPr>
        </p:nvSpPr>
        <p:spPr>
          <a:ln/>
        </p:spPr>
      </p:sp>
      <p:sp>
        <p:nvSpPr>
          <p:cNvPr id="47109" name="Rectangle 3">
            <a:extLst>
              <a:ext uri="{FF2B5EF4-FFF2-40B4-BE49-F238E27FC236}">
                <a16:creationId xmlns:a16="http://schemas.microsoft.com/office/drawing/2014/main" id="{83713B90-5A0C-9E9A-7254-E3A23A8B0DA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a:extLst>
              <a:ext uri="{FF2B5EF4-FFF2-40B4-BE49-F238E27FC236}">
                <a16:creationId xmlns:a16="http://schemas.microsoft.com/office/drawing/2014/main" id="{C9A6182B-A7D9-8CE2-7A7A-5F7A4ED7ABF4}"/>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49155" name="Rectangle 7">
            <a:extLst>
              <a:ext uri="{FF2B5EF4-FFF2-40B4-BE49-F238E27FC236}">
                <a16:creationId xmlns:a16="http://schemas.microsoft.com/office/drawing/2014/main" id="{C2D3D892-E450-A302-7BB3-39DA516E473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F525E304-B1B6-4B6F-913F-7C1A435A5E4A}" type="slidenum">
              <a:rPr lang="en-US" altLang="en-US" smtClean="0"/>
              <a:pPr/>
              <a:t>23</a:t>
            </a:fld>
            <a:endParaRPr lang="en-US" altLang="en-US"/>
          </a:p>
        </p:txBody>
      </p:sp>
      <p:sp>
        <p:nvSpPr>
          <p:cNvPr id="49156" name="Rectangle 2">
            <a:extLst>
              <a:ext uri="{FF2B5EF4-FFF2-40B4-BE49-F238E27FC236}">
                <a16:creationId xmlns:a16="http://schemas.microsoft.com/office/drawing/2014/main" id="{5503BEF0-BB83-0945-ECA3-F2DC4234BD3E}"/>
              </a:ext>
            </a:extLst>
          </p:cNvPr>
          <p:cNvSpPr>
            <a:spLocks noGrp="1" noRot="1" noChangeAspect="1" noChangeArrowheads="1" noTextEdit="1"/>
          </p:cNvSpPr>
          <p:nvPr>
            <p:ph type="sldImg"/>
          </p:nvPr>
        </p:nvSpPr>
        <p:spPr>
          <a:ln/>
        </p:spPr>
      </p:sp>
      <p:sp>
        <p:nvSpPr>
          <p:cNvPr id="49157" name="Rectangle 3">
            <a:extLst>
              <a:ext uri="{FF2B5EF4-FFF2-40B4-BE49-F238E27FC236}">
                <a16:creationId xmlns:a16="http://schemas.microsoft.com/office/drawing/2014/main" id="{54989254-AA9C-34F8-59FF-607658EA0A6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a:extLst>
              <a:ext uri="{FF2B5EF4-FFF2-40B4-BE49-F238E27FC236}">
                <a16:creationId xmlns:a16="http://schemas.microsoft.com/office/drawing/2014/main" id="{73DEFCA9-6A08-5F6B-D22E-083F09831E99}"/>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51203" name="Rectangle 7">
            <a:extLst>
              <a:ext uri="{FF2B5EF4-FFF2-40B4-BE49-F238E27FC236}">
                <a16:creationId xmlns:a16="http://schemas.microsoft.com/office/drawing/2014/main" id="{A972FA14-8759-5611-E2B0-4B5CFB9FCCB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AF6850CB-E24B-4CE9-A9E9-4967841CA86F}" type="slidenum">
              <a:rPr lang="en-US" altLang="en-US" smtClean="0"/>
              <a:pPr/>
              <a:t>24</a:t>
            </a:fld>
            <a:endParaRPr lang="en-US" altLang="en-US"/>
          </a:p>
        </p:txBody>
      </p:sp>
      <p:sp>
        <p:nvSpPr>
          <p:cNvPr id="51204" name="Rectangle 2">
            <a:extLst>
              <a:ext uri="{FF2B5EF4-FFF2-40B4-BE49-F238E27FC236}">
                <a16:creationId xmlns:a16="http://schemas.microsoft.com/office/drawing/2014/main" id="{2908C8CA-5E7C-F843-38DF-9CF098677045}"/>
              </a:ext>
            </a:extLst>
          </p:cNvPr>
          <p:cNvSpPr>
            <a:spLocks noGrp="1" noRot="1" noChangeAspect="1" noChangeArrowheads="1" noTextEdit="1"/>
          </p:cNvSpPr>
          <p:nvPr>
            <p:ph type="sldImg"/>
          </p:nvPr>
        </p:nvSpPr>
        <p:spPr>
          <a:xfrm>
            <a:off x="941388" y="752475"/>
            <a:ext cx="5010150" cy="3759200"/>
          </a:xfrm>
          <a:ln/>
        </p:spPr>
      </p:sp>
      <p:sp>
        <p:nvSpPr>
          <p:cNvPr id="51205" name="Rectangle 3">
            <a:extLst>
              <a:ext uri="{FF2B5EF4-FFF2-40B4-BE49-F238E27FC236}">
                <a16:creationId xmlns:a16="http://schemas.microsoft.com/office/drawing/2014/main" id="{B31DAD6F-7D98-F601-DD01-8F6079D0397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a:extLst>
              <a:ext uri="{FF2B5EF4-FFF2-40B4-BE49-F238E27FC236}">
                <a16:creationId xmlns:a16="http://schemas.microsoft.com/office/drawing/2014/main" id="{33CE6984-EAA9-59B8-2325-44B393E7467B}"/>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53251" name="Rectangle 7">
            <a:extLst>
              <a:ext uri="{FF2B5EF4-FFF2-40B4-BE49-F238E27FC236}">
                <a16:creationId xmlns:a16="http://schemas.microsoft.com/office/drawing/2014/main" id="{7B77F175-1D88-FF29-C2B1-514EDB07980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D26CFA57-0FF4-4079-8EA2-A54090712CF5}" type="slidenum">
              <a:rPr lang="en-US" altLang="en-US" smtClean="0"/>
              <a:pPr/>
              <a:t>25</a:t>
            </a:fld>
            <a:endParaRPr lang="en-US" altLang="en-US"/>
          </a:p>
        </p:txBody>
      </p:sp>
      <p:sp>
        <p:nvSpPr>
          <p:cNvPr id="53252" name="Rectangle 2">
            <a:extLst>
              <a:ext uri="{FF2B5EF4-FFF2-40B4-BE49-F238E27FC236}">
                <a16:creationId xmlns:a16="http://schemas.microsoft.com/office/drawing/2014/main" id="{64971803-E2F3-F435-06C2-5F3061B9A553}"/>
              </a:ext>
            </a:extLst>
          </p:cNvPr>
          <p:cNvSpPr>
            <a:spLocks noGrp="1" noRot="1" noChangeAspect="1" noChangeArrowheads="1" noTextEdit="1"/>
          </p:cNvSpPr>
          <p:nvPr>
            <p:ph type="sldImg"/>
          </p:nvPr>
        </p:nvSpPr>
        <p:spPr>
          <a:ln/>
        </p:spPr>
      </p:sp>
      <p:sp>
        <p:nvSpPr>
          <p:cNvPr id="53253" name="Rectangle 3">
            <a:extLst>
              <a:ext uri="{FF2B5EF4-FFF2-40B4-BE49-F238E27FC236}">
                <a16:creationId xmlns:a16="http://schemas.microsoft.com/office/drawing/2014/main" id="{BD729359-1A19-C322-4053-F5B85ED9B39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
        <p:nvSpPr>
          <p:cNvPr id="53254" name="Date Placeholder 1">
            <a:extLst>
              <a:ext uri="{FF2B5EF4-FFF2-40B4-BE49-F238E27FC236}">
                <a16:creationId xmlns:a16="http://schemas.microsoft.com/office/drawing/2014/main" id="{6C6BE378-6244-2B3F-515F-083682CAF18F}"/>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a:extLst>
              <a:ext uri="{FF2B5EF4-FFF2-40B4-BE49-F238E27FC236}">
                <a16:creationId xmlns:a16="http://schemas.microsoft.com/office/drawing/2014/main" id="{46B36BBD-8477-3AFF-ECAF-5A1C4A22C849}"/>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55299" name="Rectangle 7">
            <a:extLst>
              <a:ext uri="{FF2B5EF4-FFF2-40B4-BE49-F238E27FC236}">
                <a16:creationId xmlns:a16="http://schemas.microsoft.com/office/drawing/2014/main" id="{6422C97A-77A3-FD52-8DF8-81E476AD891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A552D0DD-1DD0-4294-AC2C-4ED2DEE19914}" type="slidenum">
              <a:rPr lang="en-US" altLang="en-US" smtClean="0"/>
              <a:pPr/>
              <a:t>26</a:t>
            </a:fld>
            <a:endParaRPr lang="en-US" altLang="en-US"/>
          </a:p>
        </p:txBody>
      </p:sp>
      <p:sp>
        <p:nvSpPr>
          <p:cNvPr id="55300" name="Rectangle 2">
            <a:extLst>
              <a:ext uri="{FF2B5EF4-FFF2-40B4-BE49-F238E27FC236}">
                <a16:creationId xmlns:a16="http://schemas.microsoft.com/office/drawing/2014/main" id="{AF0CCDBC-3A3F-D496-E123-D25905027DFE}"/>
              </a:ext>
            </a:extLst>
          </p:cNvPr>
          <p:cNvSpPr>
            <a:spLocks noGrp="1" noRot="1" noChangeAspect="1" noChangeArrowheads="1" noTextEdit="1"/>
          </p:cNvSpPr>
          <p:nvPr>
            <p:ph type="sldImg"/>
          </p:nvPr>
        </p:nvSpPr>
        <p:spPr>
          <a:ln/>
        </p:spPr>
      </p:sp>
      <p:sp>
        <p:nvSpPr>
          <p:cNvPr id="55301" name="Rectangle 3">
            <a:extLst>
              <a:ext uri="{FF2B5EF4-FFF2-40B4-BE49-F238E27FC236}">
                <a16:creationId xmlns:a16="http://schemas.microsoft.com/office/drawing/2014/main" id="{24F8704D-8C52-EF3A-E9F9-5A5CC7F7ECA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latin typeface="Arial" panose="020B0604020202020204" pitchFamily="34" charset="0"/>
              <a:cs typeface="Arial" panose="020B0604020202020204" pitchFamily="34" charset="0"/>
            </a:endParaRPr>
          </a:p>
        </p:txBody>
      </p:sp>
      <p:sp>
        <p:nvSpPr>
          <p:cNvPr id="55302" name="Date Placeholder 1">
            <a:extLst>
              <a:ext uri="{FF2B5EF4-FFF2-40B4-BE49-F238E27FC236}">
                <a16:creationId xmlns:a16="http://schemas.microsoft.com/office/drawing/2014/main" id="{6E80234B-5584-3039-B970-5DBC3BEDEA63}"/>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75CE95A0-3A92-E1B4-D21E-919724CBD551}"/>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67315E4E-5B68-EE30-9BDD-E1FFDC9B9960}"/>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57348" name="Slide Number Placeholder 3">
            <a:extLst>
              <a:ext uri="{FF2B5EF4-FFF2-40B4-BE49-F238E27FC236}">
                <a16:creationId xmlns:a16="http://schemas.microsoft.com/office/drawing/2014/main" id="{F2941B11-CBD9-09B5-1519-B0F446FFAAD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5B763956-6F31-4419-BE6C-DC5DDD35AFEA}" type="slidenum">
              <a:rPr lang="en-US" altLang="en-US" smtClean="0"/>
              <a:pPr/>
              <a:t>27</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165AE2DE-AE7B-06F2-C1DF-E282D5C77724}"/>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B6606AC1-6374-81EE-7907-79A752B2EDC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59396" name="Slide Number Placeholder 3">
            <a:extLst>
              <a:ext uri="{FF2B5EF4-FFF2-40B4-BE49-F238E27FC236}">
                <a16:creationId xmlns:a16="http://schemas.microsoft.com/office/drawing/2014/main" id="{35162F29-EFE6-EA68-FCE8-9DBA90F4FEF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E431EC62-F6A6-413E-BF98-F6E4C1B6EDE8}" type="slidenum">
              <a:rPr lang="en-US" altLang="en-US" smtClean="0"/>
              <a:pPr/>
              <a:t>28</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73610D34-4812-4A19-FDE7-F244A3F54D6F}"/>
              </a:ext>
            </a:extLst>
          </p:cNvPr>
          <p:cNvSpPr>
            <a:spLocks noGrp="1" noRot="1" noChangeAspect="1" noChangeArrowheads="1" noTextEdit="1"/>
          </p:cNvSpPr>
          <p:nvPr>
            <p:ph type="sldImg"/>
          </p:nvPr>
        </p:nvSpPr>
        <p:spPr>
          <a:ln/>
        </p:spPr>
      </p:sp>
      <p:sp>
        <p:nvSpPr>
          <p:cNvPr id="61443" name="Notes Placeholder 2">
            <a:extLst>
              <a:ext uri="{FF2B5EF4-FFF2-40B4-BE49-F238E27FC236}">
                <a16:creationId xmlns:a16="http://schemas.microsoft.com/office/drawing/2014/main" id="{7ACFA3D8-88CB-0D1A-7229-F821D5D4ED4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1444" name="Slide Number Placeholder 3">
            <a:extLst>
              <a:ext uri="{FF2B5EF4-FFF2-40B4-BE49-F238E27FC236}">
                <a16:creationId xmlns:a16="http://schemas.microsoft.com/office/drawing/2014/main" id="{75B4F512-22FB-4035-F875-C541E05E5AA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1B24D688-695A-417E-96F7-506C9CE737B0}" type="slidenum">
              <a:rPr lang="en-US" altLang="en-US" smtClean="0"/>
              <a:pPr/>
              <a:t>29</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02B4714E-F7B5-271D-A0D3-E60A1C6FD5E2}"/>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1A19AB4A-767F-8618-00BD-ED9814B6939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3492" name="Slide Number Placeholder 3">
            <a:extLst>
              <a:ext uri="{FF2B5EF4-FFF2-40B4-BE49-F238E27FC236}">
                <a16:creationId xmlns:a16="http://schemas.microsoft.com/office/drawing/2014/main" id="{2B3E9995-66AA-A5C7-AE94-C305C630E69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B639B684-CBFF-4112-AAA6-E7F661F6BCFA}" type="slidenum">
              <a:rPr lang="en-US" altLang="en-US" smtClean="0"/>
              <a:pPr/>
              <a:t>30</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a:extLst>
              <a:ext uri="{FF2B5EF4-FFF2-40B4-BE49-F238E27FC236}">
                <a16:creationId xmlns:a16="http://schemas.microsoft.com/office/drawing/2014/main" id="{4EA25546-C16C-439F-4B49-57887E8A7F6B}"/>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10243" name="Rectangle 7">
            <a:extLst>
              <a:ext uri="{FF2B5EF4-FFF2-40B4-BE49-F238E27FC236}">
                <a16:creationId xmlns:a16="http://schemas.microsoft.com/office/drawing/2014/main" id="{CBBD51C0-9E0B-07EA-451E-CEF57405122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F426073A-71AD-41BD-A14D-F83E1939EAC6}" type="slidenum">
              <a:rPr lang="en-US" altLang="en-US" smtClean="0"/>
              <a:pPr/>
              <a:t>3</a:t>
            </a:fld>
            <a:endParaRPr lang="en-US" altLang="en-US"/>
          </a:p>
        </p:txBody>
      </p:sp>
      <p:sp>
        <p:nvSpPr>
          <p:cNvPr id="10244" name="Rectangle 2">
            <a:extLst>
              <a:ext uri="{FF2B5EF4-FFF2-40B4-BE49-F238E27FC236}">
                <a16:creationId xmlns:a16="http://schemas.microsoft.com/office/drawing/2014/main" id="{82C193F5-34C7-256F-796B-76C22EA2BA92}"/>
              </a:ext>
            </a:extLst>
          </p:cNvPr>
          <p:cNvSpPr>
            <a:spLocks noGrp="1" noRot="1" noChangeAspect="1" noChangeArrowheads="1" noTextEdit="1"/>
          </p:cNvSpPr>
          <p:nvPr>
            <p:ph type="sldImg"/>
          </p:nvPr>
        </p:nvSpPr>
        <p:spPr>
          <a:ln/>
        </p:spPr>
      </p:sp>
      <p:sp>
        <p:nvSpPr>
          <p:cNvPr id="10245" name="Rectangle 3">
            <a:extLst>
              <a:ext uri="{FF2B5EF4-FFF2-40B4-BE49-F238E27FC236}">
                <a16:creationId xmlns:a16="http://schemas.microsoft.com/office/drawing/2014/main" id="{E952B5C1-E00A-01D2-9D9D-DBF3E8DE64E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10246" name="Date Placeholder 1">
            <a:extLst>
              <a:ext uri="{FF2B5EF4-FFF2-40B4-BE49-F238E27FC236}">
                <a16:creationId xmlns:a16="http://schemas.microsoft.com/office/drawing/2014/main" id="{8BD49BC8-EBEA-75BB-9D21-5FD975887737}"/>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F9772621-8A40-3C0C-E2F6-F4B2C16CB4D9}"/>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B08701E2-80CC-8955-36E6-70D50B6617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cs typeface="Arial" panose="020B0604020202020204" pitchFamily="34" charset="0"/>
              </a:rPr>
              <a:t>Visual of how Q methodology breaks up the opinions and views of everyone in the study group </a:t>
            </a:r>
          </a:p>
          <a:p>
            <a:r>
              <a:rPr lang="en-US" altLang="en-US" dirty="0">
                <a:latin typeface="Arial" panose="020B0604020202020204" pitchFamily="34" charset="0"/>
                <a:cs typeface="Arial" panose="020B0604020202020204" pitchFamily="34" charset="0"/>
              </a:rPr>
              <a:t>Discuss the GOAL of Q methodology, which is to gain an understanding of all of the viewpoints that exist within a population, not to understand the proportion of a population who believes each </a:t>
            </a:r>
          </a:p>
          <a:p>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Q methodology identifies all the unique viewpoints within a group. </a:t>
            </a:r>
          </a:p>
        </p:txBody>
      </p:sp>
      <p:sp>
        <p:nvSpPr>
          <p:cNvPr id="47108" name="Slide Number Placeholder 3">
            <a:extLst>
              <a:ext uri="{FF2B5EF4-FFF2-40B4-BE49-F238E27FC236}">
                <a16:creationId xmlns:a16="http://schemas.microsoft.com/office/drawing/2014/main" id="{9C23DEEF-3459-B230-9E84-AEF0E8B3281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EB8A64F1-821D-446F-918C-1A4AF5406BEB}" type="slidenum">
              <a:rPr lang="en-US" altLang="en-US" smtClean="0"/>
              <a:pPr/>
              <a:t>31</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7C06417-2E94-846F-7F2A-DA31E3BAA5EB}"/>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Nursing Professionalism</a:t>
            </a:r>
          </a:p>
        </p:txBody>
      </p:sp>
      <p:sp>
        <p:nvSpPr>
          <p:cNvPr id="49155" name="Rectangle 3">
            <a:extLst>
              <a:ext uri="{FF2B5EF4-FFF2-40B4-BE49-F238E27FC236}">
                <a16:creationId xmlns:a16="http://schemas.microsoft.com/office/drawing/2014/main" id="{6D24E5CC-755C-78D0-DF97-43AED5482DB9}"/>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April 2010</a:t>
            </a:r>
          </a:p>
        </p:txBody>
      </p:sp>
      <p:sp>
        <p:nvSpPr>
          <p:cNvPr id="49156" name="Rectangle 7">
            <a:extLst>
              <a:ext uri="{FF2B5EF4-FFF2-40B4-BE49-F238E27FC236}">
                <a16:creationId xmlns:a16="http://schemas.microsoft.com/office/drawing/2014/main" id="{AFFDE95E-CA66-DF4D-4B4E-7C05F6B9E3D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E142854D-9E8A-45C7-B0D6-9E4B377FFF84}" type="slidenum">
              <a:rPr lang="en-US" altLang="en-US" smtClean="0"/>
              <a:pPr/>
              <a:t>32</a:t>
            </a:fld>
            <a:endParaRPr lang="en-US" altLang="en-US"/>
          </a:p>
        </p:txBody>
      </p:sp>
      <p:sp>
        <p:nvSpPr>
          <p:cNvPr id="49157" name="Rectangle 2">
            <a:extLst>
              <a:ext uri="{FF2B5EF4-FFF2-40B4-BE49-F238E27FC236}">
                <a16:creationId xmlns:a16="http://schemas.microsoft.com/office/drawing/2014/main" id="{CF3CFB5C-C8CA-6774-C91F-DCA1E2B1CAC3}"/>
              </a:ext>
            </a:extLst>
          </p:cNvPr>
          <p:cNvSpPr>
            <a:spLocks noGrp="1" noRot="1" noChangeAspect="1" noChangeArrowheads="1" noTextEdit="1"/>
          </p:cNvSpPr>
          <p:nvPr>
            <p:ph type="sldImg"/>
          </p:nvPr>
        </p:nvSpPr>
        <p:spPr>
          <a:ln/>
        </p:spPr>
      </p:sp>
      <p:sp>
        <p:nvSpPr>
          <p:cNvPr id="49158" name="Rectangle 3">
            <a:extLst>
              <a:ext uri="{FF2B5EF4-FFF2-40B4-BE49-F238E27FC236}">
                <a16:creationId xmlns:a16="http://schemas.microsoft.com/office/drawing/2014/main" id="{7A3D7A05-A68E-DA9A-0F60-641CB43C3DC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407B201-E78A-B693-E2BB-A138FF5FCCDC}"/>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Nursing Professionalism</a:t>
            </a:r>
          </a:p>
        </p:txBody>
      </p:sp>
      <p:sp>
        <p:nvSpPr>
          <p:cNvPr id="51203" name="Rectangle 3">
            <a:extLst>
              <a:ext uri="{FF2B5EF4-FFF2-40B4-BE49-F238E27FC236}">
                <a16:creationId xmlns:a16="http://schemas.microsoft.com/office/drawing/2014/main" id="{1232D816-9437-B1F8-CB40-BF43EF2C2A13}"/>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April 2010</a:t>
            </a:r>
          </a:p>
        </p:txBody>
      </p:sp>
      <p:sp>
        <p:nvSpPr>
          <p:cNvPr id="51204" name="Rectangle 7">
            <a:extLst>
              <a:ext uri="{FF2B5EF4-FFF2-40B4-BE49-F238E27FC236}">
                <a16:creationId xmlns:a16="http://schemas.microsoft.com/office/drawing/2014/main" id="{212A6D8D-8D28-D5D9-8A5D-81D11A165E9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C671021F-76C0-436D-AF76-0DEC582B1125}" type="slidenum">
              <a:rPr lang="en-US" altLang="en-US" smtClean="0"/>
              <a:pPr/>
              <a:t>33</a:t>
            </a:fld>
            <a:endParaRPr lang="en-US" altLang="en-US"/>
          </a:p>
        </p:txBody>
      </p:sp>
      <p:sp>
        <p:nvSpPr>
          <p:cNvPr id="51205" name="Rectangle 2">
            <a:extLst>
              <a:ext uri="{FF2B5EF4-FFF2-40B4-BE49-F238E27FC236}">
                <a16:creationId xmlns:a16="http://schemas.microsoft.com/office/drawing/2014/main" id="{9D91D8F3-CD1A-EB53-7FC7-0D46E61A0BE6}"/>
              </a:ext>
            </a:extLst>
          </p:cNvPr>
          <p:cNvSpPr>
            <a:spLocks noGrp="1" noRot="1" noChangeAspect="1" noChangeArrowheads="1" noTextEdit="1"/>
          </p:cNvSpPr>
          <p:nvPr>
            <p:ph type="sldImg"/>
          </p:nvPr>
        </p:nvSpPr>
        <p:spPr>
          <a:ln/>
        </p:spPr>
      </p:sp>
      <p:sp>
        <p:nvSpPr>
          <p:cNvPr id="51206" name="Rectangle 3">
            <a:extLst>
              <a:ext uri="{FF2B5EF4-FFF2-40B4-BE49-F238E27FC236}">
                <a16:creationId xmlns:a16="http://schemas.microsoft.com/office/drawing/2014/main" id="{6D5BFAFD-9738-805B-6657-E57190E76F8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9985755-7DE9-86A5-69DA-9E984D4A8C08}"/>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Nursing Professionalism</a:t>
            </a:r>
          </a:p>
        </p:txBody>
      </p:sp>
      <p:sp>
        <p:nvSpPr>
          <p:cNvPr id="53251" name="Rectangle 3">
            <a:extLst>
              <a:ext uri="{FF2B5EF4-FFF2-40B4-BE49-F238E27FC236}">
                <a16:creationId xmlns:a16="http://schemas.microsoft.com/office/drawing/2014/main" id="{3772E844-56A2-841C-D98D-23CB02941561}"/>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r>
              <a:rPr lang="en-US" altLang="en-US"/>
              <a:t>April 2010</a:t>
            </a:r>
          </a:p>
        </p:txBody>
      </p:sp>
      <p:sp>
        <p:nvSpPr>
          <p:cNvPr id="53252" name="Rectangle 7">
            <a:extLst>
              <a:ext uri="{FF2B5EF4-FFF2-40B4-BE49-F238E27FC236}">
                <a16:creationId xmlns:a16="http://schemas.microsoft.com/office/drawing/2014/main" id="{378CB51F-697F-3636-EF7C-28DBE0C14D9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81E88A33-64AC-4E8D-9692-D68AC7F326A4}" type="slidenum">
              <a:rPr lang="en-US" altLang="en-US" smtClean="0"/>
              <a:pPr/>
              <a:t>34</a:t>
            </a:fld>
            <a:endParaRPr lang="en-US" altLang="en-US"/>
          </a:p>
        </p:txBody>
      </p:sp>
      <p:sp>
        <p:nvSpPr>
          <p:cNvPr id="53253" name="Rectangle 2">
            <a:extLst>
              <a:ext uri="{FF2B5EF4-FFF2-40B4-BE49-F238E27FC236}">
                <a16:creationId xmlns:a16="http://schemas.microsoft.com/office/drawing/2014/main" id="{B0CBB63D-CF87-50F2-208C-C2CF295A529C}"/>
              </a:ext>
            </a:extLst>
          </p:cNvPr>
          <p:cNvSpPr>
            <a:spLocks noGrp="1" noRot="1" noChangeAspect="1" noChangeArrowheads="1" noTextEdit="1"/>
          </p:cNvSpPr>
          <p:nvPr>
            <p:ph type="sldImg"/>
          </p:nvPr>
        </p:nvSpPr>
        <p:spPr>
          <a:ln/>
        </p:spPr>
      </p:sp>
      <p:sp>
        <p:nvSpPr>
          <p:cNvPr id="53254" name="Rectangle 3">
            <a:extLst>
              <a:ext uri="{FF2B5EF4-FFF2-40B4-BE49-F238E27FC236}">
                <a16:creationId xmlns:a16="http://schemas.microsoft.com/office/drawing/2014/main" id="{9EAFA0D5-05A8-DFC4-4898-CEEFA76A6CA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3EE3589C-3B22-A9D2-4E11-13D48448DCD6}"/>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A56645DC-9ED6-3CE2-9932-6D9981A7C88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55300" name="Slide Number Placeholder 3">
            <a:extLst>
              <a:ext uri="{FF2B5EF4-FFF2-40B4-BE49-F238E27FC236}">
                <a16:creationId xmlns:a16="http://schemas.microsoft.com/office/drawing/2014/main" id="{F23B9EB5-8881-DBAD-2694-28A026269DE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3B52582A-CCE5-461B-89CE-6E9DD4C4180A}" type="slidenum">
              <a:rPr lang="en-US" altLang="en-US" smtClean="0"/>
              <a:pPr/>
              <a:t>35</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27BBC76F-84DF-C63E-6584-44FBBA71EC00}"/>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E90B2604-4DEF-91BB-EAA6-1DFB584B254F}"/>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57348" name="Slide Number Placeholder 3">
            <a:extLst>
              <a:ext uri="{FF2B5EF4-FFF2-40B4-BE49-F238E27FC236}">
                <a16:creationId xmlns:a16="http://schemas.microsoft.com/office/drawing/2014/main" id="{850F70A2-E1BA-BA45-9598-4E9FA13B814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D39026A7-6827-4808-9073-0A5F285F0F84}" type="slidenum">
              <a:rPr lang="en-US" altLang="en-US" smtClean="0"/>
              <a:pPr/>
              <a:t>36</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ADC240A3-D268-B810-3787-79A5A09ADDE5}"/>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BD3740FF-A757-153A-58AD-00E35C1F335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59396" name="Slide Number Placeholder 3">
            <a:extLst>
              <a:ext uri="{FF2B5EF4-FFF2-40B4-BE49-F238E27FC236}">
                <a16:creationId xmlns:a16="http://schemas.microsoft.com/office/drawing/2014/main" id="{91276741-16DD-F214-477D-9C24A3C4393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D7A97FD5-A1D9-499B-9D6A-4E6F45806C1E}" type="slidenum">
              <a:rPr lang="en-US" altLang="en-US" smtClean="0"/>
              <a:pPr/>
              <a:t>37</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17FCA6C0-E77A-107D-93A9-177F23F8D060}"/>
              </a:ext>
            </a:extLst>
          </p:cNvPr>
          <p:cNvSpPr>
            <a:spLocks noGrp="1" noRot="1" noChangeAspect="1" noChangeArrowheads="1" noTextEdit="1"/>
          </p:cNvSpPr>
          <p:nvPr>
            <p:ph type="sldImg"/>
          </p:nvPr>
        </p:nvSpPr>
        <p:spPr>
          <a:ln/>
        </p:spPr>
      </p:sp>
      <p:sp>
        <p:nvSpPr>
          <p:cNvPr id="61443" name="Notes Placeholder 2">
            <a:extLst>
              <a:ext uri="{FF2B5EF4-FFF2-40B4-BE49-F238E27FC236}">
                <a16:creationId xmlns:a16="http://schemas.microsoft.com/office/drawing/2014/main" id="{74CE3071-BF89-9424-FC6C-16883830979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1444" name="Slide Number Placeholder 3">
            <a:extLst>
              <a:ext uri="{FF2B5EF4-FFF2-40B4-BE49-F238E27FC236}">
                <a16:creationId xmlns:a16="http://schemas.microsoft.com/office/drawing/2014/main" id="{8DCC14EF-FA81-CBB4-A881-71D777E435E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B21AB238-1B52-486F-AB83-BE5355821218}" type="slidenum">
              <a:rPr lang="en-US" altLang="en-US" smtClean="0"/>
              <a:pPr/>
              <a:t>38</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C575D379-BBEB-19FC-1334-32E34DA480D3}"/>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078F55F1-3992-B168-7A96-F4629BCFF8B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3492" name="Slide Number Placeholder 3">
            <a:extLst>
              <a:ext uri="{FF2B5EF4-FFF2-40B4-BE49-F238E27FC236}">
                <a16:creationId xmlns:a16="http://schemas.microsoft.com/office/drawing/2014/main" id="{98494600-9AE1-EAAB-F96F-B7BFB0E0E210}"/>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37A794FF-C291-42AC-974A-49602F467A22}" type="slidenum">
              <a:rPr lang="en-US" altLang="en-US" smtClean="0"/>
              <a:pPr/>
              <a:t>39</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B35C3D1-A6D2-C10D-0766-E7E5B92496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10A4BB45-7477-AD5C-BB12-FF998EB64FF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5540" name="Slide Number Placeholder 3">
            <a:extLst>
              <a:ext uri="{FF2B5EF4-FFF2-40B4-BE49-F238E27FC236}">
                <a16:creationId xmlns:a16="http://schemas.microsoft.com/office/drawing/2014/main" id="{0AF60B7C-8B3C-1DD1-C725-60FAD2A1CBF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7B01423E-44C0-40BE-B7E2-D1D924BC6F8C}" type="slidenum">
              <a:rPr lang="en-US" altLang="en-US" smtClean="0"/>
              <a:pPr/>
              <a:t>40</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AFECA877-5481-F5C2-93CE-639A655BA437}"/>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12291" name="Rectangle 7">
            <a:extLst>
              <a:ext uri="{FF2B5EF4-FFF2-40B4-BE49-F238E27FC236}">
                <a16:creationId xmlns:a16="http://schemas.microsoft.com/office/drawing/2014/main" id="{81B84C61-DECD-2869-02E8-62CC6A9EF18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FF89279F-CF0F-4E88-9E5C-3DADFBC43092}" type="slidenum">
              <a:rPr lang="en-US" altLang="en-US" smtClean="0"/>
              <a:pPr/>
              <a:t>4</a:t>
            </a:fld>
            <a:endParaRPr lang="en-US" altLang="en-US"/>
          </a:p>
        </p:txBody>
      </p:sp>
      <p:sp>
        <p:nvSpPr>
          <p:cNvPr id="12292" name="Rectangle 2">
            <a:extLst>
              <a:ext uri="{FF2B5EF4-FFF2-40B4-BE49-F238E27FC236}">
                <a16:creationId xmlns:a16="http://schemas.microsoft.com/office/drawing/2014/main" id="{0C196084-EBB5-60FD-A96E-8BF9E0B9D03D}"/>
              </a:ext>
            </a:extLst>
          </p:cNvPr>
          <p:cNvSpPr>
            <a:spLocks noGrp="1" noRot="1" noChangeAspect="1" noChangeArrowheads="1" noTextEdit="1"/>
          </p:cNvSpPr>
          <p:nvPr>
            <p:ph type="sldImg"/>
          </p:nvPr>
        </p:nvSpPr>
        <p:spPr>
          <a:ln/>
        </p:spPr>
      </p:sp>
      <p:sp>
        <p:nvSpPr>
          <p:cNvPr id="12293" name="Rectangle 3">
            <a:extLst>
              <a:ext uri="{FF2B5EF4-FFF2-40B4-BE49-F238E27FC236}">
                <a16:creationId xmlns:a16="http://schemas.microsoft.com/office/drawing/2014/main" id="{0E1EE361-B835-E952-3A9C-1E1878E0BBC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12294" name="Date Placeholder 1">
            <a:extLst>
              <a:ext uri="{FF2B5EF4-FFF2-40B4-BE49-F238E27FC236}">
                <a16:creationId xmlns:a16="http://schemas.microsoft.com/office/drawing/2014/main" id="{23397007-F088-46B1-685C-3B4C2B92D630}"/>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D355BC5-69E0-7C02-4545-074F854CCF9B}"/>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8580CAA0-2E2D-3DFB-98AA-C048535872C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7588" name="Slide Number Placeholder 3">
            <a:extLst>
              <a:ext uri="{FF2B5EF4-FFF2-40B4-BE49-F238E27FC236}">
                <a16:creationId xmlns:a16="http://schemas.microsoft.com/office/drawing/2014/main" id="{F6AC7DD9-42F0-010F-20EF-24408FE778B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C6ED2E97-03E4-44D3-910F-72FF0A4AB662}" type="slidenum">
              <a:rPr lang="en-US" altLang="en-US" smtClean="0"/>
              <a:pPr/>
              <a:t>41</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8D34F49B-6DE7-9A08-8A8D-35B2DCAA8AED}"/>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AF37B18-A634-22EF-384C-4433BCD53C9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69636" name="Slide Number Placeholder 3">
            <a:extLst>
              <a:ext uri="{FF2B5EF4-FFF2-40B4-BE49-F238E27FC236}">
                <a16:creationId xmlns:a16="http://schemas.microsoft.com/office/drawing/2014/main" id="{56654391-D9E4-2392-1B02-E1332F938BD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3A10FEA1-928B-4C3B-BC1E-BAE299D951D0}" type="slidenum">
              <a:rPr lang="en-US" altLang="en-US" smtClean="0"/>
              <a:pPr/>
              <a:t>42</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1BC4D1BE-C6E0-7271-9A63-F32487A97D3B}"/>
              </a:ext>
            </a:extLst>
          </p:cNvPr>
          <p:cNvSpPr>
            <a:spLocks noGrp="1" noRot="1" noChangeAspect="1" noChangeArrowheads="1" noTextEdit="1"/>
          </p:cNvSpPr>
          <p:nvPr>
            <p:ph type="sldImg"/>
          </p:nvPr>
        </p:nvSpPr>
        <p:spPr>
          <a:ln/>
        </p:spPr>
      </p:sp>
      <p:sp>
        <p:nvSpPr>
          <p:cNvPr id="71683" name="Notes Placeholder 2">
            <a:extLst>
              <a:ext uri="{FF2B5EF4-FFF2-40B4-BE49-F238E27FC236}">
                <a16:creationId xmlns:a16="http://schemas.microsoft.com/office/drawing/2014/main" id="{8C9A644D-BB64-F201-C261-514660CCCE2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71684" name="Slide Number Placeholder 3">
            <a:extLst>
              <a:ext uri="{FF2B5EF4-FFF2-40B4-BE49-F238E27FC236}">
                <a16:creationId xmlns:a16="http://schemas.microsoft.com/office/drawing/2014/main" id="{6EA3D858-BC6F-8C22-97B5-F228768A52E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51912F9A-FB10-4A6A-AE37-6825EF0421CE}" type="slidenum">
              <a:rPr lang="en-US" altLang="en-US" smtClean="0"/>
              <a:pPr/>
              <a:t>43</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908933A7-F381-4909-A71F-BC355C340121}"/>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C7A2F6DF-B5CD-4F91-A694-85F1434C053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73732" name="Slide Number Placeholder 3">
            <a:extLst>
              <a:ext uri="{FF2B5EF4-FFF2-40B4-BE49-F238E27FC236}">
                <a16:creationId xmlns:a16="http://schemas.microsoft.com/office/drawing/2014/main" id="{9CD8C01C-C56C-F288-93B8-0E91CD72D71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8ED08B73-2459-4AF7-8705-F47CFD904337}" type="slidenum">
              <a:rPr lang="en-US" altLang="en-US" smtClean="0"/>
              <a:pPr/>
              <a:t>44</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a:extLst>
              <a:ext uri="{FF2B5EF4-FFF2-40B4-BE49-F238E27FC236}">
                <a16:creationId xmlns:a16="http://schemas.microsoft.com/office/drawing/2014/main" id="{894DD903-12BE-963A-E5CE-972C8836659B}"/>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102403" name="Rectangle 7">
            <a:extLst>
              <a:ext uri="{FF2B5EF4-FFF2-40B4-BE49-F238E27FC236}">
                <a16:creationId xmlns:a16="http://schemas.microsoft.com/office/drawing/2014/main" id="{C86E142E-6EB8-1D28-D0AD-34F7992E35E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4A9180F2-C9B1-4F04-91D4-8F1B30F19DB4}" type="slidenum">
              <a:rPr lang="en-US" altLang="en-US" smtClean="0"/>
              <a:pPr/>
              <a:t>45</a:t>
            </a:fld>
            <a:endParaRPr lang="en-US" altLang="en-US"/>
          </a:p>
        </p:txBody>
      </p:sp>
      <p:sp>
        <p:nvSpPr>
          <p:cNvPr id="102404" name="Rectangle 2">
            <a:extLst>
              <a:ext uri="{FF2B5EF4-FFF2-40B4-BE49-F238E27FC236}">
                <a16:creationId xmlns:a16="http://schemas.microsoft.com/office/drawing/2014/main" id="{C6491D96-6481-5023-AB86-434713273012}"/>
              </a:ext>
            </a:extLst>
          </p:cNvPr>
          <p:cNvSpPr>
            <a:spLocks noGrp="1" noRot="1" noChangeAspect="1" noChangeArrowheads="1" noTextEdit="1"/>
          </p:cNvSpPr>
          <p:nvPr>
            <p:ph type="sldImg"/>
          </p:nvPr>
        </p:nvSpPr>
        <p:spPr>
          <a:ln/>
        </p:spPr>
      </p:sp>
      <p:sp>
        <p:nvSpPr>
          <p:cNvPr id="102405" name="Rectangle 3">
            <a:extLst>
              <a:ext uri="{FF2B5EF4-FFF2-40B4-BE49-F238E27FC236}">
                <a16:creationId xmlns:a16="http://schemas.microsoft.com/office/drawing/2014/main" id="{AE1672A6-D715-109A-AF6A-EDBB05CFEFC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a:extLst>
              <a:ext uri="{FF2B5EF4-FFF2-40B4-BE49-F238E27FC236}">
                <a16:creationId xmlns:a16="http://schemas.microsoft.com/office/drawing/2014/main" id="{6C9E2602-1616-330D-E6C5-2AAD7106DFF8}"/>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14339" name="Rectangle 7">
            <a:extLst>
              <a:ext uri="{FF2B5EF4-FFF2-40B4-BE49-F238E27FC236}">
                <a16:creationId xmlns:a16="http://schemas.microsoft.com/office/drawing/2014/main" id="{36047E76-9C76-9360-DFA7-5F4E904C69B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EA8A78E7-39E0-4462-BB01-0E26F885A9FF}" type="slidenum">
              <a:rPr lang="en-US" altLang="en-US" smtClean="0"/>
              <a:pPr/>
              <a:t>5</a:t>
            </a:fld>
            <a:endParaRPr lang="en-US" altLang="en-US"/>
          </a:p>
        </p:txBody>
      </p:sp>
      <p:sp>
        <p:nvSpPr>
          <p:cNvPr id="14340" name="Rectangle 2">
            <a:extLst>
              <a:ext uri="{FF2B5EF4-FFF2-40B4-BE49-F238E27FC236}">
                <a16:creationId xmlns:a16="http://schemas.microsoft.com/office/drawing/2014/main" id="{105C1146-C7CE-76CA-E8C4-CE8236F3FF15}"/>
              </a:ext>
            </a:extLst>
          </p:cNvPr>
          <p:cNvSpPr>
            <a:spLocks noGrp="1" noRot="1" noChangeAspect="1" noChangeArrowheads="1" noTextEdit="1"/>
          </p:cNvSpPr>
          <p:nvPr>
            <p:ph type="sldImg"/>
          </p:nvPr>
        </p:nvSpPr>
        <p:spPr>
          <a:xfrm>
            <a:off x="1008063" y="776288"/>
            <a:ext cx="5175250" cy="3881437"/>
          </a:xfrm>
          <a:ln/>
        </p:spPr>
      </p:sp>
      <p:sp>
        <p:nvSpPr>
          <p:cNvPr id="14341" name="Rectangle 3">
            <a:extLst>
              <a:ext uri="{FF2B5EF4-FFF2-40B4-BE49-F238E27FC236}">
                <a16:creationId xmlns:a16="http://schemas.microsoft.com/office/drawing/2014/main" id="{84F944DE-1FCB-E3D3-7BFB-C3F475C8B5C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14342" name="Date Placeholder 1">
            <a:extLst>
              <a:ext uri="{FF2B5EF4-FFF2-40B4-BE49-F238E27FC236}">
                <a16:creationId xmlns:a16="http://schemas.microsoft.com/office/drawing/2014/main" id="{04C21CEC-6EB9-B2B8-59C3-8C7955E371BF}"/>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06C70FCB-49FF-952B-2FB9-6A9DEEA509C3}"/>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16387" name="Rectangle 7">
            <a:extLst>
              <a:ext uri="{FF2B5EF4-FFF2-40B4-BE49-F238E27FC236}">
                <a16:creationId xmlns:a16="http://schemas.microsoft.com/office/drawing/2014/main" id="{9AA95D99-DB7D-6EF6-A5AD-F0108A8F513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125B12C5-D862-439F-80A1-495BE746C253}" type="slidenum">
              <a:rPr lang="en-US" altLang="en-US" smtClean="0"/>
              <a:pPr/>
              <a:t>6</a:t>
            </a:fld>
            <a:endParaRPr lang="en-US" altLang="en-US"/>
          </a:p>
        </p:txBody>
      </p:sp>
      <p:sp>
        <p:nvSpPr>
          <p:cNvPr id="16388" name="Rectangle 2">
            <a:extLst>
              <a:ext uri="{FF2B5EF4-FFF2-40B4-BE49-F238E27FC236}">
                <a16:creationId xmlns:a16="http://schemas.microsoft.com/office/drawing/2014/main" id="{7C8DA07A-50AD-4C79-A401-4E31EFF0F521}"/>
              </a:ext>
            </a:extLst>
          </p:cNvPr>
          <p:cNvSpPr>
            <a:spLocks noGrp="1" noRot="1" noChangeAspect="1" noChangeArrowheads="1" noTextEdit="1"/>
          </p:cNvSpPr>
          <p:nvPr>
            <p:ph type="sldImg"/>
          </p:nvPr>
        </p:nvSpPr>
        <p:spPr>
          <a:ln/>
        </p:spPr>
      </p:sp>
      <p:sp>
        <p:nvSpPr>
          <p:cNvPr id="16389" name="Rectangle 3">
            <a:extLst>
              <a:ext uri="{FF2B5EF4-FFF2-40B4-BE49-F238E27FC236}">
                <a16:creationId xmlns:a16="http://schemas.microsoft.com/office/drawing/2014/main" id="{B985B91B-7F4C-008D-BBDD-82965603E1E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 </a:t>
            </a:r>
          </a:p>
        </p:txBody>
      </p:sp>
      <p:sp>
        <p:nvSpPr>
          <p:cNvPr id="16390" name="Date Placeholder 1">
            <a:extLst>
              <a:ext uri="{FF2B5EF4-FFF2-40B4-BE49-F238E27FC236}">
                <a16:creationId xmlns:a16="http://schemas.microsoft.com/office/drawing/2014/main" id="{A153E76B-D7B9-1BE2-33B7-07DDEC74B2DB}"/>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a:extLst>
              <a:ext uri="{FF2B5EF4-FFF2-40B4-BE49-F238E27FC236}">
                <a16:creationId xmlns:a16="http://schemas.microsoft.com/office/drawing/2014/main" id="{24E9260A-45AF-34C2-2535-1757EA0413AD}"/>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CA" altLang="en-US"/>
              <a:t>2023 Stata Conference, Stanford</a:t>
            </a:r>
            <a:endParaRPr lang="en-US" altLang="en-US"/>
          </a:p>
        </p:txBody>
      </p:sp>
      <p:sp>
        <p:nvSpPr>
          <p:cNvPr id="18435" name="Rectangle 7">
            <a:extLst>
              <a:ext uri="{FF2B5EF4-FFF2-40B4-BE49-F238E27FC236}">
                <a16:creationId xmlns:a16="http://schemas.microsoft.com/office/drawing/2014/main" id="{400D3BB4-A6A1-F1F4-D977-6FFF51109B2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82DAA35E-45C0-453B-B7FE-91656570EA5C}" type="slidenum">
              <a:rPr lang="en-US" altLang="en-US" smtClean="0"/>
              <a:pPr/>
              <a:t>7</a:t>
            </a:fld>
            <a:endParaRPr lang="en-US" altLang="en-US"/>
          </a:p>
        </p:txBody>
      </p:sp>
      <p:sp>
        <p:nvSpPr>
          <p:cNvPr id="18436" name="Rectangle 2">
            <a:extLst>
              <a:ext uri="{FF2B5EF4-FFF2-40B4-BE49-F238E27FC236}">
                <a16:creationId xmlns:a16="http://schemas.microsoft.com/office/drawing/2014/main" id="{B0149E16-F3AA-2AC9-CF73-ACA34C982D55}"/>
              </a:ext>
            </a:extLst>
          </p:cNvPr>
          <p:cNvSpPr>
            <a:spLocks noGrp="1" noRot="1" noChangeAspect="1" noChangeArrowheads="1" noTextEdit="1"/>
          </p:cNvSpPr>
          <p:nvPr>
            <p:ph type="sldImg"/>
          </p:nvPr>
        </p:nvSpPr>
        <p:spPr>
          <a:ln/>
        </p:spPr>
      </p:sp>
      <p:sp>
        <p:nvSpPr>
          <p:cNvPr id="18437" name="Rectangle 3">
            <a:extLst>
              <a:ext uri="{FF2B5EF4-FFF2-40B4-BE49-F238E27FC236}">
                <a16:creationId xmlns:a16="http://schemas.microsoft.com/office/drawing/2014/main" id="{D6C5271A-D954-F4F7-7E42-7DBB1D297B5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
        <p:nvSpPr>
          <p:cNvPr id="18438" name="Date Placeholder 1">
            <a:extLst>
              <a:ext uri="{FF2B5EF4-FFF2-40B4-BE49-F238E27FC236}">
                <a16:creationId xmlns:a16="http://schemas.microsoft.com/office/drawing/2014/main" id="{288B298A-4868-55FC-2008-F60CE6A227CC}"/>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t>Noordwijkerhout, June 2014</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77E3DC53-EE6C-2C4A-DEE1-9CE87A800871}"/>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20483" name="Rectangle 7">
            <a:extLst>
              <a:ext uri="{FF2B5EF4-FFF2-40B4-BE49-F238E27FC236}">
                <a16:creationId xmlns:a16="http://schemas.microsoft.com/office/drawing/2014/main" id="{0ABE173E-DD1D-3B0C-9E71-27DC75B1D3B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221C0BB8-35FA-4B85-8C1B-7E6C350E96BE}" type="slidenum">
              <a:rPr lang="en-US" altLang="en-US" smtClean="0"/>
              <a:pPr/>
              <a:t>8</a:t>
            </a:fld>
            <a:endParaRPr lang="en-US" altLang="en-US"/>
          </a:p>
        </p:txBody>
      </p:sp>
      <p:sp>
        <p:nvSpPr>
          <p:cNvPr id="20484" name="Rectangle 2">
            <a:extLst>
              <a:ext uri="{FF2B5EF4-FFF2-40B4-BE49-F238E27FC236}">
                <a16:creationId xmlns:a16="http://schemas.microsoft.com/office/drawing/2014/main" id="{F9224AAA-7CD3-410F-8530-B144026917A8}"/>
              </a:ext>
            </a:extLst>
          </p:cNvPr>
          <p:cNvSpPr>
            <a:spLocks noGrp="1" noRot="1" noChangeAspect="1" noChangeArrowheads="1" noTextEdit="1"/>
          </p:cNvSpPr>
          <p:nvPr>
            <p:ph type="sldImg"/>
          </p:nvPr>
        </p:nvSpPr>
        <p:spPr>
          <a:xfrm>
            <a:off x="941388" y="752475"/>
            <a:ext cx="5010150" cy="3759200"/>
          </a:xfrm>
          <a:ln/>
        </p:spPr>
      </p:sp>
      <p:sp>
        <p:nvSpPr>
          <p:cNvPr id="20485" name="Rectangle 3">
            <a:extLst>
              <a:ext uri="{FF2B5EF4-FFF2-40B4-BE49-F238E27FC236}">
                <a16:creationId xmlns:a16="http://schemas.microsoft.com/office/drawing/2014/main" id="{548F6F9D-5B3A-F009-DD27-2AFF0246CA6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a:extLst>
              <a:ext uri="{FF2B5EF4-FFF2-40B4-BE49-F238E27FC236}">
                <a16:creationId xmlns:a16="http://schemas.microsoft.com/office/drawing/2014/main" id="{33AB177C-93A7-A9C7-FD5C-ED182344E508}"/>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r>
              <a:rPr lang="it-IT" altLang="en-US"/>
              <a:t>2023 Stata Conference, Stanford</a:t>
            </a:r>
            <a:endParaRPr lang="en-US" altLang="en-US"/>
          </a:p>
        </p:txBody>
      </p:sp>
      <p:sp>
        <p:nvSpPr>
          <p:cNvPr id="22531" name="Rectangle 7">
            <a:extLst>
              <a:ext uri="{FF2B5EF4-FFF2-40B4-BE49-F238E27FC236}">
                <a16:creationId xmlns:a16="http://schemas.microsoft.com/office/drawing/2014/main" id="{EB0DA03B-D8A9-D707-65E6-894A4D7438A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15963" indent="-274638" defTabSz="931863">
              <a:defRPr>
                <a:solidFill>
                  <a:schemeClr val="tx1"/>
                </a:solidFill>
                <a:latin typeface="Arial" panose="020B0604020202020204" pitchFamily="34" charset="0"/>
              </a:defRPr>
            </a:lvl2pPr>
            <a:lvl3pPr marL="1101725" indent="-219075" defTabSz="931863">
              <a:defRPr>
                <a:solidFill>
                  <a:schemeClr val="tx1"/>
                </a:solidFill>
                <a:latin typeface="Arial" panose="020B0604020202020204" pitchFamily="34" charset="0"/>
              </a:defRPr>
            </a:lvl3pPr>
            <a:lvl4pPr marL="1541463" indent="-219075" defTabSz="931863">
              <a:defRPr>
                <a:solidFill>
                  <a:schemeClr val="tx1"/>
                </a:solidFill>
                <a:latin typeface="Arial" panose="020B0604020202020204" pitchFamily="34" charset="0"/>
              </a:defRPr>
            </a:lvl4pPr>
            <a:lvl5pPr marL="1982788" indent="-219075" defTabSz="931863">
              <a:defRPr>
                <a:solidFill>
                  <a:schemeClr val="tx1"/>
                </a:solidFill>
                <a:latin typeface="Arial" panose="020B0604020202020204" pitchFamily="34" charset="0"/>
              </a:defRPr>
            </a:lvl5pPr>
            <a:lvl6pPr marL="2439988" indent="-219075" defTabSz="931863" eaLnBrk="0" fontAlgn="base" hangingPunct="0">
              <a:spcBef>
                <a:spcPct val="0"/>
              </a:spcBef>
              <a:spcAft>
                <a:spcPct val="0"/>
              </a:spcAft>
              <a:defRPr>
                <a:solidFill>
                  <a:schemeClr val="tx1"/>
                </a:solidFill>
                <a:latin typeface="Arial" panose="020B0604020202020204" pitchFamily="34" charset="0"/>
              </a:defRPr>
            </a:lvl6pPr>
            <a:lvl7pPr marL="2897188" indent="-219075" defTabSz="931863" eaLnBrk="0" fontAlgn="base" hangingPunct="0">
              <a:spcBef>
                <a:spcPct val="0"/>
              </a:spcBef>
              <a:spcAft>
                <a:spcPct val="0"/>
              </a:spcAft>
              <a:defRPr>
                <a:solidFill>
                  <a:schemeClr val="tx1"/>
                </a:solidFill>
                <a:latin typeface="Arial" panose="020B0604020202020204" pitchFamily="34" charset="0"/>
              </a:defRPr>
            </a:lvl7pPr>
            <a:lvl8pPr marL="3354388" indent="-219075" defTabSz="931863" eaLnBrk="0" fontAlgn="base" hangingPunct="0">
              <a:spcBef>
                <a:spcPct val="0"/>
              </a:spcBef>
              <a:spcAft>
                <a:spcPct val="0"/>
              </a:spcAft>
              <a:defRPr>
                <a:solidFill>
                  <a:schemeClr val="tx1"/>
                </a:solidFill>
                <a:latin typeface="Arial" panose="020B0604020202020204" pitchFamily="34" charset="0"/>
              </a:defRPr>
            </a:lvl8pPr>
            <a:lvl9pPr marL="3811588" indent="-219075" defTabSz="931863" eaLnBrk="0" fontAlgn="base" hangingPunct="0">
              <a:spcBef>
                <a:spcPct val="0"/>
              </a:spcBef>
              <a:spcAft>
                <a:spcPct val="0"/>
              </a:spcAft>
              <a:defRPr>
                <a:solidFill>
                  <a:schemeClr val="tx1"/>
                </a:solidFill>
                <a:latin typeface="Arial" panose="020B0604020202020204" pitchFamily="34" charset="0"/>
              </a:defRPr>
            </a:lvl9pPr>
          </a:lstStyle>
          <a:p>
            <a:fld id="{773DB3BC-7969-421F-BE2B-72365A04899A}" type="slidenum">
              <a:rPr lang="en-US" altLang="en-US" smtClean="0"/>
              <a:pPr/>
              <a:t>9</a:t>
            </a:fld>
            <a:endParaRPr lang="en-US" altLang="en-US"/>
          </a:p>
        </p:txBody>
      </p:sp>
      <p:sp>
        <p:nvSpPr>
          <p:cNvPr id="22532" name="Rectangle 2">
            <a:extLst>
              <a:ext uri="{FF2B5EF4-FFF2-40B4-BE49-F238E27FC236}">
                <a16:creationId xmlns:a16="http://schemas.microsoft.com/office/drawing/2014/main" id="{093C673F-A899-F001-0CB4-64285E79AE01}"/>
              </a:ext>
            </a:extLst>
          </p:cNvPr>
          <p:cNvSpPr>
            <a:spLocks noGrp="1" noRot="1" noChangeAspect="1" noChangeArrowheads="1" noTextEdit="1"/>
          </p:cNvSpPr>
          <p:nvPr>
            <p:ph type="sldImg"/>
          </p:nvPr>
        </p:nvSpPr>
        <p:spPr>
          <a:xfrm>
            <a:off x="941388" y="752475"/>
            <a:ext cx="5010150" cy="3759200"/>
          </a:xfrm>
          <a:ln/>
        </p:spPr>
      </p:sp>
      <p:sp>
        <p:nvSpPr>
          <p:cNvPr id="22533" name="Rectangle 3">
            <a:extLst>
              <a:ext uri="{FF2B5EF4-FFF2-40B4-BE49-F238E27FC236}">
                <a16:creationId xmlns:a16="http://schemas.microsoft.com/office/drawing/2014/main" id="{F9B5415C-C831-6B50-39DB-B98692AFF0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E3A9866D-4DD3-129B-027B-3DC920C20EBA}"/>
              </a:ext>
            </a:extLst>
          </p:cNvPr>
          <p:cNvSpPr>
            <a:spLocks noChangeArrowheads="1"/>
          </p:cNvSpPr>
          <p:nvPr/>
        </p:nvSpPr>
        <p:spPr bwMode="auto">
          <a:xfrm>
            <a:off x="228600" y="381000"/>
            <a:ext cx="8686800" cy="5638800"/>
          </a:xfrm>
          <a:prstGeom prst="roundRect">
            <a:avLst>
              <a:gd name="adj" fmla="val 7912"/>
            </a:avLst>
          </a:prstGeom>
          <a:solidFill>
            <a:srgbClr val="808000"/>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sv-SE" altLang="en-US" sz="2400">
              <a:latin typeface="Times New Roman" panose="02020603050405020304" pitchFamily="18" charset="0"/>
            </a:endParaRPr>
          </a:p>
        </p:txBody>
      </p:sp>
      <p:sp>
        <p:nvSpPr>
          <p:cNvPr id="3" name="AutoShape 3">
            <a:extLst>
              <a:ext uri="{FF2B5EF4-FFF2-40B4-BE49-F238E27FC236}">
                <a16:creationId xmlns:a16="http://schemas.microsoft.com/office/drawing/2014/main" id="{A18D93EF-9FD5-2FD0-E111-01DA3FDBA428}"/>
              </a:ext>
            </a:extLst>
          </p:cNvPr>
          <p:cNvSpPr>
            <a:spLocks noChangeArrowheads="1"/>
          </p:cNvSpPr>
          <p:nvPr userDrawn="1"/>
        </p:nvSpPr>
        <p:spPr bwMode="white">
          <a:xfrm>
            <a:off x="327025" y="488950"/>
            <a:ext cx="8435975" cy="4845050"/>
          </a:xfrm>
          <a:prstGeom prst="roundRect">
            <a:avLst>
              <a:gd name="adj" fmla="val 7310"/>
            </a:avLst>
          </a:prstGeom>
          <a:solidFill>
            <a:schemeClr val="bg1"/>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sv-SE" altLang="en-US" sz="2400">
              <a:latin typeface="Times New Roman" panose="02020603050405020304" pitchFamily="18" charset="0"/>
            </a:endParaRPr>
          </a:p>
        </p:txBody>
      </p:sp>
      <p:sp>
        <p:nvSpPr>
          <p:cNvPr id="4" name="AutoShape 4">
            <a:extLst>
              <a:ext uri="{FF2B5EF4-FFF2-40B4-BE49-F238E27FC236}">
                <a16:creationId xmlns:a16="http://schemas.microsoft.com/office/drawing/2014/main" id="{33756A49-D9C1-5837-A64A-8467C0F082E3}"/>
              </a:ext>
            </a:extLst>
          </p:cNvPr>
          <p:cNvSpPr>
            <a:spLocks noChangeArrowheads="1"/>
          </p:cNvSpPr>
          <p:nvPr/>
        </p:nvSpPr>
        <p:spPr bwMode="blackWhite">
          <a:xfrm>
            <a:off x="457200" y="2667000"/>
            <a:ext cx="8153400" cy="2819400"/>
          </a:xfrm>
          <a:prstGeom prst="roundRect">
            <a:avLst>
              <a:gd name="adj" fmla="val 16667"/>
            </a:avLst>
          </a:prstGeom>
          <a:solidFill>
            <a:schemeClr val="bg1"/>
          </a:solidFill>
          <a:ln w="50800">
            <a:solidFill>
              <a:schemeClr val="bg2"/>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sv-SE" altLang="en-US"/>
          </a:p>
        </p:txBody>
      </p:sp>
      <p:pic>
        <p:nvPicPr>
          <p:cNvPr id="5" name="Picture 11" descr="full_colour">
            <a:extLst>
              <a:ext uri="{FF2B5EF4-FFF2-40B4-BE49-F238E27FC236}">
                <a16:creationId xmlns:a16="http://schemas.microsoft.com/office/drawing/2014/main" id="{1E8E8AFA-5842-99E8-D446-BC3CC0A7D3F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4600" y="2971800"/>
            <a:ext cx="2209800" cy="121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3">
            <a:extLst>
              <a:ext uri="{FF2B5EF4-FFF2-40B4-BE49-F238E27FC236}">
                <a16:creationId xmlns:a16="http://schemas.microsoft.com/office/drawing/2014/main" id="{222555CE-79DF-46E2-3E9F-5C512A78CD8F}"/>
              </a:ext>
            </a:extLst>
          </p:cNvPr>
          <p:cNvSpPr>
            <a:spLocks noChangeArrowheads="1"/>
          </p:cNvSpPr>
          <p:nvPr userDrawn="1"/>
        </p:nvSpPr>
        <p:spPr bwMode="auto">
          <a:xfrm>
            <a:off x="0" y="0"/>
            <a:ext cx="9144000" cy="0"/>
          </a:xfrm>
          <a:prstGeom prst="rect">
            <a:avLst/>
          </a:prstGeom>
          <a:no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sv-SE" altLang="en-US"/>
          </a:p>
        </p:txBody>
      </p:sp>
      <p:sp>
        <p:nvSpPr>
          <p:cNvPr id="487429" name="Rectangle 5"/>
          <p:cNvSpPr>
            <a:spLocks noGrp="1" noChangeArrowheads="1"/>
          </p:cNvSpPr>
          <p:nvPr>
            <p:ph type="ctrTitle"/>
          </p:nvPr>
        </p:nvSpPr>
        <p:spPr>
          <a:xfrm>
            <a:off x="685800" y="857250"/>
            <a:ext cx="7772400" cy="1962150"/>
          </a:xfrm>
        </p:spPr>
        <p:txBody>
          <a:bodyPr anchor="ctr" anchorCtr="1"/>
          <a:lstStyle>
            <a:lvl1pPr algn="ctr">
              <a:defRPr sz="4100" i="1"/>
            </a:lvl1pPr>
          </a:lstStyle>
          <a:p>
            <a:pPr lvl="0"/>
            <a:r>
              <a:rPr lang="en-US" noProof="0"/>
              <a:t>Click to edit Master title style</a:t>
            </a:r>
          </a:p>
        </p:txBody>
      </p:sp>
      <p:sp>
        <p:nvSpPr>
          <p:cNvPr id="487430"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a:t>Click to edit Master subtitle style</a:t>
            </a:r>
          </a:p>
        </p:txBody>
      </p:sp>
      <p:sp>
        <p:nvSpPr>
          <p:cNvPr id="7" name="Rectangle 7">
            <a:extLst>
              <a:ext uri="{FF2B5EF4-FFF2-40B4-BE49-F238E27FC236}">
                <a16:creationId xmlns:a16="http://schemas.microsoft.com/office/drawing/2014/main" id="{7ADA56EA-3CD1-DE96-D700-4F9283447F0A}"/>
              </a:ext>
            </a:extLst>
          </p:cNvPr>
          <p:cNvSpPr>
            <a:spLocks noGrp="1" noChangeArrowheads="1"/>
          </p:cNvSpPr>
          <p:nvPr>
            <p:ph type="dt" sz="half" idx="10"/>
          </p:nvPr>
        </p:nvSpPr>
        <p:spPr bwMode="auto">
          <a:xfrm>
            <a:off x="762000" y="6391275"/>
            <a:ext cx="2057400" cy="45720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8" name="Rectangle 8">
            <a:extLst>
              <a:ext uri="{FF2B5EF4-FFF2-40B4-BE49-F238E27FC236}">
                <a16:creationId xmlns:a16="http://schemas.microsoft.com/office/drawing/2014/main" id="{ECB616C6-579C-D955-2B75-4C0A21720E17}"/>
              </a:ext>
            </a:extLst>
          </p:cNvPr>
          <p:cNvSpPr>
            <a:spLocks noGrp="1" noChangeArrowheads="1"/>
          </p:cNvSpPr>
          <p:nvPr>
            <p:ph type="ftr" sz="quarter" idx="11"/>
          </p:nvPr>
        </p:nvSpPr>
        <p:spPr>
          <a:xfrm>
            <a:off x="3352800" y="6391275"/>
            <a:ext cx="2895600" cy="457200"/>
          </a:xfrm>
        </p:spPr>
        <p:txBody>
          <a:bodyPr/>
          <a:lstStyle>
            <a:lvl1pPr>
              <a:defRPr/>
            </a:lvl1pPr>
          </a:lstStyle>
          <a:p>
            <a:pPr>
              <a:defRPr/>
            </a:pPr>
            <a:r>
              <a:rPr lang="it-IT"/>
              <a:t>2023 Stata Conference, Stanford</a:t>
            </a:r>
            <a:endParaRPr lang="en-US"/>
          </a:p>
        </p:txBody>
      </p:sp>
      <p:sp>
        <p:nvSpPr>
          <p:cNvPr id="9" name="Rectangle 9">
            <a:extLst>
              <a:ext uri="{FF2B5EF4-FFF2-40B4-BE49-F238E27FC236}">
                <a16:creationId xmlns:a16="http://schemas.microsoft.com/office/drawing/2014/main" id="{E387E01B-9D00-7A20-7590-FF1FE7F5A08D}"/>
              </a:ext>
            </a:extLst>
          </p:cNvPr>
          <p:cNvSpPr>
            <a:spLocks noGrp="1" noChangeArrowheads="1"/>
          </p:cNvSpPr>
          <p:nvPr>
            <p:ph type="sldNum" sz="quarter" idx="12"/>
          </p:nvPr>
        </p:nvSpPr>
        <p:spPr>
          <a:xfrm>
            <a:off x="6858000" y="6391275"/>
            <a:ext cx="1600200" cy="457200"/>
          </a:xfrm>
        </p:spPr>
        <p:txBody>
          <a:bodyPr/>
          <a:lstStyle>
            <a:lvl1pPr>
              <a:defRPr/>
            </a:lvl1pPr>
          </a:lstStyle>
          <a:p>
            <a:pPr>
              <a:defRPr/>
            </a:pPr>
            <a:fld id="{4E0184D0-375E-4D0F-BF10-821E86924EFB}" type="slidenum">
              <a:rPr lang="en-US" altLang="en-US"/>
              <a:pPr>
                <a:defRPr/>
              </a:pPr>
              <a:t>‹#›</a:t>
            </a:fld>
            <a:endParaRPr lang="en-US" altLang="en-US"/>
          </a:p>
        </p:txBody>
      </p:sp>
    </p:spTree>
    <p:extLst>
      <p:ext uri="{BB962C8B-B14F-4D97-AF65-F5344CB8AC3E}">
        <p14:creationId xmlns:p14="http://schemas.microsoft.com/office/powerpoint/2010/main" val="397871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36400B96-71FB-12E8-0800-0A115C5A8FF7}"/>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5" name="Rectangle 6">
            <a:extLst>
              <a:ext uri="{FF2B5EF4-FFF2-40B4-BE49-F238E27FC236}">
                <a16:creationId xmlns:a16="http://schemas.microsoft.com/office/drawing/2014/main" id="{041810AF-0650-5247-5B07-168EA244B8EC}"/>
              </a:ext>
            </a:extLst>
          </p:cNvPr>
          <p:cNvSpPr>
            <a:spLocks noGrp="1" noChangeArrowheads="1"/>
          </p:cNvSpPr>
          <p:nvPr>
            <p:ph type="sldNum" sz="quarter" idx="11"/>
          </p:nvPr>
        </p:nvSpPr>
        <p:spPr>
          <a:ln/>
        </p:spPr>
        <p:txBody>
          <a:bodyPr/>
          <a:lstStyle>
            <a:lvl1pPr>
              <a:defRPr/>
            </a:lvl1pPr>
          </a:lstStyle>
          <a:p>
            <a:pPr>
              <a:defRPr/>
            </a:pPr>
            <a:fld id="{0C7E0E4F-80DE-4050-B76E-E2B3F8563525}" type="slidenum">
              <a:rPr lang="en-US" altLang="en-US"/>
              <a:pPr>
                <a:defRPr/>
              </a:pPr>
              <a:t>‹#›</a:t>
            </a:fld>
            <a:endParaRPr lang="en-US" altLang="en-US"/>
          </a:p>
        </p:txBody>
      </p:sp>
    </p:spTree>
    <p:extLst>
      <p:ext uri="{BB962C8B-B14F-4D97-AF65-F5344CB8AC3E}">
        <p14:creationId xmlns:p14="http://schemas.microsoft.com/office/powerpoint/2010/main" val="3741661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1D0C586B-A61A-CB4E-E727-D1A4FC030DED}"/>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5" name="Rectangle 6">
            <a:extLst>
              <a:ext uri="{FF2B5EF4-FFF2-40B4-BE49-F238E27FC236}">
                <a16:creationId xmlns:a16="http://schemas.microsoft.com/office/drawing/2014/main" id="{765F867D-33E2-7BCE-9931-822A059F0B81}"/>
              </a:ext>
            </a:extLst>
          </p:cNvPr>
          <p:cNvSpPr>
            <a:spLocks noGrp="1" noChangeArrowheads="1"/>
          </p:cNvSpPr>
          <p:nvPr>
            <p:ph type="sldNum" sz="quarter" idx="11"/>
          </p:nvPr>
        </p:nvSpPr>
        <p:spPr>
          <a:ln/>
        </p:spPr>
        <p:txBody>
          <a:bodyPr/>
          <a:lstStyle>
            <a:lvl1pPr>
              <a:defRPr/>
            </a:lvl1pPr>
          </a:lstStyle>
          <a:p>
            <a:pPr>
              <a:defRPr/>
            </a:pPr>
            <a:fld id="{CF5FF291-5BCD-4223-AF95-6DE24AEC73E3}" type="slidenum">
              <a:rPr lang="en-US" altLang="en-US"/>
              <a:pPr>
                <a:defRPr/>
              </a:pPr>
              <a:t>‹#›</a:t>
            </a:fld>
            <a:endParaRPr lang="en-US" altLang="en-US"/>
          </a:p>
        </p:txBody>
      </p:sp>
    </p:spTree>
    <p:extLst>
      <p:ext uri="{BB962C8B-B14F-4D97-AF65-F5344CB8AC3E}">
        <p14:creationId xmlns:p14="http://schemas.microsoft.com/office/powerpoint/2010/main" val="2025982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762000" y="1905000"/>
            <a:ext cx="37719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86300" y="1905000"/>
            <a:ext cx="37719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5">
            <a:extLst>
              <a:ext uri="{FF2B5EF4-FFF2-40B4-BE49-F238E27FC236}">
                <a16:creationId xmlns:a16="http://schemas.microsoft.com/office/drawing/2014/main" id="{1A696A72-EEC4-5432-7258-BC0E35539C84}"/>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6" name="Rectangle 6">
            <a:extLst>
              <a:ext uri="{FF2B5EF4-FFF2-40B4-BE49-F238E27FC236}">
                <a16:creationId xmlns:a16="http://schemas.microsoft.com/office/drawing/2014/main" id="{A025D670-CE05-F6E0-E42C-BF1C6F6201C2}"/>
              </a:ext>
            </a:extLst>
          </p:cNvPr>
          <p:cNvSpPr>
            <a:spLocks noGrp="1" noChangeArrowheads="1"/>
          </p:cNvSpPr>
          <p:nvPr>
            <p:ph type="sldNum" sz="quarter" idx="11"/>
          </p:nvPr>
        </p:nvSpPr>
        <p:spPr>
          <a:ln/>
        </p:spPr>
        <p:txBody>
          <a:bodyPr/>
          <a:lstStyle>
            <a:lvl1pPr>
              <a:defRPr/>
            </a:lvl1pPr>
          </a:lstStyle>
          <a:p>
            <a:pPr>
              <a:defRPr/>
            </a:pPr>
            <a:fld id="{A460CDAF-80A0-4BC1-8CDF-9D06E783423A}" type="slidenum">
              <a:rPr lang="en-US" altLang="en-US"/>
              <a:pPr>
                <a:defRPr/>
              </a:pPr>
              <a:t>‹#›</a:t>
            </a:fld>
            <a:endParaRPr lang="en-US" altLang="en-US"/>
          </a:p>
        </p:txBody>
      </p:sp>
    </p:spTree>
    <p:extLst>
      <p:ext uri="{BB962C8B-B14F-4D97-AF65-F5344CB8AC3E}">
        <p14:creationId xmlns:p14="http://schemas.microsoft.com/office/powerpoint/2010/main" val="1311290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Rectangle 5">
            <a:extLst>
              <a:ext uri="{FF2B5EF4-FFF2-40B4-BE49-F238E27FC236}">
                <a16:creationId xmlns:a16="http://schemas.microsoft.com/office/drawing/2014/main" id="{9099222E-797A-333E-11FE-F3BCD0168325}"/>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5" name="Rectangle 6">
            <a:extLst>
              <a:ext uri="{FF2B5EF4-FFF2-40B4-BE49-F238E27FC236}">
                <a16:creationId xmlns:a16="http://schemas.microsoft.com/office/drawing/2014/main" id="{26001561-1701-3C18-C2C3-AC5476946685}"/>
              </a:ext>
            </a:extLst>
          </p:cNvPr>
          <p:cNvSpPr>
            <a:spLocks noGrp="1" noChangeArrowheads="1"/>
          </p:cNvSpPr>
          <p:nvPr>
            <p:ph type="sldNum" sz="quarter" idx="11"/>
          </p:nvPr>
        </p:nvSpPr>
        <p:spPr>
          <a:ln/>
        </p:spPr>
        <p:txBody>
          <a:bodyPr/>
          <a:lstStyle>
            <a:lvl1pPr>
              <a:defRPr/>
            </a:lvl1pPr>
          </a:lstStyle>
          <a:p>
            <a:pPr>
              <a:defRPr/>
            </a:pPr>
            <a:fld id="{6FC1D3AD-45BC-4610-AA36-B36FAA8CA433}" type="slidenum">
              <a:rPr lang="en-US" altLang="en-US"/>
              <a:pPr>
                <a:defRPr/>
              </a:pPr>
              <a:t>‹#›</a:t>
            </a:fld>
            <a:endParaRPr lang="en-US" altLang="en-US"/>
          </a:p>
        </p:txBody>
      </p:sp>
    </p:spTree>
    <p:extLst>
      <p:ext uri="{BB962C8B-B14F-4D97-AF65-F5344CB8AC3E}">
        <p14:creationId xmlns:p14="http://schemas.microsoft.com/office/powerpoint/2010/main" val="210014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38F2B731-8ABC-B893-0F8A-D3461D2C9DA7}"/>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5" name="Rectangle 6">
            <a:extLst>
              <a:ext uri="{FF2B5EF4-FFF2-40B4-BE49-F238E27FC236}">
                <a16:creationId xmlns:a16="http://schemas.microsoft.com/office/drawing/2014/main" id="{5A7C7C0B-43CB-1D8F-5CBB-C3FA4D169518}"/>
              </a:ext>
            </a:extLst>
          </p:cNvPr>
          <p:cNvSpPr>
            <a:spLocks noGrp="1" noChangeArrowheads="1"/>
          </p:cNvSpPr>
          <p:nvPr>
            <p:ph type="sldNum" sz="quarter" idx="11"/>
          </p:nvPr>
        </p:nvSpPr>
        <p:spPr>
          <a:ln/>
        </p:spPr>
        <p:txBody>
          <a:bodyPr/>
          <a:lstStyle>
            <a:lvl1pPr>
              <a:defRPr/>
            </a:lvl1pPr>
          </a:lstStyle>
          <a:p>
            <a:pPr>
              <a:defRPr/>
            </a:pPr>
            <a:fld id="{0E483839-C339-4C9F-9BB6-AEF2D4683736}" type="slidenum">
              <a:rPr lang="en-US" altLang="en-US"/>
              <a:pPr>
                <a:defRPr/>
              </a:pPr>
              <a:t>‹#›</a:t>
            </a:fld>
            <a:endParaRPr lang="en-US" altLang="en-US"/>
          </a:p>
        </p:txBody>
      </p:sp>
    </p:spTree>
    <p:extLst>
      <p:ext uri="{BB962C8B-B14F-4D97-AF65-F5344CB8AC3E}">
        <p14:creationId xmlns:p14="http://schemas.microsoft.com/office/powerpoint/2010/main" val="135868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5">
            <a:extLst>
              <a:ext uri="{FF2B5EF4-FFF2-40B4-BE49-F238E27FC236}">
                <a16:creationId xmlns:a16="http://schemas.microsoft.com/office/drawing/2014/main" id="{954862AF-A82C-30F9-DC7C-1700A42AB0E5}"/>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6" name="Rectangle 6">
            <a:extLst>
              <a:ext uri="{FF2B5EF4-FFF2-40B4-BE49-F238E27FC236}">
                <a16:creationId xmlns:a16="http://schemas.microsoft.com/office/drawing/2014/main" id="{0DAAD4DE-AC17-AE83-0B52-19FEB9E9B6BB}"/>
              </a:ext>
            </a:extLst>
          </p:cNvPr>
          <p:cNvSpPr>
            <a:spLocks noGrp="1" noChangeArrowheads="1"/>
          </p:cNvSpPr>
          <p:nvPr>
            <p:ph type="sldNum" sz="quarter" idx="11"/>
          </p:nvPr>
        </p:nvSpPr>
        <p:spPr>
          <a:ln/>
        </p:spPr>
        <p:txBody>
          <a:bodyPr/>
          <a:lstStyle>
            <a:lvl1pPr>
              <a:defRPr/>
            </a:lvl1pPr>
          </a:lstStyle>
          <a:p>
            <a:pPr>
              <a:defRPr/>
            </a:pPr>
            <a:fld id="{9CF8FB22-666D-4359-98FF-81D9C72AE52B}" type="slidenum">
              <a:rPr lang="en-US" altLang="en-US"/>
              <a:pPr>
                <a:defRPr/>
              </a:pPr>
              <a:t>‹#›</a:t>
            </a:fld>
            <a:endParaRPr lang="en-US" altLang="en-US"/>
          </a:p>
        </p:txBody>
      </p:sp>
    </p:spTree>
    <p:extLst>
      <p:ext uri="{BB962C8B-B14F-4D97-AF65-F5344CB8AC3E}">
        <p14:creationId xmlns:p14="http://schemas.microsoft.com/office/powerpoint/2010/main" val="925194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Rectangle 5">
            <a:extLst>
              <a:ext uri="{FF2B5EF4-FFF2-40B4-BE49-F238E27FC236}">
                <a16:creationId xmlns:a16="http://schemas.microsoft.com/office/drawing/2014/main" id="{F72C29B5-90E4-2885-6419-17C3751D8D06}"/>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8" name="Rectangle 6">
            <a:extLst>
              <a:ext uri="{FF2B5EF4-FFF2-40B4-BE49-F238E27FC236}">
                <a16:creationId xmlns:a16="http://schemas.microsoft.com/office/drawing/2014/main" id="{97391684-C642-EF27-7E39-4318300451E5}"/>
              </a:ext>
            </a:extLst>
          </p:cNvPr>
          <p:cNvSpPr>
            <a:spLocks noGrp="1" noChangeArrowheads="1"/>
          </p:cNvSpPr>
          <p:nvPr>
            <p:ph type="sldNum" sz="quarter" idx="11"/>
          </p:nvPr>
        </p:nvSpPr>
        <p:spPr>
          <a:ln/>
        </p:spPr>
        <p:txBody>
          <a:bodyPr/>
          <a:lstStyle>
            <a:lvl1pPr>
              <a:defRPr/>
            </a:lvl1pPr>
          </a:lstStyle>
          <a:p>
            <a:pPr>
              <a:defRPr/>
            </a:pPr>
            <a:fld id="{343DDEA9-AF41-4B7E-A4E4-20C6D358D686}" type="slidenum">
              <a:rPr lang="en-US" altLang="en-US"/>
              <a:pPr>
                <a:defRPr/>
              </a:pPr>
              <a:t>‹#›</a:t>
            </a:fld>
            <a:endParaRPr lang="en-US" altLang="en-US"/>
          </a:p>
        </p:txBody>
      </p:sp>
    </p:spTree>
    <p:extLst>
      <p:ext uri="{BB962C8B-B14F-4D97-AF65-F5344CB8AC3E}">
        <p14:creationId xmlns:p14="http://schemas.microsoft.com/office/powerpoint/2010/main" val="217825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Rectangle 5">
            <a:extLst>
              <a:ext uri="{FF2B5EF4-FFF2-40B4-BE49-F238E27FC236}">
                <a16:creationId xmlns:a16="http://schemas.microsoft.com/office/drawing/2014/main" id="{33924886-102C-DBAE-5603-B8D15810D1AD}"/>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4" name="Rectangle 6">
            <a:extLst>
              <a:ext uri="{FF2B5EF4-FFF2-40B4-BE49-F238E27FC236}">
                <a16:creationId xmlns:a16="http://schemas.microsoft.com/office/drawing/2014/main" id="{EC270221-76C4-E234-E77F-9123966374AC}"/>
              </a:ext>
            </a:extLst>
          </p:cNvPr>
          <p:cNvSpPr>
            <a:spLocks noGrp="1" noChangeArrowheads="1"/>
          </p:cNvSpPr>
          <p:nvPr>
            <p:ph type="sldNum" sz="quarter" idx="11"/>
          </p:nvPr>
        </p:nvSpPr>
        <p:spPr>
          <a:ln/>
        </p:spPr>
        <p:txBody>
          <a:bodyPr/>
          <a:lstStyle>
            <a:lvl1pPr>
              <a:defRPr/>
            </a:lvl1pPr>
          </a:lstStyle>
          <a:p>
            <a:pPr>
              <a:defRPr/>
            </a:pPr>
            <a:fld id="{504ED49E-5BD1-4D7C-81E7-8903DC6DB4E9}" type="slidenum">
              <a:rPr lang="en-US" altLang="en-US"/>
              <a:pPr>
                <a:defRPr/>
              </a:pPr>
              <a:t>‹#›</a:t>
            </a:fld>
            <a:endParaRPr lang="en-US" altLang="en-US"/>
          </a:p>
        </p:txBody>
      </p:sp>
    </p:spTree>
    <p:extLst>
      <p:ext uri="{BB962C8B-B14F-4D97-AF65-F5344CB8AC3E}">
        <p14:creationId xmlns:p14="http://schemas.microsoft.com/office/powerpoint/2010/main" val="2241274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D2CB9C31-D840-2431-24BF-9EDA6FB337F4}"/>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3" name="Rectangle 6">
            <a:extLst>
              <a:ext uri="{FF2B5EF4-FFF2-40B4-BE49-F238E27FC236}">
                <a16:creationId xmlns:a16="http://schemas.microsoft.com/office/drawing/2014/main" id="{ABEC5A9E-069B-0EC4-BEA5-2C827276471E}"/>
              </a:ext>
            </a:extLst>
          </p:cNvPr>
          <p:cNvSpPr>
            <a:spLocks noGrp="1" noChangeArrowheads="1"/>
          </p:cNvSpPr>
          <p:nvPr>
            <p:ph type="sldNum" sz="quarter" idx="11"/>
          </p:nvPr>
        </p:nvSpPr>
        <p:spPr>
          <a:ln/>
        </p:spPr>
        <p:txBody>
          <a:bodyPr/>
          <a:lstStyle>
            <a:lvl1pPr>
              <a:defRPr/>
            </a:lvl1pPr>
          </a:lstStyle>
          <a:p>
            <a:pPr>
              <a:defRPr/>
            </a:pPr>
            <a:fld id="{EBDE38BF-4A02-4F78-9104-515306C194B7}" type="slidenum">
              <a:rPr lang="en-US" altLang="en-US"/>
              <a:pPr>
                <a:defRPr/>
              </a:pPr>
              <a:t>‹#›</a:t>
            </a:fld>
            <a:endParaRPr lang="en-US" altLang="en-US"/>
          </a:p>
        </p:txBody>
      </p:sp>
    </p:spTree>
    <p:extLst>
      <p:ext uri="{BB962C8B-B14F-4D97-AF65-F5344CB8AC3E}">
        <p14:creationId xmlns:p14="http://schemas.microsoft.com/office/powerpoint/2010/main" val="325319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CA7C7B2C-B246-0508-BDF2-73AFC2191890}"/>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6" name="Rectangle 6">
            <a:extLst>
              <a:ext uri="{FF2B5EF4-FFF2-40B4-BE49-F238E27FC236}">
                <a16:creationId xmlns:a16="http://schemas.microsoft.com/office/drawing/2014/main" id="{E62C507A-B086-6968-414A-E4EDFA8D7264}"/>
              </a:ext>
            </a:extLst>
          </p:cNvPr>
          <p:cNvSpPr>
            <a:spLocks noGrp="1" noChangeArrowheads="1"/>
          </p:cNvSpPr>
          <p:nvPr>
            <p:ph type="sldNum" sz="quarter" idx="11"/>
          </p:nvPr>
        </p:nvSpPr>
        <p:spPr>
          <a:ln/>
        </p:spPr>
        <p:txBody>
          <a:bodyPr/>
          <a:lstStyle>
            <a:lvl1pPr>
              <a:defRPr/>
            </a:lvl1pPr>
          </a:lstStyle>
          <a:p>
            <a:pPr>
              <a:defRPr/>
            </a:pPr>
            <a:fld id="{D105320E-7B63-4BA8-8DAB-063F0EF70C74}" type="slidenum">
              <a:rPr lang="en-US" altLang="en-US"/>
              <a:pPr>
                <a:defRPr/>
              </a:pPr>
              <a:t>‹#›</a:t>
            </a:fld>
            <a:endParaRPr lang="en-US" altLang="en-US"/>
          </a:p>
        </p:txBody>
      </p:sp>
    </p:spTree>
    <p:extLst>
      <p:ext uri="{BB962C8B-B14F-4D97-AF65-F5344CB8AC3E}">
        <p14:creationId xmlns:p14="http://schemas.microsoft.com/office/powerpoint/2010/main" val="175182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2B08D9E3-5215-25EF-43EB-265C153F54D6}"/>
              </a:ext>
            </a:extLst>
          </p:cNvPr>
          <p:cNvSpPr>
            <a:spLocks noGrp="1" noChangeArrowheads="1"/>
          </p:cNvSpPr>
          <p:nvPr>
            <p:ph type="ftr" sz="quarter" idx="10"/>
          </p:nvPr>
        </p:nvSpPr>
        <p:spPr>
          <a:ln/>
        </p:spPr>
        <p:txBody>
          <a:bodyPr/>
          <a:lstStyle>
            <a:lvl1pPr>
              <a:defRPr/>
            </a:lvl1pPr>
          </a:lstStyle>
          <a:p>
            <a:pPr>
              <a:defRPr/>
            </a:pPr>
            <a:r>
              <a:rPr lang="it-IT"/>
              <a:t>2023 Stata Conference, Stanford</a:t>
            </a:r>
            <a:endParaRPr lang="en-US"/>
          </a:p>
        </p:txBody>
      </p:sp>
      <p:sp>
        <p:nvSpPr>
          <p:cNvPr id="6" name="Rectangle 6">
            <a:extLst>
              <a:ext uri="{FF2B5EF4-FFF2-40B4-BE49-F238E27FC236}">
                <a16:creationId xmlns:a16="http://schemas.microsoft.com/office/drawing/2014/main" id="{D711BC6E-7839-3426-87DB-9EE10B5E8730}"/>
              </a:ext>
            </a:extLst>
          </p:cNvPr>
          <p:cNvSpPr>
            <a:spLocks noGrp="1" noChangeArrowheads="1"/>
          </p:cNvSpPr>
          <p:nvPr>
            <p:ph type="sldNum" sz="quarter" idx="11"/>
          </p:nvPr>
        </p:nvSpPr>
        <p:spPr>
          <a:ln/>
        </p:spPr>
        <p:txBody>
          <a:bodyPr/>
          <a:lstStyle>
            <a:lvl1pPr>
              <a:defRPr/>
            </a:lvl1pPr>
          </a:lstStyle>
          <a:p>
            <a:pPr>
              <a:defRPr/>
            </a:pPr>
            <a:fld id="{C8FE538B-39F5-423B-A53B-63AD875E4CBB}" type="slidenum">
              <a:rPr lang="en-US" altLang="en-US"/>
              <a:pPr>
                <a:defRPr/>
              </a:pPr>
              <a:t>‹#›</a:t>
            </a:fld>
            <a:endParaRPr lang="en-US" altLang="en-US"/>
          </a:p>
        </p:txBody>
      </p:sp>
    </p:spTree>
    <p:extLst>
      <p:ext uri="{BB962C8B-B14F-4D97-AF65-F5344CB8AC3E}">
        <p14:creationId xmlns:p14="http://schemas.microsoft.com/office/powerpoint/2010/main" val="3439152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3E859A1-26AE-CF7C-05C7-0CEF92E2B718}"/>
              </a:ext>
            </a:extLst>
          </p:cNvPr>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486403" name="Rectangle 3">
            <a:extLst>
              <a:ext uri="{FF2B5EF4-FFF2-40B4-BE49-F238E27FC236}">
                <a16:creationId xmlns:a16="http://schemas.microsoft.com/office/drawing/2014/main" id="{5BAAD78C-855A-B9CC-656A-C67FE0D5866D}"/>
              </a:ext>
            </a:extLst>
          </p:cNvPr>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86405" name="Rectangle 5">
            <a:extLst>
              <a:ext uri="{FF2B5EF4-FFF2-40B4-BE49-F238E27FC236}">
                <a16:creationId xmlns:a16="http://schemas.microsoft.com/office/drawing/2014/main" id="{B009FF77-C03F-113B-4AE8-D68072D83A21}"/>
              </a:ext>
            </a:extLst>
          </p:cNvPr>
          <p:cNvSpPr>
            <a:spLocks noGrp="1" noChangeArrowheads="1"/>
          </p:cNvSpPr>
          <p:nvPr>
            <p:ph type="ftr" sz="quarter" idx="3"/>
          </p:nvPr>
        </p:nvSpPr>
        <p:spPr bwMode="auto">
          <a:xfrm>
            <a:off x="838200" y="6403975"/>
            <a:ext cx="54102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it-IT"/>
              <a:t>2023 Stata Conference, Stanford</a:t>
            </a:r>
            <a:endParaRPr lang="en-US"/>
          </a:p>
        </p:txBody>
      </p:sp>
      <p:sp>
        <p:nvSpPr>
          <p:cNvPr id="486406" name="Rectangle 6">
            <a:extLst>
              <a:ext uri="{FF2B5EF4-FFF2-40B4-BE49-F238E27FC236}">
                <a16:creationId xmlns:a16="http://schemas.microsoft.com/office/drawing/2014/main" id="{6CC9DC2C-F1C3-5824-3A53-FD23F696119E}"/>
              </a:ext>
            </a:extLst>
          </p:cNvPr>
          <p:cNvSpPr>
            <a:spLocks noGrp="1" noChangeArrowheads="1"/>
          </p:cNvSpPr>
          <p:nvPr>
            <p:ph type="sldNum" sz="quarter" idx="4"/>
          </p:nvPr>
        </p:nvSpPr>
        <p:spPr bwMode="auto">
          <a:xfrm>
            <a:off x="6858000" y="6400800"/>
            <a:ext cx="16002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fld id="{9494FA75-6332-491D-86E0-6CAFC29615AC}" type="slidenum">
              <a:rPr lang="en-US" altLang="en-US"/>
              <a:pPr>
                <a:defRPr/>
              </a:pPr>
              <a:t>‹#›</a:t>
            </a:fld>
            <a:endParaRPr lang="en-US" altLang="en-US"/>
          </a:p>
        </p:txBody>
      </p:sp>
      <p:grpSp>
        <p:nvGrpSpPr>
          <p:cNvPr id="1030" name="Group 7">
            <a:extLst>
              <a:ext uri="{FF2B5EF4-FFF2-40B4-BE49-F238E27FC236}">
                <a16:creationId xmlns:a16="http://schemas.microsoft.com/office/drawing/2014/main" id="{A6DB883D-561C-9853-1EFD-4AFD43EB7D00}"/>
              </a:ext>
            </a:extLst>
          </p:cNvPr>
          <p:cNvGrpSpPr>
            <a:grpSpLocks/>
          </p:cNvGrpSpPr>
          <p:nvPr/>
        </p:nvGrpSpPr>
        <p:grpSpPr bwMode="auto">
          <a:xfrm>
            <a:off x="168275" y="228600"/>
            <a:ext cx="8823325" cy="6096000"/>
            <a:chOff x="106" y="144"/>
            <a:chExt cx="5558" cy="3840"/>
          </a:xfrm>
        </p:grpSpPr>
        <p:sp>
          <p:nvSpPr>
            <p:cNvPr id="1031" name="AutoShape 8">
              <a:extLst>
                <a:ext uri="{FF2B5EF4-FFF2-40B4-BE49-F238E27FC236}">
                  <a16:creationId xmlns:a16="http://schemas.microsoft.com/office/drawing/2014/main" id="{1ED1D776-0074-CAC4-F128-910C6F33CA12}"/>
                </a:ext>
              </a:extLst>
            </p:cNvPr>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sv-SE" altLang="en-US" sz="2400">
                <a:latin typeface="Times New Roman" panose="02020603050405020304" pitchFamily="18" charset="0"/>
              </a:endParaRPr>
            </a:p>
          </p:txBody>
        </p:sp>
        <p:sp>
          <p:nvSpPr>
            <p:cNvPr id="1032" name="Line 9">
              <a:extLst>
                <a:ext uri="{FF2B5EF4-FFF2-40B4-BE49-F238E27FC236}">
                  <a16:creationId xmlns:a16="http://schemas.microsoft.com/office/drawing/2014/main" id="{4E5D2FF5-E435-5421-5223-5EE57CD6B15F}"/>
                </a:ext>
              </a:extLst>
            </p:cNvPr>
            <p:cNvSpPr>
              <a:spLocks noChangeShapeType="1"/>
            </p:cNvSpPr>
            <p:nvPr/>
          </p:nvSpPr>
          <p:spPr bwMode="auto">
            <a:xfrm>
              <a:off x="480" y="1077"/>
              <a:ext cx="4848"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 bg1="lt1" tx1="dk1" bg2="lt2" tx2="dk2" accent1="accent1" accent2="accent2" accent3="accent3" accent4="accent4" accent5="accent5" accent6="accent6" hlink="hlink" folHlink="folHlink"/>
  <p:sldLayoutIdLst>
    <p:sldLayoutId id="2147484168" r:id="rId1"/>
    <p:sldLayoutId id="2147484157" r:id="rId2"/>
    <p:sldLayoutId id="2147484158" r:id="rId3"/>
    <p:sldLayoutId id="2147484159" r:id="rId4"/>
    <p:sldLayoutId id="2147484160" r:id="rId5"/>
    <p:sldLayoutId id="2147484161" r:id="rId6"/>
    <p:sldLayoutId id="2147484162" r:id="rId7"/>
    <p:sldLayoutId id="2147484163" r:id="rId8"/>
    <p:sldLayoutId id="2147484164" r:id="rId9"/>
    <p:sldLayoutId id="2147484165" r:id="rId10"/>
    <p:sldLayoutId id="2147484166" r:id="rId11"/>
    <p:sldLayoutId id="21474841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640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86403">
                                            <p:txEl>
                                              <p:pRg st="0" end="0"/>
                                            </p:txEl>
                                          </p:spTgt>
                                        </p:tgtEl>
                                        <p:attrNameLst>
                                          <p:attrName>ppt_c</p:attrName>
                                        </p:attrNameLst>
                                      </p:cBhvr>
                                      <p:to>
                                        <a:schemeClr val="bg2"/>
                                      </p:to>
                                    </p:animClr>
                                  </p:subTnLst>
                                </p:cTn>
                              </p:par>
                              <p:par>
                                <p:cTn id="7" presetID="1" presetClass="entr" presetSubtype="0" fill="hold" nodeType="withEffect">
                                  <p:stCondLst>
                                    <p:cond delay="0"/>
                                  </p:stCondLst>
                                  <p:childTnLst>
                                    <p:set>
                                      <p:cBhvr>
                                        <p:cTn id="8" dur="1" fill="hold">
                                          <p:stCondLst>
                                            <p:cond delay="0"/>
                                          </p:stCondLst>
                                        </p:cTn>
                                        <p:tgtEl>
                                          <p:spTgt spid="48640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86403">
                                            <p:txEl>
                                              <p:pRg st="1" end="1"/>
                                            </p:txEl>
                                          </p:spTgt>
                                        </p:tgtEl>
                                        <p:attrNameLst>
                                          <p:attrName>ppt_c</p:attrName>
                                        </p:attrNameLst>
                                      </p:cBhvr>
                                      <p:to>
                                        <a:schemeClr val="bg2"/>
                                      </p:to>
                                    </p:animClr>
                                  </p:subTnLst>
                                </p:cTn>
                              </p:par>
                              <p:par>
                                <p:cTn id="9" presetID="1" presetClass="entr" presetSubtype="0" fill="hold" nodeType="withEffect">
                                  <p:stCondLst>
                                    <p:cond delay="0"/>
                                  </p:stCondLst>
                                  <p:childTnLst>
                                    <p:set>
                                      <p:cBhvr>
                                        <p:cTn id="10" dur="1" fill="hold">
                                          <p:stCondLst>
                                            <p:cond delay="0"/>
                                          </p:stCondLst>
                                        </p:cTn>
                                        <p:tgtEl>
                                          <p:spTgt spid="48640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86403">
                                            <p:txEl>
                                              <p:pRg st="2" end="2"/>
                                            </p:txEl>
                                          </p:spTgt>
                                        </p:tgtEl>
                                        <p:attrNameLst>
                                          <p:attrName>ppt_c</p:attrName>
                                        </p:attrNameLst>
                                      </p:cBhvr>
                                      <p:to>
                                        <a:schemeClr val="bg2"/>
                                      </p:to>
                                    </p:animClr>
                                  </p:subTnLst>
                                </p:cTn>
                              </p:par>
                              <p:par>
                                <p:cTn id="11" presetID="1" presetClass="entr" presetSubtype="0" fill="hold" nodeType="withEffect">
                                  <p:stCondLst>
                                    <p:cond delay="0"/>
                                  </p:stCondLst>
                                  <p:childTnLst>
                                    <p:set>
                                      <p:cBhvr>
                                        <p:cTn id="12" dur="1" fill="hold">
                                          <p:stCondLst>
                                            <p:cond delay="0"/>
                                          </p:stCondLst>
                                        </p:cTn>
                                        <p:tgtEl>
                                          <p:spTgt spid="48640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86403">
                                            <p:txEl>
                                              <p:pRg st="3" end="3"/>
                                            </p:txEl>
                                          </p:spTgt>
                                        </p:tgtEl>
                                        <p:attrNameLst>
                                          <p:attrName>ppt_c</p:attrName>
                                        </p:attrNameLst>
                                      </p:cBhvr>
                                      <p:to>
                                        <a:schemeClr val="bg2"/>
                                      </p:to>
                                    </p:animClr>
                                  </p:subTnLst>
                                </p:cTn>
                              </p:par>
                              <p:par>
                                <p:cTn id="13" presetID="1" presetClass="entr" presetSubtype="0" fill="hold" nodeType="withEffect">
                                  <p:stCondLst>
                                    <p:cond delay="0"/>
                                  </p:stCondLst>
                                  <p:childTnLst>
                                    <p:set>
                                      <p:cBhvr>
                                        <p:cTn id="14" dur="1" fill="hold">
                                          <p:stCondLst>
                                            <p:cond delay="0"/>
                                          </p:stCondLst>
                                        </p:cTn>
                                        <p:tgtEl>
                                          <p:spTgt spid="48640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8640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3" grpId="0" build="p">
        <p:tmplLst>
          <p:tmpl lvl="1">
            <p:tnLst>
              <p:par>
                <p:cTn presetID="1" presetClass="entr" presetSubtype="0" fill="hold" nodeType="clickEffect">
                  <p:stCondLst>
                    <p:cond delay="0"/>
                  </p:stCondLst>
                  <p:childTnLst>
                    <p:set>
                      <p:cBhvr>
                        <p:cTn dur="1" fill="hold">
                          <p:stCondLst>
                            <p:cond delay="0"/>
                          </p:stCondLst>
                        </p:cTn>
                        <p:tgtEl>
                          <p:spTgt spid="486403"/>
                        </p:tgtEl>
                        <p:attrNameLst>
                          <p:attrName>style.visibility</p:attrName>
                        </p:attrNameLst>
                      </p:cBhvr>
                      <p:to>
                        <p:strVal val="visible"/>
                      </p:to>
                    </p:set>
                  </p:childTnLst>
                  <p:subTnLst>
                    <p:animClr clrSpc="rgb" dir="cw">
                      <p:cBhvr override="childStyle">
                        <p:cTn dur="1" fill="hold" display="0" masterRel="nextClick" afterEffect="1"/>
                        <p:tgtEl>
                          <p:spTgt spid="486403"/>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486403"/>
                        </p:tgtEl>
                        <p:attrNameLst>
                          <p:attrName>style.visibility</p:attrName>
                        </p:attrNameLst>
                      </p:cBhvr>
                      <p:to>
                        <p:strVal val="visible"/>
                      </p:to>
                    </p:set>
                  </p:childTnLst>
                  <p:subTnLst>
                    <p:animClr clrSpc="rgb" dir="cw">
                      <p:cBhvr override="childStyle">
                        <p:cTn dur="1" fill="hold" display="0" masterRel="nextClick" afterEffect="1"/>
                        <p:tgtEl>
                          <p:spTgt spid="486403"/>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486403"/>
                        </p:tgtEl>
                        <p:attrNameLst>
                          <p:attrName>style.visibility</p:attrName>
                        </p:attrNameLst>
                      </p:cBhvr>
                      <p:to>
                        <p:strVal val="visible"/>
                      </p:to>
                    </p:set>
                  </p:childTnLst>
                  <p:subTnLst>
                    <p:animClr clrSpc="rgb" dir="cw">
                      <p:cBhvr override="childStyle">
                        <p:cTn dur="1" fill="hold" display="0" masterRel="nextClick" afterEffect="1"/>
                        <p:tgtEl>
                          <p:spTgt spid="486403"/>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486403"/>
                        </p:tgtEl>
                        <p:attrNameLst>
                          <p:attrName>style.visibility</p:attrName>
                        </p:attrNameLst>
                      </p:cBhvr>
                      <p:to>
                        <p:strVal val="visible"/>
                      </p:to>
                    </p:set>
                  </p:childTnLst>
                  <p:subTnLst>
                    <p:animClr clrSpc="rgb" dir="cw">
                      <p:cBhvr override="childStyle">
                        <p:cTn dur="1" fill="hold" display="0" masterRel="nextClick" afterEffect="1"/>
                        <p:tgtEl>
                          <p:spTgt spid="486403"/>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486403"/>
                        </p:tgtEl>
                        <p:attrNameLst>
                          <p:attrName>style.visibility</p:attrName>
                        </p:attrNameLst>
                      </p:cBhvr>
                      <p:to>
                        <p:strVal val="visible"/>
                      </p:to>
                    </p:set>
                  </p:childTnLst>
                  <p:subTnLst>
                    <p:animClr clrSpc="rgb" dir="cw">
                      <p:cBhvr override="childStyle">
                        <p:cTn dur="1" fill="hold" display="0" masterRel="nextClick" afterEffect="1"/>
                        <p:tgtEl>
                          <p:spTgt spid="486403"/>
                        </p:tgtEl>
                        <p:attrNameLst>
                          <p:attrName>ppt_c</p:attrName>
                        </p:attrNameLst>
                      </p:cBhvr>
                      <p:to>
                        <a:schemeClr val="bg2"/>
                      </p:to>
                    </p:animClr>
                  </p:subTnLst>
                </p:cTn>
              </p:par>
            </p:tnLst>
          </p:tmpl>
        </p:tmplLst>
      </p:bldP>
    </p:bldLst>
  </p:timing>
  <p:hf hdr="0" dt="0"/>
  <p:txStyles>
    <p:titleStyle>
      <a:lvl1pPr algn="l" rtl="0" eaLnBrk="0" fontAlgn="base" hangingPunct="0">
        <a:spcBef>
          <a:spcPct val="0"/>
        </a:spcBef>
        <a:spcAft>
          <a:spcPct val="0"/>
        </a:spcAft>
        <a:defRPr sz="3300">
          <a:solidFill>
            <a:srgbClr val="100694"/>
          </a:solidFill>
          <a:latin typeface="+mj-lt"/>
          <a:ea typeface="+mj-ea"/>
          <a:cs typeface="+mj-cs"/>
        </a:defRPr>
      </a:lvl1pPr>
      <a:lvl2pPr algn="l" rtl="0" eaLnBrk="0" fontAlgn="base" hangingPunct="0">
        <a:spcBef>
          <a:spcPct val="0"/>
        </a:spcBef>
        <a:spcAft>
          <a:spcPct val="0"/>
        </a:spcAft>
        <a:defRPr sz="3300">
          <a:solidFill>
            <a:srgbClr val="100694"/>
          </a:solidFill>
          <a:latin typeface="Arial Black" pitchFamily="34" charset="0"/>
        </a:defRPr>
      </a:lvl2pPr>
      <a:lvl3pPr algn="l" rtl="0" eaLnBrk="0" fontAlgn="base" hangingPunct="0">
        <a:spcBef>
          <a:spcPct val="0"/>
        </a:spcBef>
        <a:spcAft>
          <a:spcPct val="0"/>
        </a:spcAft>
        <a:defRPr sz="3300">
          <a:solidFill>
            <a:srgbClr val="100694"/>
          </a:solidFill>
          <a:latin typeface="Arial Black" pitchFamily="34" charset="0"/>
        </a:defRPr>
      </a:lvl3pPr>
      <a:lvl4pPr algn="l" rtl="0" eaLnBrk="0" fontAlgn="base" hangingPunct="0">
        <a:spcBef>
          <a:spcPct val="0"/>
        </a:spcBef>
        <a:spcAft>
          <a:spcPct val="0"/>
        </a:spcAft>
        <a:defRPr sz="3300">
          <a:solidFill>
            <a:srgbClr val="100694"/>
          </a:solidFill>
          <a:latin typeface="Arial Black" pitchFamily="34" charset="0"/>
        </a:defRPr>
      </a:lvl4pPr>
      <a:lvl5pPr algn="l" rtl="0" eaLnBrk="0" fontAlgn="base" hangingPunct="0">
        <a:spcBef>
          <a:spcPct val="0"/>
        </a:spcBef>
        <a:spcAft>
          <a:spcPct val="0"/>
        </a:spcAft>
        <a:defRPr sz="3300">
          <a:solidFill>
            <a:srgbClr val="100694"/>
          </a:solidFill>
          <a:latin typeface="Arial Black" pitchFamily="34" charset="0"/>
        </a:defRPr>
      </a:lvl5pPr>
      <a:lvl6pPr marL="457200" algn="l" rtl="0" fontAlgn="base">
        <a:spcBef>
          <a:spcPct val="0"/>
        </a:spcBef>
        <a:spcAft>
          <a:spcPct val="0"/>
        </a:spcAft>
        <a:defRPr sz="3300">
          <a:solidFill>
            <a:srgbClr val="100694"/>
          </a:solidFill>
          <a:latin typeface="Arial Black" pitchFamily="34" charset="0"/>
        </a:defRPr>
      </a:lvl6pPr>
      <a:lvl7pPr marL="914400" algn="l" rtl="0" fontAlgn="base">
        <a:spcBef>
          <a:spcPct val="0"/>
        </a:spcBef>
        <a:spcAft>
          <a:spcPct val="0"/>
        </a:spcAft>
        <a:defRPr sz="3300">
          <a:solidFill>
            <a:srgbClr val="100694"/>
          </a:solidFill>
          <a:latin typeface="Arial Black" pitchFamily="34" charset="0"/>
        </a:defRPr>
      </a:lvl7pPr>
      <a:lvl8pPr marL="1371600" algn="l" rtl="0" fontAlgn="base">
        <a:spcBef>
          <a:spcPct val="0"/>
        </a:spcBef>
        <a:spcAft>
          <a:spcPct val="0"/>
        </a:spcAft>
        <a:defRPr sz="3300">
          <a:solidFill>
            <a:srgbClr val="100694"/>
          </a:solidFill>
          <a:latin typeface="Arial Black" pitchFamily="34" charset="0"/>
        </a:defRPr>
      </a:lvl8pPr>
      <a:lvl9pPr marL="1828800" algn="l" rtl="0" fontAlgn="base">
        <a:spcBef>
          <a:spcPct val="0"/>
        </a:spcBef>
        <a:spcAft>
          <a:spcPct val="0"/>
        </a:spcAft>
        <a:defRPr sz="3300">
          <a:solidFill>
            <a:srgbClr val="100694"/>
          </a:solidFill>
          <a:latin typeface="Arial Black" pitchFamily="34" charset="0"/>
        </a:defRPr>
      </a:lvl9pPr>
    </p:titleStyle>
    <p:bodyStyle>
      <a:lvl1pPr marL="579438" indent="-579438" algn="l" rtl="0" eaLnBrk="0" fontAlgn="base" hangingPunct="0">
        <a:spcBef>
          <a:spcPct val="20000"/>
        </a:spcBef>
        <a:spcAft>
          <a:spcPct val="0"/>
        </a:spcAft>
        <a:buClr>
          <a:srgbClr val="0000FF"/>
        </a:buClr>
        <a:buSzPct val="95000"/>
        <a:buFont typeface="Wingdings" panose="05000000000000000000" pitchFamily="2" charset="2"/>
        <a:buChar char="l"/>
        <a:defRPr sz="3100">
          <a:solidFill>
            <a:schemeClr val="tx1"/>
          </a:solidFill>
          <a:latin typeface="+mn-lt"/>
          <a:ea typeface="+mn-ea"/>
          <a:cs typeface="+mn-cs"/>
        </a:defRPr>
      </a:lvl1pPr>
      <a:lvl2pPr marL="979488" indent="-285750" algn="l" rtl="0" eaLnBrk="0" fontAlgn="base" hangingPunct="0">
        <a:spcBef>
          <a:spcPct val="20000"/>
        </a:spcBef>
        <a:spcAft>
          <a:spcPct val="0"/>
        </a:spcAft>
        <a:buClr>
          <a:srgbClr val="7174F5"/>
        </a:buClr>
        <a:buSzPct val="150000"/>
        <a:buChar char="•"/>
        <a:defRPr sz="2600">
          <a:solidFill>
            <a:schemeClr val="tx1"/>
          </a:solidFill>
          <a:latin typeface="+mn-lt"/>
        </a:defRPr>
      </a:lvl2pPr>
      <a:lvl3pPr marL="1322388"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65288"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qmethod.org/People/WStephenson.ht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15.e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6EC46E4-7473-2CE7-3978-C2DF225D0FA3}"/>
              </a:ext>
            </a:extLst>
          </p:cNvPr>
          <p:cNvSpPr>
            <a:spLocks noGrp="1" noChangeArrowheads="1"/>
          </p:cNvSpPr>
          <p:nvPr>
            <p:ph type="ctrTitle"/>
          </p:nvPr>
        </p:nvSpPr>
        <p:spPr>
          <a:xfrm>
            <a:off x="381000" y="609600"/>
            <a:ext cx="8382000" cy="1905000"/>
          </a:xfrm>
        </p:spPr>
        <p:txBody>
          <a:bodyPr/>
          <a:lstStyle/>
          <a:p>
            <a:pPr indent="457200">
              <a:lnSpc>
                <a:spcPct val="200000"/>
              </a:lnSpc>
              <a:spcAft>
                <a:spcPts val="600"/>
              </a:spcAft>
              <a:defRPr/>
            </a:pPr>
            <a:r>
              <a:rPr lang="en-CA" sz="3200" b="1" i="0" dirty="0">
                <a:latin typeface="+mn-lt"/>
                <a:ea typeface="Calibri" panose="020F0502020204030204" pitchFamily="34" charset="0"/>
                <a:cs typeface="Arial" panose="020B0604020202020204" pitchFamily="34" charset="0"/>
              </a:rPr>
              <a:t>Using Stata for Q-methodology Studies</a:t>
            </a:r>
            <a:endParaRPr lang="en-CA" sz="3200" i="0" dirty="0">
              <a:latin typeface="+mn-lt"/>
              <a:ea typeface="Calibri" panose="020F0502020204030204" pitchFamily="34" charset="0"/>
              <a:cs typeface="Arial" panose="020B0604020202020204" pitchFamily="34" charset="0"/>
            </a:endParaRPr>
          </a:p>
        </p:txBody>
      </p:sp>
      <p:sp>
        <p:nvSpPr>
          <p:cNvPr id="3075" name="Rectangle 3">
            <a:extLst>
              <a:ext uri="{FF2B5EF4-FFF2-40B4-BE49-F238E27FC236}">
                <a16:creationId xmlns:a16="http://schemas.microsoft.com/office/drawing/2014/main" id="{1EF1B747-0634-3D7E-39A7-18221EF51F97}"/>
              </a:ext>
            </a:extLst>
          </p:cNvPr>
          <p:cNvSpPr>
            <a:spLocks noChangeArrowheads="1"/>
          </p:cNvSpPr>
          <p:nvPr/>
        </p:nvSpPr>
        <p:spPr bwMode="auto">
          <a:xfrm>
            <a:off x="609600" y="2895600"/>
            <a:ext cx="6400800" cy="2185988"/>
          </a:xfrm>
          <a:prstGeom prst="rect">
            <a:avLst/>
          </a:prstGeom>
          <a:noFill/>
          <a:ln w="9525">
            <a:noFill/>
            <a:miter lim="800000"/>
            <a:headEnd/>
            <a:tailEnd/>
          </a:ln>
        </p:spPr>
        <p:txBody>
          <a:bodyPr>
            <a:spAutoFit/>
          </a:bodyPr>
          <a:lstStyle/>
          <a:p>
            <a:pPr marL="342900" indent="-342900">
              <a:defRPr/>
            </a:pPr>
            <a:r>
              <a:rPr lang="en-CA" sz="3200" b="1" dirty="0">
                <a:solidFill>
                  <a:srgbClr val="0000FF"/>
                </a:solidFill>
                <a:latin typeface="+mn-lt"/>
              </a:rPr>
              <a:t>Noori Akhtar-Danesh, PhD</a:t>
            </a:r>
          </a:p>
          <a:p>
            <a:pPr marL="342900" indent="-342900">
              <a:defRPr/>
            </a:pPr>
            <a:r>
              <a:rPr lang="en-US" sz="2800" dirty="0">
                <a:solidFill>
                  <a:srgbClr val="0000FF"/>
                </a:solidFill>
                <a:latin typeface="+mn-lt"/>
              </a:rPr>
              <a:t>McMaster University</a:t>
            </a:r>
          </a:p>
          <a:p>
            <a:pPr marL="342900" indent="-342900">
              <a:defRPr/>
            </a:pPr>
            <a:r>
              <a:rPr lang="en-US" sz="2800" dirty="0">
                <a:solidFill>
                  <a:srgbClr val="0000FF"/>
                </a:solidFill>
                <a:latin typeface="+mn-lt"/>
              </a:rPr>
              <a:t>Hamilton, Canada</a:t>
            </a:r>
          </a:p>
          <a:p>
            <a:pPr marL="342900" indent="-342900">
              <a:defRPr/>
            </a:pPr>
            <a:r>
              <a:rPr lang="en-US" sz="2800" dirty="0">
                <a:solidFill>
                  <a:srgbClr val="0000FF"/>
                </a:solidFill>
                <a:latin typeface="+mn-lt"/>
              </a:rPr>
              <a:t>E-mail: daneshn@mcmaster.ca</a:t>
            </a:r>
          </a:p>
          <a:p>
            <a:pPr marL="342900" indent="-342900">
              <a:defRPr/>
            </a:pPr>
            <a:endParaRPr lang="en-US" sz="2000" dirty="0">
              <a:solidFill>
                <a:srgbClr val="0000FF"/>
              </a:solidFill>
              <a:latin typeface="Comic Sans MS" pitchFamily="66"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a:extLst>
              <a:ext uri="{FF2B5EF4-FFF2-40B4-BE49-F238E27FC236}">
                <a16:creationId xmlns:a16="http://schemas.microsoft.com/office/drawing/2014/main" id="{363639BB-8D9D-654D-9480-A67F808CE9F6}"/>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23555" name="Slide Number Placeholder 4">
            <a:extLst>
              <a:ext uri="{FF2B5EF4-FFF2-40B4-BE49-F238E27FC236}">
                <a16:creationId xmlns:a16="http://schemas.microsoft.com/office/drawing/2014/main" id="{2029EF9E-DC4B-EEE7-9DEE-80A0FADD78F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8C81736B-B5B5-4DA1-9C1D-ECF8765B6B87}" type="slidenum">
              <a:rPr lang="en-US" altLang="en-US" sz="1400" smtClean="0"/>
              <a:pPr>
                <a:spcBef>
                  <a:spcPct val="0"/>
                </a:spcBef>
                <a:buClrTx/>
                <a:buSzTx/>
                <a:buFontTx/>
                <a:buNone/>
              </a:pPr>
              <a:t>10</a:t>
            </a:fld>
            <a:endParaRPr lang="en-US" altLang="en-US" sz="1400"/>
          </a:p>
        </p:txBody>
      </p:sp>
      <p:sp>
        <p:nvSpPr>
          <p:cNvPr id="23556" name="Rectangle 2">
            <a:extLst>
              <a:ext uri="{FF2B5EF4-FFF2-40B4-BE49-F238E27FC236}">
                <a16:creationId xmlns:a16="http://schemas.microsoft.com/office/drawing/2014/main" id="{6FAABA07-47DF-4C2A-7688-F4C993C69897}"/>
              </a:ext>
            </a:extLst>
          </p:cNvPr>
          <p:cNvSpPr>
            <a:spLocks noGrp="1" noChangeArrowheads="1"/>
          </p:cNvSpPr>
          <p:nvPr>
            <p:ph type="title"/>
          </p:nvPr>
        </p:nvSpPr>
        <p:spPr/>
        <p:txBody>
          <a:bodyPr/>
          <a:lstStyle/>
          <a:p>
            <a:pPr eaLnBrk="1" hangingPunct="1"/>
            <a:r>
              <a:rPr lang="en-US" altLang="en-US" sz="3200" b="1" dirty="0"/>
              <a:t>Example1 : </a:t>
            </a:r>
            <a:br>
              <a:rPr lang="en-US" altLang="en-US" sz="3200" b="1" dirty="0"/>
            </a:br>
            <a:r>
              <a:rPr lang="en-US" altLang="en-US" sz="3200" b="1" dirty="0"/>
              <a:t>Marijuana Legalization</a:t>
            </a:r>
          </a:p>
        </p:txBody>
      </p:sp>
      <p:sp>
        <p:nvSpPr>
          <p:cNvPr id="23557" name="Rectangle 3">
            <a:extLst>
              <a:ext uri="{FF2B5EF4-FFF2-40B4-BE49-F238E27FC236}">
                <a16:creationId xmlns:a16="http://schemas.microsoft.com/office/drawing/2014/main" id="{BE2956F6-7F01-DE42-6D27-313F747F778E}"/>
              </a:ext>
            </a:extLst>
          </p:cNvPr>
          <p:cNvSpPr>
            <a:spLocks noGrp="1" noChangeArrowheads="1"/>
          </p:cNvSpPr>
          <p:nvPr>
            <p:ph type="body" idx="1"/>
          </p:nvPr>
        </p:nvSpPr>
        <p:spPr>
          <a:xfrm>
            <a:off x="381000" y="1752600"/>
            <a:ext cx="8305800" cy="4114800"/>
          </a:xfrm>
        </p:spPr>
        <p:txBody>
          <a:bodyPr/>
          <a:lstStyle/>
          <a:p>
            <a:pPr eaLnBrk="1" hangingPunct="1"/>
            <a:r>
              <a:rPr lang="en-US" altLang="en-US" sz="2800" b="1" dirty="0"/>
              <a:t>Its growth, possession and consumption have been outlawed in most countries because of its negative aspects, mainly the risk of addiction</a:t>
            </a:r>
          </a:p>
          <a:p>
            <a:pPr eaLnBrk="1" hangingPunct="1"/>
            <a:r>
              <a:rPr lang="en-US" altLang="en-US" sz="2800" dirty="0"/>
              <a:t>We searched WWW. to find positive and negative statements about the ML</a:t>
            </a:r>
          </a:p>
          <a:p>
            <a:pPr eaLnBrk="1" hangingPunct="1"/>
            <a:r>
              <a:rPr lang="en-US" altLang="en-US" sz="2800" dirty="0"/>
              <a:t>Found &gt; 50 statements (Concourse)</a:t>
            </a:r>
          </a:p>
          <a:p>
            <a:pPr eaLnBrk="1" hangingPunct="1"/>
            <a:r>
              <a:rPr lang="en-US" altLang="en-US" sz="2800" dirty="0"/>
              <a:t>19 representative statements were selected (Q-sample) and used in the workshops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a:extLst>
              <a:ext uri="{FF2B5EF4-FFF2-40B4-BE49-F238E27FC236}">
                <a16:creationId xmlns:a16="http://schemas.microsoft.com/office/drawing/2014/main" id="{61733B85-6E80-9679-14F9-6EB24D572429}"/>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25603" name="Slide Number Placeholder 4">
            <a:extLst>
              <a:ext uri="{FF2B5EF4-FFF2-40B4-BE49-F238E27FC236}">
                <a16:creationId xmlns:a16="http://schemas.microsoft.com/office/drawing/2014/main" id="{0D5E93AF-1C13-A622-28CA-EDC78F49107F}"/>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44C4618-549B-48D5-B133-17F913D7E2BA}" type="slidenum">
              <a:rPr lang="en-US" altLang="en-US" sz="1400" smtClean="0"/>
              <a:pPr>
                <a:spcBef>
                  <a:spcPct val="0"/>
                </a:spcBef>
                <a:buClrTx/>
                <a:buSzTx/>
                <a:buFontTx/>
                <a:buNone/>
              </a:pPr>
              <a:t>11</a:t>
            </a:fld>
            <a:endParaRPr lang="en-US" altLang="en-US" sz="1400"/>
          </a:p>
        </p:txBody>
      </p:sp>
      <p:sp>
        <p:nvSpPr>
          <p:cNvPr id="25604" name="Rectangle 2">
            <a:extLst>
              <a:ext uri="{FF2B5EF4-FFF2-40B4-BE49-F238E27FC236}">
                <a16:creationId xmlns:a16="http://schemas.microsoft.com/office/drawing/2014/main" id="{E0180D49-9F54-D54E-18BB-5D4A4615E12E}"/>
              </a:ext>
            </a:extLst>
          </p:cNvPr>
          <p:cNvSpPr>
            <a:spLocks noGrp="1" noChangeArrowheads="1"/>
          </p:cNvSpPr>
          <p:nvPr>
            <p:ph type="title"/>
          </p:nvPr>
        </p:nvSpPr>
        <p:spPr/>
        <p:txBody>
          <a:bodyPr/>
          <a:lstStyle/>
          <a:p>
            <a:pPr eaLnBrk="1" hangingPunct="1"/>
            <a:r>
              <a:rPr lang="en-US" altLang="en-US" sz="3200" b="1" dirty="0"/>
              <a:t>Example1: </a:t>
            </a:r>
            <a:r>
              <a:rPr lang="en-US" altLang="en-US" sz="2400" b="1" dirty="0"/>
              <a:t>List of statements</a:t>
            </a:r>
          </a:p>
        </p:txBody>
      </p:sp>
      <p:sp>
        <p:nvSpPr>
          <p:cNvPr id="35845" name="Rectangle 3">
            <a:extLst>
              <a:ext uri="{FF2B5EF4-FFF2-40B4-BE49-F238E27FC236}">
                <a16:creationId xmlns:a16="http://schemas.microsoft.com/office/drawing/2014/main" id="{F3868E70-2ADD-378C-0395-3F5B73E7E5A0}"/>
              </a:ext>
            </a:extLst>
          </p:cNvPr>
          <p:cNvSpPr>
            <a:spLocks noGrp="1" noChangeArrowheads="1"/>
          </p:cNvSpPr>
          <p:nvPr>
            <p:ph type="body" idx="1"/>
          </p:nvPr>
        </p:nvSpPr>
        <p:spPr>
          <a:xfrm>
            <a:off x="381000" y="1752600"/>
            <a:ext cx="8305800" cy="4419600"/>
          </a:xfrm>
        </p:spPr>
        <p:txBody>
          <a:bodyPr>
            <a:normAutofit fontScale="85000" lnSpcReduction="10000"/>
          </a:bodyPr>
          <a:lstStyle/>
          <a:p>
            <a:pPr marL="342900" indent="-342900">
              <a:lnSpc>
                <a:spcPct val="115000"/>
              </a:lnSpc>
              <a:spcAft>
                <a:spcPts val="600"/>
              </a:spcAft>
              <a:buFont typeface="+mj-lt"/>
              <a:buAutoNum type="arabicPeriod"/>
              <a:tabLst>
                <a:tab pos="457200" algn="l"/>
              </a:tabLst>
              <a:defRPr/>
            </a:pPr>
            <a:r>
              <a:rPr lang="en-CA" sz="1800" dirty="0">
                <a:solidFill>
                  <a:srgbClr val="000000"/>
                </a:solidFill>
                <a:ea typeface="Calibri" panose="020F0502020204030204" pitchFamily="34" charset="0"/>
                <a:cs typeface="Arial" panose="020B0604020202020204" pitchFamily="34" charset="0"/>
              </a:rPr>
              <a:t>The harms associated with marijuana are less than those associated with tobacco and alcohol, and they are not sufficient reason to justify making marijuana illegal</a:t>
            </a:r>
            <a:endParaRPr lang="en-CA" sz="1800" dirty="0">
              <a:ea typeface="Calibri" panose="020F0502020204030204" pitchFamily="34" charset="0"/>
              <a:cs typeface="Arial" panose="020B0604020202020204" pitchFamily="34" charset="0"/>
            </a:endParaRPr>
          </a:p>
          <a:p>
            <a:pPr marL="342900" indent="-342900">
              <a:lnSpc>
                <a:spcPct val="115000"/>
              </a:lnSpc>
              <a:spcAft>
                <a:spcPts val="600"/>
              </a:spcAft>
              <a:buFont typeface="+mj-lt"/>
              <a:buAutoNum type="arabicPeriod"/>
              <a:tabLst>
                <a:tab pos="457200" algn="l"/>
              </a:tabLst>
              <a:defRPr/>
            </a:pPr>
            <a:r>
              <a:rPr lang="en-CA" sz="1800" dirty="0">
                <a:solidFill>
                  <a:srgbClr val="000000"/>
                </a:solidFill>
                <a:ea typeface="Calibri" panose="020F0502020204030204" pitchFamily="34" charset="0"/>
                <a:cs typeface="Arial" panose="020B0604020202020204" pitchFamily="34" charset="0"/>
              </a:rPr>
              <a:t>By legalizing marijuana, doctors may become part of the black market by handing out prescriptions to those who want it rather than those who need it</a:t>
            </a:r>
            <a:endParaRPr lang="en-CA" sz="1800" dirty="0">
              <a:ea typeface="Calibri" panose="020F0502020204030204" pitchFamily="34" charset="0"/>
              <a:cs typeface="Arial" panose="020B0604020202020204" pitchFamily="34" charset="0"/>
            </a:endParaRPr>
          </a:p>
          <a:p>
            <a:pPr marL="342900" indent="-342900">
              <a:lnSpc>
                <a:spcPct val="115000"/>
              </a:lnSpc>
              <a:spcAft>
                <a:spcPts val="600"/>
              </a:spcAft>
              <a:buFont typeface="+mj-lt"/>
              <a:buAutoNum type="arabicPeriod"/>
              <a:tabLst>
                <a:tab pos="457200" algn="l"/>
              </a:tabLst>
              <a:defRPr/>
            </a:pPr>
            <a:r>
              <a:rPr lang="en-CA" sz="1800" dirty="0">
                <a:solidFill>
                  <a:srgbClr val="000000"/>
                </a:solidFill>
                <a:ea typeface="Calibri" panose="020F0502020204030204" pitchFamily="34" charset="0"/>
                <a:cs typeface="Arial" panose="020B0604020202020204" pitchFamily="34" charset="0"/>
              </a:rPr>
              <a:t>The reason that marijuana poses a health threat is because most people smoke it, and smoking anything is hazardous to your health</a:t>
            </a:r>
            <a:endParaRPr lang="en-CA" sz="1800" dirty="0">
              <a:ea typeface="Calibri" panose="020F0502020204030204" pitchFamily="34" charset="0"/>
              <a:cs typeface="Arial" panose="020B0604020202020204" pitchFamily="34" charset="0"/>
            </a:endParaRPr>
          </a:p>
          <a:p>
            <a:pPr marL="342900" indent="-342900">
              <a:lnSpc>
                <a:spcPct val="115000"/>
              </a:lnSpc>
              <a:spcAft>
                <a:spcPts val="600"/>
              </a:spcAft>
              <a:buFont typeface="+mj-lt"/>
              <a:buAutoNum type="arabicPeriod"/>
              <a:tabLst>
                <a:tab pos="457200" algn="l"/>
              </a:tabLst>
              <a:defRPr/>
            </a:pPr>
            <a:r>
              <a:rPr lang="en-CA" sz="1800" dirty="0">
                <a:solidFill>
                  <a:srgbClr val="000000"/>
                </a:solidFill>
                <a:ea typeface="Calibri" panose="020F0502020204030204" pitchFamily="34" charset="0"/>
                <a:cs typeface="Arial" panose="020B0604020202020204" pitchFamily="34" charset="0"/>
              </a:rPr>
              <a:t>Taxpayers are forced to pay billions of dollars to prosecute and lock up people for having marijuana. If marijuana were legal, this money, plus tax revenues from marijuana sales, could be used for other purposes such as education or health care</a:t>
            </a:r>
            <a:endParaRPr lang="en-CA" sz="1800" dirty="0">
              <a:ea typeface="Calibri" panose="020F0502020204030204" pitchFamily="34" charset="0"/>
              <a:cs typeface="Arial" panose="020B0604020202020204" pitchFamily="34" charset="0"/>
            </a:endParaRPr>
          </a:p>
          <a:p>
            <a:pPr marL="342900" indent="-342900">
              <a:lnSpc>
                <a:spcPct val="115000"/>
              </a:lnSpc>
              <a:spcAft>
                <a:spcPts val="600"/>
              </a:spcAft>
              <a:buFont typeface="+mj-lt"/>
              <a:buAutoNum type="arabicPeriod"/>
              <a:tabLst>
                <a:tab pos="457200" algn="l"/>
              </a:tabLst>
              <a:defRPr/>
            </a:pPr>
            <a:r>
              <a:rPr lang="en-CA" sz="1800" dirty="0">
                <a:solidFill>
                  <a:srgbClr val="000000"/>
                </a:solidFill>
                <a:ea typeface="Calibri" panose="020F0502020204030204" pitchFamily="34" charset="0"/>
                <a:cs typeface="Arial" panose="020B0604020202020204" pitchFamily="34" charset="0"/>
              </a:rPr>
              <a:t>Marijuana does not cause violence. In fact, people who are high on marijuana tend to be relaxed, mellow, and too happy to want to fight.</a:t>
            </a:r>
          </a:p>
          <a:p>
            <a:pPr marL="0" indent="0" algn="ctr">
              <a:lnSpc>
                <a:spcPct val="115000"/>
              </a:lnSpc>
              <a:spcBef>
                <a:spcPts val="0"/>
              </a:spcBef>
              <a:spcAft>
                <a:spcPts val="0"/>
              </a:spcAft>
              <a:buFont typeface="Wingdings" panose="05000000000000000000" pitchFamily="2" charset="2"/>
              <a:buNone/>
              <a:tabLst>
                <a:tab pos="457200" algn="l"/>
              </a:tabLst>
              <a:defRPr/>
            </a:pPr>
            <a:r>
              <a:rPr lang="en-CA" sz="1800" dirty="0">
                <a:solidFill>
                  <a:srgbClr val="000000"/>
                </a:solidFill>
                <a:ea typeface="Calibri" panose="020F0502020204030204" pitchFamily="34" charset="0"/>
                <a:cs typeface="Arial" panose="020B0604020202020204" pitchFamily="34" charset="0"/>
              </a:rPr>
              <a:t>.</a:t>
            </a:r>
          </a:p>
          <a:p>
            <a:pPr marL="0" indent="0" algn="ctr">
              <a:lnSpc>
                <a:spcPct val="115000"/>
              </a:lnSpc>
              <a:spcBef>
                <a:spcPts val="0"/>
              </a:spcBef>
              <a:spcAft>
                <a:spcPts val="0"/>
              </a:spcAft>
              <a:buFont typeface="Wingdings" panose="05000000000000000000" pitchFamily="2" charset="2"/>
              <a:buNone/>
              <a:tabLst>
                <a:tab pos="457200" algn="l"/>
              </a:tabLst>
              <a:defRPr/>
            </a:pPr>
            <a:r>
              <a:rPr lang="en-CA" sz="1800" dirty="0">
                <a:solidFill>
                  <a:srgbClr val="000000"/>
                </a:solidFill>
                <a:ea typeface="Calibri" panose="020F0502020204030204" pitchFamily="34" charset="0"/>
                <a:cs typeface="Arial" panose="020B0604020202020204" pitchFamily="34" charset="0"/>
              </a:rPr>
              <a:t>.</a:t>
            </a:r>
          </a:p>
          <a:p>
            <a:pPr marL="0" indent="0" algn="ctr">
              <a:lnSpc>
                <a:spcPct val="115000"/>
              </a:lnSpc>
              <a:spcBef>
                <a:spcPts val="0"/>
              </a:spcBef>
              <a:spcAft>
                <a:spcPts val="0"/>
              </a:spcAft>
              <a:buFont typeface="Wingdings" panose="05000000000000000000" pitchFamily="2" charset="2"/>
              <a:buNone/>
              <a:tabLst>
                <a:tab pos="457200" algn="l"/>
              </a:tabLst>
              <a:defRPr/>
            </a:pPr>
            <a:r>
              <a:rPr lang="en-CA" sz="1800" dirty="0">
                <a:solidFill>
                  <a:srgbClr val="000000"/>
                </a:solidFill>
                <a:ea typeface="Calibri" panose="020F0502020204030204" pitchFamily="34" charset="0"/>
                <a:cs typeface="Arial" panose="020B0604020202020204" pitchFamily="34" charset="0"/>
              </a:rPr>
              <a:t>.</a:t>
            </a:r>
            <a:endParaRPr lang="en-CA" sz="1800" dirty="0">
              <a:ea typeface="Calibri" panose="020F0502020204030204" pitchFamily="34" charset="0"/>
              <a:cs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Footer Placeholder 4">
            <a:extLst>
              <a:ext uri="{FF2B5EF4-FFF2-40B4-BE49-F238E27FC236}">
                <a16:creationId xmlns:a16="http://schemas.microsoft.com/office/drawing/2014/main" id="{41BAD5E5-9E6E-3740-F130-4A2D05C70512}"/>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27651" name="Slide Number Placeholder 5">
            <a:extLst>
              <a:ext uri="{FF2B5EF4-FFF2-40B4-BE49-F238E27FC236}">
                <a16:creationId xmlns:a16="http://schemas.microsoft.com/office/drawing/2014/main" id="{37016FCE-956F-2880-9D8D-2AED7B640D92}"/>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895C076D-DA85-48BE-9797-7E4B4ABB11EC}" type="slidenum">
              <a:rPr lang="en-US" altLang="en-US" sz="1400" smtClean="0"/>
              <a:pPr>
                <a:spcBef>
                  <a:spcPct val="0"/>
                </a:spcBef>
                <a:buClrTx/>
                <a:buSzTx/>
                <a:buFontTx/>
                <a:buNone/>
              </a:pPr>
              <a:t>12</a:t>
            </a:fld>
            <a:endParaRPr lang="en-US" altLang="en-US" sz="1400"/>
          </a:p>
        </p:txBody>
      </p:sp>
      <p:sp>
        <p:nvSpPr>
          <p:cNvPr id="27652" name="Rectangle 2">
            <a:extLst>
              <a:ext uri="{FF2B5EF4-FFF2-40B4-BE49-F238E27FC236}">
                <a16:creationId xmlns:a16="http://schemas.microsoft.com/office/drawing/2014/main" id="{025D3939-4A5D-8279-6882-A6256504D78C}"/>
              </a:ext>
            </a:extLst>
          </p:cNvPr>
          <p:cNvSpPr>
            <a:spLocks noGrp="1" noChangeArrowheads="1"/>
          </p:cNvSpPr>
          <p:nvPr>
            <p:ph type="title"/>
          </p:nvPr>
        </p:nvSpPr>
        <p:spPr/>
        <p:txBody>
          <a:bodyPr/>
          <a:lstStyle/>
          <a:p>
            <a:pPr eaLnBrk="1" hangingPunct="1"/>
            <a:r>
              <a:rPr lang="en-US" altLang="en-US" dirty="0"/>
              <a:t>Q-Sort table (scale)</a:t>
            </a:r>
          </a:p>
        </p:txBody>
      </p:sp>
      <p:sp>
        <p:nvSpPr>
          <p:cNvPr id="13317" name="Rectangle 3">
            <a:extLst>
              <a:ext uri="{FF2B5EF4-FFF2-40B4-BE49-F238E27FC236}">
                <a16:creationId xmlns:a16="http://schemas.microsoft.com/office/drawing/2014/main" id="{1F1C1237-049F-FCCA-5863-18CF345680D4}"/>
              </a:ext>
            </a:extLst>
          </p:cNvPr>
          <p:cNvSpPr>
            <a:spLocks noGrp="1" noChangeArrowheads="1"/>
          </p:cNvSpPr>
          <p:nvPr>
            <p:ph type="body" sz="half" idx="1"/>
          </p:nvPr>
        </p:nvSpPr>
        <p:spPr>
          <a:xfrm>
            <a:off x="304800" y="1905000"/>
            <a:ext cx="4800600" cy="4191000"/>
          </a:xfrm>
        </p:spPr>
        <p:txBody>
          <a:bodyPr>
            <a:normAutofit lnSpcReduction="10000"/>
          </a:bodyPr>
          <a:lstStyle/>
          <a:p>
            <a:pPr marL="341313" indent="-341313" eaLnBrk="1" hangingPunct="1">
              <a:spcBef>
                <a:spcPct val="0"/>
              </a:spcBef>
              <a:spcAft>
                <a:spcPts val="1200"/>
              </a:spcAft>
            </a:pPr>
            <a:r>
              <a:rPr lang="en-US" altLang="en-US" sz="2500" dirty="0"/>
              <a:t>When the Q-sample is identified a quasi-normal grid (scale) is developed for data collection..</a:t>
            </a:r>
          </a:p>
          <a:p>
            <a:pPr marL="341313" indent="-341313" eaLnBrk="1" hangingPunct="1">
              <a:spcBef>
                <a:spcPct val="0"/>
              </a:spcBef>
              <a:spcAft>
                <a:spcPts val="1200"/>
              </a:spcAft>
            </a:pPr>
            <a:r>
              <a:rPr lang="en-US" altLang="en-US" sz="2500" dirty="0"/>
              <a:t>The scale is spread across the top of a flat area which may range from -3 to +3, </a:t>
            </a:r>
            <a:br>
              <a:rPr lang="en-US" altLang="en-US" sz="2500" dirty="0"/>
            </a:br>
            <a:r>
              <a:rPr lang="en-US" altLang="en-US" sz="2500" dirty="0"/>
              <a:t>-4 to +4, .., or -6 to +6</a:t>
            </a:r>
          </a:p>
          <a:p>
            <a:pPr marL="341313" indent="-341313" eaLnBrk="1" hangingPunct="1">
              <a:spcBef>
                <a:spcPct val="0"/>
              </a:spcBef>
              <a:spcAft>
                <a:spcPts val="1200"/>
              </a:spcAft>
            </a:pPr>
            <a:r>
              <a:rPr lang="en-US" altLang="en-US" sz="2500" dirty="0"/>
              <a:t>This table (Q-sort table) is used for data collection</a:t>
            </a:r>
            <a:endParaRPr lang="en-US" altLang="en-US" sz="2600" dirty="0"/>
          </a:p>
        </p:txBody>
      </p:sp>
      <p:pic>
        <p:nvPicPr>
          <p:cNvPr id="27654" name="Picture 126">
            <a:extLst>
              <a:ext uri="{FF2B5EF4-FFF2-40B4-BE49-F238E27FC236}">
                <a16:creationId xmlns:a16="http://schemas.microsoft.com/office/drawing/2014/main" id="{4BAEC176-2069-1121-6A1B-7BD29D814E6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2057400"/>
            <a:ext cx="4114800" cy="2470150"/>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Footer Placeholder 3">
            <a:extLst>
              <a:ext uri="{FF2B5EF4-FFF2-40B4-BE49-F238E27FC236}">
                <a16:creationId xmlns:a16="http://schemas.microsoft.com/office/drawing/2014/main" id="{3A2D8EAF-13C3-78A9-1414-52146055AAC9}"/>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29699" name="Slide Number Placeholder 4">
            <a:extLst>
              <a:ext uri="{FF2B5EF4-FFF2-40B4-BE49-F238E27FC236}">
                <a16:creationId xmlns:a16="http://schemas.microsoft.com/office/drawing/2014/main" id="{B8142F5C-D0FD-05FA-20CA-ABEC60231FF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4C8A3E9D-275C-490F-80A4-239067A12165}" type="slidenum">
              <a:rPr lang="en-US" altLang="en-US" sz="1400" smtClean="0"/>
              <a:pPr>
                <a:spcBef>
                  <a:spcPct val="0"/>
                </a:spcBef>
                <a:buClrTx/>
                <a:buSzTx/>
                <a:buFontTx/>
                <a:buNone/>
              </a:pPr>
              <a:t>13</a:t>
            </a:fld>
            <a:endParaRPr lang="en-US" altLang="en-US" sz="1400"/>
          </a:p>
        </p:txBody>
      </p:sp>
      <p:sp>
        <p:nvSpPr>
          <p:cNvPr id="29700" name="Rectangle 2">
            <a:extLst>
              <a:ext uri="{FF2B5EF4-FFF2-40B4-BE49-F238E27FC236}">
                <a16:creationId xmlns:a16="http://schemas.microsoft.com/office/drawing/2014/main" id="{58B003B1-C9C4-F59E-6B11-5DF26CC78483}"/>
              </a:ext>
            </a:extLst>
          </p:cNvPr>
          <p:cNvSpPr>
            <a:spLocks noGrp="1" noChangeArrowheads="1"/>
          </p:cNvSpPr>
          <p:nvPr>
            <p:ph type="title"/>
          </p:nvPr>
        </p:nvSpPr>
        <p:spPr>
          <a:xfrm>
            <a:off x="904875" y="747713"/>
            <a:ext cx="7553325" cy="857250"/>
          </a:xfrm>
        </p:spPr>
        <p:txBody>
          <a:bodyPr/>
          <a:lstStyle/>
          <a:p>
            <a:pPr eaLnBrk="1" hangingPunct="1"/>
            <a:r>
              <a:rPr lang="en-US" altLang="en-US" b="1" dirty="0"/>
              <a:t>A Completed Q-Sort</a:t>
            </a:r>
            <a:endParaRPr lang="en-US" altLang="en-US" sz="1600" dirty="0">
              <a:solidFill>
                <a:srgbClr val="FF0000"/>
              </a:solidFill>
              <a:latin typeface="Verdana" panose="020B0604030504040204" pitchFamily="34" charset="0"/>
            </a:endParaRPr>
          </a:p>
        </p:txBody>
      </p:sp>
      <p:pic>
        <p:nvPicPr>
          <p:cNvPr id="29701" name="Content Placeholder 3">
            <a:extLst>
              <a:ext uri="{FF2B5EF4-FFF2-40B4-BE49-F238E27FC236}">
                <a16:creationId xmlns:a16="http://schemas.microsoft.com/office/drawing/2014/main" id="{36E70A2C-9828-03C0-4108-1C42A120BE6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00200" y="1801813"/>
            <a:ext cx="6172200" cy="4351337"/>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a:extLst>
              <a:ext uri="{FF2B5EF4-FFF2-40B4-BE49-F238E27FC236}">
                <a16:creationId xmlns:a16="http://schemas.microsoft.com/office/drawing/2014/main" id="{EF6B91F6-C4B0-6EAC-18CF-D79B9D69FF4C}"/>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31747" name="Slide Number Placeholder 4">
            <a:extLst>
              <a:ext uri="{FF2B5EF4-FFF2-40B4-BE49-F238E27FC236}">
                <a16:creationId xmlns:a16="http://schemas.microsoft.com/office/drawing/2014/main" id="{50CABF4A-CE1E-E537-D2D1-384F5E69072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949417F4-FDDF-4020-81C4-4137C1BBBC8B}" type="slidenum">
              <a:rPr lang="en-US" altLang="en-US" sz="1400" smtClean="0"/>
              <a:pPr>
                <a:spcBef>
                  <a:spcPct val="0"/>
                </a:spcBef>
                <a:buClrTx/>
                <a:buSzTx/>
                <a:buFontTx/>
                <a:buNone/>
              </a:pPr>
              <a:t>14</a:t>
            </a:fld>
            <a:endParaRPr lang="en-US" altLang="en-US" sz="1400"/>
          </a:p>
        </p:txBody>
      </p:sp>
      <p:sp>
        <p:nvSpPr>
          <p:cNvPr id="31748" name="Rectangle 2">
            <a:extLst>
              <a:ext uri="{FF2B5EF4-FFF2-40B4-BE49-F238E27FC236}">
                <a16:creationId xmlns:a16="http://schemas.microsoft.com/office/drawing/2014/main" id="{CE8B4F7B-BB0E-6486-0738-38EE87FA0258}"/>
              </a:ext>
            </a:extLst>
          </p:cNvPr>
          <p:cNvSpPr>
            <a:spLocks noGrp="1" noChangeArrowheads="1"/>
          </p:cNvSpPr>
          <p:nvPr>
            <p:ph type="title"/>
          </p:nvPr>
        </p:nvSpPr>
        <p:spPr/>
        <p:txBody>
          <a:bodyPr/>
          <a:lstStyle/>
          <a:p>
            <a:pPr eaLnBrk="1" hangingPunct="1"/>
            <a:r>
              <a:rPr lang="en-US" altLang="en-US" b="1"/>
              <a:t>Analysis &amp; Interpretation</a:t>
            </a:r>
            <a:r>
              <a:rPr lang="en-US" altLang="en-US"/>
              <a:t> </a:t>
            </a:r>
          </a:p>
        </p:txBody>
      </p:sp>
      <p:sp>
        <p:nvSpPr>
          <p:cNvPr id="21509" name="Rectangle 3">
            <a:extLst>
              <a:ext uri="{FF2B5EF4-FFF2-40B4-BE49-F238E27FC236}">
                <a16:creationId xmlns:a16="http://schemas.microsoft.com/office/drawing/2014/main" id="{46094589-E6A1-7D8B-CFF5-515620C78FBB}"/>
              </a:ext>
            </a:extLst>
          </p:cNvPr>
          <p:cNvSpPr>
            <a:spLocks noGrp="1" noChangeArrowheads="1"/>
          </p:cNvSpPr>
          <p:nvPr>
            <p:ph type="body" idx="1"/>
          </p:nvPr>
        </p:nvSpPr>
        <p:spPr>
          <a:xfrm>
            <a:off x="533400" y="1905000"/>
            <a:ext cx="8305800" cy="4267200"/>
          </a:xfrm>
        </p:spPr>
        <p:txBody>
          <a:bodyPr>
            <a:normAutofit fontScale="92500"/>
          </a:bodyPr>
          <a:lstStyle/>
          <a:p>
            <a:pPr eaLnBrk="1" hangingPunct="1">
              <a:defRPr/>
            </a:pPr>
            <a:r>
              <a:rPr lang="en-US" altLang="en-US" sz="2800" dirty="0"/>
              <a:t>A by-person factor analysis (FA) is used for analysis</a:t>
            </a:r>
          </a:p>
          <a:p>
            <a:pPr eaLnBrk="1" hangingPunct="1">
              <a:defRPr/>
            </a:pPr>
            <a:r>
              <a:rPr lang="en-US" altLang="en-US" sz="2800" dirty="0"/>
              <a:t>In by-person FA, the analysis is not performed by variable, trait, or statement, but rather by person</a:t>
            </a:r>
          </a:p>
          <a:p>
            <a:pPr eaLnBrk="1" hangingPunct="1">
              <a:defRPr/>
            </a:pPr>
            <a:r>
              <a:rPr lang="en-US" altLang="en-US" sz="2800" dirty="0"/>
              <a:t>As a result, participants with similar opinions (Q-sorts) correlate with each other to form a factor</a:t>
            </a:r>
          </a:p>
          <a:p>
            <a:pPr eaLnBrk="1" hangingPunct="1">
              <a:defRPr/>
            </a:pPr>
            <a:r>
              <a:rPr lang="en-US" altLang="en-US" sz="2800" dirty="0"/>
              <a:t>Because each completed Q-sort represents one point of view, a group of similar Q-sorts, a factor, ultimately represent a common viewpoint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a:extLst>
              <a:ext uri="{FF2B5EF4-FFF2-40B4-BE49-F238E27FC236}">
                <a16:creationId xmlns:a16="http://schemas.microsoft.com/office/drawing/2014/main" id="{A0F62568-5AFC-8D67-5244-03890D325675}"/>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33795" name="Slide Number Placeholder 4">
            <a:extLst>
              <a:ext uri="{FF2B5EF4-FFF2-40B4-BE49-F238E27FC236}">
                <a16:creationId xmlns:a16="http://schemas.microsoft.com/office/drawing/2014/main" id="{524A6367-1D25-B514-1FC2-FF09650EC5E3}"/>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767FB76A-0DD6-4EEA-823A-5B1724CF04ED}" type="slidenum">
              <a:rPr lang="en-US" altLang="en-US" sz="1400" smtClean="0"/>
              <a:pPr>
                <a:spcBef>
                  <a:spcPct val="0"/>
                </a:spcBef>
                <a:buClrTx/>
                <a:buSzTx/>
                <a:buFontTx/>
                <a:buNone/>
              </a:pPr>
              <a:t>15</a:t>
            </a:fld>
            <a:endParaRPr lang="en-US" altLang="en-US" sz="1400"/>
          </a:p>
        </p:txBody>
      </p:sp>
      <p:sp>
        <p:nvSpPr>
          <p:cNvPr id="33796" name="Rectangle 2">
            <a:extLst>
              <a:ext uri="{FF2B5EF4-FFF2-40B4-BE49-F238E27FC236}">
                <a16:creationId xmlns:a16="http://schemas.microsoft.com/office/drawing/2014/main" id="{E109F243-5BBB-3599-F05C-DEFEA79EFE98}"/>
              </a:ext>
            </a:extLst>
          </p:cNvPr>
          <p:cNvSpPr>
            <a:spLocks noGrp="1" noChangeArrowheads="1"/>
          </p:cNvSpPr>
          <p:nvPr>
            <p:ph type="title"/>
          </p:nvPr>
        </p:nvSpPr>
        <p:spPr/>
        <p:txBody>
          <a:bodyPr/>
          <a:lstStyle/>
          <a:p>
            <a:pPr eaLnBrk="1" hangingPunct="1"/>
            <a:r>
              <a:rPr lang="en-US" altLang="en-US" b="1"/>
              <a:t>Analysis &amp; Interpretation</a:t>
            </a:r>
          </a:p>
        </p:txBody>
      </p:sp>
      <p:sp>
        <p:nvSpPr>
          <p:cNvPr id="33797" name="Rectangle 3">
            <a:extLst>
              <a:ext uri="{FF2B5EF4-FFF2-40B4-BE49-F238E27FC236}">
                <a16:creationId xmlns:a16="http://schemas.microsoft.com/office/drawing/2014/main" id="{EEB5B35A-7890-D03E-5D19-74DECC1CE236}"/>
              </a:ext>
            </a:extLst>
          </p:cNvPr>
          <p:cNvSpPr>
            <a:spLocks noGrp="1" noChangeArrowheads="1"/>
          </p:cNvSpPr>
          <p:nvPr>
            <p:ph type="body" idx="1"/>
          </p:nvPr>
        </p:nvSpPr>
        <p:spPr>
          <a:xfrm>
            <a:off x="457200" y="1828800"/>
            <a:ext cx="8305800" cy="4191000"/>
          </a:xfrm>
        </p:spPr>
        <p:txBody>
          <a:bodyPr/>
          <a:lstStyle/>
          <a:p>
            <a:pPr eaLnBrk="1" hangingPunct="1">
              <a:lnSpc>
                <a:spcPct val="90000"/>
              </a:lnSpc>
            </a:pPr>
            <a:r>
              <a:rPr lang="en-US" altLang="en-US" dirty="0"/>
              <a:t>Factors are usually named based on their </a:t>
            </a:r>
            <a:r>
              <a:rPr lang="en-US" altLang="en-US" i="1" dirty="0"/>
              <a:t>distinguishing statements</a:t>
            </a:r>
          </a:p>
          <a:p>
            <a:pPr eaLnBrk="1" hangingPunct="1">
              <a:lnSpc>
                <a:spcPct val="90000"/>
              </a:lnSpc>
            </a:pPr>
            <a:r>
              <a:rPr lang="en-US" altLang="en-US" dirty="0"/>
              <a:t>A </a:t>
            </a:r>
            <a:r>
              <a:rPr lang="en-US" altLang="en-US" b="1" dirty="0"/>
              <a:t>distinguishing statement</a:t>
            </a:r>
            <a:r>
              <a:rPr lang="en-US" altLang="en-US" dirty="0"/>
              <a:t> for a factor is a statement that its score for the factor is significantly different from its scores from the other factors</a:t>
            </a:r>
          </a:p>
          <a:p>
            <a:pPr eaLnBrk="1" hangingPunct="1">
              <a:lnSpc>
                <a:spcPct val="90000"/>
              </a:lnSpc>
            </a:pPr>
            <a:r>
              <a:rPr lang="en-US" altLang="en-US" b="1" dirty="0"/>
              <a:t>Consensus statement:</a:t>
            </a:r>
            <a:r>
              <a:rPr lang="en-US" altLang="en-US" dirty="0"/>
              <a:t> A statements with similar scores between all factors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a:extLst>
              <a:ext uri="{FF2B5EF4-FFF2-40B4-BE49-F238E27FC236}">
                <a16:creationId xmlns:a16="http://schemas.microsoft.com/office/drawing/2014/main" id="{5CFABBD2-DD89-F5D5-2B04-3F422E0A602C}"/>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dirty="0"/>
              <a:t>2023 Stata Conference, Stanford</a:t>
            </a:r>
            <a:endParaRPr lang="en-US" altLang="en-US" sz="1400" dirty="0"/>
          </a:p>
        </p:txBody>
      </p:sp>
      <p:sp>
        <p:nvSpPr>
          <p:cNvPr id="35843" name="Slide Number Placeholder 4">
            <a:extLst>
              <a:ext uri="{FF2B5EF4-FFF2-40B4-BE49-F238E27FC236}">
                <a16:creationId xmlns:a16="http://schemas.microsoft.com/office/drawing/2014/main" id="{04DEB341-71F1-3D0A-852B-B1A4281E159B}"/>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513A9D61-9B29-491D-B880-F292276EBC99}" type="slidenum">
              <a:rPr lang="en-US" altLang="en-US" sz="1400" smtClean="0"/>
              <a:pPr>
                <a:spcBef>
                  <a:spcPct val="0"/>
                </a:spcBef>
                <a:buClrTx/>
                <a:buSzTx/>
                <a:buFontTx/>
                <a:buNone/>
              </a:pPr>
              <a:t>16</a:t>
            </a:fld>
            <a:endParaRPr lang="en-US" altLang="en-US" sz="1400"/>
          </a:p>
        </p:txBody>
      </p:sp>
      <p:sp>
        <p:nvSpPr>
          <p:cNvPr id="35844" name="Rectangle 2">
            <a:extLst>
              <a:ext uri="{FF2B5EF4-FFF2-40B4-BE49-F238E27FC236}">
                <a16:creationId xmlns:a16="http://schemas.microsoft.com/office/drawing/2014/main" id="{4553B6C7-D611-CDDF-68F3-17703F8CB9BD}"/>
              </a:ext>
            </a:extLst>
          </p:cNvPr>
          <p:cNvSpPr>
            <a:spLocks noGrp="1" noChangeArrowheads="1"/>
          </p:cNvSpPr>
          <p:nvPr>
            <p:ph type="title"/>
          </p:nvPr>
        </p:nvSpPr>
        <p:spPr/>
        <p:txBody>
          <a:bodyPr/>
          <a:lstStyle/>
          <a:p>
            <a:pPr eaLnBrk="1" hangingPunct="1"/>
            <a:r>
              <a:rPr lang="en-US" altLang="en-US" b="1" dirty="0"/>
              <a:t>Factor Interpretation</a:t>
            </a:r>
          </a:p>
        </p:txBody>
      </p:sp>
      <p:sp>
        <p:nvSpPr>
          <p:cNvPr id="35845" name="Rectangle 3">
            <a:extLst>
              <a:ext uri="{FF2B5EF4-FFF2-40B4-BE49-F238E27FC236}">
                <a16:creationId xmlns:a16="http://schemas.microsoft.com/office/drawing/2014/main" id="{830058D2-51A3-21EE-EC8A-47DDB1380C49}"/>
              </a:ext>
            </a:extLst>
          </p:cNvPr>
          <p:cNvSpPr>
            <a:spLocks noGrp="1" noChangeArrowheads="1"/>
          </p:cNvSpPr>
          <p:nvPr>
            <p:ph type="body" idx="1"/>
          </p:nvPr>
        </p:nvSpPr>
        <p:spPr>
          <a:xfrm>
            <a:off x="304800" y="1828800"/>
            <a:ext cx="8534400" cy="4267200"/>
          </a:xfrm>
        </p:spPr>
        <p:txBody>
          <a:bodyPr/>
          <a:lstStyle/>
          <a:p>
            <a:pPr eaLnBrk="1" hangingPunct="1"/>
            <a:r>
              <a:rPr lang="en-US" altLang="en-US" sz="3200" dirty="0"/>
              <a:t>To interpret a factor a synthetic Q-sort is created based on its factor scores</a:t>
            </a:r>
          </a:p>
          <a:p>
            <a:pPr eaLnBrk="1" hangingPunct="1"/>
            <a:r>
              <a:rPr lang="en-US" altLang="en-US" sz="3200" dirty="0"/>
              <a:t>Each synthetic Q-sort is then interpreted to reveal the viewpoint represented by the factor</a:t>
            </a:r>
          </a:p>
          <a:p>
            <a:pPr eaLnBrk="1" hangingPunct="1"/>
            <a:r>
              <a:rPr lang="en-US" altLang="en-US" sz="3200" dirty="0"/>
              <a:t>Particular attention is given to the distinguishing statements and to those that receive extreme scores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a:extLst>
              <a:ext uri="{FF2B5EF4-FFF2-40B4-BE49-F238E27FC236}">
                <a16:creationId xmlns:a16="http://schemas.microsoft.com/office/drawing/2014/main" id="{2E61E166-332D-5816-49FA-B73935C5B158}"/>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37891" name="Slide Number Placeholder 4">
            <a:extLst>
              <a:ext uri="{FF2B5EF4-FFF2-40B4-BE49-F238E27FC236}">
                <a16:creationId xmlns:a16="http://schemas.microsoft.com/office/drawing/2014/main" id="{9A6F951A-62E6-6A90-20C0-7993027C689C}"/>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51781FA5-4A6B-4CB1-9A54-4FCFB1515C0B}" type="slidenum">
              <a:rPr lang="en-US" altLang="en-US" sz="1400" smtClean="0"/>
              <a:pPr>
                <a:spcBef>
                  <a:spcPct val="0"/>
                </a:spcBef>
                <a:buClrTx/>
                <a:buSzTx/>
                <a:buFontTx/>
                <a:buNone/>
              </a:pPr>
              <a:t>17</a:t>
            </a:fld>
            <a:endParaRPr lang="en-US" altLang="en-US" sz="1400"/>
          </a:p>
        </p:txBody>
      </p:sp>
      <p:sp>
        <p:nvSpPr>
          <p:cNvPr id="37892" name="Rectangle 2">
            <a:extLst>
              <a:ext uri="{FF2B5EF4-FFF2-40B4-BE49-F238E27FC236}">
                <a16:creationId xmlns:a16="http://schemas.microsoft.com/office/drawing/2014/main" id="{69E887D0-697A-08D8-F33B-F09E82AFE39C}"/>
              </a:ext>
            </a:extLst>
          </p:cNvPr>
          <p:cNvSpPr>
            <a:spLocks noGrp="1" noChangeArrowheads="1"/>
          </p:cNvSpPr>
          <p:nvPr>
            <p:ph type="title"/>
          </p:nvPr>
        </p:nvSpPr>
        <p:spPr/>
        <p:txBody>
          <a:bodyPr/>
          <a:lstStyle/>
          <a:p>
            <a:pPr eaLnBrk="1" hangingPunct="1"/>
            <a:r>
              <a:rPr lang="en-US" altLang="en-US" sz="3200" b="1">
                <a:latin typeface="Verdana" panose="020B0604030504040204" pitchFamily="34" charset="0"/>
              </a:rPr>
              <a:t>ML dataset: </a:t>
            </a:r>
            <a:r>
              <a:rPr lang="en-US" altLang="en-US" sz="2000" b="1">
                <a:latin typeface="Verdana" panose="020B0604030504040204" pitchFamily="34" charset="0"/>
              </a:rPr>
              <a:t>Participants &amp; data organization</a:t>
            </a:r>
            <a:endParaRPr lang="en-US" altLang="en-US" sz="2000" b="1"/>
          </a:p>
        </p:txBody>
      </p:sp>
      <p:sp>
        <p:nvSpPr>
          <p:cNvPr id="37893" name="Rectangle 3">
            <a:extLst>
              <a:ext uri="{FF2B5EF4-FFF2-40B4-BE49-F238E27FC236}">
                <a16:creationId xmlns:a16="http://schemas.microsoft.com/office/drawing/2014/main" id="{C2E55065-48E0-3ADF-DA29-D8B01EADA043}"/>
              </a:ext>
            </a:extLst>
          </p:cNvPr>
          <p:cNvSpPr>
            <a:spLocks noGrp="1" noChangeArrowheads="1"/>
          </p:cNvSpPr>
          <p:nvPr>
            <p:ph type="body" idx="1"/>
          </p:nvPr>
        </p:nvSpPr>
        <p:spPr>
          <a:xfrm>
            <a:off x="381000" y="1752600"/>
            <a:ext cx="8305800" cy="4419600"/>
          </a:xfrm>
        </p:spPr>
        <p:txBody>
          <a:bodyPr/>
          <a:lstStyle/>
          <a:p>
            <a:pPr eaLnBrk="1" hangingPunct="1"/>
            <a:r>
              <a:rPr lang="en-US" altLang="en-US" sz="3600" dirty="0"/>
              <a:t>P-set: 40 participants from different Q-methodology workshops sorted the statements</a:t>
            </a:r>
          </a:p>
          <a:p>
            <a:pPr eaLnBrk="1" hangingPunct="1"/>
            <a:r>
              <a:rPr lang="en-US" altLang="en-US" sz="3600" dirty="0"/>
              <a:t>The raw data were entered into Stata and </a:t>
            </a:r>
            <a:r>
              <a:rPr lang="en-US" altLang="en-US" sz="3600" b="1" dirty="0" err="1">
                <a:latin typeface="Courier New" panose="02070309020205020404" pitchFamily="49" charset="0"/>
                <a:cs typeface="Courier New" panose="02070309020205020404" pitchFamily="49" charset="0"/>
              </a:rPr>
              <a:t>qconvert</a:t>
            </a:r>
            <a:r>
              <a:rPr lang="en-US" altLang="en-US" sz="3600" dirty="0"/>
              <a:t> was used to convert raw data to usable data for analysis by </a:t>
            </a:r>
            <a:r>
              <a:rPr lang="en-US" altLang="en-US" sz="3600" b="1" dirty="0" err="1">
                <a:latin typeface="Courier New" panose="02070309020205020404" pitchFamily="49" charset="0"/>
                <a:cs typeface="Courier New" panose="02070309020205020404" pitchFamily="49" charset="0"/>
              </a:rPr>
              <a:t>qfactor</a:t>
            </a:r>
            <a:endParaRPr lang="en-US" alt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58CF189-D1FE-6297-BB13-C026223361F5}"/>
              </a:ext>
            </a:extLst>
          </p:cNvPr>
          <p:cNvSpPr>
            <a:spLocks noGrp="1"/>
          </p:cNvSpPr>
          <p:nvPr>
            <p:ph type="title"/>
          </p:nvPr>
        </p:nvSpPr>
        <p:spPr>
          <a:xfrm>
            <a:off x="762000" y="533400"/>
            <a:ext cx="7696200" cy="1143000"/>
          </a:xfrm>
        </p:spPr>
        <p:txBody>
          <a:bodyPr/>
          <a:lstStyle/>
          <a:p>
            <a:r>
              <a:rPr lang="en-US" altLang="en-US" b="1" dirty="0"/>
              <a:t>A Completed Q-Sort</a:t>
            </a:r>
            <a:endParaRPr lang="en-US" dirty="0"/>
          </a:p>
        </p:txBody>
      </p:sp>
      <p:pic>
        <p:nvPicPr>
          <p:cNvPr id="6" name="Content Placeholder 3">
            <a:extLst>
              <a:ext uri="{FF2B5EF4-FFF2-40B4-BE49-F238E27FC236}">
                <a16:creationId xmlns:a16="http://schemas.microsoft.com/office/drawing/2014/main" id="{05286EEF-C1F2-4666-91CB-63D201186EE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745511" y="1905000"/>
            <a:ext cx="5729177" cy="4038600"/>
          </a:xfrm>
          <a:noFill/>
        </p:spPr>
      </p:pic>
      <p:sp>
        <p:nvSpPr>
          <p:cNvPr id="4" name="Footer Placeholder 3">
            <a:extLst>
              <a:ext uri="{FF2B5EF4-FFF2-40B4-BE49-F238E27FC236}">
                <a16:creationId xmlns:a16="http://schemas.microsoft.com/office/drawing/2014/main" id="{0520C39A-EB9D-89C4-F87E-7C50A852B5F4}"/>
              </a:ext>
            </a:extLst>
          </p:cNvPr>
          <p:cNvSpPr>
            <a:spLocks noGrp="1"/>
          </p:cNvSpPr>
          <p:nvPr>
            <p:ph type="ftr" sz="quarter" idx="10"/>
          </p:nvPr>
        </p:nvSpPr>
        <p:spPr>
          <a:xfrm>
            <a:off x="838200" y="6403975"/>
            <a:ext cx="5410200" cy="457200"/>
          </a:xfrm>
        </p:spPr>
        <p:txBody>
          <a:bodyPr wrap="square" anchor="t">
            <a:normAutofit/>
          </a:bodyPr>
          <a:lstStyle/>
          <a:p>
            <a:pPr>
              <a:spcAft>
                <a:spcPts val="600"/>
              </a:spcAft>
              <a:defRPr/>
            </a:pPr>
            <a:r>
              <a:rPr lang="it-IT"/>
              <a:t>2023 Stata Conference, Stanford</a:t>
            </a:r>
            <a:endParaRPr lang="en-US"/>
          </a:p>
        </p:txBody>
      </p:sp>
      <p:sp>
        <p:nvSpPr>
          <p:cNvPr id="5" name="Slide Number Placeholder 4">
            <a:extLst>
              <a:ext uri="{FF2B5EF4-FFF2-40B4-BE49-F238E27FC236}">
                <a16:creationId xmlns:a16="http://schemas.microsoft.com/office/drawing/2014/main" id="{327664F6-B507-9E54-28DA-3A64462945A6}"/>
              </a:ext>
            </a:extLst>
          </p:cNvPr>
          <p:cNvSpPr>
            <a:spLocks noGrp="1"/>
          </p:cNvSpPr>
          <p:nvPr>
            <p:ph type="sldNum" sz="quarter" idx="11"/>
          </p:nvPr>
        </p:nvSpPr>
        <p:spPr>
          <a:xfrm>
            <a:off x="6858000" y="6400800"/>
            <a:ext cx="1600200" cy="457200"/>
          </a:xfrm>
        </p:spPr>
        <p:txBody>
          <a:bodyPr wrap="square" anchor="t">
            <a:normAutofit/>
          </a:bodyPr>
          <a:lstStyle/>
          <a:p>
            <a:pPr>
              <a:spcAft>
                <a:spcPts val="600"/>
              </a:spcAft>
              <a:defRPr/>
            </a:pPr>
            <a:fld id="{6FC1D3AD-45BC-4610-AA36-B36FAA8CA433}" type="slidenum">
              <a:rPr lang="en-US" altLang="en-US" smtClean="0"/>
              <a:pPr>
                <a:spcAft>
                  <a:spcPts val="600"/>
                </a:spcAft>
                <a:defRPr/>
              </a:pPr>
              <a:t>18</a:t>
            </a:fld>
            <a:endParaRPr lang="en-US" altLang="en-US"/>
          </a:p>
        </p:txBody>
      </p:sp>
    </p:spTree>
    <p:extLst>
      <p:ext uri="{BB962C8B-B14F-4D97-AF65-F5344CB8AC3E}">
        <p14:creationId xmlns:p14="http://schemas.microsoft.com/office/powerpoint/2010/main" val="4214565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Footer Placeholder 3">
            <a:extLst>
              <a:ext uri="{FF2B5EF4-FFF2-40B4-BE49-F238E27FC236}">
                <a16:creationId xmlns:a16="http://schemas.microsoft.com/office/drawing/2014/main" id="{00A2DB6C-86D8-0330-C2D8-BC2773241456}"/>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39939" name="Slide Number Placeholder 4">
            <a:extLst>
              <a:ext uri="{FF2B5EF4-FFF2-40B4-BE49-F238E27FC236}">
                <a16:creationId xmlns:a16="http://schemas.microsoft.com/office/drawing/2014/main" id="{AD586F61-BEF8-1ECF-4A72-6FDD1A75382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C72C4DD-2673-4172-AF2F-0EB3B2B381B6}" type="slidenum">
              <a:rPr lang="en-US" altLang="en-US" sz="1400" smtClean="0"/>
              <a:pPr>
                <a:spcBef>
                  <a:spcPct val="0"/>
                </a:spcBef>
                <a:buClrTx/>
                <a:buSzTx/>
                <a:buFontTx/>
                <a:buNone/>
              </a:pPr>
              <a:t>19</a:t>
            </a:fld>
            <a:endParaRPr lang="en-US" altLang="en-US" sz="1400"/>
          </a:p>
        </p:txBody>
      </p:sp>
      <p:sp>
        <p:nvSpPr>
          <p:cNvPr id="39940" name="Rectangle 2">
            <a:extLst>
              <a:ext uri="{FF2B5EF4-FFF2-40B4-BE49-F238E27FC236}">
                <a16:creationId xmlns:a16="http://schemas.microsoft.com/office/drawing/2014/main" id="{46C428DD-6E6F-056D-BE0E-62633716A151}"/>
              </a:ext>
            </a:extLst>
          </p:cNvPr>
          <p:cNvSpPr>
            <a:spLocks noGrp="1" noChangeArrowheads="1"/>
          </p:cNvSpPr>
          <p:nvPr>
            <p:ph type="title"/>
          </p:nvPr>
        </p:nvSpPr>
        <p:spPr>
          <a:xfrm>
            <a:off x="904875" y="747713"/>
            <a:ext cx="7553325" cy="857250"/>
          </a:xfrm>
        </p:spPr>
        <p:txBody>
          <a:bodyPr/>
          <a:lstStyle/>
          <a:p>
            <a:pPr eaLnBrk="1" hangingPunct="1"/>
            <a:r>
              <a:rPr lang="en-US" altLang="en-US" b="1">
                <a:latin typeface="Courier New" panose="02070309020205020404" pitchFamily="49" charset="0"/>
                <a:cs typeface="Courier New" panose="02070309020205020404" pitchFamily="49" charset="0"/>
              </a:rPr>
              <a:t>qconvert</a:t>
            </a:r>
            <a:endParaRPr lang="en-US" altLang="en-US" sz="1600">
              <a:solidFill>
                <a:srgbClr val="FF0000"/>
              </a:solidFill>
              <a:latin typeface="Courier New" panose="02070309020205020404" pitchFamily="49" charset="0"/>
              <a:cs typeface="Courier New" panose="02070309020205020404" pitchFamily="49" charset="0"/>
            </a:endParaRPr>
          </a:p>
        </p:txBody>
      </p:sp>
      <p:pic>
        <p:nvPicPr>
          <p:cNvPr id="39941" name="Picture 8">
            <a:extLst>
              <a:ext uri="{FF2B5EF4-FFF2-40B4-BE49-F238E27FC236}">
                <a16:creationId xmlns:a16="http://schemas.microsoft.com/office/drawing/2014/main" id="{1DF4A407-DA33-6392-32EC-9AED98642D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362200"/>
            <a:ext cx="296227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Rectangle 10">
            <a:extLst>
              <a:ext uri="{FF2B5EF4-FFF2-40B4-BE49-F238E27FC236}">
                <a16:creationId xmlns:a16="http://schemas.microsoft.com/office/drawing/2014/main" id="{80379052-B332-8319-EAE9-9D3751A75913}"/>
              </a:ext>
            </a:extLst>
          </p:cNvPr>
          <p:cNvSpPr>
            <a:spLocks noChangeArrowheads="1"/>
          </p:cNvSpPr>
          <p:nvPr/>
        </p:nvSpPr>
        <p:spPr bwMode="auto">
          <a:xfrm>
            <a:off x="838200" y="19050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US" altLang="en-US" sz="1800" b="1" dirty="0" err="1">
                <a:latin typeface="Courier New" panose="02070309020205020404" pitchFamily="49" charset="0"/>
                <a:cs typeface="Courier New" panose="02070309020205020404" pitchFamily="49" charset="0"/>
              </a:rPr>
              <a:t>qconvert</a:t>
            </a: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qsort</a:t>
            </a:r>
            <a:r>
              <a:rPr lang="en-US" altLang="en-US" sz="1800" dirty="0">
                <a:latin typeface="Courier New" panose="02070309020205020404" pitchFamily="49" charset="0"/>
                <a:cs typeface="Courier New" panose="02070309020205020404" pitchFamily="49" charset="0"/>
              </a:rPr>
              <a:t>*, save(</a:t>
            </a:r>
            <a:r>
              <a:rPr lang="en-US" altLang="en-US" sz="1800" dirty="0" err="1">
                <a:latin typeface="Courier New" panose="02070309020205020404" pitchFamily="49" charset="0"/>
                <a:cs typeface="Courier New" panose="02070309020205020404" pitchFamily="49" charset="0"/>
              </a:rPr>
              <a:t>newdata</a:t>
            </a:r>
            <a:r>
              <a:rPr lang="en-US" altLang="en-US" sz="1800" dirty="0">
                <a:latin typeface="Courier New" panose="02070309020205020404" pitchFamily="49" charset="0"/>
                <a:cs typeface="Courier New" panose="02070309020205020404" pitchFamily="49" charset="0"/>
              </a:rPr>
              <a:t>) </a:t>
            </a:r>
          </a:p>
        </p:txBody>
      </p:sp>
      <p:sp>
        <p:nvSpPr>
          <p:cNvPr id="39943" name="Right Arrow 7">
            <a:extLst>
              <a:ext uri="{FF2B5EF4-FFF2-40B4-BE49-F238E27FC236}">
                <a16:creationId xmlns:a16="http://schemas.microsoft.com/office/drawing/2014/main" id="{2804FB12-095D-F0D8-3448-85C4B8A62937}"/>
              </a:ext>
            </a:extLst>
          </p:cNvPr>
          <p:cNvSpPr>
            <a:spLocks noChangeArrowheads="1"/>
          </p:cNvSpPr>
          <p:nvPr/>
        </p:nvSpPr>
        <p:spPr bwMode="auto">
          <a:xfrm>
            <a:off x="3276600" y="4191000"/>
            <a:ext cx="609600" cy="304800"/>
          </a:xfrm>
          <a:prstGeom prst="rightArrow">
            <a:avLst>
              <a:gd name="adj1" fmla="val 50000"/>
              <a:gd name="adj2" fmla="val 50000"/>
            </a:avLst>
          </a:prstGeom>
          <a:solidFill>
            <a:schemeClr val="accent1"/>
          </a:solidFill>
          <a:ln w="9525" algn="ctr">
            <a:solidFill>
              <a:schemeClr val="tx1"/>
            </a:solidFill>
            <a:round/>
            <a:headEnd/>
            <a:tailEnd/>
          </a:ln>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pic>
        <p:nvPicPr>
          <p:cNvPr id="39944" name="Picture 3">
            <a:extLst>
              <a:ext uri="{FF2B5EF4-FFF2-40B4-BE49-F238E27FC236}">
                <a16:creationId xmlns:a16="http://schemas.microsoft.com/office/drawing/2014/main" id="{C6C46008-A354-6F37-2A8A-A8EBF66A954E}"/>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3886200" y="2362200"/>
            <a:ext cx="3276600" cy="3749675"/>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Footer Placeholder 3">
            <a:extLst>
              <a:ext uri="{FF2B5EF4-FFF2-40B4-BE49-F238E27FC236}">
                <a16:creationId xmlns:a16="http://schemas.microsoft.com/office/drawing/2014/main" id="{E00DDE0F-6327-4A30-A9FE-2634E6888D88}"/>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dirty="0"/>
          </a:p>
        </p:txBody>
      </p:sp>
      <p:sp>
        <p:nvSpPr>
          <p:cNvPr id="7171" name="Slide Number Placeholder 4">
            <a:extLst>
              <a:ext uri="{FF2B5EF4-FFF2-40B4-BE49-F238E27FC236}">
                <a16:creationId xmlns:a16="http://schemas.microsoft.com/office/drawing/2014/main" id="{C9335341-2389-8EB0-F1A9-9F64C4C6D60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CC187061-4E3D-4EDF-9284-79FF10139381}" type="slidenum">
              <a:rPr lang="en-US" altLang="en-US" sz="1400" smtClean="0"/>
              <a:pPr>
                <a:spcBef>
                  <a:spcPct val="0"/>
                </a:spcBef>
                <a:buClrTx/>
                <a:buSzTx/>
                <a:buFontTx/>
                <a:buNone/>
              </a:pPr>
              <a:t>2</a:t>
            </a:fld>
            <a:endParaRPr lang="en-US" altLang="en-US" sz="1400"/>
          </a:p>
        </p:txBody>
      </p:sp>
      <p:sp>
        <p:nvSpPr>
          <p:cNvPr id="7172" name="Rectangle 2">
            <a:extLst>
              <a:ext uri="{FF2B5EF4-FFF2-40B4-BE49-F238E27FC236}">
                <a16:creationId xmlns:a16="http://schemas.microsoft.com/office/drawing/2014/main" id="{CEE7D368-4133-81DF-5CDF-F00E858AB45E}"/>
              </a:ext>
            </a:extLst>
          </p:cNvPr>
          <p:cNvSpPr>
            <a:spLocks noGrp="1" noChangeArrowheads="1"/>
          </p:cNvSpPr>
          <p:nvPr>
            <p:ph type="title"/>
          </p:nvPr>
        </p:nvSpPr>
        <p:spPr/>
        <p:txBody>
          <a:bodyPr/>
          <a:lstStyle/>
          <a:p>
            <a:pPr eaLnBrk="1" hangingPunct="1"/>
            <a:r>
              <a:rPr lang="en-US" altLang="en-US" sz="3200" b="1"/>
              <a:t>Outline</a:t>
            </a:r>
          </a:p>
        </p:txBody>
      </p:sp>
      <p:sp>
        <p:nvSpPr>
          <p:cNvPr id="7173" name="Rectangle 3">
            <a:extLst>
              <a:ext uri="{FF2B5EF4-FFF2-40B4-BE49-F238E27FC236}">
                <a16:creationId xmlns:a16="http://schemas.microsoft.com/office/drawing/2014/main" id="{12A96878-6B4B-AA6A-5186-456132C9B24D}"/>
              </a:ext>
            </a:extLst>
          </p:cNvPr>
          <p:cNvSpPr>
            <a:spLocks noGrp="1" noChangeArrowheads="1"/>
          </p:cNvSpPr>
          <p:nvPr>
            <p:ph type="body" idx="1"/>
          </p:nvPr>
        </p:nvSpPr>
        <p:spPr>
          <a:xfrm>
            <a:off x="457200" y="1905000"/>
            <a:ext cx="8001000" cy="4267200"/>
          </a:xfrm>
        </p:spPr>
        <p:txBody>
          <a:bodyPr>
            <a:normAutofit/>
          </a:bodyPr>
          <a:lstStyle/>
          <a:p>
            <a:pPr marL="742950" indent="-742950" eaLnBrk="1" hangingPunct="1">
              <a:buFont typeface="Arial Black" panose="020B0A04020102020204" pitchFamily="34" charset="0"/>
              <a:buAutoNum type="arabicPeriod"/>
              <a:defRPr/>
            </a:pPr>
            <a:r>
              <a:rPr lang="en-US" altLang="en-US" sz="3200" dirty="0"/>
              <a:t>Introduction: what is Q-methodology &amp; how it works?</a:t>
            </a:r>
            <a:r>
              <a:rPr lang="en-US" altLang="en-US" sz="3200" b="1" dirty="0">
                <a:cs typeface="Courier New" panose="02070309020205020404" pitchFamily="49" charset="0"/>
              </a:rPr>
              <a:t> </a:t>
            </a:r>
          </a:p>
          <a:p>
            <a:pPr marL="742950" indent="-742950" eaLnBrk="1" hangingPunct="1">
              <a:buFont typeface="Arial Black" panose="020B0A04020102020204" pitchFamily="34" charset="0"/>
              <a:buAutoNum type="arabicPeriod"/>
              <a:defRPr/>
            </a:pPr>
            <a:r>
              <a:rPr lang="en-US" altLang="en-US" sz="3200" b="1" dirty="0">
                <a:cs typeface="Courier New" panose="02070309020205020404" pitchFamily="49" charset="0"/>
              </a:rPr>
              <a:t>Stata </a:t>
            </a:r>
            <a:r>
              <a:rPr lang="en-US" altLang="en-US" sz="3200" dirty="0"/>
              <a:t>programs for Q-methodology analysis</a:t>
            </a:r>
          </a:p>
          <a:p>
            <a:pPr marL="1143000" lvl="1" indent="-742950" eaLnBrk="1" hangingPunct="1">
              <a:defRPr/>
            </a:pPr>
            <a:r>
              <a:rPr lang="en-US" altLang="en-US" sz="3500" b="1" dirty="0" err="1">
                <a:latin typeface="Courier New" panose="02070309020205020404" pitchFamily="49" charset="0"/>
                <a:cs typeface="Courier New" panose="02070309020205020404" pitchFamily="49" charset="0"/>
              </a:rPr>
              <a:t>qconvert</a:t>
            </a:r>
            <a:endParaRPr lang="en-US" altLang="en-US" sz="3500" b="1" dirty="0">
              <a:latin typeface="Courier New" panose="02070309020205020404" pitchFamily="49" charset="0"/>
              <a:cs typeface="Courier New" panose="02070309020205020404" pitchFamily="49" charset="0"/>
            </a:endParaRPr>
          </a:p>
          <a:p>
            <a:pPr marL="1143000" lvl="1" indent="-742950" eaLnBrk="1" hangingPunct="1">
              <a:defRPr/>
            </a:pPr>
            <a:r>
              <a:rPr lang="en-US" altLang="en-US" sz="3500" b="1" dirty="0" err="1">
                <a:latin typeface="Courier New" panose="02070309020205020404" pitchFamily="49" charset="0"/>
                <a:cs typeface="Courier New" panose="02070309020205020404" pitchFamily="49" charset="0"/>
              </a:rPr>
              <a:t>qfactor</a:t>
            </a:r>
            <a:endParaRPr lang="en-US" altLang="en-US" sz="3500" b="1" dirty="0">
              <a:latin typeface="Courier New" panose="02070309020205020404" pitchFamily="49" charset="0"/>
              <a:cs typeface="Courier New" panose="02070309020205020404" pitchFamily="49" charset="0"/>
            </a:endParaRPr>
          </a:p>
          <a:p>
            <a:pPr marL="1143000" lvl="1" indent="-742950" eaLnBrk="1" hangingPunct="1">
              <a:defRPr/>
            </a:pPr>
            <a:r>
              <a:rPr lang="en-US" altLang="en-US" sz="3500" b="1" dirty="0">
                <a:latin typeface="Courier New" panose="02070309020205020404" pitchFamily="49" charset="0"/>
                <a:cs typeface="Courier New" panose="02070309020205020404" pitchFamily="49" charset="0"/>
              </a:rPr>
              <a:t>qpair</a:t>
            </a:r>
            <a:r>
              <a:rPr lang="en-US" altLang="en-US" sz="3500" dirty="0"/>
              <a:t> </a:t>
            </a:r>
          </a:p>
          <a:p>
            <a:pPr marL="1143000" lvl="1" indent="-742950" eaLnBrk="1" hangingPunct="1">
              <a:defRPr/>
            </a:pPr>
            <a:endParaRPr lang="en-US" altLang="en-US" sz="35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a:extLst>
              <a:ext uri="{FF2B5EF4-FFF2-40B4-BE49-F238E27FC236}">
                <a16:creationId xmlns:a16="http://schemas.microsoft.com/office/drawing/2014/main" id="{592D7642-A317-48AE-0C17-BAB6DF82F5A4}"/>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41987" name="Slide Number Placeholder 4">
            <a:extLst>
              <a:ext uri="{FF2B5EF4-FFF2-40B4-BE49-F238E27FC236}">
                <a16:creationId xmlns:a16="http://schemas.microsoft.com/office/drawing/2014/main" id="{0D8F13A3-4BBE-EF32-937F-A94B2CAE847F}"/>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D551DD7E-38CA-4FEF-85DC-5E19AD235480}" type="slidenum">
              <a:rPr lang="en-US" altLang="en-US" sz="1400" smtClean="0"/>
              <a:pPr>
                <a:spcBef>
                  <a:spcPct val="0"/>
                </a:spcBef>
                <a:buClrTx/>
                <a:buSzTx/>
                <a:buFontTx/>
                <a:buNone/>
              </a:pPr>
              <a:t>20</a:t>
            </a:fld>
            <a:endParaRPr lang="en-US" altLang="en-US" sz="1400"/>
          </a:p>
        </p:txBody>
      </p:sp>
      <p:sp>
        <p:nvSpPr>
          <p:cNvPr id="41988" name="Rectangle 2">
            <a:extLst>
              <a:ext uri="{FF2B5EF4-FFF2-40B4-BE49-F238E27FC236}">
                <a16:creationId xmlns:a16="http://schemas.microsoft.com/office/drawing/2014/main" id="{9A18B082-67DB-2607-7136-56959591844C}"/>
              </a:ext>
            </a:extLst>
          </p:cNvPr>
          <p:cNvSpPr>
            <a:spLocks noGrp="1" noChangeArrowheads="1"/>
          </p:cNvSpPr>
          <p:nvPr>
            <p:ph type="title"/>
          </p:nvPr>
        </p:nvSpPr>
        <p:spPr/>
        <p:txBody>
          <a:bodyPr/>
          <a:lstStyle/>
          <a:p>
            <a:pPr eaLnBrk="1" hangingPunct="1"/>
            <a:r>
              <a:rPr lang="en-US" altLang="en-US" b="1"/>
              <a:t>Step 4: </a:t>
            </a:r>
            <a:br>
              <a:rPr lang="en-US" altLang="en-US" b="1"/>
            </a:br>
            <a:r>
              <a:rPr lang="en-US" altLang="en-US" b="1"/>
              <a:t>Analysis &amp; Interpretation</a:t>
            </a:r>
            <a:r>
              <a:rPr lang="en-US" altLang="en-US"/>
              <a:t> </a:t>
            </a:r>
          </a:p>
        </p:txBody>
      </p:sp>
      <p:sp>
        <p:nvSpPr>
          <p:cNvPr id="41989" name="Rectangle 3">
            <a:extLst>
              <a:ext uri="{FF2B5EF4-FFF2-40B4-BE49-F238E27FC236}">
                <a16:creationId xmlns:a16="http://schemas.microsoft.com/office/drawing/2014/main" id="{FC6E37CB-5C7B-103A-D67B-BE2527590B30}"/>
              </a:ext>
            </a:extLst>
          </p:cNvPr>
          <p:cNvSpPr>
            <a:spLocks noGrp="1" noChangeArrowheads="1"/>
          </p:cNvSpPr>
          <p:nvPr>
            <p:ph type="body" idx="1"/>
          </p:nvPr>
        </p:nvSpPr>
        <p:spPr>
          <a:xfrm>
            <a:off x="762000" y="1905000"/>
            <a:ext cx="7696200" cy="4267200"/>
          </a:xfrm>
        </p:spPr>
        <p:txBody>
          <a:bodyPr>
            <a:normAutofit lnSpcReduction="10000"/>
          </a:bodyPr>
          <a:lstStyle/>
          <a:p>
            <a:pPr eaLnBrk="1" hangingPunct="1"/>
            <a:r>
              <a:rPr lang="en-US" altLang="en-US" dirty="0"/>
              <a:t>There are several programs available for analysis: PCQ, </a:t>
            </a:r>
            <a:r>
              <a:rPr lang="en-US" altLang="en-US" dirty="0" err="1"/>
              <a:t>PQMethod</a:t>
            </a:r>
            <a:r>
              <a:rPr lang="en-US" altLang="en-US" dirty="0"/>
              <a:t>, and KADE</a:t>
            </a:r>
          </a:p>
          <a:p>
            <a:pPr eaLnBrk="1" hangingPunct="1"/>
            <a:r>
              <a:rPr lang="en-US" altLang="en-US" dirty="0"/>
              <a:t>However, these programs have limited options for factor extraction and factor rotation</a:t>
            </a:r>
          </a:p>
          <a:p>
            <a:pPr eaLnBrk="1" hangingPunct="1"/>
            <a:r>
              <a:rPr lang="en-US" altLang="en-US" dirty="0"/>
              <a:t>Their options include only PCA and centroid factor extractions and varimax and manual factor rotations</a:t>
            </a:r>
          </a:p>
          <a:p>
            <a:pPr eaLnBrk="1" hangingPunct="1">
              <a:buFont typeface="Wingdings" panose="05000000000000000000" pitchFamily="2" charset="2"/>
              <a:buNone/>
            </a:pP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Footer Placeholder 3">
            <a:extLst>
              <a:ext uri="{FF2B5EF4-FFF2-40B4-BE49-F238E27FC236}">
                <a16:creationId xmlns:a16="http://schemas.microsoft.com/office/drawing/2014/main" id="{0D09F105-A293-B7D0-E0E1-ACEA9747BEA5}"/>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44035" name="Slide Number Placeholder 4">
            <a:extLst>
              <a:ext uri="{FF2B5EF4-FFF2-40B4-BE49-F238E27FC236}">
                <a16:creationId xmlns:a16="http://schemas.microsoft.com/office/drawing/2014/main" id="{5A4B4023-267E-11B7-4F65-77B5DA908C88}"/>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859FC9F-4949-4F73-931A-12BD01327040}" type="slidenum">
              <a:rPr lang="en-US" altLang="en-US" sz="1400" smtClean="0"/>
              <a:pPr>
                <a:spcBef>
                  <a:spcPct val="0"/>
                </a:spcBef>
                <a:buClrTx/>
                <a:buSzTx/>
                <a:buFontTx/>
                <a:buNone/>
              </a:pPr>
              <a:t>21</a:t>
            </a:fld>
            <a:endParaRPr lang="en-US" altLang="en-US" sz="1400"/>
          </a:p>
        </p:txBody>
      </p:sp>
      <p:sp>
        <p:nvSpPr>
          <p:cNvPr id="44036" name="Rectangle 2">
            <a:extLst>
              <a:ext uri="{FF2B5EF4-FFF2-40B4-BE49-F238E27FC236}">
                <a16:creationId xmlns:a16="http://schemas.microsoft.com/office/drawing/2014/main" id="{493EAA52-5AD4-3BBA-878E-DE6FC1AFCE3D}"/>
              </a:ext>
            </a:extLst>
          </p:cNvPr>
          <p:cNvSpPr>
            <a:spLocks noGrp="1" noChangeArrowheads="1"/>
          </p:cNvSpPr>
          <p:nvPr>
            <p:ph type="title"/>
          </p:nvPr>
        </p:nvSpPr>
        <p:spPr>
          <a:xfrm>
            <a:off x="904875" y="747713"/>
            <a:ext cx="7553325" cy="857250"/>
          </a:xfrm>
        </p:spPr>
        <p:txBody>
          <a:bodyPr/>
          <a:lstStyle/>
          <a:p>
            <a:pPr eaLnBrk="1" hangingPunct="1"/>
            <a:r>
              <a:rPr lang="en-US" altLang="en-US" b="1">
                <a:latin typeface="Courier New" panose="02070309020205020404" pitchFamily="49" charset="0"/>
                <a:cs typeface="Courier New" panose="02070309020205020404" pitchFamily="49" charset="0"/>
              </a:rPr>
              <a:t>qfactor</a:t>
            </a:r>
            <a:endParaRPr lang="en-US" altLang="en-US" sz="1600">
              <a:solidFill>
                <a:srgbClr val="FF0000"/>
              </a:solidFill>
              <a:latin typeface="Courier New" panose="02070309020205020404" pitchFamily="49" charset="0"/>
              <a:cs typeface="Courier New" panose="02070309020205020404" pitchFamily="49" charset="0"/>
            </a:endParaRPr>
          </a:p>
        </p:txBody>
      </p:sp>
      <p:pic>
        <p:nvPicPr>
          <p:cNvPr id="44037" name="Picture 7">
            <a:extLst>
              <a:ext uri="{FF2B5EF4-FFF2-40B4-BE49-F238E27FC236}">
                <a16:creationId xmlns:a16="http://schemas.microsoft.com/office/drawing/2014/main" id="{EE96E38E-7A12-A0BA-7EAF-464E540804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1828800"/>
            <a:ext cx="619601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Footer Placeholder 3">
            <a:extLst>
              <a:ext uri="{FF2B5EF4-FFF2-40B4-BE49-F238E27FC236}">
                <a16:creationId xmlns:a16="http://schemas.microsoft.com/office/drawing/2014/main" id="{3C789136-FC3B-7F1F-DF38-45D2C110728B}"/>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46083" name="Slide Number Placeholder 4">
            <a:extLst>
              <a:ext uri="{FF2B5EF4-FFF2-40B4-BE49-F238E27FC236}">
                <a16:creationId xmlns:a16="http://schemas.microsoft.com/office/drawing/2014/main" id="{E146B532-DD0C-CBDB-CB27-D7C1F3E80A6F}"/>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83E97FB-D796-43D9-9C6E-DAA51615E581}" type="slidenum">
              <a:rPr lang="en-US" altLang="en-US" sz="1400" smtClean="0"/>
              <a:pPr>
                <a:spcBef>
                  <a:spcPct val="0"/>
                </a:spcBef>
                <a:buClrTx/>
                <a:buSzTx/>
                <a:buFontTx/>
                <a:buNone/>
              </a:pPr>
              <a:t>22</a:t>
            </a:fld>
            <a:endParaRPr lang="en-US" altLang="en-US" sz="1400"/>
          </a:p>
        </p:txBody>
      </p:sp>
      <p:sp>
        <p:nvSpPr>
          <p:cNvPr id="46084" name="Rectangle 2">
            <a:extLst>
              <a:ext uri="{FF2B5EF4-FFF2-40B4-BE49-F238E27FC236}">
                <a16:creationId xmlns:a16="http://schemas.microsoft.com/office/drawing/2014/main" id="{D6A5CAE7-B684-7BC1-D7F7-D335DCBFCE80}"/>
              </a:ext>
            </a:extLst>
          </p:cNvPr>
          <p:cNvSpPr>
            <a:spLocks noGrp="1" noChangeArrowheads="1"/>
          </p:cNvSpPr>
          <p:nvPr>
            <p:ph type="title"/>
          </p:nvPr>
        </p:nvSpPr>
        <p:spPr>
          <a:xfrm>
            <a:off x="904875" y="747713"/>
            <a:ext cx="7553325" cy="857250"/>
          </a:xfrm>
        </p:spPr>
        <p:txBody>
          <a:bodyPr/>
          <a:lstStyle/>
          <a:p>
            <a:pPr eaLnBrk="1" hangingPunct="1"/>
            <a:r>
              <a:rPr lang="en-US" altLang="en-US" b="1">
                <a:latin typeface="Courier New" panose="02070309020205020404" pitchFamily="49" charset="0"/>
                <a:cs typeface="Courier New" panose="02070309020205020404" pitchFamily="49" charset="0"/>
              </a:rPr>
              <a:t>qfactor</a:t>
            </a:r>
            <a:endParaRPr lang="en-US" altLang="en-US" sz="1600">
              <a:solidFill>
                <a:srgbClr val="FF0000"/>
              </a:solidFill>
              <a:latin typeface="Courier New" panose="02070309020205020404" pitchFamily="49" charset="0"/>
              <a:cs typeface="Courier New" panose="02070309020205020404" pitchFamily="49" charset="0"/>
            </a:endParaRPr>
          </a:p>
        </p:txBody>
      </p:sp>
      <p:pic>
        <p:nvPicPr>
          <p:cNvPr id="46085" name="Content Placeholder 2">
            <a:extLst>
              <a:ext uri="{FF2B5EF4-FFF2-40B4-BE49-F238E27FC236}">
                <a16:creationId xmlns:a16="http://schemas.microsoft.com/office/drawing/2014/main" id="{6201666D-D62D-46F1-549E-ECEDB768B98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04875" y="1905000"/>
            <a:ext cx="7956550" cy="762000"/>
          </a:xfrm>
        </p:spPr>
      </p:pic>
      <p:pic>
        <p:nvPicPr>
          <p:cNvPr id="46086" name="Picture 4">
            <a:extLst>
              <a:ext uri="{FF2B5EF4-FFF2-40B4-BE49-F238E27FC236}">
                <a16:creationId xmlns:a16="http://schemas.microsoft.com/office/drawing/2014/main" id="{A8EC909F-18DA-18A4-9B31-0BDD112864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875" y="2743200"/>
            <a:ext cx="7400925"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Footer Placeholder 3">
            <a:extLst>
              <a:ext uri="{FF2B5EF4-FFF2-40B4-BE49-F238E27FC236}">
                <a16:creationId xmlns:a16="http://schemas.microsoft.com/office/drawing/2014/main" id="{B160FFA7-D1D2-470B-E2E1-4340CC1E4F06}"/>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48131" name="Slide Number Placeholder 4">
            <a:extLst>
              <a:ext uri="{FF2B5EF4-FFF2-40B4-BE49-F238E27FC236}">
                <a16:creationId xmlns:a16="http://schemas.microsoft.com/office/drawing/2014/main" id="{3C00E180-054E-B5F2-4B6F-481AD21E68D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A4453A51-4292-4704-9BB1-A162D5D39077}" type="slidenum">
              <a:rPr lang="en-US" altLang="en-US" sz="1400" smtClean="0"/>
              <a:pPr>
                <a:spcBef>
                  <a:spcPct val="0"/>
                </a:spcBef>
                <a:buClrTx/>
                <a:buSzTx/>
                <a:buFontTx/>
                <a:buNone/>
              </a:pPr>
              <a:t>23</a:t>
            </a:fld>
            <a:endParaRPr lang="en-US" altLang="en-US" sz="1400"/>
          </a:p>
        </p:txBody>
      </p:sp>
      <p:sp>
        <p:nvSpPr>
          <p:cNvPr id="22532" name="Rectangle 2">
            <a:extLst>
              <a:ext uri="{FF2B5EF4-FFF2-40B4-BE49-F238E27FC236}">
                <a16:creationId xmlns:a16="http://schemas.microsoft.com/office/drawing/2014/main" id="{939EE148-F5A3-CCF8-5246-33E567583E78}"/>
              </a:ext>
            </a:extLst>
          </p:cNvPr>
          <p:cNvSpPr>
            <a:spLocks noGrp="1" noChangeArrowheads="1"/>
          </p:cNvSpPr>
          <p:nvPr>
            <p:ph type="title"/>
          </p:nvPr>
        </p:nvSpPr>
        <p:spPr>
          <a:xfrm>
            <a:off x="904875" y="747713"/>
            <a:ext cx="7553325" cy="857250"/>
          </a:xfrm>
        </p:spPr>
        <p:txBody>
          <a:bodyPr/>
          <a:lstStyle/>
          <a:p>
            <a:pPr eaLnBrk="1" hangingPunct="1">
              <a:defRPr/>
            </a:pPr>
            <a:r>
              <a:rPr lang="en-US" b="1" dirty="0" err="1">
                <a:latin typeface="Courier New" pitchFamily="49" charset="0"/>
                <a:cs typeface="Courier New" pitchFamily="49" charset="0"/>
              </a:rPr>
              <a:t>qfactor</a:t>
            </a:r>
            <a:r>
              <a:rPr lang="en-US" b="1" dirty="0">
                <a:latin typeface="+mn-lt"/>
                <a:cs typeface="Courier New" pitchFamily="49" charset="0"/>
              </a:rPr>
              <a:t>: Results</a:t>
            </a:r>
            <a:endParaRPr lang="en-US" sz="1600" dirty="0">
              <a:solidFill>
                <a:srgbClr val="FF0000"/>
              </a:solidFill>
              <a:latin typeface="+mn-lt"/>
              <a:cs typeface="Courier New" pitchFamily="49" charset="0"/>
            </a:endParaRPr>
          </a:p>
        </p:txBody>
      </p:sp>
      <p:sp>
        <p:nvSpPr>
          <p:cNvPr id="48133" name="Content Placeholder 2">
            <a:extLst>
              <a:ext uri="{FF2B5EF4-FFF2-40B4-BE49-F238E27FC236}">
                <a16:creationId xmlns:a16="http://schemas.microsoft.com/office/drawing/2014/main" id="{AA229206-3A22-A485-433E-E4BFEDBAB271}"/>
              </a:ext>
            </a:extLst>
          </p:cNvPr>
          <p:cNvSpPr>
            <a:spLocks noGrp="1" noChangeArrowheads="1"/>
          </p:cNvSpPr>
          <p:nvPr>
            <p:ph idx="1"/>
          </p:nvPr>
        </p:nvSpPr>
        <p:spPr/>
        <p:txBody>
          <a:bodyPr/>
          <a:lstStyle/>
          <a:p>
            <a:pPr marL="0" indent="0">
              <a:buFont typeface="Wingdings" panose="05000000000000000000" pitchFamily="2" charset="2"/>
              <a:buNone/>
            </a:pPr>
            <a:r>
              <a:rPr lang="en-US" altLang="en-US"/>
              <a:t> </a:t>
            </a:r>
          </a:p>
        </p:txBody>
      </p:sp>
      <p:pic>
        <p:nvPicPr>
          <p:cNvPr id="48134" name="Picture 1">
            <a:extLst>
              <a:ext uri="{FF2B5EF4-FFF2-40B4-BE49-F238E27FC236}">
                <a16:creationId xmlns:a16="http://schemas.microsoft.com/office/drawing/2014/main" id="{C20AAA1A-65E8-5AE2-7659-9195D653C1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463" y="1905000"/>
            <a:ext cx="7445375" cy="437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3">
            <a:extLst>
              <a:ext uri="{FF2B5EF4-FFF2-40B4-BE49-F238E27FC236}">
                <a16:creationId xmlns:a16="http://schemas.microsoft.com/office/drawing/2014/main" id="{8436D16F-7CA0-1C07-8441-3E63AC4B976F}"/>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0179" name="Slide Number Placeholder 4">
            <a:extLst>
              <a:ext uri="{FF2B5EF4-FFF2-40B4-BE49-F238E27FC236}">
                <a16:creationId xmlns:a16="http://schemas.microsoft.com/office/drawing/2014/main" id="{7F190615-B432-7508-63B7-82E72D5803B6}"/>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61459FC9-75F6-4E96-86E5-C4FCDE538AE2}" type="slidenum">
              <a:rPr lang="en-US" altLang="en-US" sz="1400" smtClean="0"/>
              <a:pPr>
                <a:spcBef>
                  <a:spcPct val="0"/>
                </a:spcBef>
                <a:buClrTx/>
                <a:buSzTx/>
                <a:buFontTx/>
                <a:buNone/>
              </a:pPr>
              <a:t>24</a:t>
            </a:fld>
            <a:endParaRPr lang="en-US" altLang="en-US" sz="1400"/>
          </a:p>
        </p:txBody>
      </p:sp>
      <p:sp>
        <p:nvSpPr>
          <p:cNvPr id="50180" name="Rectangle 2">
            <a:extLst>
              <a:ext uri="{FF2B5EF4-FFF2-40B4-BE49-F238E27FC236}">
                <a16:creationId xmlns:a16="http://schemas.microsoft.com/office/drawing/2014/main" id="{1C0B25B1-20E1-B7AC-0B30-46AE4F1AC9D6}"/>
              </a:ext>
            </a:extLst>
          </p:cNvPr>
          <p:cNvSpPr>
            <a:spLocks noGrp="1" noChangeArrowheads="1"/>
          </p:cNvSpPr>
          <p:nvPr>
            <p:ph type="title"/>
          </p:nvPr>
        </p:nvSpPr>
        <p:spPr/>
        <p:txBody>
          <a:bodyPr/>
          <a:lstStyle/>
          <a:p>
            <a:pPr eaLnBrk="1" hangingPunct="1"/>
            <a:r>
              <a:rPr lang="en-US" altLang="en-US" sz="3200" b="1">
                <a:latin typeface="Verdana" panose="020B0604030504040204" pitchFamily="34" charset="0"/>
              </a:rPr>
              <a:t>Stored files</a:t>
            </a:r>
            <a:endParaRPr lang="en-US" altLang="en-US" sz="3200" b="1"/>
          </a:p>
        </p:txBody>
      </p:sp>
      <p:sp>
        <p:nvSpPr>
          <p:cNvPr id="50181" name="Rectangle 3">
            <a:extLst>
              <a:ext uri="{FF2B5EF4-FFF2-40B4-BE49-F238E27FC236}">
                <a16:creationId xmlns:a16="http://schemas.microsoft.com/office/drawing/2014/main" id="{A8F28096-AA22-717A-C1AD-8958639FC1C4}"/>
              </a:ext>
            </a:extLst>
          </p:cNvPr>
          <p:cNvSpPr>
            <a:spLocks noGrp="1" noChangeArrowheads="1"/>
          </p:cNvSpPr>
          <p:nvPr>
            <p:ph type="body" idx="1"/>
          </p:nvPr>
        </p:nvSpPr>
        <p:spPr>
          <a:xfrm>
            <a:off x="381000" y="1752600"/>
            <a:ext cx="8305800" cy="4419600"/>
          </a:xfrm>
        </p:spPr>
        <p:txBody>
          <a:bodyPr/>
          <a:lstStyle/>
          <a:p>
            <a:pPr eaLnBrk="1" hangingPunct="1"/>
            <a:r>
              <a:rPr lang="en-CA" altLang="en-US" sz="2400" b="1" dirty="0" err="1">
                <a:latin typeface="Courier New" panose="02070309020205020404" pitchFamily="49" charset="0"/>
                <a:ea typeface="Calibri" panose="020F0502020204030204" pitchFamily="34" charset="0"/>
                <a:cs typeface="Courier New" panose="02070309020205020404" pitchFamily="49" charset="0"/>
              </a:rPr>
              <a:t>qfactor</a:t>
            </a:r>
            <a:r>
              <a:rPr lang="en-CA" altLang="en-US" sz="2400" dirty="0">
                <a:ea typeface="Calibri" panose="020F0502020204030204" pitchFamily="34" charset="0"/>
                <a:cs typeface="Arial" panose="020B0604020202020204" pitchFamily="34" charset="0"/>
              </a:rPr>
              <a:t> stores two matrices that can be retrieved and used in subsequent analysis:</a:t>
            </a:r>
          </a:p>
          <a:p>
            <a:pPr eaLnBrk="1" hangingPunct="1"/>
            <a:r>
              <a:rPr lang="en-CA" altLang="en-US" sz="2400" dirty="0">
                <a:ea typeface="Calibri" panose="020F0502020204030204" pitchFamily="34" charset="0"/>
                <a:cs typeface="Arial" panose="020B0604020202020204" pitchFamily="34" charset="0"/>
              </a:rPr>
              <a:t>r(</a:t>
            </a:r>
            <a:r>
              <a:rPr lang="en-CA" altLang="en-US" sz="2400" b="1" dirty="0" err="1">
                <a:latin typeface="Courier New" panose="02070309020205020404" pitchFamily="49" charset="0"/>
                <a:ea typeface="Calibri" panose="020F0502020204030204" pitchFamily="34" charset="0"/>
                <a:cs typeface="Courier New" panose="02070309020205020404" pitchFamily="49" charset="0"/>
              </a:rPr>
              <a:t>fctrldngs</a:t>
            </a:r>
            <a:r>
              <a:rPr lang="en-CA" altLang="en-US" sz="2400" dirty="0">
                <a:ea typeface="Calibri" panose="020F0502020204030204" pitchFamily="34" charset="0"/>
                <a:cs typeface="Arial" panose="020B0604020202020204" pitchFamily="34" charset="0"/>
              </a:rPr>
              <a:t>): its columns includes variables such as Q-sort number, unrotated and rotated factor loadings, uniqueness and communality of each Q-sort, and </a:t>
            </a:r>
            <a:r>
              <a:rPr lang="en-CA" altLang="en-US" sz="2400" b="1" dirty="0">
                <a:latin typeface="Courier New" panose="02070309020205020404" pitchFamily="49" charset="0"/>
                <a:ea typeface="Calibri" panose="020F0502020204030204" pitchFamily="34" charset="0"/>
                <a:cs typeface="Courier New" panose="02070309020205020404" pitchFamily="49" charset="0"/>
              </a:rPr>
              <a:t>Factor</a:t>
            </a:r>
            <a:r>
              <a:rPr lang="en-CA" altLang="en-US" sz="2400" dirty="0">
                <a:ea typeface="Calibri" panose="020F0502020204030204" pitchFamily="34" charset="0"/>
                <a:cs typeface="Arial" panose="020B0604020202020204" pitchFamily="34" charset="0"/>
              </a:rPr>
              <a:t> which indicates which Q-sort was loaded on what factor</a:t>
            </a:r>
          </a:p>
          <a:p>
            <a:pPr eaLnBrk="1" hangingPunct="1"/>
            <a:r>
              <a:rPr lang="en-CA" altLang="en-US" sz="2400" dirty="0">
                <a:ea typeface="Calibri" panose="020F0502020204030204" pitchFamily="34" charset="0"/>
                <a:cs typeface="Arial" panose="020B0604020202020204" pitchFamily="34" charset="0"/>
              </a:rPr>
              <a:t>r(</a:t>
            </a:r>
            <a:r>
              <a:rPr lang="en-CA" altLang="en-US" sz="2400" b="1" dirty="0" err="1">
                <a:latin typeface="Courier New" panose="02070309020205020404" pitchFamily="49" charset="0"/>
                <a:ea typeface="Calibri" panose="020F0502020204030204" pitchFamily="34" charset="0"/>
                <a:cs typeface="Courier New" panose="02070309020205020404" pitchFamily="49" charset="0"/>
              </a:rPr>
              <a:t>fctrscrs</a:t>
            </a:r>
            <a:r>
              <a:rPr lang="en-CA" altLang="en-US" sz="2400" dirty="0">
                <a:ea typeface="Calibri" panose="020F0502020204030204" pitchFamily="34" charset="0"/>
                <a:cs typeface="Arial" panose="020B0604020202020204" pitchFamily="34" charset="0"/>
              </a:rPr>
              <a:t>): it stores factor scores for all statements. This matrix contains z-scores and ranked scores for the extracted factors </a:t>
            </a:r>
            <a:endParaRPr lang="en-US" alt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3">
            <a:extLst>
              <a:ext uri="{FF2B5EF4-FFF2-40B4-BE49-F238E27FC236}">
                <a16:creationId xmlns:a16="http://schemas.microsoft.com/office/drawing/2014/main" id="{DD530879-FC11-9C61-0D45-25F8BC99C4C7}"/>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52227" name="Slide Number Placeholder 4">
            <a:extLst>
              <a:ext uri="{FF2B5EF4-FFF2-40B4-BE49-F238E27FC236}">
                <a16:creationId xmlns:a16="http://schemas.microsoft.com/office/drawing/2014/main" id="{F596F34F-3613-0677-F566-1CC4086A66B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BC53FFF-EAD3-4E8C-A542-E18A4200F298}" type="slidenum">
              <a:rPr lang="en-US" altLang="en-US" sz="1400" smtClean="0"/>
              <a:pPr>
                <a:spcBef>
                  <a:spcPct val="0"/>
                </a:spcBef>
                <a:buClrTx/>
                <a:buSzTx/>
                <a:buFontTx/>
                <a:buNone/>
              </a:pPr>
              <a:t>25</a:t>
            </a:fld>
            <a:endParaRPr lang="en-US" altLang="en-US" sz="1400"/>
          </a:p>
        </p:txBody>
      </p:sp>
      <p:sp>
        <p:nvSpPr>
          <p:cNvPr id="52228" name="Rectangle 2">
            <a:extLst>
              <a:ext uri="{FF2B5EF4-FFF2-40B4-BE49-F238E27FC236}">
                <a16:creationId xmlns:a16="http://schemas.microsoft.com/office/drawing/2014/main" id="{5B20532B-2E97-A112-B5D7-C22B25D6D509}"/>
              </a:ext>
            </a:extLst>
          </p:cNvPr>
          <p:cNvSpPr>
            <a:spLocks noGrp="1" noChangeArrowheads="1"/>
          </p:cNvSpPr>
          <p:nvPr>
            <p:ph type="title"/>
          </p:nvPr>
        </p:nvSpPr>
        <p:spPr>
          <a:xfrm>
            <a:off x="904875" y="381000"/>
            <a:ext cx="7553325" cy="1219200"/>
          </a:xfrm>
        </p:spPr>
        <p:txBody>
          <a:bodyPr/>
          <a:lstStyle/>
          <a:p>
            <a:pPr eaLnBrk="1" hangingPunct="1"/>
            <a:r>
              <a:rPr lang="en-US" altLang="en-US" sz="2800" b="1" dirty="0">
                <a:latin typeface="Verdana" panose="020B0604030504040204" pitchFamily="34" charset="0"/>
                <a:ea typeface="Verdana" panose="020B0604030504040204" pitchFamily="34" charset="0"/>
                <a:cs typeface="Verdana" panose="020B0604030504040204" pitchFamily="34" charset="0"/>
              </a:rPr>
              <a:t>Example 2: </a:t>
            </a:r>
            <a:r>
              <a:rPr lang="en-CA" altLang="en-US" sz="2000" b="1" dirty="0"/>
              <a:t>Evaluation of an interprofessional education (IPE) program in anatomy</a:t>
            </a:r>
            <a:endParaRPr lang="en-US" altLang="en-US" sz="2000" dirty="0">
              <a:latin typeface="Verdana" panose="020B0604030504040204" pitchFamily="34" charset="0"/>
              <a:ea typeface="Verdana" panose="020B0604030504040204" pitchFamily="34" charset="0"/>
              <a:cs typeface="Verdana" panose="020B0604030504040204" pitchFamily="34" charset="0"/>
            </a:endParaRPr>
          </a:p>
        </p:txBody>
      </p:sp>
      <p:pic>
        <p:nvPicPr>
          <p:cNvPr id="52229" name="Picture 2">
            <a:extLst>
              <a:ext uri="{FF2B5EF4-FFF2-40B4-BE49-F238E27FC236}">
                <a16:creationId xmlns:a16="http://schemas.microsoft.com/office/drawing/2014/main" id="{F4128DDC-B5B0-2622-9BA3-8567459BBB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088" y="1676400"/>
            <a:ext cx="7629525"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FB5B765C-E0BF-155A-1C0F-6E5343F7A33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5067B7C0-4B47-4150-9833-21426CFCEB7E}" type="slidenum">
              <a:rPr lang="en-US" altLang="en-US" sz="1400" smtClean="0"/>
              <a:pPr>
                <a:spcBef>
                  <a:spcPct val="0"/>
                </a:spcBef>
                <a:buClrTx/>
                <a:buSzTx/>
                <a:buFontTx/>
                <a:buNone/>
              </a:pPr>
              <a:t>26</a:t>
            </a:fld>
            <a:endParaRPr lang="en-US" altLang="en-US" sz="1400"/>
          </a:p>
        </p:txBody>
      </p:sp>
      <p:sp>
        <p:nvSpPr>
          <p:cNvPr id="54275" name="Rectangle 2">
            <a:extLst>
              <a:ext uri="{FF2B5EF4-FFF2-40B4-BE49-F238E27FC236}">
                <a16:creationId xmlns:a16="http://schemas.microsoft.com/office/drawing/2014/main" id="{E0A70FBD-FEF4-B423-5276-4DBDBD5F1B6D}"/>
              </a:ext>
            </a:extLst>
          </p:cNvPr>
          <p:cNvSpPr>
            <a:spLocks noGrp="1" noChangeArrowheads="1"/>
          </p:cNvSpPr>
          <p:nvPr>
            <p:ph type="title"/>
          </p:nvPr>
        </p:nvSpPr>
        <p:spPr>
          <a:xfrm>
            <a:off x="904875" y="381000"/>
            <a:ext cx="7553325" cy="1223963"/>
          </a:xfrm>
        </p:spPr>
        <p:txBody>
          <a:bodyPr/>
          <a:lstStyle/>
          <a:p>
            <a:pPr eaLnBrk="1" hangingPunct="1"/>
            <a:r>
              <a:rPr lang="en-US" altLang="en-US" sz="2800" b="1">
                <a:latin typeface="Verdana" panose="020B0604030504040204" pitchFamily="34" charset="0"/>
                <a:ea typeface="Verdana" panose="020B0604030504040204" pitchFamily="34" charset="0"/>
                <a:cs typeface="Verdana" panose="020B0604030504040204" pitchFamily="34" charset="0"/>
              </a:rPr>
              <a:t>Example 2: </a:t>
            </a:r>
            <a:r>
              <a:rPr lang="en-CA" altLang="en-US" sz="2400" b="1"/>
              <a:t>Evaluation of an interprofessional education program in anatomy</a:t>
            </a:r>
            <a:endParaRPr lang="en-US" altLang="en-US" sz="2400">
              <a:latin typeface="Verdana" panose="020B0604030504040204" pitchFamily="34" charset="0"/>
              <a:ea typeface="Verdana" panose="020B0604030504040204" pitchFamily="34" charset="0"/>
              <a:cs typeface="Verdana" panose="020B0604030504040204" pitchFamily="34" charset="0"/>
            </a:endParaRPr>
          </a:p>
        </p:txBody>
      </p:sp>
      <p:sp>
        <p:nvSpPr>
          <p:cNvPr id="54276" name="Rectangle 3">
            <a:extLst>
              <a:ext uri="{FF2B5EF4-FFF2-40B4-BE49-F238E27FC236}">
                <a16:creationId xmlns:a16="http://schemas.microsoft.com/office/drawing/2014/main" id="{DBFF9596-4250-40D0-677E-48C983C93C28}"/>
              </a:ext>
            </a:extLst>
          </p:cNvPr>
          <p:cNvSpPr>
            <a:spLocks noGrp="1" noChangeArrowheads="1"/>
          </p:cNvSpPr>
          <p:nvPr>
            <p:ph type="body" idx="1"/>
          </p:nvPr>
        </p:nvSpPr>
        <p:spPr>
          <a:xfrm>
            <a:off x="381000" y="1905000"/>
            <a:ext cx="8382000" cy="4267200"/>
          </a:xfrm>
        </p:spPr>
        <p:txBody>
          <a:bodyPr>
            <a:normAutofit/>
          </a:bodyPr>
          <a:lstStyle/>
          <a:p>
            <a:r>
              <a:rPr lang="en-US" altLang="en-US" sz="2800" dirty="0"/>
              <a:t>An IPE program in anatomy started at McMaster University in 2009</a:t>
            </a:r>
          </a:p>
          <a:p>
            <a:pPr eaLnBrk="1" hangingPunct="1">
              <a:lnSpc>
                <a:spcPct val="90000"/>
              </a:lnSpc>
              <a:buClr>
                <a:srgbClr val="3366FF"/>
              </a:buClr>
            </a:pPr>
            <a:r>
              <a:rPr lang="en-US" altLang="en-US" sz="2800" dirty="0"/>
              <a:t>The 10-week program involved lectures, hands on gross anatomy dissection, and focus group (feedback)</a:t>
            </a:r>
          </a:p>
          <a:p>
            <a:r>
              <a:rPr lang="en-US" altLang="en-US" sz="2800" dirty="0"/>
              <a:t>The students were from different disciplines including: </a:t>
            </a:r>
          </a:p>
          <a:p>
            <a:pPr lvl="1" eaLnBrk="1" hangingPunct="1">
              <a:lnSpc>
                <a:spcPct val="90000"/>
              </a:lnSpc>
              <a:buClr>
                <a:srgbClr val="3366FF"/>
              </a:buClr>
            </a:pPr>
            <a:r>
              <a:rPr lang="en-US" altLang="en-US" sz="2300" dirty="0"/>
              <a:t>Doctor of Medicine (MD), Midwifery (MW), Occupational Therapy (OT), Physician’s Assistant (PA), Physiotherapy (PT), and Registered Nurse (RN)</a:t>
            </a:r>
          </a:p>
          <a:p>
            <a:pPr eaLnBrk="1" hangingPunct="1">
              <a:lnSpc>
                <a:spcPct val="90000"/>
              </a:lnSpc>
              <a:buClr>
                <a:srgbClr val="3366FF"/>
              </a:buClr>
            </a:pPr>
            <a:endParaRPr lang="en-US" altLang="en-US" sz="2800" dirty="0"/>
          </a:p>
        </p:txBody>
      </p:sp>
      <p:sp>
        <p:nvSpPr>
          <p:cNvPr id="2" name="Footer Placeholder 1">
            <a:extLst>
              <a:ext uri="{FF2B5EF4-FFF2-40B4-BE49-F238E27FC236}">
                <a16:creationId xmlns:a16="http://schemas.microsoft.com/office/drawing/2014/main" id="{57D39E0F-458A-C18E-25E9-A7893DA04B92}"/>
              </a:ext>
            </a:extLst>
          </p:cNvPr>
          <p:cNvSpPr>
            <a:spLocks noGrp="1"/>
          </p:cNvSpPr>
          <p:nvPr>
            <p:ph type="ftr" sz="quarter" idx="10"/>
          </p:nvPr>
        </p:nvSpPr>
        <p:spPr/>
        <p:txBody>
          <a:bodyPr/>
          <a:lstStyle/>
          <a:p>
            <a:pPr>
              <a:defRPr/>
            </a:pPr>
            <a:r>
              <a:rPr lang="it-IT"/>
              <a:t>2023 Stata Conference, Stanford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42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F3A8CEAE-4963-3990-EEA1-F95338F0251E}"/>
              </a:ext>
            </a:extLst>
          </p:cNvPr>
          <p:cNvSpPr>
            <a:spLocks noGrp="1" noChangeArrowheads="1"/>
          </p:cNvSpPr>
          <p:nvPr>
            <p:ph type="title"/>
          </p:nvPr>
        </p:nvSpPr>
        <p:spPr>
          <a:xfrm>
            <a:off x="762000" y="304800"/>
            <a:ext cx="7696200" cy="1371600"/>
          </a:xfrm>
        </p:spPr>
        <p:txBody>
          <a:bodyPr/>
          <a:lstStyle/>
          <a:p>
            <a:r>
              <a:rPr lang="en-US" altLang="en-US"/>
              <a:t>Background</a:t>
            </a:r>
            <a:endParaRPr lang="en-US" altLang="en-US" sz="1400"/>
          </a:p>
        </p:txBody>
      </p:sp>
      <p:sp>
        <p:nvSpPr>
          <p:cNvPr id="3" name="Content Placeholder 2">
            <a:extLst>
              <a:ext uri="{FF2B5EF4-FFF2-40B4-BE49-F238E27FC236}">
                <a16:creationId xmlns:a16="http://schemas.microsoft.com/office/drawing/2014/main" id="{29136387-38E5-0BAB-4E88-5C2A685C5041}"/>
              </a:ext>
            </a:extLst>
          </p:cNvPr>
          <p:cNvSpPr>
            <a:spLocks noGrp="1"/>
          </p:cNvSpPr>
          <p:nvPr>
            <p:ph idx="1"/>
          </p:nvPr>
        </p:nvSpPr>
        <p:spPr>
          <a:xfrm>
            <a:off x="457200" y="1752600"/>
            <a:ext cx="8458200" cy="4495800"/>
          </a:xfrm>
        </p:spPr>
        <p:txBody>
          <a:bodyPr>
            <a:normAutofit lnSpcReduction="10000"/>
          </a:bodyPr>
          <a:lstStyle/>
          <a:p>
            <a:pPr>
              <a:defRPr/>
            </a:pPr>
            <a:r>
              <a:rPr lang="en-US" dirty="0"/>
              <a:t>The students evaluated the effectiveness of the program since 2011</a:t>
            </a:r>
          </a:p>
          <a:p>
            <a:pPr>
              <a:defRPr/>
            </a:pPr>
            <a:r>
              <a:rPr lang="en-US" dirty="0"/>
              <a:t>Traditionally, using a Likert scale survey, the results were extremely positive, providing no specific hint for improvement</a:t>
            </a:r>
          </a:p>
          <a:p>
            <a:pPr>
              <a:defRPr/>
            </a:pPr>
            <a:r>
              <a:rPr lang="en-US" b="1" u="sng" dirty="0"/>
              <a:t>Purpose</a:t>
            </a:r>
            <a:r>
              <a:rPr lang="en-US" dirty="0"/>
              <a:t>: we used a Q study to </a:t>
            </a:r>
            <a:r>
              <a:rPr lang="en-US" i="1" dirty="0"/>
              <a:t>understand the spectrum of student perceptions/beliefs about the course and their interprofessional experience</a:t>
            </a:r>
            <a:endParaRPr lang="en-US" dirty="0"/>
          </a:p>
        </p:txBody>
      </p:sp>
      <p:sp>
        <p:nvSpPr>
          <p:cNvPr id="2" name="Footer Placeholder 1">
            <a:extLst>
              <a:ext uri="{FF2B5EF4-FFF2-40B4-BE49-F238E27FC236}">
                <a16:creationId xmlns:a16="http://schemas.microsoft.com/office/drawing/2014/main" id="{62DAD802-8207-6B12-2548-619EBCD03BAC}"/>
              </a:ext>
            </a:extLst>
          </p:cNvPr>
          <p:cNvSpPr>
            <a:spLocks noGrp="1"/>
          </p:cNvSpPr>
          <p:nvPr>
            <p:ph type="ftr" sz="quarter" idx="10"/>
          </p:nvPr>
        </p:nvSpPr>
        <p:spPr/>
        <p:txBody>
          <a:bodyPr/>
          <a:lstStyle/>
          <a:p>
            <a:pPr>
              <a:defRPr/>
            </a:pPr>
            <a:r>
              <a:rPr lang="it-IT"/>
              <a:t>2023 Stata Conference, Stanford</a:t>
            </a:r>
            <a:endParaRPr lang="en-US"/>
          </a:p>
        </p:txBody>
      </p:sp>
      <p:sp>
        <p:nvSpPr>
          <p:cNvPr id="4" name="Slide Number Placeholder 3">
            <a:extLst>
              <a:ext uri="{FF2B5EF4-FFF2-40B4-BE49-F238E27FC236}">
                <a16:creationId xmlns:a16="http://schemas.microsoft.com/office/drawing/2014/main" id="{0CDA8F79-02D1-01D2-2E0E-488E2A5C39CB}"/>
              </a:ext>
            </a:extLst>
          </p:cNvPr>
          <p:cNvSpPr>
            <a:spLocks noGrp="1"/>
          </p:cNvSpPr>
          <p:nvPr>
            <p:ph type="sldNum" sz="quarter" idx="11"/>
          </p:nvPr>
        </p:nvSpPr>
        <p:spPr/>
        <p:txBody>
          <a:bodyPr/>
          <a:lstStyle/>
          <a:p>
            <a:pPr>
              <a:defRPr/>
            </a:pPr>
            <a:fld id="{6FC1D3AD-45BC-4610-AA36-B36FAA8CA433}" type="slidenum">
              <a:rPr lang="en-US" altLang="en-US" smtClean="0"/>
              <a:pPr>
                <a:defRPr/>
              </a:pPr>
              <a:t>27</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C7E9427A-9ADB-4B5D-5CD7-FE725C73C8C3}"/>
              </a:ext>
            </a:extLst>
          </p:cNvPr>
          <p:cNvSpPr>
            <a:spLocks noGrp="1" noChangeArrowheads="1"/>
          </p:cNvSpPr>
          <p:nvPr>
            <p:ph type="title"/>
          </p:nvPr>
        </p:nvSpPr>
        <p:spPr/>
        <p:txBody>
          <a:bodyPr/>
          <a:lstStyle/>
          <a:p>
            <a:r>
              <a:rPr lang="en-US" altLang="en-US"/>
              <a:t>Methods</a:t>
            </a:r>
            <a:br>
              <a:rPr lang="en-US" altLang="en-US"/>
            </a:br>
            <a:r>
              <a:rPr lang="en-US" altLang="en-US" sz="2400"/>
              <a:t>Q-sample</a:t>
            </a:r>
          </a:p>
        </p:txBody>
      </p:sp>
      <p:sp>
        <p:nvSpPr>
          <p:cNvPr id="58371" name="Content Placeholder 2">
            <a:extLst>
              <a:ext uri="{FF2B5EF4-FFF2-40B4-BE49-F238E27FC236}">
                <a16:creationId xmlns:a16="http://schemas.microsoft.com/office/drawing/2014/main" id="{1E9BFE8C-815B-3C50-0A64-11CDA15A43BA}"/>
              </a:ext>
            </a:extLst>
          </p:cNvPr>
          <p:cNvSpPr>
            <a:spLocks noGrp="1" noChangeArrowheads="1"/>
          </p:cNvSpPr>
          <p:nvPr>
            <p:ph idx="1"/>
          </p:nvPr>
        </p:nvSpPr>
        <p:spPr>
          <a:xfrm>
            <a:off x="762000" y="1752600"/>
            <a:ext cx="8001000" cy="4419600"/>
          </a:xfrm>
        </p:spPr>
        <p:txBody>
          <a:bodyPr/>
          <a:lstStyle/>
          <a:p>
            <a:r>
              <a:rPr lang="en-US" altLang="en-US" dirty="0"/>
              <a:t>Statements derived from qualitative feedback of previous years</a:t>
            </a:r>
          </a:p>
          <a:p>
            <a:r>
              <a:rPr lang="en-US" altLang="en-US" dirty="0"/>
              <a:t>43 statements reflected three themes:</a:t>
            </a:r>
          </a:p>
          <a:p>
            <a:pPr lvl="1"/>
            <a:r>
              <a:rPr lang="en-US" altLang="en-US" dirty="0"/>
              <a:t>Interprofessional education</a:t>
            </a:r>
          </a:p>
          <a:p>
            <a:pPr lvl="1"/>
            <a:r>
              <a:rPr lang="en-US" altLang="en-US" dirty="0"/>
              <a:t>Course structure</a:t>
            </a:r>
          </a:p>
          <a:p>
            <a:pPr lvl="1"/>
            <a:r>
              <a:rPr lang="en-US" altLang="en-US" dirty="0"/>
              <a:t>Course content</a:t>
            </a:r>
          </a:p>
        </p:txBody>
      </p:sp>
      <p:sp>
        <p:nvSpPr>
          <p:cNvPr id="2" name="Footer Placeholder 1">
            <a:extLst>
              <a:ext uri="{FF2B5EF4-FFF2-40B4-BE49-F238E27FC236}">
                <a16:creationId xmlns:a16="http://schemas.microsoft.com/office/drawing/2014/main" id="{E9A06031-D9FD-6F4B-9797-3E0AC4F66A79}"/>
              </a:ext>
            </a:extLst>
          </p:cNvPr>
          <p:cNvSpPr>
            <a:spLocks noGrp="1"/>
          </p:cNvSpPr>
          <p:nvPr>
            <p:ph type="ftr" sz="quarter" idx="10"/>
          </p:nvPr>
        </p:nvSpPr>
        <p:spPr/>
        <p:txBody>
          <a:bodyPr/>
          <a:lstStyle/>
          <a:p>
            <a:pPr>
              <a:defRPr/>
            </a:pPr>
            <a:r>
              <a:rPr lang="it-IT"/>
              <a:t>2023 Stata Conference, Stanford</a:t>
            </a:r>
            <a:endParaRPr lang="en-US"/>
          </a:p>
        </p:txBody>
      </p:sp>
      <p:sp>
        <p:nvSpPr>
          <p:cNvPr id="3" name="Slide Number Placeholder 2">
            <a:extLst>
              <a:ext uri="{FF2B5EF4-FFF2-40B4-BE49-F238E27FC236}">
                <a16:creationId xmlns:a16="http://schemas.microsoft.com/office/drawing/2014/main" id="{BE406FE6-5569-4D26-2549-E63E2A70F0B9}"/>
              </a:ext>
            </a:extLst>
          </p:cNvPr>
          <p:cNvSpPr>
            <a:spLocks noGrp="1"/>
          </p:cNvSpPr>
          <p:nvPr>
            <p:ph type="sldNum" sz="quarter" idx="11"/>
          </p:nvPr>
        </p:nvSpPr>
        <p:spPr/>
        <p:txBody>
          <a:bodyPr/>
          <a:lstStyle/>
          <a:p>
            <a:pPr>
              <a:defRPr/>
            </a:pPr>
            <a:fld id="{6FC1D3AD-45BC-4610-AA36-B36FAA8CA433}" type="slidenum">
              <a:rPr lang="en-US" altLang="en-US" smtClean="0"/>
              <a:pPr>
                <a:defRPr/>
              </a:pPr>
              <a:t>28</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37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0152432-68D2-A035-AC80-F78C18A6C7D8}"/>
              </a:ext>
            </a:extLst>
          </p:cNvPr>
          <p:cNvSpPr>
            <a:spLocks noGrp="1"/>
          </p:cNvSpPr>
          <p:nvPr>
            <p:ph type="title"/>
          </p:nvPr>
        </p:nvSpPr>
        <p:spPr>
          <a:xfrm>
            <a:off x="533400" y="381000"/>
            <a:ext cx="7696200" cy="914400"/>
          </a:xfrm>
        </p:spPr>
        <p:txBody>
          <a:bodyPr>
            <a:normAutofit fontScale="90000"/>
          </a:bodyPr>
          <a:lstStyle/>
          <a:p>
            <a:pPr>
              <a:defRPr/>
            </a:pPr>
            <a:br>
              <a:rPr lang="en-US" dirty="0"/>
            </a:br>
            <a:br>
              <a:rPr lang="en-US" dirty="0"/>
            </a:br>
            <a:r>
              <a:rPr lang="en-US" dirty="0"/>
              <a:t>Methods</a:t>
            </a:r>
            <a:br>
              <a:rPr lang="en-US" dirty="0"/>
            </a:br>
            <a:r>
              <a:rPr lang="en-US" sz="2700" dirty="0"/>
              <a:t>Q-Sort table</a:t>
            </a:r>
          </a:p>
        </p:txBody>
      </p:sp>
      <p:pic>
        <p:nvPicPr>
          <p:cNvPr id="60419" name="Picture 3" descr="Screen Shot 2016-02-03 at 11.11.15 AM.png">
            <a:extLst>
              <a:ext uri="{FF2B5EF4-FFF2-40B4-BE49-F238E27FC236}">
                <a16:creationId xmlns:a16="http://schemas.microsoft.com/office/drawing/2014/main" id="{D96D6117-120B-A48E-53CE-9836A43DBD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81200"/>
            <a:ext cx="81534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6B887831-50F5-B7C8-A3A3-5439DFFEEAE0}"/>
              </a:ext>
            </a:extLst>
          </p:cNvPr>
          <p:cNvSpPr txBox="1"/>
          <p:nvPr/>
        </p:nvSpPr>
        <p:spPr>
          <a:xfrm>
            <a:off x="6934200" y="1436688"/>
            <a:ext cx="1603375" cy="369887"/>
          </a:xfrm>
          <a:prstGeom prst="rect">
            <a:avLst/>
          </a:prstGeom>
          <a:solidFill>
            <a:schemeClr val="tx2">
              <a:lumMod val="20000"/>
              <a:lumOff val="80000"/>
            </a:schemeClr>
          </a:solidFill>
          <a:ln w="28575" cmpd="sng">
            <a:solidFill>
              <a:schemeClr val="tx2">
                <a:lumMod val="75000"/>
              </a:schemeClr>
            </a:solidFill>
          </a:ln>
        </p:spPr>
        <p:txBody>
          <a:bodyPr>
            <a:spAutoFit/>
          </a:bodyPr>
          <a:lstStyle/>
          <a:p>
            <a:pPr algn="ctr">
              <a:defRPr/>
            </a:pPr>
            <a:r>
              <a:rPr lang="en-US" dirty="0">
                <a:latin typeface="Arial" charset="0"/>
              </a:rPr>
              <a:t>Most Agree</a:t>
            </a:r>
          </a:p>
        </p:txBody>
      </p:sp>
      <p:sp>
        <p:nvSpPr>
          <p:cNvPr id="7" name="TextBox 6">
            <a:extLst>
              <a:ext uri="{FF2B5EF4-FFF2-40B4-BE49-F238E27FC236}">
                <a16:creationId xmlns:a16="http://schemas.microsoft.com/office/drawing/2014/main" id="{69B83E46-5853-951A-64B0-439E54B83260}"/>
              </a:ext>
            </a:extLst>
          </p:cNvPr>
          <p:cNvSpPr txBox="1"/>
          <p:nvPr/>
        </p:nvSpPr>
        <p:spPr>
          <a:xfrm>
            <a:off x="3933825" y="1441450"/>
            <a:ext cx="1279525" cy="369888"/>
          </a:xfrm>
          <a:prstGeom prst="rect">
            <a:avLst/>
          </a:prstGeom>
          <a:solidFill>
            <a:schemeClr val="tx2">
              <a:lumMod val="20000"/>
              <a:lumOff val="80000"/>
            </a:schemeClr>
          </a:solidFill>
          <a:ln w="28575" cmpd="sng">
            <a:solidFill>
              <a:schemeClr val="tx2">
                <a:lumMod val="75000"/>
              </a:schemeClr>
            </a:solidFill>
          </a:ln>
        </p:spPr>
        <p:txBody>
          <a:bodyPr>
            <a:spAutoFit/>
          </a:bodyPr>
          <a:lstStyle/>
          <a:p>
            <a:pPr algn="ctr">
              <a:defRPr/>
            </a:pPr>
            <a:r>
              <a:rPr lang="en-US" dirty="0">
                <a:latin typeface="Arial" charset="0"/>
              </a:rPr>
              <a:t>Neutral</a:t>
            </a:r>
          </a:p>
        </p:txBody>
      </p:sp>
      <p:sp>
        <p:nvSpPr>
          <p:cNvPr id="8" name="TextBox 7">
            <a:extLst>
              <a:ext uri="{FF2B5EF4-FFF2-40B4-BE49-F238E27FC236}">
                <a16:creationId xmlns:a16="http://schemas.microsoft.com/office/drawing/2014/main" id="{89B41516-9B41-2C3F-E17A-D4E406377972}"/>
              </a:ext>
            </a:extLst>
          </p:cNvPr>
          <p:cNvSpPr txBox="1"/>
          <p:nvPr/>
        </p:nvSpPr>
        <p:spPr>
          <a:xfrm>
            <a:off x="569913" y="1436688"/>
            <a:ext cx="1279525" cy="369887"/>
          </a:xfrm>
          <a:prstGeom prst="rect">
            <a:avLst/>
          </a:prstGeom>
          <a:solidFill>
            <a:schemeClr val="tx2">
              <a:lumMod val="20000"/>
              <a:lumOff val="80000"/>
            </a:schemeClr>
          </a:solidFill>
          <a:ln w="28575" cmpd="sng">
            <a:solidFill>
              <a:schemeClr val="tx2">
                <a:lumMod val="75000"/>
              </a:schemeClr>
            </a:solidFill>
          </a:ln>
        </p:spPr>
        <p:txBody>
          <a:bodyPr wrap="none">
            <a:spAutoFit/>
          </a:bodyPr>
          <a:lstStyle/>
          <a:p>
            <a:pPr algn="ctr">
              <a:defRPr/>
            </a:pPr>
            <a:r>
              <a:rPr lang="en-US" dirty="0">
                <a:latin typeface="Arial" charset="0"/>
              </a:rPr>
              <a:t>Least Agree</a:t>
            </a:r>
          </a:p>
        </p:txBody>
      </p:sp>
      <p:sp>
        <p:nvSpPr>
          <p:cNvPr id="2" name="Footer Placeholder 1">
            <a:extLst>
              <a:ext uri="{FF2B5EF4-FFF2-40B4-BE49-F238E27FC236}">
                <a16:creationId xmlns:a16="http://schemas.microsoft.com/office/drawing/2014/main" id="{2581C557-3394-C107-B0ED-86830E3DA1EC}"/>
              </a:ext>
            </a:extLst>
          </p:cNvPr>
          <p:cNvSpPr>
            <a:spLocks noGrp="1"/>
          </p:cNvSpPr>
          <p:nvPr>
            <p:ph type="ftr" sz="quarter" idx="10"/>
          </p:nvPr>
        </p:nvSpPr>
        <p:spPr/>
        <p:txBody>
          <a:bodyPr/>
          <a:lstStyle/>
          <a:p>
            <a:pPr>
              <a:defRPr/>
            </a:pPr>
            <a:r>
              <a:rPr lang="it-IT" dirty="0"/>
              <a:t>2023 Stata Conference, Stanford</a:t>
            </a:r>
            <a:endParaRPr lang="en-US" dirty="0"/>
          </a:p>
        </p:txBody>
      </p:sp>
      <p:sp>
        <p:nvSpPr>
          <p:cNvPr id="3" name="Slide Number Placeholder 2">
            <a:extLst>
              <a:ext uri="{FF2B5EF4-FFF2-40B4-BE49-F238E27FC236}">
                <a16:creationId xmlns:a16="http://schemas.microsoft.com/office/drawing/2014/main" id="{58E3B5E7-230F-0289-FE28-DA70C3D30FD9}"/>
              </a:ext>
            </a:extLst>
          </p:cNvPr>
          <p:cNvSpPr>
            <a:spLocks noGrp="1"/>
          </p:cNvSpPr>
          <p:nvPr>
            <p:ph type="sldNum" sz="quarter" idx="11"/>
          </p:nvPr>
        </p:nvSpPr>
        <p:spPr/>
        <p:txBody>
          <a:bodyPr/>
          <a:lstStyle/>
          <a:p>
            <a:pPr>
              <a:defRPr/>
            </a:pPr>
            <a:fld id="{6FC1D3AD-45BC-4610-AA36-B36FAA8CA433}" type="slidenum">
              <a:rPr lang="en-US" altLang="en-US" smtClean="0"/>
              <a:pPr>
                <a:defRPr/>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a:extLst>
              <a:ext uri="{FF2B5EF4-FFF2-40B4-BE49-F238E27FC236}">
                <a16:creationId xmlns:a16="http://schemas.microsoft.com/office/drawing/2014/main" id="{BBE91A22-ED57-5445-E92C-C6DD115A7A5C}"/>
              </a:ext>
            </a:extLst>
          </p:cNvPr>
          <p:cNvSpPr>
            <a:spLocks noGrp="1"/>
          </p:cNvSpPr>
          <p:nvPr>
            <p:ph type="ftr" sz="quarter" idx="10"/>
          </p:nvPr>
        </p:nvSpPr>
        <p:spPr>
          <a:xfrm>
            <a:off x="838200" y="6403975"/>
            <a:ext cx="2971800"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US" altLang="en-US" sz="1400"/>
              <a:t>2023 Stata Conference, Stanford</a:t>
            </a:r>
          </a:p>
        </p:txBody>
      </p:sp>
      <p:sp>
        <p:nvSpPr>
          <p:cNvPr id="9219" name="Slide Number Placeholder 5">
            <a:extLst>
              <a:ext uri="{FF2B5EF4-FFF2-40B4-BE49-F238E27FC236}">
                <a16:creationId xmlns:a16="http://schemas.microsoft.com/office/drawing/2014/main" id="{BA917BFE-5B00-DC20-D53C-456E7AA9A02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BDCB0088-F29D-4A6C-A5F2-5ECA18028C0C}" type="slidenum">
              <a:rPr lang="en-US" altLang="en-US" sz="1400" smtClean="0"/>
              <a:pPr>
                <a:spcBef>
                  <a:spcPct val="0"/>
                </a:spcBef>
                <a:buClrTx/>
                <a:buSzTx/>
                <a:buFontTx/>
                <a:buNone/>
              </a:pPr>
              <a:t>3</a:t>
            </a:fld>
            <a:endParaRPr lang="en-US" altLang="en-US" sz="1400"/>
          </a:p>
        </p:txBody>
      </p:sp>
      <p:sp>
        <p:nvSpPr>
          <p:cNvPr id="9220" name="Rectangle 2">
            <a:extLst>
              <a:ext uri="{FF2B5EF4-FFF2-40B4-BE49-F238E27FC236}">
                <a16:creationId xmlns:a16="http://schemas.microsoft.com/office/drawing/2014/main" id="{45B8670B-8806-1647-1622-95D63CC4B19B}"/>
              </a:ext>
            </a:extLst>
          </p:cNvPr>
          <p:cNvSpPr>
            <a:spLocks noGrp="1" noChangeArrowheads="1"/>
          </p:cNvSpPr>
          <p:nvPr>
            <p:ph type="title"/>
          </p:nvPr>
        </p:nvSpPr>
        <p:spPr/>
        <p:txBody>
          <a:bodyPr/>
          <a:lstStyle/>
          <a:p>
            <a:pPr eaLnBrk="1" hangingPunct="1"/>
            <a:r>
              <a:rPr lang="en-US" altLang="en-US"/>
              <a:t>Q-methodology (QM): </a:t>
            </a:r>
            <a:r>
              <a:rPr lang="en-US" altLang="en-US" i="1"/>
              <a:t>History</a:t>
            </a:r>
          </a:p>
        </p:txBody>
      </p:sp>
      <p:sp>
        <p:nvSpPr>
          <p:cNvPr id="9221" name="Rectangle 3">
            <a:extLst>
              <a:ext uri="{FF2B5EF4-FFF2-40B4-BE49-F238E27FC236}">
                <a16:creationId xmlns:a16="http://schemas.microsoft.com/office/drawing/2014/main" id="{5B21CF5C-0C70-1B47-6562-BF9E261E39B4}"/>
              </a:ext>
            </a:extLst>
          </p:cNvPr>
          <p:cNvSpPr>
            <a:spLocks noGrp="1" noChangeArrowheads="1"/>
          </p:cNvSpPr>
          <p:nvPr>
            <p:ph type="body" sz="half" idx="1"/>
          </p:nvPr>
        </p:nvSpPr>
        <p:spPr>
          <a:xfrm>
            <a:off x="304800" y="1752600"/>
            <a:ext cx="5486400" cy="4038600"/>
          </a:xfrm>
        </p:spPr>
        <p:txBody>
          <a:bodyPr/>
          <a:lstStyle/>
          <a:p>
            <a:pPr marL="517525" indent="-517525" eaLnBrk="1" hangingPunct="1"/>
            <a:r>
              <a:rPr lang="en-US" altLang="en-US" sz="2700" dirty="0"/>
              <a:t>QM was introduced by William Stephenson in 1935 in a letter to </a:t>
            </a:r>
            <a:r>
              <a:rPr lang="en-US" altLang="en-US" sz="2700" i="1" dirty="0"/>
              <a:t>Nature</a:t>
            </a:r>
          </a:p>
          <a:p>
            <a:pPr marL="517525" indent="-517525" eaLnBrk="1" hangingPunct="1"/>
            <a:r>
              <a:rPr lang="en-US" altLang="en-US" sz="2700" dirty="0"/>
              <a:t>He defined it as the “</a:t>
            </a:r>
            <a:r>
              <a:rPr lang="en-US" altLang="en-US" sz="2700" i="1" dirty="0"/>
              <a:t>objective study of subjectivity</a:t>
            </a:r>
            <a:r>
              <a:rPr lang="en-US" altLang="en-US" sz="2700" dirty="0"/>
              <a:t>” or a person's point of view on any matter of personal or social importance (McKeown and Thomas, 1988) </a:t>
            </a:r>
          </a:p>
        </p:txBody>
      </p:sp>
      <p:pic>
        <p:nvPicPr>
          <p:cNvPr id="9222" name="Picture 4" descr="WILLIAMS">
            <a:hlinkClick r:id="rId3"/>
            <a:extLst>
              <a:ext uri="{FF2B5EF4-FFF2-40B4-BE49-F238E27FC236}">
                <a16:creationId xmlns:a16="http://schemas.microsoft.com/office/drawing/2014/main" id="{D13805F9-9C8D-D696-2D00-549839E791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1828800"/>
            <a:ext cx="30480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E3A6CEA3-EFB9-53D8-D215-F770400B3C1C}"/>
              </a:ext>
            </a:extLst>
          </p:cNvPr>
          <p:cNvSpPr>
            <a:spLocks noGrp="1" noChangeArrowheads="1"/>
          </p:cNvSpPr>
          <p:nvPr>
            <p:ph type="title"/>
          </p:nvPr>
        </p:nvSpPr>
        <p:spPr/>
        <p:txBody>
          <a:bodyPr/>
          <a:lstStyle/>
          <a:p>
            <a:r>
              <a:rPr lang="en-US" altLang="en-US"/>
              <a:t>Methods</a:t>
            </a:r>
            <a:br>
              <a:rPr lang="en-US" altLang="en-US"/>
            </a:br>
            <a:r>
              <a:rPr lang="en-US" altLang="en-US" sz="2400"/>
              <a:t>Analysis</a:t>
            </a:r>
          </a:p>
        </p:txBody>
      </p:sp>
      <p:sp>
        <p:nvSpPr>
          <p:cNvPr id="12291" name="Content Placeholder 2">
            <a:extLst>
              <a:ext uri="{FF2B5EF4-FFF2-40B4-BE49-F238E27FC236}">
                <a16:creationId xmlns:a16="http://schemas.microsoft.com/office/drawing/2014/main" id="{474FC75C-CDF4-CA8D-0A20-BFA7C5AAAE09}"/>
              </a:ext>
            </a:extLst>
          </p:cNvPr>
          <p:cNvSpPr>
            <a:spLocks noGrp="1"/>
          </p:cNvSpPr>
          <p:nvPr>
            <p:ph idx="1"/>
          </p:nvPr>
        </p:nvSpPr>
        <p:spPr>
          <a:xfrm>
            <a:off x="533400" y="1752600"/>
            <a:ext cx="8229600" cy="4419600"/>
          </a:xfrm>
        </p:spPr>
        <p:txBody>
          <a:bodyPr/>
          <a:lstStyle/>
          <a:p>
            <a:pPr>
              <a:defRPr/>
            </a:pPr>
            <a:r>
              <a:rPr lang="en-US" altLang="en-US" dirty="0"/>
              <a:t> Analysis using </a:t>
            </a:r>
            <a:r>
              <a:rPr lang="en-US" altLang="en-US" b="1" dirty="0" err="1">
                <a:latin typeface="Courier New" panose="02070309020205020404" pitchFamily="49" charset="0"/>
                <a:cs typeface="Courier New" panose="02070309020205020404" pitchFamily="49" charset="0"/>
              </a:rPr>
              <a:t>qfactor</a:t>
            </a:r>
            <a:r>
              <a:rPr lang="en-US" altLang="en-US" dirty="0"/>
              <a:t>:</a:t>
            </a:r>
          </a:p>
          <a:p>
            <a:pPr>
              <a:defRPr/>
            </a:pPr>
            <a:endParaRPr lang="en-US" altLang="en-US" dirty="0"/>
          </a:p>
          <a:p>
            <a:pPr marL="0" indent="0">
              <a:buFont typeface="Wingdings" panose="05000000000000000000" pitchFamily="2" charset="2"/>
              <a:buNone/>
              <a:defRPr/>
            </a:pPr>
            <a:r>
              <a:rPr lang="es-ES" altLang="en-US" sz="2400" b="1" dirty="0" err="1">
                <a:latin typeface="Courier New" panose="02070309020205020404" pitchFamily="49" charset="0"/>
                <a:cs typeface="Courier New" panose="02070309020205020404" pitchFamily="49" charset="0"/>
              </a:rPr>
              <a:t>qfactor</a:t>
            </a:r>
            <a:r>
              <a:rPr lang="es-ES" altLang="en-US" sz="2400" b="1" dirty="0">
                <a:latin typeface="Courier New" panose="02070309020205020404" pitchFamily="49" charset="0"/>
                <a:cs typeface="Courier New" panose="02070309020205020404" pitchFamily="49" charset="0"/>
              </a:rPr>
              <a:t> </a:t>
            </a:r>
            <a:r>
              <a:rPr lang="es-ES" altLang="en-US" sz="2400" b="1" dirty="0" err="1">
                <a:latin typeface="Courier New" panose="02070309020205020404" pitchFamily="49" charset="0"/>
                <a:cs typeface="Courier New" panose="02070309020205020404" pitchFamily="49" charset="0"/>
              </a:rPr>
              <a:t>qsort</a:t>
            </a:r>
            <a:r>
              <a:rPr lang="es-ES" altLang="en-US" sz="2400" b="1" dirty="0">
                <a:latin typeface="Courier New" panose="02070309020205020404" pitchFamily="49" charset="0"/>
                <a:cs typeface="Courier New" panose="02070309020205020404" pitchFamily="49" charset="0"/>
              </a:rPr>
              <a:t>*, </a:t>
            </a:r>
            <a:r>
              <a:rPr lang="es-ES" altLang="en-US" sz="2400" b="1" dirty="0" err="1">
                <a:latin typeface="Courier New" panose="02070309020205020404" pitchFamily="49" charset="0"/>
                <a:cs typeface="Courier New" panose="02070309020205020404" pitchFamily="49" charset="0"/>
              </a:rPr>
              <a:t>nfa</a:t>
            </a:r>
            <a:r>
              <a:rPr lang="es-ES" altLang="en-US" sz="2400" b="1" dirty="0">
                <a:latin typeface="Courier New" panose="02070309020205020404" pitchFamily="49" charset="0"/>
                <a:cs typeface="Courier New" panose="02070309020205020404" pitchFamily="49" charset="0"/>
              </a:rPr>
              <a:t>(3) </a:t>
            </a:r>
            <a:r>
              <a:rPr lang="es-ES" altLang="en-US" sz="2400" b="1" dirty="0" err="1">
                <a:latin typeface="Courier New" panose="02070309020205020404" pitchFamily="49" charset="0"/>
                <a:cs typeface="Courier New" panose="02070309020205020404" pitchFamily="49" charset="0"/>
              </a:rPr>
              <a:t>ext</a:t>
            </a:r>
            <a:r>
              <a:rPr lang="es-ES" altLang="en-US" sz="2400" b="1" dirty="0">
                <a:latin typeface="Courier New" panose="02070309020205020404" pitchFamily="49" charset="0"/>
                <a:cs typeface="Courier New" panose="02070309020205020404" pitchFamily="49" charset="0"/>
              </a:rPr>
              <a:t>(</a:t>
            </a:r>
            <a:r>
              <a:rPr lang="es-ES" altLang="en-US" sz="2400" b="1" dirty="0" err="1">
                <a:latin typeface="Courier New" panose="02070309020205020404" pitchFamily="49" charset="0"/>
                <a:cs typeface="Courier New" panose="02070309020205020404" pitchFamily="49" charset="0"/>
              </a:rPr>
              <a:t>pcf</a:t>
            </a:r>
            <a:r>
              <a:rPr lang="es-ES" altLang="en-US" sz="2400" b="1" dirty="0">
                <a:latin typeface="Courier New" panose="02070309020205020404" pitchFamily="49" charset="0"/>
                <a:cs typeface="Courier New" panose="02070309020205020404" pitchFamily="49" charset="0"/>
              </a:rPr>
              <a:t>) es(0.8) min</a:t>
            </a:r>
            <a:endParaRPr lang="en-US" altLang="en-US" sz="2400" b="1" dirty="0">
              <a:latin typeface="Courier New" panose="02070309020205020404" pitchFamily="49" charset="0"/>
              <a:cs typeface="Courier New" panose="02070309020205020404" pitchFamily="49" charset="0"/>
            </a:endParaRPr>
          </a:p>
          <a:p>
            <a:pPr marL="0" indent="0">
              <a:buFont typeface="Wingdings" panose="05000000000000000000" pitchFamily="2" charset="2"/>
              <a:buNone/>
              <a:defRPr/>
            </a:pPr>
            <a:endParaRPr lang="en-US" altLang="en-US" dirty="0"/>
          </a:p>
        </p:txBody>
      </p:sp>
      <p:sp>
        <p:nvSpPr>
          <p:cNvPr id="2" name="Footer Placeholder 1">
            <a:extLst>
              <a:ext uri="{FF2B5EF4-FFF2-40B4-BE49-F238E27FC236}">
                <a16:creationId xmlns:a16="http://schemas.microsoft.com/office/drawing/2014/main" id="{028CA5FF-088C-6EFE-EFC9-FE7DB9E64DBF}"/>
              </a:ext>
            </a:extLst>
          </p:cNvPr>
          <p:cNvSpPr>
            <a:spLocks noGrp="1"/>
          </p:cNvSpPr>
          <p:nvPr>
            <p:ph type="ftr" sz="quarter" idx="10"/>
          </p:nvPr>
        </p:nvSpPr>
        <p:spPr/>
        <p:txBody>
          <a:bodyPr/>
          <a:lstStyle/>
          <a:p>
            <a:pPr>
              <a:defRPr/>
            </a:pPr>
            <a:r>
              <a:rPr lang="it-IT"/>
              <a:t>2023 Stata Conference, Stanford</a:t>
            </a:r>
            <a:endParaRPr lang="en-US"/>
          </a:p>
        </p:txBody>
      </p:sp>
      <p:sp>
        <p:nvSpPr>
          <p:cNvPr id="3" name="Slide Number Placeholder 2">
            <a:extLst>
              <a:ext uri="{FF2B5EF4-FFF2-40B4-BE49-F238E27FC236}">
                <a16:creationId xmlns:a16="http://schemas.microsoft.com/office/drawing/2014/main" id="{30B54594-4078-E24F-D673-138319422463}"/>
              </a:ext>
            </a:extLst>
          </p:cNvPr>
          <p:cNvSpPr>
            <a:spLocks noGrp="1"/>
          </p:cNvSpPr>
          <p:nvPr>
            <p:ph type="sldNum" sz="quarter" idx="11"/>
          </p:nvPr>
        </p:nvSpPr>
        <p:spPr/>
        <p:txBody>
          <a:bodyPr/>
          <a:lstStyle/>
          <a:p>
            <a:pPr>
              <a:defRPr/>
            </a:pPr>
            <a:fld id="{6FC1D3AD-45BC-4610-AA36-B36FAA8CA433}" type="slidenum">
              <a:rPr lang="en-US" altLang="en-US" smtClean="0"/>
              <a:pPr>
                <a:defRPr/>
              </a:pPr>
              <a:t>30</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07BC5DB-1295-4C5F-67B7-B4CD4BD81D1E}"/>
              </a:ext>
            </a:extLst>
          </p:cNvPr>
          <p:cNvSpPr>
            <a:spLocks noGrp="1" noChangeArrowheads="1"/>
          </p:cNvSpPr>
          <p:nvPr>
            <p:ph type="title"/>
          </p:nvPr>
        </p:nvSpPr>
        <p:spPr/>
        <p:txBody>
          <a:bodyPr/>
          <a:lstStyle/>
          <a:p>
            <a:r>
              <a:rPr lang="en-US" altLang="en-US"/>
              <a:t>Results</a:t>
            </a:r>
          </a:p>
        </p:txBody>
      </p:sp>
      <p:sp>
        <p:nvSpPr>
          <p:cNvPr id="8" name="Rectangle 7">
            <a:extLst>
              <a:ext uri="{FF2B5EF4-FFF2-40B4-BE49-F238E27FC236}">
                <a16:creationId xmlns:a16="http://schemas.microsoft.com/office/drawing/2014/main" id="{62E636E3-7CAD-9026-01AE-5AF986803365}"/>
              </a:ext>
            </a:extLst>
          </p:cNvPr>
          <p:cNvSpPr/>
          <p:nvPr/>
        </p:nvSpPr>
        <p:spPr>
          <a:xfrm>
            <a:off x="3276600" y="2667000"/>
            <a:ext cx="3287713" cy="2413000"/>
          </a:xfrm>
          <a:prstGeom prst="rect">
            <a:avLst/>
          </a:prstGeom>
          <a:solidFill>
            <a:schemeClr val="accent2">
              <a:lumMod val="60000"/>
              <a:lumOff val="40000"/>
            </a:schemeClr>
          </a:solidFill>
          <a:ln w="38100" cmpd="sng">
            <a:solidFill>
              <a:schemeClr val="accent2">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000000"/>
                </a:solidFill>
              </a:rPr>
              <a:t>Study Group</a:t>
            </a:r>
          </a:p>
          <a:p>
            <a:pPr algn="ctr">
              <a:defRPr/>
            </a:pPr>
            <a:r>
              <a:rPr lang="en-US" dirty="0">
                <a:solidFill>
                  <a:srgbClr val="000000"/>
                </a:solidFill>
              </a:rPr>
              <a:t>(N = 26)</a:t>
            </a:r>
          </a:p>
        </p:txBody>
      </p:sp>
      <p:sp>
        <p:nvSpPr>
          <p:cNvPr id="9" name="Rectangle 8">
            <a:extLst>
              <a:ext uri="{FF2B5EF4-FFF2-40B4-BE49-F238E27FC236}">
                <a16:creationId xmlns:a16="http://schemas.microsoft.com/office/drawing/2014/main" id="{F9E80E43-A3AC-A6D8-B230-8EEE9213D42C}"/>
              </a:ext>
            </a:extLst>
          </p:cNvPr>
          <p:cNvSpPr/>
          <p:nvPr/>
        </p:nvSpPr>
        <p:spPr>
          <a:xfrm>
            <a:off x="3276600" y="2667000"/>
            <a:ext cx="2695575" cy="1608138"/>
          </a:xfrm>
          <a:prstGeom prst="rect">
            <a:avLst/>
          </a:prstGeom>
          <a:solidFill>
            <a:schemeClr val="accent2">
              <a:lumMod val="40000"/>
              <a:lumOff val="60000"/>
            </a:schemeClr>
          </a:solidFill>
          <a:ln w="38100" cmpd="sng">
            <a:solidFill>
              <a:schemeClr val="accent2">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000000"/>
                </a:solidFill>
              </a:rPr>
              <a:t>Group 1</a:t>
            </a:r>
          </a:p>
          <a:p>
            <a:pPr algn="ctr">
              <a:defRPr/>
            </a:pPr>
            <a:r>
              <a:rPr lang="en-US" dirty="0">
                <a:solidFill>
                  <a:srgbClr val="000000"/>
                </a:solidFill>
              </a:rPr>
              <a:t>n=18</a:t>
            </a:r>
          </a:p>
        </p:txBody>
      </p:sp>
      <p:sp>
        <p:nvSpPr>
          <p:cNvPr id="10" name="Rectangle 9">
            <a:extLst>
              <a:ext uri="{FF2B5EF4-FFF2-40B4-BE49-F238E27FC236}">
                <a16:creationId xmlns:a16="http://schemas.microsoft.com/office/drawing/2014/main" id="{CCC52100-2CFA-2DF7-F436-AD45C917A4B8}"/>
              </a:ext>
            </a:extLst>
          </p:cNvPr>
          <p:cNvSpPr/>
          <p:nvPr/>
        </p:nvSpPr>
        <p:spPr>
          <a:xfrm>
            <a:off x="3276600" y="4267200"/>
            <a:ext cx="3287713" cy="804863"/>
          </a:xfrm>
          <a:prstGeom prst="rect">
            <a:avLst/>
          </a:prstGeom>
          <a:solidFill>
            <a:schemeClr val="accent2">
              <a:lumMod val="40000"/>
              <a:lumOff val="60000"/>
            </a:schemeClr>
          </a:solidFill>
          <a:ln w="38100" cmpd="sng">
            <a:solidFill>
              <a:schemeClr val="accent2">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000000"/>
                </a:solidFill>
              </a:rPr>
              <a:t>Group 2</a:t>
            </a:r>
          </a:p>
          <a:p>
            <a:pPr algn="ctr">
              <a:defRPr/>
            </a:pPr>
            <a:r>
              <a:rPr lang="en-US" dirty="0">
                <a:solidFill>
                  <a:srgbClr val="000000"/>
                </a:solidFill>
              </a:rPr>
              <a:t>n=6</a:t>
            </a:r>
          </a:p>
        </p:txBody>
      </p:sp>
      <p:sp>
        <p:nvSpPr>
          <p:cNvPr id="11" name="Rectangle 10">
            <a:extLst>
              <a:ext uri="{FF2B5EF4-FFF2-40B4-BE49-F238E27FC236}">
                <a16:creationId xmlns:a16="http://schemas.microsoft.com/office/drawing/2014/main" id="{0BD12E55-B1E4-A39B-9516-4869280E85C2}"/>
              </a:ext>
            </a:extLst>
          </p:cNvPr>
          <p:cNvSpPr/>
          <p:nvPr/>
        </p:nvSpPr>
        <p:spPr>
          <a:xfrm>
            <a:off x="5943600" y="2667000"/>
            <a:ext cx="592666" cy="1608667"/>
          </a:xfrm>
          <a:prstGeom prst="rect">
            <a:avLst/>
          </a:prstGeom>
          <a:solidFill>
            <a:schemeClr val="accent2">
              <a:lumMod val="40000"/>
              <a:lumOff val="60000"/>
            </a:schemeClr>
          </a:solidFill>
          <a:ln w="38100" cmpd="sng">
            <a:solidFill>
              <a:schemeClr val="accent2">
                <a:lumMod val="50000"/>
              </a:schemeClr>
            </a:solidFill>
          </a:ln>
          <a:effectLst/>
        </p:spPr>
        <p:style>
          <a:lnRef idx="1">
            <a:schemeClr val="accent1"/>
          </a:lnRef>
          <a:fillRef idx="3">
            <a:schemeClr val="accent1"/>
          </a:fillRef>
          <a:effectRef idx="2">
            <a:schemeClr val="accent1"/>
          </a:effectRef>
          <a:fontRef idx="minor">
            <a:schemeClr val="lt1"/>
          </a:fontRef>
        </p:style>
        <p:txBody>
          <a:bodyPr vert="vert270" anchor="ctr"/>
          <a:lstStyle/>
          <a:p>
            <a:pPr algn="ctr">
              <a:defRPr/>
            </a:pPr>
            <a:r>
              <a:rPr lang="en-US" dirty="0">
                <a:solidFill>
                  <a:srgbClr val="000000"/>
                </a:solidFill>
              </a:rPr>
              <a:t>Group 3</a:t>
            </a:r>
          </a:p>
        </p:txBody>
      </p:sp>
      <p:sp>
        <p:nvSpPr>
          <p:cNvPr id="12" name="TextBox 11">
            <a:extLst>
              <a:ext uri="{FF2B5EF4-FFF2-40B4-BE49-F238E27FC236}">
                <a16:creationId xmlns:a16="http://schemas.microsoft.com/office/drawing/2014/main" id="{1665B26B-37CA-9A4C-9560-025490CBC474}"/>
              </a:ext>
            </a:extLst>
          </p:cNvPr>
          <p:cNvSpPr txBox="1"/>
          <p:nvPr/>
        </p:nvSpPr>
        <p:spPr>
          <a:xfrm>
            <a:off x="609600" y="2286000"/>
            <a:ext cx="2357438" cy="830263"/>
          </a:xfrm>
          <a:prstGeom prst="rect">
            <a:avLst/>
          </a:prstGeom>
          <a:solidFill>
            <a:schemeClr val="tx2">
              <a:lumMod val="20000"/>
              <a:lumOff val="80000"/>
            </a:schemeClr>
          </a:solidFill>
          <a:ln w="28575" cmpd="sng">
            <a:solidFill>
              <a:schemeClr val="tx2">
                <a:lumMod val="75000"/>
              </a:schemeClr>
            </a:solidFill>
          </a:ln>
        </p:spPr>
        <p:txBody>
          <a:bodyPr wrap="none">
            <a:spAutoFit/>
          </a:bodyPr>
          <a:lstStyle/>
          <a:p>
            <a:pPr algn="ctr">
              <a:defRPr/>
            </a:pPr>
            <a:r>
              <a:rPr lang="en-US" sz="2400" dirty="0">
                <a:latin typeface="Arial" charset="0"/>
              </a:rPr>
              <a:t>Anatomy </a:t>
            </a:r>
            <a:br>
              <a:rPr lang="en-US" sz="2400" dirty="0">
                <a:latin typeface="Arial" charset="0"/>
              </a:rPr>
            </a:br>
            <a:r>
              <a:rPr lang="en-US" sz="2400" dirty="0">
                <a:latin typeface="Arial" charset="0"/>
              </a:rPr>
              <a:t>IPE Enthusiasts</a:t>
            </a:r>
          </a:p>
        </p:txBody>
      </p:sp>
      <p:sp>
        <p:nvSpPr>
          <p:cNvPr id="14" name="TextBox 13">
            <a:extLst>
              <a:ext uri="{FF2B5EF4-FFF2-40B4-BE49-F238E27FC236}">
                <a16:creationId xmlns:a16="http://schemas.microsoft.com/office/drawing/2014/main" id="{9265C949-FC80-E363-BD8D-850192371414}"/>
              </a:ext>
            </a:extLst>
          </p:cNvPr>
          <p:cNvSpPr txBox="1"/>
          <p:nvPr/>
        </p:nvSpPr>
        <p:spPr>
          <a:xfrm>
            <a:off x="6705600" y="2438400"/>
            <a:ext cx="2209800" cy="1200150"/>
          </a:xfrm>
          <a:prstGeom prst="rect">
            <a:avLst/>
          </a:prstGeom>
          <a:solidFill>
            <a:schemeClr val="tx2">
              <a:lumMod val="20000"/>
              <a:lumOff val="80000"/>
            </a:schemeClr>
          </a:solidFill>
          <a:ln w="28575" cmpd="sng">
            <a:solidFill>
              <a:schemeClr val="tx2">
                <a:lumMod val="75000"/>
              </a:schemeClr>
            </a:solidFill>
          </a:ln>
        </p:spPr>
        <p:txBody>
          <a:bodyPr>
            <a:spAutoFit/>
          </a:bodyPr>
          <a:lstStyle/>
          <a:p>
            <a:pPr algn="ctr">
              <a:defRPr/>
            </a:pPr>
            <a:r>
              <a:rPr lang="en-US" sz="2400" dirty="0">
                <a:latin typeface="Arial" charset="0"/>
              </a:rPr>
              <a:t>Skeptical IPE Anatomists</a:t>
            </a:r>
          </a:p>
          <a:p>
            <a:pPr algn="ctr">
              <a:defRPr/>
            </a:pPr>
            <a:r>
              <a:rPr lang="en-US" sz="2400" dirty="0">
                <a:solidFill>
                  <a:srgbClr val="000000"/>
                </a:solidFill>
              </a:rPr>
              <a:t>n=2</a:t>
            </a:r>
          </a:p>
        </p:txBody>
      </p:sp>
      <p:sp>
        <p:nvSpPr>
          <p:cNvPr id="15" name="TextBox 14">
            <a:extLst>
              <a:ext uri="{FF2B5EF4-FFF2-40B4-BE49-F238E27FC236}">
                <a16:creationId xmlns:a16="http://schemas.microsoft.com/office/drawing/2014/main" id="{2CEB1403-22F1-7228-0CE0-2FEDB1FEF4E4}"/>
              </a:ext>
            </a:extLst>
          </p:cNvPr>
          <p:cNvSpPr txBox="1"/>
          <p:nvPr/>
        </p:nvSpPr>
        <p:spPr>
          <a:xfrm>
            <a:off x="5775325" y="5410200"/>
            <a:ext cx="2185988" cy="830263"/>
          </a:xfrm>
          <a:prstGeom prst="rect">
            <a:avLst/>
          </a:prstGeom>
          <a:solidFill>
            <a:schemeClr val="tx2">
              <a:lumMod val="20000"/>
              <a:lumOff val="80000"/>
            </a:schemeClr>
          </a:solidFill>
          <a:ln w="28575" cmpd="sng">
            <a:solidFill>
              <a:schemeClr val="tx2">
                <a:lumMod val="75000"/>
              </a:schemeClr>
            </a:solidFill>
          </a:ln>
        </p:spPr>
        <p:txBody>
          <a:bodyPr wrap="none">
            <a:spAutoFit/>
          </a:bodyPr>
          <a:lstStyle/>
          <a:p>
            <a:pPr algn="ctr">
              <a:defRPr/>
            </a:pPr>
            <a:r>
              <a:rPr lang="en-US" sz="2400" dirty="0">
                <a:latin typeface="Arial" charset="0"/>
              </a:rPr>
              <a:t>Practical </a:t>
            </a:r>
            <a:br>
              <a:rPr lang="en-US" sz="2400" dirty="0">
                <a:latin typeface="Arial" charset="0"/>
              </a:rPr>
            </a:br>
            <a:r>
              <a:rPr lang="en-US" sz="2400" dirty="0">
                <a:latin typeface="Arial" charset="0"/>
              </a:rPr>
              <a:t>IPE Advocates</a:t>
            </a:r>
          </a:p>
        </p:txBody>
      </p:sp>
      <p:sp>
        <p:nvSpPr>
          <p:cNvPr id="46090" name="Footer Placeholder 1">
            <a:extLst>
              <a:ext uri="{FF2B5EF4-FFF2-40B4-BE49-F238E27FC236}">
                <a16:creationId xmlns:a16="http://schemas.microsoft.com/office/drawing/2014/main" id="{2E021C90-6040-8255-E85A-AA1BCA2B604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46091" name="Slide Number Placeholder 2">
            <a:extLst>
              <a:ext uri="{FF2B5EF4-FFF2-40B4-BE49-F238E27FC236}">
                <a16:creationId xmlns:a16="http://schemas.microsoft.com/office/drawing/2014/main" id="{947EF1FF-4A07-082D-5BC7-2A1E14A31E1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A2A1E4A4-8EAE-4137-A924-1FD5471F4ED5}" type="slidenum">
              <a:rPr lang="en-US" altLang="en-US" sz="1400" smtClean="0"/>
              <a:pPr>
                <a:spcBef>
                  <a:spcPct val="0"/>
                </a:spcBef>
                <a:buClrTx/>
                <a:buSzTx/>
                <a:buFontTx/>
                <a:buNone/>
              </a:pPr>
              <a:t>31</a:t>
            </a:fld>
            <a:endParaRPr lang="en-US" altLang="en-US" sz="1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nodeType="clickEffect">
                                  <p:stCondLst>
                                    <p:cond delay="0"/>
                                  </p:stCondLst>
                                  <p:childTnLst>
                                    <p:animMotion origin="layout" path="M -2.77778E-6 -2.59259E-6 L -0.30573 -0.09051 " pathEditMode="relative" rAng="0" ptsTypes="AA">
                                      <p:cBhvr>
                                        <p:cTn id="17" dur="2000" fill="hold"/>
                                        <p:tgtEl>
                                          <p:spTgt spid="9"/>
                                        </p:tgtEl>
                                        <p:attrNameLst>
                                          <p:attrName>ppt_x</p:attrName>
                                          <p:attrName>ppt_y</p:attrName>
                                        </p:attrNameLst>
                                      </p:cBhvr>
                                      <p:rCtr x="-1529500" y="-453700"/>
                                    </p:animMotion>
                                  </p:childTnLst>
                                </p:cTn>
                              </p:par>
                            </p:childTnLst>
                          </p:cTn>
                        </p:par>
                      </p:childTnLst>
                    </p:cTn>
                  </p:par>
                  <p:par>
                    <p:cTn id="18" fill="hold" nodeType="clickPar">
                      <p:stCondLst>
                        <p:cond delay="indefinite"/>
                      </p:stCondLst>
                      <p:childTnLst>
                        <p:par>
                          <p:cTn id="19" fill="hold" nodeType="withGroup">
                            <p:stCondLst>
                              <p:cond delay="0"/>
                            </p:stCondLst>
                            <p:childTnLst>
                              <p:par>
                                <p:cTn id="20" presetID="0" presetClass="path" presetSubtype="0" accel="50000" decel="50000" fill="hold" nodeType="clickEffect">
                                  <p:stCondLst>
                                    <p:cond delay="0"/>
                                  </p:stCondLst>
                                  <p:childTnLst>
                                    <p:animMotion origin="layout" path="M -4.44444E-6 1.48148E-6 L 0.19289 0.17708 " pathEditMode="relative" rAng="0" ptsTypes="AA">
                                      <p:cBhvr>
                                        <p:cTn id="21" dur="2000" fill="hold"/>
                                        <p:tgtEl>
                                          <p:spTgt spid="10"/>
                                        </p:tgtEl>
                                        <p:attrNameLst>
                                          <p:attrName>ppt_x</p:attrName>
                                          <p:attrName>ppt_y</p:attrName>
                                        </p:attrNameLst>
                                      </p:cBhvr>
                                      <p:rCtr x="963500" y="884300"/>
                                    </p:animMotion>
                                  </p:childTnLst>
                                </p:cTn>
                              </p:par>
                            </p:childTnLst>
                          </p:cTn>
                        </p:par>
                      </p:childTnLst>
                    </p:cTn>
                  </p:par>
                  <p:par>
                    <p:cTn id="22" fill="hold" nodeType="clickPar">
                      <p:stCondLst>
                        <p:cond delay="indefinite"/>
                      </p:stCondLst>
                      <p:childTnLst>
                        <p:par>
                          <p:cTn id="23" fill="hold" nodeType="withGroup">
                            <p:stCondLst>
                              <p:cond delay="0"/>
                            </p:stCondLst>
                            <p:childTnLst>
                              <p:par>
                                <p:cTn id="24" presetID="0" presetClass="path" presetSubtype="0" accel="50000" decel="50000" fill="hold" nodeType="clickEffect">
                                  <p:stCondLst>
                                    <p:cond delay="0"/>
                                  </p:stCondLst>
                                  <p:childTnLst>
                                    <p:animMotion origin="layout" path="M 0 0 L 0.1868 -0.09074 " pathEditMode="relative" ptsTypes="AA">
                                      <p:cBhvr>
                                        <p:cTn id="25" dur="2000" fill="hold"/>
                                        <p:tgtEl>
                                          <p:spTgt spid="11"/>
                                        </p:tgtEl>
                                        <p:attrNameLst>
                                          <p:attrName>ppt_x</p:attrName>
                                          <p:attrName>ppt_y</p:attrName>
                                        </p:attrNameLst>
                                      </p:cBhvr>
                                    </p:animMotion>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2" grpId="0" animBg="1"/>
      <p:bldP spid="14" grpId="0" animBg="1"/>
      <p:bldP spid="15"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A9804E1-DED8-C40A-BB4E-F7B98FAEA2AD}"/>
              </a:ext>
            </a:extLst>
          </p:cNvPr>
          <p:cNvSpPr>
            <a:spLocks noGrp="1" noChangeArrowheads="1"/>
          </p:cNvSpPr>
          <p:nvPr>
            <p:ph type="title"/>
          </p:nvPr>
        </p:nvSpPr>
        <p:spPr/>
        <p:txBody>
          <a:bodyPr>
            <a:normAutofit fontScale="90000"/>
          </a:bodyPr>
          <a:lstStyle/>
          <a:p>
            <a:pPr>
              <a:defRPr/>
            </a:pPr>
            <a:r>
              <a:rPr lang="en-US" altLang="en-US" dirty="0">
                <a:sym typeface="Symbol" panose="05050102010706020507" pitchFamily="18" charset="2"/>
              </a:rPr>
              <a:t>Factor 1: Anatomy IPE enthusiasts</a:t>
            </a:r>
            <a:br>
              <a:rPr lang="en-US" altLang="en-US" dirty="0">
                <a:sym typeface="Symbol" panose="05050102010706020507" pitchFamily="18" charset="2"/>
              </a:rPr>
            </a:br>
            <a:r>
              <a:rPr lang="en-US" altLang="en-US" sz="2400" dirty="0">
                <a:sym typeface="Symbol" panose="05050102010706020507" pitchFamily="18" charset="2"/>
              </a:rPr>
              <a:t>Distinguishing Statements</a:t>
            </a:r>
          </a:p>
        </p:txBody>
      </p:sp>
      <p:graphicFrame>
        <p:nvGraphicFramePr>
          <p:cNvPr id="2" name="Table 1">
            <a:extLst>
              <a:ext uri="{FF2B5EF4-FFF2-40B4-BE49-F238E27FC236}">
                <a16:creationId xmlns:a16="http://schemas.microsoft.com/office/drawing/2014/main" id="{31259B90-9327-DF64-CE1E-8EB03D782A1A}"/>
              </a:ext>
            </a:extLst>
          </p:cNvPr>
          <p:cNvGraphicFramePr>
            <a:graphicFrameLocks noGrp="1"/>
          </p:cNvGraphicFramePr>
          <p:nvPr/>
        </p:nvGraphicFramePr>
        <p:xfrm>
          <a:off x="381000" y="1752600"/>
          <a:ext cx="8534400" cy="4616451"/>
        </p:xfrm>
        <a:graphic>
          <a:graphicData uri="http://schemas.openxmlformats.org/drawingml/2006/table">
            <a:tbl>
              <a:tblPr firstRow="1" firstCol="1" bandRow="1">
                <a:tableStyleId>{5C22544A-7EE6-4342-B048-85BDC9FD1C3A}</a:tableStyleId>
              </a:tblPr>
              <a:tblGrid>
                <a:gridCol w="495607">
                  <a:extLst>
                    <a:ext uri="{9D8B030D-6E8A-4147-A177-3AD203B41FA5}">
                      <a16:colId xmlns:a16="http://schemas.microsoft.com/office/drawing/2014/main" val="20000"/>
                    </a:ext>
                  </a:extLst>
                </a:gridCol>
                <a:gridCol w="4640837">
                  <a:extLst>
                    <a:ext uri="{9D8B030D-6E8A-4147-A177-3AD203B41FA5}">
                      <a16:colId xmlns:a16="http://schemas.microsoft.com/office/drawing/2014/main" val="20001"/>
                    </a:ext>
                  </a:extLst>
                </a:gridCol>
                <a:gridCol w="1185334">
                  <a:extLst>
                    <a:ext uri="{9D8B030D-6E8A-4147-A177-3AD203B41FA5}">
                      <a16:colId xmlns:a16="http://schemas.microsoft.com/office/drawing/2014/main" val="20002"/>
                    </a:ext>
                  </a:extLst>
                </a:gridCol>
                <a:gridCol w="1058240">
                  <a:extLst>
                    <a:ext uri="{9D8B030D-6E8A-4147-A177-3AD203B41FA5}">
                      <a16:colId xmlns:a16="http://schemas.microsoft.com/office/drawing/2014/main" val="20003"/>
                    </a:ext>
                  </a:extLst>
                </a:gridCol>
                <a:gridCol w="1154382">
                  <a:extLst>
                    <a:ext uri="{9D8B030D-6E8A-4147-A177-3AD203B41FA5}">
                      <a16:colId xmlns:a16="http://schemas.microsoft.com/office/drawing/2014/main" val="20004"/>
                    </a:ext>
                  </a:extLst>
                </a:gridCol>
              </a:tblGrid>
              <a:tr h="640127">
                <a:tc>
                  <a:txBody>
                    <a:bodyPr/>
                    <a:lstStyle/>
                    <a:p>
                      <a:r>
                        <a:rPr lang="en-US" sz="1400" dirty="0">
                          <a:effectLst/>
                        </a:rPr>
                        <a:t> </a:t>
                      </a:r>
                      <a:endParaRPr lang="en-CA" sz="1400" dirty="0">
                        <a:effectLst/>
                      </a:endParaRPr>
                    </a:p>
                    <a:p>
                      <a:r>
                        <a:rPr lang="en-US" sz="1400" dirty="0">
                          <a:effectLst/>
                        </a:rPr>
                        <a: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a:effectLst/>
                        </a:rPr>
                        <a:t>Statement</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a:effectLst/>
                        </a:rPr>
                        <a:t>Anatomy IPE enthusiasts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a:effectLst/>
                        </a:rPr>
                        <a:t>Practical IPE advocates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a:effectLst/>
                        </a:rPr>
                        <a:t>Skeptical IPE anatomists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0"/>
                  </a:ext>
                </a:extLst>
              </a:tr>
              <a:tr h="640127">
                <a:tc>
                  <a:txBody>
                    <a:bodyPr/>
                    <a:lstStyle/>
                    <a:p>
                      <a:r>
                        <a:rPr lang="en-US" sz="1400" dirty="0">
                          <a:effectLst/>
                        </a:rPr>
                        <a:t>12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Different members of my team brought different anatomical knowledge and they guided me through the material I was not comfortable with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4</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1"/>
                  </a:ext>
                </a:extLst>
              </a:tr>
              <a:tr h="547074">
                <a:tc>
                  <a:txBody>
                    <a:bodyPr/>
                    <a:lstStyle/>
                    <a:p>
                      <a:r>
                        <a:rPr lang="en-US" sz="1400" dirty="0">
                          <a:effectLst/>
                        </a:rPr>
                        <a:t>43</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Because of this course, I think I will be a much stronger advocate for interprofessional teams in the future</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2</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5</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0</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2"/>
                  </a:ext>
                </a:extLst>
              </a:tr>
              <a:tr h="441992">
                <a:tc>
                  <a:txBody>
                    <a:bodyPr/>
                    <a:lstStyle/>
                    <a:p>
                      <a:r>
                        <a:rPr lang="en-US" sz="1400">
                          <a:effectLst/>
                        </a:rPr>
                        <a:t>9</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My interprofessional group integrated everyone’s profession, as much as possible, into each case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1</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-3</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4</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3"/>
                  </a:ext>
                </a:extLst>
              </a:tr>
              <a:tr h="426751">
                <a:tc>
                  <a:txBody>
                    <a:bodyPr/>
                    <a:lstStyle/>
                    <a:p>
                      <a:r>
                        <a:rPr lang="en-US" sz="1400">
                          <a:effectLst/>
                        </a:rPr>
                        <a:t>20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Sometimes I thought it was hard to learn from a cadaver with seven or eight people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-1</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4</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3</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4"/>
                  </a:ext>
                </a:extLst>
              </a:tr>
              <a:tr h="1066878">
                <a:tc>
                  <a:txBody>
                    <a:bodyPr/>
                    <a:lstStyle/>
                    <a:p>
                      <a:r>
                        <a:rPr lang="en-US" sz="1400">
                          <a:effectLst/>
                        </a:rPr>
                        <a:t>25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I think a lot of the benefits of working with the interprofessional team would still occur if I had worked in a group of students from my program only. Working as part of a team is the important part – it does not matter if it is an interprofessional team or not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-2</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3</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5"/>
                  </a:ext>
                </a:extLst>
              </a:tr>
              <a:tr h="426751">
                <a:tc>
                  <a:txBody>
                    <a:bodyPr/>
                    <a:lstStyle/>
                    <a:p>
                      <a:r>
                        <a:rPr lang="en-US" sz="1400">
                          <a:effectLst/>
                        </a:rPr>
                        <a:t>4</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dirty="0">
                          <a:effectLst/>
                        </a:rPr>
                        <a:t>I did not get a fair chance at the cadaver during the dissections</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-4</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1</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3</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6"/>
                  </a:ext>
                </a:extLst>
              </a:tr>
              <a:tr h="426751">
                <a:tc>
                  <a:txBody>
                    <a:bodyPr/>
                    <a:lstStyle/>
                    <a:p>
                      <a:r>
                        <a:rPr lang="en-US" sz="1400">
                          <a:effectLst/>
                        </a:rPr>
                        <a:t>37</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r>
                        <a:rPr lang="en-US" sz="1400">
                          <a:effectLst/>
                        </a:rPr>
                        <a:t>I felt that certain students dominated the dissection and prevented my learning</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b="1" dirty="0">
                          <a:effectLst/>
                        </a:rPr>
                        <a:t>-4</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tc>
                  <a:txBody>
                    <a:bodyPr/>
                    <a:lstStyle/>
                    <a:p>
                      <a:pPr algn="ctr"/>
                      <a:r>
                        <a:rPr lang="en-US" sz="1400" dirty="0">
                          <a:effectLst/>
                        </a:rPr>
                        <a:t>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tc>
                <a:extLst>
                  <a:ext uri="{0D108BD9-81ED-4DB2-BD59-A6C34878D82A}">
                    <a16:rowId xmlns:a16="http://schemas.microsoft.com/office/drawing/2014/main" val="10007"/>
                  </a:ext>
                </a:extLst>
              </a:tr>
            </a:tbl>
          </a:graphicData>
        </a:graphic>
      </p:graphicFrame>
      <p:sp>
        <p:nvSpPr>
          <p:cNvPr id="48187" name="Footer Placeholder 2">
            <a:extLst>
              <a:ext uri="{FF2B5EF4-FFF2-40B4-BE49-F238E27FC236}">
                <a16:creationId xmlns:a16="http://schemas.microsoft.com/office/drawing/2014/main" id="{1854D1A2-2A9B-61E7-D98B-33C46D0C75F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48188" name="Slide Number Placeholder 3">
            <a:extLst>
              <a:ext uri="{FF2B5EF4-FFF2-40B4-BE49-F238E27FC236}">
                <a16:creationId xmlns:a16="http://schemas.microsoft.com/office/drawing/2014/main" id="{45D721EB-42E4-7D92-998C-CF944F0506E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0DC5BA76-F0E6-4BE4-A2A8-006A0FCA8F7B}" type="slidenum">
              <a:rPr lang="en-US" altLang="en-US" sz="1400" smtClean="0"/>
              <a:pPr>
                <a:spcBef>
                  <a:spcPct val="0"/>
                </a:spcBef>
                <a:buClrTx/>
                <a:buSzTx/>
                <a:buFontTx/>
                <a:buNone/>
              </a:pPr>
              <a:t>32</a:t>
            </a:fld>
            <a:endParaRPr lang="en-US" altLang="en-US" sz="140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10F29F5-4025-9E04-05E1-B2809AEB25F2}"/>
              </a:ext>
            </a:extLst>
          </p:cNvPr>
          <p:cNvSpPr>
            <a:spLocks noGrp="1" noChangeArrowheads="1"/>
          </p:cNvSpPr>
          <p:nvPr>
            <p:ph type="title"/>
          </p:nvPr>
        </p:nvSpPr>
        <p:spPr/>
        <p:txBody>
          <a:bodyPr/>
          <a:lstStyle/>
          <a:p>
            <a:r>
              <a:rPr lang="en-US" altLang="en-US" b="1">
                <a:sym typeface="Symbol" panose="05050102010706020507" pitchFamily="18" charset="2"/>
              </a:rPr>
              <a:t>Factor 3</a:t>
            </a:r>
            <a:r>
              <a:rPr lang="en-US" altLang="en-US">
                <a:sym typeface="Symbol" panose="05050102010706020507" pitchFamily="18" charset="2"/>
              </a:rPr>
              <a:t>: </a:t>
            </a:r>
            <a:r>
              <a:rPr lang="en-US" altLang="en-US" sz="3000"/>
              <a:t>Skeptical IPE Anatomists</a:t>
            </a:r>
            <a:br>
              <a:rPr lang="en-US" altLang="en-US">
                <a:sym typeface="Symbol" panose="05050102010706020507" pitchFamily="18" charset="2"/>
              </a:rPr>
            </a:br>
            <a:r>
              <a:rPr lang="en-US" altLang="en-US" sz="2400">
                <a:sym typeface="Symbol" panose="05050102010706020507" pitchFamily="18" charset="2"/>
              </a:rPr>
              <a:t>Distinguishing Statements</a:t>
            </a:r>
          </a:p>
        </p:txBody>
      </p:sp>
      <p:graphicFrame>
        <p:nvGraphicFramePr>
          <p:cNvPr id="2" name="Table 1">
            <a:extLst>
              <a:ext uri="{FF2B5EF4-FFF2-40B4-BE49-F238E27FC236}">
                <a16:creationId xmlns:a16="http://schemas.microsoft.com/office/drawing/2014/main" id="{B929822A-7453-6549-9ABF-C5D7B9CE81CC}"/>
              </a:ext>
            </a:extLst>
          </p:cNvPr>
          <p:cNvGraphicFramePr>
            <a:graphicFrameLocks noGrp="1"/>
          </p:cNvGraphicFramePr>
          <p:nvPr/>
        </p:nvGraphicFramePr>
        <p:xfrm>
          <a:off x="228600" y="1752600"/>
          <a:ext cx="8458200" cy="4954586"/>
        </p:xfrm>
        <a:graphic>
          <a:graphicData uri="http://schemas.openxmlformats.org/drawingml/2006/table">
            <a:tbl>
              <a:tblPr firstRow="1" firstCol="1" bandRow="1">
                <a:tableStyleId>{5C22544A-7EE6-4342-B048-85BDC9FD1C3A}</a:tableStyleId>
              </a:tblPr>
              <a:tblGrid>
                <a:gridCol w="491184">
                  <a:extLst>
                    <a:ext uri="{9D8B030D-6E8A-4147-A177-3AD203B41FA5}">
                      <a16:colId xmlns:a16="http://schemas.microsoft.com/office/drawing/2014/main" val="20000"/>
                    </a:ext>
                  </a:extLst>
                </a:gridCol>
                <a:gridCol w="4549491">
                  <a:extLst>
                    <a:ext uri="{9D8B030D-6E8A-4147-A177-3AD203B41FA5}">
                      <a16:colId xmlns:a16="http://schemas.microsoft.com/office/drawing/2014/main" val="20001"/>
                    </a:ext>
                  </a:extLst>
                </a:gridCol>
                <a:gridCol w="1171747">
                  <a:extLst>
                    <a:ext uri="{9D8B030D-6E8A-4147-A177-3AD203B41FA5}">
                      <a16:colId xmlns:a16="http://schemas.microsoft.com/office/drawing/2014/main" val="20002"/>
                    </a:ext>
                  </a:extLst>
                </a:gridCol>
                <a:gridCol w="1101703">
                  <a:extLst>
                    <a:ext uri="{9D8B030D-6E8A-4147-A177-3AD203B41FA5}">
                      <a16:colId xmlns:a16="http://schemas.microsoft.com/office/drawing/2014/main" val="20003"/>
                    </a:ext>
                  </a:extLst>
                </a:gridCol>
                <a:gridCol w="1144075">
                  <a:extLst>
                    <a:ext uri="{9D8B030D-6E8A-4147-A177-3AD203B41FA5}">
                      <a16:colId xmlns:a16="http://schemas.microsoft.com/office/drawing/2014/main" val="20004"/>
                    </a:ext>
                  </a:extLst>
                </a:gridCol>
              </a:tblGrid>
              <a:tr h="640144">
                <a:tc>
                  <a:txBody>
                    <a:bodyPr/>
                    <a:lstStyle/>
                    <a:p>
                      <a:r>
                        <a:rPr lang="en-US" sz="1400" dirty="0">
                          <a:effectLst/>
                        </a:rPr>
                        <a:t> </a:t>
                      </a:r>
                      <a:endParaRPr lang="en-CA" sz="1400" dirty="0">
                        <a:effectLst/>
                      </a:endParaRPr>
                    </a:p>
                    <a:p>
                      <a:r>
                        <a:rPr lang="en-US" sz="1400" dirty="0">
                          <a:effectLst/>
                        </a:rPr>
                        <a: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Statement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a:effectLst/>
                        </a:rPr>
                        <a:t>Anatomy IPE enthusiasts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a:effectLst/>
                        </a:rPr>
                        <a:t>Practical IPE advocates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a:effectLst/>
                        </a:rPr>
                        <a:t>Skeptical IPE anatomists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0"/>
                  </a:ext>
                </a:extLst>
              </a:tr>
              <a:tr h="426763">
                <a:tc>
                  <a:txBody>
                    <a:bodyPr/>
                    <a:lstStyle/>
                    <a:p>
                      <a:r>
                        <a:rPr lang="en-US" sz="1400" dirty="0">
                          <a:effectLst/>
                        </a:rPr>
                        <a:t>14</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I found the presentations about the different professions really valuable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5</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1"/>
                  </a:ext>
                </a:extLst>
              </a:tr>
              <a:tr h="426763">
                <a:tc>
                  <a:txBody>
                    <a:bodyPr/>
                    <a:lstStyle/>
                    <a:p>
                      <a:r>
                        <a:rPr lang="en-US" sz="1400" dirty="0">
                          <a:effectLst/>
                        </a:rPr>
                        <a:t>11</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a:effectLst/>
                        </a:rPr>
                        <a:t>I found that interdisciplinary collaboration was not important for some cases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4</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2"/>
                  </a:ext>
                </a:extLst>
              </a:tr>
              <a:tr h="473577">
                <a:tc>
                  <a:txBody>
                    <a:bodyPr/>
                    <a:lstStyle/>
                    <a:p>
                      <a:r>
                        <a:rPr lang="en-US" sz="1400">
                          <a:effectLst/>
                        </a:rPr>
                        <a:t>9</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My interprofessional group integrated everyone’s profession, as much as possible, into each case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-3</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4</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3"/>
                  </a:ext>
                </a:extLst>
              </a:tr>
              <a:tr h="1066907">
                <a:tc>
                  <a:txBody>
                    <a:bodyPr/>
                    <a:lstStyle/>
                    <a:p>
                      <a:r>
                        <a:rPr lang="en-US" sz="1400">
                          <a:effectLst/>
                        </a:rPr>
                        <a:t>25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I think a lot of the benefits of working with the interprofessional team would still occur if I had worked in a group of students from my program only. Working as part of a team is the important part – it does not matter if it is an interprofessional team or not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dirty="0">
                          <a:effectLst/>
                        </a:rPr>
                        <a:t>-2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3</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4"/>
                  </a:ext>
                </a:extLst>
              </a:tr>
              <a:tr h="640144">
                <a:tc>
                  <a:txBody>
                    <a:bodyPr/>
                    <a:lstStyle/>
                    <a:p>
                      <a:r>
                        <a:rPr lang="en-US" sz="1400">
                          <a:effectLst/>
                        </a:rPr>
                        <a:t>30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Learning with students from different disciplines helped me gain a solid understanding of my role in the context of other health care professionals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-3</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5"/>
                  </a:ext>
                </a:extLst>
              </a:tr>
              <a:tr h="640144">
                <a:tc>
                  <a:txBody>
                    <a:bodyPr/>
                    <a:lstStyle/>
                    <a:p>
                      <a:r>
                        <a:rPr lang="en-US" sz="1400">
                          <a:effectLst/>
                        </a:rPr>
                        <a:t>40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dirty="0">
                          <a:effectLst/>
                        </a:rPr>
                        <a:t>I better understand the limitations of my scope of practice as a result of working with other members of my interprofessional group </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dirty="0">
                          <a:effectLst/>
                        </a:rPr>
                        <a:t>0</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dirty="0">
                          <a:effectLst/>
                        </a:rPr>
                        <a:t>-1</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-5</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6"/>
                  </a:ext>
                </a:extLst>
              </a:tr>
              <a:tr h="640144">
                <a:tc>
                  <a:txBody>
                    <a:bodyPr/>
                    <a:lstStyle/>
                    <a:p>
                      <a:r>
                        <a:rPr lang="en-US" sz="1400">
                          <a:effectLst/>
                        </a:rPr>
                        <a:t>12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r>
                        <a:rPr lang="en-US" sz="1400">
                          <a:effectLst/>
                        </a:rPr>
                        <a:t>Different members of my team brought different anatomical knowledge and they guided me through the material I was not comfortable with </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dirty="0">
                          <a:effectLst/>
                        </a:rPr>
                        <a:t>4</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dirty="0">
                          <a:effectLst/>
                        </a:rPr>
                        <a:t>1</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tc>
                  <a:txBody>
                    <a:bodyPr/>
                    <a:lstStyle/>
                    <a:p>
                      <a:pPr algn="ctr"/>
                      <a:r>
                        <a:rPr lang="en-US" sz="1400" b="1" dirty="0">
                          <a:effectLst/>
                        </a:rPr>
                        <a:t>-5</a:t>
                      </a:r>
                      <a:endParaRPr lang="en-CA" sz="1400" b="1" dirty="0">
                        <a:effectLst/>
                        <a:latin typeface="Calibri" panose="020F0502020204030204" pitchFamily="34" charset="0"/>
                        <a:ea typeface="Calibri" panose="020F0502020204030204" pitchFamily="34" charset="0"/>
                        <a:cs typeface="Arial" panose="020B0604020202020204" pitchFamily="34" charset="0"/>
                      </a:endParaRPr>
                    </a:p>
                  </a:txBody>
                  <a:tcPr marL="54088" marR="54088" marT="0" marB="0"/>
                </a:tc>
                <a:extLst>
                  <a:ext uri="{0D108BD9-81ED-4DB2-BD59-A6C34878D82A}">
                    <a16:rowId xmlns:a16="http://schemas.microsoft.com/office/drawing/2014/main" val="10007"/>
                  </a:ext>
                </a:extLst>
              </a:tr>
            </a:tbl>
          </a:graphicData>
        </a:graphic>
      </p:graphicFrame>
      <p:sp>
        <p:nvSpPr>
          <p:cNvPr id="50235" name="Footer Placeholder 2">
            <a:extLst>
              <a:ext uri="{FF2B5EF4-FFF2-40B4-BE49-F238E27FC236}">
                <a16:creationId xmlns:a16="http://schemas.microsoft.com/office/drawing/2014/main" id="{CFED7C40-64F3-850A-0D57-A91488B92EBB}"/>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0236" name="Slide Number Placeholder 3">
            <a:extLst>
              <a:ext uri="{FF2B5EF4-FFF2-40B4-BE49-F238E27FC236}">
                <a16:creationId xmlns:a16="http://schemas.microsoft.com/office/drawing/2014/main" id="{8B29B478-F4F9-A95A-BB28-FA27A2C18FF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F996B0E6-D36A-4F6A-9350-167024A92FDD}" type="slidenum">
              <a:rPr lang="en-US" altLang="en-US" sz="1400" smtClean="0"/>
              <a:pPr>
                <a:spcBef>
                  <a:spcPct val="0"/>
                </a:spcBef>
                <a:buClrTx/>
                <a:buSzTx/>
                <a:buFontTx/>
                <a:buNone/>
              </a:pPr>
              <a:t>33</a:t>
            </a:fld>
            <a:endParaRPr lang="en-US" altLang="en-US" sz="140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7660DC0A-B724-1B6F-7FC2-9E47C8A2E838}"/>
              </a:ext>
            </a:extLst>
          </p:cNvPr>
          <p:cNvSpPr>
            <a:spLocks noGrp="1" noChangeArrowheads="1"/>
          </p:cNvSpPr>
          <p:nvPr>
            <p:ph type="title"/>
          </p:nvPr>
        </p:nvSpPr>
        <p:spPr/>
        <p:txBody>
          <a:bodyPr/>
          <a:lstStyle/>
          <a:p>
            <a:br>
              <a:rPr lang="en-US" altLang="en-US">
                <a:sym typeface="Symbol" panose="05050102010706020507" pitchFamily="18" charset="2"/>
              </a:rPr>
            </a:br>
            <a:r>
              <a:rPr lang="en-US" altLang="en-US">
                <a:sym typeface="Symbol" panose="05050102010706020507" pitchFamily="18" charset="2"/>
              </a:rPr>
              <a:t>Consensus Statements</a:t>
            </a:r>
          </a:p>
        </p:txBody>
      </p:sp>
      <p:graphicFrame>
        <p:nvGraphicFramePr>
          <p:cNvPr id="3" name="Table 2">
            <a:extLst>
              <a:ext uri="{FF2B5EF4-FFF2-40B4-BE49-F238E27FC236}">
                <a16:creationId xmlns:a16="http://schemas.microsoft.com/office/drawing/2014/main" id="{A81D0BBB-3FA5-4EAB-07B6-27EEF3DF8509}"/>
              </a:ext>
            </a:extLst>
          </p:cNvPr>
          <p:cNvGraphicFramePr>
            <a:graphicFrameLocks noGrp="1"/>
          </p:cNvGraphicFramePr>
          <p:nvPr/>
        </p:nvGraphicFramePr>
        <p:xfrm>
          <a:off x="381000" y="1905000"/>
          <a:ext cx="7924800" cy="3944938"/>
        </p:xfrm>
        <a:graphic>
          <a:graphicData uri="http://schemas.openxmlformats.org/drawingml/2006/table">
            <a:tbl>
              <a:tblPr firstRow="1" firstCol="1" bandRow="1">
                <a:tableStyleId>{5C22544A-7EE6-4342-B048-85BDC9FD1C3A}</a:tableStyleId>
              </a:tblPr>
              <a:tblGrid>
                <a:gridCol w="460207">
                  <a:extLst>
                    <a:ext uri="{9D8B030D-6E8A-4147-A177-3AD203B41FA5}">
                      <a16:colId xmlns:a16="http://schemas.microsoft.com/office/drawing/2014/main" val="20000"/>
                    </a:ext>
                  </a:extLst>
                </a:gridCol>
                <a:gridCol w="4262589">
                  <a:extLst>
                    <a:ext uri="{9D8B030D-6E8A-4147-A177-3AD203B41FA5}">
                      <a16:colId xmlns:a16="http://schemas.microsoft.com/office/drawing/2014/main" val="20001"/>
                    </a:ext>
                  </a:extLst>
                </a:gridCol>
                <a:gridCol w="1097853">
                  <a:extLst>
                    <a:ext uri="{9D8B030D-6E8A-4147-A177-3AD203B41FA5}">
                      <a16:colId xmlns:a16="http://schemas.microsoft.com/office/drawing/2014/main" val="20002"/>
                    </a:ext>
                  </a:extLst>
                </a:gridCol>
                <a:gridCol w="1032225">
                  <a:extLst>
                    <a:ext uri="{9D8B030D-6E8A-4147-A177-3AD203B41FA5}">
                      <a16:colId xmlns:a16="http://schemas.microsoft.com/office/drawing/2014/main" val="20003"/>
                    </a:ext>
                  </a:extLst>
                </a:gridCol>
                <a:gridCol w="1071926">
                  <a:extLst>
                    <a:ext uri="{9D8B030D-6E8A-4147-A177-3AD203B41FA5}">
                      <a16:colId xmlns:a16="http://schemas.microsoft.com/office/drawing/2014/main" val="20004"/>
                    </a:ext>
                  </a:extLst>
                </a:gridCol>
              </a:tblGrid>
              <a:tr h="853562">
                <a:tc>
                  <a:txBody>
                    <a:bodyPr/>
                    <a:lstStyle/>
                    <a:p>
                      <a:r>
                        <a:rPr lang="en-US" sz="1400" dirty="0">
                          <a:effectLst/>
                        </a:rPr>
                        <a:t> </a:t>
                      </a:r>
                      <a:endParaRPr lang="en-CA" sz="1400" dirty="0">
                        <a:effectLst/>
                      </a:endParaRPr>
                    </a:p>
                    <a:p>
                      <a:r>
                        <a:rPr lang="en-US" sz="1400" dirty="0">
                          <a:effectLst/>
                        </a:rPr>
                        <a: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dirty="0">
                          <a:effectLst/>
                        </a:rPr>
                        <a:t>Statement</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Anatomy IPE enthusiasts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Practical IPE advocates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Skeptical IPE anatomists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562068">
                <a:tc>
                  <a:txBody>
                    <a:bodyPr/>
                    <a:lstStyle/>
                    <a:p>
                      <a:r>
                        <a:rPr lang="en-US" sz="1400">
                          <a:effectLst/>
                        </a:rPr>
                        <a:t>31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dirty="0">
                          <a:effectLst/>
                        </a:rPr>
                        <a:t>I felt that certain students dominated the dissection and prevented my learning</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843103">
                <a:tc>
                  <a:txBody>
                    <a:bodyPr/>
                    <a:lstStyle/>
                    <a:p>
                      <a:r>
                        <a:rPr lang="en-US" sz="1400">
                          <a:effectLst/>
                        </a:rPr>
                        <a:t>7</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Informal conversations with my group members helped me build an understanding of the different professional roles</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3</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3</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2</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562068">
                <a:tc>
                  <a:txBody>
                    <a:bodyPr/>
                    <a:lstStyle/>
                    <a:p>
                      <a:r>
                        <a:rPr lang="en-US" sz="1400">
                          <a:effectLst/>
                        </a:rPr>
                        <a:t>41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As a result of this course, I will collaborate more in the workplace</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1</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0</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0</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843103">
                <a:tc>
                  <a:txBody>
                    <a:bodyPr/>
                    <a:lstStyle/>
                    <a:p>
                      <a:r>
                        <a:rPr lang="en-US" sz="1400">
                          <a:effectLst/>
                        </a:rPr>
                        <a:t>27</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a:effectLst/>
                        </a:rPr>
                        <a:t>I felt that I was a burden to certain student’s learning when I tried to involve the rest of the interdisciplinary team</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-4</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-2</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281034">
                <a:tc>
                  <a:txBody>
                    <a:bodyPr/>
                    <a:lstStyle/>
                    <a:p>
                      <a:r>
                        <a:rPr lang="en-US" sz="1400">
                          <a:effectLst/>
                        </a:rPr>
                        <a:t>26</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dirty="0">
                          <a:effectLst/>
                        </a:rPr>
                        <a:t>I felt that doing dissection was a waste of time</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a:effectLst/>
                        </a:rPr>
                        <a:t>-5</a:t>
                      </a:r>
                      <a:endParaRPr lang="en-CA"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effectLst/>
                        </a:rPr>
                        <a:t>-4</a:t>
                      </a:r>
                      <a:endParaRPr lang="en-CA"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bl>
          </a:graphicData>
        </a:graphic>
      </p:graphicFrame>
      <p:sp>
        <p:nvSpPr>
          <p:cNvPr id="52271" name="Footer Placeholder 1">
            <a:extLst>
              <a:ext uri="{FF2B5EF4-FFF2-40B4-BE49-F238E27FC236}">
                <a16:creationId xmlns:a16="http://schemas.microsoft.com/office/drawing/2014/main" id="{0328F367-DF3A-6647-A222-D3A856C797E3}"/>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2272" name="Slide Number Placeholder 3">
            <a:extLst>
              <a:ext uri="{FF2B5EF4-FFF2-40B4-BE49-F238E27FC236}">
                <a16:creationId xmlns:a16="http://schemas.microsoft.com/office/drawing/2014/main" id="{569D441A-1AD4-7352-FBB5-739F18DC9A5C}"/>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51CA03EF-B5B5-415E-BE2A-8F4C7029BA38}" type="slidenum">
              <a:rPr lang="en-US" altLang="en-US" sz="1400" smtClean="0"/>
              <a:pPr>
                <a:spcBef>
                  <a:spcPct val="0"/>
                </a:spcBef>
                <a:buClrTx/>
                <a:buSzTx/>
                <a:buFontTx/>
                <a:buNone/>
              </a:pPr>
              <a:t>34</a:t>
            </a:fld>
            <a:endParaRPr lang="en-US" altLang="en-US" sz="140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A201D369-92B9-9D7D-DB84-4F5C9F7886F6}"/>
              </a:ext>
            </a:extLst>
          </p:cNvPr>
          <p:cNvSpPr>
            <a:spLocks noGrp="1" noChangeArrowheads="1"/>
          </p:cNvSpPr>
          <p:nvPr>
            <p:ph type="title"/>
          </p:nvPr>
        </p:nvSpPr>
        <p:spPr/>
        <p:txBody>
          <a:bodyPr/>
          <a:lstStyle/>
          <a:p>
            <a:r>
              <a:rPr lang="en-US" altLang="en-US"/>
              <a:t>Qpair for the analysis of paired Q-sorts</a:t>
            </a:r>
          </a:p>
        </p:txBody>
      </p:sp>
      <p:pic>
        <p:nvPicPr>
          <p:cNvPr id="54275" name="Content Placeholder 1">
            <a:extLst>
              <a:ext uri="{FF2B5EF4-FFF2-40B4-BE49-F238E27FC236}">
                <a16:creationId xmlns:a16="http://schemas.microsoft.com/office/drawing/2014/main" id="{08166D29-2CF2-86B6-EE2C-707433680C3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30313" y="1828800"/>
            <a:ext cx="6465887" cy="4451350"/>
          </a:xfrm>
        </p:spPr>
      </p:pic>
      <p:sp>
        <p:nvSpPr>
          <p:cNvPr id="54276" name="Footer Placeholder 1">
            <a:extLst>
              <a:ext uri="{FF2B5EF4-FFF2-40B4-BE49-F238E27FC236}">
                <a16:creationId xmlns:a16="http://schemas.microsoft.com/office/drawing/2014/main" id="{4F1B5C1D-9D4A-2BAE-4702-4752D517F920}"/>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4277" name="Slide Number Placeholder 2">
            <a:extLst>
              <a:ext uri="{FF2B5EF4-FFF2-40B4-BE49-F238E27FC236}">
                <a16:creationId xmlns:a16="http://schemas.microsoft.com/office/drawing/2014/main" id="{49A0A573-E581-91C4-271E-9C7D8D1ADB3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D30C2519-F914-4E06-A3C2-654C3D9B1DCA}" type="slidenum">
              <a:rPr lang="en-US" altLang="en-US" sz="1400" smtClean="0"/>
              <a:pPr>
                <a:spcBef>
                  <a:spcPct val="0"/>
                </a:spcBef>
                <a:buClrTx/>
                <a:buSzTx/>
                <a:buFontTx/>
                <a:buNone/>
              </a:pPr>
              <a:t>35</a:t>
            </a:fld>
            <a:endParaRPr lang="en-US" altLang="en-US" sz="1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B2287710-D5AF-11E5-7803-B73BBC5D34B2}"/>
              </a:ext>
            </a:extLst>
          </p:cNvPr>
          <p:cNvSpPr>
            <a:spLocks noGrp="1" noChangeArrowheads="1"/>
          </p:cNvSpPr>
          <p:nvPr>
            <p:ph type="title"/>
          </p:nvPr>
        </p:nvSpPr>
        <p:spPr/>
        <p:txBody>
          <a:bodyPr/>
          <a:lstStyle/>
          <a:p>
            <a:r>
              <a:rPr lang="en-US" altLang="en-US"/>
              <a:t>Qpair for the analysis of paired Q-sorts</a:t>
            </a:r>
          </a:p>
        </p:txBody>
      </p:sp>
      <p:pic>
        <p:nvPicPr>
          <p:cNvPr id="56323" name="Content Placeholder 3">
            <a:extLst>
              <a:ext uri="{FF2B5EF4-FFF2-40B4-BE49-F238E27FC236}">
                <a16:creationId xmlns:a16="http://schemas.microsoft.com/office/drawing/2014/main" id="{791F7B1B-A9EE-9AC1-335B-1E15492EF79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1905000"/>
            <a:ext cx="7945438" cy="533400"/>
          </a:xfrm>
        </p:spPr>
      </p:pic>
      <p:pic>
        <p:nvPicPr>
          <p:cNvPr id="56324" name="Picture 7">
            <a:extLst>
              <a:ext uri="{FF2B5EF4-FFF2-40B4-BE49-F238E27FC236}">
                <a16:creationId xmlns:a16="http://schemas.microsoft.com/office/drawing/2014/main" id="{EF9FFD06-A267-4DDE-C336-2924BBE603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743200"/>
            <a:ext cx="7556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9">
            <a:extLst>
              <a:ext uri="{FF2B5EF4-FFF2-40B4-BE49-F238E27FC236}">
                <a16:creationId xmlns:a16="http://schemas.microsoft.com/office/drawing/2014/main" id="{2EB6A95F-1740-2A94-A9AD-588E939757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038600"/>
            <a:ext cx="84645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Footer Placeholder 1">
            <a:extLst>
              <a:ext uri="{FF2B5EF4-FFF2-40B4-BE49-F238E27FC236}">
                <a16:creationId xmlns:a16="http://schemas.microsoft.com/office/drawing/2014/main" id="{6F5F5EF7-93DF-52C6-5014-61D9B7A3A73B}"/>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6327" name="Slide Number Placeholder 2">
            <a:extLst>
              <a:ext uri="{FF2B5EF4-FFF2-40B4-BE49-F238E27FC236}">
                <a16:creationId xmlns:a16="http://schemas.microsoft.com/office/drawing/2014/main" id="{A41BEBE6-5BF1-7FF1-C302-ED40FE8FF96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257D0301-8DE6-4B0B-A66E-3722DD252488}" type="slidenum">
              <a:rPr lang="en-US" altLang="en-US" sz="1400" smtClean="0"/>
              <a:pPr>
                <a:spcBef>
                  <a:spcPct val="0"/>
                </a:spcBef>
                <a:buClrTx/>
                <a:buSzTx/>
                <a:buFontTx/>
                <a:buNone/>
              </a:pPr>
              <a:t>36</a:t>
            </a:fld>
            <a:endParaRPr lang="en-US" alt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63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062EACB8-8AD2-5BBA-E001-92E77B375E89}"/>
              </a:ext>
            </a:extLst>
          </p:cNvPr>
          <p:cNvSpPr>
            <a:spLocks noGrp="1" noChangeArrowheads="1"/>
          </p:cNvSpPr>
          <p:nvPr>
            <p:ph type="title"/>
          </p:nvPr>
        </p:nvSpPr>
        <p:spPr/>
        <p:txBody>
          <a:bodyPr/>
          <a:lstStyle/>
          <a:p>
            <a:r>
              <a:rPr lang="en-US" altLang="en-US" dirty="0"/>
              <a:t>Qpair</a:t>
            </a:r>
            <a:r>
              <a:rPr lang="en-US" altLang="en-US" b="1" dirty="0"/>
              <a:t>: An example</a:t>
            </a:r>
            <a:br>
              <a:rPr lang="en-US" altLang="en-US" b="1" dirty="0"/>
            </a:br>
            <a:r>
              <a:rPr lang="en-CA" altLang="en-US" sz="2400" dirty="0">
                <a:ea typeface="Calibri" panose="020F0502020204030204" pitchFamily="34" charset="0"/>
                <a:cs typeface="Arial" panose="020B0604020202020204" pitchFamily="34" charset="0"/>
              </a:rPr>
              <a:t>Person-Organization (P-O) fit</a:t>
            </a:r>
            <a:endParaRPr lang="en-US" altLang="en-US" sz="2400" b="1" dirty="0"/>
          </a:p>
        </p:txBody>
      </p:sp>
      <p:sp>
        <p:nvSpPr>
          <p:cNvPr id="58371" name="Content Placeholder 2">
            <a:extLst>
              <a:ext uri="{FF2B5EF4-FFF2-40B4-BE49-F238E27FC236}">
                <a16:creationId xmlns:a16="http://schemas.microsoft.com/office/drawing/2014/main" id="{0EC38D97-1407-DAFD-D825-CFA70CD67668}"/>
              </a:ext>
            </a:extLst>
          </p:cNvPr>
          <p:cNvSpPr>
            <a:spLocks noGrp="1" noChangeArrowheads="1"/>
          </p:cNvSpPr>
          <p:nvPr>
            <p:ph idx="1"/>
          </p:nvPr>
        </p:nvSpPr>
        <p:spPr>
          <a:xfrm>
            <a:off x="533400" y="1752600"/>
            <a:ext cx="8153400" cy="4495800"/>
          </a:xfrm>
        </p:spPr>
        <p:txBody>
          <a:bodyPr/>
          <a:lstStyle/>
          <a:p>
            <a:r>
              <a:rPr lang="en-CA" altLang="en-US" sz="2800" dirty="0">
                <a:solidFill>
                  <a:srgbClr val="000000"/>
                </a:solidFill>
                <a:ea typeface="Calibri" panose="020F0502020204030204" pitchFamily="34" charset="0"/>
                <a:cs typeface="Arial" panose="020B0604020202020204" pitchFamily="34" charset="0"/>
              </a:rPr>
              <a:t>This study included 50 Information technology (IT) professionals with their views on person-organization (P-O) fit regarding training and development priorities</a:t>
            </a:r>
          </a:p>
          <a:p>
            <a:r>
              <a:rPr lang="en-US" altLang="en-US" sz="2800" dirty="0">
                <a:solidFill>
                  <a:srgbClr val="000000"/>
                </a:solidFill>
                <a:ea typeface="Calibri" panose="020F0502020204030204" pitchFamily="34" charset="0"/>
                <a:cs typeface="Arial" panose="020B0604020202020204" pitchFamily="34" charset="0"/>
              </a:rPr>
              <a:t>The Q-sample included 27 short statements on the topics, venues, and resources relevant to IT professional’s training &amp; development </a:t>
            </a:r>
          </a:p>
          <a:p>
            <a:r>
              <a:rPr lang="en-US" altLang="en-US" sz="2800" dirty="0">
                <a:solidFill>
                  <a:srgbClr val="000000"/>
                </a:solidFill>
                <a:ea typeface="Calibri" panose="020F0502020204030204" pitchFamily="34" charset="0"/>
                <a:cs typeface="Arial" panose="020B0604020202020204" pitchFamily="34" charset="0"/>
              </a:rPr>
              <a:t>A Q-sort table with 27 cells was used for data collection</a:t>
            </a:r>
            <a:endParaRPr lang="en-US" altLang="en-US" sz="2800" dirty="0">
              <a:ea typeface="Calibri" panose="020F0502020204030204" pitchFamily="34" charset="0"/>
              <a:cs typeface="Arial" panose="020B0604020202020204" pitchFamily="34" charset="0"/>
            </a:endParaRPr>
          </a:p>
        </p:txBody>
      </p:sp>
      <p:sp>
        <p:nvSpPr>
          <p:cNvPr id="58372" name="Footer Placeholder 1">
            <a:extLst>
              <a:ext uri="{FF2B5EF4-FFF2-40B4-BE49-F238E27FC236}">
                <a16:creationId xmlns:a16="http://schemas.microsoft.com/office/drawing/2014/main" id="{FD407D31-366B-87B4-373D-BE1829A263B8}"/>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58373" name="Slide Number Placeholder 2">
            <a:extLst>
              <a:ext uri="{FF2B5EF4-FFF2-40B4-BE49-F238E27FC236}">
                <a16:creationId xmlns:a16="http://schemas.microsoft.com/office/drawing/2014/main" id="{68A531C2-AA78-4CE5-4C1B-88831DE5FEC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7A8A01E5-6823-4F89-AA45-E86BA8D64F27}" type="slidenum">
              <a:rPr lang="en-US" altLang="en-US" sz="1400" smtClean="0"/>
              <a:pPr>
                <a:spcBef>
                  <a:spcPct val="0"/>
                </a:spcBef>
                <a:buClrTx/>
                <a:buSzTx/>
                <a:buFontTx/>
                <a:buNone/>
              </a:pPr>
              <a:t>37</a:t>
            </a:fld>
            <a:endParaRPr lang="en-US" alt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4A403642-C38C-9130-B553-F35DC9BC7DEF}"/>
              </a:ext>
            </a:extLst>
          </p:cNvPr>
          <p:cNvSpPr>
            <a:spLocks noGrp="1" noChangeArrowheads="1"/>
          </p:cNvSpPr>
          <p:nvPr>
            <p:ph type="title"/>
          </p:nvPr>
        </p:nvSpPr>
        <p:spPr/>
        <p:txBody>
          <a:bodyPr/>
          <a:lstStyle/>
          <a:p>
            <a:r>
              <a:rPr lang="en-US" altLang="en-US"/>
              <a:t>Qpair</a:t>
            </a:r>
            <a:r>
              <a:rPr lang="en-US" altLang="en-US" b="1"/>
              <a:t>: An example</a:t>
            </a:r>
          </a:p>
        </p:txBody>
      </p:sp>
      <p:sp>
        <p:nvSpPr>
          <p:cNvPr id="60419" name="Content Placeholder 2">
            <a:extLst>
              <a:ext uri="{FF2B5EF4-FFF2-40B4-BE49-F238E27FC236}">
                <a16:creationId xmlns:a16="http://schemas.microsoft.com/office/drawing/2014/main" id="{6540A95D-D243-1F15-FDA2-795519E628ED}"/>
              </a:ext>
            </a:extLst>
          </p:cNvPr>
          <p:cNvSpPr>
            <a:spLocks noGrp="1" noChangeArrowheads="1"/>
          </p:cNvSpPr>
          <p:nvPr>
            <p:ph idx="1"/>
          </p:nvPr>
        </p:nvSpPr>
        <p:spPr>
          <a:xfrm>
            <a:off x="533400" y="1905000"/>
            <a:ext cx="8153400" cy="4343400"/>
          </a:xfrm>
        </p:spPr>
        <p:txBody>
          <a:bodyPr/>
          <a:lstStyle/>
          <a:p>
            <a:r>
              <a:rPr lang="en-US" altLang="en-US" sz="2400">
                <a:solidFill>
                  <a:srgbClr val="000000"/>
                </a:solidFill>
                <a:ea typeface="Calibri" panose="020F0502020204030204" pitchFamily="34" charset="0"/>
                <a:cs typeface="Arial" panose="020B0604020202020204" pitchFamily="34" charset="0"/>
              </a:rPr>
              <a:t>Q-sort table with 27 cells</a:t>
            </a:r>
            <a:endParaRPr lang="en-US" altLang="en-US">
              <a:ea typeface="Calibri" panose="020F0502020204030204" pitchFamily="34" charset="0"/>
              <a:cs typeface="Arial" panose="020B0604020202020204" pitchFamily="34" charset="0"/>
            </a:endParaRPr>
          </a:p>
        </p:txBody>
      </p:sp>
      <p:pic>
        <p:nvPicPr>
          <p:cNvPr id="60420" name="Picture 2">
            <a:extLst>
              <a:ext uri="{FF2B5EF4-FFF2-40B4-BE49-F238E27FC236}">
                <a16:creationId xmlns:a16="http://schemas.microsoft.com/office/drawing/2014/main" id="{ED374D8A-280F-CD62-216F-6FCF061A9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2100" y="2743200"/>
            <a:ext cx="60198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1" name="Footer Placeholder 1">
            <a:extLst>
              <a:ext uri="{FF2B5EF4-FFF2-40B4-BE49-F238E27FC236}">
                <a16:creationId xmlns:a16="http://schemas.microsoft.com/office/drawing/2014/main" id="{35EC642A-AED7-8C1C-4ED4-A09E53724EBF}"/>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60422" name="Slide Number Placeholder 2">
            <a:extLst>
              <a:ext uri="{FF2B5EF4-FFF2-40B4-BE49-F238E27FC236}">
                <a16:creationId xmlns:a16="http://schemas.microsoft.com/office/drawing/2014/main" id="{38964354-5C1F-5471-84D2-FC64BB8504D2}"/>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459937C1-9B92-4E5E-8E0D-09B874BCF850}" type="slidenum">
              <a:rPr lang="en-US" altLang="en-US" sz="1400" smtClean="0"/>
              <a:pPr>
                <a:spcBef>
                  <a:spcPct val="0"/>
                </a:spcBef>
                <a:buClrTx/>
                <a:buSzTx/>
                <a:buFontTx/>
                <a:buNone/>
              </a:pPr>
              <a:t>38</a:t>
            </a:fld>
            <a:endParaRPr lang="en-US" altLang="en-US" sz="1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71221B98-4322-D0BF-CA4D-0D2BD70F0BC6}"/>
              </a:ext>
            </a:extLst>
          </p:cNvPr>
          <p:cNvSpPr>
            <a:spLocks noGrp="1" noChangeArrowheads="1"/>
          </p:cNvSpPr>
          <p:nvPr>
            <p:ph type="title"/>
          </p:nvPr>
        </p:nvSpPr>
        <p:spPr/>
        <p:txBody>
          <a:bodyPr/>
          <a:lstStyle/>
          <a:p>
            <a:r>
              <a:rPr lang="en-US" altLang="en-US"/>
              <a:t>Qpair</a:t>
            </a:r>
            <a:r>
              <a:rPr lang="en-US" altLang="en-US" b="1"/>
              <a:t>: An example</a:t>
            </a:r>
          </a:p>
        </p:txBody>
      </p:sp>
      <p:sp>
        <p:nvSpPr>
          <p:cNvPr id="22531" name="Content Placeholder 2">
            <a:extLst>
              <a:ext uri="{FF2B5EF4-FFF2-40B4-BE49-F238E27FC236}">
                <a16:creationId xmlns:a16="http://schemas.microsoft.com/office/drawing/2014/main" id="{5C0D0347-6AA5-6148-D9DA-8126881FE8DA}"/>
              </a:ext>
            </a:extLst>
          </p:cNvPr>
          <p:cNvSpPr>
            <a:spLocks noGrp="1"/>
          </p:cNvSpPr>
          <p:nvPr>
            <p:ph idx="1"/>
          </p:nvPr>
        </p:nvSpPr>
        <p:spPr>
          <a:xfrm>
            <a:off x="533400" y="1752600"/>
            <a:ext cx="8153400" cy="4495800"/>
          </a:xfrm>
        </p:spPr>
        <p:txBody>
          <a:bodyPr>
            <a:normAutofit/>
          </a:bodyPr>
          <a:lstStyle/>
          <a:p>
            <a:pPr>
              <a:defRPr/>
            </a:pPr>
            <a:r>
              <a:rPr lang="en-US" sz="2400" dirty="0">
                <a:solidFill>
                  <a:srgbClr val="000000"/>
                </a:solidFill>
                <a:ea typeface="Calibri" panose="020F0502020204030204" pitchFamily="34" charset="0"/>
                <a:cs typeface="Arial" panose="020B0604020202020204" pitchFamily="34" charset="0"/>
              </a:rPr>
              <a:t>Paired Q-sort: Participants provided their views regarding training &amp; development priorities based on their own P-O fit priorities (Time 1) and their understanding of their organization’s priorities (Time 2)</a:t>
            </a:r>
          </a:p>
          <a:p>
            <a:pPr>
              <a:defRPr/>
            </a:pPr>
            <a:r>
              <a:rPr lang="en-US" sz="2400" b="1" dirty="0">
                <a:solidFill>
                  <a:srgbClr val="000000"/>
                </a:solidFill>
                <a:latin typeface="Courier New" panose="02070309020205020404" pitchFamily="49" charset="0"/>
                <a:ea typeface="Calibri" panose="020F0502020204030204" pitchFamily="34" charset="0"/>
                <a:cs typeface="Courier New" panose="02070309020205020404" pitchFamily="49" charset="0"/>
              </a:rPr>
              <a:t>qpair</a:t>
            </a:r>
            <a:r>
              <a:rPr lang="en-US" sz="2400" dirty="0">
                <a:solidFill>
                  <a:srgbClr val="000000"/>
                </a:solidFill>
                <a:ea typeface="Calibri" panose="020F0502020204030204" pitchFamily="34" charset="0"/>
                <a:cs typeface="Arial" panose="020B0604020202020204" pitchFamily="34" charset="0"/>
              </a:rPr>
              <a:t> program was used for analysis</a:t>
            </a:r>
          </a:p>
          <a:p>
            <a:pPr>
              <a:defRPr/>
            </a:pPr>
            <a:r>
              <a:rPr lang="en-US" sz="2400" dirty="0">
                <a:solidFill>
                  <a:srgbClr val="000000"/>
                </a:solidFill>
                <a:ea typeface="Calibri" panose="020F0502020204030204" pitchFamily="34" charset="0"/>
                <a:cs typeface="Arial" panose="020B0604020202020204" pitchFamily="34" charset="0"/>
              </a:rPr>
              <a:t>We used the data from Time 1 as the baseline (</a:t>
            </a:r>
            <a:r>
              <a:rPr lang="en-US" sz="2400" b="1" dirty="0">
                <a:solidFill>
                  <a:srgbClr val="000000"/>
                </a:solidFill>
                <a:latin typeface="Courier New" panose="02070309020205020404" pitchFamily="49" charset="0"/>
                <a:ea typeface="Calibri" panose="020F0502020204030204" pitchFamily="34" charset="0"/>
                <a:cs typeface="Courier New" panose="02070309020205020404" pitchFamily="49" charset="0"/>
              </a:rPr>
              <a:t>approach II</a:t>
            </a:r>
            <a:r>
              <a:rPr lang="en-US" sz="2400" dirty="0">
                <a:solidFill>
                  <a:srgbClr val="000000"/>
                </a:solidFill>
                <a:ea typeface="Calibri" panose="020F0502020204030204" pitchFamily="34" charset="0"/>
                <a:cs typeface="Arial" panose="020B0604020202020204" pitchFamily="34" charset="0"/>
              </a:rPr>
              <a:t>)</a:t>
            </a:r>
          </a:p>
          <a:p>
            <a:pPr>
              <a:defRPr/>
            </a:pPr>
            <a:endParaRPr lang="en-US" sz="1800" b="1" dirty="0">
              <a:latin typeface="Courier New" panose="02070309020205020404" pitchFamily="49" charset="0"/>
              <a:cs typeface="Courier New" panose="02070309020205020404" pitchFamily="49" charset="0"/>
            </a:endParaRPr>
          </a:p>
          <a:p>
            <a:pPr marL="0" indent="0">
              <a:buFont typeface="Wingdings" panose="05000000000000000000" pitchFamily="2" charset="2"/>
              <a:buNone/>
              <a:defRPr/>
            </a:pPr>
            <a:r>
              <a:rPr lang="en-US" sz="1800" b="1" dirty="0">
                <a:latin typeface="Courier New" panose="02070309020205020404" pitchFamily="49" charset="0"/>
                <a:cs typeface="Courier New" panose="02070309020205020404" pitchFamily="49" charset="0"/>
              </a:rPr>
              <a:t>qpair, first(</a:t>
            </a:r>
            <a:r>
              <a:rPr lang="en-US" sz="1800" b="1" dirty="0" err="1">
                <a:latin typeface="Courier New" panose="02070309020205020404" pitchFamily="49" charset="0"/>
                <a:cs typeface="Courier New" panose="02070309020205020404" pitchFamily="49" charset="0"/>
              </a:rPr>
              <a:t>qsort</a:t>
            </a:r>
            <a:r>
              <a:rPr lang="en-US" sz="1800" b="1" dirty="0">
                <a:latin typeface="Courier New" panose="02070309020205020404" pitchFamily="49" charset="0"/>
                <a:cs typeface="Courier New" panose="02070309020205020404" pitchFamily="49" charset="0"/>
              </a:rPr>
              <a:t>*_1) second(</a:t>
            </a:r>
            <a:r>
              <a:rPr lang="en-US" sz="1800" b="1" dirty="0" err="1">
                <a:latin typeface="Courier New" panose="02070309020205020404" pitchFamily="49" charset="0"/>
                <a:cs typeface="Courier New" panose="02070309020205020404" pitchFamily="49" charset="0"/>
              </a:rPr>
              <a:t>qsort</a:t>
            </a:r>
            <a:r>
              <a:rPr lang="en-US" sz="1800" b="1" dirty="0">
                <a:latin typeface="Courier New" panose="02070309020205020404" pitchFamily="49" charset="0"/>
                <a:cs typeface="Courier New" panose="02070309020205020404" pitchFamily="49" charset="0"/>
              </a:rPr>
              <a:t>*_2) </a:t>
            </a:r>
            <a:r>
              <a:rPr lang="en-US" sz="1800" b="1" dirty="0" err="1">
                <a:latin typeface="Courier New" panose="02070309020205020404" pitchFamily="49" charset="0"/>
                <a:cs typeface="Courier New" panose="02070309020205020404" pitchFamily="49" charset="0"/>
              </a:rPr>
              <a:t>nfactor</a:t>
            </a:r>
            <a:r>
              <a:rPr lang="en-US" sz="1800" b="1" dirty="0">
                <a:latin typeface="Courier New" panose="02070309020205020404" pitchFamily="49" charset="0"/>
                <a:cs typeface="Courier New" panose="02070309020205020404" pitchFamily="49" charset="0"/>
              </a:rPr>
              <a:t>(3) 	</a:t>
            </a:r>
            <a:r>
              <a:rPr lang="en-US" sz="1800" b="1" dirty="0" err="1">
                <a:latin typeface="Courier New" panose="02070309020205020404" pitchFamily="49" charset="0"/>
                <a:cs typeface="Courier New" panose="02070309020205020404" pitchFamily="49" charset="0"/>
              </a:rPr>
              <a:t>ext</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pcf</a:t>
            </a:r>
            <a:r>
              <a:rPr lang="en-US" sz="1800" b="1" dirty="0">
                <a:latin typeface="Courier New" panose="02070309020205020404" pitchFamily="49" charset="0"/>
                <a:cs typeface="Courier New" panose="02070309020205020404" pitchFamily="49" charset="0"/>
              </a:rPr>
              <a:t>) approach(II) es(0.8) min</a:t>
            </a:r>
            <a:endParaRPr lang="en-US" sz="2400" b="1" dirty="0">
              <a:solidFill>
                <a:srgbClr val="000000"/>
              </a:solidFill>
              <a:latin typeface="Courier New" panose="02070309020205020404" pitchFamily="49" charset="0"/>
              <a:ea typeface="Calibri" panose="020F0502020204030204" pitchFamily="34" charset="0"/>
              <a:cs typeface="Courier New" panose="02070309020205020404" pitchFamily="49" charset="0"/>
            </a:endParaRPr>
          </a:p>
        </p:txBody>
      </p:sp>
      <p:sp>
        <p:nvSpPr>
          <p:cNvPr id="62468" name="Footer Placeholder 1">
            <a:extLst>
              <a:ext uri="{FF2B5EF4-FFF2-40B4-BE49-F238E27FC236}">
                <a16:creationId xmlns:a16="http://schemas.microsoft.com/office/drawing/2014/main" id="{9B0382C5-CC6E-C924-252B-A728D4342DD2}"/>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62469" name="Slide Number Placeholder 2">
            <a:extLst>
              <a:ext uri="{FF2B5EF4-FFF2-40B4-BE49-F238E27FC236}">
                <a16:creationId xmlns:a16="http://schemas.microsoft.com/office/drawing/2014/main" id="{2DCB2182-C882-DC4E-08C5-A546283F0FF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DB446630-CDDC-47CC-A8FD-CAE7B3264636}" type="slidenum">
              <a:rPr lang="en-US" altLang="en-US" sz="1400" smtClean="0"/>
              <a:pPr>
                <a:spcBef>
                  <a:spcPct val="0"/>
                </a:spcBef>
                <a:buClrTx/>
                <a:buSzTx/>
                <a:buFontTx/>
                <a:buNone/>
              </a:pPr>
              <a:t>39</a:t>
            </a:fld>
            <a:endParaRPr lang="en-US" alt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a:extLst>
              <a:ext uri="{FF2B5EF4-FFF2-40B4-BE49-F238E27FC236}">
                <a16:creationId xmlns:a16="http://schemas.microsoft.com/office/drawing/2014/main" id="{CC04DA97-BC74-2BD3-95B3-CC3D4D15DCA6}"/>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11267" name="Slide Number Placeholder 4">
            <a:extLst>
              <a:ext uri="{FF2B5EF4-FFF2-40B4-BE49-F238E27FC236}">
                <a16:creationId xmlns:a16="http://schemas.microsoft.com/office/drawing/2014/main" id="{BF408531-FF3A-676F-19F4-2118B176FA6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1EA12523-1381-4851-AB7C-6E8B571AAB5A}" type="slidenum">
              <a:rPr lang="en-US" altLang="en-US" sz="1400" smtClean="0"/>
              <a:pPr>
                <a:spcBef>
                  <a:spcPct val="0"/>
                </a:spcBef>
                <a:buClrTx/>
                <a:buSzTx/>
                <a:buFontTx/>
                <a:buNone/>
              </a:pPr>
              <a:t>4</a:t>
            </a:fld>
            <a:endParaRPr lang="en-US" altLang="en-US" sz="1400"/>
          </a:p>
        </p:txBody>
      </p:sp>
      <p:sp>
        <p:nvSpPr>
          <p:cNvPr id="11268" name="Rectangle 2">
            <a:extLst>
              <a:ext uri="{FF2B5EF4-FFF2-40B4-BE49-F238E27FC236}">
                <a16:creationId xmlns:a16="http://schemas.microsoft.com/office/drawing/2014/main" id="{348AF29B-64F6-07C7-34CA-0D756C674AEB}"/>
              </a:ext>
            </a:extLst>
          </p:cNvPr>
          <p:cNvSpPr>
            <a:spLocks noGrp="1" noChangeArrowheads="1"/>
          </p:cNvSpPr>
          <p:nvPr>
            <p:ph type="title"/>
          </p:nvPr>
        </p:nvSpPr>
        <p:spPr/>
        <p:txBody>
          <a:bodyPr/>
          <a:lstStyle/>
          <a:p>
            <a:pPr eaLnBrk="1" hangingPunct="1"/>
            <a:r>
              <a:rPr lang="en-US" altLang="en-US" b="1" i="1" dirty="0"/>
              <a:t>Goals in a Q-methodology study</a:t>
            </a:r>
          </a:p>
        </p:txBody>
      </p:sp>
      <p:sp>
        <p:nvSpPr>
          <p:cNvPr id="11269" name="Rectangle 3">
            <a:extLst>
              <a:ext uri="{FF2B5EF4-FFF2-40B4-BE49-F238E27FC236}">
                <a16:creationId xmlns:a16="http://schemas.microsoft.com/office/drawing/2014/main" id="{1B8FFB78-5425-2862-26E1-F9E8C89C916E}"/>
              </a:ext>
            </a:extLst>
          </p:cNvPr>
          <p:cNvSpPr>
            <a:spLocks noGrp="1" noChangeArrowheads="1"/>
          </p:cNvSpPr>
          <p:nvPr>
            <p:ph type="body" idx="1"/>
          </p:nvPr>
        </p:nvSpPr>
        <p:spPr>
          <a:xfrm>
            <a:off x="762000" y="1905000"/>
            <a:ext cx="8001000" cy="4038600"/>
          </a:xfrm>
        </p:spPr>
        <p:txBody>
          <a:bodyPr/>
          <a:lstStyle/>
          <a:p>
            <a:pPr eaLnBrk="1" hangingPunct="1"/>
            <a:r>
              <a:rPr lang="en-US" altLang="en-US" dirty="0"/>
              <a:t>To identify different patterns of thought (not necessarily their numerical distribution among the larger population)</a:t>
            </a:r>
          </a:p>
          <a:p>
            <a:pPr eaLnBrk="1" hangingPunct="1"/>
            <a:r>
              <a:rPr lang="en-US" altLang="en-US" dirty="0"/>
              <a:t>The research emphasis is to understand </a:t>
            </a:r>
            <a:r>
              <a:rPr lang="en-US" altLang="en-US" i="1" dirty="0"/>
              <a:t>how </a:t>
            </a:r>
            <a:r>
              <a:rPr lang="en-US" altLang="en-US" dirty="0"/>
              <a:t>and </a:t>
            </a:r>
            <a:r>
              <a:rPr lang="en-US" altLang="en-US" i="1" dirty="0"/>
              <a:t>why </a:t>
            </a:r>
            <a:r>
              <a:rPr lang="en-US" altLang="en-US" dirty="0"/>
              <a:t>people think the way they do; not </a:t>
            </a:r>
            <a:r>
              <a:rPr lang="en-US" altLang="en-US" i="1" dirty="0"/>
              <a:t>how many </a:t>
            </a:r>
            <a:r>
              <a:rPr lang="en-US" altLang="en-US" dirty="0"/>
              <a:t>people think in a certain way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2760A19B-9CF5-A04C-0BDD-4EE709ED36CC}"/>
              </a:ext>
            </a:extLst>
          </p:cNvPr>
          <p:cNvSpPr>
            <a:spLocks noGrp="1" noChangeArrowheads="1"/>
          </p:cNvSpPr>
          <p:nvPr>
            <p:ph type="title"/>
          </p:nvPr>
        </p:nvSpPr>
        <p:spPr/>
        <p:txBody>
          <a:bodyPr/>
          <a:lstStyle/>
          <a:p>
            <a:r>
              <a:rPr lang="en-US" altLang="en-US"/>
              <a:t>Qpair</a:t>
            </a:r>
            <a:r>
              <a:rPr lang="en-US" altLang="en-US" b="1"/>
              <a:t>: An example</a:t>
            </a:r>
          </a:p>
        </p:txBody>
      </p:sp>
      <p:sp>
        <p:nvSpPr>
          <p:cNvPr id="64515" name="Content Placeholder 2">
            <a:extLst>
              <a:ext uri="{FF2B5EF4-FFF2-40B4-BE49-F238E27FC236}">
                <a16:creationId xmlns:a16="http://schemas.microsoft.com/office/drawing/2014/main" id="{4F18553C-2829-987F-DBB5-DBB64A3F815E}"/>
              </a:ext>
            </a:extLst>
          </p:cNvPr>
          <p:cNvSpPr>
            <a:spLocks noGrp="1" noChangeArrowheads="1"/>
          </p:cNvSpPr>
          <p:nvPr>
            <p:ph idx="1"/>
          </p:nvPr>
        </p:nvSpPr>
        <p:spPr>
          <a:xfrm>
            <a:off x="533400" y="1905000"/>
            <a:ext cx="8153400" cy="4343400"/>
          </a:xfrm>
        </p:spPr>
        <p:txBody>
          <a:bodyPr/>
          <a:lstStyle/>
          <a:p>
            <a:r>
              <a:rPr lang="en-US" altLang="en-US" sz="2400">
                <a:solidFill>
                  <a:srgbClr val="000000"/>
                </a:solidFill>
                <a:ea typeface="Calibri" panose="020F0502020204030204" pitchFamily="34" charset="0"/>
                <a:cs typeface="Arial" panose="020B0604020202020204" pitchFamily="34" charset="0"/>
              </a:rPr>
              <a:t>Factor 1</a:t>
            </a:r>
            <a:endParaRPr lang="en-US" altLang="en-US">
              <a:ea typeface="Calibri" panose="020F0502020204030204" pitchFamily="34" charset="0"/>
              <a:cs typeface="Arial" panose="020B0604020202020204" pitchFamily="34" charset="0"/>
            </a:endParaRPr>
          </a:p>
        </p:txBody>
      </p:sp>
      <p:pic>
        <p:nvPicPr>
          <p:cNvPr id="64516" name="Picture 1">
            <a:extLst>
              <a:ext uri="{FF2B5EF4-FFF2-40B4-BE49-F238E27FC236}">
                <a16:creationId xmlns:a16="http://schemas.microsoft.com/office/drawing/2014/main" id="{C0C2F9F5-3078-8A6A-B115-C9787AA0B1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438400"/>
            <a:ext cx="8016875"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Footer Placeholder 1">
            <a:extLst>
              <a:ext uri="{FF2B5EF4-FFF2-40B4-BE49-F238E27FC236}">
                <a16:creationId xmlns:a16="http://schemas.microsoft.com/office/drawing/2014/main" id="{D2712B8C-F11D-2769-8195-C994E7F449A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64518" name="Slide Number Placeholder 2">
            <a:extLst>
              <a:ext uri="{FF2B5EF4-FFF2-40B4-BE49-F238E27FC236}">
                <a16:creationId xmlns:a16="http://schemas.microsoft.com/office/drawing/2014/main" id="{4033732C-5501-021F-52D9-77230AAA7C55}"/>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5BAD8AA5-13F6-4EA5-BB7D-77119006CD80}" type="slidenum">
              <a:rPr lang="en-US" altLang="en-US" sz="1400" smtClean="0"/>
              <a:pPr>
                <a:spcBef>
                  <a:spcPct val="0"/>
                </a:spcBef>
                <a:buClrTx/>
                <a:buSzTx/>
                <a:buFontTx/>
                <a:buNone/>
              </a:pPr>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5F2B672B-1341-ED97-B60A-DC5A78FB379C}"/>
              </a:ext>
            </a:extLst>
          </p:cNvPr>
          <p:cNvSpPr>
            <a:spLocks noGrp="1" noChangeArrowheads="1"/>
          </p:cNvSpPr>
          <p:nvPr>
            <p:ph type="title"/>
          </p:nvPr>
        </p:nvSpPr>
        <p:spPr/>
        <p:txBody>
          <a:bodyPr/>
          <a:lstStyle/>
          <a:p>
            <a:r>
              <a:rPr lang="en-US" altLang="en-US"/>
              <a:t>Qpair</a:t>
            </a:r>
            <a:r>
              <a:rPr lang="en-US" altLang="en-US" b="1"/>
              <a:t>: An example</a:t>
            </a:r>
          </a:p>
        </p:txBody>
      </p:sp>
      <p:sp>
        <p:nvSpPr>
          <p:cNvPr id="66563" name="Content Placeholder 2">
            <a:extLst>
              <a:ext uri="{FF2B5EF4-FFF2-40B4-BE49-F238E27FC236}">
                <a16:creationId xmlns:a16="http://schemas.microsoft.com/office/drawing/2014/main" id="{1EC76C4F-D142-1D60-714E-B64E7AF4D92E}"/>
              </a:ext>
            </a:extLst>
          </p:cNvPr>
          <p:cNvSpPr>
            <a:spLocks noGrp="1" noChangeArrowheads="1"/>
          </p:cNvSpPr>
          <p:nvPr>
            <p:ph idx="1"/>
          </p:nvPr>
        </p:nvSpPr>
        <p:spPr>
          <a:xfrm>
            <a:off x="533400" y="1905000"/>
            <a:ext cx="8153400" cy="4343400"/>
          </a:xfrm>
        </p:spPr>
        <p:txBody>
          <a:bodyPr/>
          <a:lstStyle/>
          <a:p>
            <a:r>
              <a:rPr lang="en-US" altLang="en-US" sz="2400">
                <a:solidFill>
                  <a:srgbClr val="000000"/>
                </a:solidFill>
                <a:ea typeface="Calibri" panose="020F0502020204030204" pitchFamily="34" charset="0"/>
                <a:cs typeface="Arial" panose="020B0604020202020204" pitchFamily="34" charset="0"/>
              </a:rPr>
              <a:t>Factor 2</a:t>
            </a:r>
            <a:endParaRPr lang="en-US" altLang="en-US">
              <a:ea typeface="Calibri" panose="020F0502020204030204" pitchFamily="34" charset="0"/>
              <a:cs typeface="Arial" panose="020B0604020202020204" pitchFamily="34" charset="0"/>
            </a:endParaRPr>
          </a:p>
        </p:txBody>
      </p:sp>
      <p:pic>
        <p:nvPicPr>
          <p:cNvPr id="66564" name="Picture 3">
            <a:extLst>
              <a:ext uri="{FF2B5EF4-FFF2-40B4-BE49-F238E27FC236}">
                <a16:creationId xmlns:a16="http://schemas.microsoft.com/office/drawing/2014/main" id="{ABC56660-4FCA-EB43-8058-15C7E48C2D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5" y="2362200"/>
            <a:ext cx="7248525" cy="371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5" name="Footer Placeholder 1">
            <a:extLst>
              <a:ext uri="{FF2B5EF4-FFF2-40B4-BE49-F238E27FC236}">
                <a16:creationId xmlns:a16="http://schemas.microsoft.com/office/drawing/2014/main" id="{C15642C0-9E93-BCF8-E27F-3F5A0145A3A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66566" name="Slide Number Placeholder 2">
            <a:extLst>
              <a:ext uri="{FF2B5EF4-FFF2-40B4-BE49-F238E27FC236}">
                <a16:creationId xmlns:a16="http://schemas.microsoft.com/office/drawing/2014/main" id="{A5B1D5CB-5E7A-D09B-FC63-54D21DDBDC9C}"/>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33F9AE59-35FF-4AC1-8BAE-B4D9F0A7FAFE}" type="slidenum">
              <a:rPr lang="en-US" altLang="en-US" sz="1400" smtClean="0"/>
              <a:pPr>
                <a:spcBef>
                  <a:spcPct val="0"/>
                </a:spcBef>
                <a:buClrTx/>
                <a:buSzTx/>
                <a:buFontTx/>
                <a:buNone/>
              </a:pPr>
              <a:t>41</a:t>
            </a:fld>
            <a:endParaRPr lang="en-US" altLang="en-US" sz="1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2A612EDB-3AF5-0AD0-7446-021EBC1728EF}"/>
              </a:ext>
            </a:extLst>
          </p:cNvPr>
          <p:cNvSpPr>
            <a:spLocks noGrp="1" noChangeArrowheads="1"/>
          </p:cNvSpPr>
          <p:nvPr>
            <p:ph type="title"/>
          </p:nvPr>
        </p:nvSpPr>
        <p:spPr/>
        <p:txBody>
          <a:bodyPr/>
          <a:lstStyle/>
          <a:p>
            <a:r>
              <a:rPr lang="en-US" altLang="en-US"/>
              <a:t>Qpair</a:t>
            </a:r>
            <a:r>
              <a:rPr lang="en-US" altLang="en-US" b="1"/>
              <a:t>: An example</a:t>
            </a:r>
          </a:p>
        </p:txBody>
      </p:sp>
      <p:sp>
        <p:nvSpPr>
          <p:cNvPr id="68611" name="Content Placeholder 2">
            <a:extLst>
              <a:ext uri="{FF2B5EF4-FFF2-40B4-BE49-F238E27FC236}">
                <a16:creationId xmlns:a16="http://schemas.microsoft.com/office/drawing/2014/main" id="{B2CE0660-2006-1BC6-A6AC-85E236EF4EE9}"/>
              </a:ext>
            </a:extLst>
          </p:cNvPr>
          <p:cNvSpPr>
            <a:spLocks noGrp="1" noChangeArrowheads="1"/>
          </p:cNvSpPr>
          <p:nvPr>
            <p:ph idx="1"/>
          </p:nvPr>
        </p:nvSpPr>
        <p:spPr>
          <a:xfrm>
            <a:off x="533400" y="1905000"/>
            <a:ext cx="8153400" cy="4343400"/>
          </a:xfrm>
        </p:spPr>
        <p:txBody>
          <a:bodyPr/>
          <a:lstStyle/>
          <a:p>
            <a:r>
              <a:rPr lang="en-US" altLang="en-US" sz="2400">
                <a:solidFill>
                  <a:srgbClr val="000000"/>
                </a:solidFill>
                <a:ea typeface="Calibri" panose="020F0502020204030204" pitchFamily="34" charset="0"/>
                <a:cs typeface="Arial" panose="020B0604020202020204" pitchFamily="34" charset="0"/>
              </a:rPr>
              <a:t>Factor 3</a:t>
            </a:r>
            <a:endParaRPr lang="en-US" altLang="en-US">
              <a:ea typeface="Calibri" panose="020F0502020204030204" pitchFamily="34" charset="0"/>
              <a:cs typeface="Arial" panose="020B0604020202020204" pitchFamily="34" charset="0"/>
            </a:endParaRPr>
          </a:p>
        </p:txBody>
      </p:sp>
      <p:pic>
        <p:nvPicPr>
          <p:cNvPr id="68612" name="Picture 1">
            <a:extLst>
              <a:ext uri="{FF2B5EF4-FFF2-40B4-BE49-F238E27FC236}">
                <a16:creationId xmlns:a16="http://schemas.microsoft.com/office/drawing/2014/main" id="{72A8C729-18D0-73F2-81E1-075BBE962C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 y="2470150"/>
            <a:ext cx="699135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3" name="Footer Placeholder 1">
            <a:extLst>
              <a:ext uri="{FF2B5EF4-FFF2-40B4-BE49-F238E27FC236}">
                <a16:creationId xmlns:a16="http://schemas.microsoft.com/office/drawing/2014/main" id="{0CFF8DF2-FE24-6AF1-878A-195ABC9331E9}"/>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68614" name="Slide Number Placeholder 2">
            <a:extLst>
              <a:ext uri="{FF2B5EF4-FFF2-40B4-BE49-F238E27FC236}">
                <a16:creationId xmlns:a16="http://schemas.microsoft.com/office/drawing/2014/main" id="{EE04E9D8-1375-0858-A685-6713EDD79184}"/>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842CABDF-E4D3-460D-8E43-03B22CC6DF92}" type="slidenum">
              <a:rPr lang="en-US" altLang="en-US" sz="1400" smtClean="0"/>
              <a:pPr>
                <a:spcBef>
                  <a:spcPct val="0"/>
                </a:spcBef>
                <a:buClrTx/>
                <a:buSzTx/>
                <a:buFontTx/>
                <a:buNone/>
              </a:pPr>
              <a:t>42</a:t>
            </a:fld>
            <a:endParaRPr lang="en-US" altLang="en-US" sz="1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A259C366-F28B-F3C6-4E90-8291EE82B93E}"/>
              </a:ext>
            </a:extLst>
          </p:cNvPr>
          <p:cNvSpPr>
            <a:spLocks noGrp="1" noChangeArrowheads="1"/>
          </p:cNvSpPr>
          <p:nvPr>
            <p:ph type="title"/>
          </p:nvPr>
        </p:nvSpPr>
        <p:spPr/>
        <p:txBody>
          <a:bodyPr/>
          <a:lstStyle/>
          <a:p>
            <a:r>
              <a:rPr lang="en-US" altLang="en-US"/>
              <a:t>Qpair</a:t>
            </a:r>
            <a:r>
              <a:rPr lang="en-US" altLang="en-US" b="1"/>
              <a:t>: An example</a:t>
            </a:r>
          </a:p>
        </p:txBody>
      </p:sp>
      <p:sp>
        <p:nvSpPr>
          <p:cNvPr id="70659" name="Content Placeholder 2">
            <a:extLst>
              <a:ext uri="{FF2B5EF4-FFF2-40B4-BE49-F238E27FC236}">
                <a16:creationId xmlns:a16="http://schemas.microsoft.com/office/drawing/2014/main" id="{174CCDA3-0608-05AF-9F9D-A47852FEFB31}"/>
              </a:ext>
            </a:extLst>
          </p:cNvPr>
          <p:cNvSpPr>
            <a:spLocks noGrp="1" noChangeArrowheads="1"/>
          </p:cNvSpPr>
          <p:nvPr>
            <p:ph idx="1"/>
          </p:nvPr>
        </p:nvSpPr>
        <p:spPr>
          <a:xfrm>
            <a:off x="533400" y="1905000"/>
            <a:ext cx="8153400" cy="4343400"/>
          </a:xfrm>
        </p:spPr>
        <p:txBody>
          <a:bodyPr/>
          <a:lstStyle/>
          <a:p>
            <a:r>
              <a:rPr lang="en-US" altLang="en-US" sz="2400">
                <a:solidFill>
                  <a:srgbClr val="000000"/>
                </a:solidFill>
                <a:ea typeface="Calibri" panose="020F0502020204030204" pitchFamily="34" charset="0"/>
                <a:cs typeface="Arial" panose="020B0604020202020204" pitchFamily="34" charset="0"/>
              </a:rPr>
              <a:t>Consensus statements at baseline</a:t>
            </a:r>
            <a:endParaRPr lang="en-US" altLang="en-US">
              <a:ea typeface="Calibri" panose="020F0502020204030204" pitchFamily="34" charset="0"/>
              <a:cs typeface="Arial" panose="020B0604020202020204" pitchFamily="34" charset="0"/>
            </a:endParaRPr>
          </a:p>
        </p:txBody>
      </p:sp>
      <p:pic>
        <p:nvPicPr>
          <p:cNvPr id="70660" name="Picture 2">
            <a:extLst>
              <a:ext uri="{FF2B5EF4-FFF2-40B4-BE49-F238E27FC236}">
                <a16:creationId xmlns:a16="http://schemas.microsoft.com/office/drawing/2014/main" id="{AC447155-D6FC-14FD-9EA8-602E46FE3D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590800"/>
            <a:ext cx="78359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1" name="Footer Placeholder 1">
            <a:extLst>
              <a:ext uri="{FF2B5EF4-FFF2-40B4-BE49-F238E27FC236}">
                <a16:creationId xmlns:a16="http://schemas.microsoft.com/office/drawing/2014/main" id="{6A46E755-A56A-6A28-F898-F51FEC75999F}"/>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70662" name="Slide Number Placeholder 2">
            <a:extLst>
              <a:ext uri="{FF2B5EF4-FFF2-40B4-BE49-F238E27FC236}">
                <a16:creationId xmlns:a16="http://schemas.microsoft.com/office/drawing/2014/main" id="{C4A720C3-D1BB-D3BC-5A2A-1D01540ED178}"/>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60E3129F-1E49-484F-A38E-1CAC63F4B14D}" type="slidenum">
              <a:rPr lang="en-US" altLang="en-US" sz="1400" smtClean="0"/>
              <a:pPr>
                <a:spcBef>
                  <a:spcPct val="0"/>
                </a:spcBef>
                <a:buClrTx/>
                <a:buSzTx/>
                <a:buFontTx/>
                <a:buNone/>
              </a:pPr>
              <a:t>43</a:t>
            </a:fld>
            <a:endParaRPr lang="en-US" altLang="en-US" sz="14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8ACA6233-FFD4-2DF8-4301-CEC54B8D6300}"/>
              </a:ext>
            </a:extLst>
          </p:cNvPr>
          <p:cNvSpPr>
            <a:spLocks noGrp="1" noChangeArrowheads="1"/>
          </p:cNvSpPr>
          <p:nvPr>
            <p:ph type="title"/>
          </p:nvPr>
        </p:nvSpPr>
        <p:spPr/>
        <p:txBody>
          <a:bodyPr/>
          <a:lstStyle/>
          <a:p>
            <a:r>
              <a:rPr lang="en-US" altLang="en-US"/>
              <a:t>Qpair</a:t>
            </a:r>
            <a:r>
              <a:rPr lang="en-US" altLang="en-US" b="1"/>
              <a:t>: An example</a:t>
            </a:r>
          </a:p>
        </p:txBody>
      </p:sp>
      <p:sp>
        <p:nvSpPr>
          <p:cNvPr id="72707" name="Content Placeholder 2">
            <a:extLst>
              <a:ext uri="{FF2B5EF4-FFF2-40B4-BE49-F238E27FC236}">
                <a16:creationId xmlns:a16="http://schemas.microsoft.com/office/drawing/2014/main" id="{7CE8D4BD-EF91-9AF9-DD5B-DAC068A78516}"/>
              </a:ext>
            </a:extLst>
          </p:cNvPr>
          <p:cNvSpPr>
            <a:spLocks noGrp="1" noChangeArrowheads="1"/>
          </p:cNvSpPr>
          <p:nvPr>
            <p:ph idx="1"/>
          </p:nvPr>
        </p:nvSpPr>
        <p:spPr>
          <a:xfrm>
            <a:off x="533400" y="1905000"/>
            <a:ext cx="8153400" cy="4343400"/>
          </a:xfrm>
        </p:spPr>
        <p:txBody>
          <a:bodyPr/>
          <a:lstStyle/>
          <a:p>
            <a:pPr marL="0" indent="0">
              <a:buFont typeface="Wingdings" panose="05000000000000000000" pitchFamily="2" charset="2"/>
              <a:buNone/>
            </a:pPr>
            <a:r>
              <a:rPr lang="en-US" altLang="en-US">
                <a:ea typeface="Calibri" panose="020F0502020204030204" pitchFamily="34" charset="0"/>
                <a:cs typeface="Arial" panose="020B0604020202020204" pitchFamily="34" charset="0"/>
              </a:rPr>
              <a:t> </a:t>
            </a:r>
          </a:p>
        </p:txBody>
      </p:sp>
      <p:pic>
        <p:nvPicPr>
          <p:cNvPr id="72708" name="Picture 3">
            <a:extLst>
              <a:ext uri="{FF2B5EF4-FFF2-40B4-BE49-F238E27FC236}">
                <a16:creationId xmlns:a16="http://schemas.microsoft.com/office/drawing/2014/main" id="{B06FEC1E-F53D-3D1E-D334-5DFCFC964E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33600"/>
            <a:ext cx="823595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Footer Placeholder 1">
            <a:extLst>
              <a:ext uri="{FF2B5EF4-FFF2-40B4-BE49-F238E27FC236}">
                <a16:creationId xmlns:a16="http://schemas.microsoft.com/office/drawing/2014/main" id="{17B78758-3C33-1819-A2EC-6CE70D112B49}"/>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72710" name="Slide Number Placeholder 2">
            <a:extLst>
              <a:ext uri="{FF2B5EF4-FFF2-40B4-BE49-F238E27FC236}">
                <a16:creationId xmlns:a16="http://schemas.microsoft.com/office/drawing/2014/main" id="{72DB6B62-C339-3063-6F7A-456660EF8B2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7A2A19F6-2DC4-4874-AEE5-9A955E125D32}" type="slidenum">
              <a:rPr lang="en-US" altLang="en-US" sz="1400" smtClean="0"/>
              <a:pPr>
                <a:spcBef>
                  <a:spcPct val="0"/>
                </a:spcBef>
                <a:buClrTx/>
                <a:buSzTx/>
                <a:buFontTx/>
                <a:buNone/>
              </a:pPr>
              <a:t>44</a:t>
            </a:fld>
            <a:endParaRPr lang="en-US" altLang="en-US" sz="14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Footer Placeholder 3">
            <a:extLst>
              <a:ext uri="{FF2B5EF4-FFF2-40B4-BE49-F238E27FC236}">
                <a16:creationId xmlns:a16="http://schemas.microsoft.com/office/drawing/2014/main" id="{611C3351-AEC8-D3AA-A352-B0B22FA5A921}"/>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101379" name="Slide Number Placeholder 4">
            <a:extLst>
              <a:ext uri="{FF2B5EF4-FFF2-40B4-BE49-F238E27FC236}">
                <a16:creationId xmlns:a16="http://schemas.microsoft.com/office/drawing/2014/main" id="{D00A480F-7238-BA03-6BB8-813ECD9FAD8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CD72902B-8CC2-414F-8BF4-49C77473D16E}" type="slidenum">
              <a:rPr lang="en-US" altLang="en-US" sz="1400" smtClean="0"/>
              <a:pPr>
                <a:spcBef>
                  <a:spcPct val="0"/>
                </a:spcBef>
                <a:buClrTx/>
                <a:buSzTx/>
                <a:buFontTx/>
                <a:buNone/>
              </a:pPr>
              <a:t>45</a:t>
            </a:fld>
            <a:endParaRPr lang="en-US" altLang="en-US" sz="1400"/>
          </a:p>
        </p:txBody>
      </p:sp>
      <p:sp>
        <p:nvSpPr>
          <p:cNvPr id="22532" name="Rectangle 2">
            <a:extLst>
              <a:ext uri="{FF2B5EF4-FFF2-40B4-BE49-F238E27FC236}">
                <a16:creationId xmlns:a16="http://schemas.microsoft.com/office/drawing/2014/main" id="{161C550F-28FC-6720-E3DC-4798B552367F}"/>
              </a:ext>
            </a:extLst>
          </p:cNvPr>
          <p:cNvSpPr>
            <a:spLocks noGrp="1" noChangeArrowheads="1"/>
          </p:cNvSpPr>
          <p:nvPr>
            <p:ph type="title"/>
          </p:nvPr>
        </p:nvSpPr>
        <p:spPr>
          <a:xfrm>
            <a:off x="904875" y="747713"/>
            <a:ext cx="7553325" cy="857250"/>
          </a:xfrm>
        </p:spPr>
        <p:txBody>
          <a:bodyPr/>
          <a:lstStyle/>
          <a:p>
            <a:pPr eaLnBrk="1" hangingPunct="1">
              <a:defRPr/>
            </a:pPr>
            <a:r>
              <a:rPr lang="en-US" b="1" dirty="0">
                <a:latin typeface="+mn-lt"/>
                <a:cs typeface="Courier New" pitchFamily="49" charset="0"/>
              </a:rPr>
              <a:t>References</a:t>
            </a:r>
            <a:endParaRPr lang="en-US" sz="1600" dirty="0">
              <a:solidFill>
                <a:srgbClr val="FF0000"/>
              </a:solidFill>
              <a:latin typeface="+mn-lt"/>
              <a:cs typeface="Courier New" pitchFamily="49" charset="0"/>
            </a:endParaRPr>
          </a:p>
        </p:txBody>
      </p:sp>
      <p:sp>
        <p:nvSpPr>
          <p:cNvPr id="107525" name="Content Placeholder 5">
            <a:extLst>
              <a:ext uri="{FF2B5EF4-FFF2-40B4-BE49-F238E27FC236}">
                <a16:creationId xmlns:a16="http://schemas.microsoft.com/office/drawing/2014/main" id="{32C8A78E-6DD4-9499-A437-A87FF027445D}"/>
              </a:ext>
            </a:extLst>
          </p:cNvPr>
          <p:cNvSpPr>
            <a:spLocks noGrp="1" noChangeArrowheads="1"/>
          </p:cNvSpPr>
          <p:nvPr>
            <p:ph idx="1"/>
          </p:nvPr>
        </p:nvSpPr>
        <p:spPr>
          <a:xfrm>
            <a:off x="457200" y="1752600"/>
            <a:ext cx="8305800" cy="4495800"/>
          </a:xfrm>
        </p:spPr>
        <p:txBody>
          <a:bodyPr>
            <a:normAutofit fontScale="62500" lnSpcReduction="20000"/>
          </a:bodyPr>
          <a:lstStyle/>
          <a:p>
            <a:pPr>
              <a:lnSpc>
                <a:spcPct val="120000"/>
              </a:lnSpc>
              <a:spcBef>
                <a:spcPts val="0"/>
              </a:spcBef>
              <a:spcAft>
                <a:spcPts val="600"/>
              </a:spcAft>
              <a:defRPr/>
            </a:pPr>
            <a:r>
              <a:rPr lang="en-US" altLang="en-US" sz="2800" dirty="0"/>
              <a:t>Akhtar-Danesh, N. Using Cohen's Effect Size to Identify Distinguishing Statements in Q-methodology. </a:t>
            </a:r>
            <a:r>
              <a:rPr lang="en-US" altLang="en-US" sz="2800" i="1" dirty="0"/>
              <a:t>Open Journal of Applied Sciences, 8</a:t>
            </a:r>
            <a:r>
              <a:rPr lang="en-US" altLang="en-US" sz="2800" dirty="0"/>
              <a:t>(2), 73-79 (2018).</a:t>
            </a:r>
          </a:p>
          <a:p>
            <a:pPr>
              <a:lnSpc>
                <a:spcPct val="120000"/>
              </a:lnSpc>
              <a:spcBef>
                <a:spcPts val="0"/>
              </a:spcBef>
              <a:spcAft>
                <a:spcPts val="600"/>
              </a:spcAft>
              <a:defRPr/>
            </a:pPr>
            <a:r>
              <a:rPr lang="en-US" altLang="en-US" sz="2800" dirty="0"/>
              <a:t>Akhtar-Danesh, N. </a:t>
            </a:r>
            <a:r>
              <a:rPr lang="en-US" altLang="en-US" sz="2800" dirty="0" err="1"/>
              <a:t>qfactor</a:t>
            </a:r>
            <a:r>
              <a:rPr lang="en-US" altLang="en-US" sz="2800" dirty="0"/>
              <a:t>: A command for Q-methodology analysis. The Stata Journal 18, 432-446 (2018). </a:t>
            </a:r>
          </a:p>
          <a:p>
            <a:pPr>
              <a:lnSpc>
                <a:spcPct val="120000"/>
              </a:lnSpc>
              <a:spcBef>
                <a:spcPts val="0"/>
              </a:spcBef>
              <a:spcAft>
                <a:spcPts val="600"/>
              </a:spcAft>
              <a:defRPr/>
            </a:pPr>
            <a:r>
              <a:rPr lang="en-US" altLang="en-US" sz="2800" dirty="0"/>
              <a:t>Akhtar-Danesh, N. &amp; Wingreen, S. C. qpair: A command for analyzing paired Q-sorts in Q-methodology. The Stata Journal 22, 884-907 (2022). </a:t>
            </a:r>
          </a:p>
          <a:p>
            <a:pPr>
              <a:lnSpc>
                <a:spcPct val="120000"/>
              </a:lnSpc>
              <a:spcBef>
                <a:spcPts val="0"/>
              </a:spcBef>
              <a:spcAft>
                <a:spcPts val="600"/>
              </a:spcAft>
              <a:defRPr/>
            </a:pPr>
            <a:r>
              <a:rPr lang="en-US" altLang="en-US" sz="2800" dirty="0"/>
              <a:t>Mackinnon, C., Akhtar-Danesh, N., Palombella, A. &amp; Wainman, B. C. Using Q-methodology to determine students perceptions of interprofessional anatomy education. </a:t>
            </a:r>
            <a:r>
              <a:rPr lang="en-US" altLang="en-US" sz="2800" dirty="0" err="1"/>
              <a:t>Anat</a:t>
            </a:r>
            <a:r>
              <a:rPr lang="en-US" altLang="en-US" sz="2800" dirty="0"/>
              <a:t> Sci Educ 15, 877-885 (2022). </a:t>
            </a:r>
          </a:p>
          <a:p>
            <a:pPr>
              <a:lnSpc>
                <a:spcPct val="120000"/>
              </a:lnSpc>
              <a:spcBef>
                <a:spcPts val="0"/>
              </a:spcBef>
              <a:spcAft>
                <a:spcPts val="600"/>
              </a:spcAft>
              <a:defRPr/>
            </a:pPr>
            <a:r>
              <a:rPr lang="en-US" altLang="en-US" sz="2800" dirty="0"/>
              <a:t>McKeown, B. &amp; Thomas, D. B. Q Methodology. 2 </a:t>
            </a:r>
            <a:r>
              <a:rPr lang="en-US" altLang="en-US" sz="2800" dirty="0" err="1"/>
              <a:t>edn</a:t>
            </a:r>
            <a:r>
              <a:rPr lang="en-US" altLang="en-US" sz="2800" dirty="0"/>
              <a:t>,  (Sage Publication, 2013).</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749C0-1D72-1844-03FA-EE5C4E7C583A}"/>
              </a:ext>
            </a:extLst>
          </p:cNvPr>
          <p:cNvSpPr>
            <a:spLocks noGrp="1"/>
          </p:cNvSpPr>
          <p:nvPr>
            <p:ph type="title"/>
          </p:nvPr>
        </p:nvSpPr>
        <p:spPr>
          <a:xfrm>
            <a:off x="722313" y="2473325"/>
            <a:ext cx="7772400" cy="2555875"/>
          </a:xfrm>
        </p:spPr>
        <p:txBody>
          <a:bodyPr/>
          <a:lstStyle/>
          <a:p>
            <a:pPr algn="ctr">
              <a:defRPr/>
            </a:pPr>
            <a:r>
              <a:rPr lang="en-US" dirty="0"/>
              <a:t>Thank you</a:t>
            </a:r>
            <a:br>
              <a:rPr lang="en-US" dirty="0"/>
            </a:br>
            <a:br>
              <a:rPr lang="en-US" dirty="0"/>
            </a:br>
            <a:r>
              <a:rPr lang="en-US" dirty="0"/>
              <a:t>Questions?</a:t>
            </a:r>
          </a:p>
        </p:txBody>
      </p:sp>
      <p:sp>
        <p:nvSpPr>
          <p:cNvPr id="3" name="Footer Placeholder 2">
            <a:extLst>
              <a:ext uri="{FF2B5EF4-FFF2-40B4-BE49-F238E27FC236}">
                <a16:creationId xmlns:a16="http://schemas.microsoft.com/office/drawing/2014/main" id="{3495A99A-FAD2-ECFC-3ED5-462C32987C71}"/>
              </a:ext>
            </a:extLst>
          </p:cNvPr>
          <p:cNvSpPr>
            <a:spLocks noGrp="1"/>
          </p:cNvSpPr>
          <p:nvPr>
            <p:ph type="ftr" sz="quarter" idx="10"/>
          </p:nvPr>
        </p:nvSpPr>
        <p:spPr/>
        <p:txBody>
          <a:bodyPr/>
          <a:lstStyle/>
          <a:p>
            <a:pPr>
              <a:defRPr/>
            </a:pPr>
            <a:r>
              <a:rPr lang="it-IT"/>
              <a:t>2023 Stata Conference, Stanford</a:t>
            </a:r>
            <a:endParaRPr lang="en-US"/>
          </a:p>
        </p:txBody>
      </p:sp>
      <p:sp>
        <p:nvSpPr>
          <p:cNvPr id="4" name="Slide Number Placeholder 3">
            <a:extLst>
              <a:ext uri="{FF2B5EF4-FFF2-40B4-BE49-F238E27FC236}">
                <a16:creationId xmlns:a16="http://schemas.microsoft.com/office/drawing/2014/main" id="{4B7EF8F9-663C-AC9F-BB4D-3F72BEF366E2}"/>
              </a:ext>
            </a:extLst>
          </p:cNvPr>
          <p:cNvSpPr>
            <a:spLocks noGrp="1"/>
          </p:cNvSpPr>
          <p:nvPr>
            <p:ph type="sldNum" sz="quarter" idx="11"/>
          </p:nvPr>
        </p:nvSpPr>
        <p:spPr/>
        <p:txBody>
          <a:bodyPr/>
          <a:lstStyle/>
          <a:p>
            <a:pPr>
              <a:defRPr/>
            </a:pPr>
            <a:fld id="{0E483839-C339-4C9F-9BB6-AEF2D4683736}" type="slidenum">
              <a:rPr lang="en-US" altLang="en-US" smtClean="0"/>
              <a:pPr>
                <a:defRPr/>
              </a:pPr>
              <a:t>46</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3">
            <a:extLst>
              <a:ext uri="{FF2B5EF4-FFF2-40B4-BE49-F238E27FC236}">
                <a16:creationId xmlns:a16="http://schemas.microsoft.com/office/drawing/2014/main" id="{27A02F1D-257B-41E8-027B-75AE17473F24}"/>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13315" name="Slide Number Placeholder 4">
            <a:extLst>
              <a:ext uri="{FF2B5EF4-FFF2-40B4-BE49-F238E27FC236}">
                <a16:creationId xmlns:a16="http://schemas.microsoft.com/office/drawing/2014/main" id="{A9E9E8E0-7542-B0DC-C02C-89CBBB7DCA9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21B3F1A3-FD7B-4CE4-969E-64087EFCB371}" type="slidenum">
              <a:rPr lang="en-US" altLang="en-US" sz="1400" smtClean="0"/>
              <a:pPr>
                <a:spcBef>
                  <a:spcPct val="0"/>
                </a:spcBef>
                <a:buClrTx/>
                <a:buSzTx/>
                <a:buFontTx/>
                <a:buNone/>
              </a:pPr>
              <a:t>5</a:t>
            </a:fld>
            <a:endParaRPr lang="en-US" altLang="en-US" sz="1400"/>
          </a:p>
        </p:txBody>
      </p:sp>
      <p:sp>
        <p:nvSpPr>
          <p:cNvPr id="13316" name="Rectangle 2">
            <a:extLst>
              <a:ext uri="{FF2B5EF4-FFF2-40B4-BE49-F238E27FC236}">
                <a16:creationId xmlns:a16="http://schemas.microsoft.com/office/drawing/2014/main" id="{0861908C-F5FF-CE86-EE20-DA1E7AE06C8F}"/>
              </a:ext>
            </a:extLst>
          </p:cNvPr>
          <p:cNvSpPr>
            <a:spLocks noGrp="1" noChangeArrowheads="1"/>
          </p:cNvSpPr>
          <p:nvPr>
            <p:ph type="title"/>
          </p:nvPr>
        </p:nvSpPr>
        <p:spPr/>
        <p:txBody>
          <a:bodyPr/>
          <a:lstStyle/>
          <a:p>
            <a:pPr eaLnBrk="1" hangingPunct="1"/>
            <a:r>
              <a:rPr lang="en-US" altLang="en-US" dirty="0"/>
              <a:t>Four steps in a Q-study</a:t>
            </a:r>
          </a:p>
        </p:txBody>
      </p:sp>
      <p:sp>
        <p:nvSpPr>
          <p:cNvPr id="598019" name="Rectangle 3">
            <a:extLst>
              <a:ext uri="{FF2B5EF4-FFF2-40B4-BE49-F238E27FC236}">
                <a16:creationId xmlns:a16="http://schemas.microsoft.com/office/drawing/2014/main" id="{B015FF0E-7175-4BA7-B45A-272F6C38CB23}"/>
              </a:ext>
            </a:extLst>
          </p:cNvPr>
          <p:cNvSpPr>
            <a:spLocks noGrp="1" noChangeArrowheads="1"/>
          </p:cNvSpPr>
          <p:nvPr>
            <p:ph type="body" idx="1"/>
          </p:nvPr>
        </p:nvSpPr>
        <p:spPr>
          <a:xfrm>
            <a:off x="381000" y="1828800"/>
            <a:ext cx="8305800" cy="4343400"/>
          </a:xfrm>
        </p:spPr>
        <p:txBody>
          <a:bodyPr/>
          <a:lstStyle/>
          <a:p>
            <a:pPr marL="465138" indent="-465138" eaLnBrk="1" hangingPunct="1"/>
            <a:r>
              <a:rPr lang="en-US" altLang="en-US" dirty="0"/>
              <a:t>A Q-study involves four steps: </a:t>
            </a:r>
          </a:p>
          <a:p>
            <a:pPr marL="1257300" lvl="2" indent="-514350" eaLnBrk="1" hangingPunct="1">
              <a:buClr>
                <a:srgbClr val="0000FF"/>
              </a:buClr>
              <a:buFont typeface="Arial Black" panose="020B0A04020102020204" pitchFamily="34" charset="0"/>
              <a:buAutoNum type="arabicPeriod"/>
            </a:pPr>
            <a:r>
              <a:rPr lang="en-US" altLang="en-US" sz="2400" dirty="0"/>
              <a:t>Developing the concourse</a:t>
            </a:r>
          </a:p>
          <a:p>
            <a:pPr marL="1257300" lvl="2" indent="-514350" eaLnBrk="1" hangingPunct="1">
              <a:buClr>
                <a:srgbClr val="0000FF"/>
              </a:buClr>
              <a:buFont typeface="Arial Black" panose="020B0A04020102020204" pitchFamily="34" charset="0"/>
              <a:buAutoNum type="arabicPeriod"/>
            </a:pPr>
            <a:r>
              <a:rPr lang="en-US" altLang="en-US" sz="2400" dirty="0"/>
              <a:t>Identifying a sample of representative statements from the concourse (Q-sample) and </a:t>
            </a:r>
            <a:r>
              <a:rPr lang="en-US" altLang="en-US" sz="2400"/>
              <a:t>developing a Q-sort </a:t>
            </a:r>
            <a:r>
              <a:rPr lang="en-US" altLang="en-US" sz="2400" dirty="0"/>
              <a:t>table</a:t>
            </a:r>
          </a:p>
          <a:p>
            <a:pPr marL="1257300" lvl="2" indent="-514350" eaLnBrk="1" hangingPunct="1">
              <a:buClr>
                <a:srgbClr val="0000FF"/>
              </a:buClr>
              <a:buFont typeface="Arial Black" panose="020B0A04020102020204" pitchFamily="34" charset="0"/>
              <a:buAutoNum type="arabicPeriod"/>
            </a:pPr>
            <a:r>
              <a:rPr lang="en-US" altLang="en-US" sz="2400" dirty="0"/>
              <a:t>Q-sorting activities (Data collection)</a:t>
            </a:r>
          </a:p>
          <a:p>
            <a:pPr marL="1257300" lvl="2" indent="-514350" eaLnBrk="1" hangingPunct="1">
              <a:buClr>
                <a:srgbClr val="0000FF"/>
              </a:buClr>
              <a:buFont typeface="Arial Black" panose="020B0A04020102020204" pitchFamily="34" charset="0"/>
              <a:buAutoNum type="arabicPeriod"/>
            </a:pPr>
            <a:r>
              <a:rPr lang="en-US" altLang="en-US" sz="2400" dirty="0"/>
              <a:t>Analysis and interpretation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a:extLst>
              <a:ext uri="{FF2B5EF4-FFF2-40B4-BE49-F238E27FC236}">
                <a16:creationId xmlns:a16="http://schemas.microsoft.com/office/drawing/2014/main" id="{8A660687-7964-6E84-D702-BF0E55B944B1}"/>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15363" name="Slide Number Placeholder 4">
            <a:extLst>
              <a:ext uri="{FF2B5EF4-FFF2-40B4-BE49-F238E27FC236}">
                <a16:creationId xmlns:a16="http://schemas.microsoft.com/office/drawing/2014/main" id="{AA460AD5-7766-16BE-B79E-8FBE12BFB499}"/>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DCE0A1DF-21FD-43D6-890D-5EF339CA89D4}" type="slidenum">
              <a:rPr lang="en-US" altLang="en-US" sz="1400" smtClean="0"/>
              <a:pPr>
                <a:spcBef>
                  <a:spcPct val="0"/>
                </a:spcBef>
                <a:buClrTx/>
                <a:buSzTx/>
                <a:buFontTx/>
                <a:buNone/>
              </a:pPr>
              <a:t>6</a:t>
            </a:fld>
            <a:endParaRPr lang="en-US" altLang="en-US" sz="1400"/>
          </a:p>
        </p:txBody>
      </p:sp>
      <p:sp>
        <p:nvSpPr>
          <p:cNvPr id="15364" name="Rectangle 2">
            <a:extLst>
              <a:ext uri="{FF2B5EF4-FFF2-40B4-BE49-F238E27FC236}">
                <a16:creationId xmlns:a16="http://schemas.microsoft.com/office/drawing/2014/main" id="{46C4D00A-E1DE-CCAE-5FFE-3A89F4CC7299}"/>
              </a:ext>
            </a:extLst>
          </p:cNvPr>
          <p:cNvSpPr>
            <a:spLocks noGrp="1" noChangeArrowheads="1"/>
          </p:cNvSpPr>
          <p:nvPr>
            <p:ph type="title"/>
          </p:nvPr>
        </p:nvSpPr>
        <p:spPr/>
        <p:txBody>
          <a:bodyPr/>
          <a:lstStyle/>
          <a:p>
            <a:pPr eaLnBrk="1" hangingPunct="1"/>
            <a:r>
              <a:rPr lang="en-US" altLang="en-US" dirty="0"/>
              <a:t>QM: The Concourse </a:t>
            </a:r>
          </a:p>
        </p:txBody>
      </p:sp>
      <p:sp>
        <p:nvSpPr>
          <p:cNvPr id="15365" name="Rectangle 3">
            <a:extLst>
              <a:ext uri="{FF2B5EF4-FFF2-40B4-BE49-F238E27FC236}">
                <a16:creationId xmlns:a16="http://schemas.microsoft.com/office/drawing/2014/main" id="{2FB19B80-0B4E-4DD6-DD7A-44526947AAB8}"/>
              </a:ext>
            </a:extLst>
          </p:cNvPr>
          <p:cNvSpPr>
            <a:spLocks noGrp="1" noChangeArrowheads="1"/>
          </p:cNvSpPr>
          <p:nvPr>
            <p:ph type="body" idx="1"/>
          </p:nvPr>
        </p:nvSpPr>
        <p:spPr>
          <a:xfrm>
            <a:off x="762000" y="1905000"/>
            <a:ext cx="7848600" cy="4267200"/>
          </a:xfrm>
        </p:spPr>
        <p:txBody>
          <a:bodyPr/>
          <a:lstStyle/>
          <a:p>
            <a:pPr eaLnBrk="1" hangingPunct="1">
              <a:spcBef>
                <a:spcPct val="0"/>
              </a:spcBef>
              <a:spcAft>
                <a:spcPts val="1200"/>
              </a:spcAft>
            </a:pPr>
            <a:r>
              <a:rPr lang="en-US" altLang="en-US" sz="2800" b="1" i="1" dirty="0"/>
              <a:t>Concourse</a:t>
            </a:r>
            <a:r>
              <a:rPr lang="en-US" altLang="en-US" sz="2800" b="1" dirty="0"/>
              <a:t>:</a:t>
            </a:r>
            <a:r>
              <a:rPr lang="en-US" altLang="en-US" sz="2800" b="1" i="1" dirty="0"/>
              <a:t> </a:t>
            </a:r>
            <a:r>
              <a:rPr lang="en-US" altLang="en-US" sz="2800" dirty="0"/>
              <a:t>Includes all </a:t>
            </a:r>
            <a:r>
              <a:rPr lang="en-US" altLang="en-US" sz="2800" i="1" u="sng" dirty="0"/>
              <a:t>statements</a:t>
            </a:r>
            <a:r>
              <a:rPr lang="en-US" altLang="en-US" sz="2800" dirty="0"/>
              <a:t> related to ideas, feelings, concerns, and preferences about the topic of study </a:t>
            </a:r>
          </a:p>
          <a:p>
            <a:pPr eaLnBrk="1" hangingPunct="1">
              <a:spcBef>
                <a:spcPct val="0"/>
              </a:spcBef>
              <a:spcAft>
                <a:spcPts val="1200"/>
              </a:spcAft>
            </a:pPr>
            <a:r>
              <a:rPr lang="en-US" altLang="en-US" sz="2800" dirty="0"/>
              <a:t>A concourse can be collected from </a:t>
            </a:r>
          </a:p>
          <a:p>
            <a:pPr lvl="1" eaLnBrk="1" hangingPunct="1">
              <a:lnSpc>
                <a:spcPct val="90000"/>
              </a:lnSpc>
            </a:pPr>
            <a:r>
              <a:rPr lang="en-US" altLang="en-US" sz="2400" dirty="0"/>
              <a:t>Interviews, focus groups </a:t>
            </a:r>
          </a:p>
          <a:p>
            <a:pPr lvl="1" eaLnBrk="1" hangingPunct="1">
              <a:lnSpc>
                <a:spcPct val="90000"/>
              </a:lnSpc>
            </a:pPr>
            <a:r>
              <a:rPr lang="en-US" altLang="en-US" sz="2400" dirty="0"/>
              <a:t>Commentaries from newspapers</a:t>
            </a:r>
          </a:p>
          <a:p>
            <a:pPr lvl="1" eaLnBrk="1" hangingPunct="1">
              <a:lnSpc>
                <a:spcPct val="90000"/>
              </a:lnSpc>
            </a:pPr>
            <a:r>
              <a:rPr lang="en-US" altLang="en-US" sz="2400" dirty="0"/>
              <a:t>Literature review</a:t>
            </a:r>
          </a:p>
          <a:p>
            <a:pPr lvl="1" eaLnBrk="1" hangingPunct="1">
              <a:lnSpc>
                <a:spcPct val="90000"/>
              </a:lnSpc>
            </a:pPr>
            <a:r>
              <a:rPr lang="en-US" altLang="en-US" sz="240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6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36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a:extLst>
              <a:ext uri="{FF2B5EF4-FFF2-40B4-BE49-F238E27FC236}">
                <a16:creationId xmlns:a16="http://schemas.microsoft.com/office/drawing/2014/main" id="{A2DD5604-A971-72B2-3E6B-3B0EA036D693}"/>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en-CA" altLang="en-US" sz="1400"/>
              <a:t>2023 Stata Conference, Stanford</a:t>
            </a:r>
            <a:endParaRPr lang="en-US" altLang="en-US" sz="1400"/>
          </a:p>
        </p:txBody>
      </p:sp>
      <p:sp>
        <p:nvSpPr>
          <p:cNvPr id="17411" name="Slide Number Placeholder 4">
            <a:extLst>
              <a:ext uri="{FF2B5EF4-FFF2-40B4-BE49-F238E27FC236}">
                <a16:creationId xmlns:a16="http://schemas.microsoft.com/office/drawing/2014/main" id="{62A53C53-F64C-AEC8-9EDC-21AB652E2E4A}"/>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1E9880D-70B1-40D4-A64B-64568BBF41F3}" type="slidenum">
              <a:rPr lang="en-US" altLang="en-US" sz="1400" smtClean="0"/>
              <a:pPr>
                <a:spcBef>
                  <a:spcPct val="0"/>
                </a:spcBef>
                <a:buClrTx/>
                <a:buSzTx/>
                <a:buFontTx/>
                <a:buNone/>
              </a:pPr>
              <a:t>7</a:t>
            </a:fld>
            <a:endParaRPr lang="en-US" altLang="en-US" sz="1400"/>
          </a:p>
        </p:txBody>
      </p:sp>
      <p:sp>
        <p:nvSpPr>
          <p:cNvPr id="17412" name="Rectangle 2">
            <a:extLst>
              <a:ext uri="{FF2B5EF4-FFF2-40B4-BE49-F238E27FC236}">
                <a16:creationId xmlns:a16="http://schemas.microsoft.com/office/drawing/2014/main" id="{D3FB2BCE-A115-EA60-89AA-3073EF3E6526}"/>
              </a:ext>
            </a:extLst>
          </p:cNvPr>
          <p:cNvSpPr>
            <a:spLocks noGrp="1" noChangeArrowheads="1"/>
          </p:cNvSpPr>
          <p:nvPr>
            <p:ph type="title"/>
          </p:nvPr>
        </p:nvSpPr>
        <p:spPr/>
        <p:txBody>
          <a:bodyPr/>
          <a:lstStyle/>
          <a:p>
            <a:pPr eaLnBrk="1" hangingPunct="1"/>
            <a:r>
              <a:rPr lang="en-US" altLang="en-US"/>
              <a:t>QM: Q-sample</a:t>
            </a:r>
          </a:p>
        </p:txBody>
      </p:sp>
      <p:sp>
        <p:nvSpPr>
          <p:cNvPr id="17413" name="Rectangle 3">
            <a:extLst>
              <a:ext uri="{FF2B5EF4-FFF2-40B4-BE49-F238E27FC236}">
                <a16:creationId xmlns:a16="http://schemas.microsoft.com/office/drawing/2014/main" id="{DFC3D29E-6153-B032-65BC-C3751B7E3544}"/>
              </a:ext>
            </a:extLst>
          </p:cNvPr>
          <p:cNvSpPr>
            <a:spLocks noGrp="1" noChangeArrowheads="1"/>
          </p:cNvSpPr>
          <p:nvPr>
            <p:ph type="body" idx="1"/>
          </p:nvPr>
        </p:nvSpPr>
        <p:spPr>
          <a:xfrm>
            <a:off x="228600" y="1828800"/>
            <a:ext cx="8686800" cy="4419600"/>
          </a:xfrm>
        </p:spPr>
        <p:txBody>
          <a:bodyPr/>
          <a:lstStyle/>
          <a:p>
            <a:pPr eaLnBrk="1" hangingPunct="1">
              <a:spcBef>
                <a:spcPct val="0"/>
              </a:spcBef>
              <a:spcAft>
                <a:spcPts val="1200"/>
              </a:spcAft>
            </a:pPr>
            <a:r>
              <a:rPr lang="en-US" altLang="en-US" sz="2700" dirty="0"/>
              <a:t>Q-sample (Q-set) is a representative set of statements including all the major viewpoints, feelings, and preferences in the concourse</a:t>
            </a:r>
          </a:p>
          <a:p>
            <a:pPr eaLnBrk="1" hangingPunct="1">
              <a:spcBef>
                <a:spcPct val="0"/>
              </a:spcBef>
              <a:spcAft>
                <a:spcPts val="1200"/>
              </a:spcAft>
            </a:pPr>
            <a:r>
              <a:rPr lang="en-US" altLang="en-US" sz="2700" dirty="0"/>
              <a:t>The statements in the Q-sample are numbered randomly</a:t>
            </a:r>
          </a:p>
          <a:p>
            <a:pPr eaLnBrk="1" hangingPunct="1">
              <a:spcBef>
                <a:spcPct val="0"/>
              </a:spcBef>
              <a:spcAft>
                <a:spcPts val="1200"/>
              </a:spcAft>
            </a:pPr>
            <a:r>
              <a:rPr lang="en-US" altLang="en-US" sz="2700" dirty="0"/>
              <a:t>Then each statement is typed on a piece of paper (e.g., 3X5 cards) or used online!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Footer Placeholder 3">
            <a:extLst>
              <a:ext uri="{FF2B5EF4-FFF2-40B4-BE49-F238E27FC236}">
                <a16:creationId xmlns:a16="http://schemas.microsoft.com/office/drawing/2014/main" id="{A9F20275-24D1-7C0B-5F60-4B4BDCB9955D}"/>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19459" name="Slide Number Placeholder 4">
            <a:extLst>
              <a:ext uri="{FF2B5EF4-FFF2-40B4-BE49-F238E27FC236}">
                <a16:creationId xmlns:a16="http://schemas.microsoft.com/office/drawing/2014/main" id="{3C5F2FDE-2FAC-8EBD-9528-29E57C3BD93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E9037654-17BC-4E93-AFEB-7D98908BCD53}" type="slidenum">
              <a:rPr lang="en-US" altLang="en-US" sz="1400" smtClean="0"/>
              <a:pPr>
                <a:spcBef>
                  <a:spcPct val="0"/>
                </a:spcBef>
                <a:buClrTx/>
                <a:buSzTx/>
                <a:buFontTx/>
                <a:buNone/>
              </a:pPr>
              <a:t>8</a:t>
            </a:fld>
            <a:endParaRPr lang="en-US" altLang="en-US" sz="1400"/>
          </a:p>
        </p:txBody>
      </p:sp>
      <p:sp>
        <p:nvSpPr>
          <p:cNvPr id="19460" name="Rectangle 2">
            <a:extLst>
              <a:ext uri="{FF2B5EF4-FFF2-40B4-BE49-F238E27FC236}">
                <a16:creationId xmlns:a16="http://schemas.microsoft.com/office/drawing/2014/main" id="{297C0B0E-0493-DAA5-A563-AAD6687AD495}"/>
              </a:ext>
            </a:extLst>
          </p:cNvPr>
          <p:cNvSpPr>
            <a:spLocks noGrp="1" noChangeArrowheads="1"/>
          </p:cNvSpPr>
          <p:nvPr>
            <p:ph type="title"/>
          </p:nvPr>
        </p:nvSpPr>
        <p:spPr/>
        <p:txBody>
          <a:bodyPr/>
          <a:lstStyle/>
          <a:p>
            <a:pPr eaLnBrk="1" hangingPunct="1"/>
            <a:r>
              <a:rPr lang="en-US" altLang="en-US" sz="3200" b="1" dirty="0"/>
              <a:t>Example 1: </a:t>
            </a:r>
            <a:br>
              <a:rPr lang="en-US" altLang="en-US" sz="3200" b="1" dirty="0"/>
            </a:br>
            <a:r>
              <a:rPr lang="en-US" altLang="en-US" sz="2400" b="1" dirty="0"/>
              <a:t>Marijuana Legalization (ML)</a:t>
            </a:r>
          </a:p>
        </p:txBody>
      </p:sp>
      <p:sp>
        <p:nvSpPr>
          <p:cNvPr id="19461" name="Rectangle 3">
            <a:extLst>
              <a:ext uri="{FF2B5EF4-FFF2-40B4-BE49-F238E27FC236}">
                <a16:creationId xmlns:a16="http://schemas.microsoft.com/office/drawing/2014/main" id="{C8AF37C8-0F3C-6AAC-0609-600E50AF3DAC}"/>
              </a:ext>
            </a:extLst>
          </p:cNvPr>
          <p:cNvSpPr>
            <a:spLocks noGrp="1" noChangeArrowheads="1"/>
          </p:cNvSpPr>
          <p:nvPr>
            <p:ph type="body" idx="1"/>
          </p:nvPr>
        </p:nvSpPr>
        <p:spPr/>
        <p:txBody>
          <a:bodyPr/>
          <a:lstStyle/>
          <a:p>
            <a:pPr marL="0" indent="0" eaLnBrk="1" hangingPunct="1">
              <a:buFont typeface="Wingdings" panose="05000000000000000000" pitchFamily="2" charset="2"/>
              <a:buNone/>
            </a:pPr>
            <a:r>
              <a:rPr lang="en-US" altLang="en-US" sz="4000" b="1" dirty="0"/>
              <a:t>Objective: </a:t>
            </a:r>
            <a:r>
              <a:rPr lang="en-US" altLang="en-US" sz="4000" dirty="0"/>
              <a:t>To explore the salient viewpoints of the participants attending several QM workshops on marijuana legalization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a:extLst>
              <a:ext uri="{FF2B5EF4-FFF2-40B4-BE49-F238E27FC236}">
                <a16:creationId xmlns:a16="http://schemas.microsoft.com/office/drawing/2014/main" id="{007DF98B-57E9-BFCB-6B7D-140FC1FDAFAB}"/>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r>
              <a:rPr lang="it-IT" altLang="en-US" sz="1400"/>
              <a:t>2023 Stata Conference, Stanford</a:t>
            </a:r>
            <a:endParaRPr lang="en-US" altLang="en-US" sz="1400"/>
          </a:p>
        </p:txBody>
      </p:sp>
      <p:sp>
        <p:nvSpPr>
          <p:cNvPr id="21507" name="Slide Number Placeholder 4">
            <a:extLst>
              <a:ext uri="{FF2B5EF4-FFF2-40B4-BE49-F238E27FC236}">
                <a16:creationId xmlns:a16="http://schemas.microsoft.com/office/drawing/2014/main" id="{57B0892B-2E48-03F9-98DF-F8FA57645387}"/>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FF"/>
              </a:buClr>
              <a:buSzPct val="95000"/>
              <a:buFont typeface="Wingdings" panose="05000000000000000000" pitchFamily="2" charset="2"/>
              <a:buChar char="l"/>
              <a:defRPr sz="3100">
                <a:solidFill>
                  <a:schemeClr val="tx1"/>
                </a:solidFill>
                <a:latin typeface="Arial" panose="020B0604020202020204" pitchFamily="34" charset="0"/>
              </a:defRPr>
            </a:lvl1pPr>
            <a:lvl2pPr marL="742950" indent="-285750">
              <a:spcBef>
                <a:spcPct val="20000"/>
              </a:spcBef>
              <a:buClr>
                <a:srgbClr val="7174F5"/>
              </a:buClr>
              <a:buSzPct val="150000"/>
              <a:buChar char="•"/>
              <a:defRPr sz="2600">
                <a:solidFill>
                  <a:schemeClr val="tx1"/>
                </a:solidFill>
                <a:latin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defRPr>
            </a:lvl9pPr>
          </a:lstStyle>
          <a:p>
            <a:pPr>
              <a:spcBef>
                <a:spcPct val="0"/>
              </a:spcBef>
              <a:buClrTx/>
              <a:buSzTx/>
              <a:buFontTx/>
              <a:buNone/>
            </a:pPr>
            <a:fld id="{75DADF4C-4A83-4659-8C9F-69C8538728C1}" type="slidenum">
              <a:rPr lang="en-US" altLang="en-US" sz="1400" smtClean="0"/>
              <a:pPr>
                <a:spcBef>
                  <a:spcPct val="0"/>
                </a:spcBef>
                <a:buClrTx/>
                <a:buSzTx/>
                <a:buFontTx/>
                <a:buNone/>
              </a:pPr>
              <a:t>9</a:t>
            </a:fld>
            <a:endParaRPr lang="en-US" altLang="en-US" sz="1400"/>
          </a:p>
        </p:txBody>
      </p:sp>
      <p:sp>
        <p:nvSpPr>
          <p:cNvPr id="21508" name="Rectangle 2">
            <a:extLst>
              <a:ext uri="{FF2B5EF4-FFF2-40B4-BE49-F238E27FC236}">
                <a16:creationId xmlns:a16="http://schemas.microsoft.com/office/drawing/2014/main" id="{DC573040-A643-568E-21C3-3D417C602CFB}"/>
              </a:ext>
            </a:extLst>
          </p:cNvPr>
          <p:cNvSpPr>
            <a:spLocks noGrp="1" noChangeArrowheads="1"/>
          </p:cNvSpPr>
          <p:nvPr>
            <p:ph type="title"/>
          </p:nvPr>
        </p:nvSpPr>
        <p:spPr/>
        <p:txBody>
          <a:bodyPr/>
          <a:lstStyle/>
          <a:p>
            <a:pPr eaLnBrk="1" hangingPunct="1"/>
            <a:r>
              <a:rPr lang="en-US" altLang="en-US" sz="3200" b="1" dirty="0"/>
              <a:t>Example 1: </a:t>
            </a:r>
            <a:br>
              <a:rPr lang="en-US" altLang="en-US" sz="3200" b="1" dirty="0"/>
            </a:br>
            <a:r>
              <a:rPr lang="en-US" altLang="en-US" sz="3200" b="1" dirty="0"/>
              <a:t>Marijuana Legalization</a:t>
            </a:r>
          </a:p>
        </p:txBody>
      </p:sp>
      <p:sp>
        <p:nvSpPr>
          <p:cNvPr id="15365" name="Rectangle 3">
            <a:extLst>
              <a:ext uri="{FF2B5EF4-FFF2-40B4-BE49-F238E27FC236}">
                <a16:creationId xmlns:a16="http://schemas.microsoft.com/office/drawing/2014/main" id="{6347D34D-872E-EF27-F4A7-01D131E01401}"/>
              </a:ext>
            </a:extLst>
          </p:cNvPr>
          <p:cNvSpPr>
            <a:spLocks noGrp="1" noChangeArrowheads="1"/>
          </p:cNvSpPr>
          <p:nvPr>
            <p:ph type="body" idx="1"/>
          </p:nvPr>
        </p:nvSpPr>
        <p:spPr>
          <a:xfrm>
            <a:off x="381000" y="1752600"/>
            <a:ext cx="8305800" cy="4114800"/>
          </a:xfrm>
        </p:spPr>
        <p:txBody>
          <a:bodyPr>
            <a:normAutofit fontScale="92500" lnSpcReduction="20000"/>
          </a:bodyPr>
          <a:lstStyle/>
          <a:p>
            <a:pPr marL="347663" indent="-347663" eaLnBrk="1" hangingPunct="1">
              <a:defRPr/>
            </a:pPr>
            <a:r>
              <a:rPr lang="en-US" altLang="en-US" sz="2800" dirty="0"/>
              <a:t>Marijuana (Latin name of </a:t>
            </a:r>
            <a:r>
              <a:rPr lang="en-US" altLang="en-US" sz="2800" i="1" dirty="0"/>
              <a:t>Cannabis sativa) </a:t>
            </a:r>
            <a:r>
              <a:rPr lang="en-US" altLang="en-US" sz="2800" dirty="0"/>
              <a:t>is known to most people as grass, pot, or weed, mainly when referring to its recreational use </a:t>
            </a:r>
          </a:p>
          <a:p>
            <a:pPr marL="347663" indent="-347663" eaLnBrk="1" hangingPunct="1">
              <a:defRPr/>
            </a:pPr>
            <a:r>
              <a:rPr lang="en-US" altLang="en-US" sz="2800" dirty="0"/>
              <a:t>It may have great potential for the development of new drugs</a:t>
            </a:r>
          </a:p>
          <a:p>
            <a:pPr marL="347663" indent="-347663" eaLnBrk="1" hangingPunct="1">
              <a:defRPr/>
            </a:pPr>
            <a:r>
              <a:rPr lang="en-US" altLang="en-US" sz="2800" dirty="0"/>
              <a:t>On the other hand, cannabis smoke can</a:t>
            </a:r>
          </a:p>
          <a:p>
            <a:pPr marL="747713" lvl="1" indent="-347663" eaLnBrk="1" hangingPunct="1">
              <a:defRPr/>
            </a:pPr>
            <a:r>
              <a:rPr lang="en-US" altLang="en-US" sz="2400" dirty="0"/>
              <a:t>induce unpleasant effects such as panic, paranoia, and hallucinations</a:t>
            </a:r>
          </a:p>
          <a:p>
            <a:pPr marL="747713" lvl="1" indent="-347663" eaLnBrk="1" hangingPunct="1">
              <a:defRPr/>
            </a:pPr>
            <a:r>
              <a:rPr lang="en-US" altLang="en-US" sz="2400" dirty="0"/>
              <a:t>increase heart rate and lower blood pressure</a:t>
            </a:r>
          </a:p>
          <a:p>
            <a:pPr marL="747713" lvl="1" indent="-347663" eaLnBrk="1" hangingPunct="1">
              <a:defRPr/>
            </a:pPr>
            <a:r>
              <a:rPr lang="en-US" altLang="en-US" sz="2400" dirty="0"/>
              <a:t>lead to </a:t>
            </a:r>
            <a:r>
              <a:rPr lang="en-US" altLang="en-US" sz="2400" i="1" dirty="0" err="1"/>
              <a:t>amotivational</a:t>
            </a:r>
            <a:r>
              <a:rPr lang="en-US" altLang="en-US" sz="2400" i="1" dirty="0"/>
              <a:t> syndrome</a:t>
            </a:r>
          </a:p>
          <a:p>
            <a:pPr marL="747713" lvl="1" indent="-347663" eaLnBrk="1" hangingPunct="1">
              <a:defRPr/>
            </a:pPr>
            <a:r>
              <a:rPr lang="en-US" altLang="en-US" sz="2400" dirty="0"/>
              <a:t>adversely affect short-term memory and cognitive abilities in long-term users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36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9651</TotalTime>
  <Words>2725</Words>
  <Application>Microsoft Office PowerPoint</Application>
  <PresentationFormat>On-screen Show (4:3)</PresentationFormat>
  <Paragraphs>460</Paragraphs>
  <Slides>46</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Arial Black</vt:lpstr>
      <vt:lpstr>Calibri</vt:lpstr>
      <vt:lpstr>Comic Sans MS</vt:lpstr>
      <vt:lpstr>Courier New</vt:lpstr>
      <vt:lpstr>Times New Roman</vt:lpstr>
      <vt:lpstr>Verdana</vt:lpstr>
      <vt:lpstr>Wingdings</vt:lpstr>
      <vt:lpstr>Studio</vt:lpstr>
      <vt:lpstr>Using Stata for Q-methodology Studies</vt:lpstr>
      <vt:lpstr>Outline</vt:lpstr>
      <vt:lpstr>Q-methodology (QM): History</vt:lpstr>
      <vt:lpstr>Goals in a Q-methodology study</vt:lpstr>
      <vt:lpstr>Four steps in a Q-study</vt:lpstr>
      <vt:lpstr>QM: The Concourse </vt:lpstr>
      <vt:lpstr>QM: Q-sample</vt:lpstr>
      <vt:lpstr>Example 1:  Marijuana Legalization (ML)</vt:lpstr>
      <vt:lpstr>Example 1:  Marijuana Legalization</vt:lpstr>
      <vt:lpstr>Example1 :  Marijuana Legalization</vt:lpstr>
      <vt:lpstr>Example1: List of statements</vt:lpstr>
      <vt:lpstr>Q-Sort table (scale)</vt:lpstr>
      <vt:lpstr>A Completed Q-Sort</vt:lpstr>
      <vt:lpstr>Analysis &amp; Interpretation </vt:lpstr>
      <vt:lpstr>Analysis &amp; Interpretation</vt:lpstr>
      <vt:lpstr>Factor Interpretation</vt:lpstr>
      <vt:lpstr>ML dataset: Participants &amp; data organization</vt:lpstr>
      <vt:lpstr>A Completed Q-Sort</vt:lpstr>
      <vt:lpstr>qconvert</vt:lpstr>
      <vt:lpstr>Step 4:  Analysis &amp; Interpretation </vt:lpstr>
      <vt:lpstr>qfactor</vt:lpstr>
      <vt:lpstr>qfactor</vt:lpstr>
      <vt:lpstr>qfactor: Results</vt:lpstr>
      <vt:lpstr>Stored files</vt:lpstr>
      <vt:lpstr>Example 2: Evaluation of an interprofessional education (IPE) program in anatomy</vt:lpstr>
      <vt:lpstr>Example 2: Evaluation of an interprofessional education program in anatomy</vt:lpstr>
      <vt:lpstr>Background</vt:lpstr>
      <vt:lpstr>Methods Q-sample</vt:lpstr>
      <vt:lpstr>  Methods Q-Sort table</vt:lpstr>
      <vt:lpstr>Methods Analysis</vt:lpstr>
      <vt:lpstr>Results</vt:lpstr>
      <vt:lpstr>Factor 1: Anatomy IPE enthusiasts Distinguishing Statements</vt:lpstr>
      <vt:lpstr>Factor 3: Skeptical IPE Anatomists Distinguishing Statements</vt:lpstr>
      <vt:lpstr> Consensus Statements</vt:lpstr>
      <vt:lpstr>Qpair for the analysis of paired Q-sorts</vt:lpstr>
      <vt:lpstr>Qpair for the analysis of paired Q-sorts</vt:lpstr>
      <vt:lpstr>Qpair: An example Person-Organization (P-O) fit</vt:lpstr>
      <vt:lpstr>Qpair: An example</vt:lpstr>
      <vt:lpstr>Qpair: An example</vt:lpstr>
      <vt:lpstr>Qpair: An example</vt:lpstr>
      <vt:lpstr>Qpair: An example</vt:lpstr>
      <vt:lpstr>Qpair: An example</vt:lpstr>
      <vt:lpstr>Qpair: An example</vt:lpstr>
      <vt:lpstr>Qpair: An example</vt:lpstr>
      <vt:lpstr>References</vt:lpstr>
      <vt:lpstr>Thank you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Q-Methodology</dc:title>
  <dc:creator>daneshn</dc:creator>
  <cp:lastModifiedBy>Akhtar-Danesh, Noori</cp:lastModifiedBy>
  <cp:revision>521</cp:revision>
  <cp:lastPrinted>2023-01-25T16:14:47Z</cp:lastPrinted>
  <dcterms:created xsi:type="dcterms:W3CDTF">2004-02-06T16:57:51Z</dcterms:created>
  <dcterms:modified xsi:type="dcterms:W3CDTF">2023-07-17T20:41:45Z</dcterms:modified>
</cp:coreProperties>
</file>