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67" r:id="rId3"/>
    <p:sldId id="268" r:id="rId4"/>
    <p:sldId id="320" r:id="rId5"/>
    <p:sldId id="298" r:id="rId6"/>
    <p:sldId id="319" r:id="rId7"/>
    <p:sldId id="270" r:id="rId8"/>
    <p:sldId id="274" r:id="rId9"/>
    <p:sldId id="275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3" r:id="rId22"/>
    <p:sldId id="294" r:id="rId23"/>
    <p:sldId id="297" r:id="rId24"/>
    <p:sldId id="296" r:id="rId25"/>
    <p:sldId id="322" r:id="rId26"/>
    <p:sldId id="321" r:id="rId27"/>
    <p:sldId id="306" r:id="rId28"/>
    <p:sldId id="308" r:id="rId29"/>
    <p:sldId id="309" r:id="rId30"/>
    <p:sldId id="310" r:id="rId31"/>
    <p:sldId id="311" r:id="rId32"/>
    <p:sldId id="317" r:id="rId33"/>
    <p:sldId id="318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9EDD9BC-FCBE-ED23-D839-5E1C0ECBA171}" name="Jason Haw" initials="JH" userId="7c95ebd6269207d5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CFD"/>
    <a:srgbClr val="102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95" autoAdjust="0"/>
    <p:restoredTop sz="73487" autoAdjust="0"/>
  </p:normalViewPr>
  <p:slideViewPr>
    <p:cSldViewPr snapToGrid="0">
      <p:cViewPr>
        <p:scale>
          <a:sx n="75" d="100"/>
          <a:sy n="75" d="100"/>
        </p:scale>
        <p:origin x="918" y="5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9484A-66F3-4DED-93BF-0F031DBD57E5}" type="datetimeFigureOut">
              <a:rPr lang="en-US" smtClean="0"/>
              <a:t>8/4/2022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4A450-C98E-496B-A54D-15F4F7EC9E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351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158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0664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489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100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039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1555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93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12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158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4191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96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3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54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2502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0542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2245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36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0534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417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792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8861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205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endParaRPr lang="en-US" sz="1800" kern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9889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0024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7155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0175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47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01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2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219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523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7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54A450-C98E-496B-A54D-15F4F7EC9E8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799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9D629-7E42-D46C-81A1-3DCE6D90D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42B19C-8C94-06DC-698F-D9A09E8BDE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564E9-8044-F745-628C-E223A3A76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7285E-3C50-4BCD-B6DA-21B87DFD5810}" type="datetime1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B8343-B721-B482-7903-D4C49128D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ED81C-FBB2-5590-42DA-1181F8AEB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3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DAFAA-4C48-A471-68F4-EA0CCD4A0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5634A1-6D50-257C-B2E0-9FC29579BB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E5820-1BD2-6DD5-B747-0B313F208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C2409-D166-4637-8E7B-750F74CA0602}" type="datetime1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B5906A-E081-4286-E10A-F8E0D84E2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D878AA-56B3-5BB7-18D5-9A0430607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03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C5894D-A151-7957-0D3E-AF023D1A2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498D62-1DD9-89EF-0564-102B02DD75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EEC07-3AFA-55C3-CFC7-F6B2C7FA7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901DE-C2E0-4B92-B28B-46755BA2C21A}" type="datetime1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36ADE-3FCE-3A53-F12C-3A193AF78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495D3-0629-636A-3F2B-D0FA9D902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8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7F63F-8BEE-1527-F196-C62F17E33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34DA8A-0A80-A9DA-0513-9264942832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44FA6-3F1A-314A-820E-10EE6C474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90364-5D28-49E8-B00B-20353EBD36B9}" type="datetime1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5457CF-432C-203F-B2AF-ED104B474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290E0-2B11-3B5B-21DD-1112FD2A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0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7E774-E6CC-388D-BD0D-2458457B9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CAB7F-81F8-BB5E-DE7F-A6E883B2A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B4361-7762-9384-3BFF-418B0A2AF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F2CA4-AD10-4049-B3B0-2E14621669FA}" type="datetime1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B29BD9-05D2-3850-12DC-30F939BF7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4AC28C-0623-02DB-D438-222CC9741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62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4CBA-D3AF-8AB4-6C34-3DF55AB48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133EEF-CBC5-85B4-0F44-746BB39ABF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9E5562-2C9D-2061-360B-1F70C46DB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11E720-5BB6-514A-C50C-734889117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C34CB-B616-444A-9E0D-AA39F9826027}" type="datetime1">
              <a:rPr lang="en-US" smtClean="0"/>
              <a:t>8/4/2022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1F449C-3FC2-862E-4BF3-780BE12A5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FA497D-7DCD-E059-498F-A3DC619DE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898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1077D-3D56-0929-8622-09769604E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2BE42-E1E8-3DEC-167D-441C2BCFB3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F126C7-43CA-1BA1-C7F2-C345F4563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500C95-9F00-854B-FAD4-4F04CAFC09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7C4A17-3097-19E8-E675-726C5FD947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5F38AE-A7AB-B77D-33EC-D30DF0C0B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43779-2518-45B7-9E70-9A4D5071E499}" type="datetime1">
              <a:rPr lang="en-US" smtClean="0"/>
              <a:t>8/4/2022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DAC1A2-AE76-A936-43A4-AE6980800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FB47B3-BD06-9A54-75C1-E79209D10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27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2B587-2859-62AC-5811-361D1C584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739CC2-4562-78C0-121E-2994B29DF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5BB65-E11B-42BB-8625-CCA32CF0BC1C}" type="datetime1">
              <a:rPr lang="en-US" smtClean="0"/>
              <a:t>8/4/2022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1235F-D2DE-B7BA-4AC0-916F5B0F2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B1131B-F212-2692-9341-421885201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12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0082F3-2287-A68F-E814-F71338830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769BE-8F4F-4DDB-A005-59C13210A7BD}" type="datetime1">
              <a:rPr lang="en-US" smtClean="0"/>
              <a:t>8/4/2022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3508E9-C301-732C-8575-F66A15C27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401A30-42FD-54CE-8CE7-962846782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1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DF90B-5F75-06EB-F461-4DCB7DA1A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8F875-2C3B-2102-263C-EECAAB6C5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509FF9-9444-E3EC-9369-AFA262843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206DF1-9859-CC51-EFBD-E09848830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1BEB2-E477-4EEB-86D9-9358F9490372}" type="datetime1">
              <a:rPr lang="en-US" smtClean="0"/>
              <a:t>8/4/2022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18502-3F78-536E-5F90-77D66C35B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0975E5-1383-AA35-85C2-73DC93584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90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627DF-1421-6E37-52F5-B07A8F3E9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855E0C-DB18-06F8-2F5E-C701DD27EF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766240-FF7F-4933-D2CE-2AD6098FD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2A773-FBB8-2890-92A4-D43B3A231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06F77-5ECB-40DE-BA40-0B4D0C58DAAB}" type="datetime1">
              <a:rPr lang="en-US" smtClean="0"/>
              <a:t>8/4/2022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6D3C5C-B787-40AF-C6F2-8B70D54B0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20E75-EBB1-7950-E915-6C53775A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85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675CE6A-7432-32CC-40E7-982A1D11F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CC63CA-7DCD-7B38-1E91-8630C04B6B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17BDF-2F99-7C24-4A04-307A44A959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E86AA-7520-4235-96D6-45C33E4E09C5}" type="datetime1">
              <a:rPr lang="en-US" smtClean="0"/>
              <a:t>8/4/2022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4A07C2-3451-A666-7E72-A5C60C4536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F68B9-84AE-2168-EF88-0015D5356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DDFAD-F267-4050-B5F2-27FEB907F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5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Relationship Id="rId9" Type="http://schemas.microsoft.com/office/2007/relationships/hdphoto" Target="../media/hdphoto3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tata.com/bookstore/multilevel-longitudinal-modeling-stata/" TargetMode="External"/><Relationship Id="rId13" Type="http://schemas.openxmlformats.org/officeDocument/2006/relationships/hyperlink" Target="http://www.seec.uct.ac.za/ggplot2-grammar-graphics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8.jp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routledge.com/Applied-Survey-Data-Analysis/Heeringa-West-Berglund/p/book/9780367736118" TargetMode="External"/><Relationship Id="rId11" Type="http://schemas.openxmlformats.org/officeDocument/2006/relationships/hyperlink" Target="https://www.stata.com/manuals/svy.pdf" TargetMode="External"/><Relationship Id="rId5" Type="http://schemas.openxmlformats.org/officeDocument/2006/relationships/image" Target="../media/image7.svg"/><Relationship Id="rId10" Type="http://schemas.openxmlformats.org/officeDocument/2006/relationships/image" Target="../media/image10.png"/><Relationship Id="rId4" Type="http://schemas.openxmlformats.org/officeDocument/2006/relationships/image" Target="../media/image6.png"/><Relationship Id="rId9" Type="http://schemas.openxmlformats.org/officeDocument/2006/relationships/image" Target="../media/image9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hyperlink" Target="https://www.github.com/" TargetMode="External"/><Relationship Id="rId10" Type="http://schemas.openxmlformats.org/officeDocument/2006/relationships/image" Target="../media/image14.jpg"/><Relationship Id="rId4" Type="http://schemas.openxmlformats.org/officeDocument/2006/relationships/hyperlink" Target="https://git-scm.com/downloads" TargetMode="External"/><Relationship Id="rId9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jpg"/><Relationship Id="rId7" Type="http://schemas.microsoft.com/office/2007/relationships/hdphoto" Target="../media/hdphoto1.wdp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11" Type="http://schemas.microsoft.com/office/2007/relationships/hdphoto" Target="../media/hdphoto3.wdp"/><Relationship Id="rId5" Type="http://schemas.openxmlformats.org/officeDocument/2006/relationships/hyperlink" Target="https://github.com/neljasonhaw/fies_health_inequalities" TargetMode="External"/><Relationship Id="rId10" Type="http://schemas.openxmlformats.org/officeDocument/2006/relationships/image" Target="../media/image4.png"/><Relationship Id="rId4" Type="http://schemas.openxmlformats.org/officeDocument/2006/relationships/hyperlink" Target="https://github.com/neljasonhaw/svydata_viz_stata_to_r" TargetMode="External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2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large building with a domed roof&#10;&#10;Description automatically generated with low confidence">
            <a:extLst>
              <a:ext uri="{FF2B5EF4-FFF2-40B4-BE49-F238E27FC236}">
                <a16:creationId xmlns:a16="http://schemas.microsoft.com/office/drawing/2014/main" id="{47404D5E-A825-8F75-B907-5CC070EF8DF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0962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622AF4-DDDA-8A6B-34CF-2DCEC9762C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74" y="1600200"/>
            <a:ext cx="10357022" cy="1195251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rgbClr val="FCFCFD"/>
                </a:solidFill>
              </a:rPr>
              <a:t>Visualizing Survey Data Analysis Results:</a:t>
            </a:r>
            <a:br>
              <a:rPr lang="en-US" sz="4400" dirty="0">
                <a:solidFill>
                  <a:srgbClr val="FCFCFD"/>
                </a:solidFill>
              </a:rPr>
            </a:br>
            <a:r>
              <a:rPr lang="en-US" sz="3600" dirty="0">
                <a:solidFill>
                  <a:srgbClr val="FCFCFD"/>
                </a:solidFill>
                <a:latin typeface="+mn-lt"/>
              </a:rPr>
              <a:t>Marrying the Best from Stata and R</a:t>
            </a:r>
            <a:endParaRPr lang="en-US" sz="4400" dirty="0">
              <a:solidFill>
                <a:srgbClr val="FCFCFD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10543E-1220-66A0-ED34-31DB1F6B7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2974" y="3429000"/>
            <a:ext cx="9144000" cy="165576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600" dirty="0">
                <a:solidFill>
                  <a:srgbClr val="FCFCFD"/>
                </a:solidFill>
                <a:latin typeface="+mj-lt"/>
              </a:rPr>
              <a:t>2022 Stata Conference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rgbClr val="FCFCFD"/>
                </a:solidFill>
              </a:rPr>
              <a:t>4 – 5 August 2022    Washington DC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600" dirty="0">
              <a:solidFill>
                <a:srgbClr val="FCFCFD"/>
              </a:solidFill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rgbClr val="FCFCFD"/>
                </a:solidFill>
                <a:latin typeface="+mj-lt"/>
              </a:rPr>
              <a:t>Nel Jason (Jason) L. Haw, MS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FCFCFD"/>
                </a:solidFill>
              </a:rPr>
              <a:t>PhD Student, Department of Epidemiology, Johns Hopkins Bloomberg School of Public Health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tabLst>
                <a:tab pos="1828800" algn="l"/>
                <a:tab pos="3657600" algn="l"/>
              </a:tabLst>
            </a:pPr>
            <a:r>
              <a:rPr lang="en-US" sz="1400" dirty="0">
                <a:solidFill>
                  <a:srgbClr val="FCFCFD"/>
                </a:solidFill>
                <a:latin typeface="+mj-lt"/>
              </a:rPr>
              <a:t>      nhaw1@jh.edu	@jasonhaw_	linkedin.com/in/neljasonhaw</a:t>
            </a:r>
          </a:p>
        </p:txBody>
      </p:sp>
      <p:sp>
        <p:nvSpPr>
          <p:cNvPr id="7" name="Trapezoid 6">
            <a:extLst>
              <a:ext uri="{FF2B5EF4-FFF2-40B4-BE49-F238E27FC236}">
                <a16:creationId xmlns:a16="http://schemas.microsoft.com/office/drawing/2014/main" id="{3FFBD9FB-5683-1198-9A11-A4D52B7376FE}"/>
              </a:ext>
            </a:extLst>
          </p:cNvPr>
          <p:cNvSpPr/>
          <p:nvPr/>
        </p:nvSpPr>
        <p:spPr>
          <a:xfrm rot="21337436">
            <a:off x="-480233" y="5997521"/>
            <a:ext cx="13483389" cy="2140219"/>
          </a:xfrm>
          <a:prstGeom prst="trapezoid">
            <a:avLst/>
          </a:prstGeom>
          <a:solidFill>
            <a:srgbClr val="FCF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text, bird&#10;&#10;Description automatically generated">
            <a:extLst>
              <a:ext uri="{FF2B5EF4-FFF2-40B4-BE49-F238E27FC236}">
                <a16:creationId xmlns:a16="http://schemas.microsoft.com/office/drawing/2014/main" id="{81FCE988-EA62-DAA2-AC35-56805F4DCE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887" y="4688393"/>
            <a:ext cx="180033" cy="180033"/>
          </a:xfrm>
          <a:prstGeom prst="rect">
            <a:avLst/>
          </a:prstGeom>
        </p:spPr>
      </p:pic>
      <p:pic>
        <p:nvPicPr>
          <p:cNvPr id="15" name="Picture 1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86F095-EC36-CF3E-76C7-E98EDB3337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>
                        <a14:foregroundMark x1="25000" y1="52344" x2="25000" y2="52344"/>
                        <a14:foregroundMark x1="21094" y1="23438" x2="21094" y2="234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924" y="4673645"/>
            <a:ext cx="208130" cy="208130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625CFE87-F9D6-4C07-631D-A9A9B777CF8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48300" y1="43300" x2="48300" y2="433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39" y="4650755"/>
            <a:ext cx="274900" cy="274900"/>
          </a:xfrm>
          <a:prstGeom prst="rect">
            <a:avLst/>
          </a:pr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0F55CF7-1655-DCDD-7D0B-76F19A3E2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72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1">
            <a:extLst>
              <a:ext uri="{FF2B5EF4-FFF2-40B4-BE49-F238E27FC236}">
                <a16:creationId xmlns:a16="http://schemas.microsoft.com/office/drawing/2014/main" id="{DA987579-FC46-7DEE-332D-6CBF3962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1. Identify the data structure needed for the plot</a:t>
            </a:r>
            <a:endParaRPr lang="en-US" sz="1800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1349396-1752-87F4-B57C-8B6177E4FEF6}"/>
              </a:ext>
            </a:extLst>
          </p:cNvPr>
          <p:cNvCxnSpPr>
            <a:cxnSpLocks/>
          </p:cNvCxnSpPr>
          <p:nvPr/>
        </p:nvCxnSpPr>
        <p:spPr>
          <a:xfrm>
            <a:off x="2833081" y="3886429"/>
            <a:ext cx="3479226" cy="0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E4C1346-0338-7DD2-7C04-D2E36F56573B}"/>
              </a:ext>
            </a:extLst>
          </p:cNvPr>
          <p:cNvCxnSpPr>
            <a:cxnSpLocks/>
          </p:cNvCxnSpPr>
          <p:nvPr/>
        </p:nvCxnSpPr>
        <p:spPr>
          <a:xfrm>
            <a:off x="1380118" y="4798371"/>
            <a:ext cx="2520828" cy="0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09B3E16-24ED-C8EF-ED05-8D7325729274}"/>
              </a:ext>
            </a:extLst>
          </p:cNvPr>
          <p:cNvCxnSpPr>
            <a:cxnSpLocks/>
          </p:cNvCxnSpPr>
          <p:nvPr/>
        </p:nvCxnSpPr>
        <p:spPr>
          <a:xfrm>
            <a:off x="3290115" y="5698022"/>
            <a:ext cx="2660857" cy="0"/>
          </a:xfrm>
          <a:prstGeom prst="line">
            <a:avLst/>
          </a:prstGeom>
          <a:ln w="5715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209FBC1-05D3-50A4-7BDC-A4D684E3729D}"/>
              </a:ext>
            </a:extLst>
          </p:cNvPr>
          <p:cNvSpPr txBox="1"/>
          <p:nvPr/>
        </p:nvSpPr>
        <p:spPr>
          <a:xfrm>
            <a:off x="2390630" y="2476102"/>
            <a:ext cx="24110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Dumbbell plot</a:t>
            </a:r>
            <a:endParaRPr lang="en-US" sz="2400" i="1" dirty="0">
              <a:latin typeface="+mj-lt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06CB99D-D4C4-5DE6-A20F-F20C0B4E1707}"/>
              </a:ext>
            </a:extLst>
          </p:cNvPr>
          <p:cNvSpPr txBox="1"/>
          <p:nvPr/>
        </p:nvSpPr>
        <p:spPr>
          <a:xfrm>
            <a:off x="2243334" y="3986073"/>
            <a:ext cx="11835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NON-POOR</a:t>
            </a:r>
            <a:endParaRPr lang="en-US" sz="1600" i="1" dirty="0">
              <a:latin typeface="+mj-l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00E6250-3AD4-C3ED-97F9-41963573D0AA}"/>
              </a:ext>
            </a:extLst>
          </p:cNvPr>
          <p:cNvSpPr txBox="1"/>
          <p:nvPr/>
        </p:nvSpPr>
        <p:spPr>
          <a:xfrm>
            <a:off x="5679131" y="3991817"/>
            <a:ext cx="126635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POOR</a:t>
            </a:r>
            <a:endParaRPr lang="en-US" sz="1600" i="1" dirty="0"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AF2B97B1-4E7B-8130-ED41-4A5EF372CEC4}"/>
              </a:ext>
            </a:extLst>
          </p:cNvPr>
          <p:cNvSpPr txBox="1"/>
          <p:nvPr/>
        </p:nvSpPr>
        <p:spPr>
          <a:xfrm>
            <a:off x="337371" y="3717152"/>
            <a:ext cx="969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2012</a:t>
            </a:r>
          </a:p>
          <a:p>
            <a:pPr algn="ctr"/>
            <a:r>
              <a:rPr lang="en-US" sz="1600" dirty="0">
                <a:latin typeface="+mj-lt"/>
              </a:rPr>
              <a:t>(</a:t>
            </a:r>
            <a:r>
              <a:rPr lang="en-US" sz="1600" i="1" dirty="0">
                <a:latin typeface="+mj-lt"/>
              </a:rPr>
              <a:t>N</a:t>
            </a:r>
            <a:r>
              <a:rPr lang="en-US" sz="1600" dirty="0">
                <a:latin typeface="+mj-lt"/>
              </a:rPr>
              <a:t> = )</a:t>
            </a:r>
            <a:endParaRPr lang="en-US" sz="1600" i="1" dirty="0"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341BE0B-A7E7-232E-A0D9-C46583045747}"/>
              </a:ext>
            </a:extLst>
          </p:cNvPr>
          <p:cNvSpPr txBox="1"/>
          <p:nvPr/>
        </p:nvSpPr>
        <p:spPr>
          <a:xfrm>
            <a:off x="337371" y="4629094"/>
            <a:ext cx="969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2015</a:t>
            </a:r>
          </a:p>
          <a:p>
            <a:pPr algn="ctr"/>
            <a:r>
              <a:rPr lang="en-US" sz="1600" dirty="0">
                <a:latin typeface="+mj-lt"/>
              </a:rPr>
              <a:t>(</a:t>
            </a:r>
            <a:r>
              <a:rPr lang="en-US" sz="1600" i="1" dirty="0">
                <a:latin typeface="+mj-lt"/>
              </a:rPr>
              <a:t>N</a:t>
            </a:r>
            <a:r>
              <a:rPr lang="en-US" sz="1600" dirty="0">
                <a:latin typeface="+mj-lt"/>
              </a:rPr>
              <a:t> = )</a:t>
            </a:r>
            <a:endParaRPr lang="en-US" sz="1600" i="1" dirty="0">
              <a:latin typeface="+mj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747962A-136A-1292-2105-E2A37E432C89}"/>
              </a:ext>
            </a:extLst>
          </p:cNvPr>
          <p:cNvSpPr txBox="1"/>
          <p:nvPr/>
        </p:nvSpPr>
        <p:spPr>
          <a:xfrm>
            <a:off x="337371" y="5541036"/>
            <a:ext cx="96905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2018</a:t>
            </a:r>
          </a:p>
          <a:p>
            <a:pPr algn="ctr"/>
            <a:r>
              <a:rPr lang="en-US" sz="1600" dirty="0">
                <a:latin typeface="+mj-lt"/>
              </a:rPr>
              <a:t>(</a:t>
            </a:r>
            <a:r>
              <a:rPr lang="en-US" sz="1600" i="1" dirty="0">
                <a:latin typeface="+mj-lt"/>
              </a:rPr>
              <a:t>N</a:t>
            </a:r>
            <a:r>
              <a:rPr lang="en-US" sz="1600" dirty="0">
                <a:latin typeface="+mj-lt"/>
              </a:rPr>
              <a:t> = )</a:t>
            </a:r>
            <a:endParaRPr lang="en-US" sz="1600" i="1" dirty="0"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076383-3829-3981-308E-37573E63ECD3}"/>
              </a:ext>
            </a:extLst>
          </p:cNvPr>
          <p:cNvSpPr txBox="1"/>
          <p:nvPr/>
        </p:nvSpPr>
        <p:spPr>
          <a:xfrm>
            <a:off x="911407" y="2885906"/>
            <a:ext cx="53694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visualizes the difference between two groups</a:t>
            </a:r>
            <a:endParaRPr lang="en-US" sz="1600" i="1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A29EE35F-9293-C583-5A85-421CA14337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039789"/>
              </p:ext>
            </p:extLst>
          </p:nvPr>
        </p:nvGraphicFramePr>
        <p:xfrm>
          <a:off x="7163186" y="3898147"/>
          <a:ext cx="4438264" cy="1800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9566">
                  <a:extLst>
                    <a:ext uri="{9D8B030D-6E8A-4147-A177-3AD203B41FA5}">
                      <a16:colId xmlns:a16="http://schemas.microsoft.com/office/drawing/2014/main" val="2786788956"/>
                    </a:ext>
                  </a:extLst>
                </a:gridCol>
                <a:gridCol w="1109566">
                  <a:extLst>
                    <a:ext uri="{9D8B030D-6E8A-4147-A177-3AD203B41FA5}">
                      <a16:colId xmlns:a16="http://schemas.microsoft.com/office/drawing/2014/main" val="2390533067"/>
                    </a:ext>
                  </a:extLst>
                </a:gridCol>
                <a:gridCol w="1109566">
                  <a:extLst>
                    <a:ext uri="{9D8B030D-6E8A-4147-A177-3AD203B41FA5}">
                      <a16:colId xmlns:a16="http://schemas.microsoft.com/office/drawing/2014/main" val="2548931173"/>
                    </a:ext>
                  </a:extLst>
                </a:gridCol>
                <a:gridCol w="1109566">
                  <a:extLst>
                    <a:ext uri="{9D8B030D-6E8A-4147-A177-3AD203B41FA5}">
                      <a16:colId xmlns:a16="http://schemas.microsoft.com/office/drawing/2014/main" val="3208138847"/>
                    </a:ext>
                  </a:extLst>
                </a:gridCol>
              </a:tblGrid>
              <a:tr h="4501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+mj-lt"/>
                        </a:rPr>
                        <a:t>Survey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Non-poor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Poor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  <a:latin typeface="+mj-lt"/>
                        </a:rPr>
                        <a:t>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38250891"/>
                  </a:ext>
                </a:extLst>
              </a:tr>
              <a:tr h="4501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4438059"/>
                  </a:ext>
                </a:extLst>
              </a:tr>
              <a:tr h="4501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6649654"/>
                  </a:ext>
                </a:extLst>
              </a:tr>
              <a:tr h="4501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9329523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E677A-89CF-C6E3-05E8-7AD42B4C9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10</a:t>
            </a:fld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2F8790AD-9992-4023-9B32-34AA12BB8A1F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lowchart: Magnetic Disk 19">
            <a:extLst>
              <a:ext uri="{FF2B5EF4-FFF2-40B4-BE49-F238E27FC236}">
                <a16:creationId xmlns:a16="http://schemas.microsoft.com/office/drawing/2014/main" id="{5A87D0AD-C601-2BEF-7F6C-C6E007B5CBD8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FAC22DF1-1085-0C51-B757-3CE8E0C2464F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2" name="Flowchart: Magnetic Disk 21">
            <a:extLst>
              <a:ext uri="{FF2B5EF4-FFF2-40B4-BE49-F238E27FC236}">
                <a16:creationId xmlns:a16="http://schemas.microsoft.com/office/drawing/2014/main" id="{02CCE73D-1E79-D775-AE21-EDCDFE4EBDDF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24" name="Picture 23" descr="A picture containing icon&#10;&#10;Description automatically generated">
            <a:extLst>
              <a:ext uri="{FF2B5EF4-FFF2-40B4-BE49-F238E27FC236}">
                <a16:creationId xmlns:a16="http://schemas.microsoft.com/office/drawing/2014/main" id="{CC3B721C-EED7-66AC-DBAB-311DDBA8F1D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9B918EA0-A69A-A7B1-962D-C0AA1C5A2D23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24E817F3-7E5D-DEB2-714A-3E6938F5DAB7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D92347B5-E880-B4E4-3CD0-86002F034842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0E03610F-7C0B-B50D-096F-D0FC816B2BA3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BBF9D5DE-0678-FDAD-8F73-5D483727158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C16A1924-FF0E-B872-25B2-90BA09A09048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311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1">
            <a:extLst>
              <a:ext uri="{FF2B5EF4-FFF2-40B4-BE49-F238E27FC236}">
                <a16:creationId xmlns:a16="http://schemas.microsoft.com/office/drawing/2014/main" id="{DA987579-FC46-7DEE-332D-6CBF3962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2. Declare the </a:t>
            </a:r>
            <a:r>
              <a:rPr lang="en-US" sz="1800" i="1" dirty="0" err="1">
                <a:solidFill>
                  <a:schemeClr val="bg1"/>
                </a:solidFill>
              </a:rPr>
              <a:t>postfile</a:t>
            </a:r>
            <a:r>
              <a:rPr lang="en-US" sz="1800" dirty="0">
                <a:solidFill>
                  <a:schemeClr val="bg1"/>
                </a:solidFill>
              </a:rPr>
              <a:t> dataset</a:t>
            </a:r>
            <a:endParaRPr lang="en-US" sz="1800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E677A-89CF-C6E3-05E8-7AD42B4C9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11</a:t>
            </a:fld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EEAF9B8-07B8-E683-DCF9-64FC474EE295}"/>
              </a:ext>
            </a:extLst>
          </p:cNvPr>
          <p:cNvSpPr/>
          <p:nvPr/>
        </p:nvSpPr>
        <p:spPr>
          <a:xfrm>
            <a:off x="10634157" y="2237073"/>
            <a:ext cx="1102663" cy="43927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D430EE9-5B53-9378-3253-939B823FF0F2}"/>
              </a:ext>
            </a:extLst>
          </p:cNvPr>
          <p:cNvSpPr/>
          <p:nvPr/>
        </p:nvSpPr>
        <p:spPr>
          <a:xfrm>
            <a:off x="7577195" y="2226797"/>
            <a:ext cx="2832847" cy="4392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1642B21-1FF4-51F1-BB57-67B475591542}"/>
              </a:ext>
            </a:extLst>
          </p:cNvPr>
          <p:cNvSpPr/>
          <p:nvPr/>
        </p:nvSpPr>
        <p:spPr>
          <a:xfrm>
            <a:off x="4376799" y="2217831"/>
            <a:ext cx="3182469" cy="43927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B5746A4-4284-9558-BB7C-1726DF25C5ED}"/>
              </a:ext>
            </a:extLst>
          </p:cNvPr>
          <p:cNvSpPr/>
          <p:nvPr/>
        </p:nvSpPr>
        <p:spPr>
          <a:xfrm>
            <a:off x="2816941" y="2213351"/>
            <a:ext cx="1515034" cy="4392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27EB155-1B4A-2FD3-F7FD-02D5F5A26B25}"/>
              </a:ext>
            </a:extLst>
          </p:cNvPr>
          <p:cNvSpPr/>
          <p:nvPr/>
        </p:nvSpPr>
        <p:spPr>
          <a:xfrm>
            <a:off x="1570847" y="2208867"/>
            <a:ext cx="1201270" cy="43927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9B52AB4-92AD-7919-C21D-FC2D63E7D663}"/>
              </a:ext>
            </a:extLst>
          </p:cNvPr>
          <p:cNvSpPr txBox="1">
            <a:spLocks/>
          </p:cNvSpPr>
          <p:nvPr/>
        </p:nvSpPr>
        <p:spPr>
          <a:xfrm>
            <a:off x="266479" y="2271621"/>
            <a:ext cx="11595847" cy="3230469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>
                <a:latin typeface="Consolas" panose="020B0609020204030204" pitchFamily="49" charset="0"/>
                <a:ea typeface="Source Code Pro" panose="020B0509030403020204" pitchFamily="49" charset="0"/>
              </a:rPr>
              <a:t>postfile dumbbell int survey float (nonpoor poor N) using "dumbbell.dta", replace</a:t>
            </a:r>
            <a:endParaRPr lang="en-US" sz="2000" b="0" dirty="0">
              <a:latin typeface="Consolas" panose="020B0609020204030204" pitchFamily="49" charset="0"/>
              <a:ea typeface="Source Code Pro" panose="020B0509030403020204" pitchFamily="49" charset="0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D1D04FC-C82D-70DC-7631-F2DB241754FC}"/>
              </a:ext>
            </a:extLst>
          </p:cNvPr>
          <p:cNvSpPr txBox="1">
            <a:spLocks/>
          </p:cNvSpPr>
          <p:nvPr/>
        </p:nvSpPr>
        <p:spPr>
          <a:xfrm>
            <a:off x="1570847" y="6210305"/>
            <a:ext cx="5450539" cy="3854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  <a:ea typeface="Source Code Pro" panose="020B0509030403020204" pitchFamily="49" charset="0"/>
              </a:rPr>
              <a:t>Name assigned to Stata in internal memory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5E43127-21A1-12B0-8168-727467FC2166}"/>
              </a:ext>
            </a:extLst>
          </p:cNvPr>
          <p:cNvCxnSpPr>
            <a:cxnSpLocks/>
          </p:cNvCxnSpPr>
          <p:nvPr/>
        </p:nvCxnSpPr>
        <p:spPr>
          <a:xfrm>
            <a:off x="1705315" y="2719857"/>
            <a:ext cx="0" cy="3418729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1855492-F8FD-986D-E7DD-90A2FCB09D3C}"/>
              </a:ext>
            </a:extLst>
          </p:cNvPr>
          <p:cNvCxnSpPr>
            <a:cxnSpLocks/>
          </p:cNvCxnSpPr>
          <p:nvPr/>
        </p:nvCxnSpPr>
        <p:spPr>
          <a:xfrm>
            <a:off x="2942445" y="2719857"/>
            <a:ext cx="0" cy="2833642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C503D25D-4DF3-4909-E5A0-0FF622331DA0}"/>
              </a:ext>
            </a:extLst>
          </p:cNvPr>
          <p:cNvSpPr txBox="1">
            <a:spLocks/>
          </p:cNvSpPr>
          <p:nvPr/>
        </p:nvSpPr>
        <p:spPr>
          <a:xfrm>
            <a:off x="2772117" y="5699315"/>
            <a:ext cx="7557246" cy="43927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u="sng" dirty="0">
                <a:solidFill>
                  <a:schemeClr val="accent1">
                    <a:lumMod val="75000"/>
                  </a:schemeClr>
                </a:solidFill>
                <a:ea typeface="Source Code Pro" panose="020B0509030403020204" pitchFamily="49" charset="0"/>
              </a:rPr>
              <a:t>integer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ea typeface="Source Code Pro" panose="020B0509030403020204" pitchFamily="49" charset="0"/>
              </a:rPr>
              <a:t> format to new variable 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survey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ea typeface="Source Code Pro" panose="020B0509030403020204" pitchFamily="49" charset="0"/>
              </a:rPr>
              <a:t> (contains the survey year)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17A474D1-64DB-F71E-7FCF-8F92CA92CD56}"/>
              </a:ext>
            </a:extLst>
          </p:cNvPr>
          <p:cNvCxnSpPr>
            <a:cxnSpLocks/>
          </p:cNvCxnSpPr>
          <p:nvPr/>
        </p:nvCxnSpPr>
        <p:spPr>
          <a:xfrm>
            <a:off x="4493339" y="2719857"/>
            <a:ext cx="0" cy="1967752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F20F001A-6598-1FD2-97AD-A677B37A6EB5}"/>
              </a:ext>
            </a:extLst>
          </p:cNvPr>
          <p:cNvSpPr txBox="1">
            <a:spLocks/>
          </p:cNvSpPr>
          <p:nvPr/>
        </p:nvSpPr>
        <p:spPr>
          <a:xfrm>
            <a:off x="4331975" y="4862424"/>
            <a:ext cx="6615952" cy="69107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u="sng" dirty="0">
                <a:solidFill>
                  <a:schemeClr val="accent2">
                    <a:lumMod val="75000"/>
                  </a:schemeClr>
                </a:solidFill>
                <a:ea typeface="Source Code Pro" panose="020B0509030403020204" pitchFamily="49" charset="0"/>
              </a:rPr>
              <a:t>float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a typeface="Source Code Pro" panose="020B0509030403020204" pitchFamily="49" charset="0"/>
              </a:rPr>
              <a:t> format to new variables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nonpoor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a typeface="Source Code Pro" panose="020B0509030403020204" pitchFamily="49" charset="0"/>
              </a:rPr>
              <a:t> (value among non-poor),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poor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a typeface="Source Code Pro" panose="020B0509030403020204" pitchFamily="49" charset="0"/>
              </a:rPr>
              <a:t> (value among poor), and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N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a typeface="Source Code Pro" panose="020B0509030403020204" pitchFamily="49" charset="0"/>
              </a:rPr>
              <a:t> (sample size)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AAADEF3-B044-90AB-70B6-26F40CB47A1E}"/>
              </a:ext>
            </a:extLst>
          </p:cNvPr>
          <p:cNvCxnSpPr>
            <a:cxnSpLocks/>
          </p:cNvCxnSpPr>
          <p:nvPr/>
        </p:nvCxnSpPr>
        <p:spPr>
          <a:xfrm>
            <a:off x="7702703" y="2719857"/>
            <a:ext cx="0" cy="1506070"/>
          </a:xfrm>
          <a:prstGeom prst="line">
            <a:avLst/>
          </a:prstGeom>
          <a:ln w="28575">
            <a:solidFill>
              <a:schemeClr val="accent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A571E4A9-7DBB-86A9-69FF-4F9710E1950A}"/>
              </a:ext>
            </a:extLst>
          </p:cNvPr>
          <p:cNvSpPr txBox="1">
            <a:spLocks/>
          </p:cNvSpPr>
          <p:nvPr/>
        </p:nvSpPr>
        <p:spPr>
          <a:xfrm>
            <a:off x="7559268" y="4342471"/>
            <a:ext cx="4455458" cy="43927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a typeface="Source Code Pro" panose="020B0509030403020204" pitchFamily="49" charset="0"/>
              </a:rPr>
              <a:t>filename of resulting file stored on disk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027F860-C669-9836-D7C9-19D77D8C193B}"/>
              </a:ext>
            </a:extLst>
          </p:cNvPr>
          <p:cNvCxnSpPr>
            <a:cxnSpLocks/>
          </p:cNvCxnSpPr>
          <p:nvPr/>
        </p:nvCxnSpPr>
        <p:spPr>
          <a:xfrm>
            <a:off x="10741739" y="2719857"/>
            <a:ext cx="0" cy="847721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8739CC12-5CE8-76E3-4D6B-3C2B8F7975F2}"/>
              </a:ext>
            </a:extLst>
          </p:cNvPr>
          <p:cNvSpPr txBox="1">
            <a:spLocks/>
          </p:cNvSpPr>
          <p:nvPr/>
        </p:nvSpPr>
        <p:spPr>
          <a:xfrm>
            <a:off x="10598297" y="3585508"/>
            <a:ext cx="1568831" cy="64677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a typeface="Source Code Pro" panose="020B0509030403020204" pitchFamily="49" charset="0"/>
              </a:rPr>
              <a:t>overwrites file every run</a:t>
            </a: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3478E528-6468-7EBE-E799-0650E2480753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Magnetic Disk 37">
            <a:extLst>
              <a:ext uri="{FF2B5EF4-FFF2-40B4-BE49-F238E27FC236}">
                <a16:creationId xmlns:a16="http://schemas.microsoft.com/office/drawing/2014/main" id="{6FA56A52-207C-F6A8-DE14-0E30F7C8577B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Magnetic Disk 38">
            <a:extLst>
              <a:ext uri="{FF2B5EF4-FFF2-40B4-BE49-F238E27FC236}">
                <a16:creationId xmlns:a16="http://schemas.microsoft.com/office/drawing/2014/main" id="{D3A7A8B2-2F61-5A4B-0D71-80AFBA51581A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0" name="Flowchart: Magnetic Disk 39">
            <a:extLst>
              <a:ext uri="{FF2B5EF4-FFF2-40B4-BE49-F238E27FC236}">
                <a16:creationId xmlns:a16="http://schemas.microsoft.com/office/drawing/2014/main" id="{29421C95-4497-8860-9FC0-C628AD21B991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42" name="Picture 41" descr="A picture containing icon&#10;&#10;Description automatically generated">
            <a:extLst>
              <a:ext uri="{FF2B5EF4-FFF2-40B4-BE49-F238E27FC236}">
                <a16:creationId xmlns:a16="http://schemas.microsoft.com/office/drawing/2014/main" id="{4696137B-E32B-A9A0-A82B-5684ACCBC5B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43" name="Arrow: Right 42">
            <a:extLst>
              <a:ext uri="{FF2B5EF4-FFF2-40B4-BE49-F238E27FC236}">
                <a16:creationId xmlns:a16="http://schemas.microsoft.com/office/drawing/2014/main" id="{FBBF3C2B-9038-9E26-A2DA-963132AB361B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90172B56-D58D-2888-061A-BCC8AFCE312F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306946D2-5F21-D45C-0B36-BB909E8E63E6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99CDFD2D-C65F-4191-A851-31C05A4EF7DB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 descr="Icon&#10;&#10;Description automatically generated">
            <a:extLst>
              <a:ext uri="{FF2B5EF4-FFF2-40B4-BE49-F238E27FC236}">
                <a16:creationId xmlns:a16="http://schemas.microsoft.com/office/drawing/2014/main" id="{EC46BCA8-51CF-A8FD-5767-B5BE213FB4C5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pic>
        <p:nvPicPr>
          <p:cNvPr id="48" name="Picture 47" descr="Icon&#10;&#10;Description automatically generated">
            <a:extLst>
              <a:ext uri="{FF2B5EF4-FFF2-40B4-BE49-F238E27FC236}">
                <a16:creationId xmlns:a16="http://schemas.microsoft.com/office/drawing/2014/main" id="{E444B6D5-1312-66ED-912C-330FD61B8FDE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838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1BDA3496-0695-9AD7-C4CC-16DC044AB2ED}"/>
              </a:ext>
            </a:extLst>
          </p:cNvPr>
          <p:cNvSpPr/>
          <p:nvPr/>
        </p:nvSpPr>
        <p:spPr>
          <a:xfrm>
            <a:off x="6843966" y="2620953"/>
            <a:ext cx="2971809" cy="43927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8AA13BD1-EEB5-4579-6549-6F0622967E34}"/>
              </a:ext>
            </a:extLst>
          </p:cNvPr>
          <p:cNvSpPr/>
          <p:nvPr/>
        </p:nvSpPr>
        <p:spPr>
          <a:xfrm>
            <a:off x="4634175" y="2620953"/>
            <a:ext cx="2142564" cy="4392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6D688FC1-8AF2-555D-0E26-EBD2AB31513F}"/>
              </a:ext>
            </a:extLst>
          </p:cNvPr>
          <p:cNvSpPr/>
          <p:nvPr/>
        </p:nvSpPr>
        <p:spPr>
          <a:xfrm>
            <a:off x="1864081" y="2620953"/>
            <a:ext cx="2554929" cy="43927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8D31F168-0A28-7ACE-A877-2BA3C059C8D1}"/>
              </a:ext>
            </a:extLst>
          </p:cNvPr>
          <p:cNvSpPr/>
          <p:nvPr/>
        </p:nvSpPr>
        <p:spPr>
          <a:xfrm>
            <a:off x="1245519" y="2620953"/>
            <a:ext cx="573738" cy="43927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Content Placeholder 2">
            <a:extLst>
              <a:ext uri="{FF2B5EF4-FFF2-40B4-BE49-F238E27FC236}">
                <a16:creationId xmlns:a16="http://schemas.microsoft.com/office/drawing/2014/main" id="{AFE39C90-6047-4B00-1FF0-B5B050C2FBD7}"/>
              </a:ext>
            </a:extLst>
          </p:cNvPr>
          <p:cNvSpPr txBox="1">
            <a:spLocks/>
          </p:cNvSpPr>
          <p:nvPr/>
        </p:nvSpPr>
        <p:spPr>
          <a:xfrm>
            <a:off x="1245519" y="5138730"/>
            <a:ext cx="5450539" cy="3854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  <a:ea typeface="Source Code Pro" panose="020B0509030403020204" pitchFamily="49" charset="0"/>
              </a:rPr>
              <a:t>clustering variable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psu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ea typeface="Source Code Pro" panose="020B0509030403020204" pitchFamily="49" charset="0"/>
              </a:rPr>
              <a:t> (primary sampling unit)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AF9F6FC-E520-A531-E793-499E8B301198}"/>
              </a:ext>
            </a:extLst>
          </p:cNvPr>
          <p:cNvCxnSpPr>
            <a:cxnSpLocks/>
          </p:cNvCxnSpPr>
          <p:nvPr/>
        </p:nvCxnSpPr>
        <p:spPr>
          <a:xfrm>
            <a:off x="1379987" y="3131943"/>
            <a:ext cx="0" cy="194534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5CB3016-9DE0-C2CB-03D9-C1B2F3207497}"/>
              </a:ext>
            </a:extLst>
          </p:cNvPr>
          <p:cNvCxnSpPr>
            <a:cxnSpLocks/>
          </p:cNvCxnSpPr>
          <p:nvPr/>
        </p:nvCxnSpPr>
        <p:spPr>
          <a:xfrm>
            <a:off x="1980621" y="3122979"/>
            <a:ext cx="0" cy="122816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E19DF4A0-3B15-9877-1DAF-0CB3600A607F}"/>
              </a:ext>
            </a:extLst>
          </p:cNvPr>
          <p:cNvSpPr txBox="1">
            <a:spLocks/>
          </p:cNvSpPr>
          <p:nvPr/>
        </p:nvSpPr>
        <p:spPr>
          <a:xfrm>
            <a:off x="1864081" y="4431825"/>
            <a:ext cx="6615952" cy="3854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a typeface="Source Code Pro" panose="020B0509030403020204" pitchFamily="49" charset="0"/>
              </a:rPr>
              <a:t>weight variable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weight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15EDAD8-2A61-1C17-C91F-5CBE567DB24B}"/>
              </a:ext>
            </a:extLst>
          </p:cNvPr>
          <p:cNvCxnSpPr>
            <a:cxnSpLocks/>
          </p:cNvCxnSpPr>
          <p:nvPr/>
        </p:nvCxnSpPr>
        <p:spPr>
          <a:xfrm>
            <a:off x="4759682" y="3114013"/>
            <a:ext cx="0" cy="1237129"/>
          </a:xfrm>
          <a:prstGeom prst="line">
            <a:avLst/>
          </a:prstGeom>
          <a:ln w="28575">
            <a:solidFill>
              <a:schemeClr val="accent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973E3267-5A28-6C69-D8F4-A53A52767211}"/>
              </a:ext>
            </a:extLst>
          </p:cNvPr>
          <p:cNvSpPr txBox="1">
            <a:spLocks/>
          </p:cNvSpPr>
          <p:nvPr/>
        </p:nvSpPr>
        <p:spPr>
          <a:xfrm>
            <a:off x="4634175" y="4421272"/>
            <a:ext cx="2761123" cy="43927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a typeface="Source Code Pro" panose="020B0509030403020204" pitchFamily="49" charset="0"/>
              </a:rPr>
              <a:t>strata variable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stratum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9BFB8BC-FD04-1280-B8FE-47B4427CDCCC}"/>
              </a:ext>
            </a:extLst>
          </p:cNvPr>
          <p:cNvCxnSpPr>
            <a:cxnSpLocks/>
          </p:cNvCxnSpPr>
          <p:nvPr/>
        </p:nvCxnSpPr>
        <p:spPr>
          <a:xfrm>
            <a:off x="6951548" y="3103737"/>
            <a:ext cx="0" cy="449546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67C55769-DD46-E657-E223-CA219285D3DC}"/>
              </a:ext>
            </a:extLst>
          </p:cNvPr>
          <p:cNvSpPr txBox="1">
            <a:spLocks/>
          </p:cNvSpPr>
          <p:nvPr/>
        </p:nvSpPr>
        <p:spPr>
          <a:xfrm>
            <a:off x="6776739" y="3590587"/>
            <a:ext cx="4228188" cy="64677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a typeface="Source Code Pro" panose="020B0509030403020204" pitchFamily="49" charset="0"/>
              </a:rPr>
              <a:t>single unit stratum are summarized using the overall mean</a:t>
            </a: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A987579-FC46-7DEE-332D-6CBF3962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3. Declare survey design using </a:t>
            </a:r>
            <a:r>
              <a:rPr lang="en-US" sz="1800" i="1" dirty="0" err="1">
                <a:solidFill>
                  <a:schemeClr val="bg1"/>
                </a:solidFill>
              </a:rPr>
              <a:t>svyset</a:t>
            </a:r>
            <a:endParaRPr lang="en-US" sz="1800" i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AE677A-89CF-C6E3-05E8-7AD42B4C9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12</a:t>
            </a:fld>
            <a:endParaRPr lang="en-US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9B52AB4-92AD-7919-C21D-FC2D63E7D663}"/>
              </a:ext>
            </a:extLst>
          </p:cNvPr>
          <p:cNvSpPr txBox="1">
            <a:spLocks/>
          </p:cNvSpPr>
          <p:nvPr/>
        </p:nvSpPr>
        <p:spPr>
          <a:xfrm>
            <a:off x="266479" y="2271621"/>
            <a:ext cx="11595847" cy="3230469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postfile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dumbbell int survey float (nonpoor poor N) using "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dumbbell.dta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", replace</a:t>
            </a:r>
          </a:p>
          <a:p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svyset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psu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[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pweight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= weight], strata(stratum)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singleunit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(centered)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AF356F-3817-D9B7-EC3D-E148190F8AD4}"/>
              </a:ext>
            </a:extLst>
          </p:cNvPr>
          <p:cNvSpPr txBox="1"/>
          <p:nvPr/>
        </p:nvSpPr>
        <p:spPr>
          <a:xfrm>
            <a:off x="7631203" y="4404512"/>
            <a:ext cx="3796557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j-lt"/>
              </a:rPr>
              <a:t>Stata output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8E622CB-5BC9-38C5-5A65-1AA67DCF89CA}"/>
              </a:ext>
            </a:extLst>
          </p:cNvPr>
          <p:cNvSpPr txBox="1"/>
          <p:nvPr/>
        </p:nvSpPr>
        <p:spPr>
          <a:xfrm>
            <a:off x="7631203" y="4773844"/>
            <a:ext cx="3796557" cy="17543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Sampling weights: weight</a:t>
            </a:r>
          </a:p>
          <a:p>
            <a:r>
              <a:rPr lang="en-US" dirty="0">
                <a:latin typeface="Consolas" panose="020B0609020204030204" pitchFamily="49" charset="0"/>
              </a:rPr>
              <a:t>             VCE: linearized</a:t>
            </a:r>
          </a:p>
          <a:p>
            <a:r>
              <a:rPr lang="en-US" dirty="0">
                <a:latin typeface="Consolas" panose="020B0609020204030204" pitchFamily="49" charset="0"/>
              </a:rPr>
              <a:t>     Single unit: centered</a:t>
            </a:r>
          </a:p>
          <a:p>
            <a:r>
              <a:rPr lang="en-US" dirty="0">
                <a:latin typeface="Consolas" panose="020B0609020204030204" pitchFamily="49" charset="0"/>
              </a:rPr>
              <a:t>        Strata 1: stratum</a:t>
            </a:r>
          </a:p>
          <a:p>
            <a:r>
              <a:rPr lang="en-US" dirty="0">
                <a:latin typeface="Consolas" panose="020B0609020204030204" pitchFamily="49" charset="0"/>
              </a:rPr>
              <a:t> Sampling unit 1: </a:t>
            </a:r>
            <a:r>
              <a:rPr lang="en-US" dirty="0" err="1">
                <a:latin typeface="Consolas" panose="020B0609020204030204" pitchFamily="49" charset="0"/>
              </a:rPr>
              <a:t>psu</a:t>
            </a:r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           FPC 1: &lt;zero&gt;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CDD8D122-35C3-9513-4849-74C232475486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Magnetic Disk 25">
            <a:extLst>
              <a:ext uri="{FF2B5EF4-FFF2-40B4-BE49-F238E27FC236}">
                <a16:creationId xmlns:a16="http://schemas.microsoft.com/office/drawing/2014/main" id="{B4D243D4-1BE5-275F-8D79-CAF23FEFDD3D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Magnetic Disk 26">
            <a:extLst>
              <a:ext uri="{FF2B5EF4-FFF2-40B4-BE49-F238E27FC236}">
                <a16:creationId xmlns:a16="http://schemas.microsoft.com/office/drawing/2014/main" id="{DAB73B09-4E57-798C-2119-E9F7F7A2D62F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8" name="Flowchart: Magnetic Disk 27">
            <a:extLst>
              <a:ext uri="{FF2B5EF4-FFF2-40B4-BE49-F238E27FC236}">
                <a16:creationId xmlns:a16="http://schemas.microsoft.com/office/drawing/2014/main" id="{8606F0A6-ACAD-311F-B2A6-73F8F78EDFC5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29" name="Picture 28" descr="A picture containing icon&#10;&#10;Description automatically generated">
            <a:extLst>
              <a:ext uri="{FF2B5EF4-FFF2-40B4-BE49-F238E27FC236}">
                <a16:creationId xmlns:a16="http://schemas.microsoft.com/office/drawing/2014/main" id="{34FDCD5D-56D1-094C-5225-FAD2C391419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30" name="Arrow: Right 29">
            <a:extLst>
              <a:ext uri="{FF2B5EF4-FFF2-40B4-BE49-F238E27FC236}">
                <a16:creationId xmlns:a16="http://schemas.microsoft.com/office/drawing/2014/main" id="{C61ECFAB-6DB3-7160-DB09-D1E1BDBEE74E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6527F425-B3E0-9C88-4C23-389FEDE38473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5AC0FC2B-6771-EE1E-5DDC-A86D262D60C4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CB4612C6-BBC9-C5E5-9F72-F6A8F6077E72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 descr="Icon&#10;&#10;Description automatically generated">
            <a:extLst>
              <a:ext uri="{FF2B5EF4-FFF2-40B4-BE49-F238E27FC236}">
                <a16:creationId xmlns:a16="http://schemas.microsoft.com/office/drawing/2014/main" id="{749B7AFD-918F-F15D-B837-D95432196BB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pic>
        <p:nvPicPr>
          <p:cNvPr id="36" name="Picture 35" descr="Icon&#10;&#10;Description automatically generated">
            <a:extLst>
              <a:ext uri="{FF2B5EF4-FFF2-40B4-BE49-F238E27FC236}">
                <a16:creationId xmlns:a16="http://schemas.microsoft.com/office/drawing/2014/main" id="{078BAAE2-D5D4-423A-AF48-5D6D258A979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387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1">
            <a:extLst>
              <a:ext uri="{FF2B5EF4-FFF2-40B4-BE49-F238E27FC236}">
                <a16:creationId xmlns:a16="http://schemas.microsoft.com/office/drawing/2014/main" id="{DA987579-FC46-7DEE-332D-6CBF3962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4. Calculate proportions of tobacco expenditure over survey round and poverty status</a:t>
            </a:r>
            <a:endParaRPr lang="en-US" sz="1800" i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9B52AB4-92AD-7919-C21D-FC2D63E7D663}"/>
              </a:ext>
            </a:extLst>
          </p:cNvPr>
          <p:cNvSpPr txBox="1">
            <a:spLocks/>
          </p:cNvSpPr>
          <p:nvPr/>
        </p:nvSpPr>
        <p:spPr>
          <a:xfrm>
            <a:off x="266479" y="2271621"/>
            <a:ext cx="11595847" cy="3230469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postfile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dumbbell int survey float (nonpoor poor N) using "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dumbbell.dta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", replace</a:t>
            </a:r>
          </a:p>
          <a:p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svyset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psu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[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pweight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weight], strata(stratum)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singleunit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(centered)</a:t>
            </a:r>
          </a:p>
          <a:p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svy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: mean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prev_tobacco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, over(survey poverty)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68EC28-AF4B-6BC7-F9FA-3D8E25EAB22B}"/>
              </a:ext>
            </a:extLst>
          </p:cNvPr>
          <p:cNvSpPr txBox="1"/>
          <p:nvPr/>
        </p:nvSpPr>
        <p:spPr>
          <a:xfrm>
            <a:off x="2023559" y="3602031"/>
            <a:ext cx="9213480" cy="30469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-------------------------------------------------------------------------------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             Linearized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       Mean   std. err.     [95% conf. interval]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------------------------------+------------------------------------------------</a:t>
            </a:r>
          </a:p>
          <a:p>
            <a:r>
              <a:rPr lang="en-US" sz="1600" dirty="0" err="1">
                <a:latin typeface="Consolas" panose="020B0609020204030204" pitchFamily="49" charset="0"/>
              </a:rPr>
              <a:t>c.prev_tobacco@survey#poverty</a:t>
            </a:r>
            <a:r>
              <a:rPr lang="en-US" sz="1600" dirty="0">
                <a:latin typeface="Consolas" panose="020B0609020204030204" pitchFamily="49" charset="0"/>
              </a:rPr>
              <a:t>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2012#No  |   .5281905   .0039855      .5203784    .5360025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2012#Yes  |   .6774919   .0064277      .6648929    .6900909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2015#No  |   .5018166   .0037622      .4944423     .509191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2015#Yes  |   .6485802   .0064525      .6359325    .6612278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2018#No  |   .4838312   .0025353      .4788616    .4888007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2018#Yes  |   .5937887   .0050016      .5839849    .6035925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-------------------------------------------------------------------------------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0B8E2B-C708-C653-2B49-DDDC89FF6968}"/>
              </a:ext>
            </a:extLst>
          </p:cNvPr>
          <p:cNvSpPr txBox="1"/>
          <p:nvPr/>
        </p:nvSpPr>
        <p:spPr>
          <a:xfrm>
            <a:off x="266479" y="3602031"/>
            <a:ext cx="175708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dirty="0">
                <a:latin typeface="+mj-lt"/>
              </a:rPr>
              <a:t>Stata output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E8E6E05C-1E76-F645-25F5-E0D22120E40E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Magnetic Disk 10">
            <a:extLst>
              <a:ext uri="{FF2B5EF4-FFF2-40B4-BE49-F238E27FC236}">
                <a16:creationId xmlns:a16="http://schemas.microsoft.com/office/drawing/2014/main" id="{5A83D27E-9516-FA20-40AF-14342CD68AA9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80E60F5B-CD4C-3C7B-024D-632A9ABC6702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5D64E944-9E98-ECEF-4B29-86EAEFED3D10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49EBCB44-0F08-2E03-0D6E-FDBC55B60BE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258C5F49-C667-C38A-878F-69C7D2E12210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BD175A7F-67DA-AAFE-4ECB-7ECB7CA1DFE8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53382FBC-FED1-309D-1F10-D5BF88D39511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C33090B-2BD4-C7A0-8286-DDA0A8E4FCC2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88E292E4-FD20-4678-1FFF-B30F2C07DF8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C40E4BB-D208-9865-A00C-F1E024DB9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13</a:t>
            </a:fld>
            <a:endParaRPr lang="en-US"/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32520805-4828-B89E-8FC2-1A338D2C7C52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257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C8C4A1E1-D34C-0F6B-75C9-76B7EF24473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A6E51643-EBA5-482A-E660-491A31EA8D94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owchart: Magnetic Disk 17">
            <a:extLst>
              <a:ext uri="{FF2B5EF4-FFF2-40B4-BE49-F238E27FC236}">
                <a16:creationId xmlns:a16="http://schemas.microsoft.com/office/drawing/2014/main" id="{FE3D0310-5A7A-FE2B-AEFE-707209C67F4F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lowchart: Magnetic Disk 18">
            <a:extLst>
              <a:ext uri="{FF2B5EF4-FFF2-40B4-BE49-F238E27FC236}">
                <a16:creationId xmlns:a16="http://schemas.microsoft.com/office/drawing/2014/main" id="{C6D2B66A-80F8-A1E6-4811-9469C2D00463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0" name="Flowchart: Magnetic Disk 19">
            <a:extLst>
              <a:ext uri="{FF2B5EF4-FFF2-40B4-BE49-F238E27FC236}">
                <a16:creationId xmlns:a16="http://schemas.microsoft.com/office/drawing/2014/main" id="{A30A6A86-4E3B-9480-1E94-7839EC9CD40E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21" name="Picture 20" descr="A picture containing icon&#10;&#10;Description automatically generated">
            <a:extLst>
              <a:ext uri="{FF2B5EF4-FFF2-40B4-BE49-F238E27FC236}">
                <a16:creationId xmlns:a16="http://schemas.microsoft.com/office/drawing/2014/main" id="{DFBE0CD4-09C8-A24E-6E0B-3DD3EC760B0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24" name="Arrow: Right 23">
            <a:extLst>
              <a:ext uri="{FF2B5EF4-FFF2-40B4-BE49-F238E27FC236}">
                <a16:creationId xmlns:a16="http://schemas.microsoft.com/office/drawing/2014/main" id="{6F39D686-D31D-E8EB-BE27-6B610633B40C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CB068317-61CD-9C15-C8C0-B5EB225CF8E6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2F2C7CC0-659A-EE52-71ED-01EA7683FBC3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10E75AD5-A581-7D17-E920-2107054E4E47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CC753AFB-EF4B-9B99-E5B2-3B13DAC8219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C1916F9-E4F1-4058-F3F1-A8F62FFB5A07}"/>
              </a:ext>
            </a:extLst>
          </p:cNvPr>
          <p:cNvSpPr/>
          <p:nvPr/>
        </p:nvSpPr>
        <p:spPr>
          <a:xfrm>
            <a:off x="5752049" y="4035262"/>
            <a:ext cx="1201815" cy="2336041"/>
          </a:xfrm>
          <a:prstGeom prst="roundRect">
            <a:avLst>
              <a:gd name="adj" fmla="val 685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68EC28-AF4B-6BC7-F9FA-3D8E25EAB22B}"/>
              </a:ext>
            </a:extLst>
          </p:cNvPr>
          <p:cNvSpPr txBox="1"/>
          <p:nvPr/>
        </p:nvSpPr>
        <p:spPr>
          <a:xfrm>
            <a:off x="2023559" y="3602031"/>
            <a:ext cx="9213480" cy="30469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-------------------------------------------------------------------------------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             Linearized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       Mean   std. err.     [95% conf. interval]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------------------------------+------------------------------------------------</a:t>
            </a:r>
          </a:p>
          <a:p>
            <a:r>
              <a:rPr lang="en-US" sz="1600" dirty="0" err="1">
                <a:latin typeface="Consolas" panose="020B0609020204030204" pitchFamily="49" charset="0"/>
              </a:rPr>
              <a:t>c.prev_tobacco@survey#poverty</a:t>
            </a:r>
            <a:r>
              <a:rPr lang="en-US" sz="1600" dirty="0">
                <a:latin typeface="Consolas" panose="020B0609020204030204" pitchFamily="49" charset="0"/>
              </a:rPr>
              <a:t>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2012#No  |   .5281905   .0039855      .5203784    .5360025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2012#Yes  |   .6774919   .0064277      .6648929    .6900909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2015#No  |   .5018166   .0037622      .4944423     .509191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2015#Yes  |   .6485802   .0064525      .6359325    .6612278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2018#No  |   .4838312   .0025353      .4788616    .4888007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2018#Yes  |   .5937887   .0050016      .5839849    .6035925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-------------------------------------------------------------------------------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0B8E2B-C708-C653-2B49-DDDC89FF6968}"/>
              </a:ext>
            </a:extLst>
          </p:cNvPr>
          <p:cNvSpPr txBox="1"/>
          <p:nvPr/>
        </p:nvSpPr>
        <p:spPr>
          <a:xfrm>
            <a:off x="266479" y="3602031"/>
            <a:ext cx="175708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dirty="0">
                <a:latin typeface="+mj-lt"/>
              </a:rPr>
              <a:t>Stata output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17043FE-262A-5304-8EDC-7C7CA48C5D03}"/>
              </a:ext>
            </a:extLst>
          </p:cNvPr>
          <p:cNvSpPr/>
          <p:nvPr/>
        </p:nvSpPr>
        <p:spPr>
          <a:xfrm>
            <a:off x="2017789" y="1959021"/>
            <a:ext cx="1685356" cy="25638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A5738C-1CA1-71BB-622E-22035BB45FF7}"/>
              </a:ext>
            </a:extLst>
          </p:cNvPr>
          <p:cNvSpPr txBox="1"/>
          <p:nvPr/>
        </p:nvSpPr>
        <p:spPr>
          <a:xfrm>
            <a:off x="298076" y="1719213"/>
            <a:ext cx="3897405" cy="160043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pt-BR" sz="1400" dirty="0">
                <a:latin typeface="Consolas" panose="020B0609020204030204" pitchFamily="49" charset="0"/>
              </a:rPr>
              <a:t>matrices: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      e(b) :  1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      e(V) :  6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e(_N_subp) :  1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e(V_srssub) :  6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  e(V_srs) :  6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     e(_N) :  1 x 6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1D00CB12-A7A1-97CD-5C81-6080EFA33156}"/>
              </a:ext>
            </a:extLst>
          </p:cNvPr>
          <p:cNvSpPr txBox="1">
            <a:spLocks/>
          </p:cNvSpPr>
          <p:nvPr/>
        </p:nvSpPr>
        <p:spPr>
          <a:xfrm>
            <a:off x="4644452" y="1905121"/>
            <a:ext cx="2384606" cy="3854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  <a:ea typeface="Source Code Pro" panose="020B0509030403020204" pitchFamily="49" charset="0"/>
              </a:rPr>
              <a:t>Contains the means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E9083CA-E751-D4C4-85CE-0467DF90ECC5}"/>
              </a:ext>
            </a:extLst>
          </p:cNvPr>
          <p:cNvCxnSpPr>
            <a:cxnSpLocks/>
          </p:cNvCxnSpPr>
          <p:nvPr/>
        </p:nvCxnSpPr>
        <p:spPr>
          <a:xfrm>
            <a:off x="3774868" y="2072007"/>
            <a:ext cx="79786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75FA2AB-D150-6F3F-F2E5-AF57BF665117}"/>
              </a:ext>
            </a:extLst>
          </p:cNvPr>
          <p:cNvCxnSpPr>
            <a:cxnSpLocks/>
          </p:cNvCxnSpPr>
          <p:nvPr/>
        </p:nvCxnSpPr>
        <p:spPr>
          <a:xfrm flipV="1">
            <a:off x="6352956" y="2379091"/>
            <a:ext cx="0" cy="1656171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A68C56-D7E8-F1E7-85A7-53C75ABC9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DBEFE-EDAA-F5BD-F554-D6819CEEC22F}"/>
              </a:ext>
            </a:extLst>
          </p:cNvPr>
          <p:cNvSpPr txBox="1"/>
          <p:nvPr/>
        </p:nvSpPr>
        <p:spPr>
          <a:xfrm>
            <a:off x="298077" y="1389529"/>
            <a:ext cx="3897405" cy="3385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err="1">
                <a:latin typeface="Consolas" panose="020B0609020204030204" pitchFamily="49" charset="0"/>
              </a:rPr>
              <a:t>ereturn</a:t>
            </a:r>
            <a:r>
              <a:rPr lang="en-US" sz="1600" dirty="0">
                <a:latin typeface="Consolas" panose="020B0609020204030204" pitchFamily="49" charset="0"/>
              </a:rPr>
              <a:t> list </a:t>
            </a:r>
            <a:r>
              <a:rPr lang="en-US" sz="1600" dirty="0">
                <a:latin typeface="+mj-lt"/>
              </a:rPr>
              <a:t>Stata output (selected)</a:t>
            </a:r>
          </a:p>
        </p:txBody>
      </p:sp>
    </p:spTree>
    <p:extLst>
      <p:ext uri="{BB962C8B-B14F-4D97-AF65-F5344CB8AC3E}">
        <p14:creationId xmlns:p14="http://schemas.microsoft.com/office/powerpoint/2010/main" val="3634421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122EEFE-5643-1024-FCFF-208E88B6ADE7}"/>
              </a:ext>
            </a:extLst>
          </p:cNvPr>
          <p:cNvSpPr/>
          <p:nvPr/>
        </p:nvSpPr>
        <p:spPr>
          <a:xfrm>
            <a:off x="1023174" y="2700475"/>
            <a:ext cx="8585400" cy="20921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C1916F9-E4F1-4058-F3F1-A8F62FFB5A07}"/>
              </a:ext>
            </a:extLst>
          </p:cNvPr>
          <p:cNvSpPr/>
          <p:nvPr/>
        </p:nvSpPr>
        <p:spPr>
          <a:xfrm>
            <a:off x="5752049" y="4035262"/>
            <a:ext cx="1201815" cy="2336041"/>
          </a:xfrm>
          <a:prstGeom prst="roundRect">
            <a:avLst>
              <a:gd name="adj" fmla="val 685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68EC28-AF4B-6BC7-F9FA-3D8E25EAB22B}"/>
              </a:ext>
            </a:extLst>
          </p:cNvPr>
          <p:cNvSpPr txBox="1"/>
          <p:nvPr/>
        </p:nvSpPr>
        <p:spPr>
          <a:xfrm>
            <a:off x="2023559" y="3602031"/>
            <a:ext cx="9213480" cy="30469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-------------------------------------------------------------------------------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             Linearized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       Mean   std. err.     [95% conf. interval]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------------------------------+------------------------------------------------</a:t>
            </a:r>
          </a:p>
          <a:p>
            <a:r>
              <a:rPr lang="en-US" sz="1600" dirty="0" err="1">
                <a:latin typeface="Consolas" panose="020B0609020204030204" pitchFamily="49" charset="0"/>
              </a:rPr>
              <a:t>c.prev_tobacco@survey#poverty</a:t>
            </a:r>
            <a:r>
              <a:rPr lang="en-US" sz="1600" dirty="0">
                <a:latin typeface="Consolas" panose="020B0609020204030204" pitchFamily="49" charset="0"/>
              </a:rPr>
              <a:t>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2012#No  |   .5281905   .0039855      .5203784    .5360025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2012#Yes  |   .6774919   .0064277      .6648929    .6900909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2015#No  |   .5018166   .0037622      .4944423     .509191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2015#Yes  |   .6485802   .0064525      .6359325    .6612278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2018#No  |   .4838312   .0025353      .4788616    .4888007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2018#Yes  |   .5937887   .0050016      .5839849    .6035925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-------------------------------------------------------------------------------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90B8E2B-C708-C653-2B49-DDDC89FF6968}"/>
              </a:ext>
            </a:extLst>
          </p:cNvPr>
          <p:cNvSpPr txBox="1"/>
          <p:nvPr/>
        </p:nvSpPr>
        <p:spPr>
          <a:xfrm>
            <a:off x="266479" y="3602031"/>
            <a:ext cx="175708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dirty="0">
                <a:latin typeface="+mj-lt"/>
              </a:rPr>
              <a:t>Stata output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75FA2AB-D150-6F3F-F2E5-AF57BF665117}"/>
              </a:ext>
            </a:extLst>
          </p:cNvPr>
          <p:cNvCxnSpPr>
            <a:cxnSpLocks/>
          </p:cNvCxnSpPr>
          <p:nvPr/>
        </p:nvCxnSpPr>
        <p:spPr>
          <a:xfrm flipV="1">
            <a:off x="6352956" y="3316266"/>
            <a:ext cx="0" cy="606262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F08455B-7A21-7812-2C48-8808F65DB497}"/>
              </a:ext>
            </a:extLst>
          </p:cNvPr>
          <p:cNvSpPr txBox="1"/>
          <p:nvPr/>
        </p:nvSpPr>
        <p:spPr>
          <a:xfrm>
            <a:off x="298077" y="1992411"/>
            <a:ext cx="10970560" cy="95410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1.survey#      1.survey#      2.survey#      2.survey#      3.survey#      3.survey#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0.poverty      1.poverty      0.poverty      1.poverty      0.poverty      1.poverty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y1      .52819046      .67749186      .50181664      .64858015      .48383119       .5937887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72D554-C5E2-2AD7-EC2C-5E9908C0E36E}"/>
              </a:ext>
            </a:extLst>
          </p:cNvPr>
          <p:cNvSpPr txBox="1"/>
          <p:nvPr/>
        </p:nvSpPr>
        <p:spPr>
          <a:xfrm>
            <a:off x="298078" y="1652575"/>
            <a:ext cx="3455388" cy="3385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onsolas" panose="020B0609020204030204" pitchFamily="49" charset="0"/>
                <a:ea typeface="Source Code Pro" panose="020B0509030403020204" pitchFamily="49" charset="0"/>
              </a:rPr>
              <a:t>matrix list e(b) </a:t>
            </a:r>
            <a:r>
              <a:rPr lang="en-US" sz="1600" dirty="0">
                <a:latin typeface="+mj-lt"/>
              </a:rPr>
              <a:t>Stata output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2D4B34-9FA3-4B66-5013-CA3056762B74}"/>
              </a:ext>
            </a:extLst>
          </p:cNvPr>
          <p:cNvSpPr txBox="1"/>
          <p:nvPr/>
        </p:nvSpPr>
        <p:spPr>
          <a:xfrm>
            <a:off x="923363" y="2946518"/>
            <a:ext cx="1481360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e(b)[1,1]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5AD552-3828-8CE9-19D5-5723D7732384}"/>
              </a:ext>
            </a:extLst>
          </p:cNvPr>
          <p:cNvSpPr txBox="1"/>
          <p:nvPr/>
        </p:nvSpPr>
        <p:spPr>
          <a:xfrm>
            <a:off x="2404723" y="2945236"/>
            <a:ext cx="1481360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e(b)[1,2]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66B736-FBDD-1086-D1B0-844F2A453789}"/>
              </a:ext>
            </a:extLst>
          </p:cNvPr>
          <p:cNvSpPr txBox="1"/>
          <p:nvPr/>
        </p:nvSpPr>
        <p:spPr>
          <a:xfrm>
            <a:off x="3886083" y="2947776"/>
            <a:ext cx="1481360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e(b)[1,3]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E35DA5-9C83-04ED-3B55-2B8EA49F9867}"/>
              </a:ext>
            </a:extLst>
          </p:cNvPr>
          <p:cNvSpPr txBox="1"/>
          <p:nvPr/>
        </p:nvSpPr>
        <p:spPr>
          <a:xfrm>
            <a:off x="5367443" y="2945236"/>
            <a:ext cx="1481360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e(b)[1,4]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4CF8A0-7A85-11F0-1370-945C1A9B98C1}"/>
              </a:ext>
            </a:extLst>
          </p:cNvPr>
          <p:cNvSpPr txBox="1"/>
          <p:nvPr/>
        </p:nvSpPr>
        <p:spPr>
          <a:xfrm>
            <a:off x="6848803" y="2944772"/>
            <a:ext cx="1481360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e(b)[1,5]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8A75B0-A9AA-585A-74D9-3677592D4425}"/>
              </a:ext>
            </a:extLst>
          </p:cNvPr>
          <p:cNvSpPr txBox="1"/>
          <p:nvPr/>
        </p:nvSpPr>
        <p:spPr>
          <a:xfrm>
            <a:off x="8330163" y="2944771"/>
            <a:ext cx="1481360" cy="30777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e(b)[1,6]</a:t>
            </a:r>
            <a:endParaRPr lang="en-US" sz="1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D6F0C04-22A3-7DAA-2F52-F7705CB1754F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Magnetic Disk 27">
            <a:extLst>
              <a:ext uri="{FF2B5EF4-FFF2-40B4-BE49-F238E27FC236}">
                <a16:creationId xmlns:a16="http://schemas.microsoft.com/office/drawing/2014/main" id="{4B1A5920-A647-22E4-4179-AFF155B909A4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Magnetic Disk 28">
            <a:extLst>
              <a:ext uri="{FF2B5EF4-FFF2-40B4-BE49-F238E27FC236}">
                <a16:creationId xmlns:a16="http://schemas.microsoft.com/office/drawing/2014/main" id="{3CE8536D-160B-BBB3-79CF-6C2B4BB0CF34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30" name="Flowchart: Magnetic Disk 29">
            <a:extLst>
              <a:ext uri="{FF2B5EF4-FFF2-40B4-BE49-F238E27FC236}">
                <a16:creationId xmlns:a16="http://schemas.microsoft.com/office/drawing/2014/main" id="{11F5E125-29CE-0BA9-1FA1-FC297061D1D4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31" name="Picture 30" descr="A picture containing icon&#10;&#10;Description automatically generated">
            <a:extLst>
              <a:ext uri="{FF2B5EF4-FFF2-40B4-BE49-F238E27FC236}">
                <a16:creationId xmlns:a16="http://schemas.microsoft.com/office/drawing/2014/main" id="{8A08D85B-0328-FCE7-5A6C-54367A99255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32" name="Arrow: Right 31">
            <a:extLst>
              <a:ext uri="{FF2B5EF4-FFF2-40B4-BE49-F238E27FC236}">
                <a16:creationId xmlns:a16="http://schemas.microsoft.com/office/drawing/2014/main" id="{5EF6F8DA-1B36-9CBA-ABEC-E2C8672296EC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8C21240C-7EC1-6CF1-B6FF-569494A607F3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304F97CE-DFB2-BEFD-27C1-D041BFA0760C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374048D6-7E04-B2C8-67A5-22A9427955F4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3EDFB571-EC8B-0E64-3B00-EAE3E96121F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042ED-6D6F-774F-7FB8-0DE901350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15</a:t>
            </a:fld>
            <a:endParaRPr lang="en-US"/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8D7CD002-8502-910C-C058-8B810BAD7A8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963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53CE02E-4C04-AD2F-853C-1C32BD7FEB05}"/>
              </a:ext>
            </a:extLst>
          </p:cNvPr>
          <p:cNvSpPr/>
          <p:nvPr/>
        </p:nvSpPr>
        <p:spPr>
          <a:xfrm>
            <a:off x="1921921" y="3431673"/>
            <a:ext cx="1685356" cy="19612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A5738C-1CA1-71BB-622E-22035BB45FF7}"/>
              </a:ext>
            </a:extLst>
          </p:cNvPr>
          <p:cNvSpPr txBox="1"/>
          <p:nvPr/>
        </p:nvSpPr>
        <p:spPr>
          <a:xfrm>
            <a:off x="298076" y="2094993"/>
            <a:ext cx="3897405" cy="160043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pt-BR" sz="1400" dirty="0">
                <a:latin typeface="Consolas" panose="020B0609020204030204" pitchFamily="49" charset="0"/>
              </a:rPr>
              <a:t>matrices: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      e(b) :  1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      e(V) :  6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e(_N_subp) :  1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e(V_srssub) :  6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  e(V_srs) :  6 x 6</a:t>
            </a:r>
          </a:p>
          <a:p>
            <a:r>
              <a:rPr lang="pt-BR" sz="1400" dirty="0">
                <a:latin typeface="Consolas" panose="020B0609020204030204" pitchFamily="49" charset="0"/>
              </a:rPr>
              <a:t>                 e(_N) :  1 x 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EDBEFE-EDAA-F5BD-F554-D6819CEEC22F}"/>
              </a:ext>
            </a:extLst>
          </p:cNvPr>
          <p:cNvSpPr txBox="1"/>
          <p:nvPr/>
        </p:nvSpPr>
        <p:spPr>
          <a:xfrm>
            <a:off x="298077" y="1765309"/>
            <a:ext cx="3897405" cy="3385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 err="1">
                <a:latin typeface="Consolas" panose="020B0609020204030204" pitchFamily="49" charset="0"/>
              </a:rPr>
              <a:t>ereturn</a:t>
            </a:r>
            <a:r>
              <a:rPr lang="en-US" sz="1600" dirty="0">
                <a:latin typeface="Consolas" panose="020B0609020204030204" pitchFamily="49" charset="0"/>
              </a:rPr>
              <a:t> list </a:t>
            </a:r>
            <a:r>
              <a:rPr lang="en-US" sz="1600" dirty="0">
                <a:latin typeface="+mj-lt"/>
              </a:rPr>
              <a:t>Stata output (selected)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23FAF2CA-B331-BE25-96EC-6F2C3C0785BE}"/>
              </a:ext>
            </a:extLst>
          </p:cNvPr>
          <p:cNvSpPr txBox="1">
            <a:spLocks/>
          </p:cNvSpPr>
          <p:nvPr/>
        </p:nvSpPr>
        <p:spPr>
          <a:xfrm>
            <a:off x="4548584" y="3370399"/>
            <a:ext cx="5190556" cy="3854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  <a:ea typeface="Source Code Pro" panose="020B0509030403020204" pitchFamily="49" charset="0"/>
              </a:rPr>
              <a:t>Contains the sample size (not in main output)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E876A6A-121E-D292-66D0-8C4D7915EA1C}"/>
              </a:ext>
            </a:extLst>
          </p:cNvPr>
          <p:cNvCxnSpPr>
            <a:cxnSpLocks/>
          </p:cNvCxnSpPr>
          <p:nvPr/>
        </p:nvCxnSpPr>
        <p:spPr>
          <a:xfrm>
            <a:off x="3679000" y="3537285"/>
            <a:ext cx="79786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4599406-8496-B204-3DE1-C36F51441C7F}"/>
              </a:ext>
            </a:extLst>
          </p:cNvPr>
          <p:cNvSpPr/>
          <p:nvPr/>
        </p:nvSpPr>
        <p:spPr>
          <a:xfrm>
            <a:off x="1176617" y="5108238"/>
            <a:ext cx="8385614" cy="215929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A8855A-A6D2-B521-84A7-90D8A384C1D1}"/>
              </a:ext>
            </a:extLst>
          </p:cNvPr>
          <p:cNvSpPr txBox="1"/>
          <p:nvPr/>
        </p:nvSpPr>
        <p:spPr>
          <a:xfrm>
            <a:off x="298077" y="4417836"/>
            <a:ext cx="9440920" cy="95410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  </a:t>
            </a:r>
            <a:r>
              <a:rPr lang="en-US" sz="1400" dirty="0" err="1">
                <a:latin typeface="Consolas" panose="020B0609020204030204" pitchFamily="49" charset="0"/>
              </a:rPr>
              <a:t>c.prev_tob~o</a:t>
            </a:r>
            <a:r>
              <a:rPr lang="en-US" sz="1400" dirty="0">
                <a:latin typeface="Consolas" panose="020B0609020204030204" pitchFamily="49" charset="0"/>
              </a:rPr>
              <a:t>@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1.survey#      1.survey#      2.survey#      2.survey#      3.survey#      3.survey#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0.poverty      1.poverty      0.poverty      1.poverty      0.poverty      1.poverty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r1          31173           8998          32712           8832         126074          21643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BF6076-AC60-F89B-81B3-BAA7EE0B8073}"/>
              </a:ext>
            </a:extLst>
          </p:cNvPr>
          <p:cNvSpPr txBox="1"/>
          <p:nvPr/>
        </p:nvSpPr>
        <p:spPr>
          <a:xfrm>
            <a:off x="298076" y="4070626"/>
            <a:ext cx="3807251" cy="33855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Consolas" panose="020B0609020204030204" pitchFamily="49" charset="0"/>
                <a:ea typeface="Source Code Pro" panose="020B0509030403020204" pitchFamily="49" charset="0"/>
              </a:rPr>
              <a:t>matrix list e(_N) </a:t>
            </a:r>
            <a:r>
              <a:rPr lang="en-US" sz="1600" dirty="0">
                <a:latin typeface="+mj-lt"/>
              </a:rPr>
              <a:t>Stata output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D595FCB-5AE4-67F9-C547-E1A7DAB21AEA}"/>
              </a:ext>
            </a:extLst>
          </p:cNvPr>
          <p:cNvSpPr txBox="1"/>
          <p:nvPr/>
        </p:nvSpPr>
        <p:spPr>
          <a:xfrm>
            <a:off x="1077454" y="5371943"/>
            <a:ext cx="286814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e(_N)[1,1] + e(_N)[1,2]</a:t>
            </a:r>
          </a:p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for 2012 sample size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AC7272-A63B-C737-A49B-6A57BA3B4D3D}"/>
              </a:ext>
            </a:extLst>
          </p:cNvPr>
          <p:cNvSpPr txBox="1"/>
          <p:nvPr/>
        </p:nvSpPr>
        <p:spPr>
          <a:xfrm>
            <a:off x="3945599" y="5363287"/>
            <a:ext cx="286814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e(_N)[1,3] + e(_N)[1,4]</a:t>
            </a:r>
          </a:p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for 2015 sample size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2FFEFA8-C46F-31FF-27A1-FF825C3E241C}"/>
              </a:ext>
            </a:extLst>
          </p:cNvPr>
          <p:cNvSpPr txBox="1"/>
          <p:nvPr/>
        </p:nvSpPr>
        <p:spPr>
          <a:xfrm>
            <a:off x="6870852" y="5363287"/>
            <a:ext cx="2868145" cy="52322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Consolas" panose="020B0609020204030204" pitchFamily="49" charset="0"/>
              </a:rPr>
              <a:t>e(_N)[1,5] + e(_N)[1,6]</a:t>
            </a:r>
          </a:p>
          <a:p>
            <a:pPr algn="ctr"/>
            <a:r>
              <a:rPr lang="en-US" sz="1400" dirty="0">
                <a:solidFill>
                  <a:schemeClr val="accent3">
                    <a:lumMod val="75000"/>
                  </a:schemeClr>
                </a:solidFill>
              </a:rPr>
              <a:t>for 2018 sample size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DDE848A-43BC-ED03-A455-5FAC96BB7D78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Magnetic Disk 24">
            <a:extLst>
              <a:ext uri="{FF2B5EF4-FFF2-40B4-BE49-F238E27FC236}">
                <a16:creationId xmlns:a16="http://schemas.microsoft.com/office/drawing/2014/main" id="{FDBEDE38-D895-19A0-50B3-3F93761128F1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Magnetic Disk 27">
            <a:extLst>
              <a:ext uri="{FF2B5EF4-FFF2-40B4-BE49-F238E27FC236}">
                <a16:creationId xmlns:a16="http://schemas.microsoft.com/office/drawing/2014/main" id="{033E84F6-A3B3-F9B6-08D1-C35725019420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9" name="Flowchart: Magnetic Disk 28">
            <a:extLst>
              <a:ext uri="{FF2B5EF4-FFF2-40B4-BE49-F238E27FC236}">
                <a16:creationId xmlns:a16="http://schemas.microsoft.com/office/drawing/2014/main" id="{2737AC40-7E42-D929-D69D-36FA14F94D83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30" name="Picture 29" descr="A picture containing icon&#10;&#10;Description automatically generated">
            <a:extLst>
              <a:ext uri="{FF2B5EF4-FFF2-40B4-BE49-F238E27FC236}">
                <a16:creationId xmlns:a16="http://schemas.microsoft.com/office/drawing/2014/main" id="{251A860B-E6CA-4706-CA06-F252206AF97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31" name="Arrow: Right 30">
            <a:extLst>
              <a:ext uri="{FF2B5EF4-FFF2-40B4-BE49-F238E27FC236}">
                <a16:creationId xmlns:a16="http://schemas.microsoft.com/office/drawing/2014/main" id="{7ADC5867-F03B-1934-AB93-1A4940263AE3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6F540965-7F5D-3864-6749-E64EAB53184A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5956F054-3B27-0799-8CE3-C684A6F473C3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F30E2285-F384-517C-792C-3F8B2B0F3653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 descr="Icon&#10;&#10;Description automatically generated">
            <a:extLst>
              <a:ext uri="{FF2B5EF4-FFF2-40B4-BE49-F238E27FC236}">
                <a16:creationId xmlns:a16="http://schemas.microsoft.com/office/drawing/2014/main" id="{AC0AFA12-9EBE-5A73-813D-046CF68C2DF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046327-5064-9418-EDB5-D79AA7187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16</a:t>
            </a:fld>
            <a:endParaRPr lang="en-US"/>
          </a:p>
        </p:txBody>
      </p:sp>
      <p:pic>
        <p:nvPicPr>
          <p:cNvPr id="40" name="Picture 39" descr="Icon&#10;&#10;Description automatically generated">
            <a:extLst>
              <a:ext uri="{FF2B5EF4-FFF2-40B4-BE49-F238E27FC236}">
                <a16:creationId xmlns:a16="http://schemas.microsoft.com/office/drawing/2014/main" id="{AB0F919A-1FAC-FD4C-F731-41E5F57BB44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782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3A4FA74-2D9E-53F0-589D-65FC454DB087}"/>
              </a:ext>
            </a:extLst>
          </p:cNvPr>
          <p:cNvSpPr/>
          <p:nvPr/>
        </p:nvSpPr>
        <p:spPr>
          <a:xfrm>
            <a:off x="6588192" y="3429000"/>
            <a:ext cx="3641351" cy="1244974"/>
          </a:xfrm>
          <a:prstGeom prst="roundRect">
            <a:avLst>
              <a:gd name="adj" fmla="val 672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3365738-FA96-984B-8137-46087D44B6EA}"/>
              </a:ext>
            </a:extLst>
          </p:cNvPr>
          <p:cNvSpPr/>
          <p:nvPr/>
        </p:nvSpPr>
        <p:spPr>
          <a:xfrm>
            <a:off x="4956616" y="3429000"/>
            <a:ext cx="1567701" cy="1244974"/>
          </a:xfrm>
          <a:prstGeom prst="roundRect">
            <a:avLst>
              <a:gd name="adj" fmla="val 6721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0DD6538-F0C6-242D-F001-BFDDEAE1991D}"/>
              </a:ext>
            </a:extLst>
          </p:cNvPr>
          <p:cNvSpPr/>
          <p:nvPr/>
        </p:nvSpPr>
        <p:spPr>
          <a:xfrm>
            <a:off x="3280217" y="3429000"/>
            <a:ext cx="1567701" cy="1244974"/>
          </a:xfrm>
          <a:prstGeom prst="roundRect">
            <a:avLst>
              <a:gd name="adj" fmla="val 6721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4570806-F22A-AF91-0FE0-B1BD6BB746BD}"/>
              </a:ext>
            </a:extLst>
          </p:cNvPr>
          <p:cNvSpPr/>
          <p:nvPr/>
        </p:nvSpPr>
        <p:spPr>
          <a:xfrm>
            <a:off x="2303627" y="3436750"/>
            <a:ext cx="867892" cy="1244974"/>
          </a:xfrm>
          <a:prstGeom prst="roundRect">
            <a:avLst>
              <a:gd name="adj" fmla="val 672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D7576CB-63AA-440A-81B7-AEF7BF008B63}"/>
              </a:ext>
            </a:extLst>
          </p:cNvPr>
          <p:cNvSpPr/>
          <p:nvPr/>
        </p:nvSpPr>
        <p:spPr>
          <a:xfrm>
            <a:off x="7164732" y="2204196"/>
            <a:ext cx="207311" cy="43927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9604F84-0615-361B-38A5-4843795BBC32}"/>
              </a:ext>
            </a:extLst>
          </p:cNvPr>
          <p:cNvSpPr/>
          <p:nvPr/>
        </p:nvSpPr>
        <p:spPr>
          <a:xfrm>
            <a:off x="6450357" y="2195231"/>
            <a:ext cx="645461" cy="4392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5A3932A-3F70-1F9B-1D27-BC771FA0B77D}"/>
              </a:ext>
            </a:extLst>
          </p:cNvPr>
          <p:cNvSpPr/>
          <p:nvPr/>
        </p:nvSpPr>
        <p:spPr>
          <a:xfrm>
            <a:off x="5362268" y="2204196"/>
            <a:ext cx="1038225" cy="43927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7FD8B53-EE70-7744-16B1-A6FFBB180956}"/>
              </a:ext>
            </a:extLst>
          </p:cNvPr>
          <p:cNvSpPr/>
          <p:nvPr/>
        </p:nvSpPr>
        <p:spPr>
          <a:xfrm>
            <a:off x="3381068" y="2199716"/>
            <a:ext cx="943536" cy="43927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1C477AC-E684-324A-943D-47BD4B568B26}"/>
              </a:ext>
            </a:extLst>
          </p:cNvPr>
          <p:cNvSpPr/>
          <p:nvPr/>
        </p:nvSpPr>
        <p:spPr>
          <a:xfrm>
            <a:off x="1563476" y="2195232"/>
            <a:ext cx="1201270" cy="43927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757BE5E-C0AE-B742-B789-250250D03270}"/>
              </a:ext>
            </a:extLst>
          </p:cNvPr>
          <p:cNvSpPr/>
          <p:nvPr/>
        </p:nvSpPr>
        <p:spPr>
          <a:xfrm>
            <a:off x="956117" y="3429000"/>
            <a:ext cx="1301001" cy="1244974"/>
          </a:xfrm>
          <a:prstGeom prst="roundRect">
            <a:avLst>
              <a:gd name="adj" fmla="val 6721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A987579-FC46-7DEE-332D-6CBF3962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5. Call the results from the relevant matrices and post on the file</a:t>
            </a:r>
            <a:endParaRPr lang="en-US" sz="1800" i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9B52AB4-92AD-7919-C21D-FC2D63E7D663}"/>
              </a:ext>
            </a:extLst>
          </p:cNvPr>
          <p:cNvSpPr txBox="1">
            <a:spLocks/>
          </p:cNvSpPr>
          <p:nvPr/>
        </p:nvSpPr>
        <p:spPr>
          <a:xfrm>
            <a:off x="266479" y="2271621"/>
            <a:ext cx="11595847" cy="3230469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postfile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dumbbell int survey float (nonpoor poor N) using "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dumbbell.dta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", replace</a:t>
            </a:r>
          </a:p>
          <a:p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svyset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psu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[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pweight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weight], strata(stratum)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singleunit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(centered)</a:t>
            </a:r>
          </a:p>
          <a:p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svy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: mean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prev_tobacco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, over(survey poverty)</a:t>
            </a:r>
          </a:p>
          <a:p>
            <a:r>
              <a:rPr lang="pt-BR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post dumbbell (2012) (e(b)[1,1]) (e(b)[1,2]) (e(_N)[1,1] + e(_N)[1,2])</a:t>
            </a:r>
          </a:p>
          <a:p>
            <a:r>
              <a:rPr lang="pt-BR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post dumbbell (2015) (e(b)[1,3]) (e(b)[1,4]) (e(_N)[1,3] + e(_N)[1,4])</a:t>
            </a:r>
          </a:p>
          <a:p>
            <a:r>
              <a:rPr lang="pt-BR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post dumbbell (2018) (e(b)[1,5]) (e(b)[1,6]) (e(_N)[1,5] + e(_N)[1,6])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AAAF37E8-3CB3-3805-5CC0-1235B850FCCC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09EB26A8-6987-97E3-7145-0FE232CA5537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0E1962E8-9A38-A750-CD88-A5A46FD4F9E7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Magnetic Disk 21">
            <a:extLst>
              <a:ext uri="{FF2B5EF4-FFF2-40B4-BE49-F238E27FC236}">
                <a16:creationId xmlns:a16="http://schemas.microsoft.com/office/drawing/2014/main" id="{4AC4EB93-6D16-11C3-DB8E-FDB50EAF6A73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5" name="Flowchart: Magnetic Disk 24">
            <a:extLst>
              <a:ext uri="{FF2B5EF4-FFF2-40B4-BE49-F238E27FC236}">
                <a16:creationId xmlns:a16="http://schemas.microsoft.com/office/drawing/2014/main" id="{8F50790E-0885-DE35-531B-21E228323EFF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26" name="Picture 25" descr="A picture containing icon&#10;&#10;Description automatically generated">
            <a:extLst>
              <a:ext uri="{FF2B5EF4-FFF2-40B4-BE49-F238E27FC236}">
                <a16:creationId xmlns:a16="http://schemas.microsoft.com/office/drawing/2014/main" id="{AABD2096-E2D9-3EC5-97D9-8C202DD41E6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27" name="Arrow: Right 26">
            <a:extLst>
              <a:ext uri="{FF2B5EF4-FFF2-40B4-BE49-F238E27FC236}">
                <a16:creationId xmlns:a16="http://schemas.microsoft.com/office/drawing/2014/main" id="{A976E147-E3A8-EE79-910C-B1E9D3FFABC3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D3032B2F-2498-4779-D179-0F98DE7F4953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6CD9DF39-F0E5-565A-72A9-418C17A80A66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F3ACE77D-3893-15B7-D915-7272F8A4A03F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99C6E187-139B-4655-CDAE-771C3080BFF3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CBF585B-F03F-6E6A-9E2B-9871B52B2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92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4422439-EFEE-485E-546B-BAC9B9AA956E}"/>
              </a:ext>
            </a:extLst>
          </p:cNvPr>
          <p:cNvSpPr/>
          <p:nvPr/>
        </p:nvSpPr>
        <p:spPr>
          <a:xfrm>
            <a:off x="1701128" y="4641006"/>
            <a:ext cx="1201270" cy="43927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1C477AC-E684-324A-943D-47BD4B568B26}"/>
              </a:ext>
            </a:extLst>
          </p:cNvPr>
          <p:cNvSpPr/>
          <p:nvPr/>
        </p:nvSpPr>
        <p:spPr>
          <a:xfrm>
            <a:off x="1563476" y="2195232"/>
            <a:ext cx="1201270" cy="43927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A987579-FC46-7DEE-332D-6CBF3962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6. </a:t>
            </a:r>
            <a:r>
              <a:rPr lang="en-US" sz="1800" i="1" dirty="0" err="1">
                <a:solidFill>
                  <a:schemeClr val="bg1"/>
                </a:solidFill>
              </a:rPr>
              <a:t>Postclose</a:t>
            </a:r>
            <a:r>
              <a:rPr lang="en-US" sz="1800" i="1" dirty="0">
                <a:solidFill>
                  <a:schemeClr val="bg1"/>
                </a:solidFill>
              </a:rPr>
              <a:t> </a:t>
            </a:r>
            <a:r>
              <a:rPr lang="en-US" sz="1800" dirty="0">
                <a:solidFill>
                  <a:schemeClr val="bg1"/>
                </a:solidFill>
              </a:rPr>
              <a:t>when done</a:t>
            </a:r>
            <a:endParaRPr lang="en-US" sz="1800" i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9B52AB4-92AD-7919-C21D-FC2D63E7D663}"/>
              </a:ext>
            </a:extLst>
          </p:cNvPr>
          <p:cNvSpPr txBox="1">
            <a:spLocks/>
          </p:cNvSpPr>
          <p:nvPr/>
        </p:nvSpPr>
        <p:spPr>
          <a:xfrm>
            <a:off x="266479" y="2271621"/>
            <a:ext cx="11595847" cy="3230469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postfile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dumbbell int survey float (nonpoor poor N) using "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dumbbell.dta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", replace</a:t>
            </a:r>
          </a:p>
          <a:p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svyset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psu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[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pweight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weight], strata(stratum)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singleunit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(centered)</a:t>
            </a:r>
          </a:p>
          <a:p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svy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: mean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prev_tobacco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, over(survey poverty)</a:t>
            </a:r>
          </a:p>
          <a:p>
            <a:r>
              <a:rPr lang="pt-BR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post dumbbell (2012) (e(b)[1,1]) (e(b)[1,2]) (e(_N)[1,1] + e(_N)[1,2])</a:t>
            </a:r>
          </a:p>
          <a:p>
            <a:r>
              <a:rPr lang="pt-BR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post dumbbell (2015) (e(b)[1,3]) (e(b)[1,4]) (e(_N)[1,3] + e(_N)[1,4])</a:t>
            </a:r>
          </a:p>
          <a:p>
            <a:r>
              <a:rPr lang="pt-BR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post dumbbell (2018) (e(b)[1,5]) (e(b)[1,6]) (e(_N)[1,5] + e(_N)[1,6])</a:t>
            </a:r>
          </a:p>
          <a:p>
            <a:r>
              <a:rPr lang="pt-BR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postclose dumbbell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0F0B374B-12EC-1193-A336-D63D0DCD342B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883D4E48-B0F0-CAF0-04BB-08DB255E238D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11" name="Flowchart: Magnetic Disk 10">
            <a:extLst>
              <a:ext uri="{FF2B5EF4-FFF2-40B4-BE49-F238E27FC236}">
                <a16:creationId xmlns:a16="http://schemas.microsoft.com/office/drawing/2014/main" id="{2466CD9B-F274-6A0B-E7AA-45084812FB62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85FF6F73-4F14-F552-E5F4-5F09E3EF81E8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EDFF5227-D13A-DC0F-1356-87B73414D729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E622F1B3-7873-EF6D-6022-C7176D457D2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AD4A8AA5-E195-1E90-AC18-DF44BBA36BE7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80A4192-21BA-AB4B-5EB4-229ABBF4E6E3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BA848025-FDFA-6C7E-ACEA-4EAAE57A9927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3BD5E53-43DA-7B62-01C0-9BE04DF38209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E3524383-6872-16D8-71FC-4A5AA1ACE5F1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01A10A-18F6-799E-34FD-58C007E68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56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C8A70333-970F-AA01-8582-27FDF7B4F4B2}"/>
              </a:ext>
            </a:extLst>
          </p:cNvPr>
          <p:cNvSpPr/>
          <p:nvPr/>
        </p:nvSpPr>
        <p:spPr>
          <a:xfrm>
            <a:off x="707671" y="291665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25A27A-3AFD-A135-A926-4A92547283B3}"/>
              </a:ext>
            </a:extLst>
          </p:cNvPr>
          <p:cNvSpPr txBox="1"/>
          <p:nvPr/>
        </p:nvSpPr>
        <p:spPr>
          <a:xfrm>
            <a:off x="1504667" y="291665"/>
            <a:ext cx="50141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2"/>
                </a:solidFill>
                <a:latin typeface="+mj-lt"/>
              </a:rPr>
              <a:t>Analysis results stored using </a:t>
            </a:r>
            <a:r>
              <a:rPr lang="en-US" sz="2400" i="1" dirty="0" err="1">
                <a:solidFill>
                  <a:schemeClr val="accent2"/>
                </a:solidFill>
                <a:latin typeface="+mj-lt"/>
              </a:rPr>
              <a:t>postfile</a:t>
            </a:r>
            <a:endParaRPr lang="en-US" sz="2400" i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0790B99-5AAD-3C82-946A-C0FAAAE9CFDB}"/>
              </a:ext>
            </a:extLst>
          </p:cNvPr>
          <p:cNvSpPr txBox="1"/>
          <p:nvPr/>
        </p:nvSpPr>
        <p:spPr>
          <a:xfrm>
            <a:off x="1504667" y="753330"/>
            <a:ext cx="715951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000" i="1" dirty="0" err="1"/>
              <a:t>Postfile</a:t>
            </a:r>
            <a:r>
              <a:rPr lang="en-US" sz="2000" i="1" dirty="0"/>
              <a:t> </a:t>
            </a:r>
            <a:r>
              <a:rPr lang="en-US" sz="2000" dirty="0"/>
              <a:t>commands post results in a Stata dataset</a:t>
            </a:r>
            <a:endParaRPr lang="en-US" sz="2000" i="1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A987579-FC46-7DEE-332D-6CBF39628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7. Check output</a:t>
            </a:r>
            <a:endParaRPr lang="en-US" sz="1800" i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9B52AB4-92AD-7919-C21D-FC2D63E7D663}"/>
              </a:ext>
            </a:extLst>
          </p:cNvPr>
          <p:cNvSpPr txBox="1">
            <a:spLocks/>
          </p:cNvSpPr>
          <p:nvPr/>
        </p:nvSpPr>
        <p:spPr>
          <a:xfrm>
            <a:off x="266479" y="2271621"/>
            <a:ext cx="11595847" cy="3230469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use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dumbbell.dta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, clear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list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9A36200-C1F9-18F1-79E8-20BA50DBF0D0}"/>
              </a:ext>
            </a:extLst>
          </p:cNvPr>
          <p:cNvSpPr/>
          <p:nvPr/>
        </p:nvSpPr>
        <p:spPr>
          <a:xfrm>
            <a:off x="2143347" y="4444748"/>
            <a:ext cx="1030940" cy="778249"/>
          </a:xfrm>
          <a:prstGeom prst="roundRect">
            <a:avLst>
              <a:gd name="adj" fmla="val 6721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27F87EF-4B23-728A-3C8D-F8A580366427}"/>
              </a:ext>
            </a:extLst>
          </p:cNvPr>
          <p:cNvSpPr/>
          <p:nvPr/>
        </p:nvSpPr>
        <p:spPr>
          <a:xfrm>
            <a:off x="3372071" y="4444748"/>
            <a:ext cx="1030940" cy="778249"/>
          </a:xfrm>
          <a:prstGeom prst="roundRect">
            <a:avLst>
              <a:gd name="adj" fmla="val 672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C0AFDD-6CE1-DAB7-A5E3-AC5836ADBFF5}"/>
              </a:ext>
            </a:extLst>
          </p:cNvPr>
          <p:cNvSpPr txBox="1"/>
          <p:nvPr/>
        </p:nvSpPr>
        <p:spPr>
          <a:xfrm>
            <a:off x="329674" y="3686208"/>
            <a:ext cx="5416362" cy="181588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     +---------------------------------------+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| survey    nonpoor       poor        N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|---------------------------------------|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1. |   2012   .5281904   .6774918    40171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2. |   2015   .5018166   .6485801    41544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3. |   2018   .4838312   .5937887   147717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+---------------------------------------+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77E0C3-F448-48F8-D48C-8CDAA678C328}"/>
              </a:ext>
            </a:extLst>
          </p:cNvPr>
          <p:cNvSpPr txBox="1"/>
          <p:nvPr/>
        </p:nvSpPr>
        <p:spPr>
          <a:xfrm>
            <a:off x="329674" y="3316876"/>
            <a:ext cx="2464173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j-lt"/>
              </a:rPr>
              <a:t>Stata output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CE8CE88-2761-E125-7334-7419701DF6FF}"/>
              </a:ext>
            </a:extLst>
          </p:cNvPr>
          <p:cNvSpPr/>
          <p:nvPr/>
        </p:nvSpPr>
        <p:spPr>
          <a:xfrm>
            <a:off x="9952825" y="4938539"/>
            <a:ext cx="1030940" cy="261099"/>
          </a:xfrm>
          <a:prstGeom prst="roundRect">
            <a:avLst>
              <a:gd name="adj" fmla="val 672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C63B3F1-F948-5EA6-9448-24F1B1B78B93}"/>
              </a:ext>
            </a:extLst>
          </p:cNvPr>
          <p:cNvSpPr/>
          <p:nvPr/>
        </p:nvSpPr>
        <p:spPr>
          <a:xfrm>
            <a:off x="9952825" y="5440002"/>
            <a:ext cx="1030940" cy="261099"/>
          </a:xfrm>
          <a:prstGeom prst="roundRect">
            <a:avLst>
              <a:gd name="adj" fmla="val 672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4724040-F243-C99A-EF2D-5B3AAD847EE8}"/>
              </a:ext>
            </a:extLst>
          </p:cNvPr>
          <p:cNvSpPr/>
          <p:nvPr/>
        </p:nvSpPr>
        <p:spPr>
          <a:xfrm>
            <a:off x="9952825" y="5900564"/>
            <a:ext cx="1030940" cy="261099"/>
          </a:xfrm>
          <a:prstGeom prst="roundRect">
            <a:avLst>
              <a:gd name="adj" fmla="val 6721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02534A1-C39D-722F-EDA6-BFCB96654C46}"/>
              </a:ext>
            </a:extLst>
          </p:cNvPr>
          <p:cNvSpPr/>
          <p:nvPr/>
        </p:nvSpPr>
        <p:spPr>
          <a:xfrm>
            <a:off x="9952825" y="4686404"/>
            <a:ext cx="1030940" cy="261099"/>
          </a:xfrm>
          <a:prstGeom prst="roundRect">
            <a:avLst>
              <a:gd name="adj" fmla="val 6721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703D170-98E9-4C6B-4693-9D8B108F7D94}"/>
              </a:ext>
            </a:extLst>
          </p:cNvPr>
          <p:cNvSpPr/>
          <p:nvPr/>
        </p:nvSpPr>
        <p:spPr>
          <a:xfrm>
            <a:off x="9952825" y="5190674"/>
            <a:ext cx="1030940" cy="261099"/>
          </a:xfrm>
          <a:prstGeom prst="roundRect">
            <a:avLst>
              <a:gd name="adj" fmla="val 6721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439FE1-4535-236F-76E1-224BE682311D}"/>
              </a:ext>
            </a:extLst>
          </p:cNvPr>
          <p:cNvSpPr/>
          <p:nvPr/>
        </p:nvSpPr>
        <p:spPr>
          <a:xfrm>
            <a:off x="9952825" y="5651236"/>
            <a:ext cx="1030940" cy="261099"/>
          </a:xfrm>
          <a:prstGeom prst="roundRect">
            <a:avLst>
              <a:gd name="adj" fmla="val 6721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FBC35D7-7E44-45DD-1F46-6353601D7842}"/>
              </a:ext>
            </a:extLst>
          </p:cNvPr>
          <p:cNvSpPr txBox="1"/>
          <p:nvPr/>
        </p:nvSpPr>
        <p:spPr>
          <a:xfrm>
            <a:off x="6135542" y="3429000"/>
            <a:ext cx="5240993" cy="30469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       Mean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------------------------------+-------------</a:t>
            </a:r>
          </a:p>
          <a:p>
            <a:r>
              <a:rPr lang="en-US" sz="1600" dirty="0" err="1">
                <a:latin typeface="Consolas" panose="020B0609020204030204" pitchFamily="49" charset="0"/>
              </a:rPr>
              <a:t>c.prev_tobacco@survey#poverty</a:t>
            </a:r>
            <a:r>
              <a:rPr lang="en-US" sz="1600" dirty="0">
                <a:latin typeface="Consolas" panose="020B0609020204030204" pitchFamily="49" charset="0"/>
              </a:rPr>
              <a:t>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2012#No  |   .5281905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2012#Yes  |   .6774919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2015#No  |   .5018166 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2015#Yes  |   .6485802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2018#No  |   .4838312 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2018#Yes  |   .5937887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</a:t>
            </a:r>
          </a:p>
        </p:txBody>
      </p:sp>
      <p:sp>
        <p:nvSpPr>
          <p:cNvPr id="22" name="Slide Number Placeholder 3">
            <a:extLst>
              <a:ext uri="{FF2B5EF4-FFF2-40B4-BE49-F238E27FC236}">
                <a16:creationId xmlns:a16="http://schemas.microsoft.com/office/drawing/2014/main" id="{503D924F-3C73-CAC2-008D-4580DAFD1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33335" y="5862279"/>
            <a:ext cx="2743200" cy="365125"/>
          </a:xfrm>
        </p:spPr>
        <p:txBody>
          <a:bodyPr/>
          <a:lstStyle/>
          <a:p>
            <a:fld id="{FB1DDFAD-F267-4050-B5F2-27FEB907F977}" type="slidenum">
              <a:rPr lang="en-US" smtClean="0"/>
              <a:t>19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362384E-9378-95DE-7673-A486BDB355EC}"/>
              </a:ext>
            </a:extLst>
          </p:cNvPr>
          <p:cNvSpPr txBox="1"/>
          <p:nvPr/>
        </p:nvSpPr>
        <p:spPr>
          <a:xfrm>
            <a:off x="6135542" y="2812165"/>
            <a:ext cx="5240993" cy="61555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0" kern="12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Source Code Pro" panose="020B0509030403020204" pitchFamily="49" charset="0"/>
                <a:cs typeface="+mn-cs"/>
              </a:rPr>
              <a:t>svy</a:t>
            </a:r>
            <a:r>
              <a:rPr lang="en-US" sz="1600" b="0" kern="12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Source Code Pro" panose="020B0509030403020204" pitchFamily="49" charset="0"/>
                <a:cs typeface="+mn-cs"/>
              </a:rPr>
              <a:t>: mean </a:t>
            </a:r>
            <a:r>
              <a:rPr lang="en-US" sz="1600" b="0" kern="1200" dirty="0" err="1">
                <a:solidFill>
                  <a:srgbClr val="000000"/>
                </a:solidFill>
                <a:effectLst/>
                <a:latin typeface="Consolas" panose="020B0609020204030204" pitchFamily="49" charset="0"/>
                <a:ea typeface="Source Code Pro" panose="020B0509030403020204" pitchFamily="49" charset="0"/>
                <a:cs typeface="+mn-cs"/>
              </a:rPr>
              <a:t>prev_tobacco</a:t>
            </a:r>
            <a:r>
              <a:rPr lang="en-US" sz="1600" b="0" kern="1200" dirty="0">
                <a:solidFill>
                  <a:srgbClr val="000000"/>
                </a:solidFill>
                <a:effectLst/>
                <a:latin typeface="Consolas" panose="020B0609020204030204" pitchFamily="49" charset="0"/>
                <a:ea typeface="Source Code Pro" panose="020B0509030403020204" pitchFamily="49" charset="0"/>
                <a:cs typeface="+mn-cs"/>
              </a:rPr>
              <a:t>, over(survey poverty) </a:t>
            </a:r>
          </a:p>
          <a:p>
            <a:pPr marL="0" algn="l" rtl="0" eaLnBrk="1" latinLnBrk="0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0" kern="1200" dirty="0">
                <a:solidFill>
                  <a:srgbClr val="000000"/>
                </a:solidFill>
                <a:effectLst/>
                <a:latin typeface="+mj-lt"/>
                <a:ea typeface="Source Code Pro" panose="020B0509030403020204" pitchFamily="49" charset="0"/>
                <a:cs typeface="+mn-cs"/>
              </a:rPr>
              <a:t>Stata output (selected)</a:t>
            </a:r>
            <a:endParaRPr lang="en-US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4276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87D516-43B8-B93B-E4CC-657F2A8F8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223887"/>
            <a:ext cx="5157787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2"/>
                </a:solidFill>
              </a:rPr>
              <a:t>Easy-to-use survey data analysis tools with excellent resources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AA2BF0-5035-73DA-B736-EECA7542EE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23887"/>
            <a:ext cx="5183188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6"/>
                </a:solidFill>
              </a:rPr>
              <a:t>Highly flexible execution of</a:t>
            </a:r>
            <a:br>
              <a:rPr lang="en-US" b="0" dirty="0">
                <a:solidFill>
                  <a:schemeClr val="accent6"/>
                </a:solidFill>
              </a:rPr>
            </a:br>
            <a:r>
              <a:rPr lang="en-US" b="0" dirty="0">
                <a:solidFill>
                  <a:schemeClr val="accent6"/>
                </a:solidFill>
              </a:rPr>
              <a:t>the Grammar of Graphics</a:t>
            </a:r>
          </a:p>
        </p:txBody>
      </p:sp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B7C405DD-357C-C5DD-FA48-4B30961BA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80" y="315254"/>
            <a:ext cx="2474401" cy="70616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41E6A04-D739-59A0-F496-0560FBFF59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3607" y="180028"/>
            <a:ext cx="1260373" cy="976615"/>
          </a:xfrm>
          <a:prstGeom prst="rect">
            <a:avLst/>
          </a:prstGeom>
        </p:spPr>
      </p:pic>
      <p:pic>
        <p:nvPicPr>
          <p:cNvPr id="26" name="Picture 25" descr="Graphical user interface, application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6EB02E34-8DBD-1DAB-E856-13F21E20EB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808" y="2290073"/>
            <a:ext cx="1752340" cy="2628511"/>
          </a:xfrm>
          <a:prstGeom prst="rect">
            <a:avLst/>
          </a:prstGeom>
        </p:spPr>
      </p:pic>
      <p:pic>
        <p:nvPicPr>
          <p:cNvPr id="24" name="Picture 23" descr="Text&#10;&#10;Description automatically generated with low confidence">
            <a:hlinkClick r:id="rId8"/>
            <a:extLst>
              <a:ext uri="{FF2B5EF4-FFF2-40B4-BE49-F238E27FC236}">
                <a16:creationId xmlns:a16="http://schemas.microsoft.com/office/drawing/2014/main" id="{685EF6BD-4AA5-F667-6974-5139EBB0B17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334" y="4516996"/>
            <a:ext cx="1752340" cy="223423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9F62C9B-A748-1ACD-B796-DB4B467A18E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222" b="8556"/>
          <a:stretch/>
        </p:blipFill>
        <p:spPr>
          <a:xfrm>
            <a:off x="67474" y="2781209"/>
            <a:ext cx="3598791" cy="292683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196BA77-AF23-536D-7019-842065C04E2B}"/>
              </a:ext>
            </a:extLst>
          </p:cNvPr>
          <p:cNvSpPr txBox="1"/>
          <p:nvPr/>
        </p:nvSpPr>
        <p:spPr>
          <a:xfrm>
            <a:off x="126467" y="5634112"/>
            <a:ext cx="288884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  <a:hlinkClick r:id="rId11"/>
              </a:rPr>
              <a:t>stata.com/manuals/svy.pdf</a:t>
            </a:r>
            <a:endParaRPr lang="en-US" sz="1050" dirty="0">
              <a:solidFill>
                <a:schemeClr val="accent2"/>
              </a:solidFill>
            </a:endParaRPr>
          </a:p>
        </p:txBody>
      </p:sp>
      <p:pic>
        <p:nvPicPr>
          <p:cNvPr id="32" name="Picture 31" descr="Chart, funnel chart&#10;&#10;Description automatically generated">
            <a:extLst>
              <a:ext uri="{FF2B5EF4-FFF2-40B4-BE49-F238E27FC236}">
                <a16:creationId xmlns:a16="http://schemas.microsoft.com/office/drawing/2014/main" id="{BB2813CD-3395-E0C7-EE34-AA145D600C0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5701" y="2452305"/>
            <a:ext cx="4191000" cy="269557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46EFA1C-D3CF-5709-A8AD-761ADAC88A6E}"/>
              </a:ext>
            </a:extLst>
          </p:cNvPr>
          <p:cNvSpPr txBox="1"/>
          <p:nvPr/>
        </p:nvSpPr>
        <p:spPr>
          <a:xfrm>
            <a:off x="6664813" y="5277152"/>
            <a:ext cx="44318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Image from Kirsten Packer’s ggplot2 presentation last February 2019: </a:t>
            </a:r>
            <a:r>
              <a:rPr lang="en-US" sz="1050" dirty="0">
                <a:hlinkClick r:id="rId13"/>
              </a:rPr>
              <a:t>http://www.seec.uct.ac.za/ggplot2-grammar-graphics</a:t>
            </a:r>
            <a:r>
              <a:rPr lang="en-US" sz="1050" dirty="0"/>
              <a:t> </a:t>
            </a:r>
          </a:p>
        </p:txBody>
      </p:sp>
      <p:sp>
        <p:nvSpPr>
          <p:cNvPr id="37" name="Slide Number Placeholder 36">
            <a:extLst>
              <a:ext uri="{FF2B5EF4-FFF2-40B4-BE49-F238E27FC236}">
                <a16:creationId xmlns:a16="http://schemas.microsoft.com/office/drawing/2014/main" id="{45755F06-68A2-AE33-2F80-FB142B1C2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285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91C2FA96-FAE0-C9F8-6C73-99FBFF84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20</a:t>
            </a:fld>
            <a:endParaRPr lang="en-US"/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EA5E12AE-9A6C-CC00-EFE0-A5BC2D4B4A6B}"/>
              </a:ext>
            </a:extLst>
          </p:cNvPr>
          <p:cNvSpPr txBox="1">
            <a:spLocks/>
          </p:cNvSpPr>
          <p:nvPr/>
        </p:nvSpPr>
        <p:spPr>
          <a:xfrm>
            <a:off x="298076" y="1794991"/>
            <a:ext cx="11595847" cy="1681254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#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install.packages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("haven")     # install if doing this for the first time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library(haven)                  # For opening Stata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dta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files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data &lt;-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read_dta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("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dumbbell.dta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")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data</a:t>
            </a:r>
            <a:endParaRPr lang="pt-BR" sz="2000" b="0" dirty="0">
              <a:latin typeface="Consolas" panose="020B0609020204030204" pitchFamily="49" charset="0"/>
              <a:ea typeface="Source Code Pro" panose="020B0509030403020204" pitchFamily="49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B6C426-1404-846F-F7DB-EC15D08FF990}"/>
              </a:ext>
            </a:extLst>
          </p:cNvPr>
          <p:cNvSpPr txBox="1"/>
          <p:nvPr/>
        </p:nvSpPr>
        <p:spPr>
          <a:xfrm>
            <a:off x="5806549" y="4191033"/>
            <a:ext cx="5547250" cy="181588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     +---------------------------------------+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| survey    nonpoor       poor        N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|---------------------------------------|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1. |   2012   .5281904   .6774918    40171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2. |   2015   .5018166   .6485801    41544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3. |   2018   .4838312   .5937887   147717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+---------------------------------------+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07FBCE0-9559-E873-2550-2186475F3599}"/>
              </a:ext>
            </a:extLst>
          </p:cNvPr>
          <p:cNvSpPr txBox="1"/>
          <p:nvPr/>
        </p:nvSpPr>
        <p:spPr>
          <a:xfrm>
            <a:off x="5806549" y="3821701"/>
            <a:ext cx="5547251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use </a:t>
            </a:r>
            <a:r>
              <a:rPr lang="en-US" dirty="0" err="1">
                <a:latin typeface="Consolas" panose="020B0609020204030204" pitchFamily="49" charset="0"/>
              </a:rPr>
              <a:t>dumbbell.dta</a:t>
            </a:r>
            <a:r>
              <a:rPr lang="en-US" dirty="0">
                <a:latin typeface="Consolas" panose="020B0609020204030204" pitchFamily="49" charset="0"/>
              </a:rPr>
              <a:t>, clear /// list </a:t>
            </a:r>
            <a:r>
              <a:rPr lang="en-US" dirty="0">
                <a:latin typeface="+mj-lt"/>
              </a:rPr>
              <a:t>Stata output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490D3A6-C21A-CF2D-DD1A-164FCEBF5FFC}"/>
              </a:ext>
            </a:extLst>
          </p:cNvPr>
          <p:cNvSpPr txBox="1"/>
          <p:nvPr/>
        </p:nvSpPr>
        <p:spPr>
          <a:xfrm>
            <a:off x="101074" y="4191033"/>
            <a:ext cx="5416362" cy="156966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# A </a:t>
            </a:r>
            <a:r>
              <a:rPr lang="en-US" sz="1600" dirty="0" err="1">
                <a:latin typeface="Consolas" panose="020B0609020204030204" pitchFamily="49" charset="0"/>
              </a:rPr>
              <a:t>tibble</a:t>
            </a:r>
            <a:r>
              <a:rPr lang="en-US" sz="1600" dirty="0">
                <a:latin typeface="Consolas" panose="020B0609020204030204" pitchFamily="49" charset="0"/>
              </a:rPr>
              <a:t>: 3 × 4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survey nonpoor  poor      N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&lt;</a:t>
            </a:r>
            <a:r>
              <a:rPr lang="en-US" sz="1600" dirty="0" err="1">
                <a:latin typeface="Consolas" panose="020B0609020204030204" pitchFamily="49" charset="0"/>
              </a:rPr>
              <a:t>dbl</a:t>
            </a:r>
            <a:r>
              <a:rPr lang="en-US" sz="1600" dirty="0">
                <a:latin typeface="Consolas" panose="020B0609020204030204" pitchFamily="49" charset="0"/>
              </a:rPr>
              <a:t>&gt;   &lt;</a:t>
            </a:r>
            <a:r>
              <a:rPr lang="en-US" sz="1600" dirty="0" err="1">
                <a:latin typeface="Consolas" panose="020B0609020204030204" pitchFamily="49" charset="0"/>
              </a:rPr>
              <a:t>dbl</a:t>
            </a:r>
            <a:r>
              <a:rPr lang="en-US" sz="1600" dirty="0">
                <a:latin typeface="Consolas" panose="020B0609020204030204" pitchFamily="49" charset="0"/>
              </a:rPr>
              <a:t>&gt; &lt;</a:t>
            </a:r>
            <a:r>
              <a:rPr lang="en-US" sz="1600" dirty="0" err="1">
                <a:latin typeface="Consolas" panose="020B0609020204030204" pitchFamily="49" charset="0"/>
              </a:rPr>
              <a:t>dbl</a:t>
            </a:r>
            <a:r>
              <a:rPr lang="en-US" sz="1600" dirty="0">
                <a:latin typeface="Consolas" panose="020B0609020204030204" pitchFamily="49" charset="0"/>
              </a:rPr>
              <a:t>&gt;  &lt;</a:t>
            </a:r>
            <a:r>
              <a:rPr lang="en-US" sz="1600" dirty="0" err="1">
                <a:latin typeface="Consolas" panose="020B0609020204030204" pitchFamily="49" charset="0"/>
              </a:rPr>
              <a:t>dbl</a:t>
            </a:r>
            <a:r>
              <a:rPr lang="en-US" sz="1600" dirty="0">
                <a:latin typeface="Consolas" panose="020B0609020204030204" pitchFamily="49" charset="0"/>
              </a:rPr>
              <a:t>&gt;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1   2012   0.528 0.677  40171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2   2015   0.502 0.649  41544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3   2018   0.484 0.594 147717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706BAE6-17EB-ADC2-A075-420AE9DE05E6}"/>
              </a:ext>
            </a:extLst>
          </p:cNvPr>
          <p:cNvSpPr txBox="1"/>
          <p:nvPr/>
        </p:nvSpPr>
        <p:spPr>
          <a:xfrm>
            <a:off x="101074" y="3821701"/>
            <a:ext cx="2023001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+mj-lt"/>
              </a:rPr>
              <a:t>R console output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726E09FC-9F66-09F0-0C59-7BD8404E461C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FA52C687-8C73-067F-6702-7F8B0CEF7D5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B786AF3D-57AC-08E8-DE5D-2798EB05D28F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2FEA6918-E8C6-9463-4B86-E675080249E5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FC178DC5-5A8B-3535-3A00-859E70A48873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.</a:t>
            </a:r>
            <a:r>
              <a:rPr lang="en-US" dirty="0" err="1">
                <a:solidFill>
                  <a:schemeClr val="accent6"/>
                </a:solidFill>
              </a:rPr>
              <a:t>dta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FA9A6B9E-964C-6583-FD89-4F1C9A88AB5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CFB500C7-F24A-4679-5A37-90F6B54A0419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2CDB3024-BEEB-29ED-73E9-D25947115E8E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8E720380-55A3-56C2-B5A8-9654337304C8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2D7EBEE-F456-6361-298B-379252A56260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C91586B6-D61F-083D-4551-99868195885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565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>
            <a:extLst>
              <a:ext uri="{FF2B5EF4-FFF2-40B4-BE49-F238E27FC236}">
                <a16:creationId xmlns:a16="http://schemas.microsoft.com/office/drawing/2014/main" id="{79DA6B09-FF1F-F74A-D797-5A5F4C367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3262" y="3597666"/>
            <a:ext cx="4000000" cy="3123809"/>
          </a:xfrm>
          <a:prstGeom prst="rect">
            <a:avLst/>
          </a:prstGeom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A0134328-8285-4DB3-2EE9-A567628040FF}"/>
              </a:ext>
            </a:extLst>
          </p:cNvPr>
          <p:cNvSpPr txBox="1">
            <a:spLocks/>
          </p:cNvSpPr>
          <p:nvPr/>
        </p:nvSpPr>
        <p:spPr>
          <a:xfrm>
            <a:off x="298076" y="2224970"/>
            <a:ext cx="11595847" cy="3748178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#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install.packages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(c("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tidyverse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", "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ggalt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")) 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library(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tidyverse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)     # Includes ggplot2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library(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ggalt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)         # Dumbbell plot extension of ggplot2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dumbbell &lt;-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ggplot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(data = data,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              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aes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(y =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as.factor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(survey), 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			   x = nonpoor, 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			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xend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= poor)) +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       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geom_dumbbell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()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dumbbell</a:t>
            </a:r>
          </a:p>
          <a:p>
            <a:endParaRPr lang="en-US" sz="2000" dirty="0">
              <a:latin typeface="Consolas" panose="020B0609020204030204" pitchFamily="49" charset="0"/>
              <a:ea typeface="Source Code Pro" panose="020B0509030403020204" pitchFamily="49" charset="0"/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9B3364AC-28A8-8B33-E766-02896A163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1. Start with the basic plot</a:t>
            </a:r>
            <a:endParaRPr lang="en-US" sz="1800" i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DA6EB1-C07D-0532-6261-218DCBF2E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21</a:t>
            </a:fld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7044FCDC-7FF2-0594-5384-A3C8640A889D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43537446-A8C7-9138-7953-9B2D39782C1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22" name="Flowchart: Magnetic Disk 21">
            <a:extLst>
              <a:ext uri="{FF2B5EF4-FFF2-40B4-BE49-F238E27FC236}">
                <a16:creationId xmlns:a16="http://schemas.microsoft.com/office/drawing/2014/main" id="{DE50AEDD-C2E9-CA50-1510-A30A80835D95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id="{79B2026E-6F9C-CB96-9FC9-5197B8804C27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4" name="Flowchart: Magnetic Disk 23">
            <a:extLst>
              <a:ext uri="{FF2B5EF4-FFF2-40B4-BE49-F238E27FC236}">
                <a16:creationId xmlns:a16="http://schemas.microsoft.com/office/drawing/2014/main" id="{121E0FA4-46DF-8132-A3DE-148E9318EDFC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25" name="Picture 24" descr="A picture containing icon&#10;&#10;Description automatically generated">
            <a:extLst>
              <a:ext uri="{FF2B5EF4-FFF2-40B4-BE49-F238E27FC236}">
                <a16:creationId xmlns:a16="http://schemas.microsoft.com/office/drawing/2014/main" id="{14FC24AE-1461-D147-8B35-0C4048336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26" name="Arrow: Right 25">
            <a:extLst>
              <a:ext uri="{FF2B5EF4-FFF2-40B4-BE49-F238E27FC236}">
                <a16:creationId xmlns:a16="http://schemas.microsoft.com/office/drawing/2014/main" id="{D892E61E-DF42-85E3-89FC-953C7D1238DD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A6AEFC30-06E6-7554-2FB1-87DD25340063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D314076C-3CD8-E197-391A-F97F6A03F189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6902CD40-BC47-7405-6C57-24E06245E549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B0A61A16-9BB3-B6C4-992E-074C7F87059B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049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C5D3147-CE31-D863-CBDB-5B361A8C803C}"/>
              </a:ext>
            </a:extLst>
          </p:cNvPr>
          <p:cNvSpPr/>
          <p:nvPr/>
        </p:nvSpPr>
        <p:spPr>
          <a:xfrm>
            <a:off x="2003145" y="4996681"/>
            <a:ext cx="2223172" cy="43927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79DA6B09-FF1F-F74A-D797-5A5F4C367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3262" y="3597666"/>
            <a:ext cx="4000000" cy="3123809"/>
          </a:xfrm>
          <a:prstGeom prst="rect">
            <a:avLst/>
          </a:prstGeom>
        </p:spPr>
      </p:pic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7F51F37F-E10C-5EEA-8916-8ED55612A6FE}"/>
              </a:ext>
            </a:extLst>
          </p:cNvPr>
          <p:cNvSpPr/>
          <p:nvPr/>
        </p:nvSpPr>
        <p:spPr>
          <a:xfrm>
            <a:off x="3505200" y="3821245"/>
            <a:ext cx="2990850" cy="34850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64370F3E-5FA0-7A1B-74CF-9B9B029B43DB}"/>
              </a:ext>
            </a:extLst>
          </p:cNvPr>
          <p:cNvSpPr/>
          <p:nvPr/>
        </p:nvSpPr>
        <p:spPr>
          <a:xfrm>
            <a:off x="3505200" y="4620952"/>
            <a:ext cx="1599893" cy="3485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77B1C9E-6254-3102-C33C-A3DF2526B3CD}"/>
              </a:ext>
            </a:extLst>
          </p:cNvPr>
          <p:cNvSpPr/>
          <p:nvPr/>
        </p:nvSpPr>
        <p:spPr>
          <a:xfrm>
            <a:off x="3505200" y="4223497"/>
            <a:ext cx="1599893" cy="34850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9FE2C-50A7-1B8F-37E5-CADAC547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22</a:t>
            </a:fld>
            <a:endParaRPr lang="en-US" dirty="0"/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A0134328-8285-4DB3-2EE9-A567628040FF}"/>
              </a:ext>
            </a:extLst>
          </p:cNvPr>
          <p:cNvSpPr txBox="1">
            <a:spLocks/>
          </p:cNvSpPr>
          <p:nvPr/>
        </p:nvSpPr>
        <p:spPr>
          <a:xfrm>
            <a:off x="298076" y="2224970"/>
            <a:ext cx="11595847" cy="3748178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#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install.packages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(c("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tidyverse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", "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ggalt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")) 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library(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tidyverse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)     # Includes ggplot2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library(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ggalt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)         # Dumbbell plot extension of ggplot2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dumbbell &lt;-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ggplot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(data = data,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              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aes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(y =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as.factor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(survey), 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			   x = nonpoor, 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			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xend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= poor)) +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       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geom_dumbbell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()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dumbbell</a:t>
            </a:r>
          </a:p>
          <a:p>
            <a:endParaRPr lang="en-US" sz="2000" dirty="0">
              <a:latin typeface="Consolas" panose="020B0609020204030204" pitchFamily="49" charset="0"/>
              <a:ea typeface="Source Code Pro" panose="020B0509030403020204" pitchFamily="49" charset="0"/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9B3364AC-28A8-8B33-E766-02896A163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1. Start with the basic plot</a:t>
            </a:r>
            <a:endParaRPr lang="en-US" sz="1800" i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cxnSp>
        <p:nvCxnSpPr>
          <p:cNvPr id="24" name="Connector: Curved 23">
            <a:extLst>
              <a:ext uri="{FF2B5EF4-FFF2-40B4-BE49-F238E27FC236}">
                <a16:creationId xmlns:a16="http://schemas.microsoft.com/office/drawing/2014/main" id="{CF6547AC-F8AB-A908-8DBB-ACA9D7EED872}"/>
              </a:ext>
            </a:extLst>
          </p:cNvPr>
          <p:cNvCxnSpPr>
            <a:cxnSpLocks/>
          </p:cNvCxnSpPr>
          <p:nvPr/>
        </p:nvCxnSpPr>
        <p:spPr>
          <a:xfrm>
            <a:off x="6591357" y="3962532"/>
            <a:ext cx="604780" cy="26096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Curved 45">
            <a:extLst>
              <a:ext uri="{FF2B5EF4-FFF2-40B4-BE49-F238E27FC236}">
                <a16:creationId xmlns:a16="http://schemas.microsoft.com/office/drawing/2014/main" id="{D74CDFDD-8E70-480D-0A76-EBA659B867B5}"/>
              </a:ext>
            </a:extLst>
          </p:cNvPr>
          <p:cNvCxnSpPr>
            <a:cxnSpLocks/>
          </p:cNvCxnSpPr>
          <p:nvPr/>
        </p:nvCxnSpPr>
        <p:spPr>
          <a:xfrm>
            <a:off x="5200401" y="4381500"/>
            <a:ext cx="3581649" cy="2108905"/>
          </a:xfrm>
          <a:prstGeom prst="curvedConnector3">
            <a:avLst>
              <a:gd name="adj1" fmla="val 32182"/>
            </a:avLst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Curved 46">
            <a:extLst>
              <a:ext uri="{FF2B5EF4-FFF2-40B4-BE49-F238E27FC236}">
                <a16:creationId xmlns:a16="http://schemas.microsoft.com/office/drawing/2014/main" id="{1B6E411A-C3D5-1106-F692-DED4EBD11D16}"/>
              </a:ext>
            </a:extLst>
          </p:cNvPr>
          <p:cNvCxnSpPr>
            <a:cxnSpLocks/>
          </p:cNvCxnSpPr>
          <p:nvPr/>
        </p:nvCxnSpPr>
        <p:spPr>
          <a:xfrm>
            <a:off x="6353175" y="5505450"/>
            <a:ext cx="1990725" cy="567097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Curved 53">
            <a:extLst>
              <a:ext uri="{FF2B5EF4-FFF2-40B4-BE49-F238E27FC236}">
                <a16:creationId xmlns:a16="http://schemas.microsoft.com/office/drawing/2014/main" id="{B643D41C-DBD7-0307-100F-3E66B3594BD5}"/>
              </a:ext>
            </a:extLst>
          </p:cNvPr>
          <p:cNvCxnSpPr>
            <a:cxnSpLocks/>
          </p:cNvCxnSpPr>
          <p:nvPr/>
        </p:nvCxnSpPr>
        <p:spPr>
          <a:xfrm>
            <a:off x="5505450" y="4810125"/>
            <a:ext cx="5381625" cy="952500"/>
          </a:xfrm>
          <a:prstGeom prst="curvedConnector3">
            <a:avLst>
              <a:gd name="adj1" fmla="val 114779"/>
            </a:avLst>
          </a:prstGeom>
          <a:ln w="28575">
            <a:solidFill>
              <a:schemeClr val="accent6">
                <a:lumMod val="40000"/>
                <a:lumOff val="6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70956489-3660-4B8D-70BE-928DC89A433E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 descr="Icon&#10;&#10;Description automatically generated">
            <a:extLst>
              <a:ext uri="{FF2B5EF4-FFF2-40B4-BE49-F238E27FC236}">
                <a16:creationId xmlns:a16="http://schemas.microsoft.com/office/drawing/2014/main" id="{0226723D-3F05-5B01-2B2D-A811CF12A2A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49" name="Flowchart: Magnetic Disk 48">
            <a:extLst>
              <a:ext uri="{FF2B5EF4-FFF2-40B4-BE49-F238E27FC236}">
                <a16:creationId xmlns:a16="http://schemas.microsoft.com/office/drawing/2014/main" id="{9C5F3C10-1397-0033-77BE-2CA944A03E02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Magnetic Disk 49">
            <a:extLst>
              <a:ext uri="{FF2B5EF4-FFF2-40B4-BE49-F238E27FC236}">
                <a16:creationId xmlns:a16="http://schemas.microsoft.com/office/drawing/2014/main" id="{D3C89D9B-C681-E7AA-3D01-B6490B5617D7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51" name="Flowchart: Magnetic Disk 50">
            <a:extLst>
              <a:ext uri="{FF2B5EF4-FFF2-40B4-BE49-F238E27FC236}">
                <a16:creationId xmlns:a16="http://schemas.microsoft.com/office/drawing/2014/main" id="{BC75BADC-372C-636C-3F76-CCF16C61A560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52" name="Picture 51" descr="A picture containing icon&#10;&#10;Description automatically generated">
            <a:extLst>
              <a:ext uri="{FF2B5EF4-FFF2-40B4-BE49-F238E27FC236}">
                <a16:creationId xmlns:a16="http://schemas.microsoft.com/office/drawing/2014/main" id="{7136D7CC-57C2-2D4B-1F1E-D9BB3E57A1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53" name="Arrow: Right 52">
            <a:extLst>
              <a:ext uri="{FF2B5EF4-FFF2-40B4-BE49-F238E27FC236}">
                <a16:creationId xmlns:a16="http://schemas.microsoft.com/office/drawing/2014/main" id="{D06BF531-BA90-DD49-F0AA-F2ED96AE4A5B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20D1CE5F-CFF7-D4EF-7A14-8B21563AB739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C54EF66C-AF1D-5025-2A73-3A0480AC14A9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F9E292C7-B8BF-E535-E905-CC0657898788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8" name="Picture 57" descr="Icon&#10;&#10;Description automatically generated">
            <a:extLst>
              <a:ext uri="{FF2B5EF4-FFF2-40B4-BE49-F238E27FC236}">
                <a16:creationId xmlns:a16="http://schemas.microsoft.com/office/drawing/2014/main" id="{BEE6F3EA-B358-DACD-7A91-EE4DEE6DED9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318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F340D9E-DDAC-F431-FEA8-74D8F5C645C3}"/>
              </a:ext>
            </a:extLst>
          </p:cNvPr>
          <p:cNvSpPr/>
          <p:nvPr/>
        </p:nvSpPr>
        <p:spPr>
          <a:xfrm>
            <a:off x="2593695" y="3841399"/>
            <a:ext cx="3254658" cy="73903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4CD39C3-E142-0A56-8AAF-CEC0B8716B4A}"/>
              </a:ext>
            </a:extLst>
          </p:cNvPr>
          <p:cNvSpPr/>
          <p:nvPr/>
        </p:nvSpPr>
        <p:spPr>
          <a:xfrm>
            <a:off x="2593694" y="3051917"/>
            <a:ext cx="3035580" cy="73903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AAC767C-AF94-5AFF-686C-4E04DE2CE6BC}"/>
              </a:ext>
            </a:extLst>
          </p:cNvPr>
          <p:cNvSpPr/>
          <p:nvPr/>
        </p:nvSpPr>
        <p:spPr>
          <a:xfrm>
            <a:off x="2593694" y="2577331"/>
            <a:ext cx="3740429" cy="43927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827895-8E86-67B8-4B99-46D4FFAD54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3262" y="3597665"/>
            <a:ext cx="4000000" cy="3123809"/>
          </a:xfrm>
          <a:prstGeom prst="rect">
            <a:avLst/>
          </a:prstGeom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A0134328-8285-4DB3-2EE9-A567628040FF}"/>
              </a:ext>
            </a:extLst>
          </p:cNvPr>
          <p:cNvSpPr txBox="1">
            <a:spLocks/>
          </p:cNvSpPr>
          <p:nvPr/>
        </p:nvSpPr>
        <p:spPr>
          <a:xfrm>
            <a:off x="298076" y="2224970"/>
            <a:ext cx="11595847" cy="3748178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dumbbell &lt;- dumbbell +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geom_dumbbell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(size = 2, color = "gray50",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           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size_x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= 6, 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           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colour_x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= "#024873", 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           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size_xend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= 6,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             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colour_xend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= "#920045")</a:t>
            </a:r>
          </a:p>
          <a:p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dumbbell</a:t>
            </a:r>
            <a:endParaRPr lang="en-US" sz="2000" dirty="0">
              <a:latin typeface="Consolas" panose="020B0609020204030204" pitchFamily="49" charset="0"/>
              <a:ea typeface="Source Code Pro" panose="020B0509030403020204" pitchFamily="49" charset="0"/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9B3364AC-28A8-8B33-E766-02896A163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2. Emphasize the plot by adjusting aesthetics</a:t>
            </a:r>
            <a:endParaRPr lang="en-US" sz="1800" i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8D96DF94-9C28-0FD5-0C06-9DA314D3B615}"/>
              </a:ext>
            </a:extLst>
          </p:cNvPr>
          <p:cNvCxnSpPr>
            <a:cxnSpLocks/>
          </p:cNvCxnSpPr>
          <p:nvPr/>
        </p:nvCxnSpPr>
        <p:spPr>
          <a:xfrm>
            <a:off x="6343649" y="2733675"/>
            <a:ext cx="2352679" cy="1238250"/>
          </a:xfrm>
          <a:prstGeom prst="curvedConnector3">
            <a:avLst>
              <a:gd name="adj1" fmla="val 99393"/>
            </a:avLst>
          </a:prstGeom>
          <a:ln w="28575">
            <a:solidFill>
              <a:schemeClr val="accent3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C7AD7FE6-4241-DF21-2C25-E9BEF93E8C92}"/>
              </a:ext>
            </a:extLst>
          </p:cNvPr>
          <p:cNvCxnSpPr>
            <a:cxnSpLocks/>
          </p:cNvCxnSpPr>
          <p:nvPr/>
        </p:nvCxnSpPr>
        <p:spPr>
          <a:xfrm>
            <a:off x="5753100" y="3352800"/>
            <a:ext cx="1895475" cy="771525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or: Curved 19">
            <a:extLst>
              <a:ext uri="{FF2B5EF4-FFF2-40B4-BE49-F238E27FC236}">
                <a16:creationId xmlns:a16="http://schemas.microsoft.com/office/drawing/2014/main" id="{FA6915F2-845A-8E6E-4D6F-C10FFAF35E68}"/>
              </a:ext>
            </a:extLst>
          </p:cNvPr>
          <p:cNvCxnSpPr>
            <a:cxnSpLocks/>
          </p:cNvCxnSpPr>
          <p:nvPr/>
        </p:nvCxnSpPr>
        <p:spPr>
          <a:xfrm flipV="1">
            <a:off x="6064403" y="4279549"/>
            <a:ext cx="3412972" cy="130526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6">
                <a:lumMod val="40000"/>
                <a:lumOff val="60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88CD04-8554-37E9-7A65-CC02341E3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23</a:t>
            </a:fld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B4BCDD36-78D7-332D-0F87-74C27465B1CA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BC106773-559A-3E53-5247-E8C24DD7D0F3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2659116A-5CCA-9A01-7EF2-D78604B3914E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lowchart: Magnetic Disk 21">
            <a:extLst>
              <a:ext uri="{FF2B5EF4-FFF2-40B4-BE49-F238E27FC236}">
                <a16:creationId xmlns:a16="http://schemas.microsoft.com/office/drawing/2014/main" id="{A9E22A55-B2F1-DB42-E3CE-368A0B718C40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id="{D56E2EE3-A051-DB82-C859-E777FF686988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24" name="Picture 23" descr="A picture containing icon&#10;&#10;Description automatically generated">
            <a:extLst>
              <a:ext uri="{FF2B5EF4-FFF2-40B4-BE49-F238E27FC236}">
                <a16:creationId xmlns:a16="http://schemas.microsoft.com/office/drawing/2014/main" id="{7259E8D9-1597-4089-AB39-91722C4B2E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25" name="Arrow: Right 24">
            <a:extLst>
              <a:ext uri="{FF2B5EF4-FFF2-40B4-BE49-F238E27FC236}">
                <a16:creationId xmlns:a16="http://schemas.microsoft.com/office/drawing/2014/main" id="{7E992D78-90C8-2C27-22AC-5293833B410C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FA6961BF-F351-0799-4E08-7D0516004999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62A5BA2B-EC57-8CA4-71B9-ED426F7E55EA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110C2A34-3CD0-E541-F43D-E2BE96C4D1C5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0F1DE34F-DAAA-11E6-9026-95D0794952C7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237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CAC9E30-511E-72CE-ABA3-92E0DDAE97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8126" y="2724427"/>
            <a:ext cx="4210596" cy="3314422"/>
          </a:xfrm>
          <a:prstGeom prst="rect">
            <a:avLst/>
          </a:prstGeom>
        </p:spPr>
      </p:pic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A0134328-8285-4DB3-2EE9-A567628040FF}"/>
              </a:ext>
            </a:extLst>
          </p:cNvPr>
          <p:cNvSpPr txBox="1">
            <a:spLocks/>
          </p:cNvSpPr>
          <p:nvPr/>
        </p:nvSpPr>
        <p:spPr>
          <a:xfrm>
            <a:off x="183776" y="2148769"/>
            <a:ext cx="8569699" cy="4699705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latin typeface="Consolas" panose="020B0609020204030204" pitchFamily="49" charset="0"/>
                <a:ea typeface="Source Code Pro" panose="020B0509030403020204" pitchFamily="49" charset="0"/>
              </a:rPr>
              <a:t>dumbbell &lt;- dumbbell +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1800" dirty="0">
                <a:solidFill>
                  <a:schemeClr val="accent6"/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# Fix the axes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scale_y_discrete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(name = "“, </a:t>
            </a:r>
            <a:r>
              <a:rPr lang="pt-BR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labels = paste0(data$survey, " (N = ", format(data$N, big.mark = ","), ")")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) +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scale_x_continuous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(name = "", limits = c(0.4, 0.8), breaks = seq(0.4, 0.8, 0.2)) +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1800" dirty="0">
                <a:solidFill>
                  <a:schemeClr val="accent6"/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# Add percentage labels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geom_text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aes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(x = nonpoor, y =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as.factor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(survey), label = format(nonpoor*100, digits = 3)),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  color = "#024873", size = 5,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vjust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2) +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geom_text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aes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(x = poor, y =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as.factor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(survey), label = format(poor*100, digits = 3)),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    color = "#920045", size = 5,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vjust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2) +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accent6"/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# Add the dot legends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geom_text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(data = filter(data,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as.factor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(survey) == 2018),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aes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(x = nonpoor, y = 3, label = "NONPOOR"),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  color = "#024873", size = 5,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vjust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-1.5,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hjust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0.75,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fontface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"bold") +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geom_text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(data = filter(data,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as.factor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(survey) == 2018),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  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aes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(x = poor, y = 3, label = "POOR"),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    color = "#920045", size = 5,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vjust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-1.5,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hjust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0,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fontface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"bold") +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latin typeface="Consolas" panose="020B0609020204030204" pitchFamily="49" charset="0"/>
                <a:ea typeface="Source Code Pro" panose="020B0509030403020204" pitchFamily="49" charset="0"/>
              </a:rPr>
              <a:t>  </a:t>
            </a:r>
            <a:r>
              <a:rPr lang="en-US" sz="1800" dirty="0">
                <a:solidFill>
                  <a:schemeClr val="accent6"/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# Add the theme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theme(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plot.title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element_blank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axis.text.x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element_blank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axis.text.y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element_text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(size = 16, color = "black"),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axis.title.x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element_text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(face = "bold", size = 16, color = "black"),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axis.title.y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element_blank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axis.ticks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element_blank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      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panel.background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</a:t>
            </a:r>
            <a:r>
              <a:rPr lang="en-US" sz="1050" b="0" dirty="0" err="1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element_blank</a:t>
            </a: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())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050" b="0" dirty="0">
                <a:solidFill>
                  <a:schemeClr val="bg2">
                    <a:lumMod val="5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dumbbell</a:t>
            </a:r>
            <a:endParaRPr lang="en-US" sz="1050" dirty="0">
              <a:solidFill>
                <a:schemeClr val="bg2">
                  <a:lumMod val="50000"/>
                </a:schemeClr>
              </a:solidFill>
              <a:latin typeface="Consolas" panose="020B0609020204030204" pitchFamily="49" charset="0"/>
              <a:ea typeface="Source Code Pro" panose="020B0509030403020204" pitchFamily="49" charset="0"/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9B3364AC-28A8-8B33-E766-02896A163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3. Finish the plot by applying a theme and additional modifications</a:t>
            </a:r>
            <a:endParaRPr lang="en-US" sz="1800" i="1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9574A9-4193-E379-4D50-8FA77AD57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24</a:t>
            </a:fld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728C5A0-215A-94DE-63DC-A015D0A3F674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283EA842-F959-38B2-E88F-F26EE11F708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7604D125-E883-AA30-9A3F-323E9DBB337A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Magnetic Disk 10">
            <a:extLst>
              <a:ext uri="{FF2B5EF4-FFF2-40B4-BE49-F238E27FC236}">
                <a16:creationId xmlns:a16="http://schemas.microsoft.com/office/drawing/2014/main" id="{66DC3781-0917-6AE1-C655-EBFB1A26C17E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F3B135DA-B7CD-7755-DD9A-C22D68085F70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5" name="Picture 14" descr="A picture containing icon&#10;&#10;Description automatically generated">
            <a:extLst>
              <a:ext uri="{FF2B5EF4-FFF2-40B4-BE49-F238E27FC236}">
                <a16:creationId xmlns:a16="http://schemas.microsoft.com/office/drawing/2014/main" id="{48576CAE-6812-BFFD-E94F-A1E1AE404C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7D826D0B-2CCF-2E4B-5164-319B46AB39FB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0446AB23-A399-2083-7A4C-ADBBB8BE8CF3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C33159DA-9E3F-79F3-3A84-D09D9515876E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3B31213B-8800-8FBF-86A4-0B3214FB5BE9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Icon&#10;&#10;Description automatically generated">
            <a:extLst>
              <a:ext uri="{FF2B5EF4-FFF2-40B4-BE49-F238E27FC236}">
                <a16:creationId xmlns:a16="http://schemas.microsoft.com/office/drawing/2014/main" id="{4C0F7249-8A31-A84C-76D6-E49138094C03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11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AC4A38-6C45-2B74-CEEF-A4C55F2E7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EDE7D7-182D-610F-5D2A-02CB1F83F8FD}"/>
              </a:ext>
            </a:extLst>
          </p:cNvPr>
          <p:cNvSpPr txBox="1"/>
          <p:nvPr/>
        </p:nvSpPr>
        <p:spPr>
          <a:xfrm>
            <a:off x="150312" y="414158"/>
            <a:ext cx="12363189" cy="61247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*************************************************************************************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******** Store summary data in a new Stata .</a:t>
            </a:r>
            <a:r>
              <a:rPr lang="en-US" sz="1400" dirty="0" err="1">
                <a:latin typeface="Consolas" panose="020B0609020204030204" pitchFamily="49" charset="0"/>
              </a:rPr>
              <a:t>dta</a:t>
            </a:r>
            <a:r>
              <a:rPr lang="en-US" sz="1400" dirty="0">
                <a:latin typeface="Consolas" panose="020B0609020204030204" pitchFamily="49" charset="0"/>
              </a:rPr>
              <a:t> file and this will be fed into the R code to generate the dumbbell plot</a:t>
            </a:r>
          </a:p>
          <a:p>
            <a:r>
              <a:rPr lang="en-US" sz="1400" dirty="0" err="1">
                <a:latin typeface="Consolas" panose="020B0609020204030204" pitchFamily="49" charset="0"/>
              </a:rPr>
              <a:t>postfile</a:t>
            </a:r>
            <a:r>
              <a:rPr lang="en-US" sz="1400" dirty="0">
                <a:latin typeface="Consolas" panose="020B0609020204030204" pitchFamily="49" charset="0"/>
              </a:rPr>
              <a:t> dumbbell str20 (outcome poverty) int survey float (nonpoor poor N) ///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using "02_Figures\</a:t>
            </a:r>
            <a:r>
              <a:rPr lang="en-US" sz="1400" dirty="0" err="1">
                <a:latin typeface="Consolas" panose="020B0609020204030204" pitchFamily="49" charset="0"/>
              </a:rPr>
              <a:t>dumbbell.dta</a:t>
            </a:r>
            <a:r>
              <a:rPr lang="en-US" sz="1400" dirty="0">
                <a:latin typeface="Consolas" panose="020B0609020204030204" pitchFamily="49" charset="0"/>
              </a:rPr>
              <a:t>", replace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// Run summary statistics commands for prevalence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foreach var of </a:t>
            </a:r>
            <a:r>
              <a:rPr lang="en-US" sz="1400" dirty="0" err="1">
                <a:latin typeface="Consolas" panose="020B0609020204030204" pitchFamily="49" charset="0"/>
              </a:rPr>
              <a:t>varlist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prev_tobacco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prev_alcohol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prev_health</a:t>
            </a:r>
            <a:r>
              <a:rPr lang="en-US" sz="1400" dirty="0">
                <a:latin typeface="Consolas" panose="020B0609020204030204" pitchFamily="49" charset="0"/>
              </a:rPr>
              <a:t> 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foreach poor of </a:t>
            </a:r>
            <a:r>
              <a:rPr lang="en-US" sz="1400" dirty="0" err="1">
                <a:latin typeface="Consolas" panose="020B0609020204030204" pitchFamily="49" charset="0"/>
              </a:rPr>
              <a:t>varlist</a:t>
            </a:r>
            <a:r>
              <a:rPr lang="en-US" sz="1400" dirty="0">
                <a:latin typeface="Consolas" panose="020B0609020204030204" pitchFamily="49" charset="0"/>
              </a:rPr>
              <a:t> poor_new2015 poor_old2015 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</a:t>
            </a:r>
            <a:r>
              <a:rPr lang="en-US" sz="1400" dirty="0" err="1">
                <a:latin typeface="Consolas" panose="020B0609020204030204" pitchFamily="49" charset="0"/>
              </a:rPr>
              <a:t>svy</a:t>
            </a:r>
            <a:r>
              <a:rPr lang="en-US" sz="1400" dirty="0">
                <a:latin typeface="Consolas" panose="020B0609020204030204" pitchFamily="49" charset="0"/>
              </a:rPr>
              <a:t>: mean `var', over(survey `poor')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post dumbbell ("`var'") ("`poor'") (2012) (e(b)[1,1]) (e(b)[1,2]) (e(_N)[1,1] + e(_N)[1,2])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post dumbbell ("`var'") ("`poor'") (2015) (e(b)[1,3]) (e(b)[1,4]) (e(_N)[1,3] + e(_N)[1,4])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post dumbbell ("`var'") ("`poor'") (2018) (e(b)[1,5]) (e(b)[1,6]) (e(_N)[1,5] + e(_N)[1,6])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// Run summary statistics commands for share and absolute value, </a:t>
            </a:r>
            <a:r>
              <a:rPr lang="en-US" sz="1400" dirty="0" err="1">
                <a:latin typeface="Consolas" panose="020B0609020204030204" pitchFamily="49" charset="0"/>
              </a:rPr>
              <a:t>subsetting</a:t>
            </a:r>
            <a:r>
              <a:rPr lang="en-US" sz="1400" dirty="0">
                <a:latin typeface="Consolas" panose="020B0609020204030204" pitchFamily="49" charset="0"/>
              </a:rPr>
              <a:t> on prevalence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local </a:t>
            </a:r>
            <a:r>
              <a:rPr lang="en-US" sz="1400" dirty="0" err="1">
                <a:latin typeface="Consolas" panose="020B0609020204030204" pitchFamily="49" charset="0"/>
              </a:rPr>
              <a:t>outcomes_group</a:t>
            </a:r>
            <a:r>
              <a:rPr lang="en-US" sz="1400" dirty="0">
                <a:latin typeface="Consolas" panose="020B0609020204030204" pitchFamily="49" charset="0"/>
              </a:rPr>
              <a:t> "</a:t>
            </a:r>
            <a:r>
              <a:rPr lang="en-US" sz="1400" dirty="0" err="1">
                <a:latin typeface="Consolas" panose="020B0609020204030204" pitchFamily="49" charset="0"/>
              </a:rPr>
              <a:t>share_tobacco_totex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share_alcohol_totex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share_health_totex</a:t>
            </a:r>
            <a:r>
              <a:rPr lang="en-US" sz="1400" dirty="0">
                <a:latin typeface="Consolas" panose="020B0609020204030204" pitchFamily="49" charset="0"/>
              </a:rPr>
              <a:t> tobacco_2018 alcohol_2018 health_2018"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local </a:t>
            </a:r>
            <a:r>
              <a:rPr lang="en-US" sz="1400" dirty="0" err="1">
                <a:latin typeface="Consolas" panose="020B0609020204030204" pitchFamily="49" charset="0"/>
              </a:rPr>
              <a:t>subsets_group</a:t>
            </a:r>
            <a:r>
              <a:rPr lang="en-US" sz="1400" dirty="0">
                <a:latin typeface="Consolas" panose="020B0609020204030204" pitchFamily="49" charset="0"/>
              </a:rPr>
              <a:t> "</a:t>
            </a:r>
            <a:r>
              <a:rPr lang="en-US" sz="1400" dirty="0" err="1">
                <a:latin typeface="Consolas" panose="020B0609020204030204" pitchFamily="49" charset="0"/>
              </a:rPr>
              <a:t>prev_tobacco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prev_alcohol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prev_health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prev_alcohol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prev_alcohol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prev_health</a:t>
            </a:r>
            <a:r>
              <a:rPr lang="en-US" sz="1400" dirty="0">
                <a:latin typeface="Consolas" panose="020B0609020204030204" pitchFamily="49" charset="0"/>
              </a:rPr>
              <a:t>"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local n: word count `</a:t>
            </a:r>
            <a:r>
              <a:rPr lang="en-US" sz="1400" dirty="0" err="1">
                <a:latin typeface="Consolas" panose="020B0609020204030204" pitchFamily="49" charset="0"/>
              </a:rPr>
              <a:t>outcomes_group</a:t>
            </a:r>
            <a:r>
              <a:rPr lang="en-US" sz="1400" dirty="0">
                <a:latin typeface="Consolas" panose="020B0609020204030204" pitchFamily="49" charset="0"/>
              </a:rPr>
              <a:t>'</a:t>
            </a:r>
          </a:p>
          <a:p>
            <a:r>
              <a:rPr lang="en-US" sz="1400" dirty="0" err="1">
                <a:latin typeface="Consolas" panose="020B0609020204030204" pitchFamily="49" charset="0"/>
              </a:rPr>
              <a:t>forvalues</a:t>
            </a:r>
            <a:r>
              <a:rPr lang="en-US" sz="1400" dirty="0">
                <a:latin typeface="Consolas" panose="020B0609020204030204" pitchFamily="49" charset="0"/>
              </a:rPr>
              <a:t> </a:t>
            </a:r>
            <a:r>
              <a:rPr lang="en-US" sz="1400" dirty="0" err="1">
                <a:latin typeface="Consolas" panose="020B0609020204030204" pitchFamily="49" charset="0"/>
              </a:rPr>
              <a:t>i</a:t>
            </a:r>
            <a:r>
              <a:rPr lang="en-US" sz="1400" dirty="0">
                <a:latin typeface="Consolas" panose="020B0609020204030204" pitchFamily="49" charset="0"/>
              </a:rPr>
              <a:t> = 1/`n' 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local outcomes: word `</a:t>
            </a:r>
            <a:r>
              <a:rPr lang="en-US" sz="1400" dirty="0" err="1">
                <a:latin typeface="Consolas" panose="020B0609020204030204" pitchFamily="49" charset="0"/>
              </a:rPr>
              <a:t>i'</a:t>
            </a:r>
            <a:r>
              <a:rPr lang="en-US" sz="1400" dirty="0">
                <a:latin typeface="Consolas" panose="020B0609020204030204" pitchFamily="49" charset="0"/>
              </a:rPr>
              <a:t> of `</a:t>
            </a:r>
            <a:r>
              <a:rPr lang="en-US" sz="1400" dirty="0" err="1">
                <a:latin typeface="Consolas" panose="020B0609020204030204" pitchFamily="49" charset="0"/>
              </a:rPr>
              <a:t>outcomes_group</a:t>
            </a:r>
            <a:r>
              <a:rPr lang="en-US" sz="1400" dirty="0">
                <a:latin typeface="Consolas" panose="020B0609020204030204" pitchFamily="49" charset="0"/>
              </a:rPr>
              <a:t>'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local subsets: word `</a:t>
            </a:r>
            <a:r>
              <a:rPr lang="en-US" sz="1400" dirty="0" err="1">
                <a:latin typeface="Consolas" panose="020B0609020204030204" pitchFamily="49" charset="0"/>
              </a:rPr>
              <a:t>i'</a:t>
            </a:r>
            <a:r>
              <a:rPr lang="en-US" sz="1400" dirty="0">
                <a:latin typeface="Consolas" panose="020B0609020204030204" pitchFamily="49" charset="0"/>
              </a:rPr>
              <a:t> of `</a:t>
            </a:r>
            <a:r>
              <a:rPr lang="en-US" sz="1400" dirty="0" err="1">
                <a:latin typeface="Consolas" panose="020B0609020204030204" pitchFamily="49" charset="0"/>
              </a:rPr>
              <a:t>subsets_group</a:t>
            </a:r>
            <a:r>
              <a:rPr lang="en-US" sz="1400" dirty="0">
                <a:latin typeface="Consolas" panose="020B0609020204030204" pitchFamily="49" charset="0"/>
              </a:rPr>
              <a:t>'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foreach poor of </a:t>
            </a:r>
            <a:r>
              <a:rPr lang="en-US" sz="1400" dirty="0" err="1">
                <a:latin typeface="Consolas" panose="020B0609020204030204" pitchFamily="49" charset="0"/>
              </a:rPr>
              <a:t>varlist</a:t>
            </a:r>
            <a:r>
              <a:rPr lang="en-US" sz="1400" dirty="0">
                <a:latin typeface="Consolas" panose="020B0609020204030204" pitchFamily="49" charset="0"/>
              </a:rPr>
              <a:t> poor_new2015 poor_old2015 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</a:t>
            </a:r>
            <a:r>
              <a:rPr lang="en-US" sz="1400" dirty="0" err="1">
                <a:latin typeface="Consolas" panose="020B0609020204030204" pitchFamily="49" charset="0"/>
              </a:rPr>
              <a:t>svy</a:t>
            </a:r>
            <a:r>
              <a:rPr lang="en-US" sz="1400" dirty="0">
                <a:latin typeface="Consolas" panose="020B0609020204030204" pitchFamily="49" charset="0"/>
              </a:rPr>
              <a:t>, </a:t>
            </a:r>
            <a:r>
              <a:rPr lang="en-US" sz="1400" dirty="0" err="1">
                <a:latin typeface="Consolas" panose="020B0609020204030204" pitchFamily="49" charset="0"/>
              </a:rPr>
              <a:t>subpop</a:t>
            </a:r>
            <a:r>
              <a:rPr lang="en-US" sz="1400" dirty="0">
                <a:latin typeface="Consolas" panose="020B0609020204030204" pitchFamily="49" charset="0"/>
              </a:rPr>
              <a:t>(`subsets'): mean `outcomes', over(survey `poor')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post dumbbell ("`outcomes'") ("`poor'") (2012) (e(b)[1,1]) (e(b)[1,2]) (e(_N)[1,1] + e(_N)[1,2])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post dumbbell ("`outcomes'") ("`poor'") (2015) (e(b)[1,3]) (e(b)[1,4]) (e(_N)[1,3] + e(_N)[1,4])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post dumbbell ("`outcomes'") ("`poor'") (2018) (e(b)[1,5]) (e(b)[1,6]) (e(_N)[1,5] + e(_N)[1,6])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</a:t>
            </a:r>
          </a:p>
          <a:p>
            <a:r>
              <a:rPr lang="en-US" sz="1400" dirty="0" err="1">
                <a:latin typeface="Consolas" panose="020B0609020204030204" pitchFamily="49" charset="0"/>
              </a:rPr>
              <a:t>postclose</a:t>
            </a:r>
            <a:r>
              <a:rPr lang="en-US" sz="1400" dirty="0">
                <a:latin typeface="Consolas" panose="020B0609020204030204" pitchFamily="49" charset="0"/>
              </a:rPr>
              <a:t> dumbbell</a:t>
            </a:r>
          </a:p>
        </p:txBody>
      </p:sp>
    </p:spTree>
    <p:extLst>
      <p:ext uri="{BB962C8B-B14F-4D97-AF65-F5344CB8AC3E}">
        <p14:creationId xmlns:p14="http://schemas.microsoft.com/office/powerpoint/2010/main" val="3637812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399CF890-D001-6C2A-AA69-311CBDDB1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AC4A38-6C45-2B74-CEEF-A4C55F2E7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539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9FE2C-50A7-1B8F-37E5-CADAC547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27</a:t>
            </a:fld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6307E4-12B1-35B3-A876-E32557EAEEEC}"/>
              </a:ext>
            </a:extLst>
          </p:cNvPr>
          <p:cNvSpPr txBox="1"/>
          <p:nvPr/>
        </p:nvSpPr>
        <p:spPr>
          <a:xfrm>
            <a:off x="815757" y="1755834"/>
            <a:ext cx="46729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Set up pre-requisites</a:t>
            </a:r>
            <a:endParaRPr lang="en-US" sz="11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674F2E2-EB10-D6EF-B578-91A433908BC6}"/>
              </a:ext>
            </a:extLst>
          </p:cNvPr>
          <p:cNvSpPr/>
          <p:nvPr/>
        </p:nvSpPr>
        <p:spPr>
          <a:xfrm>
            <a:off x="286463" y="1720824"/>
            <a:ext cx="450819" cy="4393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CA9BE8D-C566-5433-2ACF-E0899BB5CEEC}"/>
              </a:ext>
            </a:extLst>
          </p:cNvPr>
          <p:cNvSpPr txBox="1"/>
          <p:nvPr/>
        </p:nvSpPr>
        <p:spPr>
          <a:xfrm>
            <a:off x="7232621" y="1617335"/>
            <a:ext cx="371089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On RStudio, File &gt; New Project… then select Version Control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7029E6B-EEC5-5A14-174D-3D32EDEA9DC6}"/>
              </a:ext>
            </a:extLst>
          </p:cNvPr>
          <p:cNvSpPr/>
          <p:nvPr/>
        </p:nvSpPr>
        <p:spPr>
          <a:xfrm>
            <a:off x="6734177" y="1720824"/>
            <a:ext cx="450819" cy="4393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2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EC92FCF-FCFA-F6D3-ECA9-3383E3EB9F6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505" r="950"/>
          <a:stretch/>
        </p:blipFill>
        <p:spPr>
          <a:xfrm>
            <a:off x="7232621" y="2452279"/>
            <a:ext cx="4540279" cy="32625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C3E4B04-3EFF-AAD1-6B17-B3550534C065}"/>
              </a:ext>
            </a:extLst>
          </p:cNvPr>
          <p:cNvSpPr txBox="1"/>
          <p:nvPr/>
        </p:nvSpPr>
        <p:spPr>
          <a:xfrm>
            <a:off x="286463" y="2286253"/>
            <a:ext cx="60960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lphaLcPeriod"/>
            </a:pPr>
            <a:r>
              <a:rPr lang="en-US" dirty="0"/>
              <a:t>Install Git (</a:t>
            </a:r>
            <a:r>
              <a:rPr lang="en-US" dirty="0">
                <a:hlinkClick r:id="rId4"/>
              </a:rPr>
              <a:t>git-scm.com/downloads</a:t>
            </a:r>
            <a:r>
              <a:rPr lang="en-US" dirty="0"/>
              <a:t>)</a:t>
            </a:r>
          </a:p>
          <a:p>
            <a:pPr marL="342900" indent="-342900">
              <a:buFontTx/>
              <a:buAutoNum type="alphaLcPeriod"/>
            </a:pPr>
            <a:r>
              <a:rPr lang="en-US" dirty="0"/>
              <a:t>Check for the installation of Git in the shell</a:t>
            </a:r>
            <a:br>
              <a:rPr lang="en-US" dirty="0"/>
            </a:br>
            <a:r>
              <a:rPr lang="en-US" sz="1400" dirty="0">
                <a:latin typeface="Consolas" panose="020B0609020204030204" pitchFamily="49" charset="0"/>
              </a:rPr>
              <a:t>where git (Windows) / which git (Linux/Mac)</a:t>
            </a:r>
          </a:p>
          <a:p>
            <a:pPr marL="342900" indent="-342900">
              <a:buAutoNum type="alphaLcPeriod"/>
            </a:pPr>
            <a:r>
              <a:rPr lang="en-US" dirty="0"/>
              <a:t>Register / sign in on </a:t>
            </a:r>
            <a:r>
              <a:rPr lang="en-US" dirty="0" err="1"/>
              <a:t>Github</a:t>
            </a:r>
            <a:r>
              <a:rPr lang="en-US" dirty="0"/>
              <a:t> (</a:t>
            </a:r>
            <a:r>
              <a:rPr lang="en-US" dirty="0">
                <a:hlinkClick r:id="rId5"/>
              </a:rPr>
              <a:t>github.com</a:t>
            </a:r>
            <a:r>
              <a:rPr lang="en-US" dirty="0"/>
              <a:t>)</a:t>
            </a:r>
          </a:p>
          <a:p>
            <a:pPr marL="342900" indent="-342900">
              <a:buAutoNum type="alphaLcPeriod"/>
            </a:pPr>
            <a:r>
              <a:rPr lang="en-US" dirty="0"/>
              <a:t>Create a new repository</a:t>
            </a:r>
          </a:p>
          <a:p>
            <a:pPr marL="342900" indent="-342900">
              <a:buAutoNum type="alphaLcPeriod"/>
            </a:pPr>
            <a:endParaRPr lang="en-US" dirty="0"/>
          </a:p>
          <a:p>
            <a:pPr marL="342900" indent="-342900">
              <a:buAutoNum type="alphaLcPeriod"/>
            </a:pPr>
            <a:endParaRPr lang="en-US" dirty="0"/>
          </a:p>
          <a:p>
            <a:pPr marL="342900" indent="-342900">
              <a:buAutoNum type="alphaLcPeriod"/>
            </a:pPr>
            <a:endParaRPr lang="en-US" dirty="0"/>
          </a:p>
          <a:p>
            <a:pPr marL="342900" indent="-342900">
              <a:buAutoNum type="alphaLcPeriod"/>
            </a:pPr>
            <a:endParaRPr lang="en-US" dirty="0"/>
          </a:p>
          <a:p>
            <a:pPr marL="342900" indent="-342900">
              <a:buAutoNum type="alphaLcPeriod"/>
            </a:pPr>
            <a:r>
              <a:rPr lang="en-US" dirty="0"/>
              <a:t>Copy the URL via the “Code” button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DBAB62E-6CD5-210B-915F-1F80C7D7A4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282" y="3671347"/>
            <a:ext cx="3324225" cy="9429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A93F376-B293-24F8-1BF0-C5EC286A022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40" b="44105"/>
          <a:stretch/>
        </p:blipFill>
        <p:spPr>
          <a:xfrm>
            <a:off x="737282" y="5087020"/>
            <a:ext cx="6192459" cy="1649184"/>
          </a:xfrm>
          <a:prstGeom prst="rect">
            <a:avLst/>
          </a:prstGeom>
        </p:spPr>
      </p:pic>
      <p:sp>
        <p:nvSpPr>
          <p:cNvPr id="29" name="Arrow: Right 28">
            <a:extLst>
              <a:ext uri="{FF2B5EF4-FFF2-40B4-BE49-F238E27FC236}">
                <a16:creationId xmlns:a16="http://schemas.microsoft.com/office/drawing/2014/main" id="{5D3B2A98-47EE-F1E2-CD1E-EAFFC0C1D060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4650DE15-4B44-B32D-0862-A41CFB819D83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32" name="Flowchart: Magnetic Disk 31">
            <a:extLst>
              <a:ext uri="{FF2B5EF4-FFF2-40B4-BE49-F238E27FC236}">
                <a16:creationId xmlns:a16="http://schemas.microsoft.com/office/drawing/2014/main" id="{748AE781-CCFA-F4C4-60E7-8CB663AE2B2A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Magnetic Disk 32">
            <a:extLst>
              <a:ext uri="{FF2B5EF4-FFF2-40B4-BE49-F238E27FC236}">
                <a16:creationId xmlns:a16="http://schemas.microsoft.com/office/drawing/2014/main" id="{34439410-28FD-79C8-2914-B98A9E331083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34" name="Flowchart: Magnetic Disk 33">
            <a:extLst>
              <a:ext uri="{FF2B5EF4-FFF2-40B4-BE49-F238E27FC236}">
                <a16:creationId xmlns:a16="http://schemas.microsoft.com/office/drawing/2014/main" id="{17FA38C9-FDD1-51ED-88EC-5D880C41B0B4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35" name="Picture 34" descr="A picture containing icon&#10;&#10;Description automatically generated">
            <a:extLst>
              <a:ext uri="{FF2B5EF4-FFF2-40B4-BE49-F238E27FC236}">
                <a16:creationId xmlns:a16="http://schemas.microsoft.com/office/drawing/2014/main" id="{3B63D755-C3E6-325F-7E96-0825496C7B68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48843"/>
            <a:ext cx="1226487" cy="1420681"/>
          </a:xfrm>
          <a:prstGeom prst="rect">
            <a:avLst/>
          </a:prstGeom>
        </p:spPr>
      </p:pic>
      <p:sp>
        <p:nvSpPr>
          <p:cNvPr id="36" name="Arrow: Right 35">
            <a:extLst>
              <a:ext uri="{FF2B5EF4-FFF2-40B4-BE49-F238E27FC236}">
                <a16:creationId xmlns:a16="http://schemas.microsoft.com/office/drawing/2014/main" id="{F4B0E60B-6DE1-8AE1-9DAA-93425DE13C1B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128034D3-7AA8-79A7-246E-40A32525D2F8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9199830F-BF35-F022-F1FC-9E2943F26887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6A5631A6-7DAF-1C41-BA1A-12E1184C6ACB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17FD784E-56D6-E412-C608-6DE21101335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078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9FE2C-50A7-1B8F-37E5-CADAC547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28</a:t>
            </a:fld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6307E4-12B1-35B3-A876-E32557EAEEEC}"/>
              </a:ext>
            </a:extLst>
          </p:cNvPr>
          <p:cNvSpPr txBox="1"/>
          <p:nvPr/>
        </p:nvSpPr>
        <p:spPr>
          <a:xfrm>
            <a:off x="784907" y="1617335"/>
            <a:ext cx="46729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Select Git – </a:t>
            </a:r>
            <a:br>
              <a:rPr lang="en-US" dirty="0"/>
            </a:br>
            <a:r>
              <a:rPr lang="en-US" dirty="0"/>
              <a:t>Clone a project from a Git repository</a:t>
            </a:r>
            <a:endParaRPr lang="en-US" sz="11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674F2E2-EB10-D6EF-B578-91A433908BC6}"/>
              </a:ext>
            </a:extLst>
          </p:cNvPr>
          <p:cNvSpPr/>
          <p:nvPr/>
        </p:nvSpPr>
        <p:spPr>
          <a:xfrm>
            <a:off x="286463" y="1720824"/>
            <a:ext cx="450819" cy="4393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3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CA9BE8D-C566-5433-2ACF-E0899BB5CEEC}"/>
              </a:ext>
            </a:extLst>
          </p:cNvPr>
          <p:cNvSpPr txBox="1"/>
          <p:nvPr/>
        </p:nvSpPr>
        <p:spPr>
          <a:xfrm>
            <a:off x="7232621" y="1617335"/>
            <a:ext cx="457837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Copy the repository URL and identify the local subfolder where the files are housed and click Create Project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7029E6B-EEC5-5A14-174D-3D32EDEA9DC6}"/>
              </a:ext>
            </a:extLst>
          </p:cNvPr>
          <p:cNvSpPr/>
          <p:nvPr/>
        </p:nvSpPr>
        <p:spPr>
          <a:xfrm>
            <a:off x="6734177" y="1720824"/>
            <a:ext cx="450819" cy="4393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442A2D-259A-DF50-DCDF-779CEC75D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9450" y="2500005"/>
            <a:ext cx="5058481" cy="362000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600327-72E8-D857-F638-362ADDA79E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91" r="188" b="781"/>
          <a:stretch/>
        </p:blipFill>
        <p:spPr>
          <a:xfrm>
            <a:off x="841320" y="2482850"/>
            <a:ext cx="5058482" cy="3572921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F56F62F7-5CC1-D5DD-1287-91F204EF0BE3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679CA624-89C3-2203-01E3-937AECF564E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FA671AC2-095C-9F57-EE86-92668AB71306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083327C0-B566-48DA-2082-9F8BABA45FF4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97B42E8C-A1F0-04E7-56FB-7DD11153D112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014A7D09-6BE8-57A3-09F6-7830CF805041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48843"/>
            <a:ext cx="1226487" cy="1420681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5D1E497F-F656-7E0E-C110-867FF56B16C7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2F8D96C8-4242-3D8E-2FE3-F5C61055A007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F199DED-C386-22FE-0407-60293C32107A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FB0D2CA7-87CE-AB09-7A53-5F3A980848A0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252B3FDA-5E00-BD22-F5F1-8FE27ACB64D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413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9FE2C-50A7-1B8F-37E5-CADAC547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29</a:t>
            </a:fld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6307E4-12B1-35B3-A876-E32557EAEEEC}"/>
              </a:ext>
            </a:extLst>
          </p:cNvPr>
          <p:cNvSpPr txBox="1"/>
          <p:nvPr/>
        </p:nvSpPr>
        <p:spPr>
          <a:xfrm>
            <a:off x="784907" y="1617335"/>
            <a:ext cx="46729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Copy any relevant local files into the local subdirectory of the Git repository and they will all appear on the Git tab on RStudio</a:t>
            </a:r>
            <a:endParaRPr lang="en-US" sz="11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674F2E2-EB10-D6EF-B578-91A433908BC6}"/>
              </a:ext>
            </a:extLst>
          </p:cNvPr>
          <p:cNvSpPr/>
          <p:nvPr/>
        </p:nvSpPr>
        <p:spPr>
          <a:xfrm>
            <a:off x="286463" y="1720824"/>
            <a:ext cx="450819" cy="4393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CA9BE8D-C566-5433-2ACF-E0899BB5CEEC}"/>
              </a:ext>
            </a:extLst>
          </p:cNvPr>
          <p:cNvSpPr txBox="1"/>
          <p:nvPr/>
        </p:nvSpPr>
        <p:spPr>
          <a:xfrm>
            <a:off x="7232621" y="1617335"/>
            <a:ext cx="457837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Stage any file to be uploaded on </a:t>
            </a:r>
            <a:r>
              <a:rPr lang="en-US" dirty="0" err="1"/>
              <a:t>Github</a:t>
            </a:r>
            <a:r>
              <a:rPr lang="en-US" dirty="0"/>
              <a:t> then click Commit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7029E6B-EEC5-5A14-174D-3D32EDEA9DC6}"/>
              </a:ext>
            </a:extLst>
          </p:cNvPr>
          <p:cNvSpPr/>
          <p:nvPr/>
        </p:nvSpPr>
        <p:spPr>
          <a:xfrm>
            <a:off x="6734177" y="1720824"/>
            <a:ext cx="450819" cy="4393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FC6F7A-8A5E-1595-3FE9-93DC55A752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654"/>
          <a:stretch/>
        </p:blipFill>
        <p:spPr>
          <a:xfrm>
            <a:off x="863626" y="2712766"/>
            <a:ext cx="4515480" cy="27626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3D30E9-7B78-737A-BBFA-216EF0A22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2621" y="2712766"/>
            <a:ext cx="4486901" cy="2762636"/>
          </a:xfrm>
          <a:prstGeom prst="rect">
            <a:avLst/>
          </a:prstGeom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665DA1D9-C532-14CE-45E8-F185AA45FC81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5FE8944-9A67-5600-2856-CE6521195F9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13" name="Flowchart: Magnetic Disk 12">
            <a:extLst>
              <a:ext uri="{FF2B5EF4-FFF2-40B4-BE49-F238E27FC236}">
                <a16:creationId xmlns:a16="http://schemas.microsoft.com/office/drawing/2014/main" id="{61C54BF3-2F01-6F5B-E5E1-2BD9C311BF84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Magnetic Disk 13">
            <a:extLst>
              <a:ext uri="{FF2B5EF4-FFF2-40B4-BE49-F238E27FC236}">
                <a16:creationId xmlns:a16="http://schemas.microsoft.com/office/drawing/2014/main" id="{90857B50-55F8-A1BB-FCFC-B7087DC5ABD8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5" name="Flowchart: Magnetic Disk 14">
            <a:extLst>
              <a:ext uri="{FF2B5EF4-FFF2-40B4-BE49-F238E27FC236}">
                <a16:creationId xmlns:a16="http://schemas.microsoft.com/office/drawing/2014/main" id="{F5B5F9ED-2636-36BB-C7D1-989BEDC16255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A8683F0E-4789-211C-A006-92BC70B53DE5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48843"/>
            <a:ext cx="1226487" cy="1420681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43713D3C-947A-860D-45CD-DB9F8A584C3E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8A589896-CADC-1C3D-AD96-28202413BB2A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3B3CD68B-C929-6095-9251-DA294F1ED6C8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621475D-E23E-1103-A18C-9ABDD89067B3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405D8197-A357-221D-9351-A0693B211F1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60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87D516-43B8-B93B-E4CC-657F2A8F8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223887"/>
            <a:ext cx="5157787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2"/>
                </a:solidFill>
              </a:rPr>
              <a:t>Easy-to-use survey data analysis tools with excellent resources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AA2BF0-5035-73DA-B736-EECA7542EE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23887"/>
            <a:ext cx="5183188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6"/>
                </a:solidFill>
              </a:rPr>
              <a:t>Highly flexible execution of </a:t>
            </a:r>
            <a:br>
              <a:rPr lang="en-US" b="0" dirty="0">
                <a:solidFill>
                  <a:schemeClr val="accent6"/>
                </a:solidFill>
              </a:rPr>
            </a:br>
            <a:r>
              <a:rPr lang="en-US" b="0" dirty="0">
                <a:solidFill>
                  <a:schemeClr val="accent6"/>
                </a:solidFill>
              </a:rPr>
              <a:t>the Grammar of Graphics</a:t>
            </a:r>
            <a:endParaRPr lang="en-US" b="0" i="1" dirty="0">
              <a:solidFill>
                <a:schemeClr val="accent6"/>
              </a:solidFill>
            </a:endParaRPr>
          </a:p>
        </p:txBody>
      </p:sp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B7C405DD-357C-C5DD-FA48-4B30961BA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80" y="315254"/>
            <a:ext cx="2474401" cy="70616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41E6A04-D739-59A0-F496-0560FBFF59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3607" y="180028"/>
            <a:ext cx="1260373" cy="9766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5CFC9DC-8BCB-C0FE-5D6B-23BCE808FB74}"/>
              </a:ext>
            </a:extLst>
          </p:cNvPr>
          <p:cNvSpPr txBox="1"/>
          <p:nvPr/>
        </p:nvSpPr>
        <p:spPr>
          <a:xfrm>
            <a:off x="-6549" y="4600151"/>
            <a:ext cx="22280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Processed survey data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F47A9B5-CF63-523D-1312-7CC6B8D081B6}"/>
              </a:ext>
            </a:extLst>
          </p:cNvPr>
          <p:cNvSpPr/>
          <p:nvPr/>
        </p:nvSpPr>
        <p:spPr>
          <a:xfrm>
            <a:off x="2009588" y="3409758"/>
            <a:ext cx="489937" cy="4793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D034FC1-0DC2-76F0-57B3-53AD08D3DB5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29" y="3062507"/>
            <a:ext cx="1273199" cy="121230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97B37D0-9CD7-C8CA-AC4A-FC8696661874}"/>
              </a:ext>
            </a:extLst>
          </p:cNvPr>
          <p:cNvSpPr txBox="1"/>
          <p:nvPr/>
        </p:nvSpPr>
        <p:spPr>
          <a:xfrm>
            <a:off x="2416292" y="4600151"/>
            <a:ext cx="21163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Survey data analysis</a:t>
            </a:r>
          </a:p>
        </p:txBody>
      </p:sp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E8E59ABA-7EE4-3F52-509D-0F61231B1495}"/>
              </a:ext>
            </a:extLst>
          </p:cNvPr>
          <p:cNvSpPr/>
          <p:nvPr/>
        </p:nvSpPr>
        <p:spPr>
          <a:xfrm>
            <a:off x="719246" y="2996763"/>
            <a:ext cx="762935" cy="1212307"/>
          </a:xfrm>
          <a:prstGeom prst="flowChartMagneticDisk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E16056-0E2C-4C59-6146-C3360936BD1A}"/>
              </a:ext>
            </a:extLst>
          </p:cNvPr>
          <p:cNvCxnSpPr/>
          <p:nvPr/>
        </p:nvCxnSpPr>
        <p:spPr>
          <a:xfrm>
            <a:off x="6172199" y="258097"/>
            <a:ext cx="0" cy="6201697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16442BD0-4452-4728-E699-9BE8CE3831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800" y="2939077"/>
            <a:ext cx="1226487" cy="142068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DDA7999B-2A71-35FF-5F8E-E990A0572D1D}"/>
              </a:ext>
            </a:extLst>
          </p:cNvPr>
          <p:cNvSpPr txBox="1"/>
          <p:nvPr/>
        </p:nvSpPr>
        <p:spPr>
          <a:xfrm>
            <a:off x="8481108" y="4597611"/>
            <a:ext cx="14458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+mj-lt"/>
              </a:rPr>
              <a:t>Create plots using </a:t>
            </a:r>
            <a:r>
              <a:rPr lang="en-US" sz="1600" i="1" dirty="0">
                <a:solidFill>
                  <a:schemeClr val="accent6"/>
                </a:solidFill>
                <a:latin typeface="+mj-lt"/>
              </a:rPr>
              <a:t>ggplot2</a:t>
            </a:r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91C2FA96-FAE0-C9F8-6C73-99FBFF84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3</a:t>
            </a:fld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00F1A66-1008-56E6-4347-28DE55761D27}"/>
              </a:ext>
            </a:extLst>
          </p:cNvPr>
          <p:cNvSpPr/>
          <p:nvPr/>
        </p:nvSpPr>
        <p:spPr>
          <a:xfrm>
            <a:off x="4436479" y="3369867"/>
            <a:ext cx="3471440" cy="989891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Ensure reproducibility </a:t>
            </a:r>
          </a:p>
          <a:p>
            <a:pPr algn="ctr"/>
            <a:r>
              <a:rPr lang="en-US" sz="2400" dirty="0">
                <a:latin typeface="+mj-lt"/>
              </a:rPr>
              <a:t>during handoff</a:t>
            </a:r>
          </a:p>
        </p:txBody>
      </p:sp>
    </p:spTree>
    <p:extLst>
      <p:ext uri="{BB962C8B-B14F-4D97-AF65-F5344CB8AC3E}">
        <p14:creationId xmlns:p14="http://schemas.microsoft.com/office/powerpoint/2010/main" val="2884646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9FE2C-50A7-1B8F-37E5-CADAC547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30</a:t>
            </a:fld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6307E4-12B1-35B3-A876-E32557EAEEEC}"/>
              </a:ext>
            </a:extLst>
          </p:cNvPr>
          <p:cNvSpPr txBox="1"/>
          <p:nvPr/>
        </p:nvSpPr>
        <p:spPr>
          <a:xfrm>
            <a:off x="766880" y="1755834"/>
            <a:ext cx="5329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Add a commit message the click Commit then Push</a:t>
            </a:r>
            <a:endParaRPr lang="en-US" sz="11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674F2E2-EB10-D6EF-B578-91A433908BC6}"/>
              </a:ext>
            </a:extLst>
          </p:cNvPr>
          <p:cNvSpPr/>
          <p:nvPr/>
        </p:nvSpPr>
        <p:spPr>
          <a:xfrm>
            <a:off x="286463" y="1720824"/>
            <a:ext cx="450819" cy="4393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3E2F18-F3C4-1E15-2FCD-ED8FA4C67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262" y="2371388"/>
            <a:ext cx="8951312" cy="3415159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53241BCF-94E9-A83B-7F27-42E773CCEE67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2158917F-93B8-E9FF-5456-31E412DD71D4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B1A394EB-143D-38E1-CA60-12A259871ADD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Magnetic Disk 10">
            <a:extLst>
              <a:ext uri="{FF2B5EF4-FFF2-40B4-BE49-F238E27FC236}">
                <a16:creationId xmlns:a16="http://schemas.microsoft.com/office/drawing/2014/main" id="{D793020C-6608-E692-4DA7-BA73DE735548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9BA79F5D-9A14-E2DE-5505-7FB4517615D6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0F3EFEA1-A206-5E3C-96FE-C8D7FAC0ADC5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48843"/>
            <a:ext cx="1226487" cy="1420681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50817E66-2037-9E13-CE99-C5F3183CB5C7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B4A5A258-0FC0-3C5A-8D2B-EB6A7A3BFB58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A71D177-DD42-0D60-57D8-8245C2ABD766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54953E90-7EEC-54F9-852B-2A8F2BD0421E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4E36CEA3-4CAC-1719-882B-1B8444CF5B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095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9FE2C-50A7-1B8F-37E5-CADAC547A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31</a:t>
            </a:fld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6307E4-12B1-35B3-A876-E32557EAEEEC}"/>
              </a:ext>
            </a:extLst>
          </p:cNvPr>
          <p:cNvSpPr txBox="1"/>
          <p:nvPr/>
        </p:nvSpPr>
        <p:spPr>
          <a:xfrm>
            <a:off x="766880" y="1755834"/>
            <a:ext cx="53291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files will appear on your </a:t>
            </a:r>
            <a:r>
              <a:rPr lang="en-US" dirty="0" err="1"/>
              <a:t>Github</a:t>
            </a:r>
            <a:r>
              <a:rPr lang="en-US" dirty="0"/>
              <a:t> repository</a:t>
            </a:r>
            <a:endParaRPr lang="en-US" sz="1100" dirty="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674F2E2-EB10-D6EF-B578-91A433908BC6}"/>
              </a:ext>
            </a:extLst>
          </p:cNvPr>
          <p:cNvSpPr/>
          <p:nvPr/>
        </p:nvSpPr>
        <p:spPr>
          <a:xfrm>
            <a:off x="286463" y="1720824"/>
            <a:ext cx="450819" cy="43935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6E9AC8-A723-6279-6CE3-BF4E6E0F3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305286"/>
            <a:ext cx="7979118" cy="4103366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56F3B7F1-69BD-3DEE-DC1A-1EAB8C8F3433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24FCEEF-DB69-CAC7-F500-5902CEA1C0F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10" name="Flowchart: Magnetic Disk 9">
            <a:extLst>
              <a:ext uri="{FF2B5EF4-FFF2-40B4-BE49-F238E27FC236}">
                <a16:creationId xmlns:a16="http://schemas.microsoft.com/office/drawing/2014/main" id="{124CB718-2C4F-A1C2-3C0F-B0D5A53CDD99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Magnetic Disk 10">
            <a:extLst>
              <a:ext uri="{FF2B5EF4-FFF2-40B4-BE49-F238E27FC236}">
                <a16:creationId xmlns:a16="http://schemas.microsoft.com/office/drawing/2014/main" id="{CA008340-AD81-FC00-5F26-BC7B07E33083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2" name="Flowchart: Magnetic Disk 11">
            <a:extLst>
              <a:ext uri="{FF2B5EF4-FFF2-40B4-BE49-F238E27FC236}">
                <a16:creationId xmlns:a16="http://schemas.microsoft.com/office/drawing/2014/main" id="{5CC3C5DF-3A95-BA28-0ABC-4BC483843F33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2C64EF23-1AA8-D5C0-B436-8868F121708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48843"/>
            <a:ext cx="1226487" cy="1420681"/>
          </a:xfrm>
          <a:prstGeom prst="rect">
            <a:avLst/>
          </a:prstGeom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72E9D54C-5D2D-CEC9-64BE-21F9799B1068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1DCF1454-E9C4-80F8-7B3C-7BDA8C34390D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08B9EFD4-7006-D51C-FAEE-F641C1D0E072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D2FD4682-BF45-77D7-C323-6DB5E3FEF69B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066DEBE0-1659-FE25-9692-62DF862C58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682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87D516-43B8-B93B-E4CC-657F2A8F8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223887"/>
            <a:ext cx="5157787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2"/>
                </a:solidFill>
              </a:rPr>
              <a:t>Easy-to-use survey data analysis tools with excellent resources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AA2BF0-5035-73DA-B736-EECA7542EE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23887"/>
            <a:ext cx="5183188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6"/>
                </a:solidFill>
              </a:rPr>
              <a:t>Highly flexible execution of </a:t>
            </a:r>
            <a:br>
              <a:rPr lang="en-US" b="0" dirty="0">
                <a:solidFill>
                  <a:schemeClr val="accent6"/>
                </a:solidFill>
              </a:rPr>
            </a:br>
            <a:r>
              <a:rPr lang="en-US" b="0" dirty="0">
                <a:solidFill>
                  <a:schemeClr val="accent6"/>
                </a:solidFill>
              </a:rPr>
              <a:t>the Grammar of Graphics</a:t>
            </a:r>
            <a:endParaRPr lang="en-US" b="0" i="1" dirty="0">
              <a:solidFill>
                <a:schemeClr val="accent6"/>
              </a:solidFill>
            </a:endParaRPr>
          </a:p>
        </p:txBody>
      </p:sp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B7C405DD-357C-C5DD-FA48-4B30961BA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80" y="315254"/>
            <a:ext cx="2474401" cy="70616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41E6A04-D739-59A0-F496-0560FBFF59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3607" y="180028"/>
            <a:ext cx="1260373" cy="9766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5CFC9DC-8BCB-C0FE-5D6B-23BCE808FB74}"/>
              </a:ext>
            </a:extLst>
          </p:cNvPr>
          <p:cNvSpPr txBox="1"/>
          <p:nvPr/>
        </p:nvSpPr>
        <p:spPr>
          <a:xfrm>
            <a:off x="-6549" y="4600151"/>
            <a:ext cx="22280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Processed survey data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F47A9B5-CF63-523D-1312-7CC6B8D081B6}"/>
              </a:ext>
            </a:extLst>
          </p:cNvPr>
          <p:cNvSpPr/>
          <p:nvPr/>
        </p:nvSpPr>
        <p:spPr>
          <a:xfrm>
            <a:off x="2009588" y="3409758"/>
            <a:ext cx="489937" cy="4793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D034FC1-0DC2-76F0-57B3-53AD08D3DB5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29" y="3062507"/>
            <a:ext cx="1273199" cy="121230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97B37D0-9CD7-C8CA-AC4A-FC8696661874}"/>
              </a:ext>
            </a:extLst>
          </p:cNvPr>
          <p:cNvSpPr txBox="1"/>
          <p:nvPr/>
        </p:nvSpPr>
        <p:spPr>
          <a:xfrm>
            <a:off x="2416292" y="4600151"/>
            <a:ext cx="21163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Survey data analysis</a:t>
            </a:r>
          </a:p>
        </p:txBody>
      </p:sp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E8E59ABA-7EE4-3F52-509D-0F61231B1495}"/>
              </a:ext>
            </a:extLst>
          </p:cNvPr>
          <p:cNvSpPr/>
          <p:nvPr/>
        </p:nvSpPr>
        <p:spPr>
          <a:xfrm>
            <a:off x="719246" y="2996763"/>
            <a:ext cx="762935" cy="1212307"/>
          </a:xfrm>
          <a:prstGeom prst="flowChartMagneticDisk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E16056-0E2C-4C59-6146-C3360936BD1A}"/>
              </a:ext>
            </a:extLst>
          </p:cNvPr>
          <p:cNvCxnSpPr/>
          <p:nvPr/>
        </p:nvCxnSpPr>
        <p:spPr>
          <a:xfrm>
            <a:off x="6172199" y="258097"/>
            <a:ext cx="0" cy="6201697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C8A70333-970F-AA01-8582-27FDF7B4F4B2}"/>
              </a:ext>
            </a:extLst>
          </p:cNvPr>
          <p:cNvSpPr/>
          <p:nvPr/>
        </p:nvSpPr>
        <p:spPr>
          <a:xfrm>
            <a:off x="5154310" y="3138103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25A27A-3AFD-A135-A926-4A92547283B3}"/>
              </a:ext>
            </a:extLst>
          </p:cNvPr>
          <p:cNvSpPr txBox="1"/>
          <p:nvPr/>
        </p:nvSpPr>
        <p:spPr>
          <a:xfrm>
            <a:off x="4985286" y="4600151"/>
            <a:ext cx="96905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Analysis results stored using </a:t>
            </a:r>
            <a:r>
              <a:rPr lang="en-US" sz="1600" i="1" dirty="0" err="1">
                <a:solidFill>
                  <a:schemeClr val="accent2"/>
                </a:solidFill>
                <a:latin typeface="+mj-lt"/>
              </a:rPr>
              <a:t>postfile</a:t>
            </a:r>
            <a:endParaRPr lang="en-US" sz="1600" i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Flowchart: Magnetic Disk 28">
            <a:extLst>
              <a:ext uri="{FF2B5EF4-FFF2-40B4-BE49-F238E27FC236}">
                <a16:creationId xmlns:a16="http://schemas.microsoft.com/office/drawing/2014/main" id="{E3077B17-6942-71A3-14FC-C35321D0320C}"/>
              </a:ext>
            </a:extLst>
          </p:cNvPr>
          <p:cNvSpPr/>
          <p:nvPr/>
        </p:nvSpPr>
        <p:spPr>
          <a:xfrm>
            <a:off x="7009681" y="3138103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.</a:t>
            </a:r>
            <a:r>
              <a:rPr lang="en-US" dirty="0" err="1">
                <a:solidFill>
                  <a:schemeClr val="accent6"/>
                </a:solidFill>
              </a:rPr>
              <a:t>dta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18C518-DA26-67E1-8013-3D7C8A87453C}"/>
              </a:ext>
            </a:extLst>
          </p:cNvPr>
          <p:cNvSpPr txBox="1"/>
          <p:nvPr/>
        </p:nvSpPr>
        <p:spPr>
          <a:xfrm>
            <a:off x="6705777" y="4597611"/>
            <a:ext cx="12388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+mj-lt"/>
              </a:rPr>
              <a:t>Read .</a:t>
            </a:r>
            <a:r>
              <a:rPr lang="en-US" sz="1600" dirty="0" err="1">
                <a:solidFill>
                  <a:schemeClr val="accent6"/>
                </a:solidFill>
                <a:latin typeface="+mj-lt"/>
              </a:rPr>
              <a:t>dta</a:t>
            </a:r>
            <a:r>
              <a:rPr lang="en-US" sz="1600" dirty="0">
                <a:solidFill>
                  <a:schemeClr val="accent6"/>
                </a:solidFill>
                <a:latin typeface="+mj-lt"/>
              </a:rPr>
              <a:t> using </a:t>
            </a:r>
            <a:r>
              <a:rPr lang="en-US" sz="1600" i="1" dirty="0">
                <a:solidFill>
                  <a:schemeClr val="accent6"/>
                </a:solidFill>
                <a:latin typeface="+mj-lt"/>
              </a:rPr>
              <a:t>haven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16442BD0-4452-4728-E699-9BE8CE3831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800" y="2939077"/>
            <a:ext cx="1226487" cy="1420681"/>
          </a:xfrm>
          <a:prstGeom prst="rect">
            <a:avLst/>
          </a:prstGeom>
        </p:spPr>
      </p:pic>
      <p:sp>
        <p:nvSpPr>
          <p:cNvPr id="33" name="Arrow: Right 32">
            <a:extLst>
              <a:ext uri="{FF2B5EF4-FFF2-40B4-BE49-F238E27FC236}">
                <a16:creationId xmlns:a16="http://schemas.microsoft.com/office/drawing/2014/main" id="{C0A4E586-191D-E3B3-35D4-BDD4D8D86F98}"/>
              </a:ext>
            </a:extLst>
          </p:cNvPr>
          <p:cNvSpPr/>
          <p:nvPr/>
        </p:nvSpPr>
        <p:spPr>
          <a:xfrm>
            <a:off x="4372450" y="3429000"/>
            <a:ext cx="489937" cy="4793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98C89748-D479-B28E-38C6-BBF60DC142C1}"/>
              </a:ext>
            </a:extLst>
          </p:cNvPr>
          <p:cNvSpPr/>
          <p:nvPr/>
        </p:nvSpPr>
        <p:spPr>
          <a:xfrm>
            <a:off x="6326234" y="3409757"/>
            <a:ext cx="489937" cy="47932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A7999B-2A71-35FF-5F8E-E990A0572D1D}"/>
              </a:ext>
            </a:extLst>
          </p:cNvPr>
          <p:cNvSpPr txBox="1"/>
          <p:nvPr/>
        </p:nvSpPr>
        <p:spPr>
          <a:xfrm>
            <a:off x="8481108" y="4597611"/>
            <a:ext cx="14458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+mj-lt"/>
              </a:rPr>
              <a:t>Create plots using </a:t>
            </a:r>
            <a:r>
              <a:rPr lang="en-US" sz="1600" i="1" dirty="0">
                <a:solidFill>
                  <a:schemeClr val="accent6"/>
                </a:solidFill>
                <a:latin typeface="+mj-lt"/>
              </a:rPr>
              <a:t>ggplot2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83CBC87A-3148-0BFF-C711-FFB57A4EA642}"/>
              </a:ext>
            </a:extLst>
          </p:cNvPr>
          <p:cNvSpPr/>
          <p:nvPr/>
        </p:nvSpPr>
        <p:spPr>
          <a:xfrm>
            <a:off x="7884267" y="3409755"/>
            <a:ext cx="489937" cy="47932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63F65412-3F07-0428-3343-D9F088395CBA}"/>
              </a:ext>
            </a:extLst>
          </p:cNvPr>
          <p:cNvSpPr/>
          <p:nvPr/>
        </p:nvSpPr>
        <p:spPr>
          <a:xfrm>
            <a:off x="10024346" y="3409754"/>
            <a:ext cx="489937" cy="47932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A688742F-E3B3-3B93-BEEC-1FD958D23D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483" y="2941196"/>
            <a:ext cx="1323439" cy="132343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418B02A-CDF8-272D-2EAD-B64071047193}"/>
              </a:ext>
            </a:extLst>
          </p:cNvPr>
          <p:cNvSpPr txBox="1"/>
          <p:nvPr/>
        </p:nvSpPr>
        <p:spPr>
          <a:xfrm>
            <a:off x="10714695" y="4597610"/>
            <a:ext cx="12388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Upload repository to </a:t>
            </a:r>
            <a:r>
              <a:rPr lang="en-US" sz="1600" dirty="0" err="1">
                <a:latin typeface="+mj-lt"/>
              </a:rPr>
              <a:t>Github</a:t>
            </a:r>
            <a:endParaRPr lang="en-US" sz="1600" i="1" dirty="0">
              <a:latin typeface="+mj-lt"/>
            </a:endParaRPr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91C2FA96-FAE0-C9F8-6C73-99FBFF84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82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2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large building with a domed roof&#10;&#10;Description automatically generated with low confidence">
            <a:extLst>
              <a:ext uri="{FF2B5EF4-FFF2-40B4-BE49-F238E27FC236}">
                <a16:creationId xmlns:a16="http://schemas.microsoft.com/office/drawing/2014/main" id="{47404D5E-A825-8F75-B907-5CC070EF8DF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80962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622AF4-DDDA-8A6B-34CF-2DCEC9762C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2974" y="1600200"/>
            <a:ext cx="10357022" cy="1195251"/>
          </a:xfrm>
        </p:spPr>
        <p:txBody>
          <a:bodyPr>
            <a:noAutofit/>
          </a:bodyPr>
          <a:lstStyle/>
          <a:p>
            <a:pPr algn="l"/>
            <a:r>
              <a:rPr lang="en-US" sz="4400" dirty="0">
                <a:solidFill>
                  <a:srgbClr val="FCFCFD"/>
                </a:solidFill>
              </a:rPr>
              <a:t>Visualizing Survey Data Analysis Results:</a:t>
            </a:r>
            <a:br>
              <a:rPr lang="en-US" sz="4400" dirty="0">
                <a:solidFill>
                  <a:srgbClr val="FCFCFD"/>
                </a:solidFill>
              </a:rPr>
            </a:br>
            <a:r>
              <a:rPr lang="en-US" sz="3600" dirty="0">
                <a:solidFill>
                  <a:srgbClr val="FCFCFD"/>
                </a:solidFill>
                <a:latin typeface="+mn-lt"/>
              </a:rPr>
              <a:t>Marrying the Best from Stata and R</a:t>
            </a:r>
            <a:endParaRPr lang="en-US" sz="4400" dirty="0">
              <a:solidFill>
                <a:srgbClr val="FCFCFD"/>
              </a:solidFill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10543E-1220-66A0-ED34-31DB1F6B7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2973" y="3037561"/>
            <a:ext cx="10977339" cy="215367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FCFCFD"/>
                </a:solidFill>
                <a:latin typeface="+mj-lt"/>
              </a:rPr>
              <a:t>The </a:t>
            </a:r>
            <a:r>
              <a:rPr lang="en-US" sz="1400" dirty="0" err="1">
                <a:solidFill>
                  <a:srgbClr val="FCFCFD"/>
                </a:solidFill>
                <a:latin typeface="+mj-lt"/>
              </a:rPr>
              <a:t>Github</a:t>
            </a:r>
            <a:r>
              <a:rPr lang="en-US" sz="1400" dirty="0">
                <a:solidFill>
                  <a:srgbClr val="FCFCFD"/>
                </a:solidFill>
                <a:latin typeface="+mj-lt"/>
              </a:rPr>
              <a:t> repository for this demonstration is found at </a:t>
            </a:r>
            <a:r>
              <a:rPr lang="en-US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github.com/neljasonhaw/</a:t>
            </a:r>
            <a:r>
              <a:rPr lang="en-US" sz="1400" dirty="0" err="1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svydata_viz_stata_to_r</a:t>
            </a:r>
            <a:endParaRPr lang="en-US" sz="1400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400" dirty="0">
              <a:solidFill>
                <a:srgbClr val="FCFCFD"/>
              </a:solidFill>
              <a:latin typeface="+mj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FCFCFD"/>
                </a:solidFill>
                <a:latin typeface="+mj-lt"/>
              </a:rPr>
              <a:t>The </a:t>
            </a:r>
            <a:r>
              <a:rPr lang="en-US" sz="1400" dirty="0" err="1">
                <a:solidFill>
                  <a:srgbClr val="FCFCFD"/>
                </a:solidFill>
                <a:latin typeface="+mj-lt"/>
              </a:rPr>
              <a:t>Github</a:t>
            </a:r>
            <a:r>
              <a:rPr lang="en-US" sz="1400" dirty="0">
                <a:solidFill>
                  <a:srgbClr val="FCFCFD"/>
                </a:solidFill>
                <a:latin typeface="+mj-lt"/>
              </a:rPr>
              <a:t> repository for the entire research project used in this demonstration is found at </a:t>
            </a:r>
            <a:r>
              <a:rPr lang="en-US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github.com/neljasonhaw/fies_health_inequalities</a:t>
            </a:r>
            <a:r>
              <a:rPr lang="en-US" sz="1400" dirty="0">
                <a:solidFill>
                  <a:schemeClr val="accent4">
                    <a:lumMod val="20000"/>
                    <a:lumOff val="80000"/>
                  </a:schemeClr>
                </a:solidFill>
                <a:latin typeface="+mj-lt"/>
              </a:rPr>
              <a:t> 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400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1400" dirty="0">
              <a:solidFill>
                <a:schemeClr val="accent4">
                  <a:lumMod val="20000"/>
                  <a:lumOff val="80000"/>
                </a:schemeClr>
              </a:solidFill>
              <a:latin typeface="+mj-lt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dirty="0">
                <a:solidFill>
                  <a:srgbClr val="FCFCFD"/>
                </a:solidFill>
                <a:latin typeface="+mj-lt"/>
              </a:rPr>
              <a:t>Nel Jason (Jason) L. Haw, MS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1400" dirty="0">
                <a:solidFill>
                  <a:srgbClr val="FCFCFD"/>
                </a:solidFill>
              </a:rPr>
              <a:t>PhD Student, Department of Epidemiology, Johns Hopkins Bloomberg School of Public Health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tabLst>
                <a:tab pos="1828800" algn="l"/>
                <a:tab pos="3657600" algn="l"/>
              </a:tabLst>
            </a:pPr>
            <a:r>
              <a:rPr lang="en-US" sz="1400" dirty="0">
                <a:solidFill>
                  <a:srgbClr val="FCFCFD"/>
                </a:solidFill>
                <a:latin typeface="+mj-lt"/>
              </a:rPr>
              <a:t>      nhaw1@jh.edu	@jasonhaw_	linkedin.com/in/</a:t>
            </a:r>
            <a:r>
              <a:rPr lang="en-US" sz="1400" dirty="0" err="1">
                <a:solidFill>
                  <a:srgbClr val="FCFCFD"/>
                </a:solidFill>
                <a:latin typeface="+mj-lt"/>
              </a:rPr>
              <a:t>neljasonhaw</a:t>
            </a:r>
            <a:endParaRPr lang="en-US" sz="1400" dirty="0">
              <a:solidFill>
                <a:srgbClr val="FCFCFD"/>
              </a:solidFill>
              <a:latin typeface="+mj-lt"/>
            </a:endParaRPr>
          </a:p>
        </p:txBody>
      </p:sp>
      <p:sp>
        <p:nvSpPr>
          <p:cNvPr id="7" name="Trapezoid 6">
            <a:extLst>
              <a:ext uri="{FF2B5EF4-FFF2-40B4-BE49-F238E27FC236}">
                <a16:creationId xmlns:a16="http://schemas.microsoft.com/office/drawing/2014/main" id="{3FFBD9FB-5683-1198-9A11-A4D52B7376FE}"/>
              </a:ext>
            </a:extLst>
          </p:cNvPr>
          <p:cNvSpPr/>
          <p:nvPr/>
        </p:nvSpPr>
        <p:spPr>
          <a:xfrm rot="21337436">
            <a:off x="-480233" y="5997521"/>
            <a:ext cx="13483389" cy="2140219"/>
          </a:xfrm>
          <a:prstGeom prst="trapezoid">
            <a:avLst/>
          </a:prstGeom>
          <a:solidFill>
            <a:srgbClr val="FCFC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text, bird&#10;&#10;Description automatically generated">
            <a:extLst>
              <a:ext uri="{FF2B5EF4-FFF2-40B4-BE49-F238E27FC236}">
                <a16:creationId xmlns:a16="http://schemas.microsoft.com/office/drawing/2014/main" id="{81FCE988-EA62-DAA2-AC35-56805F4DCE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887" y="4688393"/>
            <a:ext cx="180033" cy="180033"/>
          </a:xfrm>
          <a:prstGeom prst="rect">
            <a:avLst/>
          </a:prstGeom>
        </p:spPr>
      </p:pic>
      <p:pic>
        <p:nvPicPr>
          <p:cNvPr id="15" name="Picture 1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86F095-EC36-CF3E-76C7-E98EDB33376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25000" y1="52344" x2="25000" y2="52344"/>
                        <a14:foregroundMark x1="21094" y1="23438" x2="21094" y2="234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924" y="4673645"/>
            <a:ext cx="208130" cy="208130"/>
          </a:xfrm>
          <a:prstGeom prst="rect">
            <a:avLst/>
          </a:prstGeom>
        </p:spPr>
      </p:pic>
      <p:pic>
        <p:nvPicPr>
          <p:cNvPr id="19" name="Picture 18" descr="Icon&#10;&#10;Description automatically generated">
            <a:extLst>
              <a:ext uri="{FF2B5EF4-FFF2-40B4-BE49-F238E27FC236}">
                <a16:creationId xmlns:a16="http://schemas.microsoft.com/office/drawing/2014/main" id="{625CFE87-F9D6-4C07-631D-A9A9B777CF8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>
                        <a14:foregroundMark x1="48300" y1="43300" x2="48300" y2="433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39" y="4650755"/>
            <a:ext cx="274900" cy="274900"/>
          </a:xfrm>
          <a:prstGeom prst="rect">
            <a:avLst/>
          </a:prstGeom>
        </p:spPr>
      </p:pic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0F55CF7-1655-DCDD-7D0B-76F19A3E2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9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87D516-43B8-B93B-E4CC-657F2A8F8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223887"/>
            <a:ext cx="5157787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2"/>
                </a:solidFill>
              </a:rPr>
              <a:t>Easy-to-use survey data analysis tools with excellent resources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AA2BF0-5035-73DA-B736-EECA7542EE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23887"/>
            <a:ext cx="5183188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6"/>
                </a:solidFill>
              </a:rPr>
              <a:t>Highly flexible execution of </a:t>
            </a:r>
            <a:br>
              <a:rPr lang="en-US" b="0" dirty="0">
                <a:solidFill>
                  <a:schemeClr val="accent6"/>
                </a:solidFill>
              </a:rPr>
            </a:br>
            <a:r>
              <a:rPr lang="en-US" b="0" dirty="0">
                <a:solidFill>
                  <a:schemeClr val="accent6"/>
                </a:solidFill>
              </a:rPr>
              <a:t>the Grammar of Graphics</a:t>
            </a:r>
            <a:endParaRPr lang="en-US" b="0" i="1" dirty="0">
              <a:solidFill>
                <a:schemeClr val="accent6"/>
              </a:solidFill>
            </a:endParaRPr>
          </a:p>
        </p:txBody>
      </p:sp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B7C405DD-357C-C5DD-FA48-4B30961BA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80" y="315254"/>
            <a:ext cx="2474401" cy="70616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41E6A04-D739-59A0-F496-0560FBFF59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3607" y="180028"/>
            <a:ext cx="1260373" cy="9766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5CFC9DC-8BCB-C0FE-5D6B-23BCE808FB74}"/>
              </a:ext>
            </a:extLst>
          </p:cNvPr>
          <p:cNvSpPr txBox="1"/>
          <p:nvPr/>
        </p:nvSpPr>
        <p:spPr>
          <a:xfrm>
            <a:off x="-6549" y="4600151"/>
            <a:ext cx="22280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Processed survey data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F47A9B5-CF63-523D-1312-7CC6B8D081B6}"/>
              </a:ext>
            </a:extLst>
          </p:cNvPr>
          <p:cNvSpPr/>
          <p:nvPr/>
        </p:nvSpPr>
        <p:spPr>
          <a:xfrm>
            <a:off x="2009588" y="3409758"/>
            <a:ext cx="489937" cy="4793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D034FC1-0DC2-76F0-57B3-53AD08D3DB5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29" y="3062507"/>
            <a:ext cx="1273199" cy="121230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97B37D0-9CD7-C8CA-AC4A-FC8696661874}"/>
              </a:ext>
            </a:extLst>
          </p:cNvPr>
          <p:cNvSpPr txBox="1"/>
          <p:nvPr/>
        </p:nvSpPr>
        <p:spPr>
          <a:xfrm>
            <a:off x="2416292" y="4600151"/>
            <a:ext cx="211639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Survey data analysis</a:t>
            </a:r>
          </a:p>
        </p:txBody>
      </p:sp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E8E59ABA-7EE4-3F52-509D-0F61231B1495}"/>
              </a:ext>
            </a:extLst>
          </p:cNvPr>
          <p:cNvSpPr/>
          <p:nvPr/>
        </p:nvSpPr>
        <p:spPr>
          <a:xfrm>
            <a:off x="719246" y="2996763"/>
            <a:ext cx="762935" cy="1212307"/>
          </a:xfrm>
          <a:prstGeom prst="flowChartMagneticDisk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E16056-0E2C-4C59-6146-C3360936BD1A}"/>
              </a:ext>
            </a:extLst>
          </p:cNvPr>
          <p:cNvCxnSpPr/>
          <p:nvPr/>
        </p:nvCxnSpPr>
        <p:spPr>
          <a:xfrm>
            <a:off x="6172199" y="258097"/>
            <a:ext cx="0" cy="6201697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C8A70333-970F-AA01-8582-27FDF7B4F4B2}"/>
              </a:ext>
            </a:extLst>
          </p:cNvPr>
          <p:cNvSpPr/>
          <p:nvPr/>
        </p:nvSpPr>
        <p:spPr>
          <a:xfrm>
            <a:off x="5154310" y="3138103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25A27A-3AFD-A135-A926-4A92547283B3}"/>
              </a:ext>
            </a:extLst>
          </p:cNvPr>
          <p:cNvSpPr txBox="1"/>
          <p:nvPr/>
        </p:nvSpPr>
        <p:spPr>
          <a:xfrm>
            <a:off x="4985286" y="4600151"/>
            <a:ext cx="96905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Analysis results stored using </a:t>
            </a:r>
            <a:r>
              <a:rPr lang="en-US" sz="1600" i="1" dirty="0" err="1">
                <a:solidFill>
                  <a:schemeClr val="accent2"/>
                </a:solidFill>
                <a:latin typeface="+mj-lt"/>
              </a:rPr>
              <a:t>postfile</a:t>
            </a:r>
            <a:endParaRPr lang="en-US" sz="1600" i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Flowchart: Magnetic Disk 28">
            <a:extLst>
              <a:ext uri="{FF2B5EF4-FFF2-40B4-BE49-F238E27FC236}">
                <a16:creationId xmlns:a16="http://schemas.microsoft.com/office/drawing/2014/main" id="{E3077B17-6942-71A3-14FC-C35321D0320C}"/>
              </a:ext>
            </a:extLst>
          </p:cNvPr>
          <p:cNvSpPr/>
          <p:nvPr/>
        </p:nvSpPr>
        <p:spPr>
          <a:xfrm>
            <a:off x="7009681" y="3138103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.</a:t>
            </a:r>
            <a:r>
              <a:rPr lang="en-US" dirty="0" err="1">
                <a:solidFill>
                  <a:schemeClr val="accent6"/>
                </a:solidFill>
              </a:rPr>
              <a:t>dta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18C518-DA26-67E1-8013-3D7C8A87453C}"/>
              </a:ext>
            </a:extLst>
          </p:cNvPr>
          <p:cNvSpPr txBox="1"/>
          <p:nvPr/>
        </p:nvSpPr>
        <p:spPr>
          <a:xfrm>
            <a:off x="6705777" y="4597611"/>
            <a:ext cx="12388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+mj-lt"/>
              </a:rPr>
              <a:t>Read .</a:t>
            </a:r>
            <a:r>
              <a:rPr lang="en-US" sz="1600" dirty="0" err="1">
                <a:solidFill>
                  <a:schemeClr val="accent6"/>
                </a:solidFill>
                <a:latin typeface="+mj-lt"/>
              </a:rPr>
              <a:t>dta</a:t>
            </a:r>
            <a:r>
              <a:rPr lang="en-US" sz="1600" dirty="0">
                <a:solidFill>
                  <a:schemeClr val="accent6"/>
                </a:solidFill>
                <a:latin typeface="+mj-lt"/>
              </a:rPr>
              <a:t> using </a:t>
            </a:r>
            <a:r>
              <a:rPr lang="en-US" sz="1600" i="1" dirty="0">
                <a:solidFill>
                  <a:schemeClr val="accent6"/>
                </a:solidFill>
                <a:latin typeface="+mj-lt"/>
              </a:rPr>
              <a:t>haven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16442BD0-4452-4728-E699-9BE8CE3831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800" y="2939077"/>
            <a:ext cx="1226487" cy="1420681"/>
          </a:xfrm>
          <a:prstGeom prst="rect">
            <a:avLst/>
          </a:prstGeom>
        </p:spPr>
      </p:pic>
      <p:sp>
        <p:nvSpPr>
          <p:cNvPr id="33" name="Arrow: Right 32">
            <a:extLst>
              <a:ext uri="{FF2B5EF4-FFF2-40B4-BE49-F238E27FC236}">
                <a16:creationId xmlns:a16="http://schemas.microsoft.com/office/drawing/2014/main" id="{C0A4E586-191D-E3B3-35D4-BDD4D8D86F98}"/>
              </a:ext>
            </a:extLst>
          </p:cNvPr>
          <p:cNvSpPr/>
          <p:nvPr/>
        </p:nvSpPr>
        <p:spPr>
          <a:xfrm>
            <a:off x="4372450" y="3429000"/>
            <a:ext cx="489937" cy="4793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98C89748-D479-B28E-38C6-BBF60DC142C1}"/>
              </a:ext>
            </a:extLst>
          </p:cNvPr>
          <p:cNvSpPr/>
          <p:nvPr/>
        </p:nvSpPr>
        <p:spPr>
          <a:xfrm>
            <a:off x="6326234" y="3409757"/>
            <a:ext cx="489937" cy="47932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A7999B-2A71-35FF-5F8E-E990A0572D1D}"/>
              </a:ext>
            </a:extLst>
          </p:cNvPr>
          <p:cNvSpPr txBox="1"/>
          <p:nvPr/>
        </p:nvSpPr>
        <p:spPr>
          <a:xfrm>
            <a:off x="8481108" y="4597611"/>
            <a:ext cx="14458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+mj-lt"/>
              </a:rPr>
              <a:t>Create plots using </a:t>
            </a:r>
            <a:r>
              <a:rPr lang="en-US" sz="1600" i="1" dirty="0">
                <a:solidFill>
                  <a:schemeClr val="accent6"/>
                </a:solidFill>
                <a:latin typeface="+mj-lt"/>
              </a:rPr>
              <a:t>ggplot2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83CBC87A-3148-0BFF-C711-FFB57A4EA642}"/>
              </a:ext>
            </a:extLst>
          </p:cNvPr>
          <p:cNvSpPr/>
          <p:nvPr/>
        </p:nvSpPr>
        <p:spPr>
          <a:xfrm>
            <a:off x="7884267" y="3409755"/>
            <a:ext cx="489937" cy="47932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63F65412-3F07-0428-3343-D9F088395CBA}"/>
              </a:ext>
            </a:extLst>
          </p:cNvPr>
          <p:cNvSpPr/>
          <p:nvPr/>
        </p:nvSpPr>
        <p:spPr>
          <a:xfrm>
            <a:off x="10024346" y="3409754"/>
            <a:ext cx="489937" cy="47932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A688742F-E3B3-3B93-BEEC-1FD958D23D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483" y="2941196"/>
            <a:ext cx="1323439" cy="132343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418B02A-CDF8-272D-2EAD-B64071047193}"/>
              </a:ext>
            </a:extLst>
          </p:cNvPr>
          <p:cNvSpPr txBox="1"/>
          <p:nvPr/>
        </p:nvSpPr>
        <p:spPr>
          <a:xfrm>
            <a:off x="10714695" y="4597610"/>
            <a:ext cx="12388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Upload repository to </a:t>
            </a:r>
            <a:r>
              <a:rPr lang="en-US" sz="1600" dirty="0" err="1">
                <a:latin typeface="+mj-lt"/>
              </a:rPr>
              <a:t>Github</a:t>
            </a:r>
            <a:endParaRPr lang="en-US" sz="1600" i="1" dirty="0">
              <a:latin typeface="+mj-lt"/>
            </a:endParaRPr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91C2FA96-FAE0-C9F8-6C73-99FBFF84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4</a:t>
            </a:fld>
            <a:endParaRPr lang="en-US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BAB3432-1FEA-2A10-7DF4-1BEE98294912}"/>
              </a:ext>
            </a:extLst>
          </p:cNvPr>
          <p:cNvSpPr/>
          <p:nvPr/>
        </p:nvSpPr>
        <p:spPr>
          <a:xfrm>
            <a:off x="4715580" y="2446275"/>
            <a:ext cx="1376019" cy="538456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 err="1">
                <a:latin typeface="+mj-lt"/>
              </a:rPr>
              <a:t>Postfile</a:t>
            </a:r>
            <a:endParaRPr lang="en-US" sz="2400" i="1" dirty="0">
              <a:latin typeface="+mj-lt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E5E36C1-EE2A-A74A-2DFC-F1B7CA70C3DC}"/>
              </a:ext>
            </a:extLst>
          </p:cNvPr>
          <p:cNvSpPr/>
          <p:nvPr/>
        </p:nvSpPr>
        <p:spPr>
          <a:xfrm>
            <a:off x="6567860" y="2446275"/>
            <a:ext cx="1571349" cy="538456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+mj-lt"/>
              </a:rPr>
              <a:t>Tidy data</a:t>
            </a:r>
          </a:p>
        </p:txBody>
      </p:sp>
    </p:spTree>
    <p:extLst>
      <p:ext uri="{BB962C8B-B14F-4D97-AF65-F5344CB8AC3E}">
        <p14:creationId xmlns:p14="http://schemas.microsoft.com/office/powerpoint/2010/main" val="3209866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399CF890-D001-6C2A-AA69-311CBDDB1B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08A22D1-1136-93FD-ECB7-E528B4665E28}"/>
              </a:ext>
            </a:extLst>
          </p:cNvPr>
          <p:cNvSpPr/>
          <p:nvPr/>
        </p:nvSpPr>
        <p:spPr>
          <a:xfrm>
            <a:off x="609600" y="195943"/>
            <a:ext cx="3799114" cy="2100943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AC4A38-6C45-2B74-CEEF-A4C55F2E7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017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87D516-43B8-B93B-E4CC-657F2A8F87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6612" y="1223887"/>
            <a:ext cx="5157787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2"/>
                </a:solidFill>
              </a:rPr>
              <a:t>Easy-to-use survey data analysis tools with excellent resources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8AA2BF0-5035-73DA-B736-EECA7542EE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223887"/>
            <a:ext cx="5183188" cy="823912"/>
          </a:xfrm>
        </p:spPr>
        <p:txBody>
          <a:bodyPr/>
          <a:lstStyle/>
          <a:p>
            <a:pPr algn="ctr"/>
            <a:r>
              <a:rPr lang="en-US" b="0" dirty="0">
                <a:solidFill>
                  <a:schemeClr val="accent6"/>
                </a:solidFill>
              </a:rPr>
              <a:t>Highly flexible execution of </a:t>
            </a:r>
            <a:br>
              <a:rPr lang="en-US" b="0" dirty="0">
                <a:solidFill>
                  <a:schemeClr val="accent6"/>
                </a:solidFill>
              </a:rPr>
            </a:br>
            <a:r>
              <a:rPr lang="en-US" b="0" dirty="0">
                <a:solidFill>
                  <a:schemeClr val="accent6"/>
                </a:solidFill>
              </a:rPr>
              <a:t>the Grammar of Graphics</a:t>
            </a:r>
            <a:endParaRPr lang="en-US" b="0" i="1" dirty="0">
              <a:solidFill>
                <a:schemeClr val="accent6"/>
              </a:solidFill>
            </a:endParaRPr>
          </a:p>
        </p:txBody>
      </p:sp>
      <p:pic>
        <p:nvPicPr>
          <p:cNvPr id="20" name="Picture 19" descr="Logo, icon&#10;&#10;Description automatically generated">
            <a:extLst>
              <a:ext uri="{FF2B5EF4-FFF2-40B4-BE49-F238E27FC236}">
                <a16:creationId xmlns:a16="http://schemas.microsoft.com/office/drawing/2014/main" id="{B7C405DD-357C-C5DD-FA48-4B30961BA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480" y="315254"/>
            <a:ext cx="2474401" cy="706165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E41E6A04-D739-59A0-F496-0560FBFF59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3607" y="180028"/>
            <a:ext cx="1260373" cy="9766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5CFC9DC-8BCB-C0FE-5D6B-23BCE808FB74}"/>
              </a:ext>
            </a:extLst>
          </p:cNvPr>
          <p:cNvSpPr txBox="1"/>
          <p:nvPr/>
        </p:nvSpPr>
        <p:spPr>
          <a:xfrm>
            <a:off x="-6549" y="4600151"/>
            <a:ext cx="2228031" cy="10926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Processed survey data</a:t>
            </a:r>
          </a:p>
          <a:p>
            <a:pPr algn="ctr"/>
            <a:endParaRPr lang="en-US" sz="1600" dirty="0"/>
          </a:p>
          <a:p>
            <a:pPr algn="ctr"/>
            <a:r>
              <a:rPr lang="en-US" sz="1000" dirty="0">
                <a:highlight>
                  <a:srgbClr val="FFFF00"/>
                </a:highlight>
                <a:latin typeface="+mj-lt"/>
              </a:rPr>
              <a:t>EXAMPLE</a:t>
            </a:r>
          </a:p>
          <a:p>
            <a:pPr algn="ctr"/>
            <a:r>
              <a:rPr lang="en-US" sz="1100" dirty="0">
                <a:highlight>
                  <a:srgbClr val="FFFF00"/>
                </a:highlight>
              </a:rPr>
              <a:t>Philippines expenditure data from 229,432 households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8F47A9B5-CF63-523D-1312-7CC6B8D081B6}"/>
              </a:ext>
            </a:extLst>
          </p:cNvPr>
          <p:cNvSpPr/>
          <p:nvPr/>
        </p:nvSpPr>
        <p:spPr>
          <a:xfrm>
            <a:off x="2009588" y="3409758"/>
            <a:ext cx="489937" cy="4793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D034FC1-0DC2-76F0-57B3-53AD08D3DB51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29" y="3062507"/>
            <a:ext cx="1273199" cy="121230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97B37D0-9CD7-C8CA-AC4A-FC8696661874}"/>
              </a:ext>
            </a:extLst>
          </p:cNvPr>
          <p:cNvSpPr txBox="1"/>
          <p:nvPr/>
        </p:nvSpPr>
        <p:spPr>
          <a:xfrm>
            <a:off x="2416292" y="4600151"/>
            <a:ext cx="2116392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Survey data analysis</a:t>
            </a:r>
          </a:p>
          <a:p>
            <a:pPr algn="ctr"/>
            <a:endParaRPr lang="en-US" sz="1600" dirty="0"/>
          </a:p>
          <a:p>
            <a:pPr algn="ctr"/>
            <a:r>
              <a:rPr lang="en-US" sz="1000" dirty="0">
                <a:highlight>
                  <a:srgbClr val="FFFF00"/>
                </a:highlight>
                <a:latin typeface="+mj-lt"/>
              </a:rPr>
              <a:t>EXAMPLE</a:t>
            </a:r>
          </a:p>
          <a:p>
            <a:pPr algn="ctr"/>
            <a:r>
              <a:rPr lang="en-US" sz="1100" dirty="0">
                <a:highlight>
                  <a:srgbClr val="FFFF00"/>
                </a:highlight>
              </a:rPr>
              <a:t>Proportion reporting tobacco expenditure between poor and non-poor households</a:t>
            </a:r>
          </a:p>
        </p:txBody>
      </p:sp>
      <p:sp>
        <p:nvSpPr>
          <p:cNvPr id="21" name="Flowchart: Magnetic Disk 20">
            <a:extLst>
              <a:ext uri="{FF2B5EF4-FFF2-40B4-BE49-F238E27FC236}">
                <a16:creationId xmlns:a16="http://schemas.microsoft.com/office/drawing/2014/main" id="{E8E59ABA-7EE4-3F52-509D-0F61231B1495}"/>
              </a:ext>
            </a:extLst>
          </p:cNvPr>
          <p:cNvSpPr/>
          <p:nvPr/>
        </p:nvSpPr>
        <p:spPr>
          <a:xfrm>
            <a:off x="719246" y="2996763"/>
            <a:ext cx="762935" cy="1212307"/>
          </a:xfrm>
          <a:prstGeom prst="flowChartMagneticDisk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DE16056-0E2C-4C59-6146-C3360936BD1A}"/>
              </a:ext>
            </a:extLst>
          </p:cNvPr>
          <p:cNvCxnSpPr/>
          <p:nvPr/>
        </p:nvCxnSpPr>
        <p:spPr>
          <a:xfrm>
            <a:off x="6172199" y="258097"/>
            <a:ext cx="0" cy="6201697"/>
          </a:xfrm>
          <a:prstGeom prst="line">
            <a:avLst/>
          </a:prstGeom>
          <a:ln w="38100">
            <a:solidFill>
              <a:schemeClr val="accent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lowchart: Magnetic Disk 1">
            <a:extLst>
              <a:ext uri="{FF2B5EF4-FFF2-40B4-BE49-F238E27FC236}">
                <a16:creationId xmlns:a16="http://schemas.microsoft.com/office/drawing/2014/main" id="{C8A70333-970F-AA01-8582-27FDF7B4F4B2}"/>
              </a:ext>
            </a:extLst>
          </p:cNvPr>
          <p:cNvSpPr/>
          <p:nvPr/>
        </p:nvSpPr>
        <p:spPr>
          <a:xfrm>
            <a:off x="5154310" y="3138103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.</a:t>
            </a:r>
            <a:r>
              <a:rPr lang="en-US" dirty="0" err="1">
                <a:solidFill>
                  <a:schemeClr val="accent2"/>
                </a:solidFill>
              </a:rPr>
              <a:t>dta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E25A27A-3AFD-A135-A926-4A92547283B3}"/>
              </a:ext>
            </a:extLst>
          </p:cNvPr>
          <p:cNvSpPr txBox="1"/>
          <p:nvPr/>
        </p:nvSpPr>
        <p:spPr>
          <a:xfrm>
            <a:off x="4985286" y="4600151"/>
            <a:ext cx="96905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latin typeface="+mj-lt"/>
              </a:rPr>
              <a:t>Analysis results stored using </a:t>
            </a:r>
            <a:r>
              <a:rPr lang="en-US" sz="1600" i="1" dirty="0" err="1">
                <a:solidFill>
                  <a:schemeClr val="accent2"/>
                </a:solidFill>
                <a:latin typeface="+mj-lt"/>
              </a:rPr>
              <a:t>postfile</a:t>
            </a:r>
            <a:endParaRPr lang="en-US" sz="1600" i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9" name="Flowchart: Magnetic Disk 28">
            <a:extLst>
              <a:ext uri="{FF2B5EF4-FFF2-40B4-BE49-F238E27FC236}">
                <a16:creationId xmlns:a16="http://schemas.microsoft.com/office/drawing/2014/main" id="{E3077B17-6942-71A3-14FC-C35321D0320C}"/>
              </a:ext>
            </a:extLst>
          </p:cNvPr>
          <p:cNvSpPr/>
          <p:nvPr/>
        </p:nvSpPr>
        <p:spPr>
          <a:xfrm>
            <a:off x="7009681" y="3138103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.</a:t>
            </a:r>
            <a:r>
              <a:rPr lang="en-US" dirty="0" err="1">
                <a:solidFill>
                  <a:schemeClr val="accent6"/>
                </a:solidFill>
              </a:rPr>
              <a:t>dta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018C518-DA26-67E1-8013-3D7C8A87453C}"/>
              </a:ext>
            </a:extLst>
          </p:cNvPr>
          <p:cNvSpPr txBox="1"/>
          <p:nvPr/>
        </p:nvSpPr>
        <p:spPr>
          <a:xfrm>
            <a:off x="6705777" y="4597611"/>
            <a:ext cx="123881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+mj-lt"/>
              </a:rPr>
              <a:t>Read .</a:t>
            </a:r>
            <a:r>
              <a:rPr lang="en-US" sz="1600" dirty="0" err="1">
                <a:solidFill>
                  <a:schemeClr val="accent6"/>
                </a:solidFill>
                <a:latin typeface="+mj-lt"/>
              </a:rPr>
              <a:t>dta</a:t>
            </a:r>
            <a:r>
              <a:rPr lang="en-US" sz="1600" dirty="0">
                <a:solidFill>
                  <a:schemeClr val="accent6"/>
                </a:solidFill>
                <a:latin typeface="+mj-lt"/>
              </a:rPr>
              <a:t> using </a:t>
            </a:r>
            <a:r>
              <a:rPr lang="en-US" sz="1600" i="1" dirty="0">
                <a:solidFill>
                  <a:schemeClr val="accent6"/>
                </a:solidFill>
                <a:latin typeface="+mj-lt"/>
              </a:rPr>
              <a:t>haven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16442BD0-4452-4728-E699-9BE8CE3831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800" y="2939077"/>
            <a:ext cx="1226487" cy="1420681"/>
          </a:xfrm>
          <a:prstGeom prst="rect">
            <a:avLst/>
          </a:prstGeom>
        </p:spPr>
      </p:pic>
      <p:sp>
        <p:nvSpPr>
          <p:cNvPr id="33" name="Arrow: Right 32">
            <a:extLst>
              <a:ext uri="{FF2B5EF4-FFF2-40B4-BE49-F238E27FC236}">
                <a16:creationId xmlns:a16="http://schemas.microsoft.com/office/drawing/2014/main" id="{C0A4E586-191D-E3B3-35D4-BDD4D8D86F98}"/>
              </a:ext>
            </a:extLst>
          </p:cNvPr>
          <p:cNvSpPr/>
          <p:nvPr/>
        </p:nvSpPr>
        <p:spPr>
          <a:xfrm>
            <a:off x="4372450" y="3429000"/>
            <a:ext cx="489937" cy="479323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98C89748-D479-B28E-38C6-BBF60DC142C1}"/>
              </a:ext>
            </a:extLst>
          </p:cNvPr>
          <p:cNvSpPr/>
          <p:nvPr/>
        </p:nvSpPr>
        <p:spPr>
          <a:xfrm>
            <a:off x="6326234" y="3409757"/>
            <a:ext cx="489937" cy="47932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DA7999B-2A71-35FF-5F8E-E990A0572D1D}"/>
              </a:ext>
            </a:extLst>
          </p:cNvPr>
          <p:cNvSpPr txBox="1"/>
          <p:nvPr/>
        </p:nvSpPr>
        <p:spPr>
          <a:xfrm>
            <a:off x="8481108" y="4597611"/>
            <a:ext cx="1445869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6"/>
                </a:solidFill>
                <a:latin typeface="+mj-lt"/>
              </a:rPr>
              <a:t>Create plots using </a:t>
            </a:r>
            <a:r>
              <a:rPr lang="en-US" sz="1600" i="1" dirty="0">
                <a:solidFill>
                  <a:schemeClr val="accent6"/>
                </a:solidFill>
                <a:latin typeface="+mj-lt"/>
              </a:rPr>
              <a:t>ggplot2</a:t>
            </a:r>
          </a:p>
          <a:p>
            <a:pPr algn="ctr"/>
            <a:endParaRPr lang="en-US" sz="1600" i="1" dirty="0">
              <a:solidFill>
                <a:schemeClr val="accent6"/>
              </a:solidFill>
              <a:latin typeface="+mj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Franklin Gothic Medium" panose="020B0603020102020204"/>
                <a:ea typeface="+mn-ea"/>
                <a:cs typeface="+mn-cs"/>
              </a:rPr>
              <a:t>EXAMPLE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Franklin Gothic Book" panose="020B0503020102020204"/>
                <a:ea typeface="+mn-ea"/>
                <a:cs typeface="+mn-cs"/>
              </a:rPr>
              <a:t>Dumbbell plots</a:t>
            </a:r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83CBC87A-3148-0BFF-C711-FFB57A4EA642}"/>
              </a:ext>
            </a:extLst>
          </p:cNvPr>
          <p:cNvSpPr/>
          <p:nvPr/>
        </p:nvSpPr>
        <p:spPr>
          <a:xfrm>
            <a:off x="7884267" y="3409755"/>
            <a:ext cx="489937" cy="47932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63F65412-3F07-0428-3343-D9F088395CBA}"/>
              </a:ext>
            </a:extLst>
          </p:cNvPr>
          <p:cNvSpPr/>
          <p:nvPr/>
        </p:nvSpPr>
        <p:spPr>
          <a:xfrm>
            <a:off x="10024346" y="3409754"/>
            <a:ext cx="489937" cy="479323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Icon&#10;&#10;Description automatically generated">
            <a:extLst>
              <a:ext uri="{FF2B5EF4-FFF2-40B4-BE49-F238E27FC236}">
                <a16:creationId xmlns:a16="http://schemas.microsoft.com/office/drawing/2014/main" id="{A688742F-E3B3-3B93-BEEC-1FD958D23D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483" y="2941196"/>
            <a:ext cx="1323439" cy="1323439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1418B02A-CDF8-272D-2EAD-B64071047193}"/>
              </a:ext>
            </a:extLst>
          </p:cNvPr>
          <p:cNvSpPr txBox="1"/>
          <p:nvPr/>
        </p:nvSpPr>
        <p:spPr>
          <a:xfrm>
            <a:off x="10714695" y="4597610"/>
            <a:ext cx="12388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Upload repository to </a:t>
            </a:r>
            <a:r>
              <a:rPr lang="en-US" sz="1600" dirty="0" err="1">
                <a:latin typeface="+mj-lt"/>
              </a:rPr>
              <a:t>Github</a:t>
            </a:r>
            <a:endParaRPr lang="en-US" sz="1600" i="1" dirty="0">
              <a:latin typeface="+mj-lt"/>
            </a:endParaRPr>
          </a:p>
        </p:txBody>
      </p:sp>
      <p:sp>
        <p:nvSpPr>
          <p:cNvPr id="41" name="Slide Number Placeholder 40">
            <a:extLst>
              <a:ext uri="{FF2B5EF4-FFF2-40B4-BE49-F238E27FC236}">
                <a16:creationId xmlns:a16="http://schemas.microsoft.com/office/drawing/2014/main" id="{91C2FA96-FAE0-C9F8-6C73-99FBFF84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77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E3020286-BFBC-3E73-274E-BEDB78B6F930}"/>
              </a:ext>
            </a:extLst>
          </p:cNvPr>
          <p:cNvSpPr txBox="1"/>
          <p:nvPr/>
        </p:nvSpPr>
        <p:spPr>
          <a:xfrm>
            <a:off x="1578902" y="1875466"/>
            <a:ext cx="7159518" cy="47192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000" dirty="0">
                <a:latin typeface="+mj-lt"/>
              </a:rPr>
              <a:t>Data description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Family Income and Expenditure Survey 2012, 2015, 2018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Two-stage sampling design:</a:t>
            </a:r>
          </a:p>
          <a:p>
            <a:pPr marL="742950" lvl="1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Primary sampling units (PSU): villages (</a:t>
            </a:r>
            <a:r>
              <a:rPr lang="en-US" i="1" dirty="0"/>
              <a:t>barangays</a:t>
            </a:r>
            <a:r>
              <a:rPr lang="en-US" dirty="0"/>
              <a:t>)</a:t>
            </a:r>
          </a:p>
          <a:p>
            <a:pPr marL="742950" lvl="1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/>
              <a:t>Secondary sampling units: households within villages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Stratified by subnational boundaries </a:t>
            </a:r>
            <a:br>
              <a:rPr lang="en-US" sz="2000" dirty="0"/>
            </a:br>
            <a:r>
              <a:rPr lang="en-US" dirty="0"/>
              <a:t>(region/province by urban/rural status)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Post-stratification survey weights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Outcome: reported tobacco expenditure during the year (yes/no)</a:t>
            </a:r>
          </a:p>
          <a:p>
            <a:pPr marL="285750" indent="-285750"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Exposure: Poverty status based on the provincial poverty line (poor/non-poor)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D43B815-BA10-ACB9-5645-2AB9129AB78C}"/>
              </a:ext>
            </a:extLst>
          </p:cNvPr>
          <p:cNvSpPr txBox="1"/>
          <p:nvPr/>
        </p:nvSpPr>
        <p:spPr>
          <a:xfrm>
            <a:off x="8738420" y="1875466"/>
            <a:ext cx="2861186" cy="4411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000" dirty="0">
                <a:latin typeface="+mj-lt"/>
              </a:rPr>
              <a:t>Stata variable name</a:t>
            </a:r>
          </a:p>
          <a:p>
            <a:pPr>
              <a:spcBef>
                <a:spcPts val="1000"/>
              </a:spcBef>
            </a:pPr>
            <a:r>
              <a:rPr lang="en-US" sz="2000" b="1" dirty="0">
                <a:latin typeface="Consolas" panose="020B0609020204030204" pitchFamily="49" charset="0"/>
              </a:rPr>
              <a:t>survey</a:t>
            </a:r>
          </a:p>
          <a:p>
            <a:pPr>
              <a:spcBef>
                <a:spcPts val="1000"/>
              </a:spcBef>
            </a:pPr>
            <a:endParaRPr lang="en-US" sz="2000" b="1" dirty="0">
              <a:latin typeface="Consolas" panose="020B0609020204030204" pitchFamily="49" charset="0"/>
            </a:endParaRPr>
          </a:p>
          <a:p>
            <a:pPr>
              <a:spcBef>
                <a:spcPts val="1000"/>
              </a:spcBef>
            </a:pPr>
            <a:r>
              <a:rPr lang="en-US" b="1" dirty="0" err="1">
                <a:latin typeface="Consolas" panose="020B0609020204030204" pitchFamily="49" charset="0"/>
              </a:rPr>
              <a:t>psu</a:t>
            </a:r>
            <a:endParaRPr lang="en-US" b="1" dirty="0">
              <a:latin typeface="Consolas" panose="020B0609020204030204" pitchFamily="49" charset="0"/>
            </a:endParaRPr>
          </a:p>
          <a:p>
            <a:pPr>
              <a:spcBef>
                <a:spcPts val="1000"/>
              </a:spcBef>
            </a:pPr>
            <a:endParaRPr lang="en-US" b="1" dirty="0">
              <a:latin typeface="Consolas" panose="020B0609020204030204" pitchFamily="49" charset="0"/>
            </a:endParaRPr>
          </a:p>
          <a:p>
            <a:pPr>
              <a:spcBef>
                <a:spcPts val="1000"/>
              </a:spcBef>
            </a:pPr>
            <a:r>
              <a:rPr lang="en-US" sz="2000" b="1" dirty="0">
                <a:latin typeface="Consolas" panose="020B0609020204030204" pitchFamily="49" charset="0"/>
              </a:rPr>
              <a:t>stratum</a:t>
            </a:r>
            <a:br>
              <a:rPr lang="en-US" sz="2000" b="1" dirty="0">
                <a:latin typeface="Consolas" panose="020B0609020204030204" pitchFamily="49" charset="0"/>
              </a:rPr>
            </a:br>
            <a:endParaRPr lang="en-US" b="1" dirty="0">
              <a:latin typeface="Consolas" panose="020B0609020204030204" pitchFamily="49" charset="0"/>
            </a:endParaRPr>
          </a:p>
          <a:p>
            <a:pPr>
              <a:spcBef>
                <a:spcPts val="1000"/>
              </a:spcBef>
            </a:pPr>
            <a:r>
              <a:rPr lang="en-US" sz="2000" b="1" dirty="0">
                <a:latin typeface="Consolas" panose="020B0609020204030204" pitchFamily="49" charset="0"/>
              </a:rPr>
              <a:t>weight</a:t>
            </a:r>
          </a:p>
          <a:p>
            <a:pPr>
              <a:spcBef>
                <a:spcPts val="1000"/>
              </a:spcBef>
            </a:pPr>
            <a:r>
              <a:rPr lang="en-US" sz="2000" b="1" dirty="0" err="1">
                <a:latin typeface="Consolas" panose="020B0609020204030204" pitchFamily="49" charset="0"/>
              </a:rPr>
              <a:t>prev_tobacco</a:t>
            </a:r>
            <a:br>
              <a:rPr lang="en-US" sz="2000" b="1" dirty="0">
                <a:latin typeface="Consolas" panose="020B0609020204030204" pitchFamily="49" charset="0"/>
              </a:rPr>
            </a:br>
            <a:endParaRPr lang="en-US" sz="2000" b="1" dirty="0">
              <a:latin typeface="Consolas" panose="020B0609020204030204" pitchFamily="49" charset="0"/>
            </a:endParaRPr>
          </a:p>
          <a:p>
            <a:pPr>
              <a:spcBef>
                <a:spcPts val="1000"/>
              </a:spcBef>
            </a:pPr>
            <a:r>
              <a:rPr lang="en-US" sz="2000" b="1" dirty="0">
                <a:latin typeface="Consolas" panose="020B0609020204030204" pitchFamily="49" charset="0"/>
              </a:rPr>
              <a:t>poverty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82CFA74-2506-1EDC-F186-138C913A50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7</a:t>
            </a:fld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7A40206-F4A9-FE81-A143-330FD672B64A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Icon&#10;&#10;Description automatically generated">
            <a:extLst>
              <a:ext uri="{FF2B5EF4-FFF2-40B4-BE49-F238E27FC236}">
                <a16:creationId xmlns:a16="http://schemas.microsoft.com/office/drawing/2014/main" id="{6956B9FA-C749-F733-2222-3A47EBD6070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  <p:sp>
        <p:nvSpPr>
          <p:cNvPr id="23" name="Flowchart: Magnetic Disk 22">
            <a:extLst>
              <a:ext uri="{FF2B5EF4-FFF2-40B4-BE49-F238E27FC236}">
                <a16:creationId xmlns:a16="http://schemas.microsoft.com/office/drawing/2014/main" id="{4D8E3886-B711-3E62-62A7-C7C20FBA8AA3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lowchart: Magnetic Disk 23">
            <a:extLst>
              <a:ext uri="{FF2B5EF4-FFF2-40B4-BE49-F238E27FC236}">
                <a16:creationId xmlns:a16="http://schemas.microsoft.com/office/drawing/2014/main" id="{CD29768A-A663-FD54-7C04-004A7F2E86EC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5" name="Flowchart: Magnetic Disk 24">
            <a:extLst>
              <a:ext uri="{FF2B5EF4-FFF2-40B4-BE49-F238E27FC236}">
                <a16:creationId xmlns:a16="http://schemas.microsoft.com/office/drawing/2014/main" id="{D17A457D-F71B-0101-A70F-C8588884239F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26" name="Picture 25" descr="A picture containing icon&#10;&#10;Description automatically generated">
            <a:extLst>
              <a:ext uri="{FF2B5EF4-FFF2-40B4-BE49-F238E27FC236}">
                <a16:creationId xmlns:a16="http://schemas.microsoft.com/office/drawing/2014/main" id="{DB3C532D-FF14-99DF-0E74-E2DA37F72B92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27" name="Arrow: Right 26">
            <a:extLst>
              <a:ext uri="{FF2B5EF4-FFF2-40B4-BE49-F238E27FC236}">
                <a16:creationId xmlns:a16="http://schemas.microsoft.com/office/drawing/2014/main" id="{E5B30853-B603-20D2-C191-4F667D20DD42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35B8EAEC-AD13-BCC7-CFA4-DA5121783D67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153452CE-2D45-BFC4-4255-86BF8CA28F09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F2C1C053-061D-D1F0-E626-2AF3DFFAFB99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34AC6F31-0D16-C303-F01D-436FECB0BF4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679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DF999631-A7E0-9129-967A-87C44BF63F68}"/>
              </a:ext>
            </a:extLst>
          </p:cNvPr>
          <p:cNvSpPr/>
          <p:nvPr/>
        </p:nvSpPr>
        <p:spPr>
          <a:xfrm>
            <a:off x="6799720" y="2272830"/>
            <a:ext cx="2971809" cy="43927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A0DC3F20-6E2D-4257-B371-7B7131E60BD0}"/>
              </a:ext>
            </a:extLst>
          </p:cNvPr>
          <p:cNvSpPr/>
          <p:nvPr/>
        </p:nvSpPr>
        <p:spPr>
          <a:xfrm>
            <a:off x="4589929" y="2272830"/>
            <a:ext cx="2142564" cy="4392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727E0EF2-428F-1D16-31C1-E5F325D40ADD}"/>
              </a:ext>
            </a:extLst>
          </p:cNvPr>
          <p:cNvSpPr/>
          <p:nvPr/>
        </p:nvSpPr>
        <p:spPr>
          <a:xfrm>
            <a:off x="1819835" y="2272830"/>
            <a:ext cx="2554929" cy="43927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47869511-449F-C20E-0180-C96A0C5A21EF}"/>
              </a:ext>
            </a:extLst>
          </p:cNvPr>
          <p:cNvSpPr/>
          <p:nvPr/>
        </p:nvSpPr>
        <p:spPr>
          <a:xfrm>
            <a:off x="1201273" y="2272830"/>
            <a:ext cx="573738" cy="439271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Content Placeholder 2">
            <a:extLst>
              <a:ext uri="{FF2B5EF4-FFF2-40B4-BE49-F238E27FC236}">
                <a16:creationId xmlns:a16="http://schemas.microsoft.com/office/drawing/2014/main" id="{1664A369-34E9-68F7-CC36-1C69E06A7A07}"/>
              </a:ext>
            </a:extLst>
          </p:cNvPr>
          <p:cNvSpPr txBox="1">
            <a:spLocks/>
          </p:cNvSpPr>
          <p:nvPr/>
        </p:nvSpPr>
        <p:spPr>
          <a:xfrm>
            <a:off x="192740" y="2320920"/>
            <a:ext cx="11595847" cy="369332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svyset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psu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[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pweight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 = weight], strata(stratum)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singleunit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(centered)</a:t>
            </a:r>
          </a:p>
        </p:txBody>
      </p:sp>
      <p:sp>
        <p:nvSpPr>
          <p:cNvPr id="73" name="Content Placeholder 2">
            <a:extLst>
              <a:ext uri="{FF2B5EF4-FFF2-40B4-BE49-F238E27FC236}">
                <a16:creationId xmlns:a16="http://schemas.microsoft.com/office/drawing/2014/main" id="{E46CB508-C5AC-31B6-5C40-6BA8B1882753}"/>
              </a:ext>
            </a:extLst>
          </p:cNvPr>
          <p:cNvSpPr txBox="1">
            <a:spLocks/>
          </p:cNvSpPr>
          <p:nvPr/>
        </p:nvSpPr>
        <p:spPr>
          <a:xfrm>
            <a:off x="1201273" y="4790607"/>
            <a:ext cx="5450539" cy="3854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  <a:ea typeface="Source Code Pro" panose="020B0509030403020204" pitchFamily="49" charset="0"/>
              </a:rPr>
              <a:t>clustering variable </a:t>
            </a:r>
            <a:r>
              <a:rPr lang="en-US" sz="2000" dirty="0" err="1">
                <a:solidFill>
                  <a:schemeClr val="accent3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psu</a:t>
            </a:r>
            <a:r>
              <a:rPr lang="en-US" sz="2000" dirty="0">
                <a:solidFill>
                  <a:schemeClr val="accent3">
                    <a:lumMod val="75000"/>
                  </a:schemeClr>
                </a:solidFill>
                <a:ea typeface="Source Code Pro" panose="020B0509030403020204" pitchFamily="49" charset="0"/>
              </a:rPr>
              <a:t> (primary sampling unit)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AE3AF27C-6169-C8C7-F671-0F06D0140522}"/>
              </a:ext>
            </a:extLst>
          </p:cNvPr>
          <p:cNvCxnSpPr>
            <a:cxnSpLocks/>
          </p:cNvCxnSpPr>
          <p:nvPr/>
        </p:nvCxnSpPr>
        <p:spPr>
          <a:xfrm>
            <a:off x="1335741" y="2783820"/>
            <a:ext cx="0" cy="194534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1EEE4E7-2031-421F-EDCB-484A82F9BBDD}"/>
              </a:ext>
            </a:extLst>
          </p:cNvPr>
          <p:cNvCxnSpPr>
            <a:cxnSpLocks/>
          </p:cNvCxnSpPr>
          <p:nvPr/>
        </p:nvCxnSpPr>
        <p:spPr>
          <a:xfrm>
            <a:off x="1936375" y="2774856"/>
            <a:ext cx="0" cy="122816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ontent Placeholder 2">
            <a:extLst>
              <a:ext uri="{FF2B5EF4-FFF2-40B4-BE49-F238E27FC236}">
                <a16:creationId xmlns:a16="http://schemas.microsoft.com/office/drawing/2014/main" id="{ED9CEFEC-8531-AEB7-CD4D-D365B0A8EA6B}"/>
              </a:ext>
            </a:extLst>
          </p:cNvPr>
          <p:cNvSpPr txBox="1">
            <a:spLocks/>
          </p:cNvSpPr>
          <p:nvPr/>
        </p:nvSpPr>
        <p:spPr>
          <a:xfrm>
            <a:off x="1819835" y="4083702"/>
            <a:ext cx="6615952" cy="3854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ea typeface="Source Code Pro" panose="020B0509030403020204" pitchFamily="49" charset="0"/>
              </a:rPr>
              <a:t>weight variable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weight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8194D51-3004-E9BF-366F-2B989EE2B572}"/>
              </a:ext>
            </a:extLst>
          </p:cNvPr>
          <p:cNvCxnSpPr>
            <a:cxnSpLocks/>
          </p:cNvCxnSpPr>
          <p:nvPr/>
        </p:nvCxnSpPr>
        <p:spPr>
          <a:xfrm>
            <a:off x="4715436" y="2765890"/>
            <a:ext cx="0" cy="1237129"/>
          </a:xfrm>
          <a:prstGeom prst="line">
            <a:avLst/>
          </a:prstGeom>
          <a:ln w="28575">
            <a:solidFill>
              <a:schemeClr val="accent6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ontent Placeholder 2">
            <a:extLst>
              <a:ext uri="{FF2B5EF4-FFF2-40B4-BE49-F238E27FC236}">
                <a16:creationId xmlns:a16="http://schemas.microsoft.com/office/drawing/2014/main" id="{88271930-BDF8-E72C-7481-CF396FEC0A1F}"/>
              </a:ext>
            </a:extLst>
          </p:cNvPr>
          <p:cNvSpPr txBox="1">
            <a:spLocks/>
          </p:cNvSpPr>
          <p:nvPr/>
        </p:nvSpPr>
        <p:spPr>
          <a:xfrm>
            <a:off x="4589929" y="4073149"/>
            <a:ext cx="2761123" cy="439271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  <a:ea typeface="Source Code Pro" panose="020B0509030403020204" pitchFamily="49" charset="0"/>
              </a:rPr>
              <a:t>strata variable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+mj-lt"/>
                <a:ea typeface="Source Code Pro" panose="020B0509030403020204" pitchFamily="49" charset="0"/>
              </a:rPr>
              <a:t>stratum</a:t>
            </a: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CF15A72-E347-C082-469C-FA8A5E083987}"/>
              </a:ext>
            </a:extLst>
          </p:cNvPr>
          <p:cNvCxnSpPr>
            <a:cxnSpLocks/>
          </p:cNvCxnSpPr>
          <p:nvPr/>
        </p:nvCxnSpPr>
        <p:spPr>
          <a:xfrm>
            <a:off x="6907302" y="2755614"/>
            <a:ext cx="0" cy="449546"/>
          </a:xfrm>
          <a:prstGeom prst="line">
            <a:avLst/>
          </a:prstGeom>
          <a:ln w="28575">
            <a:solidFill>
              <a:schemeClr val="accent5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Content Placeholder 2">
            <a:extLst>
              <a:ext uri="{FF2B5EF4-FFF2-40B4-BE49-F238E27FC236}">
                <a16:creationId xmlns:a16="http://schemas.microsoft.com/office/drawing/2014/main" id="{BC3E2E6E-2E18-CE0E-E7E1-0058F287382E}"/>
              </a:ext>
            </a:extLst>
          </p:cNvPr>
          <p:cNvSpPr txBox="1">
            <a:spLocks/>
          </p:cNvSpPr>
          <p:nvPr/>
        </p:nvSpPr>
        <p:spPr>
          <a:xfrm>
            <a:off x="6732493" y="3242464"/>
            <a:ext cx="4228188" cy="64677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000" dirty="0">
                <a:solidFill>
                  <a:schemeClr val="accent5">
                    <a:lumMod val="75000"/>
                  </a:schemeClr>
                </a:solidFill>
                <a:ea typeface="Source Code Pro" panose="020B0509030403020204" pitchFamily="49" charset="0"/>
              </a:rPr>
              <a:t>single unit stratum are summarized using the overall mean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C8A3C47-FFCA-3038-AE3E-834D2F85B776}"/>
              </a:ext>
            </a:extLst>
          </p:cNvPr>
          <p:cNvSpPr txBox="1"/>
          <p:nvPr/>
        </p:nvSpPr>
        <p:spPr>
          <a:xfrm>
            <a:off x="7734441" y="4914256"/>
            <a:ext cx="3796557" cy="175432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Sampling weights: weight</a:t>
            </a:r>
          </a:p>
          <a:p>
            <a:r>
              <a:rPr lang="en-US" dirty="0">
                <a:latin typeface="Consolas" panose="020B0609020204030204" pitchFamily="49" charset="0"/>
              </a:rPr>
              <a:t>             VCE: linearized</a:t>
            </a:r>
          </a:p>
          <a:p>
            <a:r>
              <a:rPr lang="en-US" dirty="0">
                <a:latin typeface="Consolas" panose="020B0609020204030204" pitchFamily="49" charset="0"/>
              </a:rPr>
              <a:t>     Single unit: centered</a:t>
            </a:r>
          </a:p>
          <a:p>
            <a:r>
              <a:rPr lang="en-US" dirty="0">
                <a:latin typeface="Consolas" panose="020B0609020204030204" pitchFamily="49" charset="0"/>
              </a:rPr>
              <a:t>        Strata 1: stratum</a:t>
            </a:r>
          </a:p>
          <a:p>
            <a:r>
              <a:rPr lang="en-US" dirty="0">
                <a:latin typeface="Consolas" panose="020B0609020204030204" pitchFamily="49" charset="0"/>
              </a:rPr>
              <a:t> Sampling unit 1: </a:t>
            </a:r>
            <a:r>
              <a:rPr lang="en-US" dirty="0" err="1">
                <a:latin typeface="Consolas" panose="020B0609020204030204" pitchFamily="49" charset="0"/>
              </a:rPr>
              <a:t>psu</a:t>
            </a:r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           FPC 1: &lt;zero&gt;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B2AD815-83B9-0A6F-D5FE-0F0D6DB9BC3F}"/>
              </a:ext>
            </a:extLst>
          </p:cNvPr>
          <p:cNvSpPr txBox="1"/>
          <p:nvPr/>
        </p:nvSpPr>
        <p:spPr>
          <a:xfrm>
            <a:off x="7734441" y="4562273"/>
            <a:ext cx="3796557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+mj-lt"/>
              </a:rPr>
              <a:t>Stata output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B6B88E8-F013-4E14-001B-5B934EDA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1. Declare survey design using </a:t>
            </a:r>
            <a:r>
              <a:rPr lang="en-US" sz="1800" i="1" dirty="0" err="1">
                <a:solidFill>
                  <a:schemeClr val="bg1"/>
                </a:solidFill>
              </a:rPr>
              <a:t>svyset</a:t>
            </a:r>
            <a:endParaRPr lang="en-US" sz="1800" i="1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8A8C3-2F76-918C-ADE2-AEA794044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8</a:t>
            </a:fld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8DE63B05-379B-55CB-A76B-F1DEC486ECAC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lowchart: Magnetic Disk 46">
            <a:extLst>
              <a:ext uri="{FF2B5EF4-FFF2-40B4-BE49-F238E27FC236}">
                <a16:creationId xmlns:a16="http://schemas.microsoft.com/office/drawing/2014/main" id="{01C63213-8EDA-50B6-39AD-57019FBF0F31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Magnetic Disk 47">
            <a:extLst>
              <a:ext uri="{FF2B5EF4-FFF2-40B4-BE49-F238E27FC236}">
                <a16:creationId xmlns:a16="http://schemas.microsoft.com/office/drawing/2014/main" id="{B5F337EC-F474-7189-2F46-912F13F62895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49" name="Flowchart: Magnetic Disk 48">
            <a:extLst>
              <a:ext uri="{FF2B5EF4-FFF2-40B4-BE49-F238E27FC236}">
                <a16:creationId xmlns:a16="http://schemas.microsoft.com/office/drawing/2014/main" id="{9EA0FA0D-83D8-121E-9003-2236DE3CFA4F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50" name="Picture 49" descr="A picture containing icon&#10;&#10;Description automatically generated">
            <a:extLst>
              <a:ext uri="{FF2B5EF4-FFF2-40B4-BE49-F238E27FC236}">
                <a16:creationId xmlns:a16="http://schemas.microsoft.com/office/drawing/2014/main" id="{B2BB97B1-BBC6-9601-480A-29985DE4425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51" name="Arrow: Right 50">
            <a:extLst>
              <a:ext uri="{FF2B5EF4-FFF2-40B4-BE49-F238E27FC236}">
                <a16:creationId xmlns:a16="http://schemas.microsoft.com/office/drawing/2014/main" id="{2A1398C2-E767-B199-57A8-4440E86E1C54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46B65E5F-F5E1-3414-5DC0-0CFE3C04D050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09859133-B29C-9A56-1A93-59C973DD2B79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483D92D7-1EC6-4364-409D-DBED32289175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54" descr="Icon&#10;&#10;Description automatically generated">
            <a:extLst>
              <a:ext uri="{FF2B5EF4-FFF2-40B4-BE49-F238E27FC236}">
                <a16:creationId xmlns:a16="http://schemas.microsoft.com/office/drawing/2014/main" id="{B68276DE-1743-F48A-293F-76BF1EDCFE0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pic>
        <p:nvPicPr>
          <p:cNvPr id="56" name="Picture 55" descr="Icon&#10;&#10;Description automatically generated">
            <a:extLst>
              <a:ext uri="{FF2B5EF4-FFF2-40B4-BE49-F238E27FC236}">
                <a16:creationId xmlns:a16="http://schemas.microsoft.com/office/drawing/2014/main" id="{525B8EE3-AE1D-55F8-74D0-4B17F3FF048D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43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523CBEB-A88C-50B0-97C4-13ACA44A0381}"/>
              </a:ext>
            </a:extLst>
          </p:cNvPr>
          <p:cNvSpPr/>
          <p:nvPr/>
        </p:nvSpPr>
        <p:spPr>
          <a:xfrm>
            <a:off x="5752049" y="3725546"/>
            <a:ext cx="1201815" cy="2336041"/>
          </a:xfrm>
          <a:prstGeom prst="roundRect">
            <a:avLst>
              <a:gd name="adj" fmla="val 6850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B6B88E8-F013-4E14-001B-5B934EDA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480" y="1740903"/>
            <a:ext cx="11595846" cy="365618"/>
          </a:xfrm>
          <a:solidFill>
            <a:schemeClr val="tx1">
              <a:lumMod val="75000"/>
              <a:lumOff val="25000"/>
            </a:schemeClr>
          </a:solidFill>
        </p:spPr>
        <p:txBody>
          <a:bodyPr>
            <a:norm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2. Calculate proportions of tobacco expenditure over survey round and poverty status</a:t>
            </a:r>
            <a:endParaRPr lang="en-US" sz="1800" dirty="0">
              <a:solidFill>
                <a:schemeClr val="bg1"/>
              </a:solidFill>
              <a:latin typeface="Consolas" panose="020B0609020204030204" pitchFamily="49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60F1DB1-7380-EA59-F069-957CC4299822}"/>
              </a:ext>
            </a:extLst>
          </p:cNvPr>
          <p:cNvSpPr txBox="1"/>
          <p:nvPr/>
        </p:nvSpPr>
        <p:spPr>
          <a:xfrm>
            <a:off x="2023560" y="3292315"/>
            <a:ext cx="9213480" cy="304698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-------------------------------------------------------------------------------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             Linearized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         |       Mean   std. err.     [95% conf. interval]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------------------------------+------------------------------------------------</a:t>
            </a:r>
          </a:p>
          <a:p>
            <a:r>
              <a:rPr lang="en-US" sz="1600" dirty="0" err="1">
                <a:latin typeface="Consolas" panose="020B0609020204030204" pitchFamily="49" charset="0"/>
              </a:rPr>
              <a:t>c.prev_tobacco@survey#poverty</a:t>
            </a:r>
            <a:r>
              <a:rPr lang="en-US" sz="1600" dirty="0">
                <a:latin typeface="Consolas" panose="020B0609020204030204" pitchFamily="49" charset="0"/>
              </a:rPr>
              <a:t> |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2012#No  |   .5281905   .0039855      .5203784    .5360025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2012#Yes  |   .6774919   .0064277      .6648929    .6900909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2015#No  |   .5018166   .0037622      .4944423     .509191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2015#Yes  |   .6485802   .0064525      .6359325    .6612278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 2018#No  |   .4838312   .0025353      .4788616    .4888007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        2018#Yes  |   .5937887   .0050016      .5839849    .6035925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-------------------------------------------------------------------------------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3DD317-AA00-FC49-5CBE-1515B14B6142}"/>
              </a:ext>
            </a:extLst>
          </p:cNvPr>
          <p:cNvSpPr txBox="1"/>
          <p:nvPr/>
        </p:nvSpPr>
        <p:spPr>
          <a:xfrm>
            <a:off x="266480" y="3292315"/>
            <a:ext cx="1757080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>
            <a:spAutoFit/>
          </a:bodyPr>
          <a:lstStyle/>
          <a:p>
            <a:pPr algn="r"/>
            <a:r>
              <a:rPr lang="en-US" dirty="0">
                <a:latin typeface="+mj-lt"/>
              </a:rPr>
              <a:t>Stata output</a:t>
            </a: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2B35CFD3-C9EA-7D5C-2A3E-0CE9B25E5823}"/>
              </a:ext>
            </a:extLst>
          </p:cNvPr>
          <p:cNvSpPr txBox="1">
            <a:spLocks/>
          </p:cNvSpPr>
          <p:nvPr/>
        </p:nvSpPr>
        <p:spPr>
          <a:xfrm>
            <a:off x="192740" y="2320919"/>
            <a:ext cx="11595847" cy="809165"/>
          </a:xfrm>
          <a:prstGeom prst="rect">
            <a:avLst/>
          </a:prstGeom>
          <a:noFill/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svyset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psu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[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pweight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 = weight], strata(stratum) </a:t>
            </a:r>
            <a:r>
              <a:rPr lang="en-US" sz="2000" b="0" dirty="0" err="1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singleunit</a:t>
            </a:r>
            <a:r>
              <a:rPr lang="en-US" sz="2000" b="0" dirty="0">
                <a:solidFill>
                  <a:schemeClr val="bg2">
                    <a:lumMod val="90000"/>
                  </a:schemeClr>
                </a:solidFill>
                <a:latin typeface="Consolas" panose="020B0609020204030204" pitchFamily="49" charset="0"/>
                <a:ea typeface="Source Code Pro" panose="020B0509030403020204" pitchFamily="49" charset="0"/>
              </a:rPr>
              <a:t>(centered)</a:t>
            </a:r>
          </a:p>
          <a:p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svy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: mean </a:t>
            </a:r>
            <a:r>
              <a:rPr lang="en-US" sz="2000" b="0" dirty="0" err="1">
                <a:latin typeface="Consolas" panose="020B0609020204030204" pitchFamily="49" charset="0"/>
                <a:ea typeface="Source Code Pro" panose="020B0509030403020204" pitchFamily="49" charset="0"/>
              </a:rPr>
              <a:t>prev_tobacco</a:t>
            </a:r>
            <a:r>
              <a:rPr lang="en-US" sz="2000" b="0" dirty="0">
                <a:latin typeface="Consolas" panose="020B0609020204030204" pitchFamily="49" charset="0"/>
                <a:ea typeface="Source Code Pro" panose="020B0509030403020204" pitchFamily="49" charset="0"/>
              </a:rPr>
              <a:t>, over(survey poverty)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52C9E6-578F-ECA6-BE84-ED01CDBFD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DDFAD-F267-4050-B5F2-27FEB907F977}" type="slidenum">
              <a:rPr lang="en-US" smtClean="0"/>
              <a:t>9</a:t>
            </a:fld>
            <a:endParaRPr lang="en-US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917D1D0E-071D-BACA-FD20-AAF7EBC09CFE}"/>
              </a:ext>
            </a:extLst>
          </p:cNvPr>
          <p:cNvSpPr/>
          <p:nvPr/>
        </p:nvSpPr>
        <p:spPr>
          <a:xfrm>
            <a:off x="1946958" y="666204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Magnetic Disk 24">
            <a:extLst>
              <a:ext uri="{FF2B5EF4-FFF2-40B4-BE49-F238E27FC236}">
                <a16:creationId xmlns:a16="http://schemas.microsoft.com/office/drawing/2014/main" id="{F2D0F501-6EA3-9BA0-CE27-AD3E196758C3}"/>
              </a:ext>
            </a:extLst>
          </p:cNvPr>
          <p:cNvSpPr/>
          <p:nvPr/>
        </p:nvSpPr>
        <p:spPr>
          <a:xfrm>
            <a:off x="656616" y="253209"/>
            <a:ext cx="762935" cy="1212307"/>
          </a:xfrm>
          <a:prstGeom prst="flowChartMagneticDisk">
            <a:avLst/>
          </a:prstGeom>
          <a:noFill/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Magnetic Disk 25">
            <a:extLst>
              <a:ext uri="{FF2B5EF4-FFF2-40B4-BE49-F238E27FC236}">
                <a16:creationId xmlns:a16="http://schemas.microsoft.com/office/drawing/2014/main" id="{118B6455-561F-1893-1D12-F0462CB9EA64}"/>
              </a:ext>
            </a:extLst>
          </p:cNvPr>
          <p:cNvSpPr/>
          <p:nvPr/>
        </p:nvSpPr>
        <p:spPr>
          <a:xfrm>
            <a:off x="5091680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29" name="Flowchart: Magnetic Disk 28">
            <a:extLst>
              <a:ext uri="{FF2B5EF4-FFF2-40B4-BE49-F238E27FC236}">
                <a16:creationId xmlns:a16="http://schemas.microsoft.com/office/drawing/2014/main" id="{D30DE235-55DE-F63D-B6DD-46BBE338D703}"/>
              </a:ext>
            </a:extLst>
          </p:cNvPr>
          <p:cNvSpPr/>
          <p:nvPr/>
        </p:nvSpPr>
        <p:spPr>
          <a:xfrm>
            <a:off x="6947051" y="394549"/>
            <a:ext cx="631007" cy="929629"/>
          </a:xfrm>
          <a:prstGeom prst="flowChartMagneticDisk">
            <a:avLst/>
          </a:prstGeom>
          <a:solidFill>
            <a:schemeClr val="bg1"/>
          </a:solidFill>
          <a:ln w="76200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.</a:t>
            </a:r>
            <a:r>
              <a:rPr lang="en-US" dirty="0" err="1">
                <a:solidFill>
                  <a:schemeClr val="bg2">
                    <a:lumMod val="90000"/>
                  </a:schemeClr>
                </a:solidFill>
              </a:rPr>
              <a:t>dta</a:t>
            </a:r>
            <a:endParaRPr lang="en-US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32" name="Picture 31" descr="A picture containing icon&#10;&#10;Description automatically generated">
            <a:extLst>
              <a:ext uri="{FF2B5EF4-FFF2-40B4-BE49-F238E27FC236}">
                <a16:creationId xmlns:a16="http://schemas.microsoft.com/office/drawing/2014/main" id="{369CDEE7-D516-DA5F-F759-2A23B83DE498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3118" y="136525"/>
            <a:ext cx="1226487" cy="1420681"/>
          </a:xfrm>
          <a:prstGeom prst="rect">
            <a:avLst/>
          </a:prstGeom>
        </p:spPr>
      </p:pic>
      <p:sp>
        <p:nvSpPr>
          <p:cNvPr id="33" name="Arrow: Right 32">
            <a:extLst>
              <a:ext uri="{FF2B5EF4-FFF2-40B4-BE49-F238E27FC236}">
                <a16:creationId xmlns:a16="http://schemas.microsoft.com/office/drawing/2014/main" id="{CF13F46A-3B03-0413-2588-EA58F12E0B21}"/>
              </a:ext>
            </a:extLst>
          </p:cNvPr>
          <p:cNvSpPr/>
          <p:nvPr/>
        </p:nvSpPr>
        <p:spPr>
          <a:xfrm>
            <a:off x="4309820" y="685446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0AF2EE94-032F-50FC-DA4E-14CF37F47061}"/>
              </a:ext>
            </a:extLst>
          </p:cNvPr>
          <p:cNvSpPr/>
          <p:nvPr/>
        </p:nvSpPr>
        <p:spPr>
          <a:xfrm>
            <a:off x="6263604" y="666203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3EE7CEAA-3606-4580-1080-2C2E49BC2863}"/>
              </a:ext>
            </a:extLst>
          </p:cNvPr>
          <p:cNvSpPr/>
          <p:nvPr/>
        </p:nvSpPr>
        <p:spPr>
          <a:xfrm>
            <a:off x="7821637" y="666201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BD6E689B-FAA0-650D-496A-521A39C655DB}"/>
              </a:ext>
            </a:extLst>
          </p:cNvPr>
          <p:cNvSpPr/>
          <p:nvPr/>
        </p:nvSpPr>
        <p:spPr>
          <a:xfrm>
            <a:off x="9961716" y="666200"/>
            <a:ext cx="489937" cy="479323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522E758D-9E44-8F1B-C935-6CD1F6B524E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2853" y="197642"/>
            <a:ext cx="1323439" cy="1323439"/>
          </a:xfrm>
          <a:prstGeom prst="rect">
            <a:avLst/>
          </a:prstGeom>
        </p:spPr>
      </p:pic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C08CB228-B210-8290-5DBE-441D31C847A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699" y="231271"/>
            <a:ext cx="1273199" cy="121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654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olor Blind - Metallic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CA6D9"/>
      </a:accent1>
      <a:accent2>
        <a:srgbClr val="024873"/>
      </a:accent2>
      <a:accent3>
        <a:srgbClr val="67733C"/>
      </a:accent3>
      <a:accent4>
        <a:srgbClr val="F2C438"/>
      </a:accent4>
      <a:accent5>
        <a:srgbClr val="F28F79"/>
      </a:accent5>
      <a:accent6>
        <a:srgbClr val="920045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4531</TotalTime>
  <Words>3823</Words>
  <Application>Microsoft Office PowerPoint</Application>
  <PresentationFormat>Widescreen</PresentationFormat>
  <Paragraphs>517</Paragraphs>
  <Slides>33</Slides>
  <Notes>33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Consolas</vt:lpstr>
      <vt:lpstr>Franklin Gothic Book</vt:lpstr>
      <vt:lpstr>Franklin Gothic Medium</vt:lpstr>
      <vt:lpstr>Office Theme</vt:lpstr>
      <vt:lpstr>Visualizing Survey Data Analysis Results: Marrying the Best from Stata and 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Declare survey design using svyset</vt:lpstr>
      <vt:lpstr>2. Calculate proportions of tobacco expenditure over survey round and poverty status</vt:lpstr>
      <vt:lpstr>1. Identify the data structure needed for the plot</vt:lpstr>
      <vt:lpstr>2. Declare the postfile dataset</vt:lpstr>
      <vt:lpstr>3. Declare survey design using svyset</vt:lpstr>
      <vt:lpstr>4. Calculate proportions of tobacco expenditure over survey round and poverty status</vt:lpstr>
      <vt:lpstr>PowerPoint Presentation</vt:lpstr>
      <vt:lpstr>PowerPoint Presentation</vt:lpstr>
      <vt:lpstr>PowerPoint Presentation</vt:lpstr>
      <vt:lpstr>5. Call the results from the relevant matrices and post on the file</vt:lpstr>
      <vt:lpstr>6. Postclose when done</vt:lpstr>
      <vt:lpstr>7. Check output</vt:lpstr>
      <vt:lpstr>PowerPoint Presentation</vt:lpstr>
      <vt:lpstr>1. Start with the basic plot</vt:lpstr>
      <vt:lpstr>1. Start with the basic plot</vt:lpstr>
      <vt:lpstr>2. Emphasize the plot by adjusting aesthetics</vt:lpstr>
      <vt:lpstr>3. Finish the plot by applying a theme and additional modifications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Visualizing Survey Data Analysis Results: Marrying the Best from Stata and 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Haw</dc:creator>
  <cp:lastModifiedBy>Jason Haw</cp:lastModifiedBy>
  <cp:revision>55</cp:revision>
  <dcterms:created xsi:type="dcterms:W3CDTF">2022-05-14T13:33:50Z</dcterms:created>
  <dcterms:modified xsi:type="dcterms:W3CDTF">2022-08-05T11:01:20Z</dcterms:modified>
</cp:coreProperties>
</file>