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0" r:id="rId3"/>
    <p:sldId id="276" r:id="rId4"/>
    <p:sldId id="283" r:id="rId5"/>
    <p:sldId id="286" r:id="rId6"/>
    <p:sldId id="290" r:id="rId7"/>
    <p:sldId id="258" r:id="rId8"/>
    <p:sldId id="287" r:id="rId9"/>
    <p:sldId id="289" r:id="rId10"/>
    <p:sldId id="275" r:id="rId11"/>
    <p:sldId id="265" r:id="rId12"/>
    <p:sldId id="274" r:id="rId13"/>
    <p:sldId id="273" r:id="rId14"/>
    <p:sldId id="285" r:id="rId15"/>
    <p:sldId id="292" r:id="rId16"/>
    <p:sldId id="293" r:id="rId17"/>
    <p:sldId id="295" r:id="rId18"/>
    <p:sldId id="296" r:id="rId19"/>
    <p:sldId id="257" r:id="rId20"/>
    <p:sldId id="284" r:id="rId21"/>
    <p:sldId id="291" r:id="rId22"/>
    <p:sldId id="266" r:id="rId23"/>
    <p:sldId id="297" r:id="rId24"/>
    <p:sldId id="298" r:id="rId25"/>
    <p:sldId id="299" r:id="rId26"/>
    <p:sldId id="260" r:id="rId27"/>
    <p:sldId id="278" r:id="rId28"/>
    <p:sldId id="277" r:id="rId29"/>
    <p:sldId id="279"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2" d="100"/>
          <a:sy n="162" d="100"/>
        </p:scale>
        <p:origin x="18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28935-C789-4204-AE56-1C7D3E73FCC3}"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A66F8-56CC-4122-8842-E4749A0A2D0D}" type="slidenum">
              <a:rPr lang="en-US" smtClean="0"/>
              <a:t>‹#›</a:t>
            </a:fld>
            <a:endParaRPr lang="en-US"/>
          </a:p>
        </p:txBody>
      </p:sp>
    </p:spTree>
    <p:extLst>
      <p:ext uri="{BB962C8B-B14F-4D97-AF65-F5344CB8AC3E}">
        <p14:creationId xmlns:p14="http://schemas.microsoft.com/office/powerpoint/2010/main" val="269670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D300-2C8D-E68E-C789-E09E0A08A2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0811C5-E3DB-3FCA-72F4-E1C2CA116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00EE73-ED73-E239-0E09-33D497A73032}"/>
              </a:ext>
            </a:extLst>
          </p:cNvPr>
          <p:cNvSpPr>
            <a:spLocks noGrp="1"/>
          </p:cNvSpPr>
          <p:nvPr>
            <p:ph type="dt" sz="half" idx="10"/>
          </p:nvPr>
        </p:nvSpPr>
        <p:spPr/>
        <p:txBody>
          <a:bodyPr/>
          <a:lstStyle/>
          <a:p>
            <a:fld id="{6418F00C-623D-4E44-9840-7C1A00336958}" type="datetimeFigureOut">
              <a:rPr lang="en-US" smtClean="0"/>
              <a:t>8/11/2022</a:t>
            </a:fld>
            <a:endParaRPr lang="en-US"/>
          </a:p>
        </p:txBody>
      </p:sp>
      <p:sp>
        <p:nvSpPr>
          <p:cNvPr id="5" name="Footer Placeholder 4">
            <a:extLst>
              <a:ext uri="{FF2B5EF4-FFF2-40B4-BE49-F238E27FC236}">
                <a16:creationId xmlns:a16="http://schemas.microsoft.com/office/drawing/2014/main" id="{2394FB95-6A68-74C3-9774-B3BC0A8D5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F6C27-B3AD-33DB-E8C0-DDF60B9E0834}"/>
              </a:ext>
            </a:extLst>
          </p:cNvPr>
          <p:cNvSpPr>
            <a:spLocks noGrp="1"/>
          </p:cNvSpPr>
          <p:nvPr>
            <p:ph type="sldNum" sz="quarter" idx="12"/>
          </p:nvPr>
        </p:nvSpPr>
        <p:spPr/>
        <p:txBody>
          <a:bodyPr/>
          <a:lstStyle/>
          <a:p>
            <a:fld id="{11856148-1403-4D90-AD3D-4E09A5C4E346}" type="slidenum">
              <a:rPr lang="en-US" smtClean="0"/>
              <a:t>‹#›</a:t>
            </a:fld>
            <a:endParaRPr lang="en-US"/>
          </a:p>
        </p:txBody>
      </p:sp>
    </p:spTree>
    <p:extLst>
      <p:ext uri="{BB962C8B-B14F-4D97-AF65-F5344CB8AC3E}">
        <p14:creationId xmlns:p14="http://schemas.microsoft.com/office/powerpoint/2010/main" val="369866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D7A1-6EE7-F24A-E113-55D4351289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F6F7A-928E-3458-26C2-F9B87748CB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1D3F5-C0B7-60F8-4354-DAAAB16C939E}"/>
              </a:ext>
            </a:extLst>
          </p:cNvPr>
          <p:cNvSpPr>
            <a:spLocks noGrp="1"/>
          </p:cNvSpPr>
          <p:nvPr>
            <p:ph type="dt" sz="half" idx="10"/>
          </p:nvPr>
        </p:nvSpPr>
        <p:spPr/>
        <p:txBody>
          <a:bodyPr/>
          <a:lstStyle/>
          <a:p>
            <a:fld id="{6418F00C-623D-4E44-9840-7C1A00336958}" type="datetimeFigureOut">
              <a:rPr lang="en-US" smtClean="0"/>
              <a:t>8/11/2022</a:t>
            </a:fld>
            <a:endParaRPr lang="en-US"/>
          </a:p>
        </p:txBody>
      </p:sp>
      <p:sp>
        <p:nvSpPr>
          <p:cNvPr id="5" name="Footer Placeholder 4">
            <a:extLst>
              <a:ext uri="{FF2B5EF4-FFF2-40B4-BE49-F238E27FC236}">
                <a16:creationId xmlns:a16="http://schemas.microsoft.com/office/drawing/2014/main" id="{376FF1B7-BAFD-C016-B89B-181685614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F777C-C3D0-DD1E-7C54-C24C2333EFB0}"/>
              </a:ext>
            </a:extLst>
          </p:cNvPr>
          <p:cNvSpPr>
            <a:spLocks noGrp="1"/>
          </p:cNvSpPr>
          <p:nvPr>
            <p:ph type="sldNum" sz="quarter" idx="12"/>
          </p:nvPr>
        </p:nvSpPr>
        <p:spPr/>
        <p:txBody>
          <a:bodyPr/>
          <a:lstStyle/>
          <a:p>
            <a:fld id="{11856148-1403-4D90-AD3D-4E09A5C4E346}" type="slidenum">
              <a:rPr lang="en-US" smtClean="0"/>
              <a:t>‹#›</a:t>
            </a:fld>
            <a:endParaRPr lang="en-US"/>
          </a:p>
        </p:txBody>
      </p:sp>
    </p:spTree>
    <p:extLst>
      <p:ext uri="{BB962C8B-B14F-4D97-AF65-F5344CB8AC3E}">
        <p14:creationId xmlns:p14="http://schemas.microsoft.com/office/powerpoint/2010/main" val="816095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F1DA4-7EA4-E313-D984-10CA6D2AF8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C269B-9B22-5B9E-C0EC-6F8FDCF349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90122-C03D-04BA-A960-17039927BE5C}"/>
              </a:ext>
            </a:extLst>
          </p:cNvPr>
          <p:cNvSpPr>
            <a:spLocks noGrp="1"/>
          </p:cNvSpPr>
          <p:nvPr>
            <p:ph type="dt" sz="half" idx="10"/>
          </p:nvPr>
        </p:nvSpPr>
        <p:spPr/>
        <p:txBody>
          <a:bodyPr/>
          <a:lstStyle/>
          <a:p>
            <a:fld id="{6418F00C-623D-4E44-9840-7C1A00336958}" type="datetimeFigureOut">
              <a:rPr lang="en-US" smtClean="0"/>
              <a:t>8/11/2022</a:t>
            </a:fld>
            <a:endParaRPr lang="en-US"/>
          </a:p>
        </p:txBody>
      </p:sp>
      <p:sp>
        <p:nvSpPr>
          <p:cNvPr id="5" name="Footer Placeholder 4">
            <a:extLst>
              <a:ext uri="{FF2B5EF4-FFF2-40B4-BE49-F238E27FC236}">
                <a16:creationId xmlns:a16="http://schemas.microsoft.com/office/drawing/2014/main" id="{93788232-85E5-B0C9-EF33-48E5AE21E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DDAB4-5477-F4D5-0D8E-AF53206D9F2C}"/>
              </a:ext>
            </a:extLst>
          </p:cNvPr>
          <p:cNvSpPr>
            <a:spLocks noGrp="1"/>
          </p:cNvSpPr>
          <p:nvPr>
            <p:ph type="sldNum" sz="quarter" idx="12"/>
          </p:nvPr>
        </p:nvSpPr>
        <p:spPr/>
        <p:txBody>
          <a:bodyPr/>
          <a:lstStyle/>
          <a:p>
            <a:fld id="{11856148-1403-4D90-AD3D-4E09A5C4E346}" type="slidenum">
              <a:rPr lang="en-US" smtClean="0"/>
              <a:t>‹#›</a:t>
            </a:fld>
            <a:endParaRPr lang="en-US"/>
          </a:p>
        </p:txBody>
      </p:sp>
    </p:spTree>
    <p:extLst>
      <p:ext uri="{BB962C8B-B14F-4D97-AF65-F5344CB8AC3E}">
        <p14:creationId xmlns:p14="http://schemas.microsoft.com/office/powerpoint/2010/main" val="263274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AD9C-F18F-DC57-294E-7AB03A6E3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359AD-0E0F-8088-917B-B110681F3B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575C4-94EF-84FB-8BCA-197124E0F464}"/>
              </a:ext>
            </a:extLst>
          </p:cNvPr>
          <p:cNvSpPr>
            <a:spLocks noGrp="1"/>
          </p:cNvSpPr>
          <p:nvPr>
            <p:ph type="dt" sz="half" idx="10"/>
          </p:nvPr>
        </p:nvSpPr>
        <p:spPr/>
        <p:txBody>
          <a:bodyPr/>
          <a:lstStyle/>
          <a:p>
            <a:fld id="{6418F00C-623D-4E44-9840-7C1A00336958}" type="datetimeFigureOut">
              <a:rPr lang="en-US" smtClean="0"/>
              <a:t>8/11/2022</a:t>
            </a:fld>
            <a:endParaRPr lang="en-US"/>
          </a:p>
        </p:txBody>
      </p:sp>
      <p:sp>
        <p:nvSpPr>
          <p:cNvPr id="5" name="Footer Placeholder 4">
            <a:extLst>
              <a:ext uri="{FF2B5EF4-FFF2-40B4-BE49-F238E27FC236}">
                <a16:creationId xmlns:a16="http://schemas.microsoft.com/office/drawing/2014/main" id="{AB7ECC0F-B7E0-0BA6-56DF-3C90A50E8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BB972-3596-5DA1-6E0B-A9AAE0B226EF}"/>
              </a:ext>
            </a:extLst>
          </p:cNvPr>
          <p:cNvSpPr>
            <a:spLocks noGrp="1"/>
          </p:cNvSpPr>
          <p:nvPr>
            <p:ph type="sldNum" sz="quarter" idx="12"/>
          </p:nvPr>
        </p:nvSpPr>
        <p:spPr/>
        <p:txBody>
          <a:bodyPr/>
          <a:lstStyle/>
          <a:p>
            <a:fld id="{11856148-1403-4D90-AD3D-4E09A5C4E346}" type="slidenum">
              <a:rPr lang="en-US" smtClean="0"/>
              <a:t>‹#›</a:t>
            </a:fld>
            <a:endParaRPr lang="en-US"/>
          </a:p>
        </p:txBody>
      </p:sp>
    </p:spTree>
    <p:extLst>
      <p:ext uri="{BB962C8B-B14F-4D97-AF65-F5344CB8AC3E}">
        <p14:creationId xmlns:p14="http://schemas.microsoft.com/office/powerpoint/2010/main" val="62346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827B-81E3-8335-578A-D6AF0303F6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802B36-BC60-B774-ED03-BB2260548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DA175-F9B5-A941-6A08-835A947F9334}"/>
              </a:ext>
            </a:extLst>
          </p:cNvPr>
          <p:cNvSpPr>
            <a:spLocks noGrp="1"/>
          </p:cNvSpPr>
          <p:nvPr>
            <p:ph type="dt" sz="half" idx="10"/>
          </p:nvPr>
        </p:nvSpPr>
        <p:spPr/>
        <p:txBody>
          <a:bodyPr/>
          <a:lstStyle/>
          <a:p>
            <a:fld id="{6418F00C-623D-4E44-9840-7C1A00336958}" type="datetimeFigureOut">
              <a:rPr lang="en-US" smtClean="0"/>
              <a:t>8/11/2022</a:t>
            </a:fld>
            <a:endParaRPr lang="en-US"/>
          </a:p>
        </p:txBody>
      </p:sp>
      <p:sp>
        <p:nvSpPr>
          <p:cNvPr id="5" name="Footer Placeholder 4">
            <a:extLst>
              <a:ext uri="{FF2B5EF4-FFF2-40B4-BE49-F238E27FC236}">
                <a16:creationId xmlns:a16="http://schemas.microsoft.com/office/drawing/2014/main" id="{E599BD1B-78B8-7FA6-EDCA-B3E69CBFF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F177C-27F2-869C-AFBE-84B2590771A9}"/>
              </a:ext>
            </a:extLst>
          </p:cNvPr>
          <p:cNvSpPr>
            <a:spLocks noGrp="1"/>
          </p:cNvSpPr>
          <p:nvPr>
            <p:ph type="sldNum" sz="quarter" idx="12"/>
          </p:nvPr>
        </p:nvSpPr>
        <p:spPr/>
        <p:txBody>
          <a:bodyPr/>
          <a:lstStyle/>
          <a:p>
            <a:fld id="{11856148-1403-4D90-AD3D-4E09A5C4E346}" type="slidenum">
              <a:rPr lang="en-US" smtClean="0"/>
              <a:t>‹#›</a:t>
            </a:fld>
            <a:endParaRPr lang="en-US"/>
          </a:p>
        </p:txBody>
      </p:sp>
    </p:spTree>
    <p:extLst>
      <p:ext uri="{BB962C8B-B14F-4D97-AF65-F5344CB8AC3E}">
        <p14:creationId xmlns:p14="http://schemas.microsoft.com/office/powerpoint/2010/main" val="43074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0EE7-259E-111F-A1CD-BA9E0AFE9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42264B-8C9F-07BB-AAD8-63E3971AF3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82056F-8E72-F0F4-8CAB-03449890F4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3F2368-CB86-2573-BE93-9C18CCB04C22}"/>
              </a:ext>
            </a:extLst>
          </p:cNvPr>
          <p:cNvSpPr>
            <a:spLocks noGrp="1"/>
          </p:cNvSpPr>
          <p:nvPr>
            <p:ph type="dt" sz="half" idx="10"/>
          </p:nvPr>
        </p:nvSpPr>
        <p:spPr/>
        <p:txBody>
          <a:bodyPr/>
          <a:lstStyle/>
          <a:p>
            <a:fld id="{6418F00C-623D-4E44-9840-7C1A00336958}" type="datetimeFigureOut">
              <a:rPr lang="en-US" smtClean="0"/>
              <a:t>8/11/2022</a:t>
            </a:fld>
            <a:endParaRPr lang="en-US"/>
          </a:p>
        </p:txBody>
      </p:sp>
      <p:sp>
        <p:nvSpPr>
          <p:cNvPr id="6" name="Footer Placeholder 5">
            <a:extLst>
              <a:ext uri="{FF2B5EF4-FFF2-40B4-BE49-F238E27FC236}">
                <a16:creationId xmlns:a16="http://schemas.microsoft.com/office/drawing/2014/main" id="{E2940FFC-8D6E-E272-9EAD-01B50E5B8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AB6AE-5251-1ADA-7025-DC4E8006BFA8}"/>
              </a:ext>
            </a:extLst>
          </p:cNvPr>
          <p:cNvSpPr>
            <a:spLocks noGrp="1"/>
          </p:cNvSpPr>
          <p:nvPr>
            <p:ph type="sldNum" sz="quarter" idx="12"/>
          </p:nvPr>
        </p:nvSpPr>
        <p:spPr/>
        <p:txBody>
          <a:bodyPr/>
          <a:lstStyle/>
          <a:p>
            <a:fld id="{11856148-1403-4D90-AD3D-4E09A5C4E346}" type="slidenum">
              <a:rPr lang="en-US" smtClean="0"/>
              <a:t>‹#›</a:t>
            </a:fld>
            <a:endParaRPr lang="en-US"/>
          </a:p>
        </p:txBody>
      </p:sp>
    </p:spTree>
    <p:extLst>
      <p:ext uri="{BB962C8B-B14F-4D97-AF65-F5344CB8AC3E}">
        <p14:creationId xmlns:p14="http://schemas.microsoft.com/office/powerpoint/2010/main" val="213521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24AA-3902-6142-F62C-6588898CAA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758347-46FA-BE18-C6FF-65B8053E4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F06A0-9F81-0663-7265-134238C9EC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FB315C-252C-C095-3F0F-A23307DC0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2B9F51-A297-B46F-F22B-957C0A8BE0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F488BE-9007-FBAB-BA8A-40B29032C407}"/>
              </a:ext>
            </a:extLst>
          </p:cNvPr>
          <p:cNvSpPr>
            <a:spLocks noGrp="1"/>
          </p:cNvSpPr>
          <p:nvPr>
            <p:ph type="dt" sz="half" idx="10"/>
          </p:nvPr>
        </p:nvSpPr>
        <p:spPr/>
        <p:txBody>
          <a:bodyPr/>
          <a:lstStyle/>
          <a:p>
            <a:fld id="{6418F00C-623D-4E44-9840-7C1A00336958}" type="datetimeFigureOut">
              <a:rPr lang="en-US" smtClean="0"/>
              <a:t>8/11/2022</a:t>
            </a:fld>
            <a:endParaRPr lang="en-US"/>
          </a:p>
        </p:txBody>
      </p:sp>
      <p:sp>
        <p:nvSpPr>
          <p:cNvPr id="8" name="Footer Placeholder 7">
            <a:extLst>
              <a:ext uri="{FF2B5EF4-FFF2-40B4-BE49-F238E27FC236}">
                <a16:creationId xmlns:a16="http://schemas.microsoft.com/office/drawing/2014/main" id="{6707EB87-3126-C07C-9C99-257FE8D42A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B4C083-FBD4-85EE-DE65-CB1B4C6C99A8}"/>
              </a:ext>
            </a:extLst>
          </p:cNvPr>
          <p:cNvSpPr>
            <a:spLocks noGrp="1"/>
          </p:cNvSpPr>
          <p:nvPr>
            <p:ph type="sldNum" sz="quarter" idx="12"/>
          </p:nvPr>
        </p:nvSpPr>
        <p:spPr/>
        <p:txBody>
          <a:bodyPr/>
          <a:lstStyle/>
          <a:p>
            <a:fld id="{11856148-1403-4D90-AD3D-4E09A5C4E346}" type="slidenum">
              <a:rPr lang="en-US" smtClean="0"/>
              <a:t>‹#›</a:t>
            </a:fld>
            <a:endParaRPr lang="en-US"/>
          </a:p>
        </p:txBody>
      </p:sp>
    </p:spTree>
    <p:extLst>
      <p:ext uri="{BB962C8B-B14F-4D97-AF65-F5344CB8AC3E}">
        <p14:creationId xmlns:p14="http://schemas.microsoft.com/office/powerpoint/2010/main" val="344975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FFED-A15F-FEBC-A1BE-763CA6D966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F7BD1C-270D-C620-39B2-F3CA227BB4F5}"/>
              </a:ext>
            </a:extLst>
          </p:cNvPr>
          <p:cNvSpPr>
            <a:spLocks noGrp="1"/>
          </p:cNvSpPr>
          <p:nvPr>
            <p:ph type="dt" sz="half" idx="10"/>
          </p:nvPr>
        </p:nvSpPr>
        <p:spPr/>
        <p:txBody>
          <a:bodyPr/>
          <a:lstStyle/>
          <a:p>
            <a:fld id="{6418F00C-623D-4E44-9840-7C1A00336958}" type="datetimeFigureOut">
              <a:rPr lang="en-US" smtClean="0"/>
              <a:t>8/11/2022</a:t>
            </a:fld>
            <a:endParaRPr lang="en-US"/>
          </a:p>
        </p:txBody>
      </p:sp>
      <p:sp>
        <p:nvSpPr>
          <p:cNvPr id="4" name="Footer Placeholder 3">
            <a:extLst>
              <a:ext uri="{FF2B5EF4-FFF2-40B4-BE49-F238E27FC236}">
                <a16:creationId xmlns:a16="http://schemas.microsoft.com/office/drawing/2014/main" id="{EF84DF49-A3CD-C61B-C6E5-90CD71EF75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B443D6-30A7-634A-C73C-24F779998CA8}"/>
              </a:ext>
            </a:extLst>
          </p:cNvPr>
          <p:cNvSpPr>
            <a:spLocks noGrp="1"/>
          </p:cNvSpPr>
          <p:nvPr>
            <p:ph type="sldNum" sz="quarter" idx="12"/>
          </p:nvPr>
        </p:nvSpPr>
        <p:spPr/>
        <p:txBody>
          <a:bodyPr/>
          <a:lstStyle/>
          <a:p>
            <a:fld id="{11856148-1403-4D90-AD3D-4E09A5C4E346}" type="slidenum">
              <a:rPr lang="en-US" smtClean="0"/>
              <a:t>‹#›</a:t>
            </a:fld>
            <a:endParaRPr lang="en-US"/>
          </a:p>
        </p:txBody>
      </p:sp>
    </p:spTree>
    <p:extLst>
      <p:ext uri="{BB962C8B-B14F-4D97-AF65-F5344CB8AC3E}">
        <p14:creationId xmlns:p14="http://schemas.microsoft.com/office/powerpoint/2010/main" val="587130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862AB-00F3-F2DC-5DE2-7F063277387A}"/>
              </a:ext>
            </a:extLst>
          </p:cNvPr>
          <p:cNvSpPr>
            <a:spLocks noGrp="1"/>
          </p:cNvSpPr>
          <p:nvPr>
            <p:ph type="dt" sz="half" idx="10"/>
          </p:nvPr>
        </p:nvSpPr>
        <p:spPr/>
        <p:txBody>
          <a:bodyPr/>
          <a:lstStyle/>
          <a:p>
            <a:fld id="{6418F00C-623D-4E44-9840-7C1A00336958}" type="datetimeFigureOut">
              <a:rPr lang="en-US" smtClean="0"/>
              <a:t>8/11/2022</a:t>
            </a:fld>
            <a:endParaRPr lang="en-US"/>
          </a:p>
        </p:txBody>
      </p:sp>
      <p:sp>
        <p:nvSpPr>
          <p:cNvPr id="3" name="Footer Placeholder 2">
            <a:extLst>
              <a:ext uri="{FF2B5EF4-FFF2-40B4-BE49-F238E27FC236}">
                <a16:creationId xmlns:a16="http://schemas.microsoft.com/office/drawing/2014/main" id="{986BD7DC-DDA5-12D8-9532-BE01B0632C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C938C-9E4B-83D9-B850-1366A6F7FFB5}"/>
              </a:ext>
            </a:extLst>
          </p:cNvPr>
          <p:cNvSpPr>
            <a:spLocks noGrp="1"/>
          </p:cNvSpPr>
          <p:nvPr>
            <p:ph type="sldNum" sz="quarter" idx="12"/>
          </p:nvPr>
        </p:nvSpPr>
        <p:spPr/>
        <p:txBody>
          <a:bodyPr/>
          <a:lstStyle/>
          <a:p>
            <a:fld id="{11856148-1403-4D90-AD3D-4E09A5C4E346}" type="slidenum">
              <a:rPr lang="en-US" smtClean="0"/>
              <a:t>‹#›</a:t>
            </a:fld>
            <a:endParaRPr lang="en-US"/>
          </a:p>
        </p:txBody>
      </p:sp>
    </p:spTree>
    <p:extLst>
      <p:ext uri="{BB962C8B-B14F-4D97-AF65-F5344CB8AC3E}">
        <p14:creationId xmlns:p14="http://schemas.microsoft.com/office/powerpoint/2010/main" val="110820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E035-ACA7-8A89-1803-0570AB07A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B70851-23EE-45C1-4A72-66AC50033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461812-AB56-BBAA-87D5-63A15DD7D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8EF5E-A41C-87F8-5AA8-990373E68E92}"/>
              </a:ext>
            </a:extLst>
          </p:cNvPr>
          <p:cNvSpPr>
            <a:spLocks noGrp="1"/>
          </p:cNvSpPr>
          <p:nvPr>
            <p:ph type="dt" sz="half" idx="10"/>
          </p:nvPr>
        </p:nvSpPr>
        <p:spPr/>
        <p:txBody>
          <a:bodyPr/>
          <a:lstStyle/>
          <a:p>
            <a:fld id="{6418F00C-623D-4E44-9840-7C1A00336958}" type="datetimeFigureOut">
              <a:rPr lang="en-US" smtClean="0"/>
              <a:t>8/11/2022</a:t>
            </a:fld>
            <a:endParaRPr lang="en-US"/>
          </a:p>
        </p:txBody>
      </p:sp>
      <p:sp>
        <p:nvSpPr>
          <p:cNvPr id="6" name="Footer Placeholder 5">
            <a:extLst>
              <a:ext uri="{FF2B5EF4-FFF2-40B4-BE49-F238E27FC236}">
                <a16:creationId xmlns:a16="http://schemas.microsoft.com/office/drawing/2014/main" id="{B3E15EE2-DEA3-CF7F-BFA3-A2227DC50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866B78-2938-0A01-12C9-8C0D552CA428}"/>
              </a:ext>
            </a:extLst>
          </p:cNvPr>
          <p:cNvSpPr>
            <a:spLocks noGrp="1"/>
          </p:cNvSpPr>
          <p:nvPr>
            <p:ph type="sldNum" sz="quarter" idx="12"/>
          </p:nvPr>
        </p:nvSpPr>
        <p:spPr/>
        <p:txBody>
          <a:bodyPr/>
          <a:lstStyle/>
          <a:p>
            <a:fld id="{11856148-1403-4D90-AD3D-4E09A5C4E346}" type="slidenum">
              <a:rPr lang="en-US" smtClean="0"/>
              <a:t>‹#›</a:t>
            </a:fld>
            <a:endParaRPr lang="en-US"/>
          </a:p>
        </p:txBody>
      </p:sp>
    </p:spTree>
    <p:extLst>
      <p:ext uri="{BB962C8B-B14F-4D97-AF65-F5344CB8AC3E}">
        <p14:creationId xmlns:p14="http://schemas.microsoft.com/office/powerpoint/2010/main" val="307402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9751-65AA-97A1-B8D2-E9367F3B60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38DEF0-21C4-FB6F-7A46-8CB96BE5D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7C5233-35EB-4DD3-2696-506717BDF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1B7BD-4E8A-EBD4-0548-28EBBFBF3DB8}"/>
              </a:ext>
            </a:extLst>
          </p:cNvPr>
          <p:cNvSpPr>
            <a:spLocks noGrp="1"/>
          </p:cNvSpPr>
          <p:nvPr>
            <p:ph type="dt" sz="half" idx="10"/>
          </p:nvPr>
        </p:nvSpPr>
        <p:spPr/>
        <p:txBody>
          <a:bodyPr/>
          <a:lstStyle/>
          <a:p>
            <a:fld id="{6418F00C-623D-4E44-9840-7C1A00336958}" type="datetimeFigureOut">
              <a:rPr lang="en-US" smtClean="0"/>
              <a:t>8/11/2022</a:t>
            </a:fld>
            <a:endParaRPr lang="en-US"/>
          </a:p>
        </p:txBody>
      </p:sp>
      <p:sp>
        <p:nvSpPr>
          <p:cNvPr id="6" name="Footer Placeholder 5">
            <a:extLst>
              <a:ext uri="{FF2B5EF4-FFF2-40B4-BE49-F238E27FC236}">
                <a16:creationId xmlns:a16="http://schemas.microsoft.com/office/drawing/2014/main" id="{FA9DA662-1B66-F145-6C87-EEFC7E227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09B7E6-9CF0-E0F2-DD3D-9074B6FA83F0}"/>
              </a:ext>
            </a:extLst>
          </p:cNvPr>
          <p:cNvSpPr>
            <a:spLocks noGrp="1"/>
          </p:cNvSpPr>
          <p:nvPr>
            <p:ph type="sldNum" sz="quarter" idx="12"/>
          </p:nvPr>
        </p:nvSpPr>
        <p:spPr/>
        <p:txBody>
          <a:bodyPr/>
          <a:lstStyle/>
          <a:p>
            <a:fld id="{11856148-1403-4D90-AD3D-4E09A5C4E346}" type="slidenum">
              <a:rPr lang="en-US" smtClean="0"/>
              <a:t>‹#›</a:t>
            </a:fld>
            <a:endParaRPr lang="en-US"/>
          </a:p>
        </p:txBody>
      </p:sp>
    </p:spTree>
    <p:extLst>
      <p:ext uri="{BB962C8B-B14F-4D97-AF65-F5344CB8AC3E}">
        <p14:creationId xmlns:p14="http://schemas.microsoft.com/office/powerpoint/2010/main" val="400893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8A512-5DC8-E1FA-F154-9E421053A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BC4F99-B51A-1F97-A3BA-EEFA3A6232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B7968-09CC-3745-0869-2E282E4A14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8F00C-623D-4E44-9840-7C1A00336958}" type="datetimeFigureOut">
              <a:rPr lang="en-US" smtClean="0"/>
              <a:t>8/11/2022</a:t>
            </a:fld>
            <a:endParaRPr lang="en-US"/>
          </a:p>
        </p:txBody>
      </p:sp>
      <p:sp>
        <p:nvSpPr>
          <p:cNvPr id="5" name="Footer Placeholder 4">
            <a:extLst>
              <a:ext uri="{FF2B5EF4-FFF2-40B4-BE49-F238E27FC236}">
                <a16:creationId xmlns:a16="http://schemas.microsoft.com/office/drawing/2014/main" id="{3E4864ED-2BB1-AF5D-4870-44D8F05DA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6E730A-9E5B-4142-23E5-9712CF272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56148-1403-4D90-AD3D-4E09A5C4E346}" type="slidenum">
              <a:rPr lang="en-US" smtClean="0"/>
              <a:t>‹#›</a:t>
            </a:fld>
            <a:endParaRPr lang="en-US"/>
          </a:p>
        </p:txBody>
      </p:sp>
    </p:spTree>
    <p:extLst>
      <p:ext uri="{BB962C8B-B14F-4D97-AF65-F5344CB8AC3E}">
        <p14:creationId xmlns:p14="http://schemas.microsoft.com/office/powerpoint/2010/main" val="1960005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D34C-3296-C2D4-E1D7-41AC567893CF}"/>
              </a:ext>
            </a:extLst>
          </p:cNvPr>
          <p:cNvSpPr>
            <a:spLocks noGrp="1"/>
          </p:cNvSpPr>
          <p:nvPr>
            <p:ph type="ctrTitle"/>
          </p:nvPr>
        </p:nvSpPr>
        <p:spPr/>
        <p:txBody>
          <a:bodyPr>
            <a:noAutofit/>
          </a:bodyPr>
          <a:lstStyle/>
          <a:p>
            <a:r>
              <a:rPr lang="en-US" sz="4800" dirty="0">
                <a:latin typeface="Consolas" panose="020B0609020204030204" pitchFamily="49" charset="0"/>
                <a:ea typeface="Cambria Math" panose="02040503050406030204" pitchFamily="18" charset="0"/>
              </a:rPr>
              <a:t>mlmeval</a:t>
            </a:r>
            <a:r>
              <a:rPr lang="en-US" sz="4800" dirty="0">
                <a:latin typeface="Cambria Math" panose="02040503050406030204" pitchFamily="18" charset="0"/>
                <a:ea typeface="Cambria Math" panose="02040503050406030204" pitchFamily="18" charset="0"/>
              </a:rPr>
              <a:t>: Complementary Tools for an Integrated Approach to Multilevel Model Selection</a:t>
            </a:r>
          </a:p>
        </p:txBody>
      </p:sp>
      <p:sp>
        <p:nvSpPr>
          <p:cNvPr id="3" name="Subtitle 2">
            <a:extLst>
              <a:ext uri="{FF2B5EF4-FFF2-40B4-BE49-F238E27FC236}">
                <a16:creationId xmlns:a16="http://schemas.microsoft.com/office/drawing/2014/main" id="{E5A5AEE9-6D3B-535F-7ED5-574A6710DEC9}"/>
              </a:ext>
            </a:extLst>
          </p:cNvPr>
          <p:cNvSpPr>
            <a:spLocks noGrp="1"/>
          </p:cNvSpPr>
          <p:nvPr>
            <p:ph type="subTitle" idx="1"/>
          </p:nvPr>
        </p:nvSpPr>
        <p:spPr>
          <a:xfrm>
            <a:off x="1524000" y="3778207"/>
            <a:ext cx="9144000" cy="1655762"/>
          </a:xfrm>
        </p:spPr>
        <p:txBody>
          <a:bodyPr>
            <a:normAutofit lnSpcReduction="10000"/>
          </a:bodyPr>
          <a:lstStyle/>
          <a:p>
            <a:r>
              <a:rPr lang="en-US" dirty="0">
                <a:latin typeface="Cambria Math" panose="02040503050406030204" pitchFamily="18" charset="0"/>
                <a:ea typeface="Cambria Math" panose="02040503050406030204" pitchFamily="18" charset="0"/>
              </a:rPr>
              <a:t>Anthony J. Gambino, PhD</a:t>
            </a:r>
          </a:p>
          <a:p>
            <a:r>
              <a:rPr lang="en-US" dirty="0">
                <a:latin typeface="Cambria Math" panose="02040503050406030204" pitchFamily="18" charset="0"/>
                <a:ea typeface="Cambria Math" panose="02040503050406030204" pitchFamily="18" charset="0"/>
              </a:rPr>
              <a:t>Sarah D. Newton, PhD</a:t>
            </a:r>
          </a:p>
          <a:p>
            <a:r>
              <a:rPr lang="en-US" dirty="0">
                <a:latin typeface="Cambria Math" panose="02040503050406030204" pitchFamily="18" charset="0"/>
                <a:ea typeface="Cambria Math" panose="02040503050406030204" pitchFamily="18" charset="0"/>
              </a:rPr>
              <a:t>D. Betsy McCoach, PhD</a:t>
            </a:r>
          </a:p>
          <a:p>
            <a:r>
              <a:rPr lang="en-US" dirty="0">
                <a:latin typeface="Cambria Math" panose="02040503050406030204" pitchFamily="18" charset="0"/>
                <a:ea typeface="Cambria Math" panose="02040503050406030204" pitchFamily="18" charset="0"/>
              </a:rPr>
              <a:t>University of Connecticut</a:t>
            </a:r>
          </a:p>
        </p:txBody>
      </p:sp>
    </p:spTree>
    <p:extLst>
      <p:ext uri="{BB962C8B-B14F-4D97-AF65-F5344CB8AC3E}">
        <p14:creationId xmlns:p14="http://schemas.microsoft.com/office/powerpoint/2010/main" val="176671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1D7A3A-9214-407E-EADB-9D6A712A2890}"/>
                  </a:ext>
                </a:extLst>
              </p:cNvPr>
              <p:cNvSpPr>
                <a:spLocks noGrp="1"/>
              </p:cNvSpPr>
              <p:nvPr>
                <p:ph idx="1"/>
              </p:nvPr>
            </p:nvSpPr>
            <p:spPr>
              <a:xfrm>
                <a:off x="838199" y="1825625"/>
                <a:ext cx="10710553" cy="4351338"/>
              </a:xfrm>
            </p:spPr>
            <p:txBody>
              <a:bodyPr>
                <a:noAutofit/>
              </a:bodyPr>
              <a:lstStyle/>
              <a:p>
                <a:pPr marL="0" indent="0">
                  <a:buNone/>
                </a:pPr>
                <a:endParaRPr lang="en-US" sz="3200"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limLow>
                        <m:limLowPr>
                          <m:ctrlPr>
                            <a:rPr lang="en-US" sz="3200" b="0" i="1" smtClean="0">
                              <a:latin typeface="Cambria Math" panose="02040503050406030204" pitchFamily="18" charset="0"/>
                              <a:ea typeface="Cambria Math" panose="02040503050406030204" pitchFamily="18" charset="0"/>
                            </a:rPr>
                          </m:ctrlPr>
                        </m:limLowPr>
                        <m:e>
                          <m:groupChr>
                            <m:groupChrPr>
                              <m:chr m:val="⏟"/>
                              <m:ctrlPr>
                                <a:rPr lang="en-US" sz="3200" b="0" i="1" smtClean="0">
                                  <a:latin typeface="Cambria Math" panose="02040503050406030204" pitchFamily="18" charset="0"/>
                                  <a:ea typeface="Cambria Math" panose="02040503050406030204" pitchFamily="18" charset="0"/>
                                </a:rPr>
                              </m:ctrlPr>
                            </m:groupChrPr>
                            <m:e>
                              <m:r>
                                <m:rPr>
                                  <m:sty m:val="p"/>
                                </m:rPr>
                                <a:rPr lang="en-US" sz="3200" b="0" i="0" smtClean="0">
                                  <a:latin typeface="Cambria Math" panose="02040503050406030204" pitchFamily="18" charset="0"/>
                                  <a:ea typeface="Cambria Math" panose="02040503050406030204" pitchFamily="18" charset="0"/>
                                </a:rPr>
                                <m:t>var</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𝑦</m:t>
                                      </m:r>
                                    </m:e>
                                    <m:sub>
                                      <m:r>
                                        <a:rPr lang="en-US" sz="3200" b="0" i="1" smtClean="0">
                                          <a:latin typeface="Cambria Math" panose="02040503050406030204" pitchFamily="18" charset="0"/>
                                          <a:ea typeface="Cambria Math" panose="02040503050406030204" pitchFamily="18" charset="0"/>
                                        </a:rPr>
                                        <m:t>𝑖𝑗</m:t>
                                      </m:r>
                                    </m:sub>
                                  </m:sSub>
                                </m:e>
                              </m:d>
                            </m:e>
                          </m:groupChr>
                        </m:e>
                        <m:lim>
                          <m:eqArr>
                            <m:eqArrPr>
                              <m:ctrlPr>
                                <a:rPr lang="en-US" sz="3200" b="0" i="1" smtClean="0">
                                  <a:latin typeface="Cambria Math" panose="02040503050406030204" pitchFamily="18" charset="0"/>
                                  <a:ea typeface="Cambria Math" panose="02040503050406030204" pitchFamily="18" charset="0"/>
                                </a:rPr>
                              </m:ctrlPr>
                            </m:eqArrPr>
                            <m:e>
                              <m:r>
                                <m:rPr>
                                  <m:sty m:val="p"/>
                                </m:rPr>
                                <a:rPr lang="en-US" sz="3200" b="0" i="0" smtClean="0">
                                  <a:latin typeface="Cambria Math" panose="02040503050406030204" pitchFamily="18" charset="0"/>
                                  <a:ea typeface="Cambria Math" panose="02040503050406030204" pitchFamily="18" charset="0"/>
                                </a:rPr>
                                <m:t>Model</m:t>
                              </m:r>
                              <m:r>
                                <a:rPr lang="en-US" sz="3200" i="1">
                                  <a:latin typeface="Cambria Math" panose="02040503050406030204" pitchFamily="18" charset="0"/>
                                  <a:ea typeface="Cambria Math" panose="02040503050406030204" pitchFamily="18" charset="0"/>
                                </a:rPr>
                                <m:t>–</m:t>
                              </m:r>
                            </m:e>
                            <m:e>
                              <m:r>
                                <m:rPr>
                                  <m:sty m:val="p"/>
                                </m:rPr>
                                <a:rPr lang="en-US" sz="3200" b="0" i="0" smtClean="0">
                                  <a:latin typeface="Cambria Math" panose="02040503050406030204" pitchFamily="18" charset="0"/>
                                  <a:ea typeface="Cambria Math" panose="02040503050406030204" pitchFamily="18" charset="0"/>
                                </a:rPr>
                                <m:t>implied</m:t>
                              </m:r>
                            </m:e>
                            <m:e>
                              <m:r>
                                <m:rPr>
                                  <m:sty m:val="p"/>
                                </m:rPr>
                                <a:rPr lang="en-US" sz="3200" b="0" i="0" smtClean="0">
                                  <a:latin typeface="Cambria Math" panose="02040503050406030204" pitchFamily="18" charset="0"/>
                                  <a:ea typeface="Cambria Math" panose="02040503050406030204" pitchFamily="18" charset="0"/>
                                </a:rPr>
                                <m:t>total</m:t>
                              </m:r>
                            </m:e>
                            <m:e>
                              <m:r>
                                <m:rPr>
                                  <m:sty m:val="p"/>
                                </m:rPr>
                                <a:rPr lang="en-US" sz="3200" b="0" i="0" smtClean="0">
                                  <a:latin typeface="Cambria Math" panose="02040503050406030204" pitchFamily="18" charset="0"/>
                                  <a:ea typeface="Cambria Math" panose="02040503050406030204" pitchFamily="18" charset="0"/>
                                </a:rPr>
                                <m:t>outcome</m:t>
                              </m:r>
                            </m:e>
                            <m:e>
                              <m:r>
                                <m:rPr>
                                  <m:sty m:val="p"/>
                                </m:rPr>
                                <a:rPr lang="en-US" sz="3200" b="0" i="0" smtClean="0">
                                  <a:latin typeface="Cambria Math" panose="02040503050406030204" pitchFamily="18" charset="0"/>
                                  <a:ea typeface="Cambria Math" panose="02040503050406030204" pitchFamily="18" charset="0"/>
                                </a:rPr>
                                <m:t>variance</m:t>
                              </m:r>
                            </m:e>
                          </m:eqArr>
                        </m:lim>
                      </m:limLow>
                      <m:r>
                        <a:rPr lang="en-US" sz="3200" b="0" i="1" smtClean="0">
                          <a:latin typeface="Cambria Math" panose="02040503050406030204" pitchFamily="18" charset="0"/>
                          <a:ea typeface="Cambria Math" panose="02040503050406030204" pitchFamily="18" charset="0"/>
                        </a:rPr>
                        <m:t>=</m:t>
                      </m:r>
                      <m:limLow>
                        <m:limLowPr>
                          <m:ctrlPr>
                            <a:rPr lang="en-US" sz="3200" b="0" i="1" smtClean="0">
                              <a:latin typeface="Cambria Math" panose="02040503050406030204" pitchFamily="18" charset="0"/>
                              <a:ea typeface="Cambria Math" panose="02040503050406030204" pitchFamily="18" charset="0"/>
                            </a:rPr>
                          </m:ctrlPr>
                        </m:limLowPr>
                        <m:e>
                          <m:groupChr>
                            <m:groupChrPr>
                              <m:chr m:val="⏟"/>
                              <m:ctrlPr>
                                <a:rPr lang="en-US" sz="3200" b="0" i="1" smtClean="0">
                                  <a:latin typeface="Cambria Math" panose="02040503050406030204" pitchFamily="18" charset="0"/>
                                  <a:ea typeface="Cambria Math" panose="02040503050406030204" pitchFamily="18" charset="0"/>
                                </a:rPr>
                              </m:ctrlPr>
                            </m:groupChrPr>
                            <m:e>
                              <m:sSup>
                                <m:sSupPr>
                                  <m:ctrlPr>
                                    <a:rPr lang="en-US" sz="3200" b="0" i="1" smtClean="0">
                                      <a:latin typeface="Cambria Math" panose="02040503050406030204" pitchFamily="18" charset="0"/>
                                      <a:ea typeface="Cambria Math" panose="02040503050406030204" pitchFamily="18" charset="0"/>
                                    </a:rPr>
                                  </m:ctrlPr>
                                </m:sSupPr>
                                <m:e>
                                  <m:r>
                                    <a:rPr lang="en-US" sz="3200" b="1" i="0" smtClean="0">
                                      <a:latin typeface="Cambria Math" panose="02040503050406030204" pitchFamily="18" charset="0"/>
                                      <a:ea typeface="Cambria Math" panose="02040503050406030204" pitchFamily="18" charset="0"/>
                                    </a:rPr>
                                    <m:t>𝛄</m:t>
                                  </m:r>
                                </m:e>
                                <m:sup>
                                  <m:r>
                                    <a:rPr lang="en-US" sz="3200" b="0" i="1" smtClean="0">
                                      <a:latin typeface="Cambria Math" panose="02040503050406030204" pitchFamily="18" charset="0"/>
                                      <a:ea typeface="Cambria Math" panose="02040503050406030204" pitchFamily="18" charset="0"/>
                                    </a:rPr>
                                    <m:t>′</m:t>
                                  </m:r>
                                </m:sup>
                              </m:sSup>
                              <m:r>
                                <a:rPr lang="en-US" sz="3200" b="1" i="0" smtClean="0">
                                  <a:latin typeface="Cambria Math" panose="02040503050406030204" pitchFamily="18" charset="0"/>
                                  <a:ea typeface="Cambria Math" panose="02040503050406030204" pitchFamily="18" charset="0"/>
                                </a:rPr>
                                <m:t>𝚽𝛄</m:t>
                              </m:r>
                            </m:e>
                          </m:groupChr>
                        </m:e>
                        <m:lim>
                          <m:eqArr>
                            <m:eqArrPr>
                              <m:ctrlPr>
                                <a:rPr lang="en-US" sz="3200" b="0" i="1" smtClean="0">
                                  <a:latin typeface="Cambria Math" panose="02040503050406030204" pitchFamily="18" charset="0"/>
                                  <a:ea typeface="Cambria Math" panose="02040503050406030204" pitchFamily="18" charset="0"/>
                                </a:rPr>
                              </m:ctrlPr>
                            </m:eqArrPr>
                            <m:e>
                              <m:r>
                                <m:rPr>
                                  <m:sty m:val="p"/>
                                </m:rPr>
                                <a:rPr lang="en-US" sz="3200" b="0" i="0" smtClean="0">
                                  <a:latin typeface="Cambria Math" panose="02040503050406030204" pitchFamily="18" charset="0"/>
                                  <a:ea typeface="Cambria Math" panose="02040503050406030204" pitchFamily="18" charset="0"/>
                                </a:rPr>
                                <m:t>Variance</m:t>
                              </m:r>
                            </m:e>
                            <m:e>
                              <m:r>
                                <m:rPr>
                                  <m:sty m:val="p"/>
                                </m:rPr>
                                <a:rPr lang="en-US" sz="3200" b="0" i="0" smtClean="0">
                                  <a:latin typeface="Cambria Math" panose="02040503050406030204" pitchFamily="18" charset="0"/>
                                  <a:ea typeface="Cambria Math" panose="02040503050406030204" pitchFamily="18" charset="0"/>
                                </a:rPr>
                                <m:t>explained</m:t>
                              </m:r>
                            </m:e>
                            <m:e>
                              <m:r>
                                <m:rPr>
                                  <m:sty m:val="p"/>
                                </m:rPr>
                                <a:rPr lang="en-US" sz="3200" b="0" i="0" smtClean="0">
                                  <a:latin typeface="Cambria Math" panose="02040503050406030204" pitchFamily="18" charset="0"/>
                                  <a:ea typeface="Cambria Math" panose="02040503050406030204" pitchFamily="18" charset="0"/>
                                </a:rPr>
                                <m:t>by</m:t>
                              </m:r>
                              <m:r>
                                <a:rPr lang="en-US" sz="3200" b="0" i="0" smtClean="0">
                                  <a:latin typeface="Cambria Math" panose="02040503050406030204" pitchFamily="18" charset="0"/>
                                  <a:ea typeface="Cambria Math" panose="02040503050406030204" pitchFamily="18" charset="0"/>
                                </a:rPr>
                                <m:t> </m:t>
                              </m:r>
                              <m:r>
                                <m:rPr>
                                  <m:sty m:val="p"/>
                                </m:rPr>
                                <a:rPr lang="en-US" sz="3200" b="0" i="0" smtClean="0">
                                  <a:latin typeface="Cambria Math" panose="02040503050406030204" pitchFamily="18" charset="0"/>
                                  <a:ea typeface="Cambria Math" panose="02040503050406030204" pitchFamily="18" charset="0"/>
                                </a:rPr>
                                <m:t>all</m:t>
                              </m:r>
                              <m:r>
                                <a:rPr lang="en-US" sz="3200" b="0" i="0" smtClean="0">
                                  <a:latin typeface="Cambria Math" panose="02040503050406030204" pitchFamily="18" charset="0"/>
                                  <a:ea typeface="Cambria Math" panose="02040503050406030204" pitchFamily="18" charset="0"/>
                                </a:rPr>
                                <m:t> </m:t>
                              </m:r>
                            </m:e>
                            <m:e>
                              <m:r>
                                <m:rPr>
                                  <m:sty m:val="p"/>
                                </m:rPr>
                                <a:rPr lang="en-US" sz="3200" b="0" i="0" smtClean="0">
                                  <a:latin typeface="Cambria Math" panose="02040503050406030204" pitchFamily="18" charset="0"/>
                                  <a:ea typeface="Cambria Math" panose="02040503050406030204" pitchFamily="18" charset="0"/>
                                </a:rPr>
                                <m:t>pred</m:t>
                              </m:r>
                              <m:sSup>
                                <m:sSupPr>
                                  <m:ctrlPr>
                                    <a:rPr lang="en-US" sz="3200" b="0" i="1" smtClean="0">
                                      <a:latin typeface="Cambria Math" panose="02040503050406030204" pitchFamily="18" charset="0"/>
                                      <a:ea typeface="Cambria Math" panose="02040503050406030204" pitchFamily="18" charset="0"/>
                                    </a:rPr>
                                  </m:ctrlPr>
                                </m:sSupPr>
                                <m:e>
                                  <m:r>
                                    <a:rPr lang="en-US" sz="3200" b="0" i="0" smtClean="0">
                                      <a:latin typeface="Cambria Math" panose="02040503050406030204" pitchFamily="18" charset="0"/>
                                      <a:ea typeface="Cambria Math" panose="02040503050406030204" pitchFamily="18" charset="0"/>
                                    </a:rPr>
                                    <m:t>.</m:t>
                                  </m:r>
                                </m:e>
                                <m:sup>
                                  <m:r>
                                    <a:rPr lang="en-US" sz="3200" b="0" i="0" smtClean="0">
                                      <a:latin typeface="Cambria Math" panose="02040503050406030204" pitchFamily="18" charset="0"/>
                                      <a:ea typeface="Cambria Math" panose="02040503050406030204" pitchFamily="18" charset="0"/>
                                    </a:rPr>
                                    <m:t>′</m:t>
                                  </m:r>
                                </m:sup>
                              </m:sSup>
                              <m:r>
                                <m:rPr>
                                  <m:sty m:val="p"/>
                                </m:rPr>
                                <a:rPr lang="en-US" sz="3200" b="0" i="0" smtClean="0">
                                  <a:latin typeface="Cambria Math" panose="02040503050406030204" pitchFamily="18" charset="0"/>
                                  <a:ea typeface="Cambria Math" panose="02040503050406030204" pitchFamily="18" charset="0"/>
                                </a:rPr>
                                <m:t>s</m:t>
                              </m:r>
                            </m:e>
                            <m:e>
                              <m:r>
                                <m:rPr>
                                  <m:sty m:val="p"/>
                                </m:rPr>
                                <a:rPr lang="en-US" sz="3200" b="0" i="0" smtClean="0">
                                  <a:latin typeface="Cambria Math" panose="02040503050406030204" pitchFamily="18" charset="0"/>
                                  <a:ea typeface="Cambria Math" panose="02040503050406030204" pitchFamily="18" charset="0"/>
                                </a:rPr>
                                <m:t>via</m:t>
                              </m:r>
                              <m:r>
                                <a:rPr lang="en-US" sz="3200" b="0" i="0" smtClean="0">
                                  <a:latin typeface="Cambria Math" panose="02040503050406030204" pitchFamily="18" charset="0"/>
                                  <a:ea typeface="Cambria Math" panose="02040503050406030204" pitchFamily="18" charset="0"/>
                                </a:rPr>
                                <m:t> </m:t>
                              </m:r>
                            </m:e>
                            <m:e>
                              <m:r>
                                <m:rPr>
                                  <m:sty m:val="p"/>
                                </m:rPr>
                                <a:rPr lang="en-US" sz="3200" b="0" i="0" smtClean="0">
                                  <a:latin typeface="Cambria Math" panose="02040503050406030204" pitchFamily="18" charset="0"/>
                                  <a:ea typeface="Cambria Math" panose="02040503050406030204" pitchFamily="18" charset="0"/>
                                </a:rPr>
                                <m:t>fixed</m:t>
                              </m:r>
                              <m:r>
                                <a:rPr lang="en-US" sz="3200" b="0" i="0" smtClean="0">
                                  <a:latin typeface="Cambria Math" panose="02040503050406030204" pitchFamily="18" charset="0"/>
                                  <a:ea typeface="Cambria Math" panose="02040503050406030204" pitchFamily="18" charset="0"/>
                                </a:rPr>
                                <m:t> </m:t>
                              </m:r>
                            </m:e>
                            <m:e>
                              <m:r>
                                <m:rPr>
                                  <m:sty m:val="p"/>
                                </m:rPr>
                                <a:rPr lang="en-US" sz="3200" b="0" i="0" smtClean="0">
                                  <a:latin typeface="Cambria Math" panose="02040503050406030204" pitchFamily="18" charset="0"/>
                                  <a:ea typeface="Cambria Math" panose="02040503050406030204" pitchFamily="18" charset="0"/>
                                </a:rPr>
                                <m:t>slopes</m:t>
                              </m:r>
                            </m:e>
                          </m:eqArr>
                        </m:lim>
                      </m:limLow>
                      <m:r>
                        <a:rPr lang="en-US" sz="3200" b="0" i="1" smtClean="0">
                          <a:latin typeface="Cambria Math" panose="02040503050406030204" pitchFamily="18" charset="0"/>
                          <a:ea typeface="Cambria Math" panose="02040503050406030204" pitchFamily="18" charset="0"/>
                        </a:rPr>
                        <m:t>+</m:t>
                      </m:r>
                      <m:limLow>
                        <m:limLowPr>
                          <m:ctrlPr>
                            <a:rPr lang="en-US" sz="3200" b="0" i="1" smtClean="0">
                              <a:latin typeface="Cambria Math" panose="02040503050406030204" pitchFamily="18" charset="0"/>
                              <a:ea typeface="Cambria Math" panose="02040503050406030204" pitchFamily="18" charset="0"/>
                            </a:rPr>
                          </m:ctrlPr>
                        </m:limLowPr>
                        <m:e>
                          <m:groupChr>
                            <m:groupChrPr>
                              <m:chr m:val="⏟"/>
                              <m:ctrlPr>
                                <a:rPr lang="en-US" sz="3200" b="0" i="1" smtClean="0">
                                  <a:latin typeface="Cambria Math" panose="02040503050406030204" pitchFamily="18" charset="0"/>
                                  <a:ea typeface="Cambria Math" panose="02040503050406030204" pitchFamily="18" charset="0"/>
                                </a:rPr>
                              </m:ctrlPr>
                            </m:groupChrPr>
                            <m:e>
                              <m:r>
                                <a:rPr lang="en-US" sz="3200" b="0" i="1" smtClean="0">
                                  <a:latin typeface="Cambria Math" panose="02040503050406030204" pitchFamily="18" charset="0"/>
                                  <a:ea typeface="Cambria Math" panose="02040503050406030204" pitchFamily="18" charset="0"/>
                                </a:rPr>
                                <m:t>𝑡𝑟</m:t>
                              </m:r>
                              <m:d>
                                <m:dPr>
                                  <m:ctrlPr>
                                    <a:rPr lang="en-US" sz="3200" b="0" i="1" smtClean="0">
                                      <a:latin typeface="Cambria Math" panose="02040503050406030204" pitchFamily="18" charset="0"/>
                                      <a:ea typeface="Cambria Math" panose="02040503050406030204" pitchFamily="18" charset="0"/>
                                    </a:rPr>
                                  </m:ctrlPr>
                                </m:dPr>
                                <m:e>
                                  <m:r>
                                    <a:rPr lang="en-US" sz="3200" b="1" i="0" smtClean="0">
                                      <a:latin typeface="Cambria Math" panose="02040503050406030204" pitchFamily="18" charset="0"/>
                                      <a:ea typeface="Cambria Math" panose="02040503050406030204" pitchFamily="18" charset="0"/>
                                    </a:rPr>
                                    <m:t>𝚺𝚻</m:t>
                                  </m:r>
                                </m:e>
                              </m:d>
                            </m:e>
                          </m:groupChr>
                        </m:e>
                        <m:lim>
                          <m:eqArr>
                            <m:eqArrPr>
                              <m:ctrlPr>
                                <a:rPr lang="en-US" sz="3200" b="0" i="1" smtClean="0">
                                  <a:latin typeface="Cambria Math" panose="02040503050406030204" pitchFamily="18" charset="0"/>
                                  <a:ea typeface="Cambria Math" panose="02040503050406030204" pitchFamily="18" charset="0"/>
                                </a:rPr>
                              </m:ctrlPr>
                            </m:eqArrPr>
                            <m:e>
                              <m:r>
                                <m:rPr>
                                  <m:sty m:val="p"/>
                                </m:rPr>
                                <a:rPr lang="en-US" sz="3200" b="0" i="0" smtClean="0">
                                  <a:latin typeface="Cambria Math" panose="02040503050406030204" pitchFamily="18" charset="0"/>
                                  <a:ea typeface="Cambria Math" panose="02040503050406030204" pitchFamily="18" charset="0"/>
                                </a:rPr>
                                <m:t>Variance</m:t>
                              </m:r>
                            </m:e>
                            <m:e>
                              <m:r>
                                <m:rPr>
                                  <m:sty m:val="p"/>
                                </m:rPr>
                                <a:rPr lang="en-US" sz="3200" b="0" i="0" smtClean="0">
                                  <a:latin typeface="Cambria Math" panose="02040503050406030204" pitchFamily="18" charset="0"/>
                                  <a:ea typeface="Cambria Math" panose="02040503050406030204" pitchFamily="18" charset="0"/>
                                </a:rPr>
                                <m:t>explained</m:t>
                              </m:r>
                            </m:e>
                            <m:e>
                              <m:r>
                                <m:rPr>
                                  <m:sty m:val="p"/>
                                </m:rPr>
                                <a:rPr lang="en-US" sz="3200" b="0" i="0" smtClean="0">
                                  <a:latin typeface="Cambria Math" panose="02040503050406030204" pitchFamily="18" charset="0"/>
                                  <a:ea typeface="Cambria Math" panose="02040503050406030204" pitchFamily="18" charset="0"/>
                                </a:rPr>
                                <m:t>by</m:t>
                              </m:r>
                              <m:r>
                                <a:rPr lang="en-US" sz="3200" b="0" i="0" smtClean="0">
                                  <a:latin typeface="Cambria Math" panose="02040503050406030204" pitchFamily="18" charset="0"/>
                                  <a:ea typeface="Cambria Math" panose="02040503050406030204" pitchFamily="18" charset="0"/>
                                </a:rPr>
                                <m:t> </m:t>
                              </m:r>
                              <m:r>
                                <m:rPr>
                                  <m:sty m:val="p"/>
                                </m:rPr>
                                <a:rPr lang="en-US" sz="3200" b="0" i="0" smtClean="0">
                                  <a:latin typeface="Cambria Math" panose="02040503050406030204" pitchFamily="18" charset="0"/>
                                  <a:ea typeface="Cambria Math" panose="02040503050406030204" pitchFamily="18" charset="0"/>
                                </a:rPr>
                                <m:t>level</m:t>
                              </m:r>
                              <m:r>
                                <a:rPr lang="en-US" sz="3200" i="1">
                                  <a:latin typeface="Cambria Math" panose="02040503050406030204" pitchFamily="18" charset="0"/>
                                  <a:ea typeface="Cambria Math" panose="02040503050406030204" pitchFamily="18" charset="0"/>
                                </a:rPr>
                                <m:t>–</m:t>
                              </m:r>
                              <m:r>
                                <a:rPr lang="en-US" sz="3200" b="0" i="0" smtClean="0">
                                  <a:latin typeface="Cambria Math" panose="02040503050406030204" pitchFamily="18" charset="0"/>
                                  <a:ea typeface="Cambria Math" panose="02040503050406030204" pitchFamily="18" charset="0"/>
                                </a:rPr>
                                <m:t>1</m:t>
                              </m:r>
                            </m:e>
                            <m:e>
                              <m:r>
                                <m:rPr>
                                  <m:sty m:val="p"/>
                                </m:rPr>
                                <a:rPr lang="en-US" sz="3200" b="0" i="0" smtClean="0">
                                  <a:latin typeface="Cambria Math" panose="02040503050406030204" pitchFamily="18" charset="0"/>
                                  <a:ea typeface="Cambria Math" panose="02040503050406030204" pitchFamily="18" charset="0"/>
                                </a:rPr>
                                <m:t>pred</m:t>
                              </m:r>
                              <m:sSup>
                                <m:sSupPr>
                                  <m:ctrlPr>
                                    <a:rPr lang="en-US" sz="3200" b="0" i="1" smtClean="0">
                                      <a:latin typeface="Cambria Math" panose="02040503050406030204" pitchFamily="18" charset="0"/>
                                      <a:ea typeface="Cambria Math" panose="02040503050406030204" pitchFamily="18" charset="0"/>
                                    </a:rPr>
                                  </m:ctrlPr>
                                </m:sSupPr>
                                <m:e>
                                  <m:r>
                                    <a:rPr lang="en-US" sz="3200" b="0" i="0" smtClean="0">
                                      <a:latin typeface="Cambria Math" panose="02040503050406030204" pitchFamily="18" charset="0"/>
                                      <a:ea typeface="Cambria Math" panose="02040503050406030204" pitchFamily="18" charset="0"/>
                                    </a:rPr>
                                    <m:t>.</m:t>
                                  </m:r>
                                </m:e>
                                <m:sup>
                                  <m:r>
                                    <a:rPr lang="en-US" sz="3200" b="0" i="0" smtClean="0">
                                      <a:latin typeface="Cambria Math" panose="02040503050406030204" pitchFamily="18" charset="0"/>
                                      <a:ea typeface="Cambria Math" panose="02040503050406030204" pitchFamily="18" charset="0"/>
                                    </a:rPr>
                                    <m:t>′</m:t>
                                  </m:r>
                                </m:sup>
                              </m:sSup>
                              <m:r>
                                <m:rPr>
                                  <m:sty m:val="p"/>
                                </m:rPr>
                                <a:rPr lang="en-US" sz="3200" b="0" i="0" smtClean="0">
                                  <a:latin typeface="Cambria Math" panose="02040503050406030204" pitchFamily="18" charset="0"/>
                                  <a:ea typeface="Cambria Math" panose="02040503050406030204" pitchFamily="18" charset="0"/>
                                </a:rPr>
                                <m:t>s</m:t>
                              </m:r>
                            </m:e>
                            <m:e>
                              <m:r>
                                <m:rPr>
                                  <m:sty m:val="p"/>
                                </m:rPr>
                                <a:rPr lang="en-US" sz="3200" b="0" i="0" smtClean="0">
                                  <a:latin typeface="Cambria Math" panose="02040503050406030204" pitchFamily="18" charset="0"/>
                                  <a:ea typeface="Cambria Math" panose="02040503050406030204" pitchFamily="18" charset="0"/>
                                </a:rPr>
                                <m:t>via</m:t>
                              </m:r>
                              <m:r>
                                <a:rPr lang="en-US" sz="3200" b="0" i="0" smtClean="0">
                                  <a:latin typeface="Cambria Math" panose="02040503050406030204" pitchFamily="18" charset="0"/>
                                  <a:ea typeface="Cambria Math" panose="02040503050406030204" pitchFamily="18" charset="0"/>
                                </a:rPr>
                                <m:t> </m:t>
                              </m:r>
                            </m:e>
                            <m:e>
                              <m:r>
                                <m:rPr>
                                  <m:sty m:val="p"/>
                                </m:rPr>
                                <a:rPr lang="en-US" sz="3200" b="0" i="0" smtClean="0">
                                  <a:latin typeface="Cambria Math" panose="02040503050406030204" pitchFamily="18" charset="0"/>
                                  <a:ea typeface="Cambria Math" panose="02040503050406030204" pitchFamily="18" charset="0"/>
                                </a:rPr>
                                <m:t>random</m:t>
                              </m:r>
                            </m:e>
                            <m:e>
                              <m:r>
                                <m:rPr>
                                  <m:sty m:val="p"/>
                                </m:rPr>
                                <a:rPr lang="en-US" sz="3200" b="0" i="0" smtClean="0">
                                  <a:latin typeface="Cambria Math" panose="02040503050406030204" pitchFamily="18" charset="0"/>
                                  <a:ea typeface="Cambria Math" panose="02040503050406030204" pitchFamily="18" charset="0"/>
                                </a:rPr>
                                <m:t>slope</m:t>
                              </m:r>
                            </m:e>
                            <m:e>
                              <m:r>
                                <m:rPr>
                                  <m:sty m:val="p"/>
                                </m:rPr>
                                <a:rPr lang="en-US" sz="3200" b="0" i="0" smtClean="0">
                                  <a:latin typeface="Cambria Math" panose="02040503050406030204" pitchFamily="18" charset="0"/>
                                  <a:ea typeface="Cambria Math" panose="02040503050406030204" pitchFamily="18" charset="0"/>
                                </a:rPr>
                                <m:t>variation</m:t>
                              </m:r>
                            </m:e>
                          </m:eqArr>
                        </m:lim>
                      </m:limLow>
                      <m:r>
                        <a:rPr lang="en-US" sz="3200" b="0" i="1" smtClean="0">
                          <a:latin typeface="Cambria Math" panose="02040503050406030204" pitchFamily="18" charset="0"/>
                          <a:ea typeface="Cambria Math" panose="02040503050406030204" pitchFamily="18" charset="0"/>
                        </a:rPr>
                        <m:t>+</m:t>
                      </m:r>
                      <m:limLow>
                        <m:limLowPr>
                          <m:ctrlPr>
                            <a:rPr lang="en-US" sz="3200" b="0" i="1" smtClean="0">
                              <a:latin typeface="Cambria Math" panose="02040503050406030204" pitchFamily="18" charset="0"/>
                              <a:ea typeface="Cambria Math" panose="02040503050406030204" pitchFamily="18" charset="0"/>
                            </a:rPr>
                          </m:ctrlPr>
                        </m:limLowPr>
                        <m:e>
                          <m:groupChr>
                            <m:groupChrPr>
                              <m:chr m:val="⏟"/>
                              <m:ctrlPr>
                                <a:rPr lang="en-US" sz="3200" b="0" i="1" smtClean="0">
                                  <a:latin typeface="Cambria Math" panose="02040503050406030204" pitchFamily="18" charset="0"/>
                                  <a:ea typeface="Cambria Math" panose="02040503050406030204" pitchFamily="18" charset="0"/>
                                </a:rPr>
                              </m:ctrlPr>
                            </m:groupChrPr>
                            <m:e>
                              <m:sSup>
                                <m:sSupPr>
                                  <m:ctrlPr>
                                    <a:rPr lang="en-US" sz="3200" b="0" i="1" smtClean="0">
                                      <a:latin typeface="Cambria Math" panose="02040503050406030204" pitchFamily="18" charset="0"/>
                                      <a:ea typeface="Cambria Math" panose="02040503050406030204" pitchFamily="18" charset="0"/>
                                    </a:rPr>
                                  </m:ctrlPr>
                                </m:sSupPr>
                                <m:e>
                                  <m:r>
                                    <a:rPr lang="en-US" sz="3200" b="1" i="0" smtClean="0">
                                      <a:latin typeface="Cambria Math" panose="02040503050406030204" pitchFamily="18" charset="0"/>
                                      <a:ea typeface="Cambria Math" panose="02040503050406030204" pitchFamily="18" charset="0"/>
                                    </a:rPr>
                                    <m:t>𝐦</m:t>
                                  </m:r>
                                </m:e>
                                <m:sup>
                                  <m:r>
                                    <a:rPr lang="en-US" sz="3200" b="0" i="1" smtClean="0">
                                      <a:latin typeface="Cambria Math" panose="02040503050406030204" pitchFamily="18" charset="0"/>
                                      <a:ea typeface="Cambria Math" panose="02040503050406030204" pitchFamily="18" charset="0"/>
                                    </a:rPr>
                                    <m:t>′</m:t>
                                  </m:r>
                                </m:sup>
                              </m:sSup>
                              <m:r>
                                <a:rPr lang="en-US" sz="3200" b="1" i="0" smtClean="0">
                                  <a:latin typeface="Cambria Math" panose="02040503050406030204" pitchFamily="18" charset="0"/>
                                  <a:ea typeface="Cambria Math" panose="02040503050406030204" pitchFamily="18" charset="0"/>
                                </a:rPr>
                                <m:t>𝚻</m:t>
                              </m:r>
                              <m:r>
                                <a:rPr lang="en-US" sz="3200" b="1" i="0" smtClean="0">
                                  <a:latin typeface="Cambria Math" panose="02040503050406030204" pitchFamily="18" charset="0"/>
                                  <a:ea typeface="Cambria Math" panose="02040503050406030204" pitchFamily="18" charset="0"/>
                                </a:rPr>
                                <m:t>𝐦</m:t>
                              </m:r>
                            </m:e>
                          </m:groupChr>
                        </m:e>
                        <m:lim>
                          <m:eqArr>
                            <m:eqArrPr>
                              <m:ctrlPr>
                                <a:rPr lang="en-US" sz="3200" b="0" i="1" smtClean="0">
                                  <a:latin typeface="Cambria Math" panose="02040503050406030204" pitchFamily="18" charset="0"/>
                                  <a:ea typeface="Cambria Math" panose="02040503050406030204" pitchFamily="18" charset="0"/>
                                </a:rPr>
                              </m:ctrlPr>
                            </m:eqArrPr>
                            <m:e>
                              <m:r>
                                <m:rPr>
                                  <m:sty m:val="p"/>
                                </m:rPr>
                                <a:rPr lang="en-US" sz="3200" b="0" i="0" smtClean="0">
                                  <a:latin typeface="Cambria Math" panose="02040503050406030204" pitchFamily="18" charset="0"/>
                                  <a:ea typeface="Cambria Math" panose="02040503050406030204" pitchFamily="18" charset="0"/>
                                </a:rPr>
                                <m:t>Variance</m:t>
                              </m:r>
                            </m:e>
                            <m:e>
                              <m:r>
                                <m:rPr>
                                  <m:sty m:val="p"/>
                                </m:rPr>
                                <a:rPr lang="en-US" sz="3200" b="0" i="0" smtClean="0">
                                  <a:latin typeface="Cambria Math" panose="02040503050406030204" pitchFamily="18" charset="0"/>
                                  <a:ea typeface="Cambria Math" panose="02040503050406030204" pitchFamily="18" charset="0"/>
                                </a:rPr>
                                <m:t>explained</m:t>
                              </m:r>
                            </m:e>
                            <m:e>
                              <m:r>
                                <m:rPr>
                                  <m:sty m:val="p"/>
                                </m:rPr>
                                <a:rPr lang="en-US" sz="3200" b="0" i="0" smtClean="0">
                                  <a:latin typeface="Cambria Math" panose="02040503050406030204" pitchFamily="18" charset="0"/>
                                  <a:ea typeface="Cambria Math" panose="02040503050406030204" pitchFamily="18" charset="0"/>
                                </a:rPr>
                                <m:t>by</m:t>
                              </m:r>
                              <m:r>
                                <a:rPr lang="en-US" sz="3200" b="0" i="0" smtClean="0">
                                  <a:latin typeface="Cambria Math" panose="02040503050406030204" pitchFamily="18" charset="0"/>
                                  <a:ea typeface="Cambria Math" panose="02040503050406030204" pitchFamily="18" charset="0"/>
                                </a:rPr>
                                <m:t> </m:t>
                              </m:r>
                              <m:r>
                                <m:rPr>
                                  <m:sty m:val="p"/>
                                </m:rPr>
                                <a:rPr lang="en-US" sz="3200" b="0" i="0" smtClean="0">
                                  <a:latin typeface="Cambria Math" panose="02040503050406030204" pitchFamily="18" charset="0"/>
                                  <a:ea typeface="Cambria Math" panose="02040503050406030204" pitchFamily="18" charset="0"/>
                                </a:rPr>
                                <m:t>cluster</m:t>
                              </m:r>
                              <m:r>
                                <a:rPr lang="en-US" sz="3200" i="1">
                                  <a:latin typeface="Cambria Math" panose="02040503050406030204" pitchFamily="18" charset="0"/>
                                  <a:ea typeface="Cambria Math" panose="02040503050406030204" pitchFamily="18" charset="0"/>
                                </a:rPr>
                                <m:t>–</m:t>
                              </m:r>
                            </m:e>
                            <m:e>
                              <m:r>
                                <m:rPr>
                                  <m:sty m:val="p"/>
                                </m:rPr>
                                <a:rPr lang="en-US" sz="3200" b="0" i="0" smtClean="0">
                                  <a:latin typeface="Cambria Math" panose="02040503050406030204" pitchFamily="18" charset="0"/>
                                  <a:ea typeface="Cambria Math" panose="02040503050406030204" pitchFamily="18" charset="0"/>
                                </a:rPr>
                                <m:t>specific</m:t>
                              </m:r>
                            </m:e>
                            <m:e>
                              <m:r>
                                <m:rPr>
                                  <m:sty m:val="p"/>
                                </m:rPr>
                                <a:rPr lang="en-US" sz="3200" b="0" i="0" smtClean="0">
                                  <a:latin typeface="Cambria Math" panose="02040503050406030204" pitchFamily="18" charset="0"/>
                                  <a:ea typeface="Cambria Math" panose="02040503050406030204" pitchFamily="18" charset="0"/>
                                </a:rPr>
                                <m:t>outcome</m:t>
                              </m:r>
                            </m:e>
                            <m:e>
                              <m:r>
                                <m:rPr>
                                  <m:sty m:val="p"/>
                                </m:rPr>
                                <a:rPr lang="en-US" sz="3200" b="0" i="0" smtClean="0">
                                  <a:latin typeface="Cambria Math" panose="02040503050406030204" pitchFamily="18" charset="0"/>
                                  <a:ea typeface="Cambria Math" panose="02040503050406030204" pitchFamily="18" charset="0"/>
                                </a:rPr>
                                <m:t>means</m:t>
                              </m:r>
                            </m:e>
                            <m:e>
                              <m:r>
                                <m:rPr>
                                  <m:sty m:val="p"/>
                                </m:rPr>
                                <a:rPr lang="en-US" sz="3200" b="0" i="0" smtClean="0">
                                  <a:latin typeface="Cambria Math" panose="02040503050406030204" pitchFamily="18" charset="0"/>
                                  <a:ea typeface="Cambria Math" panose="02040503050406030204" pitchFamily="18" charset="0"/>
                                </a:rPr>
                                <m:t>via</m:t>
                              </m:r>
                              <m:r>
                                <a:rPr lang="en-US" sz="3200" b="0" i="0" smtClean="0">
                                  <a:latin typeface="Cambria Math" panose="02040503050406030204" pitchFamily="18" charset="0"/>
                                  <a:ea typeface="Cambria Math" panose="02040503050406030204" pitchFamily="18" charset="0"/>
                                </a:rPr>
                                <m:t> </m:t>
                              </m:r>
                            </m:e>
                            <m:e>
                              <m:r>
                                <m:rPr>
                                  <m:sty m:val="p"/>
                                </m:rPr>
                                <a:rPr lang="en-US" sz="3200" b="0" i="0" smtClean="0">
                                  <a:latin typeface="Cambria Math" panose="02040503050406030204" pitchFamily="18" charset="0"/>
                                  <a:ea typeface="Cambria Math" panose="02040503050406030204" pitchFamily="18" charset="0"/>
                                </a:rPr>
                                <m:t>random</m:t>
                              </m:r>
                            </m:e>
                            <m:e>
                              <m:r>
                                <m:rPr>
                                  <m:sty m:val="p"/>
                                </m:rPr>
                                <a:rPr lang="en-US" sz="3200" b="0" i="0" smtClean="0">
                                  <a:latin typeface="Cambria Math" panose="02040503050406030204" pitchFamily="18" charset="0"/>
                                  <a:ea typeface="Cambria Math" panose="02040503050406030204" pitchFamily="18" charset="0"/>
                                </a:rPr>
                                <m:t>intercept</m:t>
                              </m:r>
                            </m:e>
                            <m:e>
                              <m:r>
                                <m:rPr>
                                  <m:sty m:val="p"/>
                                </m:rPr>
                                <a:rPr lang="en-US" sz="3200" b="0" i="0" smtClean="0">
                                  <a:latin typeface="Cambria Math" panose="02040503050406030204" pitchFamily="18" charset="0"/>
                                  <a:ea typeface="Cambria Math" panose="02040503050406030204" pitchFamily="18" charset="0"/>
                                </a:rPr>
                                <m:t>variation</m:t>
                              </m:r>
                            </m:e>
                          </m:eqArr>
                        </m:lim>
                      </m:limLow>
                      <m:r>
                        <a:rPr lang="en-US" sz="3200" b="0" i="1" smtClean="0">
                          <a:latin typeface="Cambria Math" panose="02040503050406030204" pitchFamily="18" charset="0"/>
                          <a:ea typeface="Cambria Math" panose="02040503050406030204" pitchFamily="18" charset="0"/>
                        </a:rPr>
                        <m:t>+</m:t>
                      </m:r>
                      <m:limLow>
                        <m:limLowPr>
                          <m:ctrlPr>
                            <a:rPr lang="en-US" sz="3200" b="0" i="1" smtClean="0">
                              <a:latin typeface="Cambria Math" panose="02040503050406030204" pitchFamily="18" charset="0"/>
                              <a:ea typeface="Cambria Math" panose="02040503050406030204" pitchFamily="18" charset="0"/>
                            </a:rPr>
                          </m:ctrlPr>
                        </m:limLowPr>
                        <m:e>
                          <m:groupChr>
                            <m:groupChrPr>
                              <m:chr m:val="⏟"/>
                              <m:ctrlPr>
                                <a:rPr lang="en-US" sz="3200" b="0" i="1" smtClean="0">
                                  <a:latin typeface="Cambria Math" panose="02040503050406030204" pitchFamily="18" charset="0"/>
                                  <a:ea typeface="Cambria Math" panose="02040503050406030204" pitchFamily="18" charset="0"/>
                                </a:rPr>
                              </m:ctrlPr>
                            </m:groupChrPr>
                            <m:e>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𝜎</m:t>
                                  </m:r>
                                </m:e>
                                <m:sup>
                                  <m:r>
                                    <a:rPr lang="en-US" sz="3200" b="0" i="1" smtClean="0">
                                      <a:latin typeface="Cambria Math" panose="02040503050406030204" pitchFamily="18" charset="0"/>
                                      <a:ea typeface="Cambria Math" panose="02040503050406030204" pitchFamily="18" charset="0"/>
                                    </a:rPr>
                                    <m:t>2</m:t>
                                  </m:r>
                                </m:sup>
                              </m:sSup>
                            </m:e>
                          </m:groupChr>
                        </m:e>
                        <m:lim>
                          <m:eqArr>
                            <m:eqArrPr>
                              <m:ctrlPr>
                                <a:rPr lang="en-US" sz="3200" b="0" i="1" smtClean="0">
                                  <a:latin typeface="Cambria Math" panose="02040503050406030204" pitchFamily="18" charset="0"/>
                                  <a:ea typeface="Cambria Math" panose="02040503050406030204" pitchFamily="18" charset="0"/>
                                </a:rPr>
                              </m:ctrlPr>
                            </m:eqArrPr>
                            <m:e>
                              <m:r>
                                <m:rPr>
                                  <m:sty m:val="p"/>
                                </m:rPr>
                                <a:rPr lang="en-US" sz="3200" b="0" i="0" smtClean="0">
                                  <a:latin typeface="Cambria Math" panose="02040503050406030204" pitchFamily="18" charset="0"/>
                                  <a:ea typeface="Cambria Math" panose="02040503050406030204" pitchFamily="18" charset="0"/>
                                </a:rPr>
                                <m:t>Level</m:t>
                              </m:r>
                              <m:r>
                                <a:rPr lang="en-US" sz="3200" i="1">
                                  <a:latin typeface="Cambria Math" panose="02040503050406030204" pitchFamily="18" charset="0"/>
                                  <a:ea typeface="Cambria Math" panose="02040503050406030204" pitchFamily="18" charset="0"/>
                                </a:rPr>
                                <m:t>–</m:t>
                              </m:r>
                              <m:r>
                                <a:rPr lang="en-US" sz="3200" b="0" i="0" smtClean="0">
                                  <a:latin typeface="Cambria Math" panose="02040503050406030204" pitchFamily="18" charset="0"/>
                                  <a:ea typeface="Cambria Math" panose="02040503050406030204" pitchFamily="18" charset="0"/>
                                </a:rPr>
                                <m:t>1</m:t>
                              </m:r>
                            </m:e>
                            <m:e>
                              <m:r>
                                <m:rPr>
                                  <m:sty m:val="p"/>
                                </m:rPr>
                                <a:rPr lang="en-US" sz="3200" b="0" i="0" smtClean="0">
                                  <a:latin typeface="Cambria Math" panose="02040503050406030204" pitchFamily="18" charset="0"/>
                                  <a:ea typeface="Cambria Math" panose="02040503050406030204" pitchFamily="18" charset="0"/>
                                </a:rPr>
                                <m:t>residual</m:t>
                              </m:r>
                            </m:e>
                            <m:e>
                              <m:r>
                                <m:rPr>
                                  <m:sty m:val="p"/>
                                </m:rPr>
                                <a:rPr lang="en-US" sz="3200" b="0" i="0" smtClean="0">
                                  <a:latin typeface="Cambria Math" panose="02040503050406030204" pitchFamily="18" charset="0"/>
                                  <a:ea typeface="Cambria Math" panose="02040503050406030204" pitchFamily="18" charset="0"/>
                                </a:rPr>
                                <m:t>variance</m:t>
                              </m:r>
                            </m:e>
                          </m:eqArr>
                        </m:lim>
                      </m:limLow>
                    </m:oMath>
                  </m:oMathPara>
                </a14:m>
                <a:endParaRPr lang="en-US" sz="3200"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D1D7A3A-9214-407E-EADB-9D6A712A2890}"/>
                  </a:ext>
                </a:extLst>
              </p:cNvPr>
              <p:cNvSpPr>
                <a:spLocks noGrp="1" noRot="1" noChangeAspect="1" noMove="1" noResize="1" noEditPoints="1" noAdjustHandles="1" noChangeArrowheads="1" noChangeShapeType="1" noTextEdit="1"/>
              </p:cNvSpPr>
              <p:nvPr>
                <p:ph idx="1"/>
              </p:nvPr>
            </p:nvSpPr>
            <p:spPr>
              <a:xfrm>
                <a:off x="838199" y="1825625"/>
                <a:ext cx="10710553" cy="4351338"/>
              </a:xfrm>
              <a:blipFill>
                <a:blip r:embed="rId2"/>
                <a:stretch>
                  <a:fillRect r="-2106"/>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CFE01E45-965D-01E2-2B2B-5CBB293487A9}"/>
              </a:ext>
            </a:extLst>
          </p:cNvPr>
          <p:cNvSpPr>
            <a:spLocks noGrp="1"/>
          </p:cNvSpPr>
          <p:nvPr>
            <p:ph type="title"/>
          </p:nvPr>
        </p:nvSpPr>
        <p:spPr>
          <a:xfrm>
            <a:off x="838199" y="365125"/>
            <a:ext cx="10710553" cy="1325563"/>
          </a:xfrm>
        </p:spPr>
        <p:txBody>
          <a:bodyPr>
            <a:normAutofit/>
          </a:bodyPr>
          <a:lstStyle/>
          <a:p>
            <a:r>
              <a:rPr lang="en-US" sz="4000" dirty="0">
                <a:latin typeface="Cambria Math" panose="02040503050406030204" pitchFamily="18" charset="0"/>
                <a:ea typeface="Cambria Math" panose="02040503050406030204" pitchFamily="18" charset="0"/>
              </a:rPr>
              <a:t>Two-Level Variance Decomposition</a:t>
            </a:r>
          </a:p>
        </p:txBody>
      </p:sp>
    </p:spTree>
    <p:extLst>
      <p:ext uri="{BB962C8B-B14F-4D97-AF65-F5344CB8AC3E}">
        <p14:creationId xmlns:p14="http://schemas.microsoft.com/office/powerpoint/2010/main" val="297960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E5E5-58CB-011E-6630-29640E43BA0A}"/>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Full Variance Decomposition (cwc)</a:t>
            </a:r>
          </a:p>
        </p:txBody>
      </p:sp>
      <p:sp>
        <p:nvSpPr>
          <p:cNvPr id="3" name="Content Placeholder 2">
            <a:extLst>
              <a:ext uri="{FF2B5EF4-FFF2-40B4-BE49-F238E27FC236}">
                <a16:creationId xmlns:a16="http://schemas.microsoft.com/office/drawing/2014/main" id="{0A8AA490-7FD0-72AB-058E-0D3227488C2B}"/>
              </a:ext>
            </a:extLst>
          </p:cNvPr>
          <p:cNvSpPr>
            <a:spLocks noGrp="1"/>
          </p:cNvSpPr>
          <p:nvPr>
            <p:ph idx="1"/>
          </p:nvPr>
        </p:nvSpPr>
        <p:spPr/>
        <p:txBody>
          <a:bodyPr>
            <a:normAutofit lnSpcReduction="10000"/>
          </a:bodyPr>
          <a:lstStyle/>
          <a:p>
            <a:r>
              <a:rPr lang="en-US" sz="3200" dirty="0">
                <a:latin typeface="Cambria Math" panose="02040503050406030204" pitchFamily="18" charset="0"/>
                <a:ea typeface="Cambria Math" panose="02040503050406030204" pitchFamily="18" charset="0"/>
              </a:rPr>
              <a:t>It’s possible to compute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a:t>
            </a: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 measures with these components.</a:t>
            </a:r>
            <a:br>
              <a:rPr lang="en-US" sz="3200" dirty="0">
                <a:latin typeface="Cambria Math" panose="02040503050406030204" pitchFamily="18" charset="0"/>
                <a:ea typeface="Cambria Math" panose="02040503050406030204" pitchFamily="18" charset="0"/>
              </a:rPr>
            </a:br>
            <a:endParaRPr lang="en-US" sz="3200" dirty="0">
              <a:latin typeface="Cambria Math" panose="02040503050406030204" pitchFamily="18" charset="0"/>
              <a:ea typeface="Cambria Math" panose="02040503050406030204" pitchFamily="18" charset="0"/>
            </a:endParaRPr>
          </a:p>
          <a:p>
            <a:r>
              <a:rPr lang="en-US" sz="3200" dirty="0">
                <a:latin typeface="Cambria Math" panose="02040503050406030204" pitchFamily="18" charset="0"/>
                <a:ea typeface="Cambria Math" panose="02040503050406030204" pitchFamily="18" charset="0"/>
              </a:rPr>
              <a:t>However, the outcome variance can be further decomposed if we cluster-mean center our data (often called centering-within-cluster, or cwc).</a:t>
            </a:r>
          </a:p>
          <a:p>
            <a:endParaRPr lang="en-US" sz="3200" dirty="0">
              <a:latin typeface="Cambria Math" panose="02040503050406030204" pitchFamily="18" charset="0"/>
              <a:ea typeface="Cambria Math" panose="02040503050406030204" pitchFamily="18" charset="0"/>
            </a:endParaRPr>
          </a:p>
          <a:p>
            <a:r>
              <a:rPr lang="en-US" sz="3200" dirty="0">
                <a:latin typeface="Cambria Math" panose="02040503050406030204" pitchFamily="18" charset="0"/>
                <a:ea typeface="Cambria Math" panose="02040503050406030204" pitchFamily="18" charset="0"/>
              </a:rPr>
              <a:t>Doing so allows us to compute both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and </a:t>
            </a:r>
            <a:r>
              <a:rPr lang="en-US" sz="3200" u="sng" dirty="0">
                <a:latin typeface="Cambria Math" panose="02040503050406030204" pitchFamily="18" charset="0"/>
                <a:ea typeface="Cambria Math" panose="02040503050406030204" pitchFamily="18" charset="0"/>
              </a:rPr>
              <a:t>level-specific</a:t>
            </a:r>
            <a:r>
              <a:rPr lang="en-US" sz="3200" dirty="0">
                <a:latin typeface="Cambria Math" panose="02040503050406030204" pitchFamily="18" charset="0"/>
                <a:ea typeface="Cambria Math" panose="02040503050406030204" pitchFamily="18" charset="0"/>
              </a:rPr>
              <a:t> </a:t>
            </a: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 measures.</a:t>
            </a:r>
          </a:p>
        </p:txBody>
      </p:sp>
    </p:spTree>
    <p:extLst>
      <p:ext uri="{BB962C8B-B14F-4D97-AF65-F5344CB8AC3E}">
        <p14:creationId xmlns:p14="http://schemas.microsoft.com/office/powerpoint/2010/main" val="51512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1D7A3A-9214-407E-EADB-9D6A712A2890}"/>
                  </a:ext>
                </a:extLst>
              </p:cNvPr>
              <p:cNvSpPr>
                <a:spLocks noGrp="1"/>
              </p:cNvSpPr>
              <p:nvPr>
                <p:ph idx="1"/>
              </p:nvPr>
            </p:nvSpPr>
            <p:spPr>
              <a:xfrm>
                <a:off x="536896" y="1825625"/>
                <a:ext cx="11224470" cy="4351338"/>
              </a:xfrm>
            </p:spPr>
            <p:txBody>
              <a:bodyPr>
                <a:noAutofit/>
              </a:bodyPr>
              <a:lstStyle/>
              <a:p>
                <a:pPr marL="0" indent="0">
                  <a:buNone/>
                </a:pPr>
                <a:endParaRPr lang="en-US" sz="3200"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limLow>
                        <m:limLowPr>
                          <m:ctrlPr>
                            <a:rPr lang="en-US" sz="3200" b="0" i="1" smtClean="0">
                              <a:latin typeface="Cambria Math" panose="02040503050406030204" pitchFamily="18" charset="0"/>
                              <a:ea typeface="Cambria Math" panose="02040503050406030204" pitchFamily="18" charset="0"/>
                            </a:rPr>
                          </m:ctrlPr>
                        </m:limLowPr>
                        <m:e>
                          <m:groupChr>
                            <m:groupChrPr>
                              <m:chr m:val="⏟"/>
                              <m:ctrlPr>
                                <a:rPr lang="en-US" sz="3200" b="0" i="1" smtClean="0">
                                  <a:latin typeface="Cambria Math" panose="02040503050406030204" pitchFamily="18" charset="0"/>
                                  <a:ea typeface="Cambria Math" panose="02040503050406030204" pitchFamily="18" charset="0"/>
                                </a:rPr>
                              </m:ctrlPr>
                            </m:groupChrPr>
                            <m:e>
                              <m:r>
                                <m:rPr>
                                  <m:sty m:val="p"/>
                                </m:rPr>
                                <a:rPr lang="en-US" sz="3200" b="0" i="0" smtClean="0">
                                  <a:latin typeface="Cambria Math" panose="02040503050406030204" pitchFamily="18" charset="0"/>
                                  <a:ea typeface="Cambria Math" panose="02040503050406030204" pitchFamily="18" charset="0"/>
                                </a:rPr>
                                <m:t>var</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𝑦</m:t>
                                      </m:r>
                                    </m:e>
                                    <m:sub>
                                      <m:r>
                                        <a:rPr lang="en-US" sz="3200" b="0" i="1" smtClean="0">
                                          <a:latin typeface="Cambria Math" panose="02040503050406030204" pitchFamily="18" charset="0"/>
                                          <a:ea typeface="Cambria Math" panose="02040503050406030204" pitchFamily="18" charset="0"/>
                                        </a:rPr>
                                        <m:t>𝑖𝑗</m:t>
                                      </m:r>
                                    </m:sub>
                                  </m:sSub>
                                </m:e>
                              </m:d>
                            </m:e>
                          </m:groupChr>
                        </m:e>
                        <m:lim>
                          <m:eqArr>
                            <m:eqArrPr>
                              <m:ctrlPr>
                                <a:rPr lang="en-US" sz="3200" b="0" i="1" smtClean="0">
                                  <a:latin typeface="Cambria Math" panose="02040503050406030204" pitchFamily="18" charset="0"/>
                                  <a:ea typeface="Cambria Math" panose="02040503050406030204" pitchFamily="18" charset="0"/>
                                </a:rPr>
                              </m:ctrlPr>
                            </m:eqArrPr>
                            <m:e>
                              <m:r>
                                <m:rPr>
                                  <m:sty m:val="p"/>
                                </m:rPr>
                                <a:rPr lang="en-US" sz="3200" b="0" i="0" smtClean="0">
                                  <a:latin typeface="Cambria Math" panose="02040503050406030204" pitchFamily="18" charset="0"/>
                                  <a:ea typeface="Cambria Math" panose="02040503050406030204" pitchFamily="18" charset="0"/>
                                </a:rPr>
                                <m:t>Model</m:t>
                              </m:r>
                              <m:r>
                                <a:rPr lang="en-US" sz="3200" b="0" i="1" smtClean="0">
                                  <a:latin typeface="Cambria Math" panose="02040503050406030204" pitchFamily="18" charset="0"/>
                                  <a:ea typeface="Cambria Math" panose="02040503050406030204" pitchFamily="18" charset="0"/>
                                </a:rPr>
                                <m:t>–</m:t>
                              </m:r>
                            </m:e>
                            <m:e>
                              <m:r>
                                <m:rPr>
                                  <m:sty m:val="p"/>
                                </m:rPr>
                                <a:rPr lang="en-US" sz="3200" b="0" i="0" smtClean="0">
                                  <a:latin typeface="Cambria Math" panose="02040503050406030204" pitchFamily="18" charset="0"/>
                                  <a:ea typeface="Cambria Math" panose="02040503050406030204" pitchFamily="18" charset="0"/>
                                </a:rPr>
                                <m:t>implied</m:t>
                              </m:r>
                            </m:e>
                            <m:e>
                              <m:r>
                                <m:rPr>
                                  <m:sty m:val="p"/>
                                </m:rPr>
                                <a:rPr lang="en-US" sz="3200" b="0" i="0" smtClean="0">
                                  <a:latin typeface="Cambria Math" panose="02040503050406030204" pitchFamily="18" charset="0"/>
                                  <a:ea typeface="Cambria Math" panose="02040503050406030204" pitchFamily="18" charset="0"/>
                                </a:rPr>
                                <m:t>total</m:t>
                              </m:r>
                            </m:e>
                            <m:e>
                              <m:r>
                                <m:rPr>
                                  <m:sty m:val="p"/>
                                </m:rPr>
                                <a:rPr lang="en-US" sz="3200" b="0" i="0" smtClean="0">
                                  <a:latin typeface="Cambria Math" panose="02040503050406030204" pitchFamily="18" charset="0"/>
                                  <a:ea typeface="Cambria Math" panose="02040503050406030204" pitchFamily="18" charset="0"/>
                                </a:rPr>
                                <m:t>outcome</m:t>
                              </m:r>
                            </m:e>
                            <m:e>
                              <m:r>
                                <m:rPr>
                                  <m:sty m:val="p"/>
                                </m:rPr>
                                <a:rPr lang="en-US" sz="3200" b="0" i="0" smtClean="0">
                                  <a:latin typeface="Cambria Math" panose="02040503050406030204" pitchFamily="18" charset="0"/>
                                  <a:ea typeface="Cambria Math" panose="02040503050406030204" pitchFamily="18" charset="0"/>
                                </a:rPr>
                                <m:t>variance</m:t>
                              </m:r>
                            </m:e>
                          </m:eqArr>
                        </m:lim>
                      </m:limLow>
                      <m:r>
                        <a:rPr lang="en-US" sz="3200" b="0" i="1" smtClean="0">
                          <a:latin typeface="Cambria Math" panose="02040503050406030204" pitchFamily="18" charset="0"/>
                          <a:ea typeface="Cambria Math" panose="02040503050406030204" pitchFamily="18" charset="0"/>
                        </a:rPr>
                        <m:t>=</m:t>
                      </m:r>
                      <m:limLow>
                        <m:limLowPr>
                          <m:ctrlPr>
                            <a:rPr lang="en-US" sz="3200" b="0" i="1" smtClean="0">
                              <a:latin typeface="Cambria Math" panose="02040503050406030204" pitchFamily="18" charset="0"/>
                              <a:ea typeface="Cambria Math" panose="02040503050406030204" pitchFamily="18" charset="0"/>
                            </a:rPr>
                          </m:ctrlPr>
                        </m:limLowPr>
                        <m:e>
                          <m:groupChr>
                            <m:groupChrPr>
                              <m:chr m:val="⏟"/>
                              <m:ctrlPr>
                                <a:rPr lang="en-US" sz="3200" b="0" i="1" smtClean="0">
                                  <a:latin typeface="Cambria Math" panose="02040503050406030204" pitchFamily="18" charset="0"/>
                                  <a:ea typeface="Cambria Math" panose="02040503050406030204" pitchFamily="18" charset="0"/>
                                </a:rPr>
                              </m:ctrlPr>
                            </m:groupChrPr>
                            <m:e>
                              <m:sSubSup>
                                <m:sSubSupPr>
                                  <m:ctrlPr>
                                    <a:rPr lang="en-US" sz="3200" b="0" i="1" smtClean="0">
                                      <a:latin typeface="Cambria Math" panose="02040503050406030204" pitchFamily="18" charset="0"/>
                                      <a:ea typeface="Cambria Math" panose="02040503050406030204" pitchFamily="18" charset="0"/>
                                    </a:rPr>
                                  </m:ctrlPr>
                                </m:sSubSupPr>
                                <m:e>
                                  <m:r>
                                    <a:rPr lang="en-US" sz="3200" b="1" i="0" smtClean="0">
                                      <a:latin typeface="Cambria Math" panose="02040503050406030204" pitchFamily="18" charset="0"/>
                                      <a:ea typeface="Cambria Math" panose="02040503050406030204" pitchFamily="18" charset="0"/>
                                    </a:rPr>
                                    <m:t>𝛄</m:t>
                                  </m:r>
                                </m:e>
                                <m:sub>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m:t>
                                  </m:r>
                                </m:sup>
                              </m:sSubSup>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𝚽</m:t>
                                  </m:r>
                                </m:e>
                                <m:sub>
                                  <m:r>
                                    <a:rPr lang="en-US" sz="3200" b="0" i="0" smtClean="0">
                                      <a:latin typeface="Cambria Math" panose="02040503050406030204" pitchFamily="18" charset="0"/>
                                      <a:ea typeface="Cambria Math" panose="02040503050406030204" pitchFamily="18" charset="0"/>
                                    </a:rPr>
                                    <m:t>1</m:t>
                                  </m:r>
                                </m:sub>
                              </m:sSub>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𝛄</m:t>
                                  </m:r>
                                </m:e>
                                <m:sub>
                                  <m:r>
                                    <a:rPr lang="en-US" sz="3200" b="0" i="0" smtClean="0">
                                      <a:latin typeface="Cambria Math" panose="02040503050406030204" pitchFamily="18" charset="0"/>
                                      <a:ea typeface="Cambria Math" panose="02040503050406030204" pitchFamily="18" charset="0"/>
                                    </a:rPr>
                                    <m:t>1</m:t>
                                  </m:r>
                                </m:sub>
                              </m:sSub>
                            </m:e>
                          </m:groupChr>
                        </m:e>
                        <m:lim>
                          <m:eqArr>
                            <m:eqArrPr>
                              <m:ctrlPr>
                                <a:rPr lang="en-US" sz="3200" b="0" i="1" smtClean="0">
                                  <a:latin typeface="Cambria Math" panose="02040503050406030204" pitchFamily="18" charset="0"/>
                                  <a:ea typeface="Cambria Math" panose="02040503050406030204" pitchFamily="18" charset="0"/>
                                </a:rPr>
                              </m:ctrlPr>
                            </m:eqArrPr>
                            <m:e>
                              <m:r>
                                <m:rPr>
                                  <m:sty m:val="p"/>
                                </m:rPr>
                                <a:rPr lang="en-US" sz="3200" b="0" i="0" smtClean="0">
                                  <a:latin typeface="Cambria Math" panose="02040503050406030204" pitchFamily="18" charset="0"/>
                                  <a:ea typeface="Cambria Math" panose="02040503050406030204" pitchFamily="18" charset="0"/>
                                </a:rPr>
                                <m:t>Variance</m:t>
                              </m:r>
                            </m:e>
                            <m:e>
                              <m:r>
                                <m:rPr>
                                  <m:sty m:val="p"/>
                                </m:rPr>
                                <a:rPr lang="en-US" sz="3200" b="0" i="0" smtClean="0">
                                  <a:latin typeface="Cambria Math" panose="02040503050406030204" pitchFamily="18" charset="0"/>
                                  <a:ea typeface="Cambria Math" panose="02040503050406030204" pitchFamily="18" charset="0"/>
                                </a:rPr>
                                <m:t>explained</m:t>
                              </m:r>
                            </m:e>
                            <m:e>
                              <m:r>
                                <m:rPr>
                                  <m:sty m:val="p"/>
                                </m:rPr>
                                <a:rPr lang="en-US" sz="3200" b="0" i="0" smtClean="0">
                                  <a:latin typeface="Cambria Math" panose="02040503050406030204" pitchFamily="18" charset="0"/>
                                  <a:ea typeface="Cambria Math" panose="02040503050406030204" pitchFamily="18" charset="0"/>
                                </a:rPr>
                                <m:t>by</m:t>
                              </m:r>
                              <m:r>
                                <a:rPr lang="en-US" sz="3200" b="0" i="0" smtClean="0">
                                  <a:latin typeface="Cambria Math" panose="02040503050406030204" pitchFamily="18" charset="0"/>
                                  <a:ea typeface="Cambria Math" panose="02040503050406030204" pitchFamily="18" charset="0"/>
                                </a:rPr>
                                <m:t> </m:t>
                              </m:r>
                              <m:r>
                                <m:rPr>
                                  <m:sty m:val="p"/>
                                </m:rPr>
                                <a:rPr lang="en-US" sz="3200" b="0" i="0" smtClean="0">
                                  <a:latin typeface="Cambria Math" panose="02040503050406030204" pitchFamily="18" charset="0"/>
                                  <a:ea typeface="Cambria Math" panose="02040503050406030204" pitchFamily="18" charset="0"/>
                                </a:rPr>
                                <m:t>level</m:t>
                              </m:r>
                              <m:r>
                                <a:rPr lang="en-US" sz="3200" i="1">
                                  <a:latin typeface="Cambria Math" panose="02040503050406030204" pitchFamily="18" charset="0"/>
                                  <a:ea typeface="Cambria Math" panose="02040503050406030204" pitchFamily="18" charset="0"/>
                                </a:rPr>
                                <m:t>–</m:t>
                              </m:r>
                              <m:r>
                                <a:rPr lang="en-US" sz="3200" b="0" i="0" smtClean="0">
                                  <a:latin typeface="Cambria Math" panose="02040503050406030204" pitchFamily="18" charset="0"/>
                                  <a:ea typeface="Cambria Math" panose="02040503050406030204" pitchFamily="18" charset="0"/>
                                </a:rPr>
                                <m:t>1</m:t>
                              </m:r>
                            </m:e>
                            <m:e>
                              <m:r>
                                <m:rPr>
                                  <m:sty m:val="p"/>
                                </m:rPr>
                                <a:rPr lang="en-US" sz="3200">
                                  <a:latin typeface="Cambria Math" panose="02040503050406030204" pitchFamily="18" charset="0"/>
                                  <a:ea typeface="Cambria Math" panose="02040503050406030204" pitchFamily="18" charset="0"/>
                                </a:rPr>
                                <m:t>pred</m:t>
                              </m:r>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m:t>
                                  </m:r>
                                </m:e>
                                <m:sup>
                                  <m:r>
                                    <a:rPr lang="en-US" sz="3200" i="1">
                                      <a:latin typeface="Cambria Math" panose="02040503050406030204" pitchFamily="18" charset="0"/>
                                      <a:ea typeface="Cambria Math" panose="02040503050406030204" pitchFamily="18" charset="0"/>
                                    </a:rPr>
                                    <m:t>′</m:t>
                                  </m:r>
                                </m:sup>
                              </m:sSup>
                              <m:r>
                                <m:rPr>
                                  <m:sty m:val="p"/>
                                </m:rPr>
                                <a:rPr lang="en-US" sz="3200">
                                  <a:latin typeface="Cambria Math" panose="02040503050406030204" pitchFamily="18" charset="0"/>
                                  <a:ea typeface="Cambria Math" panose="02040503050406030204" pitchFamily="18" charset="0"/>
                                </a:rPr>
                                <m:t>s</m:t>
                              </m:r>
                            </m:e>
                            <m:e>
                              <m:r>
                                <m:rPr>
                                  <m:sty m:val="p"/>
                                </m:rPr>
                                <a:rPr lang="en-US" sz="3200" b="0" i="0" smtClean="0">
                                  <a:latin typeface="Cambria Math" panose="02040503050406030204" pitchFamily="18" charset="0"/>
                                  <a:ea typeface="Cambria Math" panose="02040503050406030204" pitchFamily="18" charset="0"/>
                                </a:rPr>
                                <m:t>via</m:t>
                              </m:r>
                              <m:r>
                                <a:rPr lang="en-US" sz="3200" b="0" i="0" smtClean="0">
                                  <a:latin typeface="Cambria Math" panose="02040503050406030204" pitchFamily="18" charset="0"/>
                                  <a:ea typeface="Cambria Math" panose="02040503050406030204" pitchFamily="18" charset="0"/>
                                </a:rPr>
                                <m:t> </m:t>
                              </m:r>
                            </m:e>
                            <m:e>
                              <m:r>
                                <m:rPr>
                                  <m:sty m:val="p"/>
                                </m:rPr>
                                <a:rPr lang="en-US" sz="3200" b="0" i="0" smtClean="0">
                                  <a:latin typeface="Cambria Math" panose="02040503050406030204" pitchFamily="18" charset="0"/>
                                  <a:ea typeface="Cambria Math" panose="02040503050406030204" pitchFamily="18" charset="0"/>
                                </a:rPr>
                                <m:t>fixed</m:t>
                              </m:r>
                              <m:r>
                                <a:rPr lang="en-US" sz="3200" b="0" i="0" smtClean="0">
                                  <a:latin typeface="Cambria Math" panose="02040503050406030204" pitchFamily="18" charset="0"/>
                                  <a:ea typeface="Cambria Math" panose="02040503050406030204" pitchFamily="18" charset="0"/>
                                </a:rPr>
                                <m:t> </m:t>
                              </m:r>
                            </m:e>
                            <m:e>
                              <m:r>
                                <m:rPr>
                                  <m:sty m:val="p"/>
                                </m:rPr>
                                <a:rPr lang="en-US" sz="3200" b="0" i="0" smtClean="0">
                                  <a:latin typeface="Cambria Math" panose="02040503050406030204" pitchFamily="18" charset="0"/>
                                  <a:ea typeface="Cambria Math" panose="02040503050406030204" pitchFamily="18" charset="0"/>
                                </a:rPr>
                                <m:t>slopes</m:t>
                              </m:r>
                            </m:e>
                          </m:eqArr>
                        </m:lim>
                      </m:limLow>
                      <m:r>
                        <a:rPr lang="en-US" sz="3200" b="0" i="1" smtClean="0">
                          <a:latin typeface="Cambria Math" panose="02040503050406030204" pitchFamily="18" charset="0"/>
                          <a:ea typeface="Cambria Math" panose="02040503050406030204" pitchFamily="18" charset="0"/>
                        </a:rPr>
                        <m:t>+</m:t>
                      </m:r>
                      <m:limLow>
                        <m:limLowPr>
                          <m:ctrlPr>
                            <a:rPr lang="en-US" sz="3200" b="0" i="1" smtClean="0">
                              <a:latin typeface="Cambria Math" panose="02040503050406030204" pitchFamily="18" charset="0"/>
                              <a:ea typeface="Cambria Math" panose="02040503050406030204" pitchFamily="18" charset="0"/>
                            </a:rPr>
                          </m:ctrlPr>
                        </m:limLowPr>
                        <m:e>
                          <m:groupChr>
                            <m:groupChrPr>
                              <m:chr m:val="⏟"/>
                              <m:ctrlPr>
                                <a:rPr lang="en-US" sz="3200" b="0" i="1" smtClean="0">
                                  <a:latin typeface="Cambria Math" panose="02040503050406030204" pitchFamily="18" charset="0"/>
                                  <a:ea typeface="Cambria Math" panose="02040503050406030204" pitchFamily="18" charset="0"/>
                                </a:rPr>
                              </m:ctrlPr>
                            </m:groupChrPr>
                            <m:e>
                              <m:sSubSup>
                                <m:sSubSupPr>
                                  <m:ctrlPr>
                                    <a:rPr lang="en-US" sz="3200" b="0" i="1" smtClean="0">
                                      <a:latin typeface="Cambria Math" panose="02040503050406030204" pitchFamily="18" charset="0"/>
                                      <a:ea typeface="Cambria Math" panose="02040503050406030204" pitchFamily="18" charset="0"/>
                                    </a:rPr>
                                  </m:ctrlPr>
                                </m:sSubSupPr>
                                <m:e>
                                  <m:r>
                                    <a:rPr lang="en-US" sz="3200" b="1" i="0" smtClean="0">
                                      <a:latin typeface="Cambria Math" panose="02040503050406030204" pitchFamily="18" charset="0"/>
                                      <a:ea typeface="Cambria Math" panose="02040503050406030204" pitchFamily="18" charset="0"/>
                                    </a:rPr>
                                    <m:t>𝛄</m:t>
                                  </m:r>
                                </m:e>
                                <m:sub>
                                  <m:r>
                                    <a:rPr lang="en-US" sz="3200" b="0" i="1" smtClean="0">
                                      <a:latin typeface="Cambria Math" panose="02040503050406030204" pitchFamily="18" charset="0"/>
                                      <a:ea typeface="Cambria Math" panose="02040503050406030204" pitchFamily="18" charset="0"/>
                                    </a:rPr>
                                    <m:t>2</m:t>
                                  </m:r>
                                </m:sub>
                                <m:sup>
                                  <m:r>
                                    <a:rPr lang="en-US" sz="3200" b="0" i="1" smtClean="0">
                                      <a:latin typeface="Cambria Math" panose="02040503050406030204" pitchFamily="18" charset="0"/>
                                      <a:ea typeface="Cambria Math" panose="02040503050406030204" pitchFamily="18" charset="0"/>
                                    </a:rPr>
                                    <m:t>′</m:t>
                                  </m:r>
                                </m:sup>
                              </m:sSubSup>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𝚽</m:t>
                                  </m:r>
                                </m:e>
                                <m:sub>
                                  <m:r>
                                    <a:rPr lang="en-US" sz="3200" b="0" i="0" smtClean="0">
                                      <a:latin typeface="Cambria Math" panose="02040503050406030204" pitchFamily="18" charset="0"/>
                                      <a:ea typeface="Cambria Math" panose="02040503050406030204" pitchFamily="18" charset="0"/>
                                    </a:rPr>
                                    <m:t>2</m:t>
                                  </m:r>
                                </m:sub>
                              </m:sSub>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𝛄</m:t>
                                  </m:r>
                                </m:e>
                                <m:sub>
                                  <m:r>
                                    <a:rPr lang="en-US" sz="3200" b="0" i="0" smtClean="0">
                                      <a:latin typeface="Cambria Math" panose="02040503050406030204" pitchFamily="18" charset="0"/>
                                      <a:ea typeface="Cambria Math" panose="02040503050406030204" pitchFamily="18" charset="0"/>
                                    </a:rPr>
                                    <m:t>2</m:t>
                                  </m:r>
                                </m:sub>
                              </m:sSub>
                            </m:e>
                          </m:groupChr>
                        </m:e>
                        <m:lim>
                          <m:eqArr>
                            <m:eqArrPr>
                              <m:ctrlPr>
                                <a:rPr lang="en-US" sz="3200" b="0" i="1" smtClean="0">
                                  <a:latin typeface="Cambria Math" panose="02040503050406030204" pitchFamily="18" charset="0"/>
                                  <a:ea typeface="Cambria Math" panose="02040503050406030204" pitchFamily="18" charset="0"/>
                                </a:rPr>
                              </m:ctrlPr>
                            </m:eqArrPr>
                            <m:e>
                              <m:r>
                                <m:rPr>
                                  <m:sty m:val="p"/>
                                </m:rPr>
                                <a:rPr lang="en-US" sz="3200" b="0" i="0" smtClean="0">
                                  <a:latin typeface="Cambria Math" panose="02040503050406030204" pitchFamily="18" charset="0"/>
                                  <a:ea typeface="Cambria Math" panose="02040503050406030204" pitchFamily="18" charset="0"/>
                                </a:rPr>
                                <m:t>Variance</m:t>
                              </m:r>
                            </m:e>
                            <m:e>
                              <m:r>
                                <m:rPr>
                                  <m:sty m:val="p"/>
                                </m:rPr>
                                <a:rPr lang="en-US" sz="3200" b="0" i="0" smtClean="0">
                                  <a:latin typeface="Cambria Math" panose="02040503050406030204" pitchFamily="18" charset="0"/>
                                  <a:ea typeface="Cambria Math" panose="02040503050406030204" pitchFamily="18" charset="0"/>
                                </a:rPr>
                                <m:t>explained</m:t>
                              </m:r>
                            </m:e>
                            <m:e>
                              <m:r>
                                <m:rPr>
                                  <m:sty m:val="p"/>
                                </m:rPr>
                                <a:rPr lang="en-US" sz="3200" b="0" i="0" smtClean="0">
                                  <a:latin typeface="Cambria Math" panose="02040503050406030204" pitchFamily="18" charset="0"/>
                                  <a:ea typeface="Cambria Math" panose="02040503050406030204" pitchFamily="18" charset="0"/>
                                </a:rPr>
                                <m:t>by</m:t>
                              </m:r>
                              <m:r>
                                <a:rPr lang="en-US" sz="3200" b="0" i="0" smtClean="0">
                                  <a:latin typeface="Cambria Math" panose="02040503050406030204" pitchFamily="18" charset="0"/>
                                  <a:ea typeface="Cambria Math" panose="02040503050406030204" pitchFamily="18" charset="0"/>
                                </a:rPr>
                                <m:t> </m:t>
                              </m:r>
                              <m:r>
                                <m:rPr>
                                  <m:sty m:val="p"/>
                                </m:rPr>
                                <a:rPr lang="en-US" sz="3200" b="0" i="0" smtClean="0">
                                  <a:latin typeface="Cambria Math" panose="02040503050406030204" pitchFamily="18" charset="0"/>
                                  <a:ea typeface="Cambria Math" panose="02040503050406030204" pitchFamily="18" charset="0"/>
                                </a:rPr>
                                <m:t>level</m:t>
                              </m:r>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2</m:t>
                              </m:r>
                            </m:e>
                            <m:e>
                              <m:r>
                                <m:rPr>
                                  <m:sty m:val="p"/>
                                </m:rPr>
                                <a:rPr lang="en-US" sz="3200" b="0" i="0" smtClean="0">
                                  <a:latin typeface="Cambria Math" panose="02040503050406030204" pitchFamily="18" charset="0"/>
                                  <a:ea typeface="Cambria Math" panose="02040503050406030204" pitchFamily="18" charset="0"/>
                                </a:rPr>
                                <m:t>pred</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m:t>
                                  </m:r>
                                </m:e>
                                <m:sup>
                                  <m:r>
                                    <a:rPr lang="en-US" sz="3200" b="0" i="1" smtClean="0">
                                      <a:latin typeface="Cambria Math" panose="02040503050406030204" pitchFamily="18" charset="0"/>
                                      <a:ea typeface="Cambria Math" panose="02040503050406030204" pitchFamily="18" charset="0"/>
                                    </a:rPr>
                                    <m:t>′</m:t>
                                  </m:r>
                                </m:sup>
                              </m:sSup>
                              <m:r>
                                <m:rPr>
                                  <m:sty m:val="p"/>
                                </m:rPr>
                                <a:rPr lang="en-US" sz="3200" b="0" i="0" smtClean="0">
                                  <a:latin typeface="Cambria Math" panose="02040503050406030204" pitchFamily="18" charset="0"/>
                                  <a:ea typeface="Cambria Math" panose="02040503050406030204" pitchFamily="18" charset="0"/>
                                </a:rPr>
                                <m:t>s</m:t>
                              </m:r>
                            </m:e>
                            <m:e>
                              <m:r>
                                <m:rPr>
                                  <m:sty m:val="p"/>
                                </m:rPr>
                                <a:rPr lang="en-US" sz="3200" b="0" i="0" smtClean="0">
                                  <a:latin typeface="Cambria Math" panose="02040503050406030204" pitchFamily="18" charset="0"/>
                                  <a:ea typeface="Cambria Math" panose="02040503050406030204" pitchFamily="18" charset="0"/>
                                </a:rPr>
                                <m:t>via</m:t>
                              </m:r>
                              <m:r>
                                <a:rPr lang="en-US" sz="3200" b="0" i="0" smtClean="0">
                                  <a:latin typeface="Cambria Math" panose="02040503050406030204" pitchFamily="18" charset="0"/>
                                  <a:ea typeface="Cambria Math" panose="02040503050406030204" pitchFamily="18" charset="0"/>
                                </a:rPr>
                                <m:t> </m:t>
                              </m:r>
                            </m:e>
                            <m:e>
                              <m:r>
                                <m:rPr>
                                  <m:sty m:val="p"/>
                                </m:rPr>
                                <a:rPr lang="en-US" sz="3200" b="0" i="0" smtClean="0">
                                  <a:latin typeface="Cambria Math" panose="02040503050406030204" pitchFamily="18" charset="0"/>
                                  <a:ea typeface="Cambria Math" panose="02040503050406030204" pitchFamily="18" charset="0"/>
                                </a:rPr>
                                <m:t>fixed</m:t>
                              </m:r>
                            </m:e>
                            <m:e>
                              <m:r>
                                <m:rPr>
                                  <m:sty m:val="p"/>
                                </m:rPr>
                                <a:rPr lang="en-US" sz="3200" b="0" i="0" smtClean="0">
                                  <a:latin typeface="Cambria Math" panose="02040503050406030204" pitchFamily="18" charset="0"/>
                                  <a:ea typeface="Cambria Math" panose="02040503050406030204" pitchFamily="18" charset="0"/>
                                </a:rPr>
                                <m:t>slopes</m:t>
                              </m:r>
                            </m:e>
                          </m:eqArr>
                        </m:lim>
                      </m:limLow>
                      <m:r>
                        <a:rPr lang="en-US" sz="3200" b="0" i="1" smtClean="0">
                          <a:latin typeface="Cambria Math" panose="02040503050406030204" pitchFamily="18" charset="0"/>
                          <a:ea typeface="Cambria Math" panose="02040503050406030204" pitchFamily="18" charset="0"/>
                        </a:rPr>
                        <m:t>+</m:t>
                      </m:r>
                      <m:limLow>
                        <m:limLowPr>
                          <m:ctrlPr>
                            <a:rPr lang="en-US" sz="3200" b="0" i="1" smtClean="0">
                              <a:latin typeface="Cambria Math" panose="02040503050406030204" pitchFamily="18" charset="0"/>
                              <a:ea typeface="Cambria Math" panose="02040503050406030204" pitchFamily="18" charset="0"/>
                            </a:rPr>
                          </m:ctrlPr>
                        </m:limLowPr>
                        <m:e>
                          <m:groupChr>
                            <m:groupChrPr>
                              <m:chr m:val="⏟"/>
                              <m:ctrlPr>
                                <a:rPr lang="en-US" sz="3200" b="0" i="1" smtClean="0">
                                  <a:latin typeface="Cambria Math" panose="02040503050406030204" pitchFamily="18" charset="0"/>
                                  <a:ea typeface="Cambria Math" panose="02040503050406030204" pitchFamily="18" charset="0"/>
                                </a:rPr>
                              </m:ctrlPr>
                            </m:groupChrPr>
                            <m:e>
                              <m:r>
                                <a:rPr lang="en-US" sz="3200" b="0" i="1" smtClean="0">
                                  <a:latin typeface="Cambria Math" panose="02040503050406030204" pitchFamily="18" charset="0"/>
                                  <a:ea typeface="Cambria Math" panose="02040503050406030204" pitchFamily="18" charset="0"/>
                                </a:rPr>
                                <m:t>𝑡𝑟</m:t>
                              </m:r>
                              <m:d>
                                <m:dPr>
                                  <m:ctrlPr>
                                    <a:rPr lang="en-US" sz="3200" b="0" i="1" smtClean="0">
                                      <a:latin typeface="Cambria Math" panose="02040503050406030204" pitchFamily="18" charset="0"/>
                                      <a:ea typeface="Cambria Math" panose="02040503050406030204" pitchFamily="18" charset="0"/>
                                    </a:rPr>
                                  </m:ctrlPr>
                                </m:dPr>
                                <m:e>
                                  <m:r>
                                    <a:rPr lang="en-US" sz="3200" b="1" i="0" smtClean="0">
                                      <a:latin typeface="Cambria Math" panose="02040503050406030204" pitchFamily="18" charset="0"/>
                                      <a:ea typeface="Cambria Math" panose="02040503050406030204" pitchFamily="18" charset="0"/>
                                    </a:rPr>
                                    <m:t>𝚺𝚻</m:t>
                                  </m:r>
                                </m:e>
                              </m:d>
                            </m:e>
                          </m:groupChr>
                        </m:e>
                        <m:lim>
                          <m:eqArr>
                            <m:eqArrPr>
                              <m:ctrlPr>
                                <a:rPr lang="en-US" sz="3200" b="0" i="1" smtClean="0">
                                  <a:latin typeface="Cambria Math" panose="02040503050406030204" pitchFamily="18" charset="0"/>
                                  <a:ea typeface="Cambria Math" panose="02040503050406030204" pitchFamily="18" charset="0"/>
                                </a:rPr>
                              </m:ctrlPr>
                            </m:eqArrPr>
                            <m:e>
                              <m:r>
                                <m:rPr>
                                  <m:sty m:val="p"/>
                                </m:rPr>
                                <a:rPr lang="en-US" sz="3200" b="0" i="0" smtClean="0">
                                  <a:latin typeface="Cambria Math" panose="02040503050406030204" pitchFamily="18" charset="0"/>
                                  <a:ea typeface="Cambria Math" panose="02040503050406030204" pitchFamily="18" charset="0"/>
                                </a:rPr>
                                <m:t>Variance</m:t>
                              </m:r>
                            </m:e>
                            <m:e>
                              <m:r>
                                <m:rPr>
                                  <m:sty m:val="p"/>
                                </m:rPr>
                                <a:rPr lang="en-US" sz="3200" b="0" i="0" smtClean="0">
                                  <a:latin typeface="Cambria Math" panose="02040503050406030204" pitchFamily="18" charset="0"/>
                                  <a:ea typeface="Cambria Math" panose="02040503050406030204" pitchFamily="18" charset="0"/>
                                </a:rPr>
                                <m:t>explained</m:t>
                              </m:r>
                            </m:e>
                            <m:e>
                              <m:r>
                                <m:rPr>
                                  <m:sty m:val="p"/>
                                </m:rPr>
                                <a:rPr lang="en-US" sz="3200" b="0" i="0" smtClean="0">
                                  <a:latin typeface="Cambria Math" panose="02040503050406030204" pitchFamily="18" charset="0"/>
                                  <a:ea typeface="Cambria Math" panose="02040503050406030204" pitchFamily="18" charset="0"/>
                                </a:rPr>
                                <m:t>by</m:t>
                              </m:r>
                              <m:r>
                                <a:rPr lang="en-US" sz="3200" b="0" i="0" smtClean="0">
                                  <a:latin typeface="Cambria Math" panose="02040503050406030204" pitchFamily="18" charset="0"/>
                                  <a:ea typeface="Cambria Math" panose="02040503050406030204" pitchFamily="18" charset="0"/>
                                </a:rPr>
                                <m:t> </m:t>
                              </m:r>
                              <m:r>
                                <m:rPr>
                                  <m:sty m:val="p"/>
                                </m:rPr>
                                <a:rPr lang="en-US" sz="3200" b="0" i="0" smtClean="0">
                                  <a:latin typeface="Cambria Math" panose="02040503050406030204" pitchFamily="18" charset="0"/>
                                  <a:ea typeface="Cambria Math" panose="02040503050406030204" pitchFamily="18" charset="0"/>
                                </a:rPr>
                                <m:t>level</m:t>
                              </m:r>
                              <m:r>
                                <a:rPr lang="en-US" sz="3200" i="1">
                                  <a:latin typeface="Cambria Math" panose="02040503050406030204" pitchFamily="18" charset="0"/>
                                  <a:ea typeface="Cambria Math" panose="02040503050406030204" pitchFamily="18" charset="0"/>
                                </a:rPr>
                                <m:t>–</m:t>
                              </m:r>
                              <m:r>
                                <a:rPr lang="en-US" sz="3200" b="0" i="0" smtClean="0">
                                  <a:latin typeface="Cambria Math" panose="02040503050406030204" pitchFamily="18" charset="0"/>
                                  <a:ea typeface="Cambria Math" panose="02040503050406030204" pitchFamily="18" charset="0"/>
                                </a:rPr>
                                <m:t>1</m:t>
                              </m:r>
                            </m:e>
                            <m:e>
                              <m:r>
                                <m:rPr>
                                  <m:sty m:val="p"/>
                                </m:rPr>
                                <a:rPr lang="en-US" sz="3200">
                                  <a:latin typeface="Cambria Math" panose="02040503050406030204" pitchFamily="18" charset="0"/>
                                  <a:ea typeface="Cambria Math" panose="02040503050406030204" pitchFamily="18" charset="0"/>
                                </a:rPr>
                                <m:t>pred</m:t>
                              </m:r>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m:t>
                                  </m:r>
                                </m:e>
                                <m:sup>
                                  <m:r>
                                    <a:rPr lang="en-US" sz="3200" i="1">
                                      <a:latin typeface="Cambria Math" panose="02040503050406030204" pitchFamily="18" charset="0"/>
                                      <a:ea typeface="Cambria Math" panose="02040503050406030204" pitchFamily="18" charset="0"/>
                                    </a:rPr>
                                    <m:t>′</m:t>
                                  </m:r>
                                </m:sup>
                              </m:sSup>
                              <m:r>
                                <m:rPr>
                                  <m:sty m:val="p"/>
                                </m:rPr>
                                <a:rPr lang="en-US" sz="3200">
                                  <a:latin typeface="Cambria Math" panose="02040503050406030204" pitchFamily="18" charset="0"/>
                                  <a:ea typeface="Cambria Math" panose="02040503050406030204" pitchFamily="18" charset="0"/>
                                </a:rPr>
                                <m:t>s</m:t>
                              </m:r>
                            </m:e>
                            <m:e>
                              <m:r>
                                <m:rPr>
                                  <m:sty m:val="p"/>
                                </m:rPr>
                                <a:rPr lang="en-US" sz="3200" b="0" i="0" smtClean="0">
                                  <a:latin typeface="Cambria Math" panose="02040503050406030204" pitchFamily="18" charset="0"/>
                                  <a:ea typeface="Cambria Math" panose="02040503050406030204" pitchFamily="18" charset="0"/>
                                </a:rPr>
                                <m:t>via</m:t>
                              </m:r>
                              <m:r>
                                <a:rPr lang="en-US" sz="3200" b="0" i="0" smtClean="0">
                                  <a:latin typeface="Cambria Math" panose="02040503050406030204" pitchFamily="18" charset="0"/>
                                  <a:ea typeface="Cambria Math" panose="02040503050406030204" pitchFamily="18" charset="0"/>
                                </a:rPr>
                                <m:t> </m:t>
                              </m:r>
                            </m:e>
                            <m:e>
                              <m:r>
                                <m:rPr>
                                  <m:sty m:val="p"/>
                                </m:rPr>
                                <a:rPr lang="en-US" sz="3200" b="0" i="0" smtClean="0">
                                  <a:latin typeface="Cambria Math" panose="02040503050406030204" pitchFamily="18" charset="0"/>
                                  <a:ea typeface="Cambria Math" panose="02040503050406030204" pitchFamily="18" charset="0"/>
                                </a:rPr>
                                <m:t>random</m:t>
                              </m:r>
                            </m:e>
                            <m:e>
                              <m:r>
                                <m:rPr>
                                  <m:sty m:val="p"/>
                                </m:rPr>
                                <a:rPr lang="en-US" sz="3200" b="0" i="0" smtClean="0">
                                  <a:latin typeface="Cambria Math" panose="02040503050406030204" pitchFamily="18" charset="0"/>
                                  <a:ea typeface="Cambria Math" panose="02040503050406030204" pitchFamily="18" charset="0"/>
                                </a:rPr>
                                <m:t>slope</m:t>
                              </m:r>
                            </m:e>
                            <m:e>
                              <m:r>
                                <m:rPr>
                                  <m:sty m:val="p"/>
                                </m:rPr>
                                <a:rPr lang="en-US" sz="3200" b="0" i="0" smtClean="0">
                                  <a:latin typeface="Cambria Math" panose="02040503050406030204" pitchFamily="18" charset="0"/>
                                  <a:ea typeface="Cambria Math" panose="02040503050406030204" pitchFamily="18" charset="0"/>
                                </a:rPr>
                                <m:t>variation</m:t>
                              </m:r>
                            </m:e>
                          </m:eqArr>
                        </m:lim>
                      </m:limLow>
                      <m:r>
                        <a:rPr lang="en-US" sz="3200" b="0" i="1" smtClean="0">
                          <a:latin typeface="Cambria Math" panose="02040503050406030204" pitchFamily="18" charset="0"/>
                          <a:ea typeface="Cambria Math" panose="02040503050406030204" pitchFamily="18" charset="0"/>
                        </a:rPr>
                        <m:t>+</m:t>
                      </m:r>
                      <m:limLow>
                        <m:limLowPr>
                          <m:ctrlPr>
                            <a:rPr lang="en-US" sz="3200" b="0" i="1" smtClean="0">
                              <a:latin typeface="Cambria Math" panose="02040503050406030204" pitchFamily="18" charset="0"/>
                              <a:ea typeface="Cambria Math" panose="02040503050406030204" pitchFamily="18" charset="0"/>
                            </a:rPr>
                          </m:ctrlPr>
                        </m:limLowPr>
                        <m:e>
                          <m:groupChr>
                            <m:groupChrPr>
                              <m:chr m:val="⏟"/>
                              <m:ctrlPr>
                                <a:rPr lang="en-US" sz="3200" b="0" i="1" smtClean="0">
                                  <a:latin typeface="Cambria Math" panose="02040503050406030204" pitchFamily="18" charset="0"/>
                                  <a:ea typeface="Cambria Math" panose="02040503050406030204" pitchFamily="18" charset="0"/>
                                </a:rPr>
                              </m:ctrlPr>
                            </m:groupChr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𝜏</m:t>
                                  </m:r>
                                </m:e>
                                <m:sub>
                                  <m:r>
                                    <a:rPr lang="en-US" sz="3200" b="0" i="1" smtClean="0">
                                      <a:latin typeface="Cambria Math" panose="02040503050406030204" pitchFamily="18" charset="0"/>
                                      <a:ea typeface="Cambria Math" panose="02040503050406030204" pitchFamily="18" charset="0"/>
                                    </a:rPr>
                                    <m:t>00</m:t>
                                  </m:r>
                                </m:sub>
                              </m:sSub>
                            </m:e>
                          </m:groupChr>
                        </m:e>
                        <m:lim>
                          <m:eqArr>
                            <m:eqArrPr>
                              <m:ctrlPr>
                                <a:rPr lang="en-US" sz="3200" b="0" i="1" smtClean="0">
                                  <a:latin typeface="Cambria Math" panose="02040503050406030204" pitchFamily="18" charset="0"/>
                                  <a:ea typeface="Cambria Math" panose="02040503050406030204" pitchFamily="18" charset="0"/>
                                </a:rPr>
                              </m:ctrlPr>
                            </m:eqArrPr>
                            <m:e>
                              <m:r>
                                <m:rPr>
                                  <m:sty m:val="p"/>
                                </m:rPr>
                                <a:rPr lang="en-US" sz="3200" b="0" i="0" smtClean="0">
                                  <a:latin typeface="Cambria Math" panose="02040503050406030204" pitchFamily="18" charset="0"/>
                                  <a:ea typeface="Cambria Math" panose="02040503050406030204" pitchFamily="18" charset="0"/>
                                </a:rPr>
                                <m:t>Variance</m:t>
                              </m:r>
                            </m:e>
                            <m:e>
                              <m:r>
                                <m:rPr>
                                  <m:sty m:val="p"/>
                                </m:rPr>
                                <a:rPr lang="en-US" sz="3200" b="0" i="0" smtClean="0">
                                  <a:latin typeface="Cambria Math" panose="02040503050406030204" pitchFamily="18" charset="0"/>
                                  <a:ea typeface="Cambria Math" panose="02040503050406030204" pitchFamily="18" charset="0"/>
                                </a:rPr>
                                <m:t>explained</m:t>
                              </m:r>
                            </m:e>
                            <m:e>
                              <m:r>
                                <m:rPr>
                                  <m:sty m:val="p"/>
                                </m:rPr>
                                <a:rPr lang="en-US" sz="3200" b="0" i="0" smtClean="0">
                                  <a:latin typeface="Cambria Math" panose="02040503050406030204" pitchFamily="18" charset="0"/>
                                  <a:ea typeface="Cambria Math" panose="02040503050406030204" pitchFamily="18" charset="0"/>
                                </a:rPr>
                                <m:t>by</m:t>
                              </m:r>
                              <m:r>
                                <a:rPr lang="en-US" sz="3200" b="0" i="0" smtClean="0">
                                  <a:latin typeface="Cambria Math" panose="02040503050406030204" pitchFamily="18" charset="0"/>
                                  <a:ea typeface="Cambria Math" panose="02040503050406030204" pitchFamily="18" charset="0"/>
                                </a:rPr>
                                <m:t> </m:t>
                              </m:r>
                              <m:r>
                                <m:rPr>
                                  <m:sty m:val="p"/>
                                </m:rPr>
                                <a:rPr lang="en-US" sz="3200" b="0" i="0" smtClean="0">
                                  <a:latin typeface="Cambria Math" panose="02040503050406030204" pitchFamily="18" charset="0"/>
                                  <a:ea typeface="Cambria Math" panose="02040503050406030204" pitchFamily="18" charset="0"/>
                                </a:rPr>
                                <m:t>cluster</m:t>
                              </m:r>
                              <m:r>
                                <a:rPr lang="en-US" sz="3200" i="1">
                                  <a:latin typeface="Cambria Math" panose="02040503050406030204" pitchFamily="18" charset="0"/>
                                  <a:ea typeface="Cambria Math" panose="02040503050406030204" pitchFamily="18" charset="0"/>
                                </a:rPr>
                                <m:t>–</m:t>
                              </m:r>
                            </m:e>
                            <m:e>
                              <m:r>
                                <m:rPr>
                                  <m:sty m:val="p"/>
                                </m:rPr>
                                <a:rPr lang="en-US" sz="3200" b="0" i="0" smtClean="0">
                                  <a:latin typeface="Cambria Math" panose="02040503050406030204" pitchFamily="18" charset="0"/>
                                  <a:ea typeface="Cambria Math" panose="02040503050406030204" pitchFamily="18" charset="0"/>
                                </a:rPr>
                                <m:t>specific</m:t>
                              </m:r>
                            </m:e>
                            <m:e>
                              <m:r>
                                <m:rPr>
                                  <m:sty m:val="p"/>
                                </m:rPr>
                                <a:rPr lang="en-US" sz="3200" b="0" i="0" smtClean="0">
                                  <a:latin typeface="Cambria Math" panose="02040503050406030204" pitchFamily="18" charset="0"/>
                                  <a:ea typeface="Cambria Math" panose="02040503050406030204" pitchFamily="18" charset="0"/>
                                </a:rPr>
                                <m:t>outcome</m:t>
                              </m:r>
                              <m:r>
                                <a:rPr lang="en-US" sz="3200" b="0" i="0" smtClean="0">
                                  <a:latin typeface="Cambria Math" panose="02040503050406030204" pitchFamily="18" charset="0"/>
                                  <a:ea typeface="Cambria Math" panose="02040503050406030204" pitchFamily="18" charset="0"/>
                                </a:rPr>
                                <m:t> </m:t>
                              </m:r>
                            </m:e>
                            <m:e>
                              <m:r>
                                <m:rPr>
                                  <m:sty m:val="p"/>
                                </m:rPr>
                                <a:rPr lang="en-US" sz="3200" b="0" i="0" smtClean="0">
                                  <a:latin typeface="Cambria Math" panose="02040503050406030204" pitchFamily="18" charset="0"/>
                                  <a:ea typeface="Cambria Math" panose="02040503050406030204" pitchFamily="18" charset="0"/>
                                </a:rPr>
                                <m:t>means</m:t>
                              </m:r>
                            </m:e>
                            <m:e>
                              <m:r>
                                <m:rPr>
                                  <m:sty m:val="p"/>
                                </m:rPr>
                                <a:rPr lang="en-US" sz="3200" b="0" i="0" smtClean="0">
                                  <a:latin typeface="Cambria Math" panose="02040503050406030204" pitchFamily="18" charset="0"/>
                                  <a:ea typeface="Cambria Math" panose="02040503050406030204" pitchFamily="18" charset="0"/>
                                </a:rPr>
                                <m:t>via</m:t>
                              </m:r>
                              <m:r>
                                <a:rPr lang="en-US" sz="3200" b="0" i="0" smtClean="0">
                                  <a:latin typeface="Cambria Math" panose="02040503050406030204" pitchFamily="18" charset="0"/>
                                  <a:ea typeface="Cambria Math" panose="02040503050406030204" pitchFamily="18" charset="0"/>
                                </a:rPr>
                                <m:t> </m:t>
                              </m:r>
                            </m:e>
                            <m:e>
                              <m:r>
                                <m:rPr>
                                  <m:sty m:val="p"/>
                                </m:rPr>
                                <a:rPr lang="en-US" sz="3200" b="0" i="0" smtClean="0">
                                  <a:latin typeface="Cambria Math" panose="02040503050406030204" pitchFamily="18" charset="0"/>
                                  <a:ea typeface="Cambria Math" panose="02040503050406030204" pitchFamily="18" charset="0"/>
                                </a:rPr>
                                <m:t>random</m:t>
                              </m:r>
                            </m:e>
                            <m:e>
                              <m:r>
                                <m:rPr>
                                  <m:sty m:val="p"/>
                                </m:rPr>
                                <a:rPr lang="en-US" sz="3200" b="0" i="0" smtClean="0">
                                  <a:latin typeface="Cambria Math" panose="02040503050406030204" pitchFamily="18" charset="0"/>
                                  <a:ea typeface="Cambria Math" panose="02040503050406030204" pitchFamily="18" charset="0"/>
                                </a:rPr>
                                <m:t>intercept</m:t>
                              </m:r>
                            </m:e>
                            <m:e>
                              <m:r>
                                <m:rPr>
                                  <m:sty m:val="p"/>
                                </m:rPr>
                                <a:rPr lang="en-US" sz="3200" b="0" i="0" smtClean="0">
                                  <a:latin typeface="Cambria Math" panose="02040503050406030204" pitchFamily="18" charset="0"/>
                                  <a:ea typeface="Cambria Math" panose="02040503050406030204" pitchFamily="18" charset="0"/>
                                </a:rPr>
                                <m:t>variation</m:t>
                              </m:r>
                            </m:e>
                          </m:eqArr>
                        </m:lim>
                      </m:limLow>
                      <m:r>
                        <a:rPr lang="en-US" sz="3200" b="0" i="1" smtClean="0">
                          <a:latin typeface="Cambria Math" panose="02040503050406030204" pitchFamily="18" charset="0"/>
                          <a:ea typeface="Cambria Math" panose="02040503050406030204" pitchFamily="18" charset="0"/>
                        </a:rPr>
                        <m:t>+</m:t>
                      </m:r>
                      <m:limLow>
                        <m:limLowPr>
                          <m:ctrlPr>
                            <a:rPr lang="en-US" sz="3200" b="0" i="1" smtClean="0">
                              <a:latin typeface="Cambria Math" panose="02040503050406030204" pitchFamily="18" charset="0"/>
                              <a:ea typeface="Cambria Math" panose="02040503050406030204" pitchFamily="18" charset="0"/>
                            </a:rPr>
                          </m:ctrlPr>
                        </m:limLowPr>
                        <m:e>
                          <m:groupChr>
                            <m:groupChrPr>
                              <m:chr m:val="⏟"/>
                              <m:ctrlPr>
                                <a:rPr lang="en-US" sz="3200" b="0" i="1" smtClean="0">
                                  <a:latin typeface="Cambria Math" panose="02040503050406030204" pitchFamily="18" charset="0"/>
                                  <a:ea typeface="Cambria Math" panose="02040503050406030204" pitchFamily="18" charset="0"/>
                                </a:rPr>
                              </m:ctrlPr>
                            </m:groupChrPr>
                            <m:e>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𝜎</m:t>
                                  </m:r>
                                </m:e>
                                <m:sup>
                                  <m:r>
                                    <a:rPr lang="en-US" sz="3200" b="0" i="1" smtClean="0">
                                      <a:latin typeface="Cambria Math" panose="02040503050406030204" pitchFamily="18" charset="0"/>
                                      <a:ea typeface="Cambria Math" panose="02040503050406030204" pitchFamily="18" charset="0"/>
                                    </a:rPr>
                                    <m:t>2</m:t>
                                  </m:r>
                                </m:sup>
                              </m:sSup>
                            </m:e>
                          </m:groupChr>
                        </m:e>
                        <m:lim>
                          <m:eqArr>
                            <m:eqArrPr>
                              <m:ctrlPr>
                                <a:rPr lang="en-US" sz="3200" b="0" i="1" smtClean="0">
                                  <a:latin typeface="Cambria Math" panose="02040503050406030204" pitchFamily="18" charset="0"/>
                                  <a:ea typeface="Cambria Math" panose="02040503050406030204" pitchFamily="18" charset="0"/>
                                </a:rPr>
                              </m:ctrlPr>
                            </m:eqArrPr>
                            <m:e>
                              <m:r>
                                <m:rPr>
                                  <m:sty m:val="p"/>
                                </m:rPr>
                                <a:rPr lang="en-US" sz="3200" b="0" i="0" smtClean="0">
                                  <a:latin typeface="Cambria Math" panose="02040503050406030204" pitchFamily="18" charset="0"/>
                                  <a:ea typeface="Cambria Math" panose="02040503050406030204" pitchFamily="18" charset="0"/>
                                </a:rPr>
                                <m:t>Level</m:t>
                              </m:r>
                              <m:r>
                                <a:rPr lang="en-US" sz="3200" i="1">
                                  <a:latin typeface="Cambria Math" panose="02040503050406030204" pitchFamily="18" charset="0"/>
                                  <a:ea typeface="Cambria Math" panose="02040503050406030204" pitchFamily="18" charset="0"/>
                                </a:rPr>
                                <m:t>–</m:t>
                              </m:r>
                              <m:r>
                                <a:rPr lang="en-US" sz="3200" b="0" i="0" smtClean="0">
                                  <a:latin typeface="Cambria Math" panose="02040503050406030204" pitchFamily="18" charset="0"/>
                                  <a:ea typeface="Cambria Math" panose="02040503050406030204" pitchFamily="18" charset="0"/>
                                </a:rPr>
                                <m:t>1</m:t>
                              </m:r>
                            </m:e>
                            <m:e>
                              <m:r>
                                <m:rPr>
                                  <m:sty m:val="p"/>
                                </m:rPr>
                                <a:rPr lang="en-US" sz="3200" b="0" i="0" smtClean="0">
                                  <a:latin typeface="Cambria Math" panose="02040503050406030204" pitchFamily="18" charset="0"/>
                                  <a:ea typeface="Cambria Math" panose="02040503050406030204" pitchFamily="18" charset="0"/>
                                </a:rPr>
                                <m:t>residual</m:t>
                              </m:r>
                            </m:e>
                            <m:e>
                              <m:r>
                                <m:rPr>
                                  <m:sty m:val="p"/>
                                </m:rPr>
                                <a:rPr lang="en-US" sz="3200" b="0" i="0" smtClean="0">
                                  <a:latin typeface="Cambria Math" panose="02040503050406030204" pitchFamily="18" charset="0"/>
                                  <a:ea typeface="Cambria Math" panose="02040503050406030204" pitchFamily="18" charset="0"/>
                                </a:rPr>
                                <m:t>variance</m:t>
                              </m:r>
                            </m:e>
                          </m:eqArr>
                        </m:lim>
                      </m:limLow>
                    </m:oMath>
                  </m:oMathPara>
                </a14:m>
                <a:endParaRPr lang="en-US" sz="3200"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D1D7A3A-9214-407E-EADB-9D6A712A2890}"/>
                  </a:ext>
                </a:extLst>
              </p:cNvPr>
              <p:cNvSpPr>
                <a:spLocks noGrp="1" noRot="1" noChangeAspect="1" noMove="1" noResize="1" noEditPoints="1" noAdjustHandles="1" noChangeArrowheads="1" noChangeShapeType="1" noTextEdit="1"/>
              </p:cNvSpPr>
              <p:nvPr>
                <p:ph idx="1"/>
              </p:nvPr>
            </p:nvSpPr>
            <p:spPr>
              <a:xfrm>
                <a:off x="536896" y="1825625"/>
                <a:ext cx="11224470" cy="4351338"/>
              </a:xfrm>
              <a:blipFill>
                <a:blip r:embed="rId2"/>
                <a:stretch>
                  <a:fillRect r="-8365"/>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60BC57D5-252C-C68B-4ED1-BB9547AFEE29}"/>
              </a:ext>
            </a:extLst>
          </p:cNvPr>
          <p:cNvSpPr>
            <a:spLocks noGrp="1"/>
          </p:cNvSpPr>
          <p:nvPr>
            <p:ph type="title"/>
          </p:nvPr>
        </p:nvSpPr>
        <p:spPr>
          <a:xfrm>
            <a:off x="838199" y="365125"/>
            <a:ext cx="10710553" cy="1325563"/>
          </a:xfrm>
        </p:spPr>
        <p:txBody>
          <a:bodyPr>
            <a:normAutofit/>
          </a:bodyPr>
          <a:lstStyle/>
          <a:p>
            <a:r>
              <a:rPr lang="en-US" sz="4000" dirty="0">
                <a:latin typeface="Cambria Math" panose="02040503050406030204" pitchFamily="18" charset="0"/>
                <a:ea typeface="Cambria Math" panose="02040503050406030204" pitchFamily="18" charset="0"/>
              </a:rPr>
              <a:t>Full Two-Level Variance Decomposition (cwc)</a:t>
            </a:r>
          </a:p>
        </p:txBody>
      </p:sp>
    </p:spTree>
    <p:extLst>
      <p:ext uri="{BB962C8B-B14F-4D97-AF65-F5344CB8AC3E}">
        <p14:creationId xmlns:p14="http://schemas.microsoft.com/office/powerpoint/2010/main" val="240331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1D7A3A-9214-407E-EADB-9D6A712A2890}"/>
                  </a:ext>
                </a:extLst>
              </p:cNvPr>
              <p:cNvSpPr>
                <a:spLocks noGrp="1"/>
              </p:cNvSpPr>
              <p:nvPr>
                <p:ph idx="1"/>
              </p:nvPr>
            </p:nvSpPr>
            <p:spPr>
              <a:xfrm>
                <a:off x="838199" y="1825625"/>
                <a:ext cx="10710553" cy="4351338"/>
              </a:xfrm>
            </p:spPr>
            <p:txBody>
              <a:bodyPr>
                <a:no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3600" b="0" i="0" smtClean="0">
                          <a:latin typeface="Cambria Math" panose="02040503050406030204" pitchFamily="18" charset="0"/>
                          <a:ea typeface="Cambria Math" panose="02040503050406030204" pitchFamily="18" charset="0"/>
                        </a:rPr>
                        <m:t>var</m:t>
                      </m:r>
                      <m:d>
                        <m:dPr>
                          <m:ctrlPr>
                            <a:rPr lang="en-US" sz="3600" b="0" i="1" smtClean="0">
                              <a:latin typeface="Cambria Math" panose="02040503050406030204" pitchFamily="18" charset="0"/>
                              <a:ea typeface="Cambria Math" panose="02040503050406030204" pitchFamily="18" charset="0"/>
                            </a:rPr>
                          </m:ctrlPr>
                        </m:dPr>
                        <m:e>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𝑦</m:t>
                              </m:r>
                            </m:e>
                            <m:sub>
                              <m:r>
                                <a:rPr lang="en-US" sz="3600" b="0" i="1" smtClean="0">
                                  <a:latin typeface="Cambria Math" panose="02040503050406030204" pitchFamily="18" charset="0"/>
                                  <a:ea typeface="Cambria Math" panose="02040503050406030204" pitchFamily="18" charset="0"/>
                                </a:rPr>
                                <m:t>𝑖𝑗</m:t>
                              </m:r>
                            </m:sub>
                          </m:sSub>
                        </m:e>
                      </m:d>
                      <m:r>
                        <a:rPr lang="en-US" sz="3600" b="0" i="1" smtClean="0">
                          <a:latin typeface="Cambria Math" panose="02040503050406030204" pitchFamily="18" charset="0"/>
                          <a:ea typeface="Cambria Math" panose="02040503050406030204" pitchFamily="18" charset="0"/>
                        </a:rPr>
                        <m:t>=</m:t>
                      </m:r>
                      <m:limUpp>
                        <m:limUppPr>
                          <m:ctrlPr>
                            <a:rPr lang="en-US" sz="3600" b="0" i="1" smtClean="0">
                              <a:latin typeface="Cambria Math" panose="02040503050406030204" pitchFamily="18" charset="0"/>
                              <a:ea typeface="Cambria Math" panose="02040503050406030204" pitchFamily="18" charset="0"/>
                            </a:rPr>
                          </m:ctrlPr>
                        </m:limUppPr>
                        <m:e>
                          <m:groupChr>
                            <m:groupChrPr>
                              <m:chr m:val="⏞"/>
                              <m:pos m:val="top"/>
                              <m:vertJc m:val="bot"/>
                              <m:ctrlPr>
                                <a:rPr lang="en-US" sz="3600" b="0" i="1" smtClean="0">
                                  <a:latin typeface="Cambria Math" panose="02040503050406030204" pitchFamily="18" charset="0"/>
                                  <a:ea typeface="Cambria Math" panose="02040503050406030204" pitchFamily="18" charset="0"/>
                                </a:rPr>
                              </m:ctrlPr>
                            </m:groupChrPr>
                            <m:e>
                              <m:sSubSup>
                                <m:sSubSupPr>
                                  <m:ctrlPr>
                                    <a:rPr lang="en-US" sz="3600" b="0" i="1" smtClean="0">
                                      <a:latin typeface="Cambria Math" panose="02040503050406030204" pitchFamily="18" charset="0"/>
                                      <a:ea typeface="Cambria Math" panose="02040503050406030204" pitchFamily="18" charset="0"/>
                                    </a:rPr>
                                  </m:ctrlPr>
                                </m:sSubSupPr>
                                <m:e>
                                  <m:r>
                                    <a:rPr lang="en-US" sz="3600" b="1" i="0" smtClean="0">
                                      <a:latin typeface="Cambria Math" panose="02040503050406030204" pitchFamily="18" charset="0"/>
                                      <a:ea typeface="Cambria Math" panose="02040503050406030204" pitchFamily="18" charset="0"/>
                                    </a:rPr>
                                    <m:t>𝛄</m:t>
                                  </m:r>
                                </m:e>
                                <m:sub>
                                  <m:r>
                                    <a:rPr lang="en-US" sz="3600" b="0" i="1" smtClean="0">
                                      <a:latin typeface="Cambria Math" panose="02040503050406030204" pitchFamily="18" charset="0"/>
                                      <a:ea typeface="Cambria Math" panose="02040503050406030204" pitchFamily="18" charset="0"/>
                                    </a:rPr>
                                    <m:t>1</m:t>
                                  </m:r>
                                </m:sub>
                                <m:sup>
                                  <m:r>
                                    <a:rPr lang="en-US" sz="3600" b="0" i="1" smtClean="0">
                                      <a:latin typeface="Cambria Math" panose="02040503050406030204" pitchFamily="18" charset="0"/>
                                      <a:ea typeface="Cambria Math" panose="02040503050406030204" pitchFamily="18" charset="0"/>
                                    </a:rPr>
                                    <m:t>′</m:t>
                                  </m:r>
                                </m:sup>
                              </m:sSubSup>
                              <m:sSub>
                                <m:sSubPr>
                                  <m:ctrlPr>
                                    <a:rPr lang="en-US" sz="3600" b="1" i="1" smtClean="0">
                                      <a:latin typeface="Cambria Math" panose="02040503050406030204" pitchFamily="18" charset="0"/>
                                      <a:ea typeface="Cambria Math" panose="02040503050406030204" pitchFamily="18" charset="0"/>
                                    </a:rPr>
                                  </m:ctrlPr>
                                </m:sSubPr>
                                <m:e>
                                  <m:r>
                                    <a:rPr lang="en-US" sz="3600" b="1" i="0" smtClean="0">
                                      <a:latin typeface="Cambria Math" panose="02040503050406030204" pitchFamily="18" charset="0"/>
                                      <a:ea typeface="Cambria Math" panose="02040503050406030204" pitchFamily="18" charset="0"/>
                                    </a:rPr>
                                    <m:t>𝚽</m:t>
                                  </m:r>
                                </m:e>
                                <m:sub>
                                  <m:r>
                                    <a:rPr lang="en-US" sz="3600" b="0" i="0" smtClean="0">
                                      <a:latin typeface="Cambria Math" panose="02040503050406030204" pitchFamily="18" charset="0"/>
                                      <a:ea typeface="Cambria Math" panose="02040503050406030204" pitchFamily="18" charset="0"/>
                                    </a:rPr>
                                    <m:t>1</m:t>
                                  </m:r>
                                </m:sub>
                              </m:sSub>
                              <m:sSub>
                                <m:sSubPr>
                                  <m:ctrlPr>
                                    <a:rPr lang="en-US" sz="3600" b="1" i="1" smtClean="0">
                                      <a:latin typeface="Cambria Math" panose="02040503050406030204" pitchFamily="18" charset="0"/>
                                      <a:ea typeface="Cambria Math" panose="02040503050406030204" pitchFamily="18" charset="0"/>
                                    </a:rPr>
                                  </m:ctrlPr>
                                </m:sSubPr>
                                <m:e>
                                  <m:r>
                                    <a:rPr lang="en-US" sz="3600" b="1" i="0" smtClean="0">
                                      <a:latin typeface="Cambria Math" panose="02040503050406030204" pitchFamily="18" charset="0"/>
                                      <a:ea typeface="Cambria Math" panose="02040503050406030204" pitchFamily="18" charset="0"/>
                                    </a:rPr>
                                    <m:t>𝛄</m:t>
                                  </m:r>
                                </m:e>
                                <m:sub>
                                  <m:r>
                                    <a:rPr lang="en-US" sz="3600" b="0" i="0" smtClean="0">
                                      <a:latin typeface="Cambria Math" panose="02040503050406030204" pitchFamily="18" charset="0"/>
                                      <a:ea typeface="Cambria Math" panose="02040503050406030204" pitchFamily="18" charset="0"/>
                                    </a:rPr>
                                    <m:t>1</m:t>
                                  </m:r>
                                </m:sub>
                              </m:sSub>
                              <m:r>
                                <a:rPr lang="en-US" sz="3600" b="0" i="1" smtClean="0">
                                  <a:latin typeface="Cambria Math" panose="02040503050406030204" pitchFamily="18" charset="0"/>
                                  <a:ea typeface="Cambria Math" panose="02040503050406030204" pitchFamily="18" charset="0"/>
                                </a:rPr>
                                <m:t>+</m:t>
                              </m:r>
                              <m:sSubSup>
                                <m:sSubSupPr>
                                  <m:ctrlPr>
                                    <a:rPr lang="en-US" sz="3600" b="0" i="1" smtClean="0">
                                      <a:latin typeface="Cambria Math" panose="02040503050406030204" pitchFamily="18" charset="0"/>
                                      <a:ea typeface="Cambria Math" panose="02040503050406030204" pitchFamily="18" charset="0"/>
                                    </a:rPr>
                                  </m:ctrlPr>
                                </m:sSubSupPr>
                                <m:e>
                                  <m:r>
                                    <a:rPr lang="en-US" sz="3600" b="1" i="0" smtClean="0">
                                      <a:latin typeface="Cambria Math" panose="02040503050406030204" pitchFamily="18" charset="0"/>
                                      <a:ea typeface="Cambria Math" panose="02040503050406030204" pitchFamily="18" charset="0"/>
                                    </a:rPr>
                                    <m:t>𝛄</m:t>
                                  </m:r>
                                </m:e>
                                <m:sub>
                                  <m:r>
                                    <a:rPr lang="en-US" sz="3600" b="0" i="1" smtClean="0">
                                      <a:latin typeface="Cambria Math" panose="02040503050406030204" pitchFamily="18" charset="0"/>
                                      <a:ea typeface="Cambria Math" panose="02040503050406030204" pitchFamily="18" charset="0"/>
                                    </a:rPr>
                                    <m:t>2</m:t>
                                  </m:r>
                                </m:sub>
                                <m:sup>
                                  <m:r>
                                    <a:rPr lang="en-US" sz="3600" b="0" i="1" smtClean="0">
                                      <a:latin typeface="Cambria Math" panose="02040503050406030204" pitchFamily="18" charset="0"/>
                                      <a:ea typeface="Cambria Math" panose="02040503050406030204" pitchFamily="18" charset="0"/>
                                    </a:rPr>
                                    <m:t>′</m:t>
                                  </m:r>
                                </m:sup>
                              </m:sSubSup>
                              <m:sSub>
                                <m:sSubPr>
                                  <m:ctrlPr>
                                    <a:rPr lang="en-US" sz="3600" b="1" i="1" smtClean="0">
                                      <a:latin typeface="Cambria Math" panose="02040503050406030204" pitchFamily="18" charset="0"/>
                                      <a:ea typeface="Cambria Math" panose="02040503050406030204" pitchFamily="18" charset="0"/>
                                    </a:rPr>
                                  </m:ctrlPr>
                                </m:sSubPr>
                                <m:e>
                                  <m:r>
                                    <a:rPr lang="en-US" sz="3600" b="1" i="0" smtClean="0">
                                      <a:latin typeface="Cambria Math" panose="02040503050406030204" pitchFamily="18" charset="0"/>
                                      <a:ea typeface="Cambria Math" panose="02040503050406030204" pitchFamily="18" charset="0"/>
                                    </a:rPr>
                                    <m:t>𝚽</m:t>
                                  </m:r>
                                </m:e>
                                <m:sub>
                                  <m:r>
                                    <a:rPr lang="en-US" sz="3600" b="0" i="0" smtClean="0">
                                      <a:latin typeface="Cambria Math" panose="02040503050406030204" pitchFamily="18" charset="0"/>
                                      <a:ea typeface="Cambria Math" panose="02040503050406030204" pitchFamily="18" charset="0"/>
                                    </a:rPr>
                                    <m:t>2</m:t>
                                  </m:r>
                                </m:sub>
                              </m:sSub>
                              <m:sSub>
                                <m:sSubPr>
                                  <m:ctrlPr>
                                    <a:rPr lang="en-US" sz="3600" b="1" i="1" smtClean="0">
                                      <a:latin typeface="Cambria Math" panose="02040503050406030204" pitchFamily="18" charset="0"/>
                                      <a:ea typeface="Cambria Math" panose="02040503050406030204" pitchFamily="18" charset="0"/>
                                    </a:rPr>
                                  </m:ctrlPr>
                                </m:sSubPr>
                                <m:e>
                                  <m:r>
                                    <a:rPr lang="en-US" sz="3600" b="1" i="0" smtClean="0">
                                      <a:latin typeface="Cambria Math" panose="02040503050406030204" pitchFamily="18" charset="0"/>
                                      <a:ea typeface="Cambria Math" panose="02040503050406030204" pitchFamily="18" charset="0"/>
                                    </a:rPr>
                                    <m:t>𝛄</m:t>
                                  </m:r>
                                </m:e>
                                <m:sub>
                                  <m:r>
                                    <a:rPr lang="en-US" sz="3600" b="0" i="0" smtClean="0">
                                      <a:latin typeface="Cambria Math" panose="02040503050406030204" pitchFamily="18" charset="0"/>
                                      <a:ea typeface="Cambria Math" panose="02040503050406030204" pitchFamily="18" charset="0"/>
                                    </a:rPr>
                                    <m:t>2</m:t>
                                  </m:r>
                                </m:sub>
                              </m:sSub>
                            </m:e>
                          </m:groupChr>
                        </m:e>
                        <m:lim>
                          <m:sSup>
                            <m:sSupPr>
                              <m:ctrlPr>
                                <a:rPr lang="en-US" sz="3600" b="0" i="1" smtClean="0">
                                  <a:latin typeface="Cambria Math" panose="02040503050406030204" pitchFamily="18" charset="0"/>
                                  <a:ea typeface="Cambria Math" panose="02040503050406030204" pitchFamily="18" charset="0"/>
                                </a:rPr>
                              </m:ctrlPr>
                            </m:sSupPr>
                            <m:e>
                              <m:r>
                                <a:rPr lang="en-US" sz="3600" b="1" i="0" smtClean="0">
                                  <a:latin typeface="Cambria Math" panose="02040503050406030204" pitchFamily="18" charset="0"/>
                                  <a:ea typeface="Cambria Math" panose="02040503050406030204" pitchFamily="18" charset="0"/>
                                </a:rPr>
                                <m:t>𝛄</m:t>
                              </m:r>
                            </m:e>
                            <m:sup>
                              <m:r>
                                <a:rPr lang="en-US" sz="3600" b="0" i="1" smtClean="0">
                                  <a:latin typeface="Cambria Math" panose="02040503050406030204" pitchFamily="18" charset="0"/>
                                  <a:ea typeface="Cambria Math" panose="02040503050406030204" pitchFamily="18" charset="0"/>
                                </a:rPr>
                                <m:t>′</m:t>
                              </m:r>
                            </m:sup>
                          </m:sSup>
                          <m:r>
                            <a:rPr lang="en-US" sz="3600" b="1" i="0" smtClean="0">
                              <a:latin typeface="Cambria Math" panose="02040503050406030204" pitchFamily="18" charset="0"/>
                              <a:ea typeface="Cambria Math" panose="02040503050406030204" pitchFamily="18" charset="0"/>
                            </a:rPr>
                            <m:t>𝚽𝛄</m:t>
                          </m:r>
                        </m:lim>
                      </m:limUpp>
                      <m:r>
                        <a:rPr lang="en-US" sz="3600" b="0" i="1" smtClean="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𝑡𝑟</m:t>
                      </m:r>
                      <m:d>
                        <m:dPr>
                          <m:ctrlPr>
                            <a:rPr lang="en-US" sz="3600" i="1">
                              <a:latin typeface="Cambria Math" panose="02040503050406030204" pitchFamily="18" charset="0"/>
                              <a:ea typeface="Cambria Math" panose="02040503050406030204" pitchFamily="18" charset="0"/>
                            </a:rPr>
                          </m:ctrlPr>
                        </m:dPr>
                        <m:e>
                          <m:r>
                            <a:rPr lang="en-US" sz="3600" b="1">
                              <a:latin typeface="Cambria Math" panose="02040503050406030204" pitchFamily="18" charset="0"/>
                              <a:ea typeface="Cambria Math" panose="02040503050406030204" pitchFamily="18" charset="0"/>
                            </a:rPr>
                            <m:t>𝚺𝚻</m:t>
                          </m:r>
                        </m:e>
                      </m:d>
                      <m:r>
                        <a:rPr lang="en-US" sz="3600" b="0" i="1" smtClean="0">
                          <a:latin typeface="Cambria Math" panose="02040503050406030204" pitchFamily="18" charset="0"/>
                          <a:ea typeface="Cambria Math" panose="02040503050406030204" pitchFamily="18" charset="0"/>
                        </a:rPr>
                        <m:t>+</m:t>
                      </m:r>
                      <m:limUpp>
                        <m:limUppPr>
                          <m:ctrlPr>
                            <a:rPr lang="en-US" sz="3600" b="0" i="1" smtClean="0">
                              <a:latin typeface="Cambria Math" panose="02040503050406030204" pitchFamily="18" charset="0"/>
                              <a:ea typeface="Cambria Math" panose="02040503050406030204" pitchFamily="18" charset="0"/>
                            </a:rPr>
                          </m:ctrlPr>
                        </m:limUppPr>
                        <m:e>
                          <m:groupChr>
                            <m:groupChrPr>
                              <m:chr m:val="⏞"/>
                              <m:pos m:val="top"/>
                              <m:vertJc m:val="bot"/>
                              <m:ctrlPr>
                                <a:rPr lang="en-US" sz="3600" b="0" i="1" smtClean="0">
                                  <a:latin typeface="Cambria Math" panose="02040503050406030204" pitchFamily="18" charset="0"/>
                                  <a:ea typeface="Cambria Math" panose="02040503050406030204" pitchFamily="18" charset="0"/>
                                </a:rPr>
                              </m:ctrlPr>
                            </m:groupChrPr>
                            <m:e>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𝜏</m:t>
                                  </m:r>
                                </m:e>
                                <m:sub>
                                  <m:r>
                                    <a:rPr lang="en-US" sz="3600" b="0" i="1" smtClean="0">
                                      <a:latin typeface="Cambria Math" panose="02040503050406030204" pitchFamily="18" charset="0"/>
                                      <a:ea typeface="Cambria Math" panose="02040503050406030204" pitchFamily="18" charset="0"/>
                                    </a:rPr>
                                    <m:t>00</m:t>
                                  </m:r>
                                </m:sub>
                              </m:sSub>
                            </m:e>
                          </m:groupChr>
                        </m:e>
                        <m:lim>
                          <m:sSup>
                            <m:sSupPr>
                              <m:ctrlPr>
                                <a:rPr lang="en-US" sz="3600" b="0" i="1" smtClean="0">
                                  <a:latin typeface="Cambria Math" panose="02040503050406030204" pitchFamily="18" charset="0"/>
                                  <a:ea typeface="Cambria Math" panose="02040503050406030204" pitchFamily="18" charset="0"/>
                                </a:rPr>
                              </m:ctrlPr>
                            </m:sSupPr>
                            <m:e>
                              <m:r>
                                <a:rPr lang="en-US" sz="3600" b="1" i="0" smtClean="0">
                                  <a:latin typeface="Cambria Math" panose="02040503050406030204" pitchFamily="18" charset="0"/>
                                  <a:ea typeface="Cambria Math" panose="02040503050406030204" pitchFamily="18" charset="0"/>
                                </a:rPr>
                                <m:t>𝐦</m:t>
                              </m:r>
                            </m:e>
                            <m:sup>
                              <m:r>
                                <a:rPr lang="en-US" sz="3600" b="0" i="1" smtClean="0">
                                  <a:latin typeface="Cambria Math" panose="02040503050406030204" pitchFamily="18" charset="0"/>
                                  <a:ea typeface="Cambria Math" panose="02040503050406030204" pitchFamily="18" charset="0"/>
                                </a:rPr>
                                <m:t>′</m:t>
                              </m:r>
                            </m:sup>
                          </m:sSup>
                          <m:r>
                            <a:rPr lang="en-US" sz="3600" b="1" i="0" smtClean="0">
                              <a:latin typeface="Cambria Math" panose="02040503050406030204" pitchFamily="18" charset="0"/>
                              <a:ea typeface="Cambria Math" panose="02040503050406030204" pitchFamily="18" charset="0"/>
                            </a:rPr>
                            <m:t>𝚻</m:t>
                          </m:r>
                          <m:r>
                            <a:rPr lang="en-US" sz="3600" b="1" i="0" smtClean="0">
                              <a:latin typeface="Cambria Math" panose="02040503050406030204" pitchFamily="18" charset="0"/>
                              <a:ea typeface="Cambria Math" panose="02040503050406030204" pitchFamily="18" charset="0"/>
                            </a:rPr>
                            <m:t>𝐦</m:t>
                          </m:r>
                        </m:lim>
                      </m:limUpp>
                      <m:r>
                        <a:rPr lang="en-US" sz="3600" b="0" i="1" smtClean="0">
                          <a:latin typeface="Cambria Math" panose="02040503050406030204" pitchFamily="18" charset="0"/>
                          <a:ea typeface="Cambria Math" panose="02040503050406030204" pitchFamily="18" charset="0"/>
                        </a:rPr>
                        <m:t>+</m:t>
                      </m:r>
                      <m:sSup>
                        <m:sSupPr>
                          <m:ctrlPr>
                            <a:rPr lang="en-US" sz="3600" b="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𝜎</m:t>
                          </m:r>
                        </m:e>
                        <m:sup>
                          <m:r>
                            <a:rPr lang="en-US" sz="3600" b="0" i="1" smtClean="0">
                              <a:latin typeface="Cambria Math" panose="02040503050406030204" pitchFamily="18" charset="0"/>
                              <a:ea typeface="Cambria Math" panose="02040503050406030204" pitchFamily="18" charset="0"/>
                            </a:rPr>
                            <m:t>2</m:t>
                          </m:r>
                        </m:sup>
                      </m:sSup>
                    </m:oMath>
                  </m:oMathPara>
                </a14:m>
                <a:endParaRPr lang="en-US" sz="3600" b="1" i="1" dirty="0">
                  <a:latin typeface="Cambria Math" panose="02040503050406030204" pitchFamily="18" charset="0"/>
                  <a:ea typeface="Cambria Math" panose="02040503050406030204" pitchFamily="18" charset="0"/>
                </a:endParaRPr>
              </a:p>
              <a:p>
                <a:pPr marL="0" indent="0">
                  <a:buNone/>
                </a:pPr>
                <a:endParaRPr lang="en-US" sz="3600" b="1" i="1"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sSub>
                      <m:sSubPr>
                        <m:ctrlPr>
                          <a:rPr lang="en-US" sz="3600" b="1" i="1" smtClean="0">
                            <a:latin typeface="Cambria Math" panose="02040503050406030204" pitchFamily="18" charset="0"/>
                            <a:ea typeface="Cambria Math" panose="02040503050406030204" pitchFamily="18" charset="0"/>
                          </a:rPr>
                        </m:ctrlPr>
                      </m:sSubPr>
                      <m:e>
                        <m:r>
                          <a:rPr lang="en-US" sz="3600" b="1" i="0" smtClean="0">
                            <a:latin typeface="Cambria Math" panose="02040503050406030204" pitchFamily="18" charset="0"/>
                            <a:ea typeface="Cambria Math" panose="02040503050406030204" pitchFamily="18" charset="0"/>
                          </a:rPr>
                          <m:t>𝚽</m:t>
                        </m:r>
                      </m:e>
                      <m:sub>
                        <m:r>
                          <a:rPr lang="en-US" sz="3600" b="0" i="0" smtClean="0">
                            <a:latin typeface="Cambria Math" panose="02040503050406030204" pitchFamily="18" charset="0"/>
                            <a:ea typeface="Cambria Math" panose="02040503050406030204" pitchFamily="18" charset="0"/>
                          </a:rPr>
                          <m:t>1</m:t>
                        </m:r>
                      </m:sub>
                    </m:sSub>
                    <m:r>
                      <a:rPr lang="en-US" sz="3600" b="0" i="1" smtClean="0">
                        <a:latin typeface="Cambria Math" panose="02040503050406030204" pitchFamily="18" charset="0"/>
                        <a:ea typeface="Cambria Math" panose="02040503050406030204" pitchFamily="18" charset="0"/>
                      </a:rPr>
                      <m:t>=</m:t>
                    </m:r>
                  </m:oMath>
                </a14:m>
                <a:r>
                  <a:rPr lang="en-US" sz="3600" dirty="0">
                    <a:latin typeface="Cambria Math" panose="02040503050406030204" pitchFamily="18" charset="0"/>
                    <a:ea typeface="Cambria Math" panose="02040503050406030204" pitchFamily="18" charset="0"/>
                  </a:rPr>
                  <a:t> var.-cov. matrix of level-1 predictors</a:t>
                </a:r>
                <a:endParaRPr lang="en-US" sz="3600" b="1" i="1"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sSub>
                      <m:sSubPr>
                        <m:ctrlPr>
                          <a:rPr lang="en-US" sz="3600" b="1" i="1" smtClean="0">
                            <a:latin typeface="Cambria Math" panose="02040503050406030204" pitchFamily="18" charset="0"/>
                            <a:ea typeface="Cambria Math" panose="02040503050406030204" pitchFamily="18" charset="0"/>
                          </a:rPr>
                        </m:ctrlPr>
                      </m:sSubPr>
                      <m:e>
                        <m:r>
                          <a:rPr lang="en-US" sz="3600" b="1" i="0" smtClean="0">
                            <a:latin typeface="Cambria Math" panose="02040503050406030204" pitchFamily="18" charset="0"/>
                            <a:ea typeface="Cambria Math" panose="02040503050406030204" pitchFamily="18" charset="0"/>
                          </a:rPr>
                          <m:t>𝚽</m:t>
                        </m:r>
                      </m:e>
                      <m:sub>
                        <m:r>
                          <a:rPr lang="en-US" sz="3600" b="0" i="0" smtClean="0">
                            <a:latin typeface="Cambria Math" panose="02040503050406030204" pitchFamily="18" charset="0"/>
                            <a:ea typeface="Cambria Math" panose="02040503050406030204" pitchFamily="18" charset="0"/>
                          </a:rPr>
                          <m:t>2</m:t>
                        </m:r>
                      </m:sub>
                    </m:sSub>
                    <m:r>
                      <a:rPr lang="en-US" sz="3600" b="0" i="1" smtClean="0">
                        <a:latin typeface="Cambria Math" panose="02040503050406030204" pitchFamily="18" charset="0"/>
                        <a:ea typeface="Cambria Math" panose="02040503050406030204" pitchFamily="18" charset="0"/>
                      </a:rPr>
                      <m:t>=</m:t>
                    </m:r>
                  </m:oMath>
                </a14:m>
                <a:r>
                  <a:rPr lang="en-US" sz="3600" dirty="0">
                    <a:latin typeface="Cambria Math" panose="02040503050406030204" pitchFamily="18" charset="0"/>
                    <a:ea typeface="Cambria Math" panose="02040503050406030204" pitchFamily="18" charset="0"/>
                  </a:rPr>
                  <a:t> var.-cov. matrix of level-2 predictors</a:t>
                </a:r>
              </a:p>
              <a:p>
                <a:pPr marL="0" indent="0">
                  <a:buNone/>
                </a:pPr>
                <a14:m>
                  <m:oMath xmlns:m="http://schemas.openxmlformats.org/officeDocument/2006/math">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𝜏</m:t>
                        </m:r>
                      </m:e>
                      <m:sub>
                        <m:r>
                          <a:rPr lang="en-US" sz="3600" b="0" i="1" smtClean="0">
                            <a:latin typeface="Cambria Math" panose="02040503050406030204" pitchFamily="18" charset="0"/>
                            <a:ea typeface="Cambria Math" panose="02040503050406030204" pitchFamily="18" charset="0"/>
                          </a:rPr>
                          <m:t>00</m:t>
                        </m:r>
                      </m:sub>
                    </m:sSub>
                    <m:r>
                      <a:rPr lang="en-US" sz="3600" b="0" i="1" smtClean="0">
                        <a:latin typeface="Cambria Math" panose="02040503050406030204" pitchFamily="18" charset="0"/>
                        <a:ea typeface="Cambria Math" panose="02040503050406030204" pitchFamily="18" charset="0"/>
                      </a:rPr>
                      <m:t>=</m:t>
                    </m:r>
                  </m:oMath>
                </a14:m>
                <a:r>
                  <a:rPr lang="en-US" sz="3600" dirty="0">
                    <a:latin typeface="Cambria Math" panose="02040503050406030204" pitchFamily="18" charset="0"/>
                    <a:ea typeface="Cambria Math" panose="02040503050406030204" pitchFamily="18" charset="0"/>
                  </a:rPr>
                  <a:t> random intercept variance</a:t>
                </a:r>
              </a:p>
            </p:txBody>
          </p:sp>
        </mc:Choice>
        <mc:Fallback xmlns="">
          <p:sp>
            <p:nvSpPr>
              <p:cNvPr id="3" name="Content Placeholder 2">
                <a:extLst>
                  <a:ext uri="{FF2B5EF4-FFF2-40B4-BE49-F238E27FC236}">
                    <a16:creationId xmlns:a16="http://schemas.microsoft.com/office/drawing/2014/main" id="{BD1D7A3A-9214-407E-EADB-9D6A712A2890}"/>
                  </a:ext>
                </a:extLst>
              </p:cNvPr>
              <p:cNvSpPr>
                <a:spLocks noGrp="1" noRot="1" noChangeAspect="1" noMove="1" noResize="1" noEditPoints="1" noAdjustHandles="1" noChangeArrowheads="1" noChangeShapeType="1" noTextEdit="1"/>
              </p:cNvSpPr>
              <p:nvPr>
                <p:ph idx="1"/>
              </p:nvPr>
            </p:nvSpPr>
            <p:spPr>
              <a:xfrm>
                <a:off x="838199" y="1825625"/>
                <a:ext cx="10710553" cy="4351338"/>
              </a:xfrm>
              <a:blipFill>
                <a:blip r:embed="rId2"/>
                <a:stretch>
                  <a:fillRect t="-140"/>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AFA17736-01EF-FC9B-B6FF-E48826C307B5}"/>
              </a:ext>
            </a:extLst>
          </p:cNvPr>
          <p:cNvSpPr>
            <a:spLocks noGrp="1"/>
          </p:cNvSpPr>
          <p:nvPr>
            <p:ph type="title"/>
          </p:nvPr>
        </p:nvSpPr>
        <p:spPr>
          <a:xfrm>
            <a:off x="838199" y="365125"/>
            <a:ext cx="10710553" cy="1325563"/>
          </a:xfrm>
        </p:spPr>
        <p:txBody>
          <a:bodyPr>
            <a:noAutofit/>
          </a:bodyPr>
          <a:lstStyle/>
          <a:p>
            <a:pPr marL="0" indent="0">
              <a:buNone/>
            </a:pPr>
            <a:r>
              <a:rPr lang="en-US" sz="4000" dirty="0">
                <a:latin typeface="Cambria Math" panose="02040503050406030204" pitchFamily="18" charset="0"/>
                <a:ea typeface="Cambria Math" panose="02040503050406030204" pitchFamily="18" charset="0"/>
              </a:rPr>
              <a:t>Full Two-Level Variance Decomposition (cwc)</a:t>
            </a:r>
          </a:p>
        </p:txBody>
      </p:sp>
    </p:spTree>
    <p:extLst>
      <p:ext uri="{BB962C8B-B14F-4D97-AF65-F5344CB8AC3E}">
        <p14:creationId xmlns:p14="http://schemas.microsoft.com/office/powerpoint/2010/main" val="204127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3B6C77AD-C2DA-BCCA-D8B8-37E0273A1CA3}"/>
                  </a:ext>
                </a:extLst>
              </p:cNvPr>
              <p:cNvGraphicFramePr>
                <a:graphicFrameLocks noGrp="1"/>
              </p:cNvGraphicFramePr>
              <p:nvPr>
                <p:extLst>
                  <p:ext uri="{D42A27DB-BD31-4B8C-83A1-F6EECF244321}">
                    <p14:modId xmlns:p14="http://schemas.microsoft.com/office/powerpoint/2010/main" val="1765894635"/>
                  </p:ext>
                </p:extLst>
              </p:nvPr>
            </p:nvGraphicFramePr>
            <p:xfrm>
              <a:off x="687897" y="285225"/>
              <a:ext cx="10855354" cy="5989740"/>
            </p:xfrm>
            <a:graphic>
              <a:graphicData uri="http://schemas.openxmlformats.org/drawingml/2006/table">
                <a:tbl>
                  <a:tblPr firstRow="1" bandRow="1">
                    <a:tableStyleId>{2D5ABB26-0587-4C30-8999-92F81FD0307C}</a:tableStyleId>
                  </a:tblPr>
                  <a:tblGrid>
                    <a:gridCol w="3358686">
                      <a:extLst>
                        <a:ext uri="{9D8B030D-6E8A-4147-A177-3AD203B41FA5}">
                          <a16:colId xmlns:a16="http://schemas.microsoft.com/office/drawing/2014/main" val="888950398"/>
                        </a:ext>
                      </a:extLst>
                    </a:gridCol>
                    <a:gridCol w="7496668">
                      <a:extLst>
                        <a:ext uri="{9D8B030D-6E8A-4147-A177-3AD203B41FA5}">
                          <a16:colId xmlns:a16="http://schemas.microsoft.com/office/drawing/2014/main" val="2679928837"/>
                        </a:ext>
                      </a:extLst>
                    </a:gridCol>
                  </a:tblGrid>
                  <a:tr h="753579">
                    <a:tc>
                      <a:txBody>
                        <a:bodyPr/>
                        <a:lstStyle/>
                        <a:p>
                          <a:pPr algn="ct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baseline="0" dirty="0">
                              <a:latin typeface="Cambria Math" panose="02040503050406030204" pitchFamily="18" charset="0"/>
                              <a:ea typeface="Cambria Math" panose="02040503050406030204" pitchFamily="18" charset="0"/>
                            </a:rPr>
                            <a:t> Measure</a:t>
                          </a:r>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Interpretation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763892"/>
                      </a:ext>
                    </a:extLst>
                  </a:tr>
                  <a:tr h="1577063">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𝑓</m:t>
                                        </m:r>
                                      </m:e>
                                    </m:d>
                                  </m:sup>
                                </m:sSubSup>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sSup>
                                      <m:sSupPr>
                                        <m:ctrlPr>
                                          <a:rPr lang="en-US" sz="3200" b="0" i="1" smtClean="0">
                                            <a:latin typeface="Cambria Math" panose="02040503050406030204" pitchFamily="18" charset="0"/>
                                            <a:ea typeface="Cambria Math" panose="02040503050406030204" pitchFamily="18" charset="0"/>
                                          </a:rPr>
                                        </m:ctrlPr>
                                      </m:sSupPr>
                                      <m:e>
                                        <m:r>
                                          <a:rPr lang="en-US" sz="3200" b="1" i="0" smtClean="0">
                                            <a:latin typeface="Cambria Math" panose="02040503050406030204" pitchFamily="18" charset="0"/>
                                            <a:ea typeface="Cambria Math" panose="02040503050406030204" pitchFamily="18" charset="0"/>
                                          </a:rPr>
                                          <m:t>𝛄</m:t>
                                        </m:r>
                                      </m:e>
                                      <m:sup>
                                        <m:r>
                                          <a:rPr lang="en-US" sz="3200" b="0" i="1" smtClean="0">
                                            <a:latin typeface="Cambria Math" panose="02040503050406030204" pitchFamily="18" charset="0"/>
                                            <a:ea typeface="Cambria Math" panose="02040503050406030204" pitchFamily="18" charset="0"/>
                                          </a:rPr>
                                          <m:t>′</m:t>
                                        </m:r>
                                      </m:sup>
                                    </m:sSup>
                                    <m:r>
                                      <a:rPr lang="en-US" sz="3200" b="1" i="0" smtClean="0">
                                        <a:latin typeface="Cambria Math" panose="02040503050406030204" pitchFamily="18" charset="0"/>
                                        <a:ea typeface="Cambria Math" panose="02040503050406030204" pitchFamily="18" charset="0"/>
                                      </a:rPr>
                                      <m:t>𝚽𝛄</m:t>
                                    </m:r>
                                  </m:num>
                                  <m:den>
                                    <m:r>
                                      <m:rPr>
                                        <m:sty m:val="p"/>
                                      </m:rPr>
                                      <a:rPr lang="en-US" sz="3200" b="0" i="0" smtClean="0">
                                        <a:latin typeface="Cambria Math" panose="02040503050406030204" pitchFamily="18" charset="0"/>
                                        <a:ea typeface="Cambria Math" panose="02040503050406030204" pitchFamily="18" charset="0"/>
                                      </a:rPr>
                                      <m:t>var</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𝑦</m:t>
                                            </m:r>
                                          </m:e>
                                          <m:sub>
                                            <m:r>
                                              <a:rPr lang="en-US" sz="3200" b="0" i="1" smtClean="0">
                                                <a:latin typeface="Cambria Math" panose="02040503050406030204" pitchFamily="18" charset="0"/>
                                                <a:ea typeface="Cambria Math" panose="02040503050406030204" pitchFamily="18" charset="0"/>
                                              </a:rPr>
                                              <m:t>𝑖𝑗</m:t>
                                            </m:r>
                                          </m:sub>
                                        </m:sSub>
                                      </m:e>
                                    </m:d>
                                  </m:den>
                                </m:f>
                              </m:oMath>
                            </m:oMathPara>
                          </a14:m>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all predictors via fixed slopes.</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3886739"/>
                      </a:ext>
                    </a:extLst>
                  </a:tr>
                  <a:tr h="1805967">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𝑣</m:t>
                                        </m:r>
                                      </m:e>
                                    </m:d>
                                  </m:sup>
                                </m:sSubSup>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𝑡𝑟</m:t>
                                    </m:r>
                                    <m:d>
                                      <m:dPr>
                                        <m:ctrlPr>
                                          <a:rPr lang="en-US" sz="3200" b="0" i="1" smtClean="0">
                                            <a:latin typeface="Cambria Math" panose="02040503050406030204" pitchFamily="18" charset="0"/>
                                            <a:ea typeface="Cambria Math" panose="02040503050406030204" pitchFamily="18" charset="0"/>
                                          </a:rPr>
                                        </m:ctrlPr>
                                      </m:dPr>
                                      <m:e>
                                        <m:r>
                                          <a:rPr lang="en-US" sz="3200" b="1" i="0" smtClean="0">
                                            <a:latin typeface="Cambria Math" panose="02040503050406030204" pitchFamily="18" charset="0"/>
                                            <a:ea typeface="Cambria Math" panose="02040503050406030204" pitchFamily="18" charset="0"/>
                                          </a:rPr>
                                          <m:t>𝚺𝚻</m:t>
                                        </m:r>
                                      </m:e>
                                    </m:d>
                                  </m:num>
                                  <m:den>
                                    <m:r>
                                      <m:rPr>
                                        <m:sty m:val="p"/>
                                      </m:rPr>
                                      <a:rPr lang="en-US" sz="3200" b="0" i="0" smtClean="0">
                                        <a:latin typeface="Cambria Math" panose="02040503050406030204" pitchFamily="18" charset="0"/>
                                        <a:ea typeface="Cambria Math" panose="02040503050406030204" pitchFamily="18" charset="0"/>
                                      </a:rPr>
                                      <m:t>var</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𝑦</m:t>
                                            </m:r>
                                          </m:e>
                                          <m:sub>
                                            <m:r>
                                              <a:rPr lang="en-US" sz="3200" b="0" i="1" smtClean="0">
                                                <a:latin typeface="Cambria Math" panose="02040503050406030204" pitchFamily="18" charset="0"/>
                                                <a:ea typeface="Cambria Math" panose="02040503050406030204" pitchFamily="18" charset="0"/>
                                              </a:rPr>
                                              <m:t>𝑖𝑗</m:t>
                                            </m:r>
                                          </m:sub>
                                        </m:sSub>
                                      </m:e>
                                    </m:d>
                                  </m:den>
                                </m:f>
                              </m:oMath>
                            </m:oMathPara>
                          </a14:m>
                          <a:endParaRPr lang="en-US" sz="3200" dirty="0">
                            <a:latin typeface="Cambria Math" panose="02040503050406030204" pitchFamily="18" charset="0"/>
                            <a:ea typeface="Cambria Math"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level-1 predictors via random slope (co)variation.</a:t>
                          </a:r>
                        </a:p>
                      </a:txBody>
                      <a:tcPr anchor="ctr"/>
                    </a:tc>
                    <a:extLst>
                      <a:ext uri="{0D108BD9-81ED-4DB2-BD59-A6C34878D82A}">
                        <a16:rowId xmlns:a16="http://schemas.microsoft.com/office/drawing/2014/main" val="3697823824"/>
                      </a:ext>
                    </a:extLst>
                  </a:tr>
                  <a:tr h="1853131">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𝑚</m:t>
                                        </m:r>
                                      </m:e>
                                    </m:d>
                                  </m:sup>
                                </m:sSubSup>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sSup>
                                      <m:sSupPr>
                                        <m:ctrlPr>
                                          <a:rPr lang="en-US" sz="3200" b="0" i="1" smtClean="0">
                                            <a:latin typeface="Cambria Math" panose="02040503050406030204" pitchFamily="18" charset="0"/>
                                            <a:ea typeface="Cambria Math" panose="02040503050406030204" pitchFamily="18" charset="0"/>
                                          </a:rPr>
                                        </m:ctrlPr>
                                      </m:sSupPr>
                                      <m:e>
                                        <m:r>
                                          <a:rPr lang="en-US" sz="3200" b="1" i="0" smtClean="0">
                                            <a:latin typeface="Cambria Math" panose="02040503050406030204" pitchFamily="18" charset="0"/>
                                            <a:ea typeface="Cambria Math" panose="02040503050406030204" pitchFamily="18" charset="0"/>
                                          </a:rPr>
                                          <m:t>𝐦</m:t>
                                        </m:r>
                                      </m:e>
                                      <m:sup>
                                        <m:r>
                                          <a:rPr lang="en-US" sz="3200" b="0" i="1" smtClean="0">
                                            <a:latin typeface="Cambria Math" panose="02040503050406030204" pitchFamily="18" charset="0"/>
                                            <a:ea typeface="Cambria Math" panose="02040503050406030204" pitchFamily="18" charset="0"/>
                                          </a:rPr>
                                          <m:t>′</m:t>
                                        </m:r>
                                      </m:sup>
                                    </m:sSup>
                                    <m:r>
                                      <a:rPr lang="en-US" sz="3200" b="1" i="0" smtClean="0">
                                        <a:latin typeface="Cambria Math" panose="02040503050406030204" pitchFamily="18" charset="0"/>
                                        <a:ea typeface="Cambria Math" panose="02040503050406030204" pitchFamily="18" charset="0"/>
                                      </a:rPr>
                                      <m:t>𝚻</m:t>
                                    </m:r>
                                    <m:r>
                                      <a:rPr lang="en-US" sz="3200" b="1" i="0" smtClean="0">
                                        <a:latin typeface="Cambria Math" panose="02040503050406030204" pitchFamily="18" charset="0"/>
                                        <a:ea typeface="Cambria Math" panose="02040503050406030204" pitchFamily="18" charset="0"/>
                                      </a:rPr>
                                      <m:t>𝐦</m:t>
                                    </m:r>
                                  </m:num>
                                  <m:den>
                                    <m:r>
                                      <m:rPr>
                                        <m:sty m:val="p"/>
                                      </m:rPr>
                                      <a:rPr lang="en-US" sz="3200" b="0" i="0" smtClean="0">
                                        <a:latin typeface="Cambria Math" panose="02040503050406030204" pitchFamily="18" charset="0"/>
                                        <a:ea typeface="Cambria Math" panose="02040503050406030204" pitchFamily="18" charset="0"/>
                                      </a:rPr>
                                      <m:t>var</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𝑦</m:t>
                                            </m:r>
                                          </m:e>
                                          <m:sub>
                                            <m:r>
                                              <a:rPr lang="en-US" sz="3200" b="0" i="1" smtClean="0">
                                                <a:latin typeface="Cambria Math" panose="02040503050406030204" pitchFamily="18" charset="0"/>
                                                <a:ea typeface="Cambria Math" panose="02040503050406030204" pitchFamily="18" charset="0"/>
                                              </a:rPr>
                                              <m:t>𝑖𝑗</m:t>
                                            </m:r>
                                          </m:sub>
                                        </m:sSub>
                                      </m:e>
                                    </m:d>
                                  </m:den>
                                </m:f>
                              </m:oMath>
                            </m:oMathPara>
                          </a14:m>
                          <a:endParaRPr lang="en-US" sz="3200" dirty="0">
                            <a:latin typeface="Cambria Math" panose="02040503050406030204" pitchFamily="18" charset="0"/>
                            <a:ea typeface="Cambria Math" panose="02040503050406030204" pitchFamily="18" charset="0"/>
                          </a:endParaRPr>
                        </a:p>
                      </a:txBody>
                      <a:tcPr anchor="ctr">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cluster-specific outcome means via random intercept variation.</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236503"/>
                      </a:ext>
                    </a:extLst>
                  </a:tr>
                </a:tbl>
              </a:graphicData>
            </a:graphic>
          </p:graphicFrame>
        </mc:Choice>
        <mc:Fallback xmlns="">
          <p:graphicFrame>
            <p:nvGraphicFramePr>
              <p:cNvPr id="7" name="Table 7">
                <a:extLst>
                  <a:ext uri="{FF2B5EF4-FFF2-40B4-BE49-F238E27FC236}">
                    <a16:creationId xmlns:a16="http://schemas.microsoft.com/office/drawing/2014/main" id="{3B6C77AD-C2DA-BCCA-D8B8-37E0273A1CA3}"/>
                  </a:ext>
                </a:extLst>
              </p:cNvPr>
              <p:cNvGraphicFramePr>
                <a:graphicFrameLocks noGrp="1"/>
              </p:cNvGraphicFramePr>
              <p:nvPr>
                <p:extLst>
                  <p:ext uri="{D42A27DB-BD31-4B8C-83A1-F6EECF244321}">
                    <p14:modId xmlns:p14="http://schemas.microsoft.com/office/powerpoint/2010/main" val="1765894635"/>
                  </p:ext>
                </p:extLst>
              </p:nvPr>
            </p:nvGraphicFramePr>
            <p:xfrm>
              <a:off x="687897" y="285225"/>
              <a:ext cx="10855354" cy="5989740"/>
            </p:xfrm>
            <a:graphic>
              <a:graphicData uri="http://schemas.openxmlformats.org/drawingml/2006/table">
                <a:tbl>
                  <a:tblPr firstRow="1" bandRow="1">
                    <a:tableStyleId>{2D5ABB26-0587-4C30-8999-92F81FD0307C}</a:tableStyleId>
                  </a:tblPr>
                  <a:tblGrid>
                    <a:gridCol w="3358686">
                      <a:extLst>
                        <a:ext uri="{9D8B030D-6E8A-4147-A177-3AD203B41FA5}">
                          <a16:colId xmlns:a16="http://schemas.microsoft.com/office/drawing/2014/main" val="888950398"/>
                        </a:ext>
                      </a:extLst>
                    </a:gridCol>
                    <a:gridCol w="7496668">
                      <a:extLst>
                        <a:ext uri="{9D8B030D-6E8A-4147-A177-3AD203B41FA5}">
                          <a16:colId xmlns:a16="http://schemas.microsoft.com/office/drawing/2014/main" val="2679928837"/>
                        </a:ext>
                      </a:extLst>
                    </a:gridCol>
                  </a:tblGrid>
                  <a:tr h="753579">
                    <a:tc>
                      <a:txBody>
                        <a:bodyPr/>
                        <a:lstStyle/>
                        <a:p>
                          <a:pPr algn="ct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baseline="0" dirty="0">
                              <a:latin typeface="Cambria Math" panose="02040503050406030204" pitchFamily="18" charset="0"/>
                              <a:ea typeface="Cambria Math" panose="02040503050406030204" pitchFamily="18" charset="0"/>
                            </a:rPr>
                            <a:t> Measure</a:t>
                          </a:r>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Interpretation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763892"/>
                      </a:ext>
                    </a:extLst>
                  </a:tr>
                  <a:tr h="1577063">
                    <a:tc>
                      <a:txBody>
                        <a:bodyPr/>
                        <a:lstStyle/>
                        <a:p>
                          <a:endParaRPr lang="en-US"/>
                        </a:p>
                      </a:txBody>
                      <a:tcPr anchor="ctr">
                        <a:lnT w="12700" cap="flat" cmpd="sng" algn="ctr">
                          <a:solidFill>
                            <a:schemeClr val="tx1"/>
                          </a:solidFill>
                          <a:prstDash val="solid"/>
                          <a:round/>
                          <a:headEnd type="none" w="med" len="med"/>
                          <a:tailEnd type="none" w="med" len="med"/>
                        </a:lnT>
                        <a:blipFill>
                          <a:blip r:embed="rId2"/>
                          <a:stretch>
                            <a:fillRect t="-48263" r="-223593" b="-235135"/>
                          </a:stretch>
                        </a:blipFill>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all predictors via fixed slopes.</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3886739"/>
                      </a:ext>
                    </a:extLst>
                  </a:tr>
                  <a:tr h="1805967">
                    <a:tc>
                      <a:txBody>
                        <a:bodyPr/>
                        <a:lstStyle/>
                        <a:p>
                          <a:endParaRPr lang="en-US"/>
                        </a:p>
                      </a:txBody>
                      <a:tcPr anchor="ctr">
                        <a:blipFill>
                          <a:blip r:embed="rId2"/>
                          <a:stretch>
                            <a:fillRect t="-129293" r="-223593" b="-10505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level-1 predictors via random slope (co)variation.</a:t>
                          </a:r>
                        </a:p>
                      </a:txBody>
                      <a:tcPr anchor="ctr"/>
                    </a:tc>
                    <a:extLst>
                      <a:ext uri="{0D108BD9-81ED-4DB2-BD59-A6C34878D82A}">
                        <a16:rowId xmlns:a16="http://schemas.microsoft.com/office/drawing/2014/main" val="3697823824"/>
                      </a:ext>
                    </a:extLst>
                  </a:tr>
                  <a:tr h="1853131">
                    <a:tc>
                      <a:txBody>
                        <a:bodyPr/>
                        <a:lstStyle/>
                        <a:p>
                          <a:endParaRPr lang="en-US"/>
                        </a:p>
                      </a:txBody>
                      <a:tcPr anchor="ctr">
                        <a:lnB w="12700" cap="flat" cmpd="sng" algn="ctr">
                          <a:solidFill>
                            <a:schemeClr val="tx1"/>
                          </a:solidFill>
                          <a:prstDash val="solid"/>
                          <a:round/>
                          <a:headEnd type="none" w="med" len="med"/>
                          <a:tailEnd type="none" w="med" len="med"/>
                        </a:lnB>
                        <a:blipFill>
                          <a:blip r:embed="rId2"/>
                          <a:stretch>
                            <a:fillRect t="-224013" r="-223593" b="-2632"/>
                          </a:stretch>
                        </a:blipFill>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cluster-specific outcome means via random intercept variation.</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236503"/>
                      </a:ext>
                    </a:extLst>
                  </a:tr>
                </a:tbl>
              </a:graphicData>
            </a:graphic>
          </p:graphicFrame>
        </mc:Fallback>
      </mc:AlternateContent>
    </p:spTree>
    <p:extLst>
      <p:ext uri="{BB962C8B-B14F-4D97-AF65-F5344CB8AC3E}">
        <p14:creationId xmlns:p14="http://schemas.microsoft.com/office/powerpoint/2010/main" val="179219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3B6C77AD-C2DA-BCCA-D8B8-37E0273A1CA3}"/>
                  </a:ext>
                </a:extLst>
              </p:cNvPr>
              <p:cNvGraphicFramePr>
                <a:graphicFrameLocks noGrp="1"/>
              </p:cNvGraphicFramePr>
              <p:nvPr>
                <p:extLst>
                  <p:ext uri="{D42A27DB-BD31-4B8C-83A1-F6EECF244321}">
                    <p14:modId xmlns:p14="http://schemas.microsoft.com/office/powerpoint/2010/main" val="762374135"/>
                  </p:ext>
                </p:extLst>
              </p:nvPr>
            </p:nvGraphicFramePr>
            <p:xfrm>
              <a:off x="687897" y="285226"/>
              <a:ext cx="10855354" cy="6207853"/>
            </p:xfrm>
            <a:graphic>
              <a:graphicData uri="http://schemas.openxmlformats.org/drawingml/2006/table">
                <a:tbl>
                  <a:tblPr firstRow="1" bandRow="1">
                    <a:tableStyleId>{2D5ABB26-0587-4C30-8999-92F81FD0307C}</a:tableStyleId>
                  </a:tblPr>
                  <a:tblGrid>
                    <a:gridCol w="4404220">
                      <a:extLst>
                        <a:ext uri="{9D8B030D-6E8A-4147-A177-3AD203B41FA5}">
                          <a16:colId xmlns:a16="http://schemas.microsoft.com/office/drawing/2014/main" val="888950398"/>
                        </a:ext>
                      </a:extLst>
                    </a:gridCol>
                    <a:gridCol w="6451134">
                      <a:extLst>
                        <a:ext uri="{9D8B030D-6E8A-4147-A177-3AD203B41FA5}">
                          <a16:colId xmlns:a16="http://schemas.microsoft.com/office/drawing/2014/main" val="2679928837"/>
                        </a:ext>
                      </a:extLst>
                    </a:gridCol>
                  </a:tblGrid>
                  <a:tr h="693261">
                    <a:tc>
                      <a:txBody>
                        <a:bodyPr/>
                        <a:lstStyle/>
                        <a:p>
                          <a:pPr algn="ct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baseline="0" dirty="0">
                              <a:latin typeface="Cambria Math" panose="02040503050406030204" pitchFamily="18" charset="0"/>
                              <a:ea typeface="Cambria Math" panose="02040503050406030204" pitchFamily="18" charset="0"/>
                            </a:rPr>
                            <a:t> Measure</a:t>
                          </a:r>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Interpretation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763892"/>
                      </a:ext>
                    </a:extLst>
                  </a:tr>
                  <a:tr h="2444660">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𝑓𝑣</m:t>
                                        </m:r>
                                      </m:e>
                                    </m:d>
                                  </m:sup>
                                </m:sSubSup>
                                <m:r>
                                  <a:rPr lang="en-US" sz="3200" b="0" i="1" smtClean="0">
                                    <a:latin typeface="Cambria Math" panose="02040503050406030204" pitchFamily="18" charset="0"/>
                                    <a:ea typeface="Cambria Math" panose="02040503050406030204" pitchFamily="18" charset="0"/>
                                  </a:rPr>
                                  <m:t>=</m:t>
                                </m:r>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𝑓</m:t>
                                        </m:r>
                                      </m:e>
                                    </m:d>
                                  </m:sup>
                                </m:sSubSup>
                                <m:r>
                                  <a:rPr lang="en-US" sz="3200" b="0" i="1" smtClean="0">
                                    <a:latin typeface="Cambria Math" panose="02040503050406030204" pitchFamily="18" charset="0"/>
                                    <a:ea typeface="Cambria Math" panose="02040503050406030204" pitchFamily="18" charset="0"/>
                                  </a:rPr>
                                  <m:t>+</m:t>
                                </m:r>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𝑣</m:t>
                                        </m:r>
                                      </m:e>
                                    </m:d>
                                  </m:sup>
                                </m:sSubSup>
                              </m:oMath>
                            </m:oMathPara>
                          </a14:m>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all predictors via fixed slopes and random slope (co)variation.</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3886739"/>
                      </a:ext>
                    </a:extLst>
                  </a:tr>
                  <a:tr h="1788253">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𝑓𝑣𝑚</m:t>
                                        </m:r>
                                      </m:e>
                                    </m:d>
                                  </m:sup>
                                </m:sSubSup>
                                <m:r>
                                  <a:rPr lang="en-US" sz="3200" b="0" i="1" smtClean="0">
                                    <a:latin typeface="Cambria Math" panose="02040503050406030204" pitchFamily="18" charset="0"/>
                                    <a:ea typeface="Cambria Math" panose="02040503050406030204" pitchFamily="18" charset="0"/>
                                  </a:rPr>
                                  <m:t>=</m:t>
                                </m:r>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𝑓</m:t>
                                        </m:r>
                                      </m:e>
                                    </m:d>
                                  </m:sup>
                                </m:sSubSup>
                                <m:r>
                                  <a:rPr lang="en-US" sz="3200" b="0" i="1" smtClean="0">
                                    <a:latin typeface="Cambria Math" panose="02040503050406030204" pitchFamily="18" charset="0"/>
                                    <a:ea typeface="Cambria Math" panose="02040503050406030204" pitchFamily="18" charset="0"/>
                                  </a:rPr>
                                  <m:t>+</m:t>
                                </m:r>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𝑣</m:t>
                                        </m:r>
                                      </m:e>
                                    </m:d>
                                  </m:sup>
                                </m:sSubSup>
                                <m:r>
                                  <a:rPr lang="en-US" sz="3200" b="0" i="1" smtClean="0">
                                    <a:latin typeface="Cambria Math" panose="02040503050406030204" pitchFamily="18" charset="0"/>
                                    <a:ea typeface="Cambria Math" panose="02040503050406030204" pitchFamily="18" charset="0"/>
                                  </a:rPr>
                                  <m:t>+</m:t>
                                </m:r>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𝑚</m:t>
                                        </m:r>
                                      </m:e>
                                    </m:d>
                                  </m:sup>
                                </m:sSubSup>
                              </m:oMath>
                            </m:oMathPara>
                          </a14:m>
                          <a:endParaRPr lang="en-US" sz="3200" dirty="0">
                            <a:latin typeface="Cambria Math" panose="02040503050406030204" pitchFamily="18" charset="0"/>
                            <a:ea typeface="Cambria Math"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the model.</a:t>
                          </a:r>
                        </a:p>
                      </a:txBody>
                      <a:tcPr anchor="ctr"/>
                    </a:tc>
                    <a:extLst>
                      <a:ext uri="{0D108BD9-81ED-4DB2-BD59-A6C34878D82A}">
                        <a16:rowId xmlns:a16="http://schemas.microsoft.com/office/drawing/2014/main" val="3697823824"/>
                      </a:ext>
                    </a:extLst>
                  </a:tr>
                  <a:tr h="1281679">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𝑓𝑣𝑚</m:t>
                                        </m:r>
                                      </m:e>
                                    </m:d>
                                  </m:sup>
                                </m:sSubSup>
                              </m:oMath>
                            </m:oMathPara>
                          </a14:m>
                          <a:endParaRPr lang="en-US" sz="3200" dirty="0">
                            <a:latin typeface="Cambria Math" panose="02040503050406030204" pitchFamily="18" charset="0"/>
                            <a:ea typeface="Cambria Math" panose="02040503050406030204" pitchFamily="18" charset="0"/>
                          </a:endParaRPr>
                        </a:p>
                      </a:txBody>
                      <a:tcPr anchor="ctr">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Proportion of </a:t>
                          </a:r>
                          <a:r>
                            <a:rPr lang="en-US" sz="3200" b="1" i="1" dirty="0">
                              <a:latin typeface="Cambria Math" panose="02040503050406030204" pitchFamily="18" charset="0"/>
                              <a:ea typeface="Cambria Math" panose="02040503050406030204" pitchFamily="18" charset="0"/>
                            </a:rPr>
                            <a:t>unexplained variance.</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236503"/>
                      </a:ext>
                    </a:extLst>
                  </a:tr>
                </a:tbl>
              </a:graphicData>
            </a:graphic>
          </p:graphicFrame>
        </mc:Choice>
        <mc:Fallback xmlns="">
          <p:graphicFrame>
            <p:nvGraphicFramePr>
              <p:cNvPr id="7" name="Table 7">
                <a:extLst>
                  <a:ext uri="{FF2B5EF4-FFF2-40B4-BE49-F238E27FC236}">
                    <a16:creationId xmlns:a16="http://schemas.microsoft.com/office/drawing/2014/main" id="{3B6C77AD-C2DA-BCCA-D8B8-37E0273A1CA3}"/>
                  </a:ext>
                </a:extLst>
              </p:cNvPr>
              <p:cNvGraphicFramePr>
                <a:graphicFrameLocks noGrp="1"/>
              </p:cNvGraphicFramePr>
              <p:nvPr>
                <p:extLst>
                  <p:ext uri="{D42A27DB-BD31-4B8C-83A1-F6EECF244321}">
                    <p14:modId xmlns:p14="http://schemas.microsoft.com/office/powerpoint/2010/main" val="762374135"/>
                  </p:ext>
                </p:extLst>
              </p:nvPr>
            </p:nvGraphicFramePr>
            <p:xfrm>
              <a:off x="687897" y="285226"/>
              <a:ext cx="10855354" cy="6207853"/>
            </p:xfrm>
            <a:graphic>
              <a:graphicData uri="http://schemas.openxmlformats.org/drawingml/2006/table">
                <a:tbl>
                  <a:tblPr firstRow="1" bandRow="1">
                    <a:tableStyleId>{2D5ABB26-0587-4C30-8999-92F81FD0307C}</a:tableStyleId>
                  </a:tblPr>
                  <a:tblGrid>
                    <a:gridCol w="4404220">
                      <a:extLst>
                        <a:ext uri="{9D8B030D-6E8A-4147-A177-3AD203B41FA5}">
                          <a16:colId xmlns:a16="http://schemas.microsoft.com/office/drawing/2014/main" val="888950398"/>
                        </a:ext>
                      </a:extLst>
                    </a:gridCol>
                    <a:gridCol w="6451134">
                      <a:extLst>
                        <a:ext uri="{9D8B030D-6E8A-4147-A177-3AD203B41FA5}">
                          <a16:colId xmlns:a16="http://schemas.microsoft.com/office/drawing/2014/main" val="2679928837"/>
                        </a:ext>
                      </a:extLst>
                    </a:gridCol>
                  </a:tblGrid>
                  <a:tr h="693261">
                    <a:tc>
                      <a:txBody>
                        <a:bodyPr/>
                        <a:lstStyle/>
                        <a:p>
                          <a:pPr algn="ct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baseline="0" dirty="0">
                              <a:latin typeface="Cambria Math" panose="02040503050406030204" pitchFamily="18" charset="0"/>
                              <a:ea typeface="Cambria Math" panose="02040503050406030204" pitchFamily="18" charset="0"/>
                            </a:rPr>
                            <a:t> Measure</a:t>
                          </a:r>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Interpretation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763892"/>
                      </a:ext>
                    </a:extLst>
                  </a:tr>
                  <a:tr h="2444660">
                    <a:tc>
                      <a:txBody>
                        <a:bodyPr/>
                        <a:lstStyle/>
                        <a:p>
                          <a:endParaRPr lang="en-US"/>
                        </a:p>
                      </a:txBody>
                      <a:tcPr anchor="ctr">
                        <a:lnT w="12700" cap="flat" cmpd="sng" algn="ctr">
                          <a:solidFill>
                            <a:schemeClr val="tx1"/>
                          </a:solidFill>
                          <a:prstDash val="solid"/>
                          <a:round/>
                          <a:headEnd type="none" w="med" len="med"/>
                          <a:tailEnd type="none" w="med" len="med"/>
                        </a:lnT>
                        <a:blipFill>
                          <a:blip r:embed="rId2"/>
                          <a:stretch>
                            <a:fillRect t="-29104" r="-146611" b="-125622"/>
                          </a:stretch>
                        </a:blipFill>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all predictors via fixed slopes and random slope (co)variation.</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3886739"/>
                      </a:ext>
                    </a:extLst>
                  </a:tr>
                  <a:tr h="1788253">
                    <a:tc>
                      <a:txBody>
                        <a:bodyPr/>
                        <a:lstStyle/>
                        <a:p>
                          <a:endParaRPr lang="en-US"/>
                        </a:p>
                      </a:txBody>
                      <a:tcPr anchor="ctr">
                        <a:blipFill>
                          <a:blip r:embed="rId2"/>
                          <a:stretch>
                            <a:fillRect t="-177133" r="-146611" b="-7235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the model.</a:t>
                          </a:r>
                        </a:p>
                      </a:txBody>
                      <a:tcPr anchor="ctr"/>
                    </a:tc>
                    <a:extLst>
                      <a:ext uri="{0D108BD9-81ED-4DB2-BD59-A6C34878D82A}">
                        <a16:rowId xmlns:a16="http://schemas.microsoft.com/office/drawing/2014/main" val="3697823824"/>
                      </a:ext>
                    </a:extLst>
                  </a:tr>
                  <a:tr h="1281679">
                    <a:tc>
                      <a:txBody>
                        <a:bodyPr/>
                        <a:lstStyle/>
                        <a:p>
                          <a:endParaRPr lang="en-US"/>
                        </a:p>
                      </a:txBody>
                      <a:tcPr anchor="ctr">
                        <a:lnB w="12700" cap="flat" cmpd="sng" algn="ctr">
                          <a:solidFill>
                            <a:schemeClr val="tx1"/>
                          </a:solidFill>
                          <a:prstDash val="solid"/>
                          <a:round/>
                          <a:headEnd type="none" w="med" len="med"/>
                          <a:tailEnd type="none" w="med" len="med"/>
                        </a:lnB>
                        <a:blipFill>
                          <a:blip r:embed="rId2"/>
                          <a:stretch>
                            <a:fillRect t="-384834" r="-146611" b="-474"/>
                          </a:stretch>
                        </a:blipFill>
                      </a:tcPr>
                    </a:tc>
                    <a:tc>
                      <a:txBody>
                        <a:bodyPr/>
                        <a:lstStyle/>
                        <a:p>
                          <a:r>
                            <a:rPr lang="en-US" sz="3200" dirty="0">
                              <a:latin typeface="Cambria Math" panose="02040503050406030204" pitchFamily="18" charset="0"/>
                              <a:ea typeface="Cambria Math" panose="02040503050406030204" pitchFamily="18" charset="0"/>
                            </a:rPr>
                            <a:t>Proportion of </a:t>
                          </a:r>
                          <a:r>
                            <a:rPr lang="en-US" sz="3200" b="1" i="1" dirty="0">
                              <a:latin typeface="Cambria Math" panose="02040503050406030204" pitchFamily="18" charset="0"/>
                              <a:ea typeface="Cambria Math" panose="02040503050406030204" pitchFamily="18" charset="0"/>
                            </a:rPr>
                            <a:t>unexplained variance.</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236503"/>
                      </a:ext>
                    </a:extLst>
                  </a:tr>
                </a:tbl>
              </a:graphicData>
            </a:graphic>
          </p:graphicFrame>
        </mc:Fallback>
      </mc:AlternateContent>
    </p:spTree>
    <p:extLst>
      <p:ext uri="{BB962C8B-B14F-4D97-AF65-F5344CB8AC3E}">
        <p14:creationId xmlns:p14="http://schemas.microsoft.com/office/powerpoint/2010/main" val="226213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3B6C77AD-C2DA-BCCA-D8B8-37E0273A1CA3}"/>
                  </a:ext>
                </a:extLst>
              </p:cNvPr>
              <p:cNvGraphicFramePr>
                <a:graphicFrameLocks noGrp="1"/>
              </p:cNvGraphicFramePr>
              <p:nvPr>
                <p:extLst>
                  <p:ext uri="{D42A27DB-BD31-4B8C-83A1-F6EECF244321}">
                    <p14:modId xmlns:p14="http://schemas.microsoft.com/office/powerpoint/2010/main" val="4225759789"/>
                  </p:ext>
                </p:extLst>
              </p:nvPr>
            </p:nvGraphicFramePr>
            <p:xfrm>
              <a:off x="687897" y="285226"/>
              <a:ext cx="10855354" cy="5933657"/>
            </p:xfrm>
            <a:graphic>
              <a:graphicData uri="http://schemas.openxmlformats.org/drawingml/2006/table">
                <a:tbl>
                  <a:tblPr firstRow="1" bandRow="1">
                    <a:tableStyleId>{2D5ABB26-0587-4C30-8999-92F81FD0307C}</a:tableStyleId>
                  </a:tblPr>
                  <a:tblGrid>
                    <a:gridCol w="3358686">
                      <a:extLst>
                        <a:ext uri="{9D8B030D-6E8A-4147-A177-3AD203B41FA5}">
                          <a16:colId xmlns:a16="http://schemas.microsoft.com/office/drawing/2014/main" val="888950398"/>
                        </a:ext>
                      </a:extLst>
                    </a:gridCol>
                    <a:gridCol w="7496668">
                      <a:extLst>
                        <a:ext uri="{9D8B030D-6E8A-4147-A177-3AD203B41FA5}">
                          <a16:colId xmlns:a16="http://schemas.microsoft.com/office/drawing/2014/main" val="2679928837"/>
                        </a:ext>
                      </a:extLst>
                    </a:gridCol>
                  </a:tblGrid>
                  <a:tr h="719805">
                    <a:tc>
                      <a:txBody>
                        <a:bodyPr/>
                        <a:lstStyle/>
                        <a:p>
                          <a:pPr algn="ct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baseline="0" dirty="0">
                              <a:latin typeface="Cambria Math" panose="02040503050406030204" pitchFamily="18" charset="0"/>
                              <a:ea typeface="Cambria Math" panose="02040503050406030204" pitchFamily="18" charset="0"/>
                            </a:rPr>
                            <a:t> Measure</a:t>
                          </a:r>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Interpretation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763892"/>
                      </a:ext>
                    </a:extLst>
                  </a:tr>
                  <a:tr h="1506382">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1</m:t>
                                            </m:r>
                                          </m:sub>
                                        </m:sSub>
                                      </m:e>
                                    </m:d>
                                  </m:sup>
                                </m:sSubSup>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sSubSup>
                                      <m:sSubSupPr>
                                        <m:ctrlPr>
                                          <a:rPr lang="en-US" sz="3200" b="0" i="1" smtClean="0">
                                            <a:latin typeface="Cambria Math" panose="02040503050406030204" pitchFamily="18" charset="0"/>
                                            <a:ea typeface="Cambria Math" panose="02040503050406030204" pitchFamily="18" charset="0"/>
                                          </a:rPr>
                                        </m:ctrlPr>
                                      </m:sSubSupPr>
                                      <m:e>
                                        <m:r>
                                          <a:rPr lang="en-US" sz="3200" b="1" i="0" smtClean="0">
                                            <a:latin typeface="Cambria Math" panose="02040503050406030204" pitchFamily="18" charset="0"/>
                                            <a:ea typeface="Cambria Math" panose="02040503050406030204" pitchFamily="18" charset="0"/>
                                          </a:rPr>
                                          <m:t>𝛄</m:t>
                                        </m:r>
                                      </m:e>
                                      <m:sub>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m:t>
                                        </m:r>
                                      </m:sup>
                                    </m:sSubSup>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𝚽</m:t>
                                        </m:r>
                                      </m:e>
                                      <m:sub>
                                        <m:r>
                                          <a:rPr lang="en-US" sz="3200" b="0" i="0" smtClean="0">
                                            <a:latin typeface="Cambria Math" panose="02040503050406030204" pitchFamily="18" charset="0"/>
                                            <a:ea typeface="Cambria Math" panose="02040503050406030204" pitchFamily="18" charset="0"/>
                                          </a:rPr>
                                          <m:t>1</m:t>
                                        </m:r>
                                      </m:sub>
                                    </m:sSub>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𝛄</m:t>
                                        </m:r>
                                      </m:e>
                                      <m:sub>
                                        <m:r>
                                          <a:rPr lang="en-US" sz="3200" b="0" i="0" smtClean="0">
                                            <a:latin typeface="Cambria Math" panose="02040503050406030204" pitchFamily="18" charset="0"/>
                                            <a:ea typeface="Cambria Math" panose="02040503050406030204" pitchFamily="18" charset="0"/>
                                          </a:rPr>
                                          <m:t>1</m:t>
                                        </m:r>
                                      </m:sub>
                                    </m:sSub>
                                  </m:num>
                                  <m:den>
                                    <m:r>
                                      <m:rPr>
                                        <m:sty m:val="p"/>
                                      </m:rPr>
                                      <a:rPr lang="en-US" sz="3200" b="0" i="0" smtClean="0">
                                        <a:latin typeface="Cambria Math" panose="02040503050406030204" pitchFamily="18" charset="0"/>
                                        <a:ea typeface="Cambria Math" panose="02040503050406030204" pitchFamily="18" charset="0"/>
                                      </a:rPr>
                                      <m:t>var</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𝑦</m:t>
                                            </m:r>
                                          </m:e>
                                          <m:sub>
                                            <m:r>
                                              <a:rPr lang="en-US" sz="3200" b="0" i="1" smtClean="0">
                                                <a:latin typeface="Cambria Math" panose="02040503050406030204" pitchFamily="18" charset="0"/>
                                                <a:ea typeface="Cambria Math" panose="02040503050406030204" pitchFamily="18" charset="0"/>
                                              </a:rPr>
                                              <m:t>𝑖𝑗</m:t>
                                            </m:r>
                                          </m:sub>
                                        </m:sSub>
                                      </m:e>
                                    </m:d>
                                  </m:den>
                                </m:f>
                              </m:oMath>
                            </m:oMathPara>
                          </a14:m>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level-1 predictors via fixed slopes.</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3886739"/>
                      </a:ext>
                    </a:extLst>
                  </a:tr>
                  <a:tr h="1775361">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2</m:t>
                                            </m:r>
                                          </m:sub>
                                        </m:sSub>
                                      </m:e>
                                    </m:d>
                                  </m:sup>
                                </m:sSubSup>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sSubSup>
                                      <m:sSubSupPr>
                                        <m:ctrlPr>
                                          <a:rPr lang="en-US" sz="3200" b="0" i="1" smtClean="0">
                                            <a:latin typeface="Cambria Math" panose="02040503050406030204" pitchFamily="18" charset="0"/>
                                            <a:ea typeface="Cambria Math" panose="02040503050406030204" pitchFamily="18" charset="0"/>
                                          </a:rPr>
                                        </m:ctrlPr>
                                      </m:sSubSupPr>
                                      <m:e>
                                        <m:r>
                                          <a:rPr lang="en-US" sz="3200" b="1" i="0" smtClean="0">
                                            <a:latin typeface="Cambria Math" panose="02040503050406030204" pitchFamily="18" charset="0"/>
                                            <a:ea typeface="Cambria Math" panose="02040503050406030204" pitchFamily="18" charset="0"/>
                                          </a:rPr>
                                          <m:t>𝛄</m:t>
                                        </m:r>
                                      </m:e>
                                      <m:sub>
                                        <m:r>
                                          <a:rPr lang="en-US" sz="3200" b="0" i="1" smtClean="0">
                                            <a:latin typeface="Cambria Math" panose="02040503050406030204" pitchFamily="18" charset="0"/>
                                            <a:ea typeface="Cambria Math" panose="02040503050406030204" pitchFamily="18" charset="0"/>
                                          </a:rPr>
                                          <m:t>2</m:t>
                                        </m:r>
                                      </m:sub>
                                      <m:sup>
                                        <m:r>
                                          <a:rPr lang="en-US" sz="3200" b="0" i="1" smtClean="0">
                                            <a:latin typeface="Cambria Math" panose="02040503050406030204" pitchFamily="18" charset="0"/>
                                            <a:ea typeface="Cambria Math" panose="02040503050406030204" pitchFamily="18" charset="0"/>
                                          </a:rPr>
                                          <m:t>′</m:t>
                                        </m:r>
                                      </m:sup>
                                    </m:sSubSup>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𝚽</m:t>
                                        </m:r>
                                      </m:e>
                                      <m:sub>
                                        <m:r>
                                          <a:rPr lang="en-US" sz="3200" b="0" i="1" smtClean="0">
                                            <a:latin typeface="Cambria Math" panose="02040503050406030204" pitchFamily="18" charset="0"/>
                                            <a:ea typeface="Cambria Math" panose="02040503050406030204" pitchFamily="18" charset="0"/>
                                          </a:rPr>
                                          <m:t>2</m:t>
                                        </m:r>
                                      </m:sub>
                                    </m:sSub>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𝛄</m:t>
                                        </m:r>
                                      </m:e>
                                      <m:sub>
                                        <m:r>
                                          <a:rPr lang="en-US" sz="3200" b="0" i="1" smtClean="0">
                                            <a:latin typeface="Cambria Math" panose="02040503050406030204" pitchFamily="18" charset="0"/>
                                            <a:ea typeface="Cambria Math" panose="02040503050406030204" pitchFamily="18" charset="0"/>
                                          </a:rPr>
                                          <m:t>2</m:t>
                                        </m:r>
                                      </m:sub>
                                    </m:sSub>
                                  </m:num>
                                  <m:den>
                                    <m:r>
                                      <m:rPr>
                                        <m:sty m:val="p"/>
                                      </m:rPr>
                                      <a:rPr lang="en-US" sz="3200" b="0" i="0" smtClean="0">
                                        <a:latin typeface="Cambria Math" panose="02040503050406030204" pitchFamily="18" charset="0"/>
                                        <a:ea typeface="Cambria Math" panose="02040503050406030204" pitchFamily="18" charset="0"/>
                                      </a:rPr>
                                      <m:t>var</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𝑦</m:t>
                                            </m:r>
                                          </m:e>
                                          <m:sub>
                                            <m:r>
                                              <a:rPr lang="en-US" sz="3200" b="0" i="1" smtClean="0">
                                                <a:latin typeface="Cambria Math" panose="02040503050406030204" pitchFamily="18" charset="0"/>
                                                <a:ea typeface="Cambria Math" panose="02040503050406030204" pitchFamily="18" charset="0"/>
                                              </a:rPr>
                                              <m:t>𝑖𝑗</m:t>
                                            </m:r>
                                          </m:sub>
                                        </m:sSub>
                                      </m:e>
                                    </m:d>
                                  </m:den>
                                </m:f>
                              </m:oMath>
                            </m:oMathPara>
                          </a14:m>
                          <a:endParaRPr lang="en-US" sz="3200" dirty="0">
                            <a:latin typeface="Cambria Math" panose="02040503050406030204" pitchFamily="18" charset="0"/>
                            <a:ea typeface="Cambria Math"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level-2 predictors via fixed slopes.</a:t>
                          </a:r>
                        </a:p>
                      </a:txBody>
                      <a:tcPr anchor="ctr"/>
                    </a:tc>
                    <a:extLst>
                      <a:ext uri="{0D108BD9-81ED-4DB2-BD59-A6C34878D82A}">
                        <a16:rowId xmlns:a16="http://schemas.microsoft.com/office/drawing/2014/main" val="3697823824"/>
                      </a:ext>
                    </a:extLst>
                  </a:tr>
                  <a:tr h="1932109">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𝑓</m:t>
                                        </m:r>
                                      </m:e>
                                    </m:d>
                                  </m:sup>
                                </m:sSubSup>
                                <m:r>
                                  <a:rPr lang="en-US" sz="3200" b="0" i="1" smtClean="0">
                                    <a:latin typeface="Cambria Math" panose="02040503050406030204" pitchFamily="18" charset="0"/>
                                    <a:ea typeface="Cambria Math" panose="02040503050406030204" pitchFamily="18" charset="0"/>
                                  </a:rPr>
                                  <m:t>=</m:t>
                                </m:r>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1</m:t>
                                            </m:r>
                                          </m:sub>
                                        </m:sSub>
                                      </m:e>
                                    </m:d>
                                  </m:sup>
                                </m:sSubSup>
                                <m:r>
                                  <a:rPr lang="en-US" sz="3200" b="0" i="1" smtClean="0">
                                    <a:latin typeface="Cambria Math" panose="02040503050406030204" pitchFamily="18" charset="0"/>
                                    <a:ea typeface="Cambria Math" panose="02040503050406030204" pitchFamily="18" charset="0"/>
                                  </a:rPr>
                                  <m:t>+</m:t>
                                </m:r>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𝑡</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2</m:t>
                                            </m:r>
                                          </m:sub>
                                        </m:sSub>
                                      </m:e>
                                    </m:d>
                                  </m:sup>
                                </m:sSubSup>
                              </m:oMath>
                            </m:oMathPara>
                          </a14:m>
                          <a:endParaRPr lang="en-US" sz="3200" dirty="0">
                            <a:latin typeface="Cambria Math" panose="02040503050406030204" pitchFamily="18" charset="0"/>
                            <a:ea typeface="Cambria Math" panose="02040503050406030204" pitchFamily="18" charset="0"/>
                          </a:endParaRPr>
                        </a:p>
                      </a:txBody>
                      <a:tcPr anchor="ctr">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all predictors via fixed slopes.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236503"/>
                      </a:ext>
                    </a:extLst>
                  </a:tr>
                </a:tbl>
              </a:graphicData>
            </a:graphic>
          </p:graphicFrame>
        </mc:Choice>
        <mc:Fallback xmlns="">
          <p:graphicFrame>
            <p:nvGraphicFramePr>
              <p:cNvPr id="7" name="Table 7">
                <a:extLst>
                  <a:ext uri="{FF2B5EF4-FFF2-40B4-BE49-F238E27FC236}">
                    <a16:creationId xmlns:a16="http://schemas.microsoft.com/office/drawing/2014/main" id="{3B6C77AD-C2DA-BCCA-D8B8-37E0273A1CA3}"/>
                  </a:ext>
                </a:extLst>
              </p:cNvPr>
              <p:cNvGraphicFramePr>
                <a:graphicFrameLocks noGrp="1"/>
              </p:cNvGraphicFramePr>
              <p:nvPr>
                <p:extLst>
                  <p:ext uri="{D42A27DB-BD31-4B8C-83A1-F6EECF244321}">
                    <p14:modId xmlns:p14="http://schemas.microsoft.com/office/powerpoint/2010/main" val="4225759789"/>
                  </p:ext>
                </p:extLst>
              </p:nvPr>
            </p:nvGraphicFramePr>
            <p:xfrm>
              <a:off x="687897" y="285226"/>
              <a:ext cx="10855354" cy="5933657"/>
            </p:xfrm>
            <a:graphic>
              <a:graphicData uri="http://schemas.openxmlformats.org/drawingml/2006/table">
                <a:tbl>
                  <a:tblPr firstRow="1" bandRow="1">
                    <a:tableStyleId>{2D5ABB26-0587-4C30-8999-92F81FD0307C}</a:tableStyleId>
                  </a:tblPr>
                  <a:tblGrid>
                    <a:gridCol w="3358686">
                      <a:extLst>
                        <a:ext uri="{9D8B030D-6E8A-4147-A177-3AD203B41FA5}">
                          <a16:colId xmlns:a16="http://schemas.microsoft.com/office/drawing/2014/main" val="888950398"/>
                        </a:ext>
                      </a:extLst>
                    </a:gridCol>
                    <a:gridCol w="7496668">
                      <a:extLst>
                        <a:ext uri="{9D8B030D-6E8A-4147-A177-3AD203B41FA5}">
                          <a16:colId xmlns:a16="http://schemas.microsoft.com/office/drawing/2014/main" val="2679928837"/>
                        </a:ext>
                      </a:extLst>
                    </a:gridCol>
                  </a:tblGrid>
                  <a:tr h="719805">
                    <a:tc>
                      <a:txBody>
                        <a:bodyPr/>
                        <a:lstStyle/>
                        <a:p>
                          <a:pPr algn="ct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baseline="0" dirty="0">
                              <a:latin typeface="Cambria Math" panose="02040503050406030204" pitchFamily="18" charset="0"/>
                              <a:ea typeface="Cambria Math" panose="02040503050406030204" pitchFamily="18" charset="0"/>
                            </a:rPr>
                            <a:t> Measure</a:t>
                          </a:r>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Interpretation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763892"/>
                      </a:ext>
                    </a:extLst>
                  </a:tr>
                  <a:tr h="1506382">
                    <a:tc>
                      <a:txBody>
                        <a:bodyPr/>
                        <a:lstStyle/>
                        <a:p>
                          <a:endParaRPr lang="en-US"/>
                        </a:p>
                      </a:txBody>
                      <a:tcPr anchor="ctr">
                        <a:lnT w="12700" cap="flat" cmpd="sng" algn="ctr">
                          <a:solidFill>
                            <a:schemeClr val="tx1"/>
                          </a:solidFill>
                          <a:prstDash val="solid"/>
                          <a:round/>
                          <a:headEnd type="none" w="med" len="med"/>
                          <a:tailEnd type="none" w="med" len="med"/>
                        </a:lnT>
                        <a:blipFill>
                          <a:blip r:embed="rId2"/>
                          <a:stretch>
                            <a:fillRect t="-47984" r="-223593" b="-245968"/>
                          </a:stretch>
                        </a:blipFill>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level-1 predictors via fixed slopes.</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3886739"/>
                      </a:ext>
                    </a:extLst>
                  </a:tr>
                  <a:tr h="1775361">
                    <a:tc>
                      <a:txBody>
                        <a:bodyPr/>
                        <a:lstStyle/>
                        <a:p>
                          <a:endParaRPr lang="en-US"/>
                        </a:p>
                      </a:txBody>
                      <a:tcPr anchor="ctr">
                        <a:blipFill>
                          <a:blip r:embed="rId2"/>
                          <a:stretch>
                            <a:fillRect t="-125685" r="-223593" b="-10890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level-2 predictors via fixed slopes.</a:t>
                          </a:r>
                        </a:p>
                      </a:txBody>
                      <a:tcPr anchor="ctr"/>
                    </a:tc>
                    <a:extLst>
                      <a:ext uri="{0D108BD9-81ED-4DB2-BD59-A6C34878D82A}">
                        <a16:rowId xmlns:a16="http://schemas.microsoft.com/office/drawing/2014/main" val="3697823824"/>
                      </a:ext>
                    </a:extLst>
                  </a:tr>
                  <a:tr h="1932109">
                    <a:tc>
                      <a:txBody>
                        <a:bodyPr/>
                        <a:lstStyle/>
                        <a:p>
                          <a:endParaRPr lang="en-US"/>
                        </a:p>
                      </a:txBody>
                      <a:tcPr anchor="ctr">
                        <a:lnB w="12700" cap="flat" cmpd="sng" algn="ctr">
                          <a:solidFill>
                            <a:schemeClr val="tx1"/>
                          </a:solidFill>
                          <a:prstDash val="solid"/>
                          <a:round/>
                          <a:headEnd type="none" w="med" len="med"/>
                          <a:tailEnd type="none" w="med" len="med"/>
                        </a:lnB>
                        <a:blipFill>
                          <a:blip r:embed="rId2"/>
                          <a:stretch>
                            <a:fillRect t="-207886" r="-223593" b="-315"/>
                          </a:stretch>
                        </a:blipFill>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total</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all predictors via fixed slopes.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236503"/>
                      </a:ext>
                    </a:extLst>
                  </a:tr>
                </a:tbl>
              </a:graphicData>
            </a:graphic>
          </p:graphicFrame>
        </mc:Fallback>
      </mc:AlternateContent>
    </p:spTree>
    <p:extLst>
      <p:ext uri="{BB962C8B-B14F-4D97-AF65-F5344CB8AC3E}">
        <p14:creationId xmlns:p14="http://schemas.microsoft.com/office/powerpoint/2010/main" val="28218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3B6C77AD-C2DA-BCCA-D8B8-37E0273A1CA3}"/>
                  </a:ext>
                </a:extLst>
              </p:cNvPr>
              <p:cNvGraphicFramePr>
                <a:graphicFrameLocks noGrp="1"/>
              </p:cNvGraphicFramePr>
              <p:nvPr>
                <p:extLst>
                  <p:ext uri="{D42A27DB-BD31-4B8C-83A1-F6EECF244321}">
                    <p14:modId xmlns:p14="http://schemas.microsoft.com/office/powerpoint/2010/main" val="1603927341"/>
                  </p:ext>
                </p:extLst>
              </p:nvPr>
            </p:nvGraphicFramePr>
            <p:xfrm>
              <a:off x="687897" y="285226"/>
              <a:ext cx="10855354" cy="6199465"/>
            </p:xfrm>
            <a:graphic>
              <a:graphicData uri="http://schemas.openxmlformats.org/drawingml/2006/table">
                <a:tbl>
                  <a:tblPr firstRow="1" bandRow="1">
                    <a:tableStyleId>{2D5ABB26-0587-4C30-8999-92F81FD0307C}</a:tableStyleId>
                  </a:tblPr>
                  <a:tblGrid>
                    <a:gridCol w="4605556">
                      <a:extLst>
                        <a:ext uri="{9D8B030D-6E8A-4147-A177-3AD203B41FA5}">
                          <a16:colId xmlns:a16="http://schemas.microsoft.com/office/drawing/2014/main" val="888950398"/>
                        </a:ext>
                      </a:extLst>
                    </a:gridCol>
                    <a:gridCol w="6249798">
                      <a:extLst>
                        <a:ext uri="{9D8B030D-6E8A-4147-A177-3AD203B41FA5}">
                          <a16:colId xmlns:a16="http://schemas.microsoft.com/office/drawing/2014/main" val="2679928837"/>
                        </a:ext>
                      </a:extLst>
                    </a:gridCol>
                  </a:tblGrid>
                  <a:tr h="803190">
                    <a:tc>
                      <a:txBody>
                        <a:bodyPr/>
                        <a:lstStyle/>
                        <a:p>
                          <a:pPr algn="ct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baseline="0" dirty="0">
                              <a:latin typeface="Cambria Math" panose="02040503050406030204" pitchFamily="18" charset="0"/>
                              <a:ea typeface="Cambria Math" panose="02040503050406030204" pitchFamily="18" charset="0"/>
                            </a:rPr>
                            <a:t> Measure</a:t>
                          </a:r>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Interpretation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763892"/>
                      </a:ext>
                    </a:extLst>
                  </a:tr>
                  <a:tr h="1961581">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1</m:t>
                                            </m:r>
                                          </m:sub>
                                        </m:sSub>
                                      </m:e>
                                    </m:d>
                                  </m:sup>
                                </m:sSubSup>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sSubSup>
                                      <m:sSubSupPr>
                                        <m:ctrlPr>
                                          <a:rPr lang="en-US" sz="3200" b="0" i="1" smtClean="0">
                                            <a:latin typeface="Cambria Math" panose="02040503050406030204" pitchFamily="18" charset="0"/>
                                            <a:ea typeface="Cambria Math" panose="02040503050406030204" pitchFamily="18" charset="0"/>
                                          </a:rPr>
                                        </m:ctrlPr>
                                      </m:sSubSupPr>
                                      <m:e>
                                        <m:r>
                                          <a:rPr lang="en-US" sz="3200" b="1" i="0" smtClean="0">
                                            <a:latin typeface="Cambria Math" panose="02040503050406030204" pitchFamily="18" charset="0"/>
                                            <a:ea typeface="Cambria Math" panose="02040503050406030204" pitchFamily="18" charset="0"/>
                                          </a:rPr>
                                          <m:t>𝛄</m:t>
                                        </m:r>
                                      </m:e>
                                      <m:sub>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m:t>
                                        </m:r>
                                      </m:sup>
                                    </m:sSubSup>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𝚽</m:t>
                                        </m:r>
                                      </m:e>
                                      <m:sub>
                                        <m:r>
                                          <a:rPr lang="en-US" sz="3200" b="0" i="0" smtClean="0">
                                            <a:latin typeface="Cambria Math" panose="02040503050406030204" pitchFamily="18" charset="0"/>
                                            <a:ea typeface="Cambria Math" panose="02040503050406030204" pitchFamily="18" charset="0"/>
                                          </a:rPr>
                                          <m:t>1</m:t>
                                        </m:r>
                                      </m:sub>
                                    </m:sSub>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𝛄</m:t>
                                        </m:r>
                                      </m:e>
                                      <m:sub>
                                        <m:r>
                                          <a:rPr lang="en-US" sz="3200" b="0" i="0" smtClean="0">
                                            <a:latin typeface="Cambria Math" panose="02040503050406030204" pitchFamily="18" charset="0"/>
                                            <a:ea typeface="Cambria Math" panose="02040503050406030204" pitchFamily="18" charset="0"/>
                                          </a:rPr>
                                          <m:t>1</m:t>
                                        </m:r>
                                      </m:sub>
                                    </m:sSub>
                                  </m:num>
                                  <m:den>
                                    <m:sSubSup>
                                      <m:sSubSupPr>
                                        <m:ctrlPr>
                                          <a:rPr lang="en-US" sz="3200" b="0" i="1" smtClean="0">
                                            <a:latin typeface="Cambria Math" panose="02040503050406030204" pitchFamily="18" charset="0"/>
                                            <a:ea typeface="Cambria Math" panose="02040503050406030204" pitchFamily="18" charset="0"/>
                                          </a:rPr>
                                        </m:ctrlPr>
                                      </m:sSubSupPr>
                                      <m:e>
                                        <m:r>
                                          <a:rPr lang="en-US" sz="3200" b="1" i="0" smtClean="0">
                                            <a:latin typeface="Cambria Math" panose="02040503050406030204" pitchFamily="18" charset="0"/>
                                            <a:ea typeface="Cambria Math" panose="02040503050406030204" pitchFamily="18" charset="0"/>
                                          </a:rPr>
                                          <m:t>𝛄</m:t>
                                        </m:r>
                                      </m:e>
                                      <m:sub>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m:t>
                                        </m:r>
                                      </m:sup>
                                    </m:sSubSup>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𝚽</m:t>
                                        </m:r>
                                      </m:e>
                                      <m:sub>
                                        <m:r>
                                          <a:rPr lang="en-US" sz="3200" b="0" i="0" smtClean="0">
                                            <a:latin typeface="Cambria Math" panose="02040503050406030204" pitchFamily="18" charset="0"/>
                                            <a:ea typeface="Cambria Math" panose="02040503050406030204" pitchFamily="18" charset="0"/>
                                          </a:rPr>
                                          <m:t>1</m:t>
                                        </m:r>
                                      </m:sub>
                                    </m:sSub>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𝛄</m:t>
                                        </m:r>
                                      </m:e>
                                      <m:sub>
                                        <m:r>
                                          <a:rPr lang="en-US" sz="3200" b="0" i="0" smtClean="0">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r>
                                      <a:rPr lang="en-US" sz="3200" i="1" smtClean="0">
                                        <a:latin typeface="Cambria Math" panose="02040503050406030204" pitchFamily="18" charset="0"/>
                                        <a:ea typeface="Cambria Math" panose="02040503050406030204" pitchFamily="18" charset="0"/>
                                      </a:rPr>
                                      <m:t>𝑡𝑟</m:t>
                                    </m:r>
                                    <m:d>
                                      <m:dPr>
                                        <m:ctrlPr>
                                          <a:rPr lang="en-US" sz="3200" i="1">
                                            <a:latin typeface="Cambria Math" panose="02040503050406030204" pitchFamily="18" charset="0"/>
                                            <a:ea typeface="Cambria Math" panose="02040503050406030204" pitchFamily="18" charset="0"/>
                                          </a:rPr>
                                        </m:ctrlPr>
                                      </m:dPr>
                                      <m:e>
                                        <m:r>
                                          <a:rPr lang="en-US" sz="3200" b="1">
                                            <a:latin typeface="Cambria Math" panose="02040503050406030204" pitchFamily="18" charset="0"/>
                                            <a:ea typeface="Cambria Math" panose="02040503050406030204" pitchFamily="18" charset="0"/>
                                          </a:rPr>
                                          <m:t>𝚺𝚻</m:t>
                                        </m:r>
                                      </m:e>
                                    </m:d>
                                    <m:r>
                                      <a:rPr lang="en-US" sz="3200" b="0" i="1" smtClean="0">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𝜎</m:t>
                                        </m:r>
                                      </m:e>
                                      <m:sup>
                                        <m:r>
                                          <a:rPr lang="en-US" sz="3200" b="0" i="1" smtClean="0">
                                            <a:latin typeface="Cambria Math" panose="02040503050406030204" pitchFamily="18" charset="0"/>
                                            <a:ea typeface="Cambria Math" panose="02040503050406030204" pitchFamily="18" charset="0"/>
                                          </a:rPr>
                                          <m:t>2</m:t>
                                        </m:r>
                                      </m:sup>
                                    </m:sSup>
                                  </m:den>
                                </m:f>
                              </m:oMath>
                            </m:oMathPara>
                          </a14:m>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level-1</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level-1 predictors via fixed slopes.</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3886739"/>
                      </a:ext>
                    </a:extLst>
                  </a:tr>
                  <a:tr h="2155934">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𝑣</m:t>
                                        </m:r>
                                      </m:e>
                                    </m:d>
                                  </m:sup>
                                </m:sSubSup>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a:rPr lang="en-US" sz="3200" i="1" smtClean="0">
                                        <a:latin typeface="Cambria Math" panose="02040503050406030204" pitchFamily="18" charset="0"/>
                                        <a:ea typeface="Cambria Math" panose="02040503050406030204" pitchFamily="18" charset="0"/>
                                      </a:rPr>
                                      <m:t>𝑡𝑟</m:t>
                                    </m:r>
                                    <m:d>
                                      <m:dPr>
                                        <m:ctrlPr>
                                          <a:rPr lang="en-US" sz="3200" i="1">
                                            <a:latin typeface="Cambria Math" panose="02040503050406030204" pitchFamily="18" charset="0"/>
                                            <a:ea typeface="Cambria Math" panose="02040503050406030204" pitchFamily="18" charset="0"/>
                                          </a:rPr>
                                        </m:ctrlPr>
                                      </m:dPr>
                                      <m:e>
                                        <m:r>
                                          <a:rPr lang="en-US" sz="3200" b="1">
                                            <a:latin typeface="Cambria Math" panose="02040503050406030204" pitchFamily="18" charset="0"/>
                                            <a:ea typeface="Cambria Math" panose="02040503050406030204" pitchFamily="18" charset="0"/>
                                          </a:rPr>
                                          <m:t>𝚺𝚻</m:t>
                                        </m:r>
                                      </m:e>
                                    </m:d>
                                  </m:num>
                                  <m:den>
                                    <m:sSubSup>
                                      <m:sSubSupPr>
                                        <m:ctrlPr>
                                          <a:rPr lang="en-US" sz="3200" b="0" i="1" smtClean="0">
                                            <a:latin typeface="Cambria Math" panose="02040503050406030204" pitchFamily="18" charset="0"/>
                                            <a:ea typeface="Cambria Math" panose="02040503050406030204" pitchFamily="18" charset="0"/>
                                          </a:rPr>
                                        </m:ctrlPr>
                                      </m:sSubSupPr>
                                      <m:e>
                                        <m:r>
                                          <a:rPr lang="en-US" sz="3200" b="1" i="0" smtClean="0">
                                            <a:latin typeface="Cambria Math" panose="02040503050406030204" pitchFamily="18" charset="0"/>
                                            <a:ea typeface="Cambria Math" panose="02040503050406030204" pitchFamily="18" charset="0"/>
                                          </a:rPr>
                                          <m:t>𝛄</m:t>
                                        </m:r>
                                      </m:e>
                                      <m:sub>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m:t>
                                        </m:r>
                                      </m:sup>
                                    </m:sSubSup>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𝚽</m:t>
                                        </m:r>
                                      </m:e>
                                      <m:sub>
                                        <m:r>
                                          <a:rPr lang="en-US" sz="3200" b="0" i="0" smtClean="0">
                                            <a:latin typeface="Cambria Math" panose="02040503050406030204" pitchFamily="18" charset="0"/>
                                            <a:ea typeface="Cambria Math" panose="02040503050406030204" pitchFamily="18" charset="0"/>
                                          </a:rPr>
                                          <m:t>1</m:t>
                                        </m:r>
                                      </m:sub>
                                    </m:sSub>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𝛄</m:t>
                                        </m:r>
                                      </m:e>
                                      <m:sub>
                                        <m:r>
                                          <a:rPr lang="en-US" sz="3200" b="0" i="0" smtClean="0">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r>
                                      <a:rPr lang="en-US" sz="3200" i="1" smtClean="0">
                                        <a:latin typeface="Cambria Math" panose="02040503050406030204" pitchFamily="18" charset="0"/>
                                        <a:ea typeface="Cambria Math" panose="02040503050406030204" pitchFamily="18" charset="0"/>
                                      </a:rPr>
                                      <m:t>𝑡𝑟</m:t>
                                    </m:r>
                                    <m:d>
                                      <m:dPr>
                                        <m:ctrlPr>
                                          <a:rPr lang="en-US" sz="3200" i="1">
                                            <a:latin typeface="Cambria Math" panose="02040503050406030204" pitchFamily="18" charset="0"/>
                                            <a:ea typeface="Cambria Math" panose="02040503050406030204" pitchFamily="18" charset="0"/>
                                          </a:rPr>
                                        </m:ctrlPr>
                                      </m:dPr>
                                      <m:e>
                                        <m:r>
                                          <a:rPr lang="en-US" sz="3200" b="1">
                                            <a:latin typeface="Cambria Math" panose="02040503050406030204" pitchFamily="18" charset="0"/>
                                            <a:ea typeface="Cambria Math" panose="02040503050406030204" pitchFamily="18" charset="0"/>
                                          </a:rPr>
                                          <m:t>𝚺𝚻</m:t>
                                        </m:r>
                                      </m:e>
                                    </m:d>
                                    <m:r>
                                      <a:rPr lang="en-US" sz="3200" b="0" i="1" smtClean="0">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𝜎</m:t>
                                        </m:r>
                                      </m:e>
                                      <m:sup>
                                        <m:r>
                                          <a:rPr lang="en-US" sz="3200" b="0" i="1" smtClean="0">
                                            <a:latin typeface="Cambria Math" panose="02040503050406030204" pitchFamily="18" charset="0"/>
                                            <a:ea typeface="Cambria Math" panose="02040503050406030204" pitchFamily="18" charset="0"/>
                                          </a:rPr>
                                          <m:t>2</m:t>
                                        </m:r>
                                      </m:sup>
                                    </m:sSup>
                                  </m:den>
                                </m:f>
                              </m:oMath>
                            </m:oMathPara>
                          </a14:m>
                          <a:endParaRPr lang="en-US" sz="3200" dirty="0">
                            <a:latin typeface="Cambria Math" panose="02040503050406030204" pitchFamily="18" charset="0"/>
                            <a:ea typeface="Cambria Math"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level-1</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level-1 predictors via random slope (co)variation.</a:t>
                          </a:r>
                        </a:p>
                      </a:txBody>
                      <a:tcPr anchor="ctr"/>
                    </a:tc>
                    <a:extLst>
                      <a:ext uri="{0D108BD9-81ED-4DB2-BD59-A6C34878D82A}">
                        <a16:rowId xmlns:a16="http://schemas.microsoft.com/office/drawing/2014/main" val="3697823824"/>
                      </a:ext>
                    </a:extLst>
                  </a:tr>
                  <a:tr h="1278760">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𝑣</m:t>
                                        </m:r>
                                      </m:e>
                                    </m:d>
                                  </m:sup>
                                </m:sSubSup>
                                <m:r>
                                  <a:rPr lang="en-US" sz="3200" b="0" i="1" smtClean="0">
                                    <a:latin typeface="Cambria Math" panose="02040503050406030204" pitchFamily="18" charset="0"/>
                                    <a:ea typeface="Cambria Math" panose="02040503050406030204" pitchFamily="18" charset="0"/>
                                  </a:rPr>
                                  <m:t>=</m:t>
                                </m:r>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1</m:t>
                                            </m:r>
                                          </m:sub>
                                        </m:sSub>
                                      </m:e>
                                    </m:d>
                                  </m:sup>
                                </m:sSubSup>
                                <m:r>
                                  <a:rPr lang="en-US" sz="3200" b="0" i="1" smtClean="0">
                                    <a:latin typeface="Cambria Math" panose="02040503050406030204" pitchFamily="18" charset="0"/>
                                    <a:ea typeface="Cambria Math" panose="02040503050406030204" pitchFamily="18" charset="0"/>
                                  </a:rPr>
                                  <m:t>+</m:t>
                                </m:r>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𝑣</m:t>
                                        </m:r>
                                      </m:e>
                                    </m:d>
                                  </m:sup>
                                </m:sSubSup>
                              </m:oMath>
                            </m:oMathPara>
                          </a14:m>
                          <a:endParaRPr lang="en-US" sz="3200" dirty="0">
                            <a:latin typeface="Cambria Math" panose="02040503050406030204" pitchFamily="18" charset="0"/>
                            <a:ea typeface="Cambria Math" panose="02040503050406030204" pitchFamily="18" charset="0"/>
                          </a:endParaRPr>
                        </a:p>
                      </a:txBody>
                      <a:tcPr anchor="ctr">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level-1</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the model.</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236503"/>
                      </a:ext>
                    </a:extLst>
                  </a:tr>
                </a:tbl>
              </a:graphicData>
            </a:graphic>
          </p:graphicFrame>
        </mc:Choice>
        <mc:Fallback xmlns="">
          <p:graphicFrame>
            <p:nvGraphicFramePr>
              <p:cNvPr id="7" name="Table 7">
                <a:extLst>
                  <a:ext uri="{FF2B5EF4-FFF2-40B4-BE49-F238E27FC236}">
                    <a16:creationId xmlns:a16="http://schemas.microsoft.com/office/drawing/2014/main" id="{3B6C77AD-C2DA-BCCA-D8B8-37E0273A1CA3}"/>
                  </a:ext>
                </a:extLst>
              </p:cNvPr>
              <p:cNvGraphicFramePr>
                <a:graphicFrameLocks noGrp="1"/>
              </p:cNvGraphicFramePr>
              <p:nvPr>
                <p:extLst>
                  <p:ext uri="{D42A27DB-BD31-4B8C-83A1-F6EECF244321}">
                    <p14:modId xmlns:p14="http://schemas.microsoft.com/office/powerpoint/2010/main" val="1603927341"/>
                  </p:ext>
                </p:extLst>
              </p:nvPr>
            </p:nvGraphicFramePr>
            <p:xfrm>
              <a:off x="687897" y="285226"/>
              <a:ext cx="10855354" cy="6199465"/>
            </p:xfrm>
            <a:graphic>
              <a:graphicData uri="http://schemas.openxmlformats.org/drawingml/2006/table">
                <a:tbl>
                  <a:tblPr firstRow="1" bandRow="1">
                    <a:tableStyleId>{2D5ABB26-0587-4C30-8999-92F81FD0307C}</a:tableStyleId>
                  </a:tblPr>
                  <a:tblGrid>
                    <a:gridCol w="4605556">
                      <a:extLst>
                        <a:ext uri="{9D8B030D-6E8A-4147-A177-3AD203B41FA5}">
                          <a16:colId xmlns:a16="http://schemas.microsoft.com/office/drawing/2014/main" val="888950398"/>
                        </a:ext>
                      </a:extLst>
                    </a:gridCol>
                    <a:gridCol w="6249798">
                      <a:extLst>
                        <a:ext uri="{9D8B030D-6E8A-4147-A177-3AD203B41FA5}">
                          <a16:colId xmlns:a16="http://schemas.microsoft.com/office/drawing/2014/main" val="2679928837"/>
                        </a:ext>
                      </a:extLst>
                    </a:gridCol>
                  </a:tblGrid>
                  <a:tr h="803190">
                    <a:tc>
                      <a:txBody>
                        <a:bodyPr/>
                        <a:lstStyle/>
                        <a:p>
                          <a:pPr algn="ct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baseline="0" dirty="0">
                              <a:latin typeface="Cambria Math" panose="02040503050406030204" pitchFamily="18" charset="0"/>
                              <a:ea typeface="Cambria Math" panose="02040503050406030204" pitchFamily="18" charset="0"/>
                            </a:rPr>
                            <a:t> Measure</a:t>
                          </a:r>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Interpretation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763892"/>
                      </a:ext>
                    </a:extLst>
                  </a:tr>
                  <a:tr h="1961581">
                    <a:tc>
                      <a:txBody>
                        <a:bodyPr/>
                        <a:lstStyle/>
                        <a:p>
                          <a:endParaRPr lang="en-US"/>
                        </a:p>
                      </a:txBody>
                      <a:tcPr anchor="ctr">
                        <a:lnT w="12700" cap="flat" cmpd="sng" algn="ctr">
                          <a:solidFill>
                            <a:schemeClr val="tx1"/>
                          </a:solidFill>
                          <a:prstDash val="solid"/>
                          <a:round/>
                          <a:headEnd type="none" w="med" len="med"/>
                          <a:tailEnd type="none" w="med" len="med"/>
                        </a:lnT>
                        <a:blipFill>
                          <a:blip r:embed="rId2"/>
                          <a:stretch>
                            <a:fillRect t="-41304" r="-135847" b="-179814"/>
                          </a:stretch>
                        </a:blipFill>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level-1</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level-1 predictors via fixed slopes.</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3886739"/>
                      </a:ext>
                    </a:extLst>
                  </a:tr>
                  <a:tr h="2155934">
                    <a:tc>
                      <a:txBody>
                        <a:bodyPr/>
                        <a:lstStyle/>
                        <a:p>
                          <a:endParaRPr lang="en-US"/>
                        </a:p>
                      </a:txBody>
                      <a:tcPr anchor="ctr">
                        <a:blipFill>
                          <a:blip r:embed="rId2"/>
                          <a:stretch>
                            <a:fillRect t="-128531" r="-135847" b="-6355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level-1</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level-1 predictors via random slope (co)variation.</a:t>
                          </a:r>
                        </a:p>
                      </a:txBody>
                      <a:tcPr anchor="ctr"/>
                    </a:tc>
                    <a:extLst>
                      <a:ext uri="{0D108BD9-81ED-4DB2-BD59-A6C34878D82A}">
                        <a16:rowId xmlns:a16="http://schemas.microsoft.com/office/drawing/2014/main" val="3697823824"/>
                      </a:ext>
                    </a:extLst>
                  </a:tr>
                  <a:tr h="1278760">
                    <a:tc>
                      <a:txBody>
                        <a:bodyPr/>
                        <a:lstStyle/>
                        <a:p>
                          <a:endParaRPr lang="en-US"/>
                        </a:p>
                      </a:txBody>
                      <a:tcPr anchor="ctr">
                        <a:lnB w="12700" cap="flat" cmpd="sng" algn="ctr">
                          <a:solidFill>
                            <a:schemeClr val="tx1"/>
                          </a:solidFill>
                          <a:prstDash val="solid"/>
                          <a:round/>
                          <a:headEnd type="none" w="med" len="med"/>
                          <a:tailEnd type="none" w="med" len="med"/>
                        </a:lnB>
                        <a:blipFill>
                          <a:blip r:embed="rId2"/>
                          <a:stretch>
                            <a:fillRect t="-385238" r="-135847" b="-7143"/>
                          </a:stretch>
                        </a:blipFill>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level-1</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the model.</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236503"/>
                      </a:ext>
                    </a:extLst>
                  </a:tr>
                </a:tbl>
              </a:graphicData>
            </a:graphic>
          </p:graphicFrame>
        </mc:Fallback>
      </mc:AlternateContent>
    </p:spTree>
    <p:extLst>
      <p:ext uri="{BB962C8B-B14F-4D97-AF65-F5344CB8AC3E}">
        <p14:creationId xmlns:p14="http://schemas.microsoft.com/office/powerpoint/2010/main" val="2376781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3B6C77AD-C2DA-BCCA-D8B8-37E0273A1CA3}"/>
                  </a:ext>
                </a:extLst>
              </p:cNvPr>
              <p:cNvGraphicFramePr>
                <a:graphicFrameLocks noGrp="1"/>
              </p:cNvGraphicFramePr>
              <p:nvPr>
                <p:extLst>
                  <p:ext uri="{D42A27DB-BD31-4B8C-83A1-F6EECF244321}">
                    <p14:modId xmlns:p14="http://schemas.microsoft.com/office/powerpoint/2010/main" val="2327959182"/>
                  </p:ext>
                </p:extLst>
              </p:nvPr>
            </p:nvGraphicFramePr>
            <p:xfrm>
              <a:off x="687897" y="285226"/>
              <a:ext cx="10855354" cy="6241950"/>
            </p:xfrm>
            <a:graphic>
              <a:graphicData uri="http://schemas.openxmlformats.org/drawingml/2006/table">
                <a:tbl>
                  <a:tblPr firstRow="1" bandRow="1">
                    <a:tableStyleId>{2D5ABB26-0587-4C30-8999-92F81FD0307C}</a:tableStyleId>
                  </a:tblPr>
                  <a:tblGrid>
                    <a:gridCol w="4605556">
                      <a:extLst>
                        <a:ext uri="{9D8B030D-6E8A-4147-A177-3AD203B41FA5}">
                          <a16:colId xmlns:a16="http://schemas.microsoft.com/office/drawing/2014/main" val="888950398"/>
                        </a:ext>
                      </a:extLst>
                    </a:gridCol>
                    <a:gridCol w="6249798">
                      <a:extLst>
                        <a:ext uri="{9D8B030D-6E8A-4147-A177-3AD203B41FA5}">
                          <a16:colId xmlns:a16="http://schemas.microsoft.com/office/drawing/2014/main" val="2679928837"/>
                        </a:ext>
                      </a:extLst>
                    </a:gridCol>
                  </a:tblGrid>
                  <a:tr h="803190">
                    <a:tc>
                      <a:txBody>
                        <a:bodyPr/>
                        <a:lstStyle/>
                        <a:p>
                          <a:pPr algn="ct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baseline="0" dirty="0">
                              <a:latin typeface="Cambria Math" panose="02040503050406030204" pitchFamily="18" charset="0"/>
                              <a:ea typeface="Cambria Math" panose="02040503050406030204" pitchFamily="18" charset="0"/>
                            </a:rPr>
                            <a:t> Measure</a:t>
                          </a:r>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Interpretation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763892"/>
                      </a:ext>
                    </a:extLst>
                  </a:tr>
                  <a:tr h="1612839">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2</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2</m:t>
                                            </m:r>
                                          </m:sub>
                                        </m:sSub>
                                      </m:e>
                                    </m:d>
                                  </m:sup>
                                </m:sSubSup>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sSubSup>
                                      <m:sSubSupPr>
                                        <m:ctrlPr>
                                          <a:rPr lang="en-US" sz="3200" b="0" i="1" smtClean="0">
                                            <a:latin typeface="Cambria Math" panose="02040503050406030204" pitchFamily="18" charset="0"/>
                                            <a:ea typeface="Cambria Math" panose="02040503050406030204" pitchFamily="18" charset="0"/>
                                          </a:rPr>
                                        </m:ctrlPr>
                                      </m:sSubSupPr>
                                      <m:e>
                                        <m:r>
                                          <a:rPr lang="en-US" sz="3200" b="1" i="0" smtClean="0">
                                            <a:latin typeface="Cambria Math" panose="02040503050406030204" pitchFamily="18" charset="0"/>
                                            <a:ea typeface="Cambria Math" panose="02040503050406030204" pitchFamily="18" charset="0"/>
                                          </a:rPr>
                                          <m:t>𝛄</m:t>
                                        </m:r>
                                      </m:e>
                                      <m:sub>
                                        <m:r>
                                          <a:rPr lang="en-US" sz="3200" b="0" i="1" smtClean="0">
                                            <a:latin typeface="Cambria Math" panose="02040503050406030204" pitchFamily="18" charset="0"/>
                                            <a:ea typeface="Cambria Math" panose="02040503050406030204" pitchFamily="18" charset="0"/>
                                          </a:rPr>
                                          <m:t>2</m:t>
                                        </m:r>
                                      </m:sub>
                                      <m:sup>
                                        <m:r>
                                          <a:rPr lang="en-US" sz="3200" b="0" i="1" smtClean="0">
                                            <a:latin typeface="Cambria Math" panose="02040503050406030204" pitchFamily="18" charset="0"/>
                                            <a:ea typeface="Cambria Math" panose="02040503050406030204" pitchFamily="18" charset="0"/>
                                          </a:rPr>
                                          <m:t>′</m:t>
                                        </m:r>
                                      </m:sup>
                                    </m:sSubSup>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𝚽</m:t>
                                        </m:r>
                                      </m:e>
                                      <m:sub>
                                        <m:r>
                                          <a:rPr lang="en-US" sz="3200" b="0" i="0" smtClean="0">
                                            <a:latin typeface="Cambria Math" panose="02040503050406030204" pitchFamily="18" charset="0"/>
                                            <a:ea typeface="Cambria Math" panose="02040503050406030204" pitchFamily="18" charset="0"/>
                                          </a:rPr>
                                          <m:t>2</m:t>
                                        </m:r>
                                      </m:sub>
                                    </m:sSub>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𝛄</m:t>
                                        </m:r>
                                      </m:e>
                                      <m:sub>
                                        <m:r>
                                          <a:rPr lang="en-US" sz="3200" b="0" i="0" smtClean="0">
                                            <a:latin typeface="Cambria Math" panose="02040503050406030204" pitchFamily="18" charset="0"/>
                                            <a:ea typeface="Cambria Math" panose="02040503050406030204" pitchFamily="18" charset="0"/>
                                          </a:rPr>
                                          <m:t>2</m:t>
                                        </m:r>
                                      </m:sub>
                                    </m:sSub>
                                  </m:num>
                                  <m:den>
                                    <m:sSubSup>
                                      <m:sSubSupPr>
                                        <m:ctrlPr>
                                          <a:rPr lang="en-US" sz="3200" b="0" i="1" smtClean="0">
                                            <a:latin typeface="Cambria Math" panose="02040503050406030204" pitchFamily="18" charset="0"/>
                                            <a:ea typeface="Cambria Math" panose="02040503050406030204" pitchFamily="18" charset="0"/>
                                          </a:rPr>
                                        </m:ctrlPr>
                                      </m:sSubSupPr>
                                      <m:e>
                                        <m:r>
                                          <a:rPr lang="en-US" sz="3200" b="1" i="0" smtClean="0">
                                            <a:latin typeface="Cambria Math" panose="02040503050406030204" pitchFamily="18" charset="0"/>
                                            <a:ea typeface="Cambria Math" panose="02040503050406030204" pitchFamily="18" charset="0"/>
                                          </a:rPr>
                                          <m:t>𝛄</m:t>
                                        </m:r>
                                      </m:e>
                                      <m:sub>
                                        <m:r>
                                          <a:rPr lang="en-US" sz="3200" b="0" i="1" smtClean="0">
                                            <a:latin typeface="Cambria Math" panose="02040503050406030204" pitchFamily="18" charset="0"/>
                                            <a:ea typeface="Cambria Math" panose="02040503050406030204" pitchFamily="18" charset="0"/>
                                          </a:rPr>
                                          <m:t>2</m:t>
                                        </m:r>
                                      </m:sub>
                                      <m:sup>
                                        <m:r>
                                          <a:rPr lang="en-US" sz="3200" b="0" i="1" smtClean="0">
                                            <a:latin typeface="Cambria Math" panose="02040503050406030204" pitchFamily="18" charset="0"/>
                                            <a:ea typeface="Cambria Math" panose="02040503050406030204" pitchFamily="18" charset="0"/>
                                          </a:rPr>
                                          <m:t>′</m:t>
                                        </m:r>
                                      </m:sup>
                                    </m:sSubSup>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𝚽</m:t>
                                        </m:r>
                                      </m:e>
                                      <m:sub>
                                        <m:r>
                                          <a:rPr lang="en-US" sz="3200" b="0" i="0" smtClean="0">
                                            <a:latin typeface="Cambria Math" panose="02040503050406030204" pitchFamily="18" charset="0"/>
                                            <a:ea typeface="Cambria Math" panose="02040503050406030204" pitchFamily="18" charset="0"/>
                                          </a:rPr>
                                          <m:t>2</m:t>
                                        </m:r>
                                      </m:sub>
                                    </m:sSub>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𝛄</m:t>
                                        </m:r>
                                      </m:e>
                                      <m:sub>
                                        <m:r>
                                          <a:rPr lang="en-US" sz="3200" b="0" i="0" smtClean="0">
                                            <a:latin typeface="Cambria Math" panose="02040503050406030204" pitchFamily="18" charset="0"/>
                                            <a:ea typeface="Cambria Math" panose="02040503050406030204" pitchFamily="18" charset="0"/>
                                          </a:rPr>
                                          <m:t>2</m:t>
                                        </m:r>
                                      </m:sub>
                                    </m:sSub>
                                    <m:r>
                                      <a:rPr lang="en-US" sz="3200" b="0" i="1" smtClean="0">
                                        <a:latin typeface="Cambria Math" panose="02040503050406030204" pitchFamily="18" charset="0"/>
                                        <a:ea typeface="Cambria Math" panose="02040503050406030204" pitchFamily="18" charset="0"/>
                                      </a:rPr>
                                      <m:t>+</m:t>
                                    </m:r>
                                    <m:sSub>
                                      <m:sSubPr>
                                        <m:ctrlPr>
                                          <a:rPr lang="en-US" sz="3200" i="1" smtClean="0">
                                            <a:latin typeface="Cambria Math" panose="02040503050406030204" pitchFamily="18" charset="0"/>
                                            <a:ea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𝜏</m:t>
                                        </m:r>
                                      </m:e>
                                      <m:sub>
                                        <m:r>
                                          <a:rPr lang="en-US" sz="3200" b="0" i="1" smtClean="0">
                                            <a:latin typeface="Cambria Math" panose="02040503050406030204" pitchFamily="18" charset="0"/>
                                            <a:ea typeface="Cambria Math" panose="02040503050406030204" pitchFamily="18" charset="0"/>
                                          </a:rPr>
                                          <m:t>00</m:t>
                                        </m:r>
                                      </m:sub>
                                    </m:sSub>
                                  </m:den>
                                </m:f>
                              </m:oMath>
                            </m:oMathPara>
                          </a14:m>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level-2</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level-2 predictors via fixed slopes.</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3886739"/>
                      </a:ext>
                    </a:extLst>
                  </a:tr>
                  <a:tr h="2155934">
                    <a:tc>
                      <a:txBody>
                        <a:bodyPr/>
                        <a:lstStyle/>
                        <a:p>
                          <a:pPr algn="ctr"/>
                          <a14:m>
                            <m:oMathPara xmlns:m="http://schemas.openxmlformats.org/officeDocument/2006/math">
                              <m:oMathParaPr>
                                <m:jc m:val="centerGroup"/>
                              </m:oMathParaPr>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2</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𝑚</m:t>
                                        </m:r>
                                      </m:e>
                                    </m:d>
                                  </m:sup>
                                </m:sSubSup>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sSub>
                                      <m:sSubPr>
                                        <m:ctrlPr>
                                          <a:rPr lang="en-US" sz="3200" i="1" smtClean="0">
                                            <a:latin typeface="Cambria Math" panose="02040503050406030204" pitchFamily="18" charset="0"/>
                                            <a:ea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𝜏</m:t>
                                        </m:r>
                                      </m:e>
                                      <m:sub>
                                        <m:r>
                                          <a:rPr lang="en-US" sz="3200" b="0" i="1" smtClean="0">
                                            <a:latin typeface="Cambria Math" panose="02040503050406030204" pitchFamily="18" charset="0"/>
                                            <a:ea typeface="Cambria Math" panose="02040503050406030204" pitchFamily="18" charset="0"/>
                                          </a:rPr>
                                          <m:t>00</m:t>
                                        </m:r>
                                      </m:sub>
                                    </m:sSub>
                                  </m:num>
                                  <m:den>
                                    <m:sSubSup>
                                      <m:sSubSupPr>
                                        <m:ctrlPr>
                                          <a:rPr lang="en-US" sz="3200" b="0" i="1" smtClean="0">
                                            <a:latin typeface="Cambria Math" panose="02040503050406030204" pitchFamily="18" charset="0"/>
                                            <a:ea typeface="Cambria Math" panose="02040503050406030204" pitchFamily="18" charset="0"/>
                                          </a:rPr>
                                        </m:ctrlPr>
                                      </m:sSubSupPr>
                                      <m:e>
                                        <m:r>
                                          <a:rPr lang="en-US" sz="3200" b="1" i="0" smtClean="0">
                                            <a:latin typeface="Cambria Math" panose="02040503050406030204" pitchFamily="18" charset="0"/>
                                            <a:ea typeface="Cambria Math" panose="02040503050406030204" pitchFamily="18" charset="0"/>
                                          </a:rPr>
                                          <m:t>𝛄</m:t>
                                        </m:r>
                                      </m:e>
                                      <m:sub>
                                        <m:r>
                                          <a:rPr lang="en-US" sz="3200" b="0" i="1" smtClean="0">
                                            <a:latin typeface="Cambria Math" panose="02040503050406030204" pitchFamily="18" charset="0"/>
                                            <a:ea typeface="Cambria Math" panose="02040503050406030204" pitchFamily="18" charset="0"/>
                                          </a:rPr>
                                          <m:t>2</m:t>
                                        </m:r>
                                      </m:sub>
                                      <m:sup>
                                        <m:r>
                                          <a:rPr lang="en-US" sz="3200" b="0" i="1" smtClean="0">
                                            <a:latin typeface="Cambria Math" panose="02040503050406030204" pitchFamily="18" charset="0"/>
                                            <a:ea typeface="Cambria Math" panose="02040503050406030204" pitchFamily="18" charset="0"/>
                                          </a:rPr>
                                          <m:t>′</m:t>
                                        </m:r>
                                      </m:sup>
                                    </m:sSubSup>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𝚽</m:t>
                                        </m:r>
                                      </m:e>
                                      <m:sub>
                                        <m:r>
                                          <a:rPr lang="en-US" sz="3200" b="0" i="0" smtClean="0">
                                            <a:latin typeface="Cambria Math" panose="02040503050406030204" pitchFamily="18" charset="0"/>
                                            <a:ea typeface="Cambria Math" panose="02040503050406030204" pitchFamily="18" charset="0"/>
                                          </a:rPr>
                                          <m:t>2</m:t>
                                        </m:r>
                                      </m:sub>
                                    </m:sSub>
                                    <m:sSub>
                                      <m:sSubPr>
                                        <m:ctrlPr>
                                          <a:rPr lang="en-US" sz="3200" b="1"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𝛄</m:t>
                                        </m:r>
                                      </m:e>
                                      <m:sub>
                                        <m:r>
                                          <a:rPr lang="en-US" sz="3200" b="0" i="0" smtClean="0">
                                            <a:latin typeface="Cambria Math" panose="02040503050406030204" pitchFamily="18" charset="0"/>
                                            <a:ea typeface="Cambria Math" panose="02040503050406030204" pitchFamily="18" charset="0"/>
                                          </a:rPr>
                                          <m:t>2</m:t>
                                        </m:r>
                                      </m:sub>
                                    </m:sSub>
                                    <m:r>
                                      <a:rPr lang="en-US" sz="3200" b="0" i="1" smtClean="0">
                                        <a:latin typeface="Cambria Math" panose="02040503050406030204" pitchFamily="18" charset="0"/>
                                        <a:ea typeface="Cambria Math" panose="02040503050406030204" pitchFamily="18" charset="0"/>
                                      </a:rPr>
                                      <m:t>+</m:t>
                                    </m:r>
                                    <m:sSub>
                                      <m:sSubPr>
                                        <m:ctrlPr>
                                          <a:rPr lang="en-US" sz="3200" i="1" smtClean="0">
                                            <a:latin typeface="Cambria Math" panose="02040503050406030204" pitchFamily="18" charset="0"/>
                                            <a:ea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𝜏</m:t>
                                        </m:r>
                                      </m:e>
                                      <m:sub>
                                        <m:r>
                                          <a:rPr lang="en-US" sz="3200" b="0" i="1" smtClean="0">
                                            <a:latin typeface="Cambria Math" panose="02040503050406030204" pitchFamily="18" charset="0"/>
                                            <a:ea typeface="Cambria Math" panose="02040503050406030204" pitchFamily="18" charset="0"/>
                                          </a:rPr>
                                          <m:t>00</m:t>
                                        </m:r>
                                      </m:sub>
                                    </m:sSub>
                                  </m:den>
                                </m:f>
                              </m:oMath>
                            </m:oMathPara>
                          </a14:m>
                          <a:endParaRPr lang="en-US" sz="3200" dirty="0">
                            <a:latin typeface="Cambria Math" panose="02040503050406030204" pitchFamily="18" charset="0"/>
                            <a:ea typeface="Cambria Math"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level-2</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cluster-specific outcome means via random intercept variation.</a:t>
                          </a:r>
                        </a:p>
                      </a:txBody>
                      <a:tcPr anchor="ctr"/>
                    </a:tc>
                    <a:extLst>
                      <a:ext uri="{0D108BD9-81ED-4DB2-BD59-A6C34878D82A}">
                        <a16:rowId xmlns:a16="http://schemas.microsoft.com/office/drawing/2014/main" val="3697823824"/>
                      </a:ext>
                    </a:extLst>
                  </a:tr>
                  <a:tr h="1278760">
                    <a:tc>
                      <a:txBody>
                        <a:bodyPr/>
                        <a:lstStyle/>
                        <a:p>
                          <a:pPr algn="ctr"/>
                          <a:r>
                            <a:rPr lang="en-US" sz="3200" dirty="0">
                              <a:latin typeface="Cambria Math" panose="02040503050406030204" pitchFamily="18" charset="0"/>
                              <a:ea typeface="Cambria Math" panose="02040503050406030204" pitchFamily="18" charset="0"/>
                            </a:rPr>
                            <a:t>Note: </a:t>
                          </a:r>
                          <a14:m>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2</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2</m:t>
                                          </m:r>
                                        </m:sub>
                                      </m:sSub>
                                    </m:e>
                                  </m:d>
                                </m:sup>
                              </m:sSubSup>
                              <m:r>
                                <a:rPr lang="en-US" sz="3200" b="0" i="1" smtClean="0">
                                  <a:latin typeface="Cambria Math" panose="02040503050406030204" pitchFamily="18" charset="0"/>
                                  <a:ea typeface="Cambria Math" panose="02040503050406030204" pitchFamily="18" charset="0"/>
                                </a:rPr>
                                <m:t>+</m:t>
                              </m:r>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2</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𝑚</m:t>
                                      </m:r>
                                    </m:e>
                                  </m:d>
                                </m:sup>
                              </m:sSubSup>
                              <m:r>
                                <a:rPr lang="en-US" sz="3200" b="0" i="1" smtClean="0">
                                  <a:latin typeface="Cambria Math" panose="02040503050406030204" pitchFamily="18" charset="0"/>
                                  <a:ea typeface="Cambria Math" panose="02040503050406030204" pitchFamily="18" charset="0"/>
                                </a:rPr>
                                <m:t>=1</m:t>
                              </m:r>
                            </m:oMath>
                          </a14:m>
                          <a:endParaRPr lang="en-US" sz="3200" dirty="0">
                            <a:latin typeface="Cambria Math" panose="02040503050406030204" pitchFamily="18" charset="0"/>
                            <a:ea typeface="Cambria Math" panose="02040503050406030204" pitchFamily="18" charset="0"/>
                          </a:endParaRPr>
                        </a:p>
                      </a:txBody>
                      <a:tcPr anchor="ctr">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sSubSup>
                                <m:sSubSupPr>
                                  <m:ctrlPr>
                                    <a:rPr lang="en-US" sz="3200" b="0" i="1" smtClean="0">
                                      <a:latin typeface="Cambria Math" panose="02040503050406030204" pitchFamily="18" charset="0"/>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2</m:t>
                                  </m:r>
                                </m:sub>
                                <m:sup>
                                  <m:r>
                                    <a:rPr lang="en-US" sz="3200" b="0" i="1" smtClean="0">
                                      <a:latin typeface="Cambria Math" panose="02040503050406030204" pitchFamily="18" charset="0"/>
                                      <a:ea typeface="Cambria Math" panose="02040503050406030204" pitchFamily="18" charset="0"/>
                                    </a:rPr>
                                    <m:t>2</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𝑚</m:t>
                                      </m:r>
                                    </m:e>
                                  </m:d>
                                </m:sup>
                              </m:sSubSup>
                            </m:oMath>
                          </a14:m>
                          <a:r>
                            <a:rPr lang="en-US" sz="3200" b="0" i="0" dirty="0">
                              <a:latin typeface="Cambria Math" panose="02040503050406030204" pitchFamily="18" charset="0"/>
                              <a:ea typeface="Cambria Math" panose="02040503050406030204" pitchFamily="18" charset="0"/>
                            </a:rPr>
                            <a:t> can be thought of</a:t>
                          </a:r>
                          <a:r>
                            <a:rPr lang="en-US" sz="3200" b="0" i="0" baseline="0" dirty="0">
                              <a:latin typeface="Cambria Math" panose="02040503050406030204" pitchFamily="18" charset="0"/>
                              <a:ea typeface="Cambria Math" panose="02040503050406030204" pitchFamily="18" charset="0"/>
                            </a:rPr>
                            <a:t> as the proportion of </a:t>
                          </a:r>
                          <a:r>
                            <a:rPr lang="en-US" sz="3200" b="0" i="1" baseline="0" dirty="0">
                              <a:latin typeface="Cambria Math" panose="02040503050406030204" pitchFamily="18" charset="0"/>
                              <a:ea typeface="Cambria Math" panose="02040503050406030204" pitchFamily="18" charset="0"/>
                            </a:rPr>
                            <a:t>unexplained</a:t>
                          </a:r>
                          <a:r>
                            <a:rPr lang="en-US" sz="3200" b="0" i="0" baseline="0" dirty="0">
                              <a:latin typeface="Cambria Math" panose="02040503050406030204" pitchFamily="18" charset="0"/>
                              <a:ea typeface="Cambria Math" panose="02040503050406030204" pitchFamily="18" charset="0"/>
                            </a:rPr>
                            <a:t> level-2 variance.</a:t>
                          </a:r>
                          <a:endParaRPr lang="en-US" sz="3200" b="1" i="1" dirty="0">
                            <a:latin typeface="Cambria Math" panose="02040503050406030204" pitchFamily="18" charset="0"/>
                            <a:ea typeface="Cambria Math" panose="02040503050406030204" pitchFamily="18"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236503"/>
                      </a:ext>
                    </a:extLst>
                  </a:tr>
                </a:tbl>
              </a:graphicData>
            </a:graphic>
          </p:graphicFrame>
        </mc:Choice>
        <mc:Fallback xmlns="">
          <p:graphicFrame>
            <p:nvGraphicFramePr>
              <p:cNvPr id="7" name="Table 7">
                <a:extLst>
                  <a:ext uri="{FF2B5EF4-FFF2-40B4-BE49-F238E27FC236}">
                    <a16:creationId xmlns:a16="http://schemas.microsoft.com/office/drawing/2014/main" id="{3B6C77AD-C2DA-BCCA-D8B8-37E0273A1CA3}"/>
                  </a:ext>
                </a:extLst>
              </p:cNvPr>
              <p:cNvGraphicFramePr>
                <a:graphicFrameLocks noGrp="1"/>
              </p:cNvGraphicFramePr>
              <p:nvPr>
                <p:extLst>
                  <p:ext uri="{D42A27DB-BD31-4B8C-83A1-F6EECF244321}">
                    <p14:modId xmlns:p14="http://schemas.microsoft.com/office/powerpoint/2010/main" val="2327959182"/>
                  </p:ext>
                </p:extLst>
              </p:nvPr>
            </p:nvGraphicFramePr>
            <p:xfrm>
              <a:off x="687897" y="285226"/>
              <a:ext cx="10855354" cy="6241950"/>
            </p:xfrm>
            <a:graphic>
              <a:graphicData uri="http://schemas.openxmlformats.org/drawingml/2006/table">
                <a:tbl>
                  <a:tblPr firstRow="1" bandRow="1">
                    <a:tableStyleId>{2D5ABB26-0587-4C30-8999-92F81FD0307C}</a:tableStyleId>
                  </a:tblPr>
                  <a:tblGrid>
                    <a:gridCol w="4605556">
                      <a:extLst>
                        <a:ext uri="{9D8B030D-6E8A-4147-A177-3AD203B41FA5}">
                          <a16:colId xmlns:a16="http://schemas.microsoft.com/office/drawing/2014/main" val="888950398"/>
                        </a:ext>
                      </a:extLst>
                    </a:gridCol>
                    <a:gridCol w="6249798">
                      <a:extLst>
                        <a:ext uri="{9D8B030D-6E8A-4147-A177-3AD203B41FA5}">
                          <a16:colId xmlns:a16="http://schemas.microsoft.com/office/drawing/2014/main" val="2679928837"/>
                        </a:ext>
                      </a:extLst>
                    </a:gridCol>
                  </a:tblGrid>
                  <a:tr h="803190">
                    <a:tc>
                      <a:txBody>
                        <a:bodyPr/>
                        <a:lstStyle/>
                        <a:p>
                          <a:pPr algn="ct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baseline="0" dirty="0">
                              <a:latin typeface="Cambria Math" panose="02040503050406030204" pitchFamily="18" charset="0"/>
                              <a:ea typeface="Cambria Math" panose="02040503050406030204" pitchFamily="18" charset="0"/>
                            </a:rPr>
                            <a:t> Measure</a:t>
                          </a:r>
                          <a:endParaRPr lang="en-US" sz="3200" dirty="0">
                            <a:latin typeface="Cambria Math" panose="02040503050406030204" pitchFamily="18" charset="0"/>
                            <a:ea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Cambria Math" panose="02040503050406030204" pitchFamily="18" charset="0"/>
                              <a:ea typeface="Cambria Math" panose="02040503050406030204" pitchFamily="18" charset="0"/>
                            </a:rPr>
                            <a:t>Interpretation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763892"/>
                      </a:ext>
                    </a:extLst>
                  </a:tr>
                  <a:tr h="1612839">
                    <a:tc>
                      <a:txBody>
                        <a:bodyPr/>
                        <a:lstStyle/>
                        <a:p>
                          <a:endParaRPr lang="en-US"/>
                        </a:p>
                      </a:txBody>
                      <a:tcPr anchor="ctr">
                        <a:lnT w="12700" cap="flat" cmpd="sng" algn="ctr">
                          <a:solidFill>
                            <a:schemeClr val="tx1"/>
                          </a:solidFill>
                          <a:prstDash val="solid"/>
                          <a:round/>
                          <a:headEnd type="none" w="med" len="med"/>
                          <a:tailEnd type="none" w="med" len="med"/>
                        </a:lnT>
                        <a:blipFill>
                          <a:blip r:embed="rId2"/>
                          <a:stretch>
                            <a:fillRect t="-50189" r="-135847" b="-249434"/>
                          </a:stretch>
                        </a:blipFill>
                      </a:tcPr>
                    </a:tc>
                    <a:tc>
                      <a:txBody>
                        <a:bodyPr/>
                        <a:lstStyle/>
                        <a:p>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level-2</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level-2 predictors via fixed slopes.</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3886739"/>
                      </a:ext>
                    </a:extLst>
                  </a:tr>
                  <a:tr h="2155934">
                    <a:tc>
                      <a:txBody>
                        <a:bodyPr/>
                        <a:lstStyle/>
                        <a:p>
                          <a:endParaRPr lang="en-US"/>
                        </a:p>
                      </a:txBody>
                      <a:tcPr anchor="ctr">
                        <a:blipFill>
                          <a:blip r:embed="rId2"/>
                          <a:stretch>
                            <a:fillRect t="-112429" r="-135847" b="-8672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rPr>
                            <a:t>Proportion of </a:t>
                          </a:r>
                          <a:r>
                            <a:rPr lang="en-US" sz="3200" u="sng" dirty="0">
                              <a:latin typeface="Cambria Math" panose="02040503050406030204" pitchFamily="18" charset="0"/>
                              <a:ea typeface="Cambria Math" panose="02040503050406030204" pitchFamily="18" charset="0"/>
                            </a:rPr>
                            <a:t>level-2</a:t>
                          </a:r>
                          <a:r>
                            <a:rPr lang="en-US" sz="3200" dirty="0">
                              <a:latin typeface="Cambria Math" panose="02040503050406030204" pitchFamily="18" charset="0"/>
                              <a:ea typeface="Cambria Math" panose="02040503050406030204" pitchFamily="18" charset="0"/>
                            </a:rPr>
                            <a:t> variance explained </a:t>
                          </a:r>
                          <a:r>
                            <a:rPr lang="en-US" sz="3200" b="1" i="1" dirty="0">
                              <a:latin typeface="Cambria Math" panose="02040503050406030204" pitchFamily="18" charset="0"/>
                              <a:ea typeface="Cambria Math" panose="02040503050406030204" pitchFamily="18" charset="0"/>
                            </a:rPr>
                            <a:t>by cluster-specific outcome means via random intercept variation.</a:t>
                          </a:r>
                        </a:p>
                      </a:txBody>
                      <a:tcPr anchor="ctr"/>
                    </a:tc>
                    <a:extLst>
                      <a:ext uri="{0D108BD9-81ED-4DB2-BD59-A6C34878D82A}">
                        <a16:rowId xmlns:a16="http://schemas.microsoft.com/office/drawing/2014/main" val="3697823824"/>
                      </a:ext>
                    </a:extLst>
                  </a:tr>
                  <a:tr h="1669987">
                    <a:tc>
                      <a:txBody>
                        <a:bodyPr/>
                        <a:lstStyle/>
                        <a:p>
                          <a:endParaRPr lang="en-US"/>
                        </a:p>
                      </a:txBody>
                      <a:tcPr anchor="ctr">
                        <a:lnB w="12700" cap="flat" cmpd="sng" algn="ctr">
                          <a:solidFill>
                            <a:schemeClr val="tx1"/>
                          </a:solidFill>
                          <a:prstDash val="solid"/>
                          <a:round/>
                          <a:headEnd type="none" w="med" len="med"/>
                          <a:tailEnd type="none" w="med" len="med"/>
                        </a:lnB>
                        <a:blipFill>
                          <a:blip r:embed="rId2"/>
                          <a:stretch>
                            <a:fillRect t="-274453" r="-135847" b="-12044"/>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a:blip r:embed="rId2"/>
                          <a:stretch>
                            <a:fillRect l="-73684" t="-274453" r="-97" b="-12044"/>
                          </a:stretch>
                        </a:blipFill>
                      </a:tcPr>
                    </a:tc>
                    <a:extLst>
                      <a:ext uri="{0D108BD9-81ED-4DB2-BD59-A6C34878D82A}">
                        <a16:rowId xmlns:a16="http://schemas.microsoft.com/office/drawing/2014/main" val="4269236503"/>
                      </a:ext>
                    </a:extLst>
                  </a:tr>
                </a:tbl>
              </a:graphicData>
            </a:graphic>
          </p:graphicFrame>
        </mc:Fallback>
      </mc:AlternateContent>
    </p:spTree>
    <p:extLst>
      <p:ext uri="{BB962C8B-B14F-4D97-AF65-F5344CB8AC3E}">
        <p14:creationId xmlns:p14="http://schemas.microsoft.com/office/powerpoint/2010/main" val="1855374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210F-EB9B-399D-1B3F-BFFCD47B8966}"/>
              </a:ext>
            </a:extLst>
          </p:cNvPr>
          <p:cNvSpPr>
            <a:spLocks noGrp="1"/>
          </p:cNvSpPr>
          <p:nvPr>
            <p:ph type="title"/>
          </p:nvPr>
        </p:nvSpPr>
        <p:spPr/>
        <p:txBody>
          <a:bodyPr/>
          <a:lstStyle/>
          <a:p>
            <a:r>
              <a:rPr lang="en-US" i="1" dirty="0">
                <a:latin typeface="Cambria Math" panose="02040503050406030204" pitchFamily="18" charset="0"/>
                <a:ea typeface="Cambria Math" panose="02040503050406030204" pitchFamily="18" charset="0"/>
              </a:rPr>
              <a:t>R</a:t>
            </a:r>
            <a:r>
              <a:rPr lang="en-US" baseline="30000" dirty="0">
                <a:latin typeface="Cambria Math" panose="02040503050406030204" pitchFamily="18" charset="0"/>
                <a:ea typeface="Cambria Math" panose="02040503050406030204" pitchFamily="18" charset="0"/>
              </a:rPr>
              <a:t>2</a:t>
            </a:r>
            <a:r>
              <a:rPr lang="en-US" dirty="0">
                <a:latin typeface="Cambria Math" panose="02040503050406030204" pitchFamily="18" charset="0"/>
                <a:ea typeface="Cambria Math" panose="02040503050406030204" pitchFamily="18" charset="0"/>
              </a:rPr>
              <a:t> Measures: Software Implementation</a:t>
            </a:r>
          </a:p>
        </p:txBody>
      </p:sp>
      <p:sp>
        <p:nvSpPr>
          <p:cNvPr id="3" name="Content Placeholder 2">
            <a:extLst>
              <a:ext uri="{FF2B5EF4-FFF2-40B4-BE49-F238E27FC236}">
                <a16:creationId xmlns:a16="http://schemas.microsoft.com/office/drawing/2014/main" id="{4CFC2EA4-414A-43B5-3430-F31D2E78A1AB}"/>
              </a:ext>
            </a:extLst>
          </p:cNvPr>
          <p:cNvSpPr>
            <a:spLocks noGrp="1"/>
          </p:cNvSpPr>
          <p:nvPr>
            <p:ph idx="1"/>
          </p:nvPr>
        </p:nvSpPr>
        <p:spPr/>
        <p:txBody>
          <a:bodyPr>
            <a:normAutofit fontScale="92500" lnSpcReduction="10000"/>
          </a:bodyPr>
          <a:lstStyle/>
          <a:p>
            <a:r>
              <a:rPr lang="en-US" dirty="0">
                <a:latin typeface="Cambria Math" panose="02040503050406030204" pitchFamily="18" charset="0"/>
                <a:ea typeface="Cambria Math" panose="02040503050406030204" pitchFamily="18" charset="0"/>
              </a:rPr>
              <a:t>Shaw et al. (2022) contributed an R package (r2mlm) that can implement the framework. </a:t>
            </a:r>
          </a:p>
          <a:p>
            <a:endParaRPr lang="en-US"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This package can automatically fill in the necessary information for the user based on an lme4/</a:t>
            </a:r>
            <a:r>
              <a:rPr lang="en-US" dirty="0" err="1">
                <a:latin typeface="Cambria Math" panose="02040503050406030204" pitchFamily="18" charset="0"/>
                <a:ea typeface="Cambria Math" panose="02040503050406030204" pitchFamily="18" charset="0"/>
              </a:rPr>
              <a:t>nlme</a:t>
            </a:r>
            <a:r>
              <a:rPr lang="en-US" dirty="0">
                <a:latin typeface="Cambria Math" panose="02040503050406030204" pitchFamily="18" charset="0"/>
                <a:ea typeface="Cambria Math" panose="02040503050406030204" pitchFamily="18" charset="0"/>
              </a:rPr>
              <a:t> model object, but it currently can only do this for limited cases.</a:t>
            </a:r>
          </a:p>
          <a:p>
            <a:endParaRPr lang="en-US"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Outside of those specific cases, this package requires the user to plug in model estimates and information about the predictors used in the model like which ones had random effects and which levels they exist on.  </a:t>
            </a:r>
          </a:p>
        </p:txBody>
      </p:sp>
    </p:spTree>
    <p:extLst>
      <p:ext uri="{BB962C8B-B14F-4D97-AF65-F5344CB8AC3E}">
        <p14:creationId xmlns:p14="http://schemas.microsoft.com/office/powerpoint/2010/main" val="37438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E779-5E39-EFFF-9420-31AAD1F6F968}"/>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Introduction</a:t>
            </a:r>
          </a:p>
        </p:txBody>
      </p:sp>
      <p:sp>
        <p:nvSpPr>
          <p:cNvPr id="3" name="Content Placeholder 2">
            <a:extLst>
              <a:ext uri="{FF2B5EF4-FFF2-40B4-BE49-F238E27FC236}">
                <a16:creationId xmlns:a16="http://schemas.microsoft.com/office/drawing/2014/main" id="{2E9C9299-1D75-9805-7497-6F80B915BDF5}"/>
              </a:ext>
            </a:extLst>
          </p:cNvPr>
          <p:cNvSpPr>
            <a:spLocks noGrp="1"/>
          </p:cNvSpPr>
          <p:nvPr>
            <p:ph idx="1"/>
          </p:nvPr>
        </p:nvSpPr>
        <p:spPr/>
        <p:txBody>
          <a:bodyPr>
            <a:normAutofit fontScale="92500"/>
          </a:bodyPr>
          <a:lstStyle/>
          <a:p>
            <a:r>
              <a:rPr lang="en-US" sz="3200" dirty="0">
                <a:latin typeface="Consolas" panose="020B0609020204030204" pitchFamily="49" charset="0"/>
                <a:ea typeface="Cambria Math" panose="02040503050406030204" pitchFamily="18" charset="0"/>
              </a:rPr>
              <a:t>mlmeval</a:t>
            </a:r>
            <a:r>
              <a:rPr lang="en-US" sz="3200" dirty="0">
                <a:latin typeface="Cambria Math" panose="02040503050406030204" pitchFamily="18" charset="0"/>
                <a:ea typeface="Cambria Math" panose="02040503050406030204" pitchFamily="18" charset="0"/>
              </a:rPr>
              <a:t> is a postestimation command to be used after running </a:t>
            </a:r>
            <a:r>
              <a:rPr lang="en-US" sz="3200" dirty="0">
                <a:latin typeface="Consolas" panose="020B0609020204030204" pitchFamily="49" charset="0"/>
                <a:ea typeface="Cambria Math" panose="02040503050406030204" pitchFamily="18" charset="0"/>
              </a:rPr>
              <a:t>mixed</a:t>
            </a:r>
            <a:r>
              <a:rPr lang="en-US" sz="3200" dirty="0">
                <a:latin typeface="Cambria Math" panose="02040503050406030204" pitchFamily="18" charset="0"/>
                <a:ea typeface="Cambria Math" panose="02040503050406030204" pitchFamily="18" charset="0"/>
              </a:rPr>
              <a:t> to aid users in assessing the fit and adequacy of their multilevel models.</a:t>
            </a:r>
          </a:p>
          <a:p>
            <a:endParaRPr lang="en-US" sz="3200" dirty="0">
              <a:latin typeface="Cambria Math" panose="02040503050406030204" pitchFamily="18" charset="0"/>
              <a:ea typeface="Cambria Math" panose="02040503050406030204" pitchFamily="18" charset="0"/>
            </a:endParaRPr>
          </a:p>
          <a:p>
            <a:r>
              <a:rPr lang="en-US" sz="3200" dirty="0">
                <a:latin typeface="Cambria Math" panose="02040503050406030204" pitchFamily="18" charset="0"/>
                <a:ea typeface="Cambria Math" panose="02040503050406030204" pitchFamily="18" charset="0"/>
              </a:rPr>
              <a:t>Model </a:t>
            </a:r>
            <a:r>
              <a:rPr lang="en-US" sz="3200" b="1" dirty="0">
                <a:latin typeface="Cambria Math" panose="02040503050406030204" pitchFamily="18" charset="0"/>
                <a:ea typeface="Cambria Math" panose="02040503050406030204" pitchFamily="18" charset="0"/>
              </a:rPr>
              <a:t>fit</a:t>
            </a:r>
            <a:r>
              <a:rPr lang="en-US" sz="3200" dirty="0">
                <a:latin typeface="Cambria Math" panose="02040503050406030204" pitchFamily="18" charset="0"/>
                <a:ea typeface="Cambria Math" panose="02040503050406030204" pitchFamily="18" charset="0"/>
              </a:rPr>
              <a:t> in the form of extensive information criteria options.</a:t>
            </a:r>
          </a:p>
          <a:p>
            <a:endParaRPr lang="en-US" sz="3200" dirty="0">
              <a:latin typeface="Cambria Math" panose="02040503050406030204" pitchFamily="18" charset="0"/>
              <a:ea typeface="Cambria Math" panose="02040503050406030204" pitchFamily="18" charset="0"/>
            </a:endParaRPr>
          </a:p>
          <a:p>
            <a:r>
              <a:rPr lang="en-US" sz="3200" dirty="0">
                <a:latin typeface="Cambria Math" panose="02040503050406030204" pitchFamily="18" charset="0"/>
                <a:ea typeface="Cambria Math" panose="02040503050406030204" pitchFamily="18" charset="0"/>
              </a:rPr>
              <a:t>Model </a:t>
            </a:r>
            <a:r>
              <a:rPr lang="en-US" sz="3200" b="1" dirty="0">
                <a:latin typeface="Cambria Math" panose="02040503050406030204" pitchFamily="18" charset="0"/>
                <a:ea typeface="Cambria Math" panose="02040503050406030204" pitchFamily="18" charset="0"/>
              </a:rPr>
              <a:t>adequacy</a:t>
            </a:r>
            <a:r>
              <a:rPr lang="en-US" sz="3200" dirty="0">
                <a:latin typeface="Cambria Math" panose="02040503050406030204" pitchFamily="18" charset="0"/>
                <a:ea typeface="Cambria Math" panose="02040503050406030204" pitchFamily="18" charset="0"/>
              </a:rPr>
              <a:t> in the form of </a:t>
            </a: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 measures defined for multilevel models (Rights &amp; Sterba, 2019a), the focus of this presentation due to it being a relatively new approach.</a:t>
            </a:r>
          </a:p>
        </p:txBody>
      </p:sp>
    </p:spTree>
    <p:extLst>
      <p:ext uri="{BB962C8B-B14F-4D97-AF65-F5344CB8AC3E}">
        <p14:creationId xmlns:p14="http://schemas.microsoft.com/office/powerpoint/2010/main" val="727419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2770-B911-6896-989B-74EECD327252}"/>
              </a:ext>
            </a:extLst>
          </p:cNvPr>
          <p:cNvSpPr>
            <a:spLocks noGrp="1"/>
          </p:cNvSpPr>
          <p:nvPr>
            <p:ph type="title"/>
          </p:nvPr>
        </p:nvSpPr>
        <p:spPr/>
        <p:txBody>
          <a:bodyPr/>
          <a:lstStyle/>
          <a:p>
            <a:r>
              <a:rPr lang="en-US" dirty="0">
                <a:latin typeface="Consolas" panose="020B0609020204030204" pitchFamily="49" charset="0"/>
                <a:ea typeface="Cambria Math" panose="02040503050406030204" pitchFamily="18" charset="0"/>
              </a:rPr>
              <a:t>mlmeval</a:t>
            </a:r>
            <a:r>
              <a:rPr lang="en-US" dirty="0">
                <a:latin typeface="Cambria Math" panose="02040503050406030204" pitchFamily="18" charset="0"/>
                <a:ea typeface="Cambria Math" panose="02040503050406030204" pitchFamily="18" charset="0"/>
              </a:rPr>
              <a:t> implementation of </a:t>
            </a:r>
            <a:r>
              <a:rPr lang="en-US" i="1" dirty="0">
                <a:latin typeface="Cambria Math" panose="02040503050406030204" pitchFamily="18" charset="0"/>
                <a:ea typeface="Cambria Math" panose="02040503050406030204" pitchFamily="18" charset="0"/>
              </a:rPr>
              <a:t>R</a:t>
            </a:r>
            <a:r>
              <a:rPr lang="en-US" baseline="30000" dirty="0">
                <a:latin typeface="Cambria Math" panose="02040503050406030204" pitchFamily="18" charset="0"/>
                <a:ea typeface="Cambria Math" panose="02040503050406030204" pitchFamily="18" charset="0"/>
              </a:rPr>
              <a:t>2</a:t>
            </a:r>
            <a:r>
              <a:rPr lang="en-US" dirty="0">
                <a:latin typeface="Cambria Math" panose="02040503050406030204" pitchFamily="18" charset="0"/>
                <a:ea typeface="Cambria Math" panose="02040503050406030204" pitchFamily="18" charset="0"/>
              </a:rPr>
              <a:t> Framework</a:t>
            </a:r>
            <a:endParaRPr lang="en-US" dirty="0">
              <a:latin typeface="Consolas" panose="020B0609020204030204" pitchFamily="49" charset="0"/>
              <a:ea typeface="Cambria Math" panose="02040503050406030204" pitchFamily="18" charset="0"/>
            </a:endParaRPr>
          </a:p>
        </p:txBody>
      </p:sp>
      <p:sp>
        <p:nvSpPr>
          <p:cNvPr id="3" name="Content Placeholder 2">
            <a:extLst>
              <a:ext uri="{FF2B5EF4-FFF2-40B4-BE49-F238E27FC236}">
                <a16:creationId xmlns:a16="http://schemas.microsoft.com/office/drawing/2014/main" id="{5F498DA7-53CF-0612-4968-CC70004649DC}"/>
              </a:ext>
            </a:extLst>
          </p:cNvPr>
          <p:cNvSpPr>
            <a:spLocks noGrp="1"/>
          </p:cNvSpPr>
          <p:nvPr>
            <p:ph idx="1"/>
          </p:nvPr>
        </p:nvSpPr>
        <p:spPr/>
        <p:txBody>
          <a:bodyPr>
            <a:normAutofit/>
          </a:bodyPr>
          <a:lstStyle/>
          <a:p>
            <a:r>
              <a:rPr lang="en-US" sz="3200" dirty="0">
                <a:latin typeface="Consolas" panose="020B0609020204030204" pitchFamily="49" charset="0"/>
                <a:ea typeface="Cambria Math" panose="02040503050406030204" pitchFamily="18" charset="0"/>
              </a:rPr>
              <a:t>mlmeval</a:t>
            </a:r>
            <a:r>
              <a:rPr lang="en-US" sz="3200" dirty="0">
                <a:latin typeface="Cambria Math" panose="02040503050406030204" pitchFamily="18" charset="0"/>
                <a:ea typeface="Cambria Math" panose="02040503050406030204" pitchFamily="18" charset="0"/>
              </a:rPr>
              <a:t> does not require the user to provide any information.</a:t>
            </a:r>
          </a:p>
          <a:p>
            <a:endParaRPr lang="en-US" sz="3200" dirty="0">
              <a:latin typeface="Cambria Math" panose="02040503050406030204" pitchFamily="18" charset="0"/>
              <a:ea typeface="Cambria Math" panose="02040503050406030204" pitchFamily="18" charset="0"/>
            </a:endParaRPr>
          </a:p>
          <a:p>
            <a:r>
              <a:rPr lang="en-US" sz="3200" dirty="0">
                <a:latin typeface="Cambria Math" panose="02040503050406030204" pitchFamily="18" charset="0"/>
                <a:ea typeface="Cambria Math" panose="02040503050406030204" pitchFamily="18" charset="0"/>
              </a:rPr>
              <a:t>Simply run it after a completed </a:t>
            </a:r>
            <a:r>
              <a:rPr lang="en-US" sz="3200" dirty="0">
                <a:latin typeface="Consolas" panose="020B0609020204030204" pitchFamily="49" charset="0"/>
                <a:ea typeface="Cambria Math" panose="02040503050406030204" pitchFamily="18" charset="0"/>
              </a:rPr>
              <a:t>mixed</a:t>
            </a:r>
            <a:r>
              <a:rPr lang="en-US" sz="3200" dirty="0">
                <a:latin typeface="Cambria Math" panose="02040503050406030204" pitchFamily="18" charset="0"/>
                <a:ea typeface="Cambria Math" panose="02040503050406030204" pitchFamily="18" charset="0"/>
              </a:rPr>
              <a:t> command and it will find the necessary information from the stored estimates and the </a:t>
            </a:r>
            <a:r>
              <a:rPr lang="en-US" sz="3200" dirty="0" err="1">
                <a:latin typeface="Cambria Math" panose="02040503050406030204" pitchFamily="18" charset="0"/>
                <a:ea typeface="Cambria Math" panose="02040503050406030204" pitchFamily="18" charset="0"/>
              </a:rPr>
              <a:t>ereturn</a:t>
            </a:r>
            <a:r>
              <a:rPr lang="en-US" sz="3200" dirty="0">
                <a:latin typeface="Cambria Math" panose="02040503050406030204" pitchFamily="18" charset="0"/>
                <a:ea typeface="Cambria Math" panose="02040503050406030204" pitchFamily="18" charset="0"/>
              </a:rPr>
              <a:t> list macros/matrices. </a:t>
            </a:r>
          </a:p>
          <a:p>
            <a:endParaRPr lang="en-US" sz="3200" dirty="0">
              <a:latin typeface="Cambria Math" panose="02040503050406030204" pitchFamily="18" charset="0"/>
              <a:ea typeface="Cambria Math" panose="02040503050406030204" pitchFamily="18" charset="0"/>
            </a:endParaRPr>
          </a:p>
          <a:p>
            <a:r>
              <a:rPr lang="en-US" sz="3200" dirty="0">
                <a:latin typeface="Consolas" panose="020B0609020204030204" pitchFamily="49" charset="0"/>
                <a:ea typeface="Cambria Math" panose="02040503050406030204" pitchFamily="18" charset="0"/>
              </a:rPr>
              <a:t>mlmeval</a:t>
            </a:r>
            <a:r>
              <a:rPr lang="en-US" sz="3200" dirty="0">
                <a:latin typeface="Cambria Math" panose="02040503050406030204" pitchFamily="18" charset="0"/>
                <a:ea typeface="Cambria Math" panose="02040503050406030204" pitchFamily="18" charset="0"/>
              </a:rPr>
              <a:t> allows up to 5-level models.</a:t>
            </a:r>
          </a:p>
        </p:txBody>
      </p:sp>
    </p:spTree>
    <p:extLst>
      <p:ext uri="{BB962C8B-B14F-4D97-AF65-F5344CB8AC3E}">
        <p14:creationId xmlns:p14="http://schemas.microsoft.com/office/powerpoint/2010/main" val="1070694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2770-B911-6896-989B-74EECD327252}"/>
              </a:ext>
            </a:extLst>
          </p:cNvPr>
          <p:cNvSpPr>
            <a:spLocks noGrp="1"/>
          </p:cNvSpPr>
          <p:nvPr>
            <p:ph type="title"/>
          </p:nvPr>
        </p:nvSpPr>
        <p:spPr/>
        <p:txBody>
          <a:bodyPr/>
          <a:lstStyle/>
          <a:p>
            <a:r>
              <a:rPr lang="en-US" u="sng" dirty="0">
                <a:latin typeface="Consolas" panose="020B0609020204030204" pitchFamily="49" charset="0"/>
                <a:ea typeface="Cambria Math" panose="02040503050406030204" pitchFamily="18" charset="0"/>
              </a:rPr>
              <a:t>Syntax</a:t>
            </a:r>
          </a:p>
        </p:txBody>
      </p:sp>
      <p:sp>
        <p:nvSpPr>
          <p:cNvPr id="3" name="Content Placeholder 2">
            <a:extLst>
              <a:ext uri="{FF2B5EF4-FFF2-40B4-BE49-F238E27FC236}">
                <a16:creationId xmlns:a16="http://schemas.microsoft.com/office/drawing/2014/main" id="{5F498DA7-53CF-0612-4968-CC70004649DC}"/>
              </a:ext>
            </a:extLst>
          </p:cNvPr>
          <p:cNvSpPr>
            <a:spLocks noGrp="1"/>
          </p:cNvSpPr>
          <p:nvPr>
            <p:ph idx="1"/>
          </p:nvPr>
        </p:nvSpPr>
        <p:spPr/>
        <p:txBody>
          <a:bodyPr>
            <a:normAutofit/>
          </a:bodyPr>
          <a:lstStyle/>
          <a:p>
            <a:pPr marL="0" indent="0">
              <a:buNone/>
            </a:pPr>
            <a:r>
              <a:rPr lang="en-US" dirty="0">
                <a:latin typeface="Consolas" panose="020B0609020204030204" pitchFamily="49" charset="0"/>
                <a:ea typeface="Cambria Math" panose="02040503050406030204" pitchFamily="18" charset="0"/>
              </a:rPr>
              <a:t>	mlmeval [, </a:t>
            </a:r>
            <a:r>
              <a:rPr lang="en-US" i="1" dirty="0">
                <a:latin typeface="Consolas" panose="020B0609020204030204" pitchFamily="49" charset="0"/>
                <a:ea typeface="Cambria Math" panose="02040503050406030204" pitchFamily="18" charset="0"/>
              </a:rPr>
              <a:t>options</a:t>
            </a:r>
            <a:r>
              <a:rPr lang="en-US" dirty="0">
                <a:latin typeface="Consolas" panose="020B0609020204030204" pitchFamily="49" charset="0"/>
                <a:ea typeface="Cambria Math" panose="02040503050406030204" pitchFamily="18" charset="0"/>
              </a:rPr>
              <a:t>]</a:t>
            </a:r>
          </a:p>
          <a:p>
            <a:pPr marL="0" indent="0">
              <a:buNone/>
            </a:pPr>
            <a:endParaRPr lang="en-US" dirty="0">
              <a:latin typeface="Consolas" panose="020B0609020204030204" pitchFamily="49" charset="0"/>
              <a:ea typeface="Cambria Math" panose="02040503050406030204" pitchFamily="18" charset="0"/>
            </a:endParaRPr>
          </a:p>
          <a:p>
            <a:pPr marL="0" indent="0">
              <a:buNone/>
            </a:pPr>
            <a:r>
              <a:rPr lang="en-US" i="1" dirty="0">
                <a:latin typeface="Consolas" panose="020B0609020204030204" pitchFamily="49" charset="0"/>
                <a:ea typeface="Cambria Math" panose="02040503050406030204" pitchFamily="18" charset="0"/>
              </a:rPr>
              <a:t>options</a:t>
            </a:r>
            <a:r>
              <a:rPr lang="en-US" dirty="0">
                <a:latin typeface="Consolas" panose="020B0609020204030204" pitchFamily="49" charset="0"/>
                <a:ea typeface="Cambria Math" panose="02040503050406030204" pitchFamily="18" charset="0"/>
              </a:rPr>
              <a:t>	Description</a:t>
            </a:r>
          </a:p>
          <a:p>
            <a:pPr marL="0" indent="0">
              <a:buNone/>
            </a:pPr>
            <a:r>
              <a:rPr lang="en-US" dirty="0">
                <a:latin typeface="Consolas" panose="020B0609020204030204" pitchFamily="49" charset="0"/>
                <a:ea typeface="Cambria Math" panose="02040503050406030204" pitchFamily="18" charset="0"/>
              </a:rPr>
              <a:t>Main</a:t>
            </a:r>
          </a:p>
          <a:p>
            <a:pPr marL="0" indent="0">
              <a:buNone/>
            </a:pPr>
            <a:r>
              <a:rPr lang="en-US" dirty="0">
                <a:latin typeface="Consolas" panose="020B0609020204030204" pitchFamily="49" charset="0"/>
                <a:ea typeface="Cambria Math" panose="02040503050406030204" pitchFamily="18" charset="0"/>
              </a:rPr>
              <a:t>  cwc	use full variance decomposition</a:t>
            </a:r>
          </a:p>
          <a:p>
            <a:pPr marL="0" indent="0">
              <a:buNone/>
            </a:pPr>
            <a:r>
              <a:rPr lang="en-US" dirty="0">
                <a:latin typeface="Consolas" panose="020B0609020204030204" pitchFamily="49" charset="0"/>
                <a:ea typeface="Cambria Math" panose="02040503050406030204" pitchFamily="18" charset="0"/>
              </a:rPr>
              <a:t>  r2		only compute R^2 measures</a:t>
            </a:r>
          </a:p>
          <a:p>
            <a:pPr marL="0" indent="0">
              <a:buNone/>
            </a:pPr>
            <a:r>
              <a:rPr lang="en-US" dirty="0">
                <a:latin typeface="Consolas" panose="020B0609020204030204" pitchFamily="49" charset="0"/>
                <a:ea typeface="Cambria Math" panose="02040503050406030204" pitchFamily="18" charset="0"/>
              </a:rPr>
              <a:t>  ic		only compute information criteria</a:t>
            </a:r>
          </a:p>
        </p:txBody>
      </p:sp>
      <p:cxnSp>
        <p:nvCxnSpPr>
          <p:cNvPr id="5" name="Straight Connector 4">
            <a:extLst>
              <a:ext uri="{FF2B5EF4-FFF2-40B4-BE49-F238E27FC236}">
                <a16:creationId xmlns:a16="http://schemas.microsoft.com/office/drawing/2014/main" id="{ACF67641-84A9-6799-5B1D-AD3B736A711A}"/>
              </a:ext>
            </a:extLst>
          </p:cNvPr>
          <p:cNvCxnSpPr>
            <a:cxnSpLocks/>
          </p:cNvCxnSpPr>
          <p:nvPr/>
        </p:nvCxnSpPr>
        <p:spPr>
          <a:xfrm>
            <a:off x="906011" y="3338818"/>
            <a:ext cx="10447789"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3BBD66B-C588-6124-8215-42A0310B720A}"/>
              </a:ext>
            </a:extLst>
          </p:cNvPr>
          <p:cNvCxnSpPr>
            <a:cxnSpLocks/>
          </p:cNvCxnSpPr>
          <p:nvPr/>
        </p:nvCxnSpPr>
        <p:spPr>
          <a:xfrm>
            <a:off x="915798" y="5512967"/>
            <a:ext cx="1044778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365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932098-F816-4DF0-2A83-8185FFA0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346" y="171102"/>
            <a:ext cx="7548764" cy="324678"/>
          </a:xfrm>
          <a:prstGeom prst="rect">
            <a:avLst/>
          </a:prstGeom>
        </p:spPr>
      </p:pic>
      <p:pic>
        <p:nvPicPr>
          <p:cNvPr id="9" name="Picture 8" descr="Text&#10;&#10;Description automatically generated">
            <a:extLst>
              <a:ext uri="{FF2B5EF4-FFF2-40B4-BE49-F238E27FC236}">
                <a16:creationId xmlns:a16="http://schemas.microsoft.com/office/drawing/2014/main" id="{89930931-4D98-D1BF-0885-E4EE0B081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46" y="554503"/>
            <a:ext cx="7477256" cy="6218812"/>
          </a:xfrm>
          <a:prstGeom prst="rect">
            <a:avLst/>
          </a:prstGeom>
        </p:spPr>
      </p:pic>
    </p:spTree>
    <p:extLst>
      <p:ext uri="{BB962C8B-B14F-4D97-AF65-F5344CB8AC3E}">
        <p14:creationId xmlns:p14="http://schemas.microsoft.com/office/powerpoint/2010/main" val="426058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512CE34E-BF25-A6F4-5E33-40E4EAF41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59" y="370600"/>
            <a:ext cx="11822882" cy="3765171"/>
          </a:xfrm>
          <a:prstGeom prst="rect">
            <a:avLst/>
          </a:prstGeom>
        </p:spPr>
      </p:pic>
    </p:spTree>
    <p:extLst>
      <p:ext uri="{BB962C8B-B14F-4D97-AF65-F5344CB8AC3E}">
        <p14:creationId xmlns:p14="http://schemas.microsoft.com/office/powerpoint/2010/main" val="1894235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7CBB58-F6D8-47ED-C268-E232D04CE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47" y="113387"/>
            <a:ext cx="8949940" cy="311174"/>
          </a:xfrm>
          <a:prstGeom prst="rect">
            <a:avLst/>
          </a:prstGeom>
        </p:spPr>
      </p:pic>
      <p:pic>
        <p:nvPicPr>
          <p:cNvPr id="5" name="Picture 4" descr="Text&#10;&#10;Description automatically generated">
            <a:extLst>
              <a:ext uri="{FF2B5EF4-FFF2-40B4-BE49-F238E27FC236}">
                <a16:creationId xmlns:a16="http://schemas.microsoft.com/office/drawing/2014/main" id="{1D2CAEC3-32BA-88B3-715D-3080530BF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46" y="447631"/>
            <a:ext cx="7430377" cy="6400114"/>
          </a:xfrm>
          <a:prstGeom prst="rect">
            <a:avLst/>
          </a:prstGeom>
        </p:spPr>
      </p:pic>
    </p:spTree>
    <p:extLst>
      <p:ext uri="{BB962C8B-B14F-4D97-AF65-F5344CB8AC3E}">
        <p14:creationId xmlns:p14="http://schemas.microsoft.com/office/powerpoint/2010/main" val="3763450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7893120-2B0F-3C0E-1F45-4C01B97AC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57" y="150728"/>
            <a:ext cx="11354285" cy="6556543"/>
          </a:xfrm>
          <a:prstGeom prst="rect">
            <a:avLst/>
          </a:prstGeom>
        </p:spPr>
      </p:pic>
    </p:spTree>
    <p:extLst>
      <p:ext uri="{BB962C8B-B14F-4D97-AF65-F5344CB8AC3E}">
        <p14:creationId xmlns:p14="http://schemas.microsoft.com/office/powerpoint/2010/main" val="193247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6CD3-F1E2-1C09-6249-8684BE43DFB9}"/>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Future Directions</a:t>
            </a:r>
          </a:p>
        </p:txBody>
      </p:sp>
      <p:sp>
        <p:nvSpPr>
          <p:cNvPr id="3" name="Content Placeholder 2">
            <a:extLst>
              <a:ext uri="{FF2B5EF4-FFF2-40B4-BE49-F238E27FC236}">
                <a16:creationId xmlns:a16="http://schemas.microsoft.com/office/drawing/2014/main" id="{F379D4B9-1C47-D4EF-12F6-E71F8CC131EC}"/>
              </a:ext>
            </a:extLst>
          </p:cNvPr>
          <p:cNvSpPr>
            <a:spLocks noGrp="1"/>
          </p:cNvSpPr>
          <p:nvPr>
            <p:ph idx="1"/>
          </p:nvPr>
        </p:nvSpPr>
        <p:spPr>
          <a:xfrm>
            <a:off x="838200" y="1825624"/>
            <a:ext cx="10515600" cy="4575175"/>
          </a:xfrm>
        </p:spPr>
        <p:txBody>
          <a:bodyPr>
            <a:normAutofit lnSpcReduction="10000"/>
          </a:bodyPr>
          <a:lstStyle/>
          <a:p>
            <a:r>
              <a:rPr lang="en-US" dirty="0">
                <a:latin typeface="Cambria Math" panose="02040503050406030204" pitchFamily="18" charset="0"/>
                <a:ea typeface="Cambria Math" panose="02040503050406030204" pitchFamily="18" charset="0"/>
              </a:rPr>
              <a:t>Allowing factor variables in model equation</a:t>
            </a:r>
          </a:p>
          <a:p>
            <a:endParaRPr lang="en-US"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Model Comparisons (Rights &amp; Sterba, 2019b)</a:t>
            </a:r>
          </a:p>
          <a:p>
            <a:pPr lvl="1"/>
            <a:r>
              <a:rPr lang="en-US" sz="2800" dirty="0">
                <a:latin typeface="Consolas" panose="020B0609020204030204" pitchFamily="49" charset="0"/>
              </a:rPr>
              <a:t>mlmeval mod1 mod2</a:t>
            </a:r>
          </a:p>
          <a:p>
            <a:pPr lvl="1"/>
            <a:endParaRPr lang="en-US" sz="2800" dirty="0">
              <a:latin typeface="Consolas" panose="020B0609020204030204" pitchFamily="49" charset="0"/>
            </a:endParaRPr>
          </a:p>
          <a:p>
            <a:r>
              <a:rPr lang="en-US" i="1" dirty="0">
                <a:latin typeface="Cambria Math" panose="02040503050406030204" pitchFamily="18" charset="0"/>
                <a:ea typeface="Cambria Math" panose="02040503050406030204" pitchFamily="18" charset="0"/>
              </a:rPr>
              <a:t>R</a:t>
            </a:r>
            <a:r>
              <a:rPr lang="en-US" baseline="30000" dirty="0">
                <a:latin typeface="Cambria Math" panose="02040503050406030204" pitchFamily="18" charset="0"/>
                <a:ea typeface="Cambria Math" panose="02040503050406030204" pitchFamily="18" charset="0"/>
              </a:rPr>
              <a:t>2</a:t>
            </a:r>
            <a:r>
              <a:rPr lang="en-US" dirty="0">
                <a:latin typeface="Cambria Math" panose="02040503050406030204" pitchFamily="18" charset="0"/>
                <a:ea typeface="Cambria Math" panose="02040503050406030204" pitchFamily="18" charset="0"/>
              </a:rPr>
              <a:t> Extensions including measures for: </a:t>
            </a:r>
          </a:p>
          <a:p>
            <a:pPr lvl="1"/>
            <a:r>
              <a:rPr lang="en-US" sz="2800" dirty="0">
                <a:latin typeface="Cambria Math" panose="02040503050406030204" pitchFamily="18" charset="0"/>
                <a:ea typeface="Cambria Math" panose="02040503050406030204" pitchFamily="18" charset="0"/>
              </a:rPr>
              <a:t>Longitudinal Growth models (Rights &amp; Sterba, 2021) </a:t>
            </a:r>
          </a:p>
          <a:p>
            <a:pPr lvl="1"/>
            <a:r>
              <a:rPr lang="en-US" sz="2800" dirty="0">
                <a:latin typeface="Cambria Math" panose="02040503050406030204" pitchFamily="18" charset="0"/>
                <a:ea typeface="Cambria Math" panose="02040503050406030204" pitchFamily="18" charset="0"/>
              </a:rPr>
              <a:t>Mixed-Effects Location Scale models (Zhang &amp; Hedeker, 2022)</a:t>
            </a:r>
          </a:p>
          <a:p>
            <a:pPr lvl="1"/>
            <a:r>
              <a:rPr lang="en-US" sz="2800" dirty="0">
                <a:latin typeface="Cambria Math" panose="02040503050406030204" pitchFamily="18" charset="0"/>
                <a:ea typeface="Cambria Math" panose="02040503050406030204" pitchFamily="18" charset="0"/>
              </a:rPr>
              <a:t>Generalized Linear Mixed Models (in development)</a:t>
            </a:r>
          </a:p>
          <a:p>
            <a:pPr lvl="1"/>
            <a:r>
              <a:rPr lang="en-US" sz="2800" dirty="0">
                <a:latin typeface="Cambria Math" panose="02040503050406030204" pitchFamily="18" charset="0"/>
                <a:ea typeface="Cambria Math" panose="02040503050406030204" pitchFamily="18" charset="0"/>
              </a:rPr>
              <a:t>Cross-Classified Models (in development)</a:t>
            </a:r>
          </a:p>
          <a:p>
            <a:pPr marL="0" indent="0">
              <a:buNone/>
            </a:pPr>
            <a:endParaRPr lang="en-US" dirty="0"/>
          </a:p>
        </p:txBody>
      </p:sp>
    </p:spTree>
    <p:extLst>
      <p:ext uri="{BB962C8B-B14F-4D97-AF65-F5344CB8AC3E}">
        <p14:creationId xmlns:p14="http://schemas.microsoft.com/office/powerpoint/2010/main" val="66173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E36B-B29F-AC80-28BB-2245D2A864C1}"/>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Thank you! Email us at:</a:t>
            </a:r>
          </a:p>
        </p:txBody>
      </p:sp>
      <p:sp>
        <p:nvSpPr>
          <p:cNvPr id="3" name="Content Placeholder 2">
            <a:extLst>
              <a:ext uri="{FF2B5EF4-FFF2-40B4-BE49-F238E27FC236}">
                <a16:creationId xmlns:a16="http://schemas.microsoft.com/office/drawing/2014/main" id="{5421BFB0-14BB-AB86-3771-A501C5A525F1}"/>
              </a:ext>
            </a:extLst>
          </p:cNvPr>
          <p:cNvSpPr>
            <a:spLocks noGrp="1"/>
          </p:cNvSpPr>
          <p:nvPr>
            <p:ph idx="1"/>
          </p:nvPr>
        </p:nvSpPr>
        <p:spPr/>
        <p:txBody>
          <a:bodyPr>
            <a:normAutofit/>
          </a:bodyPr>
          <a:lstStyle/>
          <a:p>
            <a:pPr marL="0" indent="0">
              <a:buNone/>
            </a:pPr>
            <a:endParaRPr lang="en-US" sz="5400" dirty="0">
              <a:latin typeface="Cambria Math" panose="02040503050406030204" pitchFamily="18" charset="0"/>
              <a:ea typeface="Cambria Math" panose="02040503050406030204" pitchFamily="18" charset="0"/>
            </a:endParaRPr>
          </a:p>
          <a:p>
            <a:pPr marL="0" indent="0" algn="ctr">
              <a:buNone/>
            </a:pPr>
            <a:r>
              <a:rPr lang="en-US" sz="5400" dirty="0">
                <a:latin typeface="Cambria Math" panose="02040503050406030204" pitchFamily="18" charset="0"/>
                <a:ea typeface="Cambria Math" panose="02040503050406030204" pitchFamily="18" charset="0"/>
              </a:rPr>
              <a:t>anthony.gambino@uconn.edu</a:t>
            </a:r>
          </a:p>
          <a:p>
            <a:pPr marL="0" indent="0" algn="ctr">
              <a:buNone/>
            </a:pPr>
            <a:r>
              <a:rPr lang="en-US" sz="5400" dirty="0">
                <a:latin typeface="Cambria Math" panose="02040503050406030204" pitchFamily="18" charset="0"/>
                <a:ea typeface="Cambria Math" panose="02040503050406030204" pitchFamily="18" charset="0"/>
              </a:rPr>
              <a:t>sarah.newton@uconn.edu</a:t>
            </a:r>
          </a:p>
          <a:p>
            <a:pPr marL="0" indent="0" algn="ctr">
              <a:buNone/>
            </a:pPr>
            <a:r>
              <a:rPr lang="en-US" sz="5400" dirty="0">
                <a:latin typeface="Cambria Math" panose="02040503050406030204" pitchFamily="18" charset="0"/>
                <a:ea typeface="Cambria Math" panose="02040503050406030204" pitchFamily="18" charset="0"/>
              </a:rPr>
              <a:t>betsy@uconn.edu</a:t>
            </a:r>
          </a:p>
        </p:txBody>
      </p:sp>
    </p:spTree>
    <p:extLst>
      <p:ext uri="{BB962C8B-B14F-4D97-AF65-F5344CB8AC3E}">
        <p14:creationId xmlns:p14="http://schemas.microsoft.com/office/powerpoint/2010/main" val="4048844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5855-5C58-23EE-4F10-0B11D75DD53E}"/>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References</a:t>
            </a:r>
          </a:p>
        </p:txBody>
      </p:sp>
      <p:sp>
        <p:nvSpPr>
          <p:cNvPr id="3" name="Content Placeholder 2">
            <a:extLst>
              <a:ext uri="{FF2B5EF4-FFF2-40B4-BE49-F238E27FC236}">
                <a16:creationId xmlns:a16="http://schemas.microsoft.com/office/drawing/2014/main" id="{F13BABA9-0F1C-A95C-8A96-6EE7910DFB27}"/>
              </a:ext>
            </a:extLst>
          </p:cNvPr>
          <p:cNvSpPr>
            <a:spLocks noGrp="1"/>
          </p:cNvSpPr>
          <p:nvPr>
            <p:ph idx="1"/>
          </p:nvPr>
        </p:nvSpPr>
        <p:spPr/>
        <p:txBody>
          <a:bodyPr>
            <a:normAutofit/>
          </a:bodyPr>
          <a:lstStyle/>
          <a:p>
            <a:pPr marL="0" indent="0">
              <a:buNone/>
            </a:pPr>
            <a:r>
              <a:rPr lang="en-US" sz="1600" b="0" i="0" u="none" strike="noStrike" baseline="0" dirty="0">
                <a:solidFill>
                  <a:srgbClr val="000000"/>
                </a:solidFill>
                <a:latin typeface="Times New Roman" panose="02020603050405020304" pitchFamily="18" charset="0"/>
              </a:rPr>
              <a:t>Akaike, H. (1973). Information theory and an extension of the maximum likelihood principle. In B. N. Petrov &amp; B. F. </a:t>
            </a:r>
            <a:r>
              <a:rPr lang="en-US" sz="1600" b="0" i="0" u="none" strike="noStrike" baseline="0" dirty="0" err="1">
                <a:solidFill>
                  <a:srgbClr val="000000"/>
                </a:solidFill>
                <a:latin typeface="Times New Roman" panose="02020603050405020304" pitchFamily="18" charset="0"/>
              </a:rPr>
              <a:t>Csaki</a:t>
            </a:r>
            <a:r>
              <a:rPr lang="en-US" sz="1600" b="0" i="0" u="none" strike="noStrike" baseline="0" dirty="0">
                <a:solidFill>
                  <a:srgbClr val="000000"/>
                </a:solidFill>
                <a:latin typeface="Times New Roman" panose="02020603050405020304" pitchFamily="18" charset="0"/>
              </a:rPr>
              <a:t> (Eds.), </a:t>
            </a:r>
            <a:r>
              <a:rPr lang="en-US" sz="1600" b="0" i="1" u="none" strike="noStrike" baseline="0" dirty="0">
                <a:solidFill>
                  <a:srgbClr val="000000"/>
                </a:solidFill>
                <a:latin typeface="Times New Roman" panose="02020603050405020304" pitchFamily="18" charset="0"/>
              </a:rPr>
              <a:t>Second International Symposium on Information Theory,</a:t>
            </a:r>
            <a:r>
              <a:rPr lang="en-US" sz="1600" b="0" i="0" u="none" strike="noStrike" baseline="0" dirty="0">
                <a:solidFill>
                  <a:srgbClr val="000000"/>
                </a:solidFill>
                <a:latin typeface="Times New Roman" panose="02020603050405020304" pitchFamily="18" charset="0"/>
              </a:rPr>
              <a:t> (pp. 267-281). </a:t>
            </a:r>
            <a:r>
              <a:rPr lang="en-US" sz="1600" b="0" i="0" u="none" strike="noStrike" baseline="0" dirty="0" err="1">
                <a:solidFill>
                  <a:srgbClr val="000000"/>
                </a:solidFill>
                <a:latin typeface="Times New Roman" panose="02020603050405020304" pitchFamily="18" charset="0"/>
              </a:rPr>
              <a:t>Academiai</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Kiado</a:t>
            </a:r>
            <a:r>
              <a:rPr lang="en-US" sz="1600" b="0" i="0" u="none" strike="noStrike" baseline="0" dirty="0">
                <a:solidFill>
                  <a:srgbClr val="000000"/>
                </a:solidFill>
                <a:latin typeface="Times New Roman" panose="02020603050405020304" pitchFamily="18" charset="0"/>
              </a:rPr>
              <a:t>.</a:t>
            </a:r>
          </a:p>
          <a:p>
            <a:pPr marL="0" indent="0">
              <a:buNone/>
            </a:pPr>
            <a:r>
              <a:rPr lang="en-US" sz="1600" b="0" i="0" u="none" strike="noStrike" baseline="0" dirty="0" err="1">
                <a:solidFill>
                  <a:srgbClr val="000000"/>
                </a:solidFill>
                <a:latin typeface="Times New Roman" panose="02020603050405020304" pitchFamily="18" charset="0"/>
              </a:rPr>
              <a:t>Boekee</a:t>
            </a:r>
            <a:r>
              <a:rPr lang="en-US" sz="1600" b="0" i="0" u="none" strike="noStrike" baseline="0" dirty="0">
                <a:solidFill>
                  <a:srgbClr val="000000"/>
                </a:solidFill>
                <a:latin typeface="Times New Roman" panose="02020603050405020304" pitchFamily="18" charset="0"/>
              </a:rPr>
              <a:t> D.E., Buss H.H. (1981). Order estimation of autoregressive models. In </a:t>
            </a:r>
            <a:r>
              <a:rPr lang="en-US" sz="1600" b="0" i="1" u="none" strike="noStrike" baseline="0" dirty="0">
                <a:solidFill>
                  <a:srgbClr val="000000"/>
                </a:solidFill>
                <a:latin typeface="Times New Roman" panose="02020603050405020304" pitchFamily="18" charset="0"/>
              </a:rPr>
              <a:t>Proceedings of the 4th Aachen colloquium: Theory and application of signal processing </a:t>
            </a:r>
            <a:r>
              <a:rPr lang="en-US" sz="1600" b="0" i="0" u="none" strike="noStrike" baseline="0" dirty="0">
                <a:solidFill>
                  <a:srgbClr val="000000"/>
                </a:solidFill>
                <a:latin typeface="Times New Roman" panose="02020603050405020304" pitchFamily="18" charset="0"/>
              </a:rPr>
              <a:t>(pp. 126-130).</a:t>
            </a:r>
          </a:p>
          <a:p>
            <a:pPr marL="0" indent="0">
              <a:buNone/>
            </a:pPr>
            <a:r>
              <a:rPr lang="en-US" sz="1600" b="0" i="0" u="none" strike="noStrike" baseline="0" dirty="0" err="1">
                <a:solidFill>
                  <a:srgbClr val="000000"/>
                </a:solidFill>
                <a:latin typeface="Times New Roman" panose="02020603050405020304" pitchFamily="18" charset="0"/>
              </a:rPr>
              <a:t>Bozdogan</a:t>
            </a:r>
            <a:r>
              <a:rPr lang="en-US" sz="1600" b="0" i="0" u="none" strike="noStrike" baseline="0" dirty="0">
                <a:solidFill>
                  <a:srgbClr val="000000"/>
                </a:solidFill>
                <a:latin typeface="Times New Roman" panose="02020603050405020304" pitchFamily="18" charset="0"/>
              </a:rPr>
              <a:t>, H. (1987). Model selection and Akaike’s Information Criterion (AIC): The general theory and its analytical extensions. </a:t>
            </a:r>
            <a:r>
              <a:rPr lang="en-US" sz="1600" b="0" i="1" u="none" strike="noStrike" baseline="0" dirty="0">
                <a:solidFill>
                  <a:srgbClr val="000000"/>
                </a:solidFill>
                <a:latin typeface="Times New Roman" panose="02020603050405020304" pitchFamily="18" charset="0"/>
              </a:rPr>
              <a:t>Psychometrika, 52</a:t>
            </a:r>
            <a:r>
              <a:rPr lang="en-US" sz="1600" b="0" i="0" u="none" strike="noStrike" baseline="0" dirty="0">
                <a:solidFill>
                  <a:srgbClr val="000000"/>
                </a:solidFill>
                <a:latin typeface="Times New Roman" panose="02020603050405020304" pitchFamily="18" charset="0"/>
              </a:rPr>
              <a:t>(3), 345-270. https://doi.org/10.1007/BF02294361</a:t>
            </a:r>
          </a:p>
          <a:p>
            <a:pPr marL="0" indent="0">
              <a:buNone/>
            </a:pPr>
            <a:r>
              <a:rPr lang="en-US" sz="1600" b="0" i="0" u="none" strike="noStrike" baseline="0" dirty="0">
                <a:solidFill>
                  <a:srgbClr val="000000"/>
                </a:solidFill>
                <a:latin typeface="Times New Roman" panose="02020603050405020304" pitchFamily="18" charset="0"/>
              </a:rPr>
              <a:t>Haughton, D. M. A. (1988). On the choice of a model to fit data from an exponential family. </a:t>
            </a:r>
            <a:r>
              <a:rPr lang="en-US" sz="1600" b="0" i="1" u="none" strike="noStrike" baseline="0" dirty="0">
                <a:solidFill>
                  <a:srgbClr val="000000"/>
                </a:solidFill>
                <a:latin typeface="Times New Roman" panose="02020603050405020304" pitchFamily="18" charset="0"/>
              </a:rPr>
              <a:t>The Annals of Statistics, 16</a:t>
            </a:r>
            <a:r>
              <a:rPr lang="en-US" sz="1600" b="0" i="0" u="none" strike="noStrike" baseline="0" dirty="0">
                <a:solidFill>
                  <a:srgbClr val="000000"/>
                </a:solidFill>
                <a:latin typeface="Times New Roman" panose="02020603050405020304" pitchFamily="18" charset="0"/>
              </a:rPr>
              <a:t>(1), 342–355.</a:t>
            </a:r>
          </a:p>
          <a:p>
            <a:pPr marL="0" indent="0">
              <a:buNone/>
            </a:pPr>
            <a:r>
              <a:rPr lang="en-US" sz="1600" b="0" i="0" u="none" strike="noStrike" baseline="0" dirty="0">
                <a:solidFill>
                  <a:srgbClr val="000000"/>
                </a:solidFill>
                <a:latin typeface="Times New Roman" panose="02020603050405020304" pitchFamily="18" charset="0"/>
              </a:rPr>
              <a:t>Hannan, E. J. &amp; Quinn, B. G. (1979). The determination of the order of an autoregression. </a:t>
            </a:r>
            <a:r>
              <a:rPr lang="en-US" sz="1600" b="0" i="1" u="none" strike="noStrike" baseline="0" dirty="0">
                <a:solidFill>
                  <a:srgbClr val="000000"/>
                </a:solidFill>
                <a:latin typeface="Times New Roman" panose="02020603050405020304" pitchFamily="18" charset="0"/>
              </a:rPr>
              <a:t>Journal of the Royal Statistical Society Series B (Methodological), 41</a:t>
            </a:r>
            <a:r>
              <a:rPr lang="en-US" sz="1600" b="0" i="0" u="none" strike="noStrike" baseline="0" dirty="0">
                <a:solidFill>
                  <a:srgbClr val="000000"/>
                </a:solidFill>
                <a:latin typeface="Times New Roman" panose="02020603050405020304" pitchFamily="18" charset="0"/>
              </a:rPr>
              <a:t>(2), 190-195. https://doi.org/10.1111/j.2517-6161.1979.tb01072.x</a:t>
            </a:r>
          </a:p>
          <a:p>
            <a:pPr marL="0" indent="0">
              <a:buNone/>
            </a:pPr>
            <a:r>
              <a:rPr lang="en-US" sz="1600" b="0" i="0" u="none" strike="noStrike" baseline="0" dirty="0" err="1">
                <a:solidFill>
                  <a:srgbClr val="000000"/>
                </a:solidFill>
                <a:latin typeface="Times New Roman" panose="02020603050405020304" pitchFamily="18" charset="0"/>
              </a:rPr>
              <a:t>Hurvich</a:t>
            </a:r>
            <a:r>
              <a:rPr lang="en-US" sz="1600" b="0" i="0" u="none" strike="noStrike" baseline="0" dirty="0">
                <a:solidFill>
                  <a:srgbClr val="000000"/>
                </a:solidFill>
                <a:latin typeface="Times New Roman" panose="02020603050405020304" pitchFamily="18" charset="0"/>
              </a:rPr>
              <a:t>, C. M. &amp; Tsai, C. (1989). Regression and time series model selection in small samples. </a:t>
            </a:r>
            <a:r>
              <a:rPr lang="en-US" sz="1600" b="0" i="1" u="none" strike="noStrike" baseline="0" dirty="0" err="1">
                <a:solidFill>
                  <a:srgbClr val="000000"/>
                </a:solidFill>
                <a:latin typeface="Times New Roman" panose="02020603050405020304" pitchFamily="18" charset="0"/>
              </a:rPr>
              <a:t>Biometrika</a:t>
            </a:r>
            <a:r>
              <a:rPr lang="en-US" sz="1600" b="0" i="1" u="none" strike="noStrike" baseline="0" dirty="0">
                <a:solidFill>
                  <a:srgbClr val="000000"/>
                </a:solidFill>
                <a:latin typeface="Times New Roman" panose="02020603050405020304" pitchFamily="18" charset="0"/>
              </a:rPr>
              <a:t>, 76</a:t>
            </a:r>
            <a:r>
              <a:rPr lang="en-US" sz="1600" b="0" i="0" u="none" strike="noStrike" baseline="0" dirty="0">
                <a:solidFill>
                  <a:srgbClr val="000000"/>
                </a:solidFill>
                <a:latin typeface="Times New Roman" panose="02020603050405020304" pitchFamily="18" charset="0"/>
              </a:rPr>
              <a:t>(2), 297-307. https://doi.org/10.1093/biomet/76.2.297</a:t>
            </a:r>
          </a:p>
          <a:p>
            <a:pPr marL="0" indent="0">
              <a:buNone/>
            </a:pPr>
            <a:r>
              <a:rPr lang="en-US" sz="1600" b="0" i="0" u="none" strike="noStrike" baseline="0" dirty="0">
                <a:solidFill>
                  <a:srgbClr val="000000"/>
                </a:solidFill>
                <a:latin typeface="Times New Roman" panose="02020603050405020304" pitchFamily="18" charset="0"/>
              </a:rPr>
              <a:t>McCoach, D. B., Newton, S., &amp; Gambino, A. J. (2022). Evaluation of model fit and adequacy. In A. A. O’Connell, D. B. McCoach, &amp; B. A. Bell (Eds.), </a:t>
            </a:r>
            <a:r>
              <a:rPr lang="en-US" sz="1600" b="0" i="1" u="none" strike="noStrike" baseline="0" dirty="0">
                <a:solidFill>
                  <a:srgbClr val="000000"/>
                </a:solidFill>
                <a:latin typeface="Times New Roman" panose="02020603050405020304" pitchFamily="18" charset="0"/>
              </a:rPr>
              <a:t>Multilevel modeling methods with introductory and advanced applications </a:t>
            </a:r>
            <a:r>
              <a:rPr lang="en-US" sz="1600" b="0" i="0" u="none" strike="noStrike" baseline="0" dirty="0">
                <a:solidFill>
                  <a:srgbClr val="000000"/>
                </a:solidFill>
                <a:latin typeface="Times New Roman" panose="02020603050405020304" pitchFamily="18" charset="0"/>
              </a:rPr>
              <a:t>(pp. 51-94). Information Age Publishing.</a:t>
            </a:r>
            <a:endParaRPr lang="en-US" sz="16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23805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EFD-4DCE-3CFE-5BEC-6A8BD89394F9}"/>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References (</a:t>
            </a:r>
            <a:r>
              <a:rPr lang="en-US" dirty="0" err="1">
                <a:latin typeface="Cambria Math" panose="02040503050406030204" pitchFamily="18" charset="0"/>
                <a:ea typeface="Cambria Math" panose="02040503050406030204" pitchFamily="18" charset="0"/>
              </a:rPr>
              <a:t>cont</a:t>
            </a:r>
            <a:r>
              <a:rPr lang="en-US" dirty="0">
                <a:latin typeface="Cambria Math" panose="02040503050406030204" pitchFamily="18" charset="0"/>
                <a:ea typeface="Cambria Math" panose="02040503050406030204" pitchFamily="18" charset="0"/>
              </a:rPr>
              <a:t>.’d)</a:t>
            </a:r>
          </a:p>
        </p:txBody>
      </p:sp>
      <p:sp>
        <p:nvSpPr>
          <p:cNvPr id="3" name="Content Placeholder 2">
            <a:extLst>
              <a:ext uri="{FF2B5EF4-FFF2-40B4-BE49-F238E27FC236}">
                <a16:creationId xmlns:a16="http://schemas.microsoft.com/office/drawing/2014/main" id="{10F12A53-FFD1-3A36-19D7-CF9C1DCEE416}"/>
              </a:ext>
            </a:extLst>
          </p:cNvPr>
          <p:cNvSpPr>
            <a:spLocks noGrp="1"/>
          </p:cNvSpPr>
          <p:nvPr>
            <p:ph idx="1"/>
          </p:nvPr>
        </p:nvSpPr>
        <p:spPr/>
        <p:txBody>
          <a:bodyPr>
            <a:normAutofit lnSpcReduction="10000"/>
          </a:bodyPr>
          <a:lstStyle/>
          <a:p>
            <a:pPr marL="0" indent="0">
              <a:buNone/>
            </a:pPr>
            <a:r>
              <a:rPr lang="en-US" sz="1600" dirty="0">
                <a:latin typeface="Times New Roman" panose="02020603050405020304" pitchFamily="18" charset="0"/>
                <a:ea typeface="Cambria Math" panose="02040503050406030204" pitchFamily="18" charset="0"/>
                <a:cs typeface="Times New Roman" panose="02020603050405020304" pitchFamily="18" charset="0"/>
              </a:rPr>
              <a:t>Rights, J. D., &amp; Sterba, S. K. (2019a). Quantifying explained variance in multilevel models: An integrative framework for defining R-squared measures. </a:t>
            </a:r>
            <a:r>
              <a:rPr lang="en-US" sz="1600" i="1" dirty="0">
                <a:latin typeface="Times New Roman" panose="02020603050405020304" pitchFamily="18" charset="0"/>
                <a:ea typeface="Cambria Math" panose="02040503050406030204" pitchFamily="18" charset="0"/>
                <a:cs typeface="Times New Roman" panose="02020603050405020304" pitchFamily="18" charset="0"/>
              </a:rPr>
              <a:t>Psychological Methods, 24</a:t>
            </a:r>
            <a:r>
              <a:rPr lang="en-US" sz="1600" dirty="0">
                <a:latin typeface="Times New Roman" panose="02020603050405020304" pitchFamily="18" charset="0"/>
                <a:ea typeface="Cambria Math" panose="02040503050406030204" pitchFamily="18" charset="0"/>
                <a:cs typeface="Times New Roman" panose="02020603050405020304" pitchFamily="18" charset="0"/>
              </a:rPr>
              <a:t>(3), 309-338. http://dx.doi.org/10.1037/met0000184</a:t>
            </a:r>
          </a:p>
          <a:p>
            <a:pPr marL="0" indent="0">
              <a:buNone/>
            </a:pPr>
            <a:r>
              <a:rPr lang="en-US" sz="1600" dirty="0">
                <a:latin typeface="Times New Roman" panose="02020603050405020304" pitchFamily="18" charset="0"/>
                <a:ea typeface="Cambria Math" panose="02040503050406030204" pitchFamily="18" charset="0"/>
                <a:cs typeface="Times New Roman" panose="02020603050405020304" pitchFamily="18" charset="0"/>
              </a:rPr>
              <a:t>Rights, J. D., &amp; Sterba, S. K. (2019b). New recommendations on the use of R-squared differences in multilevel model comparisons. </a:t>
            </a:r>
            <a:r>
              <a:rPr lang="en-US" sz="1600" i="1" dirty="0">
                <a:latin typeface="Times New Roman" panose="02020603050405020304" pitchFamily="18" charset="0"/>
                <a:ea typeface="Cambria Math" panose="02040503050406030204" pitchFamily="18" charset="0"/>
                <a:cs typeface="Times New Roman" panose="02020603050405020304" pitchFamily="18" charset="0"/>
              </a:rPr>
              <a:t>Multivariate Behavioral Research, 55</a:t>
            </a:r>
            <a:r>
              <a:rPr lang="en-US" sz="1600" dirty="0">
                <a:latin typeface="Times New Roman" panose="02020603050405020304" pitchFamily="18" charset="0"/>
                <a:ea typeface="Cambria Math" panose="02040503050406030204" pitchFamily="18" charset="0"/>
                <a:cs typeface="Times New Roman" panose="02020603050405020304" pitchFamily="18" charset="0"/>
              </a:rPr>
              <a:t>(4), 568-599. https://doi.org/10.1080/00273171.2019.1660605</a:t>
            </a:r>
          </a:p>
          <a:p>
            <a:pPr marL="0" indent="0">
              <a:buNone/>
            </a:pPr>
            <a:r>
              <a:rPr lang="en-US" sz="1600" dirty="0">
                <a:latin typeface="Times New Roman" panose="02020603050405020304" pitchFamily="18" charset="0"/>
                <a:ea typeface="Cambria Math" panose="02040503050406030204" pitchFamily="18" charset="0"/>
                <a:cs typeface="Times New Roman" panose="02020603050405020304" pitchFamily="18" charset="0"/>
              </a:rPr>
              <a:t>Rights, J. D., &amp; Sterba, S. K. (2021). Effect size measures for longitudinal growth analyses: Extending a framework of multilevel model R-</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squareds</a:t>
            </a:r>
            <a:r>
              <a:rPr lang="en-US" sz="1600" dirty="0">
                <a:latin typeface="Times New Roman" panose="02020603050405020304" pitchFamily="18" charset="0"/>
                <a:ea typeface="Cambria Math" panose="02040503050406030204" pitchFamily="18" charset="0"/>
                <a:cs typeface="Times New Roman" panose="02020603050405020304" pitchFamily="18" charset="0"/>
              </a:rPr>
              <a:t> to accommodate heteroscedasticity, autocorrelation, nonlinearity, and alternative centering strategies. </a:t>
            </a:r>
            <a:r>
              <a:rPr lang="en-US" sz="1600" i="1" dirty="0">
                <a:latin typeface="Times New Roman" panose="02020603050405020304" pitchFamily="18" charset="0"/>
                <a:ea typeface="Cambria Math" panose="02040503050406030204" pitchFamily="18" charset="0"/>
                <a:cs typeface="Times New Roman" panose="02020603050405020304" pitchFamily="18" charset="0"/>
              </a:rPr>
              <a:t>Child and Adolescent Development,</a:t>
            </a:r>
            <a:r>
              <a:rPr lang="en-US" sz="1600" dirty="0">
                <a:latin typeface="Times New Roman" panose="02020603050405020304" pitchFamily="18" charset="0"/>
                <a:ea typeface="Cambria Math" panose="02040503050406030204" pitchFamily="18" charset="0"/>
                <a:cs typeface="Times New Roman" panose="02020603050405020304" pitchFamily="18" charset="0"/>
              </a:rPr>
              <a:t> 65-110. https://doi.org/10.1002/cad.20387</a:t>
            </a:r>
          </a:p>
          <a:p>
            <a:pPr marL="0" indent="0">
              <a:buNone/>
            </a:pPr>
            <a:r>
              <a:rPr lang="en-US" sz="1600" dirty="0">
                <a:latin typeface="Times New Roman" panose="02020603050405020304" pitchFamily="18" charset="0"/>
                <a:ea typeface="Cambria Math" panose="02040503050406030204" pitchFamily="18" charset="0"/>
                <a:cs typeface="Times New Roman" panose="02020603050405020304" pitchFamily="18" charset="0"/>
              </a:rPr>
              <a:t>Rights, J. D., &amp; Sterba, S. K. (2022). R-squared measures for multilevel models with three or more levels. </a:t>
            </a:r>
            <a:r>
              <a:rPr lang="en-US" sz="1600" i="1" dirty="0">
                <a:latin typeface="Times New Roman" panose="02020603050405020304" pitchFamily="18" charset="0"/>
                <a:ea typeface="Cambria Math" panose="02040503050406030204" pitchFamily="18" charset="0"/>
                <a:cs typeface="Times New Roman" panose="02020603050405020304" pitchFamily="18" charset="0"/>
              </a:rPr>
              <a:t>Multivariate Behavioral Research</a:t>
            </a:r>
            <a:r>
              <a:rPr lang="en-US" sz="1600" dirty="0">
                <a:latin typeface="Times New Roman" panose="02020603050405020304" pitchFamily="18" charset="0"/>
                <a:ea typeface="Cambria Math" panose="02040503050406030204" pitchFamily="18" charset="0"/>
                <a:cs typeface="Times New Roman" panose="02020603050405020304" pitchFamily="18" charset="0"/>
              </a:rPr>
              <a:t>. https://doi.org/10.1080/00273171.2021.1985948</a:t>
            </a:r>
          </a:p>
          <a:p>
            <a:pPr marL="0" indent="0">
              <a:buNone/>
            </a:pPr>
            <a:r>
              <a:rPr lang="en-US" sz="1600" dirty="0">
                <a:latin typeface="Times New Roman" panose="02020603050405020304" pitchFamily="18" charset="0"/>
                <a:ea typeface="Cambria Math" panose="02040503050406030204" pitchFamily="18" charset="0"/>
                <a:cs typeface="Times New Roman" panose="02020603050405020304" pitchFamily="18" charset="0"/>
              </a:rPr>
              <a:t>Schwarz, G. (1978). Estimating the dimension of a model. </a:t>
            </a:r>
            <a:r>
              <a:rPr lang="en-US" sz="1600" i="1" dirty="0">
                <a:latin typeface="Times New Roman" panose="02020603050405020304" pitchFamily="18" charset="0"/>
                <a:ea typeface="Cambria Math" panose="02040503050406030204" pitchFamily="18" charset="0"/>
                <a:cs typeface="Times New Roman" panose="02020603050405020304" pitchFamily="18" charset="0"/>
              </a:rPr>
              <a:t>The Annals of Statistics, 6</a:t>
            </a:r>
            <a:r>
              <a:rPr lang="en-US" sz="1600" dirty="0">
                <a:latin typeface="Times New Roman" panose="02020603050405020304" pitchFamily="18" charset="0"/>
                <a:ea typeface="Cambria Math" panose="02040503050406030204" pitchFamily="18" charset="0"/>
                <a:cs typeface="Times New Roman" panose="02020603050405020304" pitchFamily="18" charset="0"/>
              </a:rPr>
              <a:t>(2), 461–464.</a:t>
            </a:r>
          </a:p>
          <a:p>
            <a:pPr marL="0" indent="0">
              <a:buNone/>
            </a:pPr>
            <a:r>
              <a:rPr lang="en-US" sz="1600" dirty="0" err="1">
                <a:latin typeface="Times New Roman" panose="02020603050405020304" pitchFamily="18" charset="0"/>
                <a:ea typeface="Cambria Math" panose="02040503050406030204" pitchFamily="18" charset="0"/>
                <a:cs typeface="Times New Roman" panose="02020603050405020304" pitchFamily="18" charset="0"/>
              </a:rPr>
              <a:t>Sclove</a:t>
            </a:r>
            <a:r>
              <a:rPr lang="en-US" sz="1600" dirty="0">
                <a:latin typeface="Times New Roman" panose="02020603050405020304" pitchFamily="18" charset="0"/>
                <a:ea typeface="Cambria Math" panose="02040503050406030204" pitchFamily="18" charset="0"/>
                <a:cs typeface="Times New Roman" panose="02020603050405020304" pitchFamily="18" charset="0"/>
              </a:rPr>
              <a:t>, S. L. (1987). Application of model-selection criteria to some problems in multivariate analysis. </a:t>
            </a:r>
            <a:r>
              <a:rPr lang="en-US" sz="1600" i="1" dirty="0">
                <a:latin typeface="Times New Roman" panose="02020603050405020304" pitchFamily="18" charset="0"/>
                <a:ea typeface="Cambria Math" panose="02040503050406030204" pitchFamily="18" charset="0"/>
                <a:cs typeface="Times New Roman" panose="02020603050405020304" pitchFamily="18" charset="0"/>
              </a:rPr>
              <a:t>Psychometrika, 52</a:t>
            </a:r>
            <a:r>
              <a:rPr lang="en-US" sz="1600" dirty="0">
                <a:latin typeface="Times New Roman" panose="02020603050405020304" pitchFamily="18" charset="0"/>
                <a:ea typeface="Cambria Math" panose="02040503050406030204" pitchFamily="18" charset="0"/>
                <a:cs typeface="Times New Roman" panose="02020603050405020304" pitchFamily="18" charset="0"/>
              </a:rPr>
              <a:t>(3), 333-343.</a:t>
            </a:r>
          </a:p>
          <a:p>
            <a:pPr marL="0" indent="0">
              <a:buNone/>
            </a:pPr>
            <a:r>
              <a:rPr lang="en-US" sz="1600" dirty="0">
                <a:latin typeface="Times New Roman" panose="02020603050405020304" pitchFamily="18" charset="0"/>
                <a:ea typeface="Cambria Math" panose="02040503050406030204" pitchFamily="18" charset="0"/>
                <a:cs typeface="Times New Roman" panose="02020603050405020304" pitchFamily="18" charset="0"/>
              </a:rPr>
              <a:t>Shaw, M., Rights, J. D., Sterba, S. K., &amp; Flake, J. K. (2022). R2mlm: An R package calculating R-squared measures for multilevel models. </a:t>
            </a:r>
            <a:r>
              <a:rPr lang="en-US" sz="1600" i="1" dirty="0">
                <a:latin typeface="Times New Roman" panose="02020603050405020304" pitchFamily="18" charset="0"/>
                <a:ea typeface="Cambria Math" panose="02040503050406030204" pitchFamily="18" charset="0"/>
                <a:cs typeface="Times New Roman" panose="02020603050405020304" pitchFamily="18" charset="0"/>
              </a:rPr>
              <a:t>Behavior Research Methods. </a:t>
            </a:r>
            <a:r>
              <a:rPr lang="en-US" sz="1600" dirty="0">
                <a:latin typeface="Times New Roman" panose="02020603050405020304" pitchFamily="18" charset="0"/>
                <a:ea typeface="Cambria Math" panose="02040503050406030204" pitchFamily="18" charset="0"/>
                <a:cs typeface="Times New Roman" panose="02020603050405020304" pitchFamily="18" charset="0"/>
              </a:rPr>
              <a:t>https://doi.org/10.3758/s13428-022-01841-4</a:t>
            </a:r>
          </a:p>
          <a:p>
            <a:pPr marL="0" indent="0">
              <a:buNone/>
            </a:pPr>
            <a:r>
              <a:rPr lang="en-US" sz="1600" dirty="0">
                <a:latin typeface="Times New Roman" panose="02020603050405020304" pitchFamily="18" charset="0"/>
                <a:ea typeface="Cambria Math" panose="02040503050406030204" pitchFamily="18" charset="0"/>
                <a:cs typeface="Times New Roman" panose="02020603050405020304" pitchFamily="18" charset="0"/>
              </a:rPr>
              <a:t>Zhang, X., &amp; Hedeker, D. (2022). Defining R-squared measures for mixed-effects location scale models. </a:t>
            </a:r>
            <a:r>
              <a:rPr lang="en-US" sz="1600" i="1" dirty="0">
                <a:latin typeface="Times New Roman" panose="02020603050405020304" pitchFamily="18" charset="0"/>
                <a:ea typeface="Cambria Math" panose="02040503050406030204" pitchFamily="18" charset="0"/>
                <a:cs typeface="Times New Roman" panose="02020603050405020304" pitchFamily="18" charset="0"/>
              </a:rPr>
              <a:t>Statistics in Medicine, </a:t>
            </a:r>
            <a:r>
              <a:rPr lang="en-US" sz="1600" dirty="0">
                <a:latin typeface="Times New Roman" panose="02020603050405020304" pitchFamily="18" charset="0"/>
                <a:ea typeface="Cambria Math" panose="02040503050406030204" pitchFamily="18" charset="0"/>
                <a:cs typeface="Times New Roman" panose="02020603050405020304" pitchFamily="18" charset="0"/>
              </a:rPr>
              <a:t>1-17. https://doi.org/10.1002/sim.9521</a:t>
            </a:r>
          </a:p>
        </p:txBody>
      </p:sp>
    </p:spTree>
    <p:extLst>
      <p:ext uri="{BB962C8B-B14F-4D97-AF65-F5344CB8AC3E}">
        <p14:creationId xmlns:p14="http://schemas.microsoft.com/office/powerpoint/2010/main" val="237636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210F-EB9B-399D-1B3F-BFFCD47B8966}"/>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Background</a:t>
            </a:r>
          </a:p>
        </p:txBody>
      </p:sp>
      <p:sp>
        <p:nvSpPr>
          <p:cNvPr id="3" name="Content Placeholder 2">
            <a:extLst>
              <a:ext uri="{FF2B5EF4-FFF2-40B4-BE49-F238E27FC236}">
                <a16:creationId xmlns:a16="http://schemas.microsoft.com/office/drawing/2014/main" id="{4CFC2EA4-414A-43B5-3430-F31D2E78A1AB}"/>
              </a:ext>
            </a:extLst>
          </p:cNvPr>
          <p:cNvSpPr>
            <a:spLocks noGrp="1"/>
          </p:cNvSpPr>
          <p:nvPr>
            <p:ph idx="1"/>
          </p:nvPr>
        </p:nvSpPr>
        <p:spPr/>
        <p:txBody>
          <a:bodyPr>
            <a:normAutofit/>
          </a:bodyPr>
          <a:lstStyle/>
          <a:p>
            <a:r>
              <a:rPr lang="en-US" sz="3200" dirty="0">
                <a:effectLst/>
                <a:latin typeface="Cambria Math" panose="02040503050406030204" pitchFamily="18" charset="0"/>
                <a:ea typeface="Cambria Math" panose="02040503050406030204" pitchFamily="18" charset="0"/>
              </a:rPr>
              <a:t>McCoach, D. B., Newton, S., &amp; Gambino, A. J. (2022). Evaluation of model fit and adequacy. In A. A. O’Connell, D. B. McCoach, &amp; B. A. Bell (Eds.),</a:t>
            </a:r>
            <a:r>
              <a:rPr lang="en-US" sz="3200" i="1" dirty="0">
                <a:effectLst/>
                <a:latin typeface="Cambria Math" panose="02040503050406030204" pitchFamily="18" charset="0"/>
                <a:ea typeface="Cambria Math" panose="02040503050406030204" pitchFamily="18" charset="0"/>
              </a:rPr>
              <a:t> Multilevel modeling methods with introductory and advanced applications</a:t>
            </a:r>
            <a:r>
              <a:rPr lang="en-US" sz="3200" dirty="0">
                <a:effectLst/>
                <a:latin typeface="Cambria Math" panose="02040503050406030204" pitchFamily="18" charset="0"/>
                <a:ea typeface="Cambria Math" panose="02040503050406030204" pitchFamily="18" charset="0"/>
              </a:rPr>
              <a:t> (pp. 51–94). Information Age Publishing.</a:t>
            </a:r>
          </a:p>
          <a:p>
            <a:endParaRPr lang="en-US" sz="3200" dirty="0">
              <a:latin typeface="Cambria Math" panose="02040503050406030204" pitchFamily="18" charset="0"/>
              <a:ea typeface="Cambria Math" panose="02040503050406030204" pitchFamily="18" charset="0"/>
            </a:endParaRPr>
          </a:p>
          <a:p>
            <a:r>
              <a:rPr lang="en-US" sz="3200" dirty="0">
                <a:latin typeface="Cambria Math" panose="02040503050406030204" pitchFamily="18" charset="0"/>
                <a:ea typeface="Cambria Math" panose="02040503050406030204" pitchFamily="18" charset="0"/>
              </a:rPr>
              <a:t>Chapter included explanations and example code to calculate IC and </a:t>
            </a: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 measures in R, but the code is cumbersome, especially for the </a:t>
            </a:r>
            <a:r>
              <a:rPr lang="en-US" sz="3200" i="1" dirty="0">
                <a:latin typeface="Cambria Math" panose="02040503050406030204" pitchFamily="18" charset="0"/>
                <a:ea typeface="Cambria Math" panose="02040503050406030204" pitchFamily="18" charset="0"/>
              </a:rPr>
              <a:t>R</a:t>
            </a:r>
            <a:r>
              <a:rPr lang="en-US" sz="3200" baseline="30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 measures.</a:t>
            </a:r>
          </a:p>
        </p:txBody>
      </p:sp>
    </p:spTree>
    <p:extLst>
      <p:ext uri="{BB962C8B-B14F-4D97-AF65-F5344CB8AC3E}">
        <p14:creationId xmlns:p14="http://schemas.microsoft.com/office/powerpoint/2010/main" val="4045684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2567-8FF1-83A9-6900-94773AC73DE8}"/>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Appendix: Model Fit: Information Criteria</a:t>
            </a:r>
          </a:p>
        </p:txBody>
      </p:sp>
      <p:sp>
        <p:nvSpPr>
          <p:cNvPr id="3" name="Content Placeholder 2">
            <a:extLst>
              <a:ext uri="{FF2B5EF4-FFF2-40B4-BE49-F238E27FC236}">
                <a16:creationId xmlns:a16="http://schemas.microsoft.com/office/drawing/2014/main" id="{A3B79545-C17A-95BC-E487-814C862F390C}"/>
              </a:ext>
            </a:extLst>
          </p:cNvPr>
          <p:cNvSpPr>
            <a:spLocks noGrp="1"/>
          </p:cNvSpPr>
          <p:nvPr>
            <p:ph idx="1"/>
          </p:nvPr>
        </p:nvSpPr>
        <p:spPr/>
        <p:txBody>
          <a:bodyPr>
            <a:normAutofit/>
          </a:bodyPr>
          <a:lstStyle/>
          <a:p>
            <a:r>
              <a:rPr lang="en-US" sz="3200" dirty="0">
                <a:latin typeface="Consolas" panose="020B0609020204030204" pitchFamily="49" charset="0"/>
                <a:ea typeface="Cambria Math" panose="02040503050406030204" pitchFamily="18" charset="0"/>
              </a:rPr>
              <a:t>mlmeval</a:t>
            </a:r>
            <a:r>
              <a:rPr lang="en-US" sz="3200" dirty="0">
                <a:latin typeface="Cambria Math" panose="02040503050406030204" pitchFamily="18" charset="0"/>
                <a:ea typeface="Cambria Math" panose="02040503050406030204" pitchFamily="18" charset="0"/>
              </a:rPr>
              <a:t> provides the deviance, AIC, and AIC3, as well as:</a:t>
            </a:r>
          </a:p>
          <a:p>
            <a:endParaRPr lang="en-US" sz="3200" dirty="0">
              <a:latin typeface="Cambria Math" panose="02040503050406030204" pitchFamily="18" charset="0"/>
              <a:ea typeface="Cambria Math" panose="02040503050406030204" pitchFamily="18" charset="0"/>
            </a:endParaRPr>
          </a:p>
          <a:p>
            <a:pPr marL="0" indent="0">
              <a:buNone/>
            </a:pPr>
            <a:r>
              <a:rPr lang="en-US" sz="3200" dirty="0">
                <a:latin typeface="Cambria Math" panose="02040503050406030204" pitchFamily="18" charset="0"/>
                <a:ea typeface="Cambria Math" panose="02040503050406030204" pitchFamily="18" charset="0"/>
              </a:rPr>
              <a:t>	AICC		BB1A	BIC</a:t>
            </a:r>
          </a:p>
          <a:p>
            <a:pPr marL="0" indent="0">
              <a:buNone/>
            </a:pPr>
            <a:r>
              <a:rPr lang="en-US" sz="3200" dirty="0">
                <a:latin typeface="Cambria Math" panose="02040503050406030204" pitchFamily="18" charset="0"/>
                <a:ea typeface="Cambria Math" panose="02040503050406030204" pitchFamily="18" charset="0"/>
              </a:rPr>
              <a:t>	CAIC		HBIC		HQIC		SABIC</a:t>
            </a:r>
          </a:p>
          <a:p>
            <a:pPr marL="0" indent="0">
              <a:buNone/>
            </a:pPr>
            <a:endParaRPr lang="en-US" sz="3200" dirty="0">
              <a:latin typeface="Cambria Math" panose="02040503050406030204" pitchFamily="18" charset="0"/>
              <a:ea typeface="Cambria Math" panose="02040503050406030204" pitchFamily="18" charset="0"/>
            </a:endParaRPr>
          </a:p>
          <a:p>
            <a:r>
              <a:rPr lang="en-US" sz="3200" dirty="0">
                <a:latin typeface="Cambria Math" panose="02040503050406030204" pitchFamily="18" charset="0"/>
                <a:ea typeface="Cambria Math" panose="02040503050406030204" pitchFamily="18" charset="0"/>
              </a:rPr>
              <a:t>For each possible sample size, including the </a:t>
            </a:r>
            <a:r>
              <a:rPr lang="en-US" sz="3200" i="1" dirty="0">
                <a:latin typeface="Cambria Math" panose="02040503050406030204" pitchFamily="18" charset="0"/>
                <a:ea typeface="Cambria Math" panose="02040503050406030204" pitchFamily="18" charset="0"/>
              </a:rPr>
              <a:t>effective sample size </a:t>
            </a:r>
            <a:r>
              <a:rPr lang="en-US" sz="3200" dirty="0">
                <a:latin typeface="Cambria Math" panose="02040503050406030204" pitchFamily="18" charset="0"/>
                <a:ea typeface="Cambria Math" panose="02040503050406030204" pitchFamily="18" charset="0"/>
              </a:rPr>
              <a:t>(</a:t>
            </a:r>
            <a:r>
              <a:rPr lang="en-US" sz="3200" i="1" dirty="0">
                <a:latin typeface="Cambria Math" panose="02040503050406030204" pitchFamily="18" charset="0"/>
                <a:ea typeface="Cambria Math" panose="02040503050406030204" pitchFamily="18" charset="0"/>
              </a:rPr>
              <a:t>N</a:t>
            </a:r>
            <a:r>
              <a:rPr lang="en-US" sz="3200" baseline="-25000" dirty="0">
                <a:latin typeface="Cambria Math" panose="02040503050406030204" pitchFamily="18" charset="0"/>
                <a:ea typeface="Cambria Math" panose="02040503050406030204" pitchFamily="18" charset="0"/>
              </a:rPr>
              <a:t>eff</a:t>
            </a:r>
            <a:r>
              <a:rPr lang="en-US" sz="3200" dirty="0">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352723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210F-EB9B-399D-1B3F-BFFCD47B8966}"/>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Multilevel Model Adequacy: </a:t>
            </a:r>
            <a:r>
              <a:rPr lang="en-US" i="1" dirty="0">
                <a:latin typeface="Cambria Math" panose="02040503050406030204" pitchFamily="18" charset="0"/>
                <a:ea typeface="Cambria Math" panose="02040503050406030204" pitchFamily="18" charset="0"/>
              </a:rPr>
              <a:t>R</a:t>
            </a:r>
            <a:r>
              <a:rPr lang="en-US" baseline="30000" dirty="0">
                <a:latin typeface="Cambria Math" panose="02040503050406030204" pitchFamily="18" charset="0"/>
                <a:ea typeface="Cambria Math" panose="02040503050406030204" pitchFamily="18" charset="0"/>
              </a:rPr>
              <a:t>2</a:t>
            </a:r>
            <a:r>
              <a:rPr lang="en-US" dirty="0">
                <a:latin typeface="Cambria Math" panose="02040503050406030204" pitchFamily="18" charset="0"/>
                <a:ea typeface="Cambria Math" panose="02040503050406030204" pitchFamily="18" charset="0"/>
              </a:rPr>
              <a:t> Measures</a:t>
            </a:r>
          </a:p>
        </p:txBody>
      </p:sp>
      <p:sp>
        <p:nvSpPr>
          <p:cNvPr id="3" name="Content Placeholder 2">
            <a:extLst>
              <a:ext uri="{FF2B5EF4-FFF2-40B4-BE49-F238E27FC236}">
                <a16:creationId xmlns:a16="http://schemas.microsoft.com/office/drawing/2014/main" id="{4CFC2EA4-414A-43B5-3430-F31D2E78A1AB}"/>
              </a:ext>
            </a:extLst>
          </p:cNvPr>
          <p:cNvSpPr>
            <a:spLocks noGrp="1"/>
          </p:cNvSpPr>
          <p:nvPr>
            <p:ph idx="1"/>
          </p:nvPr>
        </p:nvSpPr>
        <p:spPr/>
        <p:txBody>
          <a:bodyPr>
            <a:normAutofit/>
          </a:bodyPr>
          <a:lstStyle/>
          <a:p>
            <a:r>
              <a:rPr lang="en-US" sz="3600" dirty="0">
                <a:latin typeface="Cambria Math" panose="02040503050406030204" pitchFamily="18" charset="0"/>
                <a:ea typeface="Cambria Math" panose="02040503050406030204" pitchFamily="18" charset="0"/>
              </a:rPr>
              <a:t>For decades, the only available </a:t>
            </a:r>
            <a:r>
              <a:rPr lang="en-US" sz="3600" i="1" dirty="0">
                <a:latin typeface="Cambria Math" panose="02040503050406030204" pitchFamily="18" charset="0"/>
                <a:ea typeface="Cambria Math" panose="02040503050406030204" pitchFamily="18" charset="0"/>
              </a:rPr>
              <a:t>R</a:t>
            </a:r>
            <a:r>
              <a:rPr lang="en-US" sz="3600" baseline="30000" dirty="0">
                <a:latin typeface="Cambria Math" panose="02040503050406030204" pitchFamily="18" charset="0"/>
                <a:ea typeface="Cambria Math" panose="02040503050406030204" pitchFamily="18" charset="0"/>
              </a:rPr>
              <a:t>2</a:t>
            </a:r>
            <a:r>
              <a:rPr lang="en-US" sz="3600" dirty="0">
                <a:latin typeface="Cambria Math" panose="02040503050406030204" pitchFamily="18" charset="0"/>
                <a:ea typeface="Cambria Math" panose="02040503050406030204" pitchFamily="18" charset="0"/>
              </a:rPr>
              <a:t> measures for MLM were limited in terms of what they could accurately describe, how completely they could partition the outcome variance, the models they could be applied to, and their accessibility via literature and software implementation.</a:t>
            </a:r>
          </a:p>
        </p:txBody>
      </p:sp>
    </p:spTree>
    <p:extLst>
      <p:ext uri="{BB962C8B-B14F-4D97-AF65-F5344CB8AC3E}">
        <p14:creationId xmlns:p14="http://schemas.microsoft.com/office/powerpoint/2010/main" val="700945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210F-EB9B-399D-1B3F-BFFCD47B8966}"/>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Multilevel Model Adequacy: </a:t>
            </a:r>
            <a:r>
              <a:rPr lang="en-US" i="1" dirty="0">
                <a:latin typeface="Cambria Math" panose="02040503050406030204" pitchFamily="18" charset="0"/>
                <a:ea typeface="Cambria Math" panose="02040503050406030204" pitchFamily="18" charset="0"/>
              </a:rPr>
              <a:t>R</a:t>
            </a:r>
            <a:r>
              <a:rPr lang="en-US" baseline="30000" dirty="0">
                <a:latin typeface="Cambria Math" panose="02040503050406030204" pitchFamily="18" charset="0"/>
                <a:ea typeface="Cambria Math" panose="02040503050406030204" pitchFamily="18" charset="0"/>
              </a:rPr>
              <a:t>2</a:t>
            </a:r>
            <a:r>
              <a:rPr lang="en-US" dirty="0">
                <a:latin typeface="Cambria Math" panose="02040503050406030204" pitchFamily="18" charset="0"/>
                <a:ea typeface="Cambria Math" panose="02040503050406030204" pitchFamily="18" charset="0"/>
              </a:rPr>
              <a:t> Measures</a:t>
            </a:r>
          </a:p>
        </p:txBody>
      </p:sp>
      <p:sp>
        <p:nvSpPr>
          <p:cNvPr id="3" name="Content Placeholder 2">
            <a:extLst>
              <a:ext uri="{FF2B5EF4-FFF2-40B4-BE49-F238E27FC236}">
                <a16:creationId xmlns:a16="http://schemas.microsoft.com/office/drawing/2014/main" id="{4CFC2EA4-414A-43B5-3430-F31D2E78A1AB}"/>
              </a:ext>
            </a:extLst>
          </p:cNvPr>
          <p:cNvSpPr>
            <a:spLocks noGrp="1"/>
          </p:cNvSpPr>
          <p:nvPr>
            <p:ph idx="1"/>
          </p:nvPr>
        </p:nvSpPr>
        <p:spPr/>
        <p:txBody>
          <a:bodyPr>
            <a:normAutofit/>
          </a:bodyPr>
          <a:lstStyle/>
          <a:p>
            <a:r>
              <a:rPr lang="en-US" sz="4000" dirty="0">
                <a:latin typeface="Cambria Math" panose="02040503050406030204" pitchFamily="18" charset="0"/>
                <a:ea typeface="Cambria Math" panose="02040503050406030204" pitchFamily="18" charset="0"/>
              </a:rPr>
              <a:t>Rights &amp; Sterba (2019a, 2022) proposed a general framework for defining </a:t>
            </a:r>
            <a:r>
              <a:rPr lang="en-US" sz="4000" i="1" dirty="0">
                <a:latin typeface="Cambria Math" panose="02040503050406030204" pitchFamily="18" charset="0"/>
                <a:ea typeface="Cambria Math" panose="02040503050406030204" pitchFamily="18" charset="0"/>
              </a:rPr>
              <a:t>R</a:t>
            </a:r>
            <a:r>
              <a:rPr lang="en-US" sz="4000" baseline="30000" dirty="0">
                <a:latin typeface="Cambria Math" panose="02040503050406030204" pitchFamily="18" charset="0"/>
                <a:ea typeface="Cambria Math" panose="02040503050406030204" pitchFamily="18" charset="0"/>
              </a:rPr>
              <a:t>2</a:t>
            </a:r>
            <a:r>
              <a:rPr lang="en-US" sz="4000" dirty="0">
                <a:latin typeface="Cambria Math" panose="02040503050406030204" pitchFamily="18" charset="0"/>
                <a:ea typeface="Cambria Math" panose="02040503050406030204" pitchFamily="18" charset="0"/>
              </a:rPr>
              <a:t> measures for MLM based on a full decomposition of the outcome variance.</a:t>
            </a:r>
          </a:p>
        </p:txBody>
      </p:sp>
    </p:spTree>
    <p:extLst>
      <p:ext uri="{BB962C8B-B14F-4D97-AF65-F5344CB8AC3E}">
        <p14:creationId xmlns:p14="http://schemas.microsoft.com/office/powerpoint/2010/main" val="278590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210F-EB9B-399D-1B3F-BFFCD47B8966}"/>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Multilevel Model Adequacy: </a:t>
            </a:r>
            <a:r>
              <a:rPr lang="en-US" i="1" dirty="0">
                <a:latin typeface="Cambria Math" panose="02040503050406030204" pitchFamily="18" charset="0"/>
                <a:ea typeface="Cambria Math" panose="02040503050406030204" pitchFamily="18" charset="0"/>
              </a:rPr>
              <a:t>R</a:t>
            </a:r>
            <a:r>
              <a:rPr lang="en-US" baseline="30000" dirty="0">
                <a:latin typeface="Cambria Math" panose="02040503050406030204" pitchFamily="18" charset="0"/>
                <a:ea typeface="Cambria Math" panose="02040503050406030204" pitchFamily="18" charset="0"/>
              </a:rPr>
              <a:t>2</a:t>
            </a:r>
            <a:r>
              <a:rPr lang="en-US" dirty="0">
                <a:latin typeface="Cambria Math" panose="02040503050406030204" pitchFamily="18" charset="0"/>
                <a:ea typeface="Cambria Math" panose="02040503050406030204" pitchFamily="18" charset="0"/>
              </a:rPr>
              <a:t> Measures</a:t>
            </a:r>
          </a:p>
        </p:txBody>
      </p:sp>
      <p:sp>
        <p:nvSpPr>
          <p:cNvPr id="3" name="Content Placeholder 2">
            <a:extLst>
              <a:ext uri="{FF2B5EF4-FFF2-40B4-BE49-F238E27FC236}">
                <a16:creationId xmlns:a16="http://schemas.microsoft.com/office/drawing/2014/main" id="{4CFC2EA4-414A-43B5-3430-F31D2E78A1AB}"/>
              </a:ext>
            </a:extLst>
          </p:cNvPr>
          <p:cNvSpPr>
            <a:spLocks noGrp="1"/>
          </p:cNvSpPr>
          <p:nvPr>
            <p:ph idx="1"/>
          </p:nvPr>
        </p:nvSpPr>
        <p:spPr/>
        <p:txBody>
          <a:bodyPr>
            <a:normAutofit/>
          </a:bodyPr>
          <a:lstStyle/>
          <a:p>
            <a:r>
              <a:rPr lang="en-US" sz="3600" dirty="0">
                <a:latin typeface="Cambria Math" panose="02040503050406030204" pitchFamily="18" charset="0"/>
                <a:ea typeface="Cambria Math" panose="02040503050406030204" pitchFamily="18" charset="0"/>
              </a:rPr>
              <a:t>For simplicity, we’ll just focus on 2-level models.</a:t>
            </a:r>
          </a:p>
          <a:p>
            <a:endParaRPr lang="en-US" sz="3600" dirty="0">
              <a:latin typeface="Cambria Math" panose="02040503050406030204" pitchFamily="18" charset="0"/>
              <a:ea typeface="Cambria Math" panose="02040503050406030204" pitchFamily="18" charset="0"/>
            </a:endParaRPr>
          </a:p>
          <a:p>
            <a:r>
              <a:rPr lang="en-US" sz="3600" dirty="0">
                <a:latin typeface="Cambria Math" panose="02040503050406030204" pitchFamily="18" charset="0"/>
                <a:ea typeface="Cambria Math" panose="02040503050406030204" pitchFamily="18" charset="0"/>
              </a:rPr>
              <a:t>It’s straightforward to extend it to more than two levels (Rights &amp; Sterba, 2022).</a:t>
            </a:r>
          </a:p>
          <a:p>
            <a:endParaRPr lang="en-US" sz="3600" dirty="0">
              <a:latin typeface="Cambria Math" panose="02040503050406030204" pitchFamily="18" charset="0"/>
              <a:ea typeface="Cambria Math" panose="02040503050406030204" pitchFamily="18" charset="0"/>
            </a:endParaRPr>
          </a:p>
          <a:p>
            <a:r>
              <a:rPr lang="en-US" sz="3600" dirty="0">
                <a:latin typeface="Cambria Math" panose="02040503050406030204" pitchFamily="18" charset="0"/>
                <a:ea typeface="Cambria Math" panose="02040503050406030204" pitchFamily="18" charset="0"/>
              </a:rPr>
              <a:t>The framework can theoretically accommodate any number of levels.</a:t>
            </a:r>
          </a:p>
        </p:txBody>
      </p:sp>
    </p:spTree>
    <p:extLst>
      <p:ext uri="{BB962C8B-B14F-4D97-AF65-F5344CB8AC3E}">
        <p14:creationId xmlns:p14="http://schemas.microsoft.com/office/powerpoint/2010/main" val="204662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1CD8-9BA6-9FCD-8EF0-68389E17B552}"/>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Two-Level Linear Mixed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4D5B7C-B080-7875-3DD6-7760FDB0B763}"/>
                  </a:ext>
                </a:extLst>
              </p:cNvPr>
              <p:cNvSpPr>
                <a:spLocks noGrp="1"/>
              </p:cNvSpPr>
              <p:nvPr>
                <p:ph idx="1"/>
              </p:nvPr>
            </p:nvSpPr>
            <p:spPr/>
            <p:txBody>
              <a:bodyPr>
                <a:noAutofit/>
              </a:bodyPr>
              <a:lstStyle/>
              <a:p>
                <a:pPr marL="0" indent="0" algn="ctr">
                  <a:buNone/>
                </a:pPr>
                <a14:m>
                  <m:oMathPara xmlns:m="http://schemas.openxmlformats.org/officeDocument/2006/math">
                    <m:oMathParaPr>
                      <m:jc m:val="center"/>
                    </m:oMathParaPr>
                    <m:oMath xmlns:m="http://schemas.openxmlformats.org/officeDocument/2006/math">
                      <m:sSub>
                        <m:sSubPr>
                          <m:ctrlPr>
                            <a:rPr lang="en-US" sz="4400" b="0" i="1" smtClean="0">
                              <a:latin typeface="Cambria Math" panose="02040503050406030204" pitchFamily="18" charset="0"/>
                              <a:ea typeface="Cambria Math" panose="02040503050406030204" pitchFamily="18" charset="0"/>
                            </a:rPr>
                          </m:ctrlPr>
                        </m:sSubPr>
                        <m:e>
                          <m:r>
                            <a:rPr lang="en-US" sz="4400" b="0" i="1" smtClean="0">
                              <a:latin typeface="Cambria Math" panose="02040503050406030204" pitchFamily="18" charset="0"/>
                              <a:ea typeface="Cambria Math" panose="02040503050406030204" pitchFamily="18" charset="0"/>
                            </a:rPr>
                            <m:t>𝑦</m:t>
                          </m:r>
                        </m:e>
                        <m:sub>
                          <m:r>
                            <a:rPr lang="en-US" sz="4400" b="0" i="1" smtClean="0">
                              <a:latin typeface="Cambria Math" panose="02040503050406030204" pitchFamily="18" charset="0"/>
                              <a:ea typeface="Cambria Math" panose="02040503050406030204" pitchFamily="18" charset="0"/>
                            </a:rPr>
                            <m:t>𝑖𝑗</m:t>
                          </m:r>
                        </m:sub>
                      </m:sSub>
                      <m:r>
                        <a:rPr lang="en-US" sz="4400" b="0" i="1" smtClean="0">
                          <a:latin typeface="Cambria Math" panose="02040503050406030204" pitchFamily="18" charset="0"/>
                          <a:ea typeface="Cambria Math" panose="02040503050406030204" pitchFamily="18" charset="0"/>
                        </a:rPr>
                        <m:t>=</m:t>
                      </m:r>
                      <m:sSubSup>
                        <m:sSubSupPr>
                          <m:ctrlPr>
                            <a:rPr lang="en-US" sz="4400" b="0" i="1" smtClean="0">
                              <a:latin typeface="Cambria Math" panose="02040503050406030204" pitchFamily="18" charset="0"/>
                              <a:ea typeface="Cambria Math" panose="02040503050406030204" pitchFamily="18" charset="0"/>
                            </a:rPr>
                          </m:ctrlPr>
                        </m:sSubSupPr>
                        <m:e>
                          <m:r>
                            <a:rPr lang="en-US" sz="4400" b="1" i="0" smtClean="0">
                              <a:latin typeface="Cambria Math" panose="02040503050406030204" pitchFamily="18" charset="0"/>
                              <a:ea typeface="Cambria Math" panose="02040503050406030204" pitchFamily="18" charset="0"/>
                            </a:rPr>
                            <m:t>𝐱</m:t>
                          </m:r>
                        </m:e>
                        <m:sub>
                          <m:r>
                            <a:rPr lang="en-US" sz="4400" b="0" i="1" smtClean="0">
                              <a:latin typeface="Cambria Math" panose="02040503050406030204" pitchFamily="18" charset="0"/>
                              <a:ea typeface="Cambria Math" panose="02040503050406030204" pitchFamily="18" charset="0"/>
                            </a:rPr>
                            <m:t>𝑖𝑗</m:t>
                          </m:r>
                        </m:sub>
                        <m:sup>
                          <m:r>
                            <a:rPr lang="en-US" sz="4400" b="0" i="1" smtClean="0">
                              <a:latin typeface="Cambria Math" panose="02040503050406030204" pitchFamily="18" charset="0"/>
                              <a:ea typeface="Cambria Math" panose="02040503050406030204" pitchFamily="18" charset="0"/>
                            </a:rPr>
                            <m:t>′</m:t>
                          </m:r>
                        </m:sup>
                      </m:sSubSup>
                      <m:r>
                        <a:rPr lang="en-US" sz="4400" b="1" i="0" smtClean="0">
                          <a:latin typeface="Cambria Math" panose="02040503050406030204" pitchFamily="18" charset="0"/>
                          <a:ea typeface="Cambria Math" panose="02040503050406030204" pitchFamily="18" charset="0"/>
                        </a:rPr>
                        <m:t>𝛄</m:t>
                      </m:r>
                      <m:r>
                        <a:rPr lang="en-US" sz="4400" b="0" i="1" smtClean="0">
                          <a:latin typeface="Cambria Math" panose="02040503050406030204" pitchFamily="18" charset="0"/>
                          <a:ea typeface="Cambria Math" panose="02040503050406030204" pitchFamily="18" charset="0"/>
                        </a:rPr>
                        <m:t>+</m:t>
                      </m:r>
                      <m:sSubSup>
                        <m:sSubSupPr>
                          <m:ctrlPr>
                            <a:rPr lang="en-US" sz="4400" b="0" i="1" smtClean="0">
                              <a:latin typeface="Cambria Math" panose="02040503050406030204" pitchFamily="18" charset="0"/>
                              <a:ea typeface="Cambria Math" panose="02040503050406030204" pitchFamily="18" charset="0"/>
                            </a:rPr>
                          </m:ctrlPr>
                        </m:sSubSupPr>
                        <m:e>
                          <m:r>
                            <a:rPr lang="en-US" sz="4400" b="1" i="0" smtClean="0">
                              <a:latin typeface="Cambria Math" panose="02040503050406030204" pitchFamily="18" charset="0"/>
                              <a:ea typeface="Cambria Math" panose="02040503050406030204" pitchFamily="18" charset="0"/>
                            </a:rPr>
                            <m:t>𝐰</m:t>
                          </m:r>
                        </m:e>
                        <m:sub>
                          <m:r>
                            <a:rPr lang="en-US" sz="4400" b="0" i="1" smtClean="0">
                              <a:latin typeface="Cambria Math" panose="02040503050406030204" pitchFamily="18" charset="0"/>
                              <a:ea typeface="Cambria Math" panose="02040503050406030204" pitchFamily="18" charset="0"/>
                            </a:rPr>
                            <m:t>𝑖𝑗</m:t>
                          </m:r>
                        </m:sub>
                        <m:sup>
                          <m:r>
                            <a:rPr lang="en-US" sz="4400" b="0" i="1" smtClean="0">
                              <a:latin typeface="Cambria Math" panose="02040503050406030204" pitchFamily="18" charset="0"/>
                              <a:ea typeface="Cambria Math" panose="02040503050406030204" pitchFamily="18" charset="0"/>
                            </a:rPr>
                            <m:t>′</m:t>
                          </m:r>
                        </m:sup>
                      </m:sSubSup>
                      <m:sSub>
                        <m:sSubPr>
                          <m:ctrlPr>
                            <a:rPr lang="en-US" sz="4400" b="0" i="1" smtClean="0">
                              <a:latin typeface="Cambria Math" panose="02040503050406030204" pitchFamily="18" charset="0"/>
                              <a:ea typeface="Cambria Math" panose="02040503050406030204" pitchFamily="18" charset="0"/>
                            </a:rPr>
                          </m:ctrlPr>
                        </m:sSubPr>
                        <m:e>
                          <m:r>
                            <a:rPr lang="en-US" sz="4400" b="1" i="0" smtClean="0">
                              <a:latin typeface="Cambria Math" panose="02040503050406030204" pitchFamily="18" charset="0"/>
                              <a:ea typeface="Cambria Math" panose="02040503050406030204" pitchFamily="18" charset="0"/>
                            </a:rPr>
                            <m:t>𝐮</m:t>
                          </m:r>
                        </m:e>
                        <m:sub>
                          <m:r>
                            <a:rPr lang="en-US" sz="4400" b="0" i="1" smtClean="0">
                              <a:latin typeface="Cambria Math" panose="02040503050406030204" pitchFamily="18" charset="0"/>
                              <a:ea typeface="Cambria Math" panose="02040503050406030204" pitchFamily="18" charset="0"/>
                            </a:rPr>
                            <m:t>𝑗</m:t>
                          </m:r>
                        </m:sub>
                      </m:sSub>
                      <m:r>
                        <a:rPr lang="en-US" sz="4400" b="0" i="1" smtClean="0">
                          <a:latin typeface="Cambria Math" panose="02040503050406030204" pitchFamily="18" charset="0"/>
                          <a:ea typeface="Cambria Math" panose="02040503050406030204" pitchFamily="18" charset="0"/>
                        </a:rPr>
                        <m:t>+</m:t>
                      </m:r>
                      <m:sSub>
                        <m:sSubPr>
                          <m:ctrlPr>
                            <a:rPr lang="en-US" sz="4400" b="0" i="1" smtClean="0">
                              <a:latin typeface="Cambria Math" panose="02040503050406030204" pitchFamily="18" charset="0"/>
                              <a:ea typeface="Cambria Math" panose="02040503050406030204" pitchFamily="18" charset="0"/>
                            </a:rPr>
                          </m:ctrlPr>
                        </m:sSubPr>
                        <m:e>
                          <m:r>
                            <a:rPr lang="en-US" sz="4400" b="0" i="1" smtClean="0">
                              <a:latin typeface="Cambria Math" panose="02040503050406030204" pitchFamily="18" charset="0"/>
                              <a:ea typeface="Cambria Math" panose="02040503050406030204" pitchFamily="18" charset="0"/>
                            </a:rPr>
                            <m:t>𝑒</m:t>
                          </m:r>
                        </m:e>
                        <m:sub>
                          <m:r>
                            <a:rPr lang="en-US" sz="4400" b="0" i="1" smtClean="0">
                              <a:latin typeface="Cambria Math" panose="02040503050406030204" pitchFamily="18" charset="0"/>
                              <a:ea typeface="Cambria Math" panose="02040503050406030204" pitchFamily="18" charset="0"/>
                            </a:rPr>
                            <m:t>𝑖𝑗</m:t>
                          </m:r>
                        </m:sub>
                      </m:sSub>
                    </m:oMath>
                  </m:oMathPara>
                </a14:m>
                <a:endParaRPr lang="en-US" sz="4400" b="0" i="1" dirty="0">
                  <a:latin typeface="Cambria Math" panose="02040503050406030204" pitchFamily="18" charset="0"/>
                  <a:ea typeface="Cambria Math" panose="02040503050406030204" pitchFamily="18" charset="0"/>
                </a:endParaRPr>
              </a:p>
              <a:p>
                <a:pPr marL="0" indent="0" algn="ctr">
                  <a:buNone/>
                </a:pPr>
                <a:endParaRPr lang="en-US" sz="4400" b="0" i="1" dirty="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
                    </m:oMathParaPr>
                    <m:oMath xmlns:m="http://schemas.openxmlformats.org/officeDocument/2006/math">
                      <m:sSub>
                        <m:sSubPr>
                          <m:ctrlPr>
                            <a:rPr lang="en-US" sz="4400" i="1" smtClean="0">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𝑒</m:t>
                          </m:r>
                        </m:e>
                        <m:sub>
                          <m:r>
                            <a:rPr lang="en-US" sz="4400" i="1">
                              <a:latin typeface="Cambria Math" panose="02040503050406030204" pitchFamily="18" charset="0"/>
                              <a:ea typeface="Cambria Math" panose="02040503050406030204" pitchFamily="18" charset="0"/>
                            </a:rPr>
                            <m:t>𝑖𝑗</m:t>
                          </m:r>
                        </m:sub>
                      </m:sSub>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𝑁</m:t>
                      </m:r>
                      <m:d>
                        <m:dPr>
                          <m:ctrlPr>
                            <a:rPr lang="en-US" sz="4400" i="1">
                              <a:latin typeface="Cambria Math" panose="02040503050406030204" pitchFamily="18" charset="0"/>
                              <a:ea typeface="Cambria Math" panose="02040503050406030204" pitchFamily="18" charset="0"/>
                            </a:rPr>
                          </m:ctrlPr>
                        </m:dPr>
                        <m:e>
                          <m:r>
                            <a:rPr lang="en-US" sz="4400" i="1">
                              <a:latin typeface="Cambria Math" panose="02040503050406030204" pitchFamily="18" charset="0"/>
                              <a:ea typeface="Cambria Math" panose="02040503050406030204" pitchFamily="18" charset="0"/>
                            </a:rPr>
                            <m:t>0,</m:t>
                          </m:r>
                          <m:sSup>
                            <m:sSupPr>
                              <m:ctrlPr>
                                <a:rPr lang="en-US" sz="4400" i="1">
                                  <a:latin typeface="Cambria Math" panose="02040503050406030204" pitchFamily="18" charset="0"/>
                                  <a:ea typeface="Cambria Math" panose="02040503050406030204" pitchFamily="18" charset="0"/>
                                </a:rPr>
                              </m:ctrlPr>
                            </m:sSupPr>
                            <m:e>
                              <m:r>
                                <a:rPr lang="en-US" sz="4400" i="1">
                                  <a:latin typeface="Cambria Math" panose="02040503050406030204" pitchFamily="18" charset="0"/>
                                  <a:ea typeface="Cambria Math" panose="02040503050406030204" pitchFamily="18" charset="0"/>
                                </a:rPr>
                                <m:t>𝜎</m:t>
                              </m:r>
                            </m:e>
                            <m:sup>
                              <m:r>
                                <a:rPr lang="en-US" sz="4400" i="1">
                                  <a:latin typeface="Cambria Math" panose="02040503050406030204" pitchFamily="18" charset="0"/>
                                  <a:ea typeface="Cambria Math" panose="02040503050406030204" pitchFamily="18" charset="0"/>
                                </a:rPr>
                                <m:t>2</m:t>
                              </m:r>
                            </m:sup>
                          </m:sSup>
                        </m:e>
                      </m:d>
                    </m:oMath>
                  </m:oMathPara>
                </a14:m>
                <a:endParaRPr lang="en-US" sz="4400" dirty="0">
                  <a:latin typeface="Cambria Math" panose="02040503050406030204" pitchFamily="18" charset="0"/>
                  <a:ea typeface="Cambria Math" panose="02040503050406030204" pitchFamily="18" charset="0"/>
                </a:endParaRPr>
              </a:p>
              <a:p>
                <a:pPr marL="0" indent="0" algn="ctr">
                  <a:buNone/>
                </a:pPr>
                <a:endParaRPr lang="en-US" sz="4400" i="1" dirty="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
                    </m:oMathParaPr>
                    <m:oMath xmlns:m="http://schemas.openxmlformats.org/officeDocument/2006/math">
                      <m:sSub>
                        <m:sSubPr>
                          <m:ctrlPr>
                            <a:rPr lang="en-US" sz="4400" i="1" smtClean="0">
                              <a:latin typeface="Cambria Math" panose="02040503050406030204" pitchFamily="18" charset="0"/>
                              <a:ea typeface="Cambria Math" panose="02040503050406030204" pitchFamily="18" charset="0"/>
                            </a:rPr>
                          </m:ctrlPr>
                        </m:sSubPr>
                        <m:e>
                          <m:r>
                            <a:rPr lang="en-US" sz="4400" b="1">
                              <a:latin typeface="Cambria Math" panose="02040503050406030204" pitchFamily="18" charset="0"/>
                              <a:ea typeface="Cambria Math" panose="02040503050406030204" pitchFamily="18" charset="0"/>
                            </a:rPr>
                            <m:t>𝐮</m:t>
                          </m:r>
                        </m:e>
                        <m:sub>
                          <m:r>
                            <a:rPr lang="en-US" sz="4400" i="1">
                              <a:latin typeface="Cambria Math" panose="02040503050406030204" pitchFamily="18" charset="0"/>
                              <a:ea typeface="Cambria Math" panose="02040503050406030204" pitchFamily="18" charset="0"/>
                            </a:rPr>
                            <m:t>𝑗</m:t>
                          </m:r>
                        </m:sub>
                      </m:sSub>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𝑀𝑉𝑁</m:t>
                      </m:r>
                      <m:r>
                        <a:rPr lang="en-US" sz="4400" i="1">
                          <a:latin typeface="Cambria Math" panose="02040503050406030204" pitchFamily="18" charset="0"/>
                          <a:ea typeface="Cambria Math" panose="02040503050406030204" pitchFamily="18" charset="0"/>
                        </a:rPr>
                        <m:t>(</m:t>
                      </m:r>
                      <m:r>
                        <a:rPr lang="en-US" sz="4400" b="1" i="1">
                          <a:latin typeface="Cambria Math" panose="02040503050406030204" pitchFamily="18" charset="0"/>
                          <a:ea typeface="Cambria Math" panose="02040503050406030204" pitchFamily="18" charset="0"/>
                        </a:rPr>
                        <m:t>𝟎</m:t>
                      </m:r>
                      <m:r>
                        <a:rPr lang="en-US" sz="4400" i="1">
                          <a:latin typeface="Cambria Math" panose="02040503050406030204" pitchFamily="18" charset="0"/>
                          <a:ea typeface="Cambria Math" panose="02040503050406030204" pitchFamily="18" charset="0"/>
                        </a:rPr>
                        <m:t>,</m:t>
                      </m:r>
                      <m:r>
                        <a:rPr lang="en-US" sz="4400" b="1">
                          <a:latin typeface="Cambria Math" panose="02040503050406030204" pitchFamily="18" charset="0"/>
                          <a:ea typeface="Cambria Math" panose="02040503050406030204" pitchFamily="18" charset="0"/>
                        </a:rPr>
                        <m:t>𝚻</m:t>
                      </m:r>
                      <m:r>
                        <a:rPr lang="en-US" sz="4400" i="1">
                          <a:latin typeface="Cambria Math" panose="02040503050406030204" pitchFamily="18" charset="0"/>
                          <a:ea typeface="Cambria Math" panose="02040503050406030204" pitchFamily="18" charset="0"/>
                        </a:rPr>
                        <m:t>)</m:t>
                      </m:r>
                    </m:oMath>
                  </m:oMathPara>
                </a14:m>
                <a:endParaRPr lang="en-US" sz="4400"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34D5B7C-B080-7875-3DD6-7760FDB0B763}"/>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588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6711CD8-9BA6-9FCD-8EF0-68389E17B552}"/>
                  </a:ext>
                </a:extLst>
              </p:cNvPr>
              <p:cNvSpPr>
                <a:spLocks noGrp="1"/>
              </p:cNvSpPr>
              <p:nvPr>
                <p:ph type="title"/>
              </p:nvPr>
            </p:nvSpPr>
            <p:spPr>
              <a:xfrm>
                <a:off x="838200" y="365126"/>
                <a:ext cx="10515600" cy="1128114"/>
              </a:xfrm>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𝑖𝑗</m:t>
                          </m:r>
                        </m:sub>
                      </m:sSub>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1" i="0" smtClean="0">
                              <a:latin typeface="Cambria Math" panose="02040503050406030204" pitchFamily="18" charset="0"/>
                              <a:ea typeface="Cambria Math" panose="02040503050406030204" pitchFamily="18" charset="0"/>
                            </a:rPr>
                            <m:t>𝐱</m:t>
                          </m:r>
                        </m:e>
                        <m:sub>
                          <m:r>
                            <a:rPr lang="en-US" b="0" i="1" smtClean="0">
                              <a:latin typeface="Cambria Math" panose="02040503050406030204" pitchFamily="18" charset="0"/>
                              <a:ea typeface="Cambria Math" panose="02040503050406030204" pitchFamily="18" charset="0"/>
                            </a:rPr>
                            <m:t>𝑖𝑗</m:t>
                          </m:r>
                        </m:sub>
                        <m:sup>
                          <m:r>
                            <a:rPr lang="en-US" b="0" i="1" smtClean="0">
                              <a:latin typeface="Cambria Math" panose="02040503050406030204" pitchFamily="18" charset="0"/>
                              <a:ea typeface="Cambria Math" panose="02040503050406030204" pitchFamily="18" charset="0"/>
                            </a:rPr>
                            <m:t>′</m:t>
                          </m:r>
                        </m:sup>
                      </m:sSubSup>
                      <m:r>
                        <a:rPr lang="en-US" b="1" i="0" smtClean="0">
                          <a:latin typeface="Cambria Math" panose="02040503050406030204" pitchFamily="18" charset="0"/>
                          <a:ea typeface="Cambria Math" panose="02040503050406030204" pitchFamily="18" charset="0"/>
                        </a:rPr>
                        <m:t>𝛄</m:t>
                      </m:r>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1" i="0" smtClean="0">
                              <a:latin typeface="Cambria Math" panose="02040503050406030204" pitchFamily="18" charset="0"/>
                              <a:ea typeface="Cambria Math" panose="02040503050406030204" pitchFamily="18" charset="0"/>
                            </a:rPr>
                            <m:t>𝐰</m:t>
                          </m:r>
                        </m:e>
                        <m:sub>
                          <m:r>
                            <a:rPr lang="en-US" b="0" i="1" smtClean="0">
                              <a:latin typeface="Cambria Math" panose="02040503050406030204" pitchFamily="18" charset="0"/>
                              <a:ea typeface="Cambria Math" panose="02040503050406030204" pitchFamily="18" charset="0"/>
                            </a:rPr>
                            <m:t>𝑖𝑗</m:t>
                          </m:r>
                        </m:sub>
                        <m:sup>
                          <m:r>
                            <a:rPr lang="en-US" b="0" i="1" smtClean="0">
                              <a:latin typeface="Cambria Math" panose="02040503050406030204" pitchFamily="18" charset="0"/>
                              <a:ea typeface="Cambria Math" panose="02040503050406030204" pitchFamily="18" charset="0"/>
                            </a:rPr>
                            <m:t>′</m:t>
                          </m:r>
                        </m:sup>
                      </m:sSubSup>
                      <m:sSub>
                        <m:sSubPr>
                          <m:ctrlPr>
                            <a:rPr lang="en-US" b="0"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𝐮</m:t>
                          </m:r>
                        </m:e>
                        <m:sub>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𝑖𝑗</m:t>
                          </m:r>
                        </m:sub>
                      </m:sSub>
                    </m:oMath>
                  </m:oMathPara>
                </a14:m>
                <a:endParaRPr lang="en-US" dirty="0">
                  <a:latin typeface="Cambria Math" panose="02040503050406030204" pitchFamily="18" charset="0"/>
                  <a:ea typeface="Cambria Math" panose="02040503050406030204" pitchFamily="18" charset="0"/>
                </a:endParaRPr>
              </a:p>
            </p:txBody>
          </p:sp>
        </mc:Choice>
        <mc:Fallback xmlns="">
          <p:sp>
            <p:nvSpPr>
              <p:cNvPr id="2" name="Title 1">
                <a:extLst>
                  <a:ext uri="{FF2B5EF4-FFF2-40B4-BE49-F238E27FC236}">
                    <a16:creationId xmlns:a16="http://schemas.microsoft.com/office/drawing/2014/main" id="{96711CD8-9BA6-9FCD-8EF0-68389E17B552}"/>
                  </a:ext>
                </a:extLst>
              </p:cNvPr>
              <p:cNvSpPr>
                <a:spLocks noGrp="1" noRot="1" noChangeAspect="1" noMove="1" noResize="1" noEditPoints="1" noAdjustHandles="1" noChangeArrowheads="1" noChangeShapeType="1" noTextEdit="1"/>
              </p:cNvSpPr>
              <p:nvPr>
                <p:ph type="title"/>
              </p:nvPr>
            </p:nvSpPr>
            <p:spPr>
              <a:xfrm>
                <a:off x="838200" y="365126"/>
                <a:ext cx="10515600" cy="112811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4D5B7C-B080-7875-3DD6-7760FDB0B763}"/>
                  </a:ext>
                </a:extLst>
              </p:cNvPr>
              <p:cNvSpPr>
                <a:spLocks noGrp="1"/>
              </p:cNvSpPr>
              <p:nvPr>
                <p:ph idx="1"/>
              </p:nvPr>
            </p:nvSpPr>
            <p:spPr>
              <a:xfrm>
                <a:off x="838200" y="1493240"/>
                <a:ext cx="10515600" cy="4597167"/>
              </a:xfrm>
            </p:spPr>
            <p:txBody>
              <a:bodyPr>
                <a:noAutofit/>
              </a:bodyPr>
              <a:lstStyle/>
              <a:p>
                <a:pPr marL="0" indent="0">
                  <a:buNone/>
                </a:pPr>
                <a:endParaRPr lang="en-US" sz="3200"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𝐱</m:t>
                          </m:r>
                        </m:e>
                        <m:sub>
                          <m:r>
                            <a:rPr lang="en-US" sz="3200" b="0" i="1" smtClean="0">
                              <a:latin typeface="Cambria Math" panose="02040503050406030204" pitchFamily="18" charset="0"/>
                              <a:ea typeface="Cambria Math" panose="02040503050406030204" pitchFamily="18" charset="0"/>
                            </a:rPr>
                            <m:t>𝑖𝑗</m:t>
                          </m:r>
                        </m:sub>
                      </m:sSub>
                      <m:r>
                        <a:rPr lang="en-US" sz="3200" b="0"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1,</m:t>
                      </m:r>
                      <m:limUpp>
                        <m:limUppPr>
                          <m:ctrlPr>
                            <a:rPr lang="en-US" sz="3200" b="0" i="1" smtClean="0">
                              <a:latin typeface="Cambria Math" panose="02040503050406030204" pitchFamily="18" charset="0"/>
                              <a:ea typeface="Cambria Math" panose="02040503050406030204" pitchFamily="18" charset="0"/>
                            </a:rPr>
                          </m:ctrlPr>
                        </m:limUppPr>
                        <m:e>
                          <m:groupChr>
                            <m:groupChrPr>
                              <m:chr m:val="⏞"/>
                              <m:pos m:val="top"/>
                              <m:vertJc m:val="bot"/>
                              <m:ctrlPr>
                                <a:rPr lang="en-US" sz="3200" b="0" i="1" smtClean="0">
                                  <a:latin typeface="Cambria Math" panose="02040503050406030204" pitchFamily="18" charset="0"/>
                                  <a:ea typeface="Cambria Math" panose="02040503050406030204" pitchFamily="18" charset="0"/>
                                </a:rPr>
                              </m:ctrlPr>
                            </m:groupChr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𝑋</m:t>
                                  </m:r>
                                </m:e>
                                <m:sub>
                                  <m:r>
                                    <a:rPr lang="en-US" sz="3200" b="0" i="1"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𝑖𝑗</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𝑋</m:t>
                                  </m:r>
                                </m:e>
                                <m:sub>
                                  <m:r>
                                    <a:rPr lang="en-US" sz="3200" b="0" i="1" smtClean="0">
                                      <a:latin typeface="Cambria Math" panose="02040503050406030204" pitchFamily="18" charset="0"/>
                                      <a:ea typeface="Cambria Math" panose="02040503050406030204" pitchFamily="18" charset="0"/>
                                    </a:rPr>
                                    <m:t>𝑃𝑖𝑗</m:t>
                                  </m:r>
                                </m:sub>
                              </m:sSub>
                            </m:e>
                          </m:groupChr>
                        </m:e>
                        <m:lim>
                          <m:r>
                            <m:rPr>
                              <m:sty m:val="p"/>
                            </m:rPr>
                            <a:rPr lang="en-US" sz="3200" b="0" i="0" smtClean="0">
                              <a:latin typeface="Cambria Math" panose="02040503050406030204" pitchFamily="18" charset="0"/>
                              <a:ea typeface="Cambria Math" panose="02040503050406030204" pitchFamily="18" charset="0"/>
                            </a:rPr>
                            <m:t>Level</m:t>
                          </m:r>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1 </m:t>
                          </m:r>
                          <m:r>
                            <m:rPr>
                              <m:sty m:val="p"/>
                            </m:rPr>
                            <a:rPr lang="en-US" sz="3200" b="0" i="0" smtClean="0">
                              <a:latin typeface="Cambria Math" panose="02040503050406030204" pitchFamily="18" charset="0"/>
                              <a:ea typeface="Cambria Math" panose="02040503050406030204" pitchFamily="18" charset="0"/>
                            </a:rPr>
                            <m:t>Pred</m:t>
                          </m:r>
                          <m:sSup>
                            <m:sSupPr>
                              <m:ctrlPr>
                                <a:rPr lang="en-US" sz="3200" b="0" i="1" smtClean="0">
                                  <a:latin typeface="Cambria Math" panose="02040503050406030204" pitchFamily="18" charset="0"/>
                                  <a:ea typeface="Cambria Math" panose="02040503050406030204" pitchFamily="18" charset="0"/>
                                </a:rPr>
                              </m:ctrlPr>
                            </m:sSupPr>
                            <m:e>
                              <m:r>
                                <a:rPr lang="en-US" sz="3200" b="0" i="0" smtClean="0">
                                  <a:latin typeface="Cambria Math" panose="02040503050406030204" pitchFamily="18" charset="0"/>
                                  <a:ea typeface="Cambria Math" panose="02040503050406030204" pitchFamily="18" charset="0"/>
                                </a:rPr>
                                <m:t>.</m:t>
                              </m:r>
                            </m:e>
                            <m:sup>
                              <m:r>
                                <a:rPr lang="en-US" sz="3200" b="0" i="1" smtClean="0">
                                  <a:latin typeface="Cambria Math" panose="02040503050406030204" pitchFamily="18" charset="0"/>
                                  <a:ea typeface="Cambria Math" panose="02040503050406030204" pitchFamily="18" charset="0"/>
                                </a:rPr>
                                <m:t>′</m:t>
                              </m:r>
                            </m:sup>
                          </m:sSup>
                          <m:r>
                            <a:rPr lang="en-US" sz="3200" b="0" i="1" smtClean="0">
                              <a:latin typeface="Cambria Math" panose="02040503050406030204" pitchFamily="18" charset="0"/>
                              <a:ea typeface="Cambria Math" panose="02040503050406030204" pitchFamily="18" charset="0"/>
                            </a:rPr>
                            <m:t>𝑠</m:t>
                          </m:r>
                        </m:lim>
                      </m:limUpp>
                      <m:r>
                        <a:rPr lang="en-US" sz="3200" b="0" i="1" smtClean="0">
                          <a:latin typeface="Cambria Math" panose="02040503050406030204" pitchFamily="18" charset="0"/>
                          <a:ea typeface="Cambria Math" panose="02040503050406030204" pitchFamily="18" charset="0"/>
                        </a:rPr>
                        <m:t>,</m:t>
                      </m:r>
                      <m:limUpp>
                        <m:limUppPr>
                          <m:ctrlPr>
                            <a:rPr lang="en-US" sz="3200" b="0" i="1" smtClean="0">
                              <a:latin typeface="Cambria Math" panose="02040503050406030204" pitchFamily="18" charset="0"/>
                              <a:ea typeface="Cambria Math" panose="02040503050406030204" pitchFamily="18" charset="0"/>
                            </a:rPr>
                          </m:ctrlPr>
                        </m:limUppPr>
                        <m:e>
                          <m:groupChr>
                            <m:groupChrPr>
                              <m:chr m:val="⏞"/>
                              <m:pos m:val="top"/>
                              <m:vertJc m:val="bot"/>
                              <m:ctrlPr>
                                <a:rPr lang="en-US" sz="3200" b="0" i="1" smtClean="0">
                                  <a:latin typeface="Cambria Math" panose="02040503050406030204" pitchFamily="18" charset="0"/>
                                  <a:ea typeface="Cambria Math" panose="02040503050406030204" pitchFamily="18" charset="0"/>
                                </a:rPr>
                              </m:ctrlPr>
                            </m:groupChr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𝑋</m:t>
                                  </m:r>
                                </m:e>
                                <m:sub>
                                  <m:r>
                                    <a:rPr lang="en-US" sz="3200" b="0" i="1" smtClean="0">
                                      <a:latin typeface="Cambria Math" panose="02040503050406030204" pitchFamily="18" charset="0"/>
                                      <a:ea typeface="Cambria Math" panose="02040503050406030204" pitchFamily="18" charset="0"/>
                                    </a:rPr>
                                    <m:t>𝑃</m:t>
                                  </m:r>
                                  <m:r>
                                    <a:rPr lang="en-US" sz="3200" b="0" i="1"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𝑖𝑗</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𝑋</m:t>
                                  </m:r>
                                </m:e>
                                <m:sub>
                                  <m:r>
                                    <a:rPr lang="en-US" sz="3200" b="0" i="1" smtClean="0">
                                      <a:latin typeface="Cambria Math" panose="02040503050406030204" pitchFamily="18" charset="0"/>
                                      <a:ea typeface="Cambria Math" panose="02040503050406030204" pitchFamily="18" charset="0"/>
                                    </a:rPr>
                                    <m:t>𝑃</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𝑄𝑖𝑗</m:t>
                                  </m:r>
                                </m:sub>
                              </m:sSub>
                            </m:e>
                          </m:groupChr>
                        </m:e>
                        <m:lim>
                          <m:r>
                            <m:rPr>
                              <m:sty m:val="p"/>
                            </m:rPr>
                            <a:rPr lang="en-US" sz="3200" b="0" i="0" smtClean="0">
                              <a:latin typeface="Cambria Math" panose="02040503050406030204" pitchFamily="18" charset="0"/>
                              <a:ea typeface="Cambria Math" panose="02040503050406030204" pitchFamily="18" charset="0"/>
                            </a:rPr>
                            <m:t>Level</m:t>
                          </m:r>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2 </m:t>
                          </m:r>
                          <m:r>
                            <m:rPr>
                              <m:sty m:val="p"/>
                            </m:rPr>
                            <a:rPr lang="en-US" sz="3200" b="0" i="0" smtClean="0">
                              <a:latin typeface="Cambria Math" panose="02040503050406030204" pitchFamily="18" charset="0"/>
                              <a:ea typeface="Cambria Math" panose="02040503050406030204" pitchFamily="18" charset="0"/>
                            </a:rPr>
                            <m:t>Pred</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m:t>
                              </m:r>
                            </m:e>
                            <m:sup>
                              <m:r>
                                <a:rPr lang="en-US" sz="3200" b="0" i="1" smtClean="0">
                                  <a:latin typeface="Cambria Math" panose="02040503050406030204" pitchFamily="18" charset="0"/>
                                  <a:ea typeface="Cambria Math" panose="02040503050406030204" pitchFamily="18" charset="0"/>
                                </a:rPr>
                                <m:t>′</m:t>
                              </m:r>
                            </m:sup>
                          </m:sSup>
                          <m:r>
                            <a:rPr lang="en-US" sz="3200" b="0" i="1" smtClean="0">
                              <a:latin typeface="Cambria Math" panose="02040503050406030204" pitchFamily="18" charset="0"/>
                              <a:ea typeface="Cambria Math" panose="02040503050406030204" pitchFamily="18" charset="0"/>
                            </a:rPr>
                            <m:t>𝑠</m:t>
                          </m:r>
                        </m:lim>
                      </m:limUpp>
                      <m:r>
                        <a:rPr lang="en-US" sz="3200" b="0" i="1" smtClean="0">
                          <a:latin typeface="Cambria Math" panose="02040503050406030204" pitchFamily="18" charset="0"/>
                          <a:ea typeface="Cambria Math" panose="02040503050406030204" pitchFamily="18" charset="0"/>
                        </a:rPr>
                        <m:t>}</m:t>
                      </m:r>
                    </m:oMath>
                  </m:oMathPara>
                </a14:m>
                <a:endParaRPr lang="en-US" sz="3200" b="1" i="0" dirty="0">
                  <a:latin typeface="Cambria Math" panose="02040503050406030204" pitchFamily="18" charset="0"/>
                  <a:ea typeface="Cambria Math" panose="02040503050406030204" pitchFamily="18" charset="0"/>
                </a:endParaRPr>
              </a:p>
              <a:p>
                <a:pPr marL="0" indent="0">
                  <a:buNone/>
                </a:pPr>
                <a:r>
                  <a:rPr lang="en-US" b="1" dirty="0">
                    <a:latin typeface="Cambria Math" panose="02040503050406030204" pitchFamily="18" charset="0"/>
                    <a:ea typeface="Cambria Math" panose="02040503050406030204" pitchFamily="18" charset="0"/>
                  </a:rPr>
                  <a:t>*</a:t>
                </a:r>
                <a:r>
                  <a:rPr lang="en-US" b="1" i="0" dirty="0">
                    <a:latin typeface="Cambria Math" panose="02040503050406030204" pitchFamily="18" charset="0"/>
                    <a:ea typeface="Cambria Math" panose="02040503050406030204" pitchFamily="18" charset="0"/>
                  </a:rPr>
                  <a:t>note: Level-1 Pred.’s include Cross-Level Interaction Terms!</a:t>
                </a:r>
              </a:p>
              <a:p>
                <a:pPr marL="0" indent="0">
                  <a:buNone/>
                </a:pPr>
                <a:endParaRPr lang="en-US" sz="3200" b="1" i="0"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r>
                      <a:rPr lang="en-US" sz="3200" b="1" i="0" smtClean="0">
                        <a:latin typeface="Cambria Math" panose="02040503050406030204" pitchFamily="18" charset="0"/>
                        <a:ea typeface="Cambria Math" panose="02040503050406030204" pitchFamily="18" charset="0"/>
                      </a:rPr>
                      <m:t>𝛄</m:t>
                    </m:r>
                    <m:r>
                      <a:rPr lang="en-US" sz="3200" b="0" i="1" smtClean="0">
                        <a:latin typeface="Cambria Math" panose="02040503050406030204" pitchFamily="18" charset="0"/>
                        <a:ea typeface="Cambria Math" panose="02040503050406030204" pitchFamily="18" charset="0"/>
                      </a:rPr>
                      <m:t>=</m:t>
                    </m:r>
                    <m:d>
                      <m:dPr>
                        <m:begChr m:val="{"/>
                        <m:endChr m:val="}"/>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𝛾</m:t>
                            </m:r>
                          </m:e>
                          <m:sub>
                            <m:r>
                              <a:rPr lang="en-US" sz="3200" b="0" i="1" smtClean="0">
                                <a:latin typeface="Cambria Math" panose="02040503050406030204" pitchFamily="18" charset="0"/>
                                <a:ea typeface="Cambria Math" panose="02040503050406030204" pitchFamily="18" charset="0"/>
                              </a:rPr>
                              <m:t>0</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𝛾</m:t>
                            </m:r>
                          </m:e>
                          <m:sub>
                            <m:r>
                              <a:rPr lang="en-US" sz="3200" b="0" i="1" smtClean="0">
                                <a:latin typeface="Cambria Math" panose="02040503050406030204" pitchFamily="18" charset="0"/>
                                <a:ea typeface="Cambria Math" panose="02040503050406030204" pitchFamily="18" charset="0"/>
                              </a:rPr>
                              <m:t>𝑃</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𝑄</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𝑃𝑄</m:t>
                            </m:r>
                          </m:sub>
                        </m:sSub>
                      </m:e>
                    </m:d>
                  </m:oMath>
                </a14:m>
                <a:r>
                  <a:rPr lang="en-US" sz="3200" b="0" i="1" dirty="0">
                    <a:latin typeface="Cambria Math" panose="02040503050406030204" pitchFamily="18" charset="0"/>
                    <a:ea typeface="Cambria Math" panose="02040503050406030204" pitchFamily="18" charset="0"/>
                  </a:rPr>
                  <a:t> </a:t>
                </a:r>
                <a:r>
                  <a:rPr lang="en-US" sz="3200" b="0" dirty="0">
                    <a:latin typeface="Cambria Math" panose="02040503050406030204" pitchFamily="18" charset="0"/>
                    <a:ea typeface="Cambria Math" panose="02040503050406030204" pitchFamily="18" charset="0"/>
                  </a:rPr>
                  <a:t>= Fixed </a:t>
                </a:r>
                <a:r>
                  <a:rPr lang="en-US" sz="3200" dirty="0">
                    <a:latin typeface="Cambria Math" panose="02040503050406030204" pitchFamily="18" charset="0"/>
                    <a:ea typeface="Cambria Math" panose="02040503050406030204" pitchFamily="18" charset="0"/>
                  </a:rPr>
                  <a:t>E</a:t>
                </a:r>
                <a:r>
                  <a:rPr lang="en-US" sz="3200" b="0" dirty="0">
                    <a:latin typeface="Cambria Math" panose="02040503050406030204" pitchFamily="18" charset="0"/>
                    <a:ea typeface="Cambria Math" panose="02040503050406030204" pitchFamily="18" charset="0"/>
                  </a:rPr>
                  <a:t>ffects</a:t>
                </a:r>
              </a:p>
              <a:p>
                <a:pPr marL="0" indent="0">
                  <a:buNone/>
                </a:pPr>
                <a14:m>
                  <m:oMath xmlns:m="http://schemas.openxmlformats.org/officeDocument/2006/math">
                    <m:sSub>
                      <m:sSubPr>
                        <m:ctrlPr>
                          <a:rPr lang="en-US" sz="3200" b="0"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𝐰</m:t>
                        </m:r>
                      </m:e>
                      <m:sub>
                        <m:r>
                          <a:rPr lang="en-US" sz="3200" b="0" i="1" smtClean="0">
                            <a:latin typeface="Cambria Math" panose="02040503050406030204" pitchFamily="18" charset="0"/>
                            <a:ea typeface="Cambria Math" panose="02040503050406030204" pitchFamily="18" charset="0"/>
                          </a:rPr>
                          <m:t>𝑖𝑗</m:t>
                        </m:r>
                      </m:sub>
                    </m:sSub>
                    <m:r>
                      <a:rPr lang="en-US" sz="3200" b="0" i="1" smtClean="0">
                        <a:latin typeface="Cambria Math" panose="02040503050406030204" pitchFamily="18" charset="0"/>
                        <a:ea typeface="Cambria Math" panose="02040503050406030204" pitchFamily="18" charset="0"/>
                      </a:rPr>
                      <m:t>=</m:t>
                    </m:r>
                    <m:d>
                      <m:dPr>
                        <m:begChr m:val="{"/>
                        <m:endChr m:val="}"/>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1,</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𝑋</m:t>
                            </m:r>
                          </m:e>
                          <m:sub>
                            <m:r>
                              <a:rPr lang="en-US" sz="3200" b="0" i="1"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𝑖𝑗</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𝑋</m:t>
                            </m:r>
                          </m:e>
                          <m:sub>
                            <m:r>
                              <a:rPr lang="en-US" sz="3200" b="0" i="1" smtClean="0">
                                <a:latin typeface="Cambria Math" panose="02040503050406030204" pitchFamily="18" charset="0"/>
                                <a:ea typeface="Cambria Math" panose="02040503050406030204" pitchFamily="18" charset="0"/>
                              </a:rPr>
                              <m:t>𝑃𝑖𝑗</m:t>
                            </m:r>
                          </m:sub>
                        </m:sSub>
                      </m:e>
                    </m:d>
                  </m:oMath>
                </a14:m>
                <a:r>
                  <a:rPr lang="en-US" sz="3200" b="0" dirty="0">
                    <a:latin typeface="Cambria Math" panose="02040503050406030204" pitchFamily="18" charset="0"/>
                    <a:ea typeface="Cambria Math" panose="02040503050406030204" pitchFamily="18" charset="0"/>
                  </a:rPr>
                  <a:t> = Level-1 Pred.’s w/ Random </a:t>
                </a:r>
                <a:r>
                  <a:rPr lang="en-US" sz="3200" dirty="0">
                    <a:latin typeface="Cambria Math" panose="02040503050406030204" pitchFamily="18" charset="0"/>
                    <a:ea typeface="Cambria Math" panose="02040503050406030204" pitchFamily="18" charset="0"/>
                  </a:rPr>
                  <a:t>S</a:t>
                </a:r>
                <a:r>
                  <a:rPr lang="en-US" sz="3200" b="0" dirty="0">
                    <a:latin typeface="Cambria Math" panose="02040503050406030204" pitchFamily="18" charset="0"/>
                    <a:ea typeface="Cambria Math" panose="02040503050406030204" pitchFamily="18" charset="0"/>
                  </a:rPr>
                  <a:t>lopes</a:t>
                </a:r>
              </a:p>
              <a:p>
                <a:pPr marL="0" indent="0">
                  <a:buNone/>
                </a:pPr>
                <a14:m>
                  <m:oMath xmlns:m="http://schemas.openxmlformats.org/officeDocument/2006/math">
                    <m:sSub>
                      <m:sSubPr>
                        <m:ctrlPr>
                          <a:rPr lang="en-US" sz="3200" b="0" i="1" smtClean="0">
                            <a:latin typeface="Cambria Math" panose="02040503050406030204" pitchFamily="18" charset="0"/>
                            <a:ea typeface="Cambria Math" panose="02040503050406030204" pitchFamily="18" charset="0"/>
                          </a:rPr>
                        </m:ctrlPr>
                      </m:sSubPr>
                      <m:e>
                        <m:r>
                          <a:rPr lang="en-US" sz="3200" b="1" i="0" smtClean="0">
                            <a:latin typeface="Cambria Math" panose="02040503050406030204" pitchFamily="18" charset="0"/>
                            <a:ea typeface="Cambria Math" panose="02040503050406030204" pitchFamily="18" charset="0"/>
                          </a:rPr>
                          <m:t>𝐮</m:t>
                        </m:r>
                      </m:e>
                      <m:sub>
                        <m:r>
                          <a:rPr lang="en-US" sz="3200" b="0" i="1" smtClean="0">
                            <a:latin typeface="Cambria Math" panose="02040503050406030204" pitchFamily="18" charset="0"/>
                            <a:ea typeface="Cambria Math" panose="02040503050406030204" pitchFamily="18" charset="0"/>
                          </a:rPr>
                          <m:t>𝑗</m:t>
                        </m:r>
                      </m:sub>
                    </m:sSub>
                    <m:r>
                      <a:rPr lang="en-US" sz="3200" b="0" i="1" smtClean="0">
                        <a:latin typeface="Cambria Math" panose="02040503050406030204" pitchFamily="18" charset="0"/>
                        <a:ea typeface="Cambria Math" panose="02040503050406030204" pitchFamily="18" charset="0"/>
                      </a:rPr>
                      <m:t>=</m:t>
                    </m:r>
                    <m:d>
                      <m:dPr>
                        <m:begChr m:val="{"/>
                        <m:endChr m:val="}"/>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𝑢</m:t>
                            </m:r>
                          </m:e>
                          <m:sub>
                            <m:r>
                              <a:rPr lang="en-US" sz="3200" b="0" i="1" smtClean="0">
                                <a:latin typeface="Cambria Math" panose="02040503050406030204" pitchFamily="18" charset="0"/>
                                <a:ea typeface="Cambria Math" panose="02040503050406030204" pitchFamily="18" charset="0"/>
                              </a:rPr>
                              <m:t>0</m:t>
                            </m:r>
                            <m:r>
                              <a:rPr lang="en-US" sz="3200" b="0" i="1" smtClean="0">
                                <a:latin typeface="Cambria Math" panose="02040503050406030204" pitchFamily="18" charset="0"/>
                                <a:ea typeface="Cambria Math" panose="02040503050406030204" pitchFamily="18" charset="0"/>
                              </a:rPr>
                              <m:t>𝑗</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𝑢</m:t>
                            </m:r>
                          </m:e>
                          <m:sub>
                            <m:r>
                              <a:rPr lang="en-US" sz="3200" b="0" i="1" smtClean="0">
                                <a:latin typeface="Cambria Math" panose="02040503050406030204" pitchFamily="18" charset="0"/>
                                <a:ea typeface="Cambria Math" panose="02040503050406030204" pitchFamily="18" charset="0"/>
                              </a:rPr>
                              <m:t>𝑃𝑗</m:t>
                            </m:r>
                          </m:sub>
                        </m:sSub>
                      </m:e>
                    </m:d>
                  </m:oMath>
                </a14:m>
                <a:r>
                  <a:rPr lang="en-US" sz="3200" dirty="0">
                    <a:latin typeface="Cambria Math" panose="02040503050406030204" pitchFamily="18" charset="0"/>
                    <a:ea typeface="Cambria Math" panose="02040503050406030204" pitchFamily="18" charset="0"/>
                  </a:rPr>
                  <a:t> = Random Effects</a:t>
                </a:r>
              </a:p>
              <a:p>
                <a:pPr marL="0" indent="0">
                  <a:buNone/>
                </a:pPr>
                <a:endParaRPr lang="en-US" sz="3200"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34D5B7C-B080-7875-3DD6-7760FDB0B763}"/>
                  </a:ext>
                </a:extLst>
              </p:cNvPr>
              <p:cNvSpPr>
                <a:spLocks noGrp="1" noRot="1" noChangeAspect="1" noMove="1" noResize="1" noEditPoints="1" noAdjustHandles="1" noChangeArrowheads="1" noChangeShapeType="1" noTextEdit="1"/>
              </p:cNvSpPr>
              <p:nvPr>
                <p:ph idx="1"/>
              </p:nvPr>
            </p:nvSpPr>
            <p:spPr>
              <a:xfrm>
                <a:off x="838200" y="1493240"/>
                <a:ext cx="10515600" cy="4597167"/>
              </a:xfrm>
              <a:blipFill>
                <a:blip r:embed="rId3"/>
                <a:stretch>
                  <a:fillRect l="-1217" r="-406"/>
                </a:stretch>
              </a:blipFill>
            </p:spPr>
            <p:txBody>
              <a:bodyPr/>
              <a:lstStyle/>
              <a:p>
                <a:r>
                  <a:rPr lang="en-US">
                    <a:noFill/>
                  </a:rPr>
                  <a:t> </a:t>
                </a:r>
              </a:p>
            </p:txBody>
          </p:sp>
        </mc:Fallback>
      </mc:AlternateContent>
    </p:spTree>
    <p:extLst>
      <p:ext uri="{BB962C8B-B14F-4D97-AF65-F5344CB8AC3E}">
        <p14:creationId xmlns:p14="http://schemas.microsoft.com/office/powerpoint/2010/main" val="3990458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1D7A3A-9214-407E-EADB-9D6A712A2890}"/>
                  </a:ext>
                </a:extLst>
              </p:cNvPr>
              <p:cNvSpPr>
                <a:spLocks noGrp="1"/>
              </p:cNvSpPr>
              <p:nvPr>
                <p:ph idx="1"/>
              </p:nvPr>
            </p:nvSpPr>
            <p:spPr/>
            <p:txBody>
              <a:bodyPr>
                <a:no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ea typeface="Cambria Math" panose="02040503050406030204" pitchFamily="18" charset="0"/>
                        </a:rPr>
                        <m:t>var</m:t>
                      </m:r>
                      <m:d>
                        <m:dPr>
                          <m:ctrlPr>
                            <a:rPr lang="en-US" sz="4000" b="0" i="1" smtClean="0">
                              <a:latin typeface="Cambria Math" panose="02040503050406030204" pitchFamily="18" charset="0"/>
                              <a:ea typeface="Cambria Math" panose="02040503050406030204" pitchFamily="18" charset="0"/>
                            </a:rPr>
                          </m:ctrlPr>
                        </m:dPr>
                        <m:e>
                          <m:sSub>
                            <m:sSubPr>
                              <m:ctrlPr>
                                <a:rPr lang="en-US" sz="4000" b="0" i="1" smtClean="0">
                                  <a:latin typeface="Cambria Math" panose="02040503050406030204" pitchFamily="18" charset="0"/>
                                  <a:ea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𝑦</m:t>
                              </m:r>
                            </m:e>
                            <m:sub>
                              <m:r>
                                <a:rPr lang="en-US" sz="4000" b="0" i="1" smtClean="0">
                                  <a:latin typeface="Cambria Math" panose="02040503050406030204" pitchFamily="18" charset="0"/>
                                  <a:ea typeface="Cambria Math" panose="02040503050406030204" pitchFamily="18" charset="0"/>
                                </a:rPr>
                                <m:t>𝑖𝑗</m:t>
                              </m:r>
                            </m:sub>
                          </m:sSub>
                        </m:e>
                      </m:d>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1" i="0" smtClean="0">
                              <a:latin typeface="Cambria Math" panose="02040503050406030204" pitchFamily="18" charset="0"/>
                              <a:ea typeface="Cambria Math" panose="02040503050406030204" pitchFamily="18" charset="0"/>
                            </a:rPr>
                            <m:t>𝛄</m:t>
                          </m:r>
                        </m:e>
                        <m:sup>
                          <m:r>
                            <a:rPr lang="en-US" sz="4000" b="0" i="1" smtClean="0">
                              <a:latin typeface="Cambria Math" panose="02040503050406030204" pitchFamily="18" charset="0"/>
                              <a:ea typeface="Cambria Math" panose="02040503050406030204" pitchFamily="18" charset="0"/>
                            </a:rPr>
                            <m:t>′</m:t>
                          </m:r>
                        </m:sup>
                      </m:sSup>
                      <m:r>
                        <a:rPr lang="en-US" sz="4000" b="1" i="0" smtClean="0">
                          <a:latin typeface="Cambria Math" panose="02040503050406030204" pitchFamily="18" charset="0"/>
                          <a:ea typeface="Cambria Math" panose="02040503050406030204" pitchFamily="18" charset="0"/>
                        </a:rPr>
                        <m:t>𝚽𝛄</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𝑡𝑟</m:t>
                      </m:r>
                      <m:d>
                        <m:dPr>
                          <m:ctrlPr>
                            <a:rPr lang="en-US" sz="4000" b="0" i="1" smtClean="0">
                              <a:latin typeface="Cambria Math" panose="02040503050406030204" pitchFamily="18" charset="0"/>
                              <a:ea typeface="Cambria Math" panose="02040503050406030204" pitchFamily="18" charset="0"/>
                            </a:rPr>
                          </m:ctrlPr>
                        </m:dPr>
                        <m:e>
                          <m:r>
                            <a:rPr lang="en-US" sz="4000" b="1" i="0" smtClean="0">
                              <a:latin typeface="Cambria Math" panose="02040503050406030204" pitchFamily="18" charset="0"/>
                              <a:ea typeface="Cambria Math" panose="02040503050406030204" pitchFamily="18" charset="0"/>
                            </a:rPr>
                            <m:t>𝚺𝚻</m:t>
                          </m:r>
                        </m:e>
                      </m:d>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1" i="0" smtClean="0">
                              <a:latin typeface="Cambria Math" panose="02040503050406030204" pitchFamily="18" charset="0"/>
                              <a:ea typeface="Cambria Math" panose="02040503050406030204" pitchFamily="18" charset="0"/>
                            </a:rPr>
                            <m:t>𝐦</m:t>
                          </m:r>
                        </m:e>
                        <m:sup>
                          <m:r>
                            <a:rPr lang="en-US" sz="4000" b="0" i="1" smtClean="0">
                              <a:latin typeface="Cambria Math" panose="02040503050406030204" pitchFamily="18" charset="0"/>
                              <a:ea typeface="Cambria Math" panose="02040503050406030204" pitchFamily="18" charset="0"/>
                            </a:rPr>
                            <m:t>′</m:t>
                          </m:r>
                        </m:sup>
                      </m:sSup>
                      <m:r>
                        <a:rPr lang="en-US" sz="4000" b="1" i="0" smtClean="0">
                          <a:latin typeface="Cambria Math" panose="02040503050406030204" pitchFamily="18" charset="0"/>
                          <a:ea typeface="Cambria Math" panose="02040503050406030204" pitchFamily="18" charset="0"/>
                        </a:rPr>
                        <m:t>𝚻</m:t>
                      </m:r>
                      <m:r>
                        <a:rPr lang="en-US" sz="4000" b="1" i="0" smtClean="0">
                          <a:latin typeface="Cambria Math" panose="02040503050406030204" pitchFamily="18" charset="0"/>
                          <a:ea typeface="Cambria Math" panose="02040503050406030204" pitchFamily="18" charset="0"/>
                        </a:rPr>
                        <m:t>𝐦</m:t>
                      </m:r>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𝜎</m:t>
                          </m:r>
                        </m:e>
                        <m:sup>
                          <m:r>
                            <a:rPr lang="en-US" sz="4000" b="0" i="1" smtClean="0">
                              <a:latin typeface="Cambria Math" panose="02040503050406030204" pitchFamily="18" charset="0"/>
                              <a:ea typeface="Cambria Math" panose="02040503050406030204" pitchFamily="18" charset="0"/>
                            </a:rPr>
                            <m:t>2</m:t>
                          </m:r>
                        </m:sup>
                      </m:sSup>
                    </m:oMath>
                  </m:oMathPara>
                </a14:m>
                <a:endParaRPr lang="en-US" sz="4000" dirty="0">
                  <a:latin typeface="Cambria Math" panose="02040503050406030204" pitchFamily="18" charset="0"/>
                  <a:ea typeface="Cambria Math" panose="02040503050406030204" pitchFamily="18" charset="0"/>
                </a:endParaRPr>
              </a:p>
              <a:p>
                <a:pPr marL="0" indent="0">
                  <a:buNone/>
                </a:pPr>
                <a:endParaRPr lang="en-US" sz="4000" b="1" i="0"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ea typeface="Cambria Math" panose="02040503050406030204" pitchFamily="18" charset="0"/>
                        </a:rPr>
                        <m:t>𝚽</m:t>
                      </m:r>
                      <m:r>
                        <a:rPr lang="en-US" sz="4000" b="0" i="1" smtClean="0">
                          <a:latin typeface="Cambria Math" panose="02040503050406030204" pitchFamily="18" charset="0"/>
                          <a:ea typeface="Cambria Math" panose="02040503050406030204" pitchFamily="18" charset="0"/>
                        </a:rPr>
                        <m:t>=</m:t>
                      </m:r>
                      <m:r>
                        <m:rPr>
                          <m:sty m:val="p"/>
                        </m:rPr>
                        <a:rPr lang="en-US" sz="4000" b="0" i="0" smtClean="0">
                          <a:latin typeface="Cambria Math" panose="02040503050406030204" pitchFamily="18" charset="0"/>
                          <a:ea typeface="Cambria Math" panose="02040503050406030204" pitchFamily="18" charset="0"/>
                        </a:rPr>
                        <m:t>var</m:t>
                      </m:r>
                      <m:d>
                        <m:dPr>
                          <m:ctrlPr>
                            <a:rPr lang="en-US" sz="4000" b="0" i="1" smtClean="0">
                              <a:latin typeface="Cambria Math" panose="02040503050406030204" pitchFamily="18" charset="0"/>
                              <a:ea typeface="Cambria Math" panose="02040503050406030204" pitchFamily="18" charset="0"/>
                            </a:rPr>
                          </m:ctrlPr>
                        </m:dPr>
                        <m:e>
                          <m:sSub>
                            <m:sSubPr>
                              <m:ctrlPr>
                                <a:rPr lang="en-US" sz="4000" b="0" i="1" smtClean="0">
                                  <a:latin typeface="Cambria Math" panose="02040503050406030204" pitchFamily="18" charset="0"/>
                                  <a:ea typeface="Cambria Math" panose="02040503050406030204" pitchFamily="18" charset="0"/>
                                </a:rPr>
                              </m:ctrlPr>
                            </m:sSubPr>
                            <m:e>
                              <m:r>
                                <a:rPr lang="en-US" sz="4000" b="1" i="0" smtClean="0">
                                  <a:latin typeface="Cambria Math" panose="02040503050406030204" pitchFamily="18" charset="0"/>
                                  <a:ea typeface="Cambria Math" panose="02040503050406030204" pitchFamily="18" charset="0"/>
                                </a:rPr>
                                <m:t>𝐱</m:t>
                              </m:r>
                            </m:e>
                            <m:sub>
                              <m:r>
                                <a:rPr lang="en-US" sz="4000" b="0" i="1" smtClean="0">
                                  <a:latin typeface="Cambria Math" panose="02040503050406030204" pitchFamily="18" charset="0"/>
                                  <a:ea typeface="Cambria Math" panose="02040503050406030204" pitchFamily="18" charset="0"/>
                                </a:rPr>
                                <m:t>𝑖𝑗</m:t>
                              </m:r>
                            </m:sub>
                          </m:sSub>
                        </m:e>
                      </m:d>
                    </m:oMath>
                  </m:oMathPara>
                </a14:m>
                <a:endParaRPr lang="en-US" sz="4000"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ea typeface="Cambria Math" panose="02040503050406030204" pitchFamily="18" charset="0"/>
                        </a:rPr>
                        <m:t>𝚺</m:t>
                      </m:r>
                      <m:r>
                        <a:rPr lang="en-US" sz="4000" b="0" i="1" smtClean="0">
                          <a:latin typeface="Cambria Math" panose="02040503050406030204" pitchFamily="18" charset="0"/>
                          <a:ea typeface="Cambria Math" panose="02040503050406030204" pitchFamily="18" charset="0"/>
                        </a:rPr>
                        <m:t>=</m:t>
                      </m:r>
                      <m:r>
                        <m:rPr>
                          <m:sty m:val="p"/>
                        </m:rPr>
                        <a:rPr lang="en-US" sz="4000" b="0" i="0" smtClean="0">
                          <a:latin typeface="Cambria Math" panose="02040503050406030204" pitchFamily="18" charset="0"/>
                          <a:ea typeface="Cambria Math" panose="02040503050406030204" pitchFamily="18" charset="0"/>
                        </a:rPr>
                        <m:t>var</m:t>
                      </m:r>
                      <m:d>
                        <m:dPr>
                          <m:ctrlPr>
                            <a:rPr lang="en-US" sz="4000" b="0" i="1" smtClean="0">
                              <a:latin typeface="Cambria Math" panose="02040503050406030204" pitchFamily="18" charset="0"/>
                              <a:ea typeface="Cambria Math" panose="02040503050406030204" pitchFamily="18" charset="0"/>
                            </a:rPr>
                          </m:ctrlPr>
                        </m:dPr>
                        <m:e>
                          <m:sSub>
                            <m:sSubPr>
                              <m:ctrlPr>
                                <a:rPr lang="en-US" sz="4000" i="1">
                                  <a:latin typeface="Cambria Math" panose="02040503050406030204" pitchFamily="18" charset="0"/>
                                  <a:ea typeface="Cambria Math" panose="02040503050406030204" pitchFamily="18" charset="0"/>
                                </a:rPr>
                              </m:ctrlPr>
                            </m:sSubPr>
                            <m:e>
                              <m:r>
                                <a:rPr lang="en-US" sz="4000" b="1">
                                  <a:latin typeface="Cambria Math" panose="02040503050406030204" pitchFamily="18" charset="0"/>
                                  <a:ea typeface="Cambria Math" panose="02040503050406030204" pitchFamily="18" charset="0"/>
                                </a:rPr>
                                <m:t>𝐰</m:t>
                              </m:r>
                            </m:e>
                            <m:sub>
                              <m:r>
                                <a:rPr lang="en-US" sz="4000" i="1">
                                  <a:latin typeface="Cambria Math" panose="02040503050406030204" pitchFamily="18" charset="0"/>
                                  <a:ea typeface="Cambria Math" panose="02040503050406030204" pitchFamily="18" charset="0"/>
                                </a:rPr>
                                <m:t>𝑖𝑗</m:t>
                              </m:r>
                            </m:sub>
                          </m:sSub>
                        </m:e>
                      </m:d>
                    </m:oMath>
                  </m:oMathPara>
                </a14:m>
                <a:endParaRPr lang="en-US" sz="4000"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ea typeface="Cambria Math" panose="02040503050406030204" pitchFamily="18" charset="0"/>
                        </a:rPr>
                        <m:t>𝚻</m:t>
                      </m:r>
                      <m:r>
                        <a:rPr lang="en-US" sz="4000" b="0" i="1" smtClean="0">
                          <a:latin typeface="Cambria Math" panose="02040503050406030204" pitchFamily="18" charset="0"/>
                          <a:ea typeface="Cambria Math" panose="02040503050406030204" pitchFamily="18" charset="0"/>
                        </a:rPr>
                        <m:t>=</m:t>
                      </m:r>
                      <m:r>
                        <m:rPr>
                          <m:sty m:val="p"/>
                        </m:rPr>
                        <a:rPr lang="en-US" sz="4000" b="0" i="0" smtClean="0">
                          <a:latin typeface="Cambria Math" panose="02040503050406030204" pitchFamily="18" charset="0"/>
                          <a:ea typeface="Cambria Math" panose="02040503050406030204" pitchFamily="18" charset="0"/>
                        </a:rPr>
                        <m:t>var</m:t>
                      </m:r>
                      <m:d>
                        <m:dPr>
                          <m:ctrlPr>
                            <a:rPr lang="en-US" sz="4000" b="0" i="1" smtClean="0">
                              <a:latin typeface="Cambria Math" panose="02040503050406030204" pitchFamily="18" charset="0"/>
                              <a:ea typeface="Cambria Math" panose="02040503050406030204" pitchFamily="18" charset="0"/>
                            </a:rPr>
                          </m:ctrlPr>
                        </m:dPr>
                        <m:e>
                          <m:sSub>
                            <m:sSubPr>
                              <m:ctrlPr>
                                <a:rPr lang="en-US" sz="4000" b="0" i="1" smtClean="0">
                                  <a:latin typeface="Cambria Math" panose="02040503050406030204" pitchFamily="18" charset="0"/>
                                  <a:ea typeface="Cambria Math" panose="02040503050406030204" pitchFamily="18" charset="0"/>
                                </a:rPr>
                              </m:ctrlPr>
                            </m:sSubPr>
                            <m:e>
                              <m:r>
                                <a:rPr lang="en-US" sz="4000" b="1" i="0" smtClean="0">
                                  <a:latin typeface="Cambria Math" panose="02040503050406030204" pitchFamily="18" charset="0"/>
                                  <a:ea typeface="Cambria Math" panose="02040503050406030204" pitchFamily="18" charset="0"/>
                                </a:rPr>
                                <m:t>𝐮</m:t>
                              </m:r>
                            </m:e>
                            <m:sub>
                              <m:r>
                                <a:rPr lang="en-US" sz="4000" b="0" i="1" smtClean="0">
                                  <a:latin typeface="Cambria Math" panose="02040503050406030204" pitchFamily="18" charset="0"/>
                                  <a:ea typeface="Cambria Math" panose="02040503050406030204" pitchFamily="18" charset="0"/>
                                </a:rPr>
                                <m:t>𝑗</m:t>
                              </m:r>
                            </m:sub>
                          </m:sSub>
                        </m:e>
                      </m:d>
                    </m:oMath>
                  </m:oMathPara>
                </a14:m>
                <a:endParaRPr lang="en-US" sz="4000" b="0"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ea typeface="Cambria Math" panose="02040503050406030204" pitchFamily="18" charset="0"/>
                        </a:rPr>
                        <m:t>𝐦</m:t>
                      </m:r>
                      <m:r>
                        <a:rPr lang="en-US" sz="4000" b="0" i="1" smtClean="0">
                          <a:latin typeface="Cambria Math" panose="02040503050406030204" pitchFamily="18" charset="0"/>
                          <a:ea typeface="Cambria Math" panose="02040503050406030204" pitchFamily="18" charset="0"/>
                        </a:rPr>
                        <m:t>=</m:t>
                      </m:r>
                      <m:r>
                        <m:rPr>
                          <m:sty m:val="p"/>
                        </m:rPr>
                        <a:rPr lang="en-US" sz="4000" b="0" i="0" smtClean="0">
                          <a:latin typeface="Cambria Math" panose="02040503050406030204" pitchFamily="18" charset="0"/>
                          <a:ea typeface="Cambria Math" panose="02040503050406030204" pitchFamily="18" charset="0"/>
                        </a:rPr>
                        <m:t>E</m:t>
                      </m:r>
                      <m:d>
                        <m:dPr>
                          <m:begChr m:val="["/>
                          <m:endChr m:val="]"/>
                          <m:ctrlPr>
                            <a:rPr lang="en-US" sz="4000" b="0" i="1" smtClean="0">
                              <a:latin typeface="Cambria Math" panose="02040503050406030204" pitchFamily="18" charset="0"/>
                              <a:ea typeface="Cambria Math" panose="02040503050406030204" pitchFamily="18" charset="0"/>
                            </a:rPr>
                          </m:ctrlPr>
                        </m:dPr>
                        <m:e>
                          <m:sSub>
                            <m:sSubPr>
                              <m:ctrlPr>
                                <a:rPr lang="en-US" sz="4000" b="0" i="1" smtClean="0">
                                  <a:latin typeface="Cambria Math" panose="02040503050406030204" pitchFamily="18" charset="0"/>
                                  <a:ea typeface="Cambria Math" panose="02040503050406030204" pitchFamily="18" charset="0"/>
                                </a:rPr>
                              </m:ctrlPr>
                            </m:sSubPr>
                            <m:e>
                              <m:r>
                                <a:rPr lang="en-US" sz="4000" b="1" i="0" smtClean="0">
                                  <a:latin typeface="Cambria Math" panose="02040503050406030204" pitchFamily="18" charset="0"/>
                                  <a:ea typeface="Cambria Math" panose="02040503050406030204" pitchFamily="18" charset="0"/>
                                </a:rPr>
                                <m:t>𝐰</m:t>
                              </m:r>
                            </m:e>
                            <m:sub>
                              <m:r>
                                <a:rPr lang="en-US" sz="4000" b="0" i="1" smtClean="0">
                                  <a:latin typeface="Cambria Math" panose="02040503050406030204" pitchFamily="18" charset="0"/>
                                  <a:ea typeface="Cambria Math" panose="02040503050406030204" pitchFamily="18" charset="0"/>
                                </a:rPr>
                                <m:t>𝑖𝑗</m:t>
                              </m:r>
                            </m:sub>
                          </m:sSub>
                        </m:e>
                      </m:d>
                    </m:oMath>
                  </m:oMathPara>
                </a14:m>
                <a:endParaRPr lang="en-US" sz="4000" b="0"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D1D7A3A-9214-407E-EADB-9D6A712A289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CFE01E45-965D-01E2-2B2B-5CBB293487A9}"/>
              </a:ext>
            </a:extLst>
          </p:cNvPr>
          <p:cNvSpPr>
            <a:spLocks noGrp="1"/>
          </p:cNvSpPr>
          <p:nvPr>
            <p:ph type="title"/>
          </p:nvPr>
        </p:nvSpPr>
        <p:spPr>
          <a:xfrm>
            <a:off x="838199" y="365125"/>
            <a:ext cx="10710553" cy="1325563"/>
          </a:xfrm>
        </p:spPr>
        <p:txBody>
          <a:bodyPr>
            <a:normAutofit/>
          </a:bodyPr>
          <a:lstStyle/>
          <a:p>
            <a:r>
              <a:rPr lang="en-US" sz="3200" dirty="0">
                <a:latin typeface="Cambria Math" panose="02040503050406030204" pitchFamily="18" charset="0"/>
                <a:ea typeface="Cambria Math" panose="02040503050406030204" pitchFamily="18" charset="0"/>
              </a:rPr>
              <a:t>Two-Level Variance Decomposition (Rights &amp; Sterba, 2019a)</a:t>
            </a:r>
          </a:p>
        </p:txBody>
      </p:sp>
    </p:spTree>
    <p:extLst>
      <p:ext uri="{BB962C8B-B14F-4D97-AF65-F5344CB8AC3E}">
        <p14:creationId xmlns:p14="http://schemas.microsoft.com/office/powerpoint/2010/main" val="3212772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20633</TotalTime>
  <Words>1809</Words>
  <Application>Microsoft Office PowerPoint</Application>
  <PresentationFormat>Widescreen</PresentationFormat>
  <Paragraphs>163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 Math</vt:lpstr>
      <vt:lpstr>Consolas</vt:lpstr>
      <vt:lpstr>Times New Roman</vt:lpstr>
      <vt:lpstr>Office Theme</vt:lpstr>
      <vt:lpstr>mlmeval: Complementary Tools for an Integrated Approach to Multilevel Model Selection</vt:lpstr>
      <vt:lpstr>Introduction</vt:lpstr>
      <vt:lpstr>Background</vt:lpstr>
      <vt:lpstr>Multilevel Model Adequacy: R2 Measures</vt:lpstr>
      <vt:lpstr>Multilevel Model Adequacy: R2 Measures</vt:lpstr>
      <vt:lpstr>Multilevel Model Adequacy: R2 Measures</vt:lpstr>
      <vt:lpstr>Two-Level Linear Mixed Model</vt:lpstr>
      <vt:lpstr>y_ij=x_ij^′ γ+w_ij^′ u_j+e_ij</vt:lpstr>
      <vt:lpstr>Two-Level Variance Decomposition (Rights &amp; Sterba, 2019a)</vt:lpstr>
      <vt:lpstr>Two-Level Variance Decomposition</vt:lpstr>
      <vt:lpstr>Full Variance Decomposition (cwc)</vt:lpstr>
      <vt:lpstr>Full Two-Level Variance Decomposition (cwc)</vt:lpstr>
      <vt:lpstr>Full Two-Level Variance Decomposition (cwc)</vt:lpstr>
      <vt:lpstr>PowerPoint Presentation</vt:lpstr>
      <vt:lpstr>PowerPoint Presentation</vt:lpstr>
      <vt:lpstr>PowerPoint Presentation</vt:lpstr>
      <vt:lpstr>PowerPoint Presentation</vt:lpstr>
      <vt:lpstr>PowerPoint Presentation</vt:lpstr>
      <vt:lpstr>R2 Measures: Software Implementation</vt:lpstr>
      <vt:lpstr>mlmeval implementation of R2 Framework</vt:lpstr>
      <vt:lpstr>Syntax</vt:lpstr>
      <vt:lpstr>PowerPoint Presentation</vt:lpstr>
      <vt:lpstr>PowerPoint Presentation</vt:lpstr>
      <vt:lpstr>PowerPoint Presentation</vt:lpstr>
      <vt:lpstr>PowerPoint Presentation</vt:lpstr>
      <vt:lpstr>Future Directions</vt:lpstr>
      <vt:lpstr>Thank you! Email us at:</vt:lpstr>
      <vt:lpstr>References</vt:lpstr>
      <vt:lpstr>References (cont.’d)</vt:lpstr>
      <vt:lpstr>Appendix: Model Fit: Information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mlmeval: Complementary Tools for an Integrated Approach to Multilevel Model Selection</dc:title>
  <dc:creator>Gambino, Anthony</dc:creator>
  <cp:lastModifiedBy>Gambino, Anthony</cp:lastModifiedBy>
  <cp:revision>209</cp:revision>
  <dcterms:created xsi:type="dcterms:W3CDTF">2022-07-06T21:44:20Z</dcterms:created>
  <dcterms:modified xsi:type="dcterms:W3CDTF">2022-08-11T19:55:44Z</dcterms:modified>
</cp:coreProperties>
</file>