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652" r:id="rId3"/>
    <p:sldId id="655" r:id="rId4"/>
    <p:sldId id="279" r:id="rId5"/>
    <p:sldId id="270" r:id="rId6"/>
    <p:sldId id="654" r:id="rId7"/>
    <p:sldId id="644" r:id="rId8"/>
    <p:sldId id="642" r:id="rId9"/>
    <p:sldId id="643" r:id="rId10"/>
    <p:sldId id="267" r:id="rId11"/>
    <p:sldId id="269" r:id="rId12"/>
    <p:sldId id="649" r:id="rId13"/>
    <p:sldId id="262" r:id="rId14"/>
    <p:sldId id="271" r:id="rId15"/>
    <p:sldId id="280" r:id="rId16"/>
    <p:sldId id="277" r:id="rId17"/>
    <p:sldId id="278" r:id="rId18"/>
    <p:sldId id="648" r:id="rId19"/>
    <p:sldId id="276" r:id="rId20"/>
    <p:sldId id="646" r:id="rId21"/>
    <p:sldId id="645" r:id="rId22"/>
    <p:sldId id="647" r:id="rId23"/>
    <p:sldId id="257" r:id="rId24"/>
    <p:sldId id="651" r:id="rId25"/>
    <p:sldId id="650" r:id="rId26"/>
    <p:sldId id="657" r:id="rId27"/>
    <p:sldId id="274" r:id="rId28"/>
    <p:sldId id="656" r:id="rId29"/>
    <p:sldId id="27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097" autoAdjust="0"/>
  </p:normalViewPr>
  <p:slideViewPr>
    <p:cSldViewPr snapToGrid="0">
      <p:cViewPr varScale="1">
        <p:scale>
          <a:sx n="76" d="100"/>
          <a:sy n="76" d="100"/>
        </p:scale>
        <p:origin x="82" y="1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D5AAA3-F7BA-493F-8574-097F476A9E1B}" type="datetimeFigureOut">
              <a:rPr lang="en-US" smtClean="0"/>
              <a:t>8/1/2022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F918B1-0907-4787-B258-36CE80FADF03}" type="slidenum">
              <a:rPr lang="en-US" smtClean="0"/>
              <a:t>‹#›</a:t>
            </a:fld>
            <a:endParaRPr lang="en-US"/>
          </a:p>
        </p:txBody>
      </p:sp>
    </p:spTree>
    <p:extLst>
      <p:ext uri="{BB962C8B-B14F-4D97-AF65-F5344CB8AC3E}">
        <p14:creationId xmlns:p14="http://schemas.microsoft.com/office/powerpoint/2010/main" val="1317401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Of note, the spatial regression (or SEM) setup makes clear that there are back-and-forth influences between regions, which create a recursive kind of cyclical process; for example, regions 1 and 2 in the equations above both affect </a:t>
            </a:r>
            <a:r>
              <a:rPr lang="en-US" sz="1800" dirty="0" err="1">
                <a:effectLst/>
                <a:latin typeface="Arial" panose="020B0604020202020204" pitchFamily="34" charset="0"/>
                <a:ea typeface="Calibri" panose="020F0502020204030204" pitchFamily="34" charset="0"/>
                <a:cs typeface="Times New Roman" panose="02020603050405020304" pitchFamily="18" charset="0"/>
              </a:rPr>
              <a:t>eachoter</a:t>
            </a:r>
            <a:r>
              <a:rPr lang="en-US" sz="1800" dirty="0">
                <a:effectLst/>
                <a:latin typeface="Arial" panose="020B0604020202020204" pitchFamily="34" charset="0"/>
                <a:ea typeface="Calibri" panose="020F0502020204030204" pitchFamily="34" charset="0"/>
                <a:cs typeface="Times New Roman" panose="02020603050405020304" pitchFamily="18" charset="0"/>
              </a:rPr>
              <a:t>. The estimation of effects therefore might need to take this recursive (mutually reinforcing) pattern into account, which is the case in Stata’s </a:t>
            </a:r>
            <a:r>
              <a:rPr lang="en-US" sz="1800" dirty="0" err="1">
                <a:effectLst/>
                <a:latin typeface="Courier New" panose="02070309020205020404" pitchFamily="49" charset="0"/>
                <a:ea typeface="Calibri" panose="020F0502020204030204" pitchFamily="34" charset="0"/>
                <a:cs typeface="Times New Roman" panose="02020603050405020304" pitchFamily="18" charset="0"/>
              </a:rPr>
              <a:t>sp</a:t>
            </a:r>
            <a:r>
              <a:rPr lang="en-US" sz="1800" dirty="0">
                <a:effectLst/>
                <a:latin typeface="Arial" panose="020B0604020202020204" pitchFamily="34" charset="0"/>
                <a:ea typeface="Calibri" panose="020F0502020204030204" pitchFamily="34" charset="0"/>
                <a:cs typeface="Times New Roman" panose="02020603050405020304" pitchFamily="18" charset="0"/>
              </a:rPr>
              <a:t> spatial analytic module, which allows one to estimate the resulting total effect, after the plain direct effect between two variables are estimated; the </a:t>
            </a:r>
            <a:r>
              <a:rPr lang="en-US" sz="1800" dirty="0" err="1">
                <a:effectLst/>
                <a:latin typeface="Courier New" panose="02070309020205020404" pitchFamily="49" charset="0"/>
                <a:ea typeface="Calibri" panose="020F0502020204030204" pitchFamily="34" charset="0"/>
                <a:cs typeface="Times New Roman" panose="02020603050405020304" pitchFamily="18" charset="0"/>
              </a:rPr>
              <a:t>sp</a:t>
            </a:r>
            <a:r>
              <a:rPr lang="en-US" sz="1800" dirty="0">
                <a:effectLst/>
                <a:latin typeface="Arial" panose="020B0604020202020204" pitchFamily="34" charset="0"/>
                <a:ea typeface="Calibri" panose="020F0502020204030204" pitchFamily="34" charset="0"/>
                <a:cs typeface="Times New Roman" panose="02020603050405020304" pitchFamily="18" charset="0"/>
              </a:rPr>
              <a:t> module does not allow flexible expansion to SEM and multilevel models however, so it is not pursued here.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48F918B1-0907-4787-B258-36CE80FADF03}" type="slidenum">
              <a:rPr lang="en-US" smtClean="0"/>
              <a:t>5</a:t>
            </a:fld>
            <a:endParaRPr lang="en-US"/>
          </a:p>
        </p:txBody>
      </p:sp>
    </p:spTree>
    <p:extLst>
      <p:ext uri="{BB962C8B-B14F-4D97-AF65-F5344CB8AC3E}">
        <p14:creationId xmlns:p14="http://schemas.microsoft.com/office/powerpoint/2010/main" val="139095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Times New Roman" pitchFamily="18" charset="0"/>
                <a:cs typeface="Times New Roman" pitchFamily="18" charset="0"/>
              </a:rPr>
              <a:t>Social Vulnerability Index 2018- Life expectancy at birth in 2017 spatial </a:t>
            </a:r>
            <a:r>
              <a:rPr lang="en-US" sz="1200" dirty="0" err="1">
                <a:latin typeface="Times New Roman" pitchFamily="18" charset="0"/>
                <a:cs typeface="Times New Roman" pitchFamily="18" charset="0"/>
              </a:rPr>
              <a:t>nonrecursive</a:t>
            </a:r>
            <a:r>
              <a:rPr lang="en-US" sz="1200" dirty="0">
                <a:latin typeface="Times New Roman" pitchFamily="18" charset="0"/>
                <a:cs typeface="Times New Roman" pitchFamily="18" charset="0"/>
              </a:rPr>
              <a:t> SEM model with spatial CFA component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http://dagitty.net/dags.html?id=E2jxE6</a:t>
            </a:r>
          </a:p>
        </p:txBody>
      </p:sp>
      <p:sp>
        <p:nvSpPr>
          <p:cNvPr id="4" name="Slide Number Placeholder 3"/>
          <p:cNvSpPr>
            <a:spLocks noGrp="1"/>
          </p:cNvSpPr>
          <p:nvPr>
            <p:ph type="sldNum" sz="quarter" idx="5"/>
          </p:nvPr>
        </p:nvSpPr>
        <p:spPr/>
        <p:txBody>
          <a:bodyPr/>
          <a:lstStyle/>
          <a:p>
            <a:fld id="{B6BCDD96-A73A-45E7-95A4-1BB44B355F82}" type="slidenum">
              <a:rPr lang="en-US" smtClean="0"/>
              <a:t>24</a:t>
            </a:fld>
            <a:endParaRPr lang="en-US"/>
          </a:p>
        </p:txBody>
      </p:sp>
    </p:spTree>
    <p:extLst>
      <p:ext uri="{BB962C8B-B14F-4D97-AF65-F5344CB8AC3E}">
        <p14:creationId xmlns:p14="http://schemas.microsoft.com/office/powerpoint/2010/main" val="3691648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p>
        </p:txBody>
      </p:sp>
      <p:sp>
        <p:nvSpPr>
          <p:cNvPr id="4" name="Slide Number Placeholder 3"/>
          <p:cNvSpPr>
            <a:spLocks noGrp="1"/>
          </p:cNvSpPr>
          <p:nvPr>
            <p:ph type="sldNum" sz="quarter" idx="5"/>
          </p:nvPr>
        </p:nvSpPr>
        <p:spPr/>
        <p:txBody>
          <a:bodyPr/>
          <a:lstStyle/>
          <a:p>
            <a:fld id="{9BFA0217-716D-448F-8886-B7CD33E571BC}" type="slidenum">
              <a:rPr lang="en-US" smtClean="0"/>
              <a:t>10</a:t>
            </a:fld>
            <a:endParaRPr lang="en-US"/>
          </a:p>
        </p:txBody>
      </p:sp>
    </p:spTree>
    <p:extLst>
      <p:ext uri="{BB962C8B-B14F-4D97-AF65-F5344CB8AC3E}">
        <p14:creationId xmlns:p14="http://schemas.microsoft.com/office/powerpoint/2010/main" val="2014711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p>
        </p:txBody>
      </p:sp>
      <p:sp>
        <p:nvSpPr>
          <p:cNvPr id="4" name="Slide Number Placeholder 3"/>
          <p:cNvSpPr>
            <a:spLocks noGrp="1"/>
          </p:cNvSpPr>
          <p:nvPr>
            <p:ph type="sldNum" sz="quarter" idx="5"/>
          </p:nvPr>
        </p:nvSpPr>
        <p:spPr/>
        <p:txBody>
          <a:bodyPr/>
          <a:lstStyle/>
          <a:p>
            <a:fld id="{9BFA0217-716D-448F-8886-B7CD33E571BC}" type="slidenum">
              <a:rPr lang="en-US" smtClean="0"/>
              <a:t>11</a:t>
            </a:fld>
            <a:endParaRPr lang="en-US"/>
          </a:p>
        </p:txBody>
      </p:sp>
    </p:spTree>
    <p:extLst>
      <p:ext uri="{BB962C8B-B14F-4D97-AF65-F5344CB8AC3E}">
        <p14:creationId xmlns:p14="http://schemas.microsoft.com/office/powerpoint/2010/main" val="3834159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511100 w: on top of it (then clockwise) 511200 515102 511000  510500</a:t>
            </a:r>
          </a:p>
          <a:p>
            <a:endParaRPr lang="en-US" dirty="0"/>
          </a:p>
          <a:p>
            <a:r>
              <a:rPr lang="en-US" dirty="0"/>
              <a:t>	</a:t>
            </a:r>
            <a:r>
              <a:rPr lang="en-US" dirty="0" err="1"/>
              <a:t>tractce</a:t>
            </a:r>
            <a:r>
              <a:rPr lang="en-US" dirty="0"/>
              <a:t>	</a:t>
            </a:r>
            <a:r>
              <a:rPr lang="en-US" dirty="0" err="1"/>
              <a:t>pwgh~cst</a:t>
            </a:r>
            <a:r>
              <a:rPr lang="en-US" dirty="0"/>
              <a:t>	</a:t>
            </a:r>
            <a:r>
              <a:rPr lang="en-US" dirty="0" err="1"/>
              <a:t>totlog~t</a:t>
            </a:r>
            <a:r>
              <a:rPr lang="en-US" dirty="0"/>
              <a:t>	</a:t>
            </a:r>
          </a:p>
          <a:p>
            <a:r>
              <a:rPr lang="en-US" dirty="0"/>
              <a:t>				</a:t>
            </a:r>
          </a:p>
          <a:p>
            <a:r>
              <a:rPr lang="en-US" dirty="0"/>
              <a:t>500.	510500	6.89544	0	</a:t>
            </a:r>
          </a:p>
          <a:p>
            <a:r>
              <a:rPr lang="en-US" dirty="0"/>
              <a:t>510.	511000	6.233464	58	</a:t>
            </a:r>
          </a:p>
          <a:p>
            <a:r>
              <a:rPr lang="en-US" dirty="0"/>
              <a:t>512.	511100	10.1092	94	</a:t>
            </a:r>
          </a:p>
          <a:p>
            <a:r>
              <a:rPr lang="en-US" dirty="0"/>
              <a:t>514.	511200	5.18125	16	</a:t>
            </a:r>
          </a:p>
          <a:p>
            <a:r>
              <a:rPr lang="en-US" dirty="0"/>
              <a:t>557.	515102	3.446924	60.5	</a:t>
            </a:r>
          </a:p>
          <a:p>
            <a:endParaRPr lang="en-US" dirty="0"/>
          </a:p>
        </p:txBody>
      </p:sp>
      <p:sp>
        <p:nvSpPr>
          <p:cNvPr id="4" name="Slide Number Placeholder 3"/>
          <p:cNvSpPr>
            <a:spLocks noGrp="1"/>
          </p:cNvSpPr>
          <p:nvPr>
            <p:ph type="sldNum" sz="quarter" idx="5"/>
          </p:nvPr>
        </p:nvSpPr>
        <p:spPr/>
        <p:txBody>
          <a:bodyPr/>
          <a:lstStyle/>
          <a:p>
            <a:fld id="{B6FEB7CC-023F-407B-A723-945A2510E743}" type="slidenum">
              <a:rPr lang="en-US" smtClean="0"/>
              <a:t>13</a:t>
            </a:fld>
            <a:endParaRPr lang="en-US"/>
          </a:p>
        </p:txBody>
      </p:sp>
    </p:spTree>
    <p:extLst>
      <p:ext uri="{BB962C8B-B14F-4D97-AF65-F5344CB8AC3E}">
        <p14:creationId xmlns:p14="http://schemas.microsoft.com/office/powerpoint/2010/main" val="1265557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latin typeface="Courier New" panose="02070309020205020404" pitchFamily="49" charset="0"/>
                <a:cs typeface="Courier New" panose="02070309020205020404" pitchFamily="49" charset="0"/>
              </a:rPr>
              <a:t>egen</a:t>
            </a:r>
            <a:r>
              <a:rPr lang="en-US" dirty="0">
                <a:latin typeface="Courier New" panose="02070309020205020404" pitchFamily="49" charset="0"/>
                <a:cs typeface="Courier New" panose="02070309020205020404" pitchFamily="49" charset="0"/>
              </a:rPr>
              <a:t> pmin2c = cut(</a:t>
            </a:r>
            <a:r>
              <a:rPr lang="en-US" dirty="0" err="1">
                <a:latin typeface="Courier New" panose="02070309020205020404" pitchFamily="49" charset="0"/>
                <a:cs typeface="Courier New" panose="02070309020205020404" pitchFamily="49" charset="0"/>
              </a:rPr>
              <a:t>ep_minrty</a:t>
            </a:r>
            <a:r>
              <a:rPr lang="en-US" dirty="0">
                <a:latin typeface="Courier New" panose="02070309020205020404" pitchFamily="49" charset="0"/>
                <a:cs typeface="Courier New" panose="02070309020205020404" pitchFamily="49" charset="0"/>
              </a:rPr>
              <a:t>), at(0,22.1999, 101)</a:t>
            </a:r>
          </a:p>
          <a:p>
            <a:r>
              <a:rPr lang="en-US" dirty="0" err="1">
                <a:latin typeface="Courier New" panose="02070309020205020404" pitchFamily="49" charset="0"/>
                <a:cs typeface="Courier New" panose="02070309020205020404" pitchFamily="49" charset="0"/>
              </a:rPr>
              <a:t>egen</a:t>
            </a:r>
            <a:r>
              <a:rPr lang="en-US" dirty="0">
                <a:latin typeface="Courier New" panose="02070309020205020404" pitchFamily="49" charset="0"/>
                <a:cs typeface="Courier New" panose="02070309020205020404" pitchFamily="49" charset="0"/>
              </a:rPr>
              <a:t> lfex2c = cut(trlfex1015), at(0,79.99, 90)</a:t>
            </a:r>
          </a:p>
        </p:txBody>
      </p:sp>
      <p:sp>
        <p:nvSpPr>
          <p:cNvPr id="4" name="Slide Number Placeholder 3"/>
          <p:cNvSpPr>
            <a:spLocks noGrp="1"/>
          </p:cNvSpPr>
          <p:nvPr>
            <p:ph type="sldNum" sz="quarter" idx="5"/>
          </p:nvPr>
        </p:nvSpPr>
        <p:spPr/>
        <p:txBody>
          <a:bodyPr/>
          <a:lstStyle/>
          <a:p>
            <a:fld id="{48F918B1-0907-4787-B258-36CE80FADF03}" type="slidenum">
              <a:rPr lang="en-US" smtClean="0"/>
              <a:t>14</a:t>
            </a:fld>
            <a:endParaRPr lang="en-US"/>
          </a:p>
        </p:txBody>
      </p:sp>
    </p:spTree>
    <p:extLst>
      <p:ext uri="{BB962C8B-B14F-4D97-AF65-F5344CB8AC3E}">
        <p14:creationId xmlns:p14="http://schemas.microsoft.com/office/powerpoint/2010/main" val="32432210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F918B1-0907-4787-B258-36CE80FADF03}" type="slidenum">
              <a:rPr lang="en-US" smtClean="0"/>
              <a:t>15</a:t>
            </a:fld>
            <a:endParaRPr lang="en-US"/>
          </a:p>
        </p:txBody>
      </p:sp>
    </p:spTree>
    <p:extLst>
      <p:ext uri="{BB962C8B-B14F-4D97-AF65-F5344CB8AC3E}">
        <p14:creationId xmlns:p14="http://schemas.microsoft.com/office/powerpoint/2010/main" val="20622635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F918B1-0907-4787-B258-36CE80FADF03}" type="slidenum">
              <a:rPr lang="en-US" smtClean="0"/>
              <a:t>16</a:t>
            </a:fld>
            <a:endParaRPr lang="en-US"/>
          </a:p>
        </p:txBody>
      </p:sp>
    </p:spTree>
    <p:extLst>
      <p:ext uri="{BB962C8B-B14F-4D97-AF65-F5344CB8AC3E}">
        <p14:creationId xmlns:p14="http://schemas.microsoft.com/office/powerpoint/2010/main" val="1892500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Stata can generate 1 layer movies too, see Chuck Huber’s ‘How To’: </a:t>
            </a:r>
          </a:p>
        </p:txBody>
      </p:sp>
      <p:sp>
        <p:nvSpPr>
          <p:cNvPr id="4" name="Slide Number Placeholder 3"/>
          <p:cNvSpPr>
            <a:spLocks noGrp="1"/>
          </p:cNvSpPr>
          <p:nvPr>
            <p:ph type="sldNum" sz="quarter" idx="5"/>
          </p:nvPr>
        </p:nvSpPr>
        <p:spPr/>
        <p:txBody>
          <a:bodyPr/>
          <a:lstStyle/>
          <a:p>
            <a:fld id="{48F918B1-0907-4787-B258-36CE80FADF03}" type="slidenum">
              <a:rPr lang="en-US" smtClean="0"/>
              <a:t>17</a:t>
            </a:fld>
            <a:endParaRPr lang="en-US"/>
          </a:p>
        </p:txBody>
      </p:sp>
    </p:spTree>
    <p:extLst>
      <p:ext uri="{BB962C8B-B14F-4D97-AF65-F5344CB8AC3E}">
        <p14:creationId xmlns:p14="http://schemas.microsoft.com/office/powerpoint/2010/main" val="3488149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Times New Roman" pitchFamily="18" charset="0"/>
                <a:cs typeface="Times New Roman" pitchFamily="18" charset="0"/>
              </a:rPr>
              <a:t>Social Vulnerability Index 2018- Life expectancy at birth in 2017 spatial </a:t>
            </a:r>
            <a:r>
              <a:rPr lang="en-US" sz="1200" dirty="0" err="1">
                <a:latin typeface="Times New Roman" pitchFamily="18" charset="0"/>
                <a:cs typeface="Times New Roman" pitchFamily="18" charset="0"/>
              </a:rPr>
              <a:t>nonrecursive</a:t>
            </a:r>
            <a:r>
              <a:rPr lang="en-US" sz="1200" dirty="0">
                <a:latin typeface="Times New Roman" pitchFamily="18" charset="0"/>
                <a:cs typeface="Times New Roman" pitchFamily="18" charset="0"/>
              </a:rPr>
              <a:t> SEM model with spatial CFA component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http://dagitty.net/dags.html?id=E2jxE6</a:t>
            </a:r>
          </a:p>
        </p:txBody>
      </p:sp>
      <p:sp>
        <p:nvSpPr>
          <p:cNvPr id="4" name="Slide Number Placeholder 3"/>
          <p:cNvSpPr>
            <a:spLocks noGrp="1"/>
          </p:cNvSpPr>
          <p:nvPr>
            <p:ph type="sldNum" sz="quarter" idx="5"/>
          </p:nvPr>
        </p:nvSpPr>
        <p:spPr/>
        <p:txBody>
          <a:bodyPr/>
          <a:lstStyle/>
          <a:p>
            <a:fld id="{B6BCDD96-A73A-45E7-95A4-1BB44B355F82}" type="slidenum">
              <a:rPr lang="en-US" smtClean="0"/>
              <a:t>23</a:t>
            </a:fld>
            <a:endParaRPr lang="en-US"/>
          </a:p>
        </p:txBody>
      </p:sp>
    </p:spTree>
    <p:extLst>
      <p:ext uri="{BB962C8B-B14F-4D97-AF65-F5344CB8AC3E}">
        <p14:creationId xmlns:p14="http://schemas.microsoft.com/office/powerpoint/2010/main" val="4182407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953ED-7A4F-6E76-7DBB-AFF559974B3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1CDD4C5-48DF-6028-0837-2C0E5C3A2C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09D0E10-FC14-37AF-0E50-D525BDBDBDA0}"/>
              </a:ext>
            </a:extLst>
          </p:cNvPr>
          <p:cNvSpPr>
            <a:spLocks noGrp="1"/>
          </p:cNvSpPr>
          <p:nvPr>
            <p:ph type="dt" sz="half" idx="10"/>
          </p:nvPr>
        </p:nvSpPr>
        <p:spPr/>
        <p:txBody>
          <a:bodyPr/>
          <a:lstStyle/>
          <a:p>
            <a:fld id="{CE22193A-987E-4C51-B817-90964BD179D9}" type="datetimeFigureOut">
              <a:rPr lang="en-US" smtClean="0"/>
              <a:t>8/1/2022</a:t>
            </a:fld>
            <a:endParaRPr lang="en-US"/>
          </a:p>
        </p:txBody>
      </p:sp>
      <p:sp>
        <p:nvSpPr>
          <p:cNvPr id="5" name="Footer Placeholder 4">
            <a:extLst>
              <a:ext uri="{FF2B5EF4-FFF2-40B4-BE49-F238E27FC236}">
                <a16:creationId xmlns:a16="http://schemas.microsoft.com/office/drawing/2014/main" id="{6C192A91-5B2A-D2D4-B195-F19CA58FCE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A4B80F-760D-0518-7649-FF929AAEBEB6}"/>
              </a:ext>
            </a:extLst>
          </p:cNvPr>
          <p:cNvSpPr>
            <a:spLocks noGrp="1"/>
          </p:cNvSpPr>
          <p:nvPr>
            <p:ph type="sldNum" sz="quarter" idx="12"/>
          </p:nvPr>
        </p:nvSpPr>
        <p:spPr/>
        <p:txBody>
          <a:bodyPr/>
          <a:lstStyle/>
          <a:p>
            <a:fld id="{BC757311-7BBE-4E89-B670-487DF387850A}" type="slidenum">
              <a:rPr lang="en-US" smtClean="0"/>
              <a:t>‹#›</a:t>
            </a:fld>
            <a:endParaRPr lang="en-US"/>
          </a:p>
        </p:txBody>
      </p:sp>
    </p:spTree>
    <p:extLst>
      <p:ext uri="{BB962C8B-B14F-4D97-AF65-F5344CB8AC3E}">
        <p14:creationId xmlns:p14="http://schemas.microsoft.com/office/powerpoint/2010/main" val="1101281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A60048-BCB7-C9F1-9F48-A1A4228F54B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5B77516-C464-30F7-BE90-7F6545A7125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8CA849-A268-A8AE-7283-CF78246963D2}"/>
              </a:ext>
            </a:extLst>
          </p:cNvPr>
          <p:cNvSpPr>
            <a:spLocks noGrp="1"/>
          </p:cNvSpPr>
          <p:nvPr>
            <p:ph type="dt" sz="half" idx="10"/>
          </p:nvPr>
        </p:nvSpPr>
        <p:spPr/>
        <p:txBody>
          <a:bodyPr/>
          <a:lstStyle/>
          <a:p>
            <a:fld id="{CE22193A-987E-4C51-B817-90964BD179D9}" type="datetimeFigureOut">
              <a:rPr lang="en-US" smtClean="0"/>
              <a:t>8/1/2022</a:t>
            </a:fld>
            <a:endParaRPr lang="en-US"/>
          </a:p>
        </p:txBody>
      </p:sp>
      <p:sp>
        <p:nvSpPr>
          <p:cNvPr id="5" name="Footer Placeholder 4">
            <a:extLst>
              <a:ext uri="{FF2B5EF4-FFF2-40B4-BE49-F238E27FC236}">
                <a16:creationId xmlns:a16="http://schemas.microsoft.com/office/drawing/2014/main" id="{742AADCB-C972-148B-EC84-C9C9A6C7CC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F545AC-15A3-083B-0783-FAEC16B6E060}"/>
              </a:ext>
            </a:extLst>
          </p:cNvPr>
          <p:cNvSpPr>
            <a:spLocks noGrp="1"/>
          </p:cNvSpPr>
          <p:nvPr>
            <p:ph type="sldNum" sz="quarter" idx="12"/>
          </p:nvPr>
        </p:nvSpPr>
        <p:spPr/>
        <p:txBody>
          <a:bodyPr/>
          <a:lstStyle/>
          <a:p>
            <a:fld id="{BC757311-7BBE-4E89-B670-487DF387850A}" type="slidenum">
              <a:rPr lang="en-US" smtClean="0"/>
              <a:t>‹#›</a:t>
            </a:fld>
            <a:endParaRPr lang="en-US"/>
          </a:p>
        </p:txBody>
      </p:sp>
    </p:spTree>
    <p:extLst>
      <p:ext uri="{BB962C8B-B14F-4D97-AF65-F5344CB8AC3E}">
        <p14:creationId xmlns:p14="http://schemas.microsoft.com/office/powerpoint/2010/main" val="17678224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49B4FD-5773-B297-1CC6-DF518716050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6A3A203-8920-C2B5-AB08-270BC5E3319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9BD90-C705-0A8B-9E0C-B6F0FFF894B9}"/>
              </a:ext>
            </a:extLst>
          </p:cNvPr>
          <p:cNvSpPr>
            <a:spLocks noGrp="1"/>
          </p:cNvSpPr>
          <p:nvPr>
            <p:ph type="dt" sz="half" idx="10"/>
          </p:nvPr>
        </p:nvSpPr>
        <p:spPr/>
        <p:txBody>
          <a:bodyPr/>
          <a:lstStyle/>
          <a:p>
            <a:fld id="{CE22193A-987E-4C51-B817-90964BD179D9}" type="datetimeFigureOut">
              <a:rPr lang="en-US" smtClean="0"/>
              <a:t>8/1/2022</a:t>
            </a:fld>
            <a:endParaRPr lang="en-US"/>
          </a:p>
        </p:txBody>
      </p:sp>
      <p:sp>
        <p:nvSpPr>
          <p:cNvPr id="5" name="Footer Placeholder 4">
            <a:extLst>
              <a:ext uri="{FF2B5EF4-FFF2-40B4-BE49-F238E27FC236}">
                <a16:creationId xmlns:a16="http://schemas.microsoft.com/office/drawing/2014/main" id="{7398F310-93DA-0530-DA97-502F24EA70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5B177D-FD46-A24E-372B-8820CC3739ED}"/>
              </a:ext>
            </a:extLst>
          </p:cNvPr>
          <p:cNvSpPr>
            <a:spLocks noGrp="1"/>
          </p:cNvSpPr>
          <p:nvPr>
            <p:ph type="sldNum" sz="quarter" idx="12"/>
          </p:nvPr>
        </p:nvSpPr>
        <p:spPr/>
        <p:txBody>
          <a:bodyPr/>
          <a:lstStyle/>
          <a:p>
            <a:fld id="{BC757311-7BBE-4E89-B670-487DF387850A}" type="slidenum">
              <a:rPr lang="en-US" smtClean="0"/>
              <a:t>‹#›</a:t>
            </a:fld>
            <a:endParaRPr lang="en-US"/>
          </a:p>
        </p:txBody>
      </p:sp>
    </p:spTree>
    <p:extLst>
      <p:ext uri="{BB962C8B-B14F-4D97-AF65-F5344CB8AC3E}">
        <p14:creationId xmlns:p14="http://schemas.microsoft.com/office/powerpoint/2010/main" val="2904079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1C091-CF9E-F88A-293A-ECBCCE5EA2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2BC85EF-436A-C42B-710D-F4BA62545E2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3D2162-68FE-DD39-826A-DDF3C5E8F667}"/>
              </a:ext>
            </a:extLst>
          </p:cNvPr>
          <p:cNvSpPr>
            <a:spLocks noGrp="1"/>
          </p:cNvSpPr>
          <p:nvPr>
            <p:ph type="dt" sz="half" idx="10"/>
          </p:nvPr>
        </p:nvSpPr>
        <p:spPr/>
        <p:txBody>
          <a:bodyPr/>
          <a:lstStyle/>
          <a:p>
            <a:fld id="{CE22193A-987E-4C51-B817-90964BD179D9}" type="datetimeFigureOut">
              <a:rPr lang="en-US" smtClean="0"/>
              <a:t>8/1/2022</a:t>
            </a:fld>
            <a:endParaRPr lang="en-US"/>
          </a:p>
        </p:txBody>
      </p:sp>
      <p:sp>
        <p:nvSpPr>
          <p:cNvPr id="5" name="Footer Placeholder 4">
            <a:extLst>
              <a:ext uri="{FF2B5EF4-FFF2-40B4-BE49-F238E27FC236}">
                <a16:creationId xmlns:a16="http://schemas.microsoft.com/office/drawing/2014/main" id="{38304C35-F435-1261-E6FD-5CC9592D92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268290-E3E1-C1AE-7E1C-F3F9137DB574}"/>
              </a:ext>
            </a:extLst>
          </p:cNvPr>
          <p:cNvSpPr>
            <a:spLocks noGrp="1"/>
          </p:cNvSpPr>
          <p:nvPr>
            <p:ph type="sldNum" sz="quarter" idx="12"/>
          </p:nvPr>
        </p:nvSpPr>
        <p:spPr/>
        <p:txBody>
          <a:bodyPr/>
          <a:lstStyle/>
          <a:p>
            <a:fld id="{BC757311-7BBE-4E89-B670-487DF387850A}" type="slidenum">
              <a:rPr lang="en-US" smtClean="0"/>
              <a:t>‹#›</a:t>
            </a:fld>
            <a:endParaRPr lang="en-US"/>
          </a:p>
        </p:txBody>
      </p:sp>
    </p:spTree>
    <p:extLst>
      <p:ext uri="{BB962C8B-B14F-4D97-AF65-F5344CB8AC3E}">
        <p14:creationId xmlns:p14="http://schemas.microsoft.com/office/powerpoint/2010/main" val="1298022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C3C1E-B6B1-F2D1-76AF-9E47EA2C56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80A21FA-2744-3363-0F1B-7DBA77E541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4A5B9-F1E1-6A3B-B05A-19D39C772B1F}"/>
              </a:ext>
            </a:extLst>
          </p:cNvPr>
          <p:cNvSpPr>
            <a:spLocks noGrp="1"/>
          </p:cNvSpPr>
          <p:nvPr>
            <p:ph type="dt" sz="half" idx="10"/>
          </p:nvPr>
        </p:nvSpPr>
        <p:spPr/>
        <p:txBody>
          <a:bodyPr/>
          <a:lstStyle/>
          <a:p>
            <a:fld id="{CE22193A-987E-4C51-B817-90964BD179D9}" type="datetimeFigureOut">
              <a:rPr lang="en-US" smtClean="0"/>
              <a:t>8/1/2022</a:t>
            </a:fld>
            <a:endParaRPr lang="en-US"/>
          </a:p>
        </p:txBody>
      </p:sp>
      <p:sp>
        <p:nvSpPr>
          <p:cNvPr id="5" name="Footer Placeholder 4">
            <a:extLst>
              <a:ext uri="{FF2B5EF4-FFF2-40B4-BE49-F238E27FC236}">
                <a16:creationId xmlns:a16="http://schemas.microsoft.com/office/drawing/2014/main" id="{D2795523-87B2-6F3D-4FFE-96450AD9A4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D97353D-C77E-872E-69DF-8B593BE41049}"/>
              </a:ext>
            </a:extLst>
          </p:cNvPr>
          <p:cNvSpPr>
            <a:spLocks noGrp="1"/>
          </p:cNvSpPr>
          <p:nvPr>
            <p:ph type="sldNum" sz="quarter" idx="12"/>
          </p:nvPr>
        </p:nvSpPr>
        <p:spPr/>
        <p:txBody>
          <a:bodyPr/>
          <a:lstStyle/>
          <a:p>
            <a:fld id="{BC757311-7BBE-4E89-B670-487DF387850A}" type="slidenum">
              <a:rPr lang="en-US" smtClean="0"/>
              <a:t>‹#›</a:t>
            </a:fld>
            <a:endParaRPr lang="en-US"/>
          </a:p>
        </p:txBody>
      </p:sp>
    </p:spTree>
    <p:extLst>
      <p:ext uri="{BB962C8B-B14F-4D97-AF65-F5344CB8AC3E}">
        <p14:creationId xmlns:p14="http://schemas.microsoft.com/office/powerpoint/2010/main" val="29843426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BCDD7-CD94-B332-CEFA-9525A6DB82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6123F-3CA2-1857-F38D-3D12433E841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4C8756E-46B1-9C2C-6075-6FDDF4A1CF8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BD0A905-EDBD-BF39-91CC-272126A72507}"/>
              </a:ext>
            </a:extLst>
          </p:cNvPr>
          <p:cNvSpPr>
            <a:spLocks noGrp="1"/>
          </p:cNvSpPr>
          <p:nvPr>
            <p:ph type="dt" sz="half" idx="10"/>
          </p:nvPr>
        </p:nvSpPr>
        <p:spPr/>
        <p:txBody>
          <a:bodyPr/>
          <a:lstStyle/>
          <a:p>
            <a:fld id="{CE22193A-987E-4C51-B817-90964BD179D9}" type="datetimeFigureOut">
              <a:rPr lang="en-US" smtClean="0"/>
              <a:t>8/1/2022</a:t>
            </a:fld>
            <a:endParaRPr lang="en-US"/>
          </a:p>
        </p:txBody>
      </p:sp>
      <p:sp>
        <p:nvSpPr>
          <p:cNvPr id="6" name="Footer Placeholder 5">
            <a:extLst>
              <a:ext uri="{FF2B5EF4-FFF2-40B4-BE49-F238E27FC236}">
                <a16:creationId xmlns:a16="http://schemas.microsoft.com/office/drawing/2014/main" id="{6DFD9E3D-E3E4-5CE5-A51F-A5D06C29F29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F5A2709-052E-0F1B-7539-A70D4EDD0056}"/>
              </a:ext>
            </a:extLst>
          </p:cNvPr>
          <p:cNvSpPr>
            <a:spLocks noGrp="1"/>
          </p:cNvSpPr>
          <p:nvPr>
            <p:ph type="sldNum" sz="quarter" idx="12"/>
          </p:nvPr>
        </p:nvSpPr>
        <p:spPr/>
        <p:txBody>
          <a:bodyPr/>
          <a:lstStyle/>
          <a:p>
            <a:fld id="{BC757311-7BBE-4E89-B670-487DF387850A}" type="slidenum">
              <a:rPr lang="en-US" smtClean="0"/>
              <a:t>‹#›</a:t>
            </a:fld>
            <a:endParaRPr lang="en-US"/>
          </a:p>
        </p:txBody>
      </p:sp>
    </p:spTree>
    <p:extLst>
      <p:ext uri="{BB962C8B-B14F-4D97-AF65-F5344CB8AC3E}">
        <p14:creationId xmlns:p14="http://schemas.microsoft.com/office/powerpoint/2010/main" val="71198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FEB659-A4DE-9179-3616-CEA8E722E79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A08028E-A45B-62F0-61D1-67C61D78BE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AD855C-E23E-99DE-D7EE-36189148B55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16F9F48-98E8-3BD6-FB1A-48FBD9D6AFF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EA3ABBA-6AD1-2650-A028-209459324BA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87EB20-D49F-7EB5-C52B-FC88EC51F52E}"/>
              </a:ext>
            </a:extLst>
          </p:cNvPr>
          <p:cNvSpPr>
            <a:spLocks noGrp="1"/>
          </p:cNvSpPr>
          <p:nvPr>
            <p:ph type="dt" sz="half" idx="10"/>
          </p:nvPr>
        </p:nvSpPr>
        <p:spPr/>
        <p:txBody>
          <a:bodyPr/>
          <a:lstStyle/>
          <a:p>
            <a:fld id="{CE22193A-987E-4C51-B817-90964BD179D9}" type="datetimeFigureOut">
              <a:rPr lang="en-US" smtClean="0"/>
              <a:t>8/1/2022</a:t>
            </a:fld>
            <a:endParaRPr lang="en-US"/>
          </a:p>
        </p:txBody>
      </p:sp>
      <p:sp>
        <p:nvSpPr>
          <p:cNvPr id="8" name="Footer Placeholder 7">
            <a:extLst>
              <a:ext uri="{FF2B5EF4-FFF2-40B4-BE49-F238E27FC236}">
                <a16:creationId xmlns:a16="http://schemas.microsoft.com/office/drawing/2014/main" id="{A606A770-7F09-4023-024C-67255819425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F182089-15BD-AC3B-D8AD-63771B1720ED}"/>
              </a:ext>
            </a:extLst>
          </p:cNvPr>
          <p:cNvSpPr>
            <a:spLocks noGrp="1"/>
          </p:cNvSpPr>
          <p:nvPr>
            <p:ph type="sldNum" sz="quarter" idx="12"/>
          </p:nvPr>
        </p:nvSpPr>
        <p:spPr/>
        <p:txBody>
          <a:bodyPr/>
          <a:lstStyle/>
          <a:p>
            <a:fld id="{BC757311-7BBE-4E89-B670-487DF387850A}" type="slidenum">
              <a:rPr lang="en-US" smtClean="0"/>
              <a:t>‹#›</a:t>
            </a:fld>
            <a:endParaRPr lang="en-US"/>
          </a:p>
        </p:txBody>
      </p:sp>
    </p:spTree>
    <p:extLst>
      <p:ext uri="{BB962C8B-B14F-4D97-AF65-F5344CB8AC3E}">
        <p14:creationId xmlns:p14="http://schemas.microsoft.com/office/powerpoint/2010/main" val="1378451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8E65F-85CD-EA46-3B30-0D7BC71BBD8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8B5A36A-3913-0577-AAA5-276A191B4CD1}"/>
              </a:ext>
            </a:extLst>
          </p:cNvPr>
          <p:cNvSpPr>
            <a:spLocks noGrp="1"/>
          </p:cNvSpPr>
          <p:nvPr>
            <p:ph type="dt" sz="half" idx="10"/>
          </p:nvPr>
        </p:nvSpPr>
        <p:spPr/>
        <p:txBody>
          <a:bodyPr/>
          <a:lstStyle/>
          <a:p>
            <a:fld id="{CE22193A-987E-4C51-B817-90964BD179D9}" type="datetimeFigureOut">
              <a:rPr lang="en-US" smtClean="0"/>
              <a:t>8/1/2022</a:t>
            </a:fld>
            <a:endParaRPr lang="en-US"/>
          </a:p>
        </p:txBody>
      </p:sp>
      <p:sp>
        <p:nvSpPr>
          <p:cNvPr id="4" name="Footer Placeholder 3">
            <a:extLst>
              <a:ext uri="{FF2B5EF4-FFF2-40B4-BE49-F238E27FC236}">
                <a16:creationId xmlns:a16="http://schemas.microsoft.com/office/drawing/2014/main" id="{2B1921F6-0948-30BA-8A2E-C0604B1BCCB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69AFB5A-32B4-3BA9-E8AE-B3F652058716}"/>
              </a:ext>
            </a:extLst>
          </p:cNvPr>
          <p:cNvSpPr>
            <a:spLocks noGrp="1"/>
          </p:cNvSpPr>
          <p:nvPr>
            <p:ph type="sldNum" sz="quarter" idx="12"/>
          </p:nvPr>
        </p:nvSpPr>
        <p:spPr/>
        <p:txBody>
          <a:bodyPr/>
          <a:lstStyle/>
          <a:p>
            <a:fld id="{BC757311-7BBE-4E89-B670-487DF387850A}" type="slidenum">
              <a:rPr lang="en-US" smtClean="0"/>
              <a:t>‹#›</a:t>
            </a:fld>
            <a:endParaRPr lang="en-US"/>
          </a:p>
        </p:txBody>
      </p:sp>
    </p:spTree>
    <p:extLst>
      <p:ext uri="{BB962C8B-B14F-4D97-AF65-F5344CB8AC3E}">
        <p14:creationId xmlns:p14="http://schemas.microsoft.com/office/powerpoint/2010/main" val="1212286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005ECE8-F231-374A-940B-468AEFBBA780}"/>
              </a:ext>
            </a:extLst>
          </p:cNvPr>
          <p:cNvSpPr>
            <a:spLocks noGrp="1"/>
          </p:cNvSpPr>
          <p:nvPr>
            <p:ph type="dt" sz="half" idx="10"/>
          </p:nvPr>
        </p:nvSpPr>
        <p:spPr/>
        <p:txBody>
          <a:bodyPr/>
          <a:lstStyle/>
          <a:p>
            <a:fld id="{CE22193A-987E-4C51-B817-90964BD179D9}" type="datetimeFigureOut">
              <a:rPr lang="en-US" smtClean="0"/>
              <a:t>8/1/2022</a:t>
            </a:fld>
            <a:endParaRPr lang="en-US"/>
          </a:p>
        </p:txBody>
      </p:sp>
      <p:sp>
        <p:nvSpPr>
          <p:cNvPr id="3" name="Footer Placeholder 2">
            <a:extLst>
              <a:ext uri="{FF2B5EF4-FFF2-40B4-BE49-F238E27FC236}">
                <a16:creationId xmlns:a16="http://schemas.microsoft.com/office/drawing/2014/main" id="{19106F1E-170E-7730-11FF-9EA5B6FDEA7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5CF9EA-7047-845B-44CB-0B8A5982F253}"/>
              </a:ext>
            </a:extLst>
          </p:cNvPr>
          <p:cNvSpPr>
            <a:spLocks noGrp="1"/>
          </p:cNvSpPr>
          <p:nvPr>
            <p:ph type="sldNum" sz="quarter" idx="12"/>
          </p:nvPr>
        </p:nvSpPr>
        <p:spPr/>
        <p:txBody>
          <a:bodyPr/>
          <a:lstStyle/>
          <a:p>
            <a:fld id="{BC757311-7BBE-4E89-B670-487DF387850A}" type="slidenum">
              <a:rPr lang="en-US" smtClean="0"/>
              <a:t>‹#›</a:t>
            </a:fld>
            <a:endParaRPr lang="en-US"/>
          </a:p>
        </p:txBody>
      </p:sp>
    </p:spTree>
    <p:extLst>
      <p:ext uri="{BB962C8B-B14F-4D97-AF65-F5344CB8AC3E}">
        <p14:creationId xmlns:p14="http://schemas.microsoft.com/office/powerpoint/2010/main" val="3683264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5228A-A317-8EA7-F8C9-66921A519B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76390A8-AF24-970C-8C9D-0514882290C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1DD93A3-1121-4294-DBDE-FDAC0D599F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15CDA8-2D52-200E-2335-F5BA1E73648D}"/>
              </a:ext>
            </a:extLst>
          </p:cNvPr>
          <p:cNvSpPr>
            <a:spLocks noGrp="1"/>
          </p:cNvSpPr>
          <p:nvPr>
            <p:ph type="dt" sz="half" idx="10"/>
          </p:nvPr>
        </p:nvSpPr>
        <p:spPr/>
        <p:txBody>
          <a:bodyPr/>
          <a:lstStyle/>
          <a:p>
            <a:fld id="{CE22193A-987E-4C51-B817-90964BD179D9}" type="datetimeFigureOut">
              <a:rPr lang="en-US" smtClean="0"/>
              <a:t>8/1/2022</a:t>
            </a:fld>
            <a:endParaRPr lang="en-US"/>
          </a:p>
        </p:txBody>
      </p:sp>
      <p:sp>
        <p:nvSpPr>
          <p:cNvPr id="6" name="Footer Placeholder 5">
            <a:extLst>
              <a:ext uri="{FF2B5EF4-FFF2-40B4-BE49-F238E27FC236}">
                <a16:creationId xmlns:a16="http://schemas.microsoft.com/office/drawing/2014/main" id="{8A5D6C5B-FA90-0744-476E-36DDD1CD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0D8E9B-7287-0E1A-0864-36D0B0E6636B}"/>
              </a:ext>
            </a:extLst>
          </p:cNvPr>
          <p:cNvSpPr>
            <a:spLocks noGrp="1"/>
          </p:cNvSpPr>
          <p:nvPr>
            <p:ph type="sldNum" sz="quarter" idx="12"/>
          </p:nvPr>
        </p:nvSpPr>
        <p:spPr/>
        <p:txBody>
          <a:bodyPr/>
          <a:lstStyle/>
          <a:p>
            <a:fld id="{BC757311-7BBE-4E89-B670-487DF387850A}" type="slidenum">
              <a:rPr lang="en-US" smtClean="0"/>
              <a:t>‹#›</a:t>
            </a:fld>
            <a:endParaRPr lang="en-US"/>
          </a:p>
        </p:txBody>
      </p:sp>
    </p:spTree>
    <p:extLst>
      <p:ext uri="{BB962C8B-B14F-4D97-AF65-F5344CB8AC3E}">
        <p14:creationId xmlns:p14="http://schemas.microsoft.com/office/powerpoint/2010/main" val="3349408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3A9DC-ED9A-06E6-826C-5405D7124E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965DA12-7B6C-74A9-EF75-1FE24D1D850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B054FD8-B057-247C-F4D7-E2E7022843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CA1590B-0242-1CC4-34A3-88EDD115FF81}"/>
              </a:ext>
            </a:extLst>
          </p:cNvPr>
          <p:cNvSpPr>
            <a:spLocks noGrp="1"/>
          </p:cNvSpPr>
          <p:nvPr>
            <p:ph type="dt" sz="half" idx="10"/>
          </p:nvPr>
        </p:nvSpPr>
        <p:spPr/>
        <p:txBody>
          <a:bodyPr/>
          <a:lstStyle/>
          <a:p>
            <a:fld id="{CE22193A-987E-4C51-B817-90964BD179D9}" type="datetimeFigureOut">
              <a:rPr lang="en-US" smtClean="0"/>
              <a:t>8/1/2022</a:t>
            </a:fld>
            <a:endParaRPr lang="en-US"/>
          </a:p>
        </p:txBody>
      </p:sp>
      <p:sp>
        <p:nvSpPr>
          <p:cNvPr id="6" name="Footer Placeholder 5">
            <a:extLst>
              <a:ext uri="{FF2B5EF4-FFF2-40B4-BE49-F238E27FC236}">
                <a16:creationId xmlns:a16="http://schemas.microsoft.com/office/drawing/2014/main" id="{06314EDD-65DF-D906-59D1-27A476DC7D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0B93BDB-75B7-F2CC-A0F8-A7C079391940}"/>
              </a:ext>
            </a:extLst>
          </p:cNvPr>
          <p:cNvSpPr>
            <a:spLocks noGrp="1"/>
          </p:cNvSpPr>
          <p:nvPr>
            <p:ph type="sldNum" sz="quarter" idx="12"/>
          </p:nvPr>
        </p:nvSpPr>
        <p:spPr/>
        <p:txBody>
          <a:bodyPr/>
          <a:lstStyle/>
          <a:p>
            <a:fld id="{BC757311-7BBE-4E89-B670-487DF387850A}" type="slidenum">
              <a:rPr lang="en-US" smtClean="0"/>
              <a:t>‹#›</a:t>
            </a:fld>
            <a:endParaRPr lang="en-US"/>
          </a:p>
        </p:txBody>
      </p:sp>
    </p:spTree>
    <p:extLst>
      <p:ext uri="{BB962C8B-B14F-4D97-AF65-F5344CB8AC3E}">
        <p14:creationId xmlns:p14="http://schemas.microsoft.com/office/powerpoint/2010/main" val="3873645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1C1CDB-9133-9FBA-C259-E1E062AC00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079AAA2-6FCF-E3A7-9353-EBAB55CE1C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2B2AC0-DE37-F903-458C-27378DAFAC9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2193A-987E-4C51-B817-90964BD179D9}" type="datetimeFigureOut">
              <a:rPr lang="en-US" smtClean="0"/>
              <a:t>8/1/2022</a:t>
            </a:fld>
            <a:endParaRPr lang="en-US"/>
          </a:p>
        </p:txBody>
      </p:sp>
      <p:sp>
        <p:nvSpPr>
          <p:cNvPr id="5" name="Footer Placeholder 4">
            <a:extLst>
              <a:ext uri="{FF2B5EF4-FFF2-40B4-BE49-F238E27FC236}">
                <a16:creationId xmlns:a16="http://schemas.microsoft.com/office/drawing/2014/main" id="{98D02FED-332A-C43A-7D1A-4B5B8A2950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A6B4C63-9538-D4B8-28E6-AF44A8D7CA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757311-7BBE-4E89-B670-487DF387850A}" type="slidenum">
              <a:rPr lang="en-US" smtClean="0"/>
              <a:t>‹#›</a:t>
            </a:fld>
            <a:endParaRPr lang="en-US"/>
          </a:p>
        </p:txBody>
      </p:sp>
    </p:spTree>
    <p:extLst>
      <p:ext uri="{BB962C8B-B14F-4D97-AF65-F5344CB8AC3E}">
        <p14:creationId xmlns:p14="http://schemas.microsoft.com/office/powerpoint/2010/main" val="30383077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bit.ly/stata2022sp" TargetMode="External"/><Relationship Id="rId2" Type="http://schemas.openxmlformats.org/officeDocument/2006/relationships/hyperlink" Target="mailto:coman@uchc.edu" TargetMode="Externa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s://osf.io/ed9cw/"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hyperlink" Target="https://drive.google.com/file/d/1uWSiEzy42m7XHS7xGi_Sh8WQLbs0-jK7/view?usp=sharin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hyperlink" Target="https://drive.google.com/file/d/1uWSiEzy42m7XHS7xGi_Sh8WQLbs0-jK7/view?usp=sharin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census.gov/geographies/reference-files/2010/geo/state-local-geo-guides-2010/connecticut.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academic.oup.com/fampra/article/39/3/556/6463006"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dagitty.net/dags.html?id=E2jxE6"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hyperlink" Target="http://dagitty.net/dags.html?id=E2jxE6"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osf.io/ed9cw/" TargetMode="External"/><Relationship Id="rId2" Type="http://schemas.openxmlformats.org/officeDocument/2006/relationships/hyperlink" Target="https://bit.ly/stata2022sp"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scholar.google.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osf.io/ed9cw/" TargetMode="External"/><Relationship Id="rId2" Type="http://schemas.openxmlformats.org/officeDocument/2006/relationships/hyperlink" Target="https://bit.ly/stata2022sp" TargetMode="Externa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hyperlink" Target="https://academic.oup.com/fampra/article/39/3/556/6463006"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academic.oup.com/fampra/article/39/3/556/6463006" TargetMode="External"/><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academic.oup.com/view-large/figure/356867733/cmab165f0001.jpg"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academic.oup.com/fampra/article/39/3/556/6463006" TargetMode="Externa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0B3F7-A0A2-5EB3-B484-ABCEE601A6C3}"/>
              </a:ext>
            </a:extLst>
          </p:cNvPr>
          <p:cNvSpPr>
            <a:spLocks noGrp="1"/>
          </p:cNvSpPr>
          <p:nvPr>
            <p:ph type="ctrTitle"/>
          </p:nvPr>
        </p:nvSpPr>
        <p:spPr/>
        <p:txBody>
          <a:bodyPr>
            <a:normAutofit/>
          </a:bodyPr>
          <a:lstStyle/>
          <a:p>
            <a:r>
              <a:rPr lang="en-US" sz="4800" b="0" i="0" dirty="0">
                <a:solidFill>
                  <a:schemeClr val="accent1">
                    <a:lumMod val="75000"/>
                  </a:schemeClr>
                </a:solidFill>
                <a:effectLst/>
                <a:latin typeface="halcom"/>
              </a:rPr>
              <a:t>Comparative benefits of analyzing spatial aggregate data using Stata’s </a:t>
            </a:r>
            <a:r>
              <a:rPr lang="en-US" sz="4800" b="0" i="0" dirty="0" err="1">
                <a:solidFill>
                  <a:schemeClr val="accent1">
                    <a:lumMod val="75000"/>
                  </a:schemeClr>
                </a:solidFill>
                <a:effectLst/>
                <a:latin typeface="Courier New" panose="02070309020205020404" pitchFamily="49" charset="0"/>
                <a:cs typeface="Courier New" panose="02070309020205020404" pitchFamily="49" charset="0"/>
              </a:rPr>
              <a:t>sp</a:t>
            </a:r>
            <a:r>
              <a:rPr lang="en-US" sz="4800" b="0" i="0" dirty="0">
                <a:solidFill>
                  <a:schemeClr val="accent1">
                    <a:lumMod val="75000"/>
                  </a:schemeClr>
                </a:solidFill>
                <a:effectLst/>
                <a:latin typeface="halcom"/>
              </a:rPr>
              <a:t> versus </a:t>
            </a:r>
            <a:r>
              <a:rPr lang="en-US" sz="4800" b="0" i="0" dirty="0" err="1">
                <a:solidFill>
                  <a:schemeClr val="accent1">
                    <a:lumMod val="75000"/>
                  </a:schemeClr>
                </a:solidFill>
                <a:effectLst/>
                <a:latin typeface="Courier New" panose="02070309020205020404" pitchFamily="49" charset="0"/>
                <a:cs typeface="Courier New" panose="02070309020205020404" pitchFamily="49" charset="0"/>
              </a:rPr>
              <a:t>gsem</a:t>
            </a:r>
            <a:r>
              <a:rPr lang="en-US" sz="4800" b="0" i="0" dirty="0">
                <a:solidFill>
                  <a:schemeClr val="accent1">
                    <a:lumMod val="75000"/>
                  </a:schemeClr>
                </a:solidFill>
                <a:effectLst/>
                <a:latin typeface="halcom"/>
              </a:rPr>
              <a:t> and </a:t>
            </a:r>
            <a:r>
              <a:rPr lang="en-US" sz="4800" b="0" i="0" dirty="0" err="1">
                <a:solidFill>
                  <a:schemeClr val="accent1">
                    <a:lumMod val="75000"/>
                  </a:schemeClr>
                </a:solidFill>
                <a:effectLst/>
                <a:latin typeface="Courier New" panose="02070309020205020404" pitchFamily="49" charset="0"/>
                <a:cs typeface="Courier New" panose="02070309020205020404" pitchFamily="49" charset="0"/>
              </a:rPr>
              <a:t>sem</a:t>
            </a:r>
            <a:endParaRPr lang="en-US" sz="4800" dirty="0">
              <a:solidFill>
                <a:schemeClr val="accent1">
                  <a:lumMod val="75000"/>
                </a:schemeClr>
              </a:solidFill>
              <a:latin typeface="Courier New" panose="02070309020205020404" pitchFamily="49" charset="0"/>
              <a:cs typeface="Courier New" panose="02070309020205020404" pitchFamily="49" charset="0"/>
            </a:endParaRPr>
          </a:p>
        </p:txBody>
      </p:sp>
      <p:sp>
        <p:nvSpPr>
          <p:cNvPr id="3" name="Subtitle 2">
            <a:extLst>
              <a:ext uri="{FF2B5EF4-FFF2-40B4-BE49-F238E27FC236}">
                <a16:creationId xmlns:a16="http://schemas.microsoft.com/office/drawing/2014/main" id="{3ADECB97-F28F-8089-98F1-F9DA68E39A29}"/>
              </a:ext>
            </a:extLst>
          </p:cNvPr>
          <p:cNvSpPr>
            <a:spLocks noGrp="1"/>
          </p:cNvSpPr>
          <p:nvPr>
            <p:ph type="subTitle" idx="1"/>
          </p:nvPr>
        </p:nvSpPr>
        <p:spPr>
          <a:xfrm>
            <a:off x="1524000" y="3646127"/>
            <a:ext cx="9144000" cy="1080655"/>
          </a:xfrm>
        </p:spPr>
        <p:txBody>
          <a:bodyPr/>
          <a:lstStyle/>
          <a:p>
            <a:pPr algn="l"/>
            <a:r>
              <a:rPr lang="en-US" i="1" dirty="0"/>
              <a:t>2022 Stata Conference, 4–5 August 2022 </a:t>
            </a:r>
          </a:p>
          <a:p>
            <a:pPr algn="l"/>
            <a:r>
              <a:rPr lang="en-US" i="1" dirty="0"/>
              <a:t>Washington, DC at the Marriott Marquis</a:t>
            </a:r>
          </a:p>
        </p:txBody>
      </p:sp>
      <p:sp>
        <p:nvSpPr>
          <p:cNvPr id="4" name="Subtitle 2">
            <a:extLst>
              <a:ext uri="{FF2B5EF4-FFF2-40B4-BE49-F238E27FC236}">
                <a16:creationId xmlns:a16="http://schemas.microsoft.com/office/drawing/2014/main" id="{B8091594-0F50-3CCF-3F39-CA8838195BDF}"/>
              </a:ext>
            </a:extLst>
          </p:cNvPr>
          <p:cNvSpPr txBox="1">
            <a:spLocks/>
          </p:cNvSpPr>
          <p:nvPr/>
        </p:nvSpPr>
        <p:spPr>
          <a:xfrm>
            <a:off x="117763" y="4862946"/>
            <a:ext cx="11260282" cy="1643998"/>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Emil Coman, PhD, </a:t>
            </a:r>
            <a:r>
              <a:rPr lang="en-US" dirty="0" err="1"/>
              <a:t>Pstat</a:t>
            </a:r>
            <a:endParaRPr lang="en-US" dirty="0"/>
          </a:p>
          <a:p>
            <a:r>
              <a:rPr lang="en-US" dirty="0"/>
              <a:t>Health Disparities Institute, </a:t>
            </a:r>
          </a:p>
          <a:p>
            <a:r>
              <a:rPr lang="en-US" dirty="0"/>
              <a:t>UConn School of Medicine 	</a:t>
            </a:r>
            <a:r>
              <a:rPr lang="en-US" b="1" dirty="0">
                <a:hlinkClick r:id="rId2"/>
              </a:rPr>
              <a:t>coman@uchc.edu</a:t>
            </a:r>
            <a:endParaRPr lang="en-US" b="1" dirty="0"/>
          </a:p>
          <a:p>
            <a:r>
              <a:rPr lang="en-US" b="1" kern="100" dirty="0">
                <a:latin typeface="Calibri" panose="020F0502020204030204" pitchFamily="34" charset="0"/>
                <a:ea typeface="Calibri" panose="020F0502020204030204" pitchFamily="34" charset="0"/>
                <a:cs typeface="Times New Roman" panose="02020603050405020304" pitchFamily="18" charset="0"/>
              </a:rPr>
              <a:t>Slides, data and code posted as ZIP at </a:t>
            </a:r>
            <a:r>
              <a:rPr lang="en-US" b="1" kern="100" dirty="0">
                <a:latin typeface="Calibri" panose="020F0502020204030204" pitchFamily="34" charset="0"/>
                <a:ea typeface="Calibri" panose="020F0502020204030204" pitchFamily="34" charset="0"/>
                <a:cs typeface="Times New Roman" panose="02020603050405020304" pitchFamily="18" charset="0"/>
                <a:hlinkClick r:id="rId3"/>
              </a:rPr>
              <a:t>https://bit.ly/stata2022sp</a:t>
            </a:r>
            <a:r>
              <a:rPr lang="en-US" b="1" kern="100" dirty="0">
                <a:latin typeface="Calibri" panose="020F0502020204030204" pitchFamily="34" charset="0"/>
                <a:ea typeface="Calibri" panose="020F0502020204030204" pitchFamily="34" charset="0"/>
                <a:cs typeface="Times New Roman" panose="02020603050405020304" pitchFamily="18" charset="0"/>
              </a:rPr>
              <a:t> or </a:t>
            </a:r>
            <a:r>
              <a:rPr lang="en-US" b="1" kern="100" dirty="0">
                <a:latin typeface="Calibri" panose="020F0502020204030204" pitchFamily="34" charset="0"/>
                <a:ea typeface="Calibri" panose="020F0502020204030204" pitchFamily="34" charset="0"/>
                <a:cs typeface="Times New Roman" panose="02020603050405020304" pitchFamily="18" charset="0"/>
                <a:hlinkClick r:id="rId4"/>
              </a:rPr>
              <a:t>https://osf.io/ed9cw/</a:t>
            </a:r>
            <a:r>
              <a:rPr lang="en-US" b="1" kern="100" dirty="0">
                <a:latin typeface="Calibri" panose="020F0502020204030204" pitchFamily="34" charset="0"/>
                <a:ea typeface="Calibri" panose="020F0502020204030204" pitchFamily="34" charset="0"/>
                <a:cs typeface="Times New Roman" panose="02020603050405020304" pitchFamily="18" charset="0"/>
              </a:rPr>
              <a:t> </a:t>
            </a:r>
            <a:endParaRPr lang="en-US" b="1" dirty="0"/>
          </a:p>
        </p:txBody>
      </p:sp>
      <p:pic>
        <p:nvPicPr>
          <p:cNvPr id="6" name="Picture 5">
            <a:extLst>
              <a:ext uri="{FF2B5EF4-FFF2-40B4-BE49-F238E27FC236}">
                <a16:creationId xmlns:a16="http://schemas.microsoft.com/office/drawing/2014/main" id="{558B5A67-2085-B84F-5723-09BB932DC93E}"/>
              </a:ext>
            </a:extLst>
          </p:cNvPr>
          <p:cNvPicPr>
            <a:picLocks noChangeAspect="1"/>
          </p:cNvPicPr>
          <p:nvPr/>
        </p:nvPicPr>
        <p:blipFill>
          <a:blip r:embed="rId5"/>
          <a:stretch>
            <a:fillRect/>
          </a:stretch>
        </p:blipFill>
        <p:spPr>
          <a:xfrm>
            <a:off x="10037617" y="6527405"/>
            <a:ext cx="1433947" cy="309760"/>
          </a:xfrm>
          <a:prstGeom prst="rect">
            <a:avLst/>
          </a:prstGeom>
        </p:spPr>
      </p:pic>
      <p:sp>
        <p:nvSpPr>
          <p:cNvPr id="8" name="Slide Number Placeholder 3">
            <a:extLst>
              <a:ext uri="{FF2B5EF4-FFF2-40B4-BE49-F238E27FC236}">
                <a16:creationId xmlns:a16="http://schemas.microsoft.com/office/drawing/2014/main" id="{C82E2482-BA5E-0443-A923-680A56C127D7}"/>
              </a:ext>
            </a:extLst>
          </p:cNvPr>
          <p:cNvSpPr txBox="1">
            <a:spLocks/>
          </p:cNvSpPr>
          <p:nvPr/>
        </p:nvSpPr>
        <p:spPr>
          <a:xfrm>
            <a:off x="11471564" y="6529388"/>
            <a:ext cx="643060" cy="307777"/>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1</a:t>
            </a:fld>
            <a:r>
              <a:rPr lang="en-US" b="1" dirty="0">
                <a:solidFill>
                  <a:srgbClr val="7030A0"/>
                </a:solidFill>
              </a:rPr>
              <a:t> of 28</a:t>
            </a:r>
          </a:p>
        </p:txBody>
      </p:sp>
      <p:pic>
        <p:nvPicPr>
          <p:cNvPr id="10" name="Picture 9">
            <a:extLst>
              <a:ext uri="{FF2B5EF4-FFF2-40B4-BE49-F238E27FC236}">
                <a16:creationId xmlns:a16="http://schemas.microsoft.com/office/drawing/2014/main" id="{B439EA54-F678-6299-4DC0-8994B047760E}"/>
              </a:ext>
            </a:extLst>
          </p:cNvPr>
          <p:cNvPicPr>
            <a:picLocks noChangeAspect="1"/>
          </p:cNvPicPr>
          <p:nvPr/>
        </p:nvPicPr>
        <p:blipFill>
          <a:blip r:embed="rId6"/>
          <a:stretch>
            <a:fillRect/>
          </a:stretch>
        </p:blipFill>
        <p:spPr>
          <a:xfrm>
            <a:off x="9844666" y="4585603"/>
            <a:ext cx="1533379" cy="1150034"/>
          </a:xfrm>
          <a:prstGeom prst="rect">
            <a:avLst/>
          </a:prstGeom>
        </p:spPr>
      </p:pic>
    </p:spTree>
    <p:extLst>
      <p:ext uri="{BB962C8B-B14F-4D97-AF65-F5344CB8AC3E}">
        <p14:creationId xmlns:p14="http://schemas.microsoft.com/office/powerpoint/2010/main" val="4168916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7648F92-41E8-BE80-BF0C-A7747AFF6CD6}"/>
              </a:ext>
            </a:extLst>
          </p:cNvPr>
          <p:cNvPicPr>
            <a:picLocks noChangeAspect="1"/>
          </p:cNvPicPr>
          <p:nvPr/>
        </p:nvPicPr>
        <p:blipFill>
          <a:blip r:embed="rId3"/>
          <a:stretch>
            <a:fillRect/>
          </a:stretch>
        </p:blipFill>
        <p:spPr>
          <a:xfrm>
            <a:off x="4736999" y="1239022"/>
            <a:ext cx="7455001" cy="4379955"/>
          </a:xfrm>
          <a:prstGeom prst="rect">
            <a:avLst/>
          </a:prstGeom>
        </p:spPr>
      </p:pic>
      <p:sp>
        <p:nvSpPr>
          <p:cNvPr id="9" name="TextBox 8">
            <a:extLst>
              <a:ext uri="{FF2B5EF4-FFF2-40B4-BE49-F238E27FC236}">
                <a16:creationId xmlns:a16="http://schemas.microsoft.com/office/drawing/2014/main" id="{AF0EA6FD-1CF2-9593-2FF6-BD86FC4C8616}"/>
              </a:ext>
            </a:extLst>
          </p:cNvPr>
          <p:cNvSpPr txBox="1"/>
          <p:nvPr/>
        </p:nvSpPr>
        <p:spPr>
          <a:xfrm>
            <a:off x="0" y="1445331"/>
            <a:ext cx="4729656" cy="4154984"/>
          </a:xfrm>
          <a:prstGeom prst="rect">
            <a:avLst/>
          </a:prstGeom>
          <a:noFill/>
        </p:spPr>
        <p:txBody>
          <a:bodyPr wrap="square">
            <a:spAutoFit/>
          </a:bodyPr>
          <a:lstStyle/>
          <a:p>
            <a:r>
              <a:rPr lang="en-US" sz="2400" dirty="0">
                <a:latin typeface="Arial" panose="020B0604020202020204" pitchFamily="34" charset="0"/>
                <a:cs typeface="Arial" panose="020B0604020202020204" pitchFamily="34" charset="0"/>
              </a:rPr>
              <a:t>“How can we understand the pattern that the Democratic do best in the richer blue states of the Northeast and West, while the Republicans dominate in the poorer red states in the south and between the coasts? </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And does living in a poor or rich state change individual vote preferences in some fashion?”</a:t>
            </a:r>
          </a:p>
        </p:txBody>
      </p:sp>
      <p:sp>
        <p:nvSpPr>
          <p:cNvPr id="4" name="Title 1">
            <a:extLst>
              <a:ext uri="{FF2B5EF4-FFF2-40B4-BE49-F238E27FC236}">
                <a16:creationId xmlns:a16="http://schemas.microsoft.com/office/drawing/2014/main" id="{FDE429F7-4923-C4D1-8A5A-D2DC54E6CB93}"/>
              </a:ext>
            </a:extLst>
          </p:cNvPr>
          <p:cNvSpPr txBox="1">
            <a:spLocks/>
          </p:cNvSpPr>
          <p:nvPr/>
        </p:nvSpPr>
        <p:spPr>
          <a:xfrm>
            <a:off x="838200" y="0"/>
            <a:ext cx="10515600" cy="112294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2. Why CT </a:t>
            </a:r>
          </a:p>
        </p:txBody>
      </p:sp>
      <p:sp>
        <p:nvSpPr>
          <p:cNvPr id="2" name="TextBox 1">
            <a:extLst>
              <a:ext uri="{FF2B5EF4-FFF2-40B4-BE49-F238E27FC236}">
                <a16:creationId xmlns:a16="http://schemas.microsoft.com/office/drawing/2014/main" id="{A6844E2B-D17F-363C-F60B-B613CBF8D7E1}"/>
              </a:ext>
            </a:extLst>
          </p:cNvPr>
          <p:cNvSpPr txBox="1"/>
          <p:nvPr/>
        </p:nvSpPr>
        <p:spPr>
          <a:xfrm>
            <a:off x="-1" y="6334780"/>
            <a:ext cx="12192001" cy="523220"/>
          </a:xfrm>
          <a:prstGeom prst="rect">
            <a:avLst/>
          </a:prstGeom>
          <a:noFill/>
        </p:spPr>
        <p:txBody>
          <a:bodyPr wrap="square">
            <a:spAutoFit/>
          </a:bodyPr>
          <a:lstStyle/>
          <a:p>
            <a:pPr marR="0"/>
            <a:r>
              <a:rPr lang="en-US" sz="1400" dirty="0">
                <a:latin typeface="Segoe UI" panose="020B0502040204020203" pitchFamily="34" charset="0"/>
              </a:rPr>
              <a:t>Gelman, A., Shor, B., </a:t>
            </a:r>
            <a:r>
              <a:rPr lang="en-US" sz="1400" dirty="0" err="1">
                <a:latin typeface="Segoe UI" panose="020B0502040204020203" pitchFamily="34" charset="0"/>
              </a:rPr>
              <a:t>Bafumi</a:t>
            </a:r>
            <a:r>
              <a:rPr lang="en-US" sz="1400" dirty="0">
                <a:latin typeface="Segoe UI" panose="020B0502040204020203" pitchFamily="34" charset="0"/>
              </a:rPr>
              <a:t>, J., &amp; Park, D. (2008). Rich State, Poor State, Red State, Blue State: What's the Matter with Connecticut? </a:t>
            </a:r>
            <a:r>
              <a:rPr lang="en-US" sz="1400" dirty="0">
                <a:latin typeface="Segoe UI" panose="020B0502040204020203" pitchFamily="34" charset="0"/>
                <a:hlinkClick r:id="rId4"/>
              </a:rPr>
              <a:t>https://drive.google.com/file/d/1uWSiEzy42m7XHS7xGi_Sh8WQLbs0-jK7/view?usp=sharing</a:t>
            </a:r>
            <a:r>
              <a:rPr lang="en-US" sz="1400" dirty="0">
                <a:latin typeface="Segoe UI" panose="020B0502040204020203" pitchFamily="34" charset="0"/>
              </a:rPr>
              <a:t> . </a:t>
            </a:r>
            <a:r>
              <a:rPr lang="en-US" sz="1400" i="1" dirty="0">
                <a:latin typeface="Segoe UI" panose="020B0502040204020203" pitchFamily="34" charset="0"/>
              </a:rPr>
              <a:t>Quarterly Journal of Political Science, 2(4), 345-367. </a:t>
            </a:r>
          </a:p>
        </p:txBody>
      </p:sp>
      <p:pic>
        <p:nvPicPr>
          <p:cNvPr id="5" name="Picture 4">
            <a:extLst>
              <a:ext uri="{FF2B5EF4-FFF2-40B4-BE49-F238E27FC236}">
                <a16:creationId xmlns:a16="http://schemas.microsoft.com/office/drawing/2014/main" id="{FC0658C6-09A6-4EEF-ED5E-8BFD2890D616}"/>
              </a:ext>
            </a:extLst>
          </p:cNvPr>
          <p:cNvPicPr>
            <a:picLocks noChangeAspect="1"/>
          </p:cNvPicPr>
          <p:nvPr/>
        </p:nvPicPr>
        <p:blipFill>
          <a:blip r:embed="rId5"/>
          <a:stretch>
            <a:fillRect/>
          </a:stretch>
        </p:blipFill>
        <p:spPr>
          <a:xfrm>
            <a:off x="10680677" y="6121333"/>
            <a:ext cx="1433947" cy="309760"/>
          </a:xfrm>
          <a:prstGeom prst="rect">
            <a:avLst/>
          </a:prstGeom>
        </p:spPr>
      </p:pic>
      <p:sp>
        <p:nvSpPr>
          <p:cNvPr id="8" name="Slide Number Placeholder 3">
            <a:extLst>
              <a:ext uri="{FF2B5EF4-FFF2-40B4-BE49-F238E27FC236}">
                <a16:creationId xmlns:a16="http://schemas.microsoft.com/office/drawing/2014/main" id="{2BE40263-EFA6-BF40-8EE2-9940F8A3744D}"/>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10</a:t>
            </a:fld>
            <a:r>
              <a:rPr lang="en-US" b="1" dirty="0">
                <a:solidFill>
                  <a:srgbClr val="7030A0"/>
                </a:solidFill>
              </a:rPr>
              <a:t> of 28</a:t>
            </a:r>
          </a:p>
        </p:txBody>
      </p:sp>
    </p:spTree>
    <p:extLst>
      <p:ext uri="{BB962C8B-B14F-4D97-AF65-F5344CB8AC3E}">
        <p14:creationId xmlns:p14="http://schemas.microsoft.com/office/powerpoint/2010/main" val="15768181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1C1D2768-DCD2-23FA-ECE0-3EEAEA9E8C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680" y="819807"/>
            <a:ext cx="8540320" cy="6038193"/>
          </a:xfrm>
          <a:prstGeom prst="rect">
            <a:avLst/>
          </a:prstGeom>
        </p:spPr>
      </p:pic>
      <p:sp>
        <p:nvSpPr>
          <p:cNvPr id="9" name="TextBox 8">
            <a:extLst>
              <a:ext uri="{FF2B5EF4-FFF2-40B4-BE49-F238E27FC236}">
                <a16:creationId xmlns:a16="http://schemas.microsoft.com/office/drawing/2014/main" id="{AF0EA6FD-1CF2-9593-2FF6-BD86FC4C8616}"/>
              </a:ext>
            </a:extLst>
          </p:cNvPr>
          <p:cNvSpPr txBox="1"/>
          <p:nvPr/>
        </p:nvSpPr>
        <p:spPr>
          <a:xfrm>
            <a:off x="0" y="2240547"/>
            <a:ext cx="3773214" cy="2308324"/>
          </a:xfrm>
          <a:prstGeom prst="rect">
            <a:avLst/>
          </a:prstGeom>
          <a:noFill/>
        </p:spPr>
        <p:txBody>
          <a:bodyPr wrap="square">
            <a:spAutoFit/>
          </a:bodyPr>
          <a:lstStyle/>
          <a:p>
            <a:pPr algn="l"/>
            <a:r>
              <a:rPr lang="en-US" sz="1800" b="1" i="0" u="none" strike="noStrike" baseline="0" dirty="0">
                <a:latin typeface="Arial" panose="020B0604020202020204" pitchFamily="34" charset="0"/>
                <a:cs typeface="Arial" panose="020B0604020202020204" pitchFamily="34" charset="0"/>
              </a:rPr>
              <a:t>Figure 6. </a:t>
            </a:r>
            <a:r>
              <a:rPr lang="en-US" sz="1800" i="0" u="none" strike="noStrike" baseline="0" dirty="0">
                <a:latin typeface="Arial" panose="020B0604020202020204" pitchFamily="34" charset="0"/>
                <a:cs typeface="Arial" panose="020B0604020202020204" pitchFamily="34" charset="0"/>
              </a:rPr>
              <a:t>Using exit poll data from 1984 to 2004, results for the varying-intercept, varying-slope multilevel logistic regression. The curves show the probability of supporting Bush as a function of income category, within states that are poor, middle-income, and rich.</a:t>
            </a:r>
            <a:endParaRPr lang="en-US" dirty="0">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FDE429F7-4923-C4D1-8A5A-D2DC54E6CB93}"/>
              </a:ext>
            </a:extLst>
          </p:cNvPr>
          <p:cNvSpPr txBox="1">
            <a:spLocks/>
          </p:cNvSpPr>
          <p:nvPr/>
        </p:nvSpPr>
        <p:spPr>
          <a:xfrm>
            <a:off x="-1" y="0"/>
            <a:ext cx="11983453" cy="954107"/>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“What's the Matter with Connecticut?” </a:t>
            </a:r>
          </a:p>
        </p:txBody>
      </p:sp>
      <p:sp>
        <p:nvSpPr>
          <p:cNvPr id="6" name="TextBox 5">
            <a:extLst>
              <a:ext uri="{FF2B5EF4-FFF2-40B4-BE49-F238E27FC236}">
                <a16:creationId xmlns:a16="http://schemas.microsoft.com/office/drawing/2014/main" id="{50374ACE-4EBD-4252-095A-031D912DD653}"/>
              </a:ext>
            </a:extLst>
          </p:cNvPr>
          <p:cNvSpPr txBox="1"/>
          <p:nvPr/>
        </p:nvSpPr>
        <p:spPr>
          <a:xfrm>
            <a:off x="0" y="5969611"/>
            <a:ext cx="6096000" cy="954107"/>
          </a:xfrm>
          <a:prstGeom prst="rect">
            <a:avLst/>
          </a:prstGeom>
          <a:noFill/>
        </p:spPr>
        <p:txBody>
          <a:bodyPr wrap="square">
            <a:spAutoFit/>
          </a:bodyPr>
          <a:lstStyle/>
          <a:p>
            <a:pPr marR="0"/>
            <a:r>
              <a:rPr lang="en-US" sz="1400" dirty="0">
                <a:latin typeface="Segoe UI" panose="020B0502040204020203" pitchFamily="34" charset="0"/>
              </a:rPr>
              <a:t>Gelman, A., Shor, B., </a:t>
            </a:r>
            <a:r>
              <a:rPr lang="en-US" sz="1400" dirty="0" err="1">
                <a:latin typeface="Segoe UI" panose="020B0502040204020203" pitchFamily="34" charset="0"/>
              </a:rPr>
              <a:t>Bafumi</a:t>
            </a:r>
            <a:r>
              <a:rPr lang="en-US" sz="1400" dirty="0">
                <a:latin typeface="Segoe UI" panose="020B0502040204020203" pitchFamily="34" charset="0"/>
              </a:rPr>
              <a:t>, J., &amp; Park, D. (2008). Rich State, Poor State, Red State, Blue State: What's the Matter with Connecticut? </a:t>
            </a:r>
            <a:r>
              <a:rPr lang="en-US" sz="1400" dirty="0">
                <a:latin typeface="Segoe UI" panose="020B0502040204020203" pitchFamily="34" charset="0"/>
                <a:hlinkClick r:id="rId4"/>
              </a:rPr>
              <a:t>https://drive.google.com/file/d/1uWSiEzy42m7XHS7xGi_Sh8WQLbs0-jK7/view?usp=sharing</a:t>
            </a:r>
            <a:r>
              <a:rPr lang="en-US" sz="1400" dirty="0">
                <a:latin typeface="Segoe UI" panose="020B0502040204020203" pitchFamily="34" charset="0"/>
              </a:rPr>
              <a:t> . </a:t>
            </a:r>
            <a:r>
              <a:rPr lang="en-US" sz="1400" i="1" dirty="0">
                <a:latin typeface="Segoe UI" panose="020B0502040204020203" pitchFamily="34" charset="0"/>
              </a:rPr>
              <a:t>Quarterly Journal of Political Science, 2(4), 345-367. </a:t>
            </a:r>
          </a:p>
        </p:txBody>
      </p:sp>
      <p:sp>
        <p:nvSpPr>
          <p:cNvPr id="8" name="Oval 7">
            <a:extLst>
              <a:ext uri="{FF2B5EF4-FFF2-40B4-BE49-F238E27FC236}">
                <a16:creationId xmlns:a16="http://schemas.microsoft.com/office/drawing/2014/main" id="{D09F8DB7-32C5-1D36-0911-619B56AFD850}"/>
              </a:ext>
            </a:extLst>
          </p:cNvPr>
          <p:cNvSpPr/>
          <p:nvPr/>
        </p:nvSpPr>
        <p:spPr>
          <a:xfrm rot="21401017">
            <a:off x="4469017" y="3730985"/>
            <a:ext cx="7644582" cy="701860"/>
          </a:xfrm>
          <a:prstGeom prst="ellipse">
            <a:avLst/>
          </a:prstGeom>
          <a:noFill/>
          <a:ln w="444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69F3E787-788C-08BE-34B8-D7801EC77B02}"/>
              </a:ext>
            </a:extLst>
          </p:cNvPr>
          <p:cNvPicPr>
            <a:picLocks noChangeAspect="1"/>
          </p:cNvPicPr>
          <p:nvPr/>
        </p:nvPicPr>
        <p:blipFill>
          <a:blip r:embed="rId5"/>
          <a:stretch>
            <a:fillRect/>
          </a:stretch>
        </p:blipFill>
        <p:spPr>
          <a:xfrm>
            <a:off x="10037617" y="6527405"/>
            <a:ext cx="1433947" cy="309760"/>
          </a:xfrm>
          <a:prstGeom prst="rect">
            <a:avLst/>
          </a:prstGeom>
        </p:spPr>
      </p:pic>
      <p:sp>
        <p:nvSpPr>
          <p:cNvPr id="10" name="Slide Number Placeholder 3">
            <a:extLst>
              <a:ext uri="{FF2B5EF4-FFF2-40B4-BE49-F238E27FC236}">
                <a16:creationId xmlns:a16="http://schemas.microsoft.com/office/drawing/2014/main" id="{8DE843E7-36E9-E774-443F-B2119BF456F5}"/>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11</a:t>
            </a:fld>
            <a:r>
              <a:rPr lang="en-US" b="1" dirty="0">
                <a:solidFill>
                  <a:srgbClr val="7030A0"/>
                </a:solidFill>
              </a:rPr>
              <a:t> of 28</a:t>
            </a:r>
          </a:p>
        </p:txBody>
      </p:sp>
    </p:spTree>
    <p:extLst>
      <p:ext uri="{BB962C8B-B14F-4D97-AF65-F5344CB8AC3E}">
        <p14:creationId xmlns:p14="http://schemas.microsoft.com/office/powerpoint/2010/main" val="776085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A815D70-9591-6C6F-F522-40F8015A9F40}"/>
              </a:ext>
            </a:extLst>
          </p:cNvPr>
          <p:cNvSpPr txBox="1"/>
          <p:nvPr/>
        </p:nvSpPr>
        <p:spPr>
          <a:xfrm>
            <a:off x="4504950" y="92766"/>
            <a:ext cx="2121918" cy="584775"/>
          </a:xfrm>
          <a:prstGeom prst="rect">
            <a:avLst/>
          </a:prstGeom>
          <a:noFill/>
        </p:spPr>
        <p:txBody>
          <a:bodyPr wrap="square">
            <a:spAutoFit/>
          </a:bodyPr>
          <a:lstStyle/>
          <a:p>
            <a:pPr algn="ctr"/>
            <a:r>
              <a:rPr lang="en-US" sz="3200" kern="100" dirty="0">
                <a:latin typeface="Arial" panose="020B0604020202020204" pitchFamily="34" charset="0"/>
                <a:ea typeface="Calibri" panose="020F0502020204030204" pitchFamily="34" charset="0"/>
                <a:cs typeface="Arial" panose="020B0604020202020204" pitchFamily="34" charset="0"/>
              </a:rPr>
              <a:t>8 counties</a:t>
            </a:r>
            <a:endParaRPr lang="en-US" sz="32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A3C2425E-7973-431F-CC35-4EE55C5A1981}"/>
              </a:ext>
            </a:extLst>
          </p:cNvPr>
          <p:cNvSpPr txBox="1"/>
          <p:nvPr/>
        </p:nvSpPr>
        <p:spPr>
          <a:xfrm>
            <a:off x="357809" y="2364114"/>
            <a:ext cx="2309189" cy="584775"/>
          </a:xfrm>
          <a:prstGeom prst="rect">
            <a:avLst/>
          </a:prstGeom>
          <a:noFill/>
        </p:spPr>
        <p:txBody>
          <a:bodyPr wrap="square">
            <a:spAutoFit/>
          </a:bodyPr>
          <a:lstStyle/>
          <a:p>
            <a:pPr algn="ctr"/>
            <a:r>
              <a:rPr lang="en-US" sz="3200" kern="100" dirty="0">
                <a:latin typeface="Arial" panose="020B0604020202020204" pitchFamily="34" charset="0"/>
                <a:ea typeface="Calibri" panose="020F0502020204030204" pitchFamily="34" charset="0"/>
                <a:cs typeface="Arial" panose="020B0604020202020204" pitchFamily="34" charset="0"/>
                <a:hlinkClick r:id="rId2"/>
              </a:rPr>
              <a:t>CT regions</a:t>
            </a:r>
            <a:endParaRPr lang="en-US" sz="3200"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745B7437-F46D-C1C1-7422-DD062BCB74C1}"/>
              </a:ext>
            </a:extLst>
          </p:cNvPr>
          <p:cNvSpPr txBox="1"/>
          <p:nvPr/>
        </p:nvSpPr>
        <p:spPr>
          <a:xfrm>
            <a:off x="4504950" y="1052675"/>
            <a:ext cx="2121918" cy="584775"/>
          </a:xfrm>
          <a:prstGeom prst="rect">
            <a:avLst/>
          </a:prstGeom>
          <a:noFill/>
        </p:spPr>
        <p:txBody>
          <a:bodyPr wrap="square">
            <a:spAutoFit/>
          </a:bodyPr>
          <a:lstStyle/>
          <a:p>
            <a:pPr algn="ctr"/>
            <a:r>
              <a:rPr lang="en-US" sz="3200" kern="100" dirty="0">
                <a:latin typeface="Arial" panose="020B0604020202020204" pitchFamily="34" charset="0"/>
                <a:ea typeface="Calibri" panose="020F0502020204030204" pitchFamily="34" charset="0"/>
                <a:cs typeface="Arial" panose="020B0604020202020204" pitchFamily="34" charset="0"/>
              </a:rPr>
              <a:t>169 Towns</a:t>
            </a:r>
            <a:endParaRPr lang="en-US" sz="32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162401D4-6C31-9657-D304-26DFCED36448}"/>
              </a:ext>
            </a:extLst>
          </p:cNvPr>
          <p:cNvSpPr txBox="1"/>
          <p:nvPr/>
        </p:nvSpPr>
        <p:spPr>
          <a:xfrm>
            <a:off x="4504950" y="2012584"/>
            <a:ext cx="2121918" cy="584775"/>
          </a:xfrm>
          <a:prstGeom prst="rect">
            <a:avLst/>
          </a:prstGeom>
          <a:noFill/>
        </p:spPr>
        <p:txBody>
          <a:bodyPr wrap="square">
            <a:spAutoFit/>
          </a:bodyPr>
          <a:lstStyle/>
          <a:p>
            <a:pPr algn="ctr"/>
            <a:r>
              <a:rPr lang="en-US" sz="3200" kern="100" dirty="0">
                <a:latin typeface="Arial" panose="020B0604020202020204" pitchFamily="34" charset="0"/>
                <a:ea typeface="Calibri" panose="020F0502020204030204" pitchFamily="34" charset="0"/>
                <a:cs typeface="Arial" panose="020B0604020202020204" pitchFamily="34" charset="0"/>
              </a:rPr>
              <a:t>427 ZIPs</a:t>
            </a:r>
            <a:endParaRPr lang="en-US" sz="3200"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0D73936A-95CD-D702-A17A-C799F693B5E3}"/>
              </a:ext>
            </a:extLst>
          </p:cNvPr>
          <p:cNvSpPr txBox="1"/>
          <p:nvPr/>
        </p:nvSpPr>
        <p:spPr>
          <a:xfrm>
            <a:off x="4108170" y="2972493"/>
            <a:ext cx="2915479" cy="584775"/>
          </a:xfrm>
          <a:prstGeom prst="rect">
            <a:avLst/>
          </a:prstGeom>
          <a:noFill/>
        </p:spPr>
        <p:txBody>
          <a:bodyPr wrap="square">
            <a:spAutoFit/>
          </a:bodyPr>
          <a:lstStyle/>
          <a:p>
            <a:pPr algn="ctr"/>
            <a:r>
              <a:rPr lang="en-US" sz="3200" kern="100" dirty="0">
                <a:latin typeface="Arial" panose="020B0604020202020204" pitchFamily="34" charset="0"/>
                <a:ea typeface="Calibri" panose="020F0502020204030204" pitchFamily="34" charset="0"/>
                <a:cs typeface="Arial" panose="020B0604020202020204" pitchFamily="34" charset="0"/>
              </a:rPr>
              <a:t>282 ZCTAs</a:t>
            </a:r>
            <a:endParaRPr lang="en-US" sz="3200" dirty="0">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442F6A87-D959-F921-7DAD-3F1EC1BDCF15}"/>
              </a:ext>
            </a:extLst>
          </p:cNvPr>
          <p:cNvSpPr txBox="1"/>
          <p:nvPr/>
        </p:nvSpPr>
        <p:spPr>
          <a:xfrm>
            <a:off x="3472065" y="3932402"/>
            <a:ext cx="4187689" cy="584775"/>
          </a:xfrm>
          <a:prstGeom prst="rect">
            <a:avLst/>
          </a:prstGeom>
          <a:noFill/>
        </p:spPr>
        <p:txBody>
          <a:bodyPr wrap="square">
            <a:spAutoFit/>
          </a:bodyPr>
          <a:lstStyle/>
          <a:p>
            <a:pPr algn="ctr"/>
            <a:r>
              <a:rPr lang="en-US" sz="3200" kern="100" dirty="0">
                <a:effectLst/>
                <a:latin typeface="Arial" panose="020B0604020202020204" pitchFamily="34" charset="0"/>
                <a:ea typeface="Calibri" panose="020F0502020204030204" pitchFamily="34" charset="0"/>
                <a:cs typeface="Arial" panose="020B0604020202020204" pitchFamily="34" charset="0"/>
              </a:rPr>
              <a:t>833 Census Tracts</a:t>
            </a:r>
            <a:endParaRPr lang="en-US" sz="3200" dirty="0">
              <a:latin typeface="Arial" panose="020B0604020202020204" pitchFamily="34" charset="0"/>
              <a:cs typeface="Arial" panose="020B0604020202020204" pitchFamily="34" charset="0"/>
            </a:endParaRPr>
          </a:p>
        </p:txBody>
      </p:sp>
      <p:sp>
        <p:nvSpPr>
          <p:cNvPr id="37" name="TextBox 36">
            <a:extLst>
              <a:ext uri="{FF2B5EF4-FFF2-40B4-BE49-F238E27FC236}">
                <a16:creationId xmlns:a16="http://schemas.microsoft.com/office/drawing/2014/main" id="{0C586426-40EB-BA1D-75B1-9C61107F59FC}"/>
              </a:ext>
            </a:extLst>
          </p:cNvPr>
          <p:cNvSpPr txBox="1"/>
          <p:nvPr/>
        </p:nvSpPr>
        <p:spPr>
          <a:xfrm>
            <a:off x="3326291" y="4892311"/>
            <a:ext cx="4479237" cy="584775"/>
          </a:xfrm>
          <a:prstGeom prst="rect">
            <a:avLst/>
          </a:prstGeom>
          <a:noFill/>
        </p:spPr>
        <p:txBody>
          <a:bodyPr wrap="square">
            <a:spAutoFit/>
          </a:bodyPr>
          <a:lstStyle/>
          <a:p>
            <a:pPr algn="ctr"/>
            <a:r>
              <a:rPr lang="en-US" sz="3200" kern="100" dirty="0">
                <a:effectLst/>
                <a:latin typeface="Arial" panose="020B0604020202020204" pitchFamily="34" charset="0"/>
                <a:ea typeface="Calibri" panose="020F0502020204030204" pitchFamily="34" charset="0"/>
                <a:cs typeface="Arial" panose="020B0604020202020204" pitchFamily="34" charset="0"/>
              </a:rPr>
              <a:t>2,585 Census Blocks</a:t>
            </a:r>
            <a:endParaRPr lang="en-US" sz="3200" dirty="0">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D7362784-8190-E9AE-7264-19151ADA2053}"/>
              </a:ext>
            </a:extLst>
          </p:cNvPr>
          <p:cNvSpPr txBox="1"/>
          <p:nvPr/>
        </p:nvSpPr>
        <p:spPr>
          <a:xfrm>
            <a:off x="3935890" y="5852218"/>
            <a:ext cx="3260039" cy="584775"/>
          </a:xfrm>
          <a:prstGeom prst="rect">
            <a:avLst/>
          </a:prstGeom>
          <a:noFill/>
        </p:spPr>
        <p:txBody>
          <a:bodyPr wrap="square">
            <a:spAutoFit/>
          </a:bodyPr>
          <a:lstStyle/>
          <a:p>
            <a:pPr algn="ctr"/>
            <a:r>
              <a:rPr lang="en-US" sz="3200" kern="100" dirty="0">
                <a:effectLst/>
                <a:latin typeface="Arial" panose="020B0604020202020204" pitchFamily="34" charset="0"/>
                <a:ea typeface="Calibri" panose="020F0502020204030204" pitchFamily="34" charset="0"/>
                <a:cs typeface="Arial" panose="020B0604020202020204" pitchFamily="34" charset="0"/>
              </a:rPr>
              <a:t>67,578 Blocks</a:t>
            </a:r>
            <a:endParaRPr lang="en-US" sz="32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BB97211F-50A8-0C4E-904B-1687BA97B678}"/>
              </a:ext>
            </a:extLst>
          </p:cNvPr>
          <p:cNvPicPr>
            <a:picLocks noChangeAspect="1"/>
          </p:cNvPicPr>
          <p:nvPr/>
        </p:nvPicPr>
        <p:blipFill>
          <a:blip r:embed="rId3"/>
          <a:stretch>
            <a:fillRect/>
          </a:stretch>
        </p:blipFill>
        <p:spPr>
          <a:xfrm>
            <a:off x="10037617" y="6527405"/>
            <a:ext cx="1433947" cy="309760"/>
          </a:xfrm>
          <a:prstGeom prst="rect">
            <a:avLst/>
          </a:prstGeom>
        </p:spPr>
      </p:pic>
      <p:sp>
        <p:nvSpPr>
          <p:cNvPr id="6" name="Slide Number Placeholder 3">
            <a:extLst>
              <a:ext uri="{FF2B5EF4-FFF2-40B4-BE49-F238E27FC236}">
                <a16:creationId xmlns:a16="http://schemas.microsoft.com/office/drawing/2014/main" id="{2455126B-85B0-DECF-6BA7-070AEBEFD7A8}"/>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12</a:t>
            </a:fld>
            <a:r>
              <a:rPr lang="en-US" b="1" dirty="0">
                <a:solidFill>
                  <a:srgbClr val="7030A0"/>
                </a:solidFill>
              </a:rPr>
              <a:t> of 28</a:t>
            </a:r>
          </a:p>
        </p:txBody>
      </p:sp>
    </p:spTree>
    <p:extLst>
      <p:ext uri="{BB962C8B-B14F-4D97-AF65-F5344CB8AC3E}">
        <p14:creationId xmlns:p14="http://schemas.microsoft.com/office/powerpoint/2010/main" val="42864350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DC462D2-2947-4ED2-3EBF-F6D0575F985C}"/>
              </a:ext>
            </a:extLst>
          </p:cNvPr>
          <p:cNvSpPr>
            <a:spLocks noGrp="1"/>
          </p:cNvSpPr>
          <p:nvPr>
            <p:ph idx="1"/>
          </p:nvPr>
        </p:nvSpPr>
        <p:spPr>
          <a:xfrm>
            <a:off x="6797565" y="5172574"/>
            <a:ext cx="4879429" cy="1253906"/>
          </a:xfrm>
        </p:spPr>
        <p:txBody>
          <a:bodyPr>
            <a:noAutofit/>
          </a:bodyPr>
          <a:lstStyle/>
          <a:p>
            <a:pPr marL="0" indent="0">
              <a:buNone/>
            </a:pPr>
            <a:r>
              <a:rPr lang="en-US" dirty="0"/>
              <a:t>520400 has 7 neighbors among the 830 census tracts in CT</a:t>
            </a:r>
          </a:p>
        </p:txBody>
      </p:sp>
      <p:pic>
        <p:nvPicPr>
          <p:cNvPr id="3" name="Picture 2" descr="A picture containing map&#10;&#10;Description automatically generated">
            <a:extLst>
              <a:ext uri="{FF2B5EF4-FFF2-40B4-BE49-F238E27FC236}">
                <a16:creationId xmlns:a16="http://schemas.microsoft.com/office/drawing/2014/main" id="{41EC7F2E-DEAA-A7B3-18F7-A989314F9D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79" y="0"/>
            <a:ext cx="12036641" cy="6858000"/>
          </a:xfrm>
          <a:prstGeom prst="rect">
            <a:avLst/>
          </a:prstGeom>
        </p:spPr>
      </p:pic>
      <p:cxnSp>
        <p:nvCxnSpPr>
          <p:cNvPr id="4" name="Connector: Curved 3">
            <a:extLst>
              <a:ext uri="{FF2B5EF4-FFF2-40B4-BE49-F238E27FC236}">
                <a16:creationId xmlns:a16="http://schemas.microsoft.com/office/drawing/2014/main" id="{97C7BD6D-A409-20A4-4175-5EF8056753EB}"/>
              </a:ext>
            </a:extLst>
          </p:cNvPr>
          <p:cNvCxnSpPr>
            <a:cxnSpLocks/>
            <a:endCxn id="17" idx="2"/>
          </p:cNvCxnSpPr>
          <p:nvPr/>
        </p:nvCxnSpPr>
        <p:spPr>
          <a:xfrm rot="16200000" flipV="1">
            <a:off x="5962637" y="723958"/>
            <a:ext cx="1149019" cy="1122015"/>
          </a:xfrm>
          <a:prstGeom prst="curvedConnector3">
            <a:avLst>
              <a:gd name="adj1" fmla="val 50000"/>
            </a:avLst>
          </a:prstGeom>
          <a:ln w="28575">
            <a:solidFill>
              <a:srgbClr val="C00000"/>
            </a:solidFill>
            <a:prstDash val="sysDash"/>
            <a:headEnd type="diamond" w="lg" len="med"/>
            <a:tailEnd type="stealth" w="lg" len="lg"/>
          </a:ln>
        </p:spPr>
        <p:style>
          <a:lnRef idx="1">
            <a:schemeClr val="accent1"/>
          </a:lnRef>
          <a:fillRef idx="0">
            <a:schemeClr val="accent1"/>
          </a:fillRef>
          <a:effectRef idx="0">
            <a:schemeClr val="accent1"/>
          </a:effectRef>
          <a:fontRef idx="minor">
            <a:schemeClr val="tx1"/>
          </a:fontRef>
        </p:style>
      </p:cxnSp>
      <p:cxnSp>
        <p:nvCxnSpPr>
          <p:cNvPr id="9" name="Connector: Curved 8">
            <a:extLst>
              <a:ext uri="{FF2B5EF4-FFF2-40B4-BE49-F238E27FC236}">
                <a16:creationId xmlns:a16="http://schemas.microsoft.com/office/drawing/2014/main" id="{F934B122-56C2-C5C1-140B-3927D1ECA681}"/>
              </a:ext>
            </a:extLst>
          </p:cNvPr>
          <p:cNvCxnSpPr>
            <a:cxnSpLocks/>
            <a:endCxn id="15" idx="3"/>
          </p:cNvCxnSpPr>
          <p:nvPr/>
        </p:nvCxnSpPr>
        <p:spPr>
          <a:xfrm rot="10800000" flipV="1">
            <a:off x="1193292" y="2184788"/>
            <a:ext cx="5789870" cy="1258613"/>
          </a:xfrm>
          <a:prstGeom prst="curvedConnector3">
            <a:avLst>
              <a:gd name="adj1" fmla="val 50000"/>
            </a:avLst>
          </a:prstGeom>
          <a:ln w="28575">
            <a:solidFill>
              <a:srgbClr val="C00000"/>
            </a:solidFill>
            <a:prstDash val="sysDash"/>
            <a:headEnd type="diamond" w="lg" len="med"/>
            <a:tailEnd type="stealth" w="lg" len="lg"/>
          </a:ln>
        </p:spPr>
        <p:style>
          <a:lnRef idx="1">
            <a:schemeClr val="accent1"/>
          </a:lnRef>
          <a:fillRef idx="0">
            <a:schemeClr val="accent1"/>
          </a:fillRef>
          <a:effectRef idx="0">
            <a:schemeClr val="accent1"/>
          </a:effectRef>
          <a:fontRef idx="minor">
            <a:schemeClr val="tx1"/>
          </a:fontRef>
        </p:style>
      </p:cxnSp>
      <p:cxnSp>
        <p:nvCxnSpPr>
          <p:cNvPr id="11" name="Connector: Curved 10">
            <a:extLst>
              <a:ext uri="{FF2B5EF4-FFF2-40B4-BE49-F238E27FC236}">
                <a16:creationId xmlns:a16="http://schemas.microsoft.com/office/drawing/2014/main" id="{B15D6F82-11BC-2D03-8F1C-3D069F2190DC}"/>
              </a:ext>
            </a:extLst>
          </p:cNvPr>
          <p:cNvCxnSpPr>
            <a:cxnSpLocks/>
          </p:cNvCxnSpPr>
          <p:nvPr/>
        </p:nvCxnSpPr>
        <p:spPr>
          <a:xfrm flipV="1">
            <a:off x="7101260" y="485614"/>
            <a:ext cx="2701876" cy="1549281"/>
          </a:xfrm>
          <a:prstGeom prst="curvedConnector2">
            <a:avLst/>
          </a:prstGeom>
          <a:ln w="28575">
            <a:solidFill>
              <a:srgbClr val="C00000"/>
            </a:solidFill>
            <a:prstDash val="sysDash"/>
            <a:headEnd type="diamond" w="lg" len="med"/>
            <a:tailEnd type="stealth" w="lg" len="lg"/>
          </a:ln>
        </p:spPr>
        <p:style>
          <a:lnRef idx="1">
            <a:schemeClr val="accent1"/>
          </a:lnRef>
          <a:fillRef idx="0">
            <a:schemeClr val="accent1"/>
          </a:fillRef>
          <a:effectRef idx="0">
            <a:schemeClr val="accent1"/>
          </a:effectRef>
          <a:fontRef idx="minor">
            <a:schemeClr val="tx1"/>
          </a:fontRef>
        </p:style>
      </p:cxnSp>
      <p:cxnSp>
        <p:nvCxnSpPr>
          <p:cNvPr id="13" name="Connector: Curved 12">
            <a:extLst>
              <a:ext uri="{FF2B5EF4-FFF2-40B4-BE49-F238E27FC236}">
                <a16:creationId xmlns:a16="http://schemas.microsoft.com/office/drawing/2014/main" id="{97E24411-1A16-E639-2924-8B7BCDA54193}"/>
              </a:ext>
            </a:extLst>
          </p:cNvPr>
          <p:cNvCxnSpPr>
            <a:cxnSpLocks/>
          </p:cNvCxnSpPr>
          <p:nvPr/>
        </p:nvCxnSpPr>
        <p:spPr>
          <a:xfrm>
            <a:off x="7538224" y="2109908"/>
            <a:ext cx="1843469" cy="1319094"/>
          </a:xfrm>
          <a:prstGeom prst="curvedConnector3">
            <a:avLst>
              <a:gd name="adj1" fmla="val 50000"/>
            </a:avLst>
          </a:prstGeom>
          <a:ln w="28575">
            <a:solidFill>
              <a:srgbClr val="C00000"/>
            </a:solidFill>
            <a:prstDash val="sysDash"/>
            <a:headEnd type="diamond" w="lg" len="med"/>
            <a:tailEnd type="stealth" w="lg" len="lg"/>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9407BE9F-8E6F-7BF5-59C6-C36B947F67CF}"/>
              </a:ext>
            </a:extLst>
          </p:cNvPr>
          <p:cNvSpPr txBox="1">
            <a:spLocks/>
          </p:cNvSpPr>
          <p:nvPr/>
        </p:nvSpPr>
        <p:spPr>
          <a:xfrm>
            <a:off x="59385" y="3216922"/>
            <a:ext cx="1133907" cy="452959"/>
          </a:xfrm>
          <a:prstGeom prst="rect">
            <a:avLst/>
          </a:prstGeom>
          <a:solidFill>
            <a:schemeClr val="bg1">
              <a:lumMod val="95000"/>
            </a:schemeClr>
          </a:solidFill>
        </p:spPr>
        <p:txBody>
          <a:bodyPr vert="horz" wrap="none"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dirty="0"/>
              <a:t>511000</a:t>
            </a:r>
            <a:endParaRPr lang="en-US" dirty="0">
              <a:latin typeface="Arial Narrow" panose="020B0606020202030204" pitchFamily="34" charset="0"/>
            </a:endParaRPr>
          </a:p>
        </p:txBody>
      </p:sp>
      <p:sp>
        <p:nvSpPr>
          <p:cNvPr id="17" name="Content Placeholder 2">
            <a:extLst>
              <a:ext uri="{FF2B5EF4-FFF2-40B4-BE49-F238E27FC236}">
                <a16:creationId xmlns:a16="http://schemas.microsoft.com/office/drawing/2014/main" id="{15FA8EB4-8E7B-8453-5B52-089ECB4020CF}"/>
              </a:ext>
            </a:extLst>
          </p:cNvPr>
          <p:cNvSpPr txBox="1">
            <a:spLocks/>
          </p:cNvSpPr>
          <p:nvPr/>
        </p:nvSpPr>
        <p:spPr>
          <a:xfrm>
            <a:off x="5409184" y="257497"/>
            <a:ext cx="1133907" cy="452959"/>
          </a:xfrm>
          <a:prstGeom prst="rect">
            <a:avLst/>
          </a:prstGeom>
          <a:solidFill>
            <a:schemeClr val="bg1">
              <a:lumMod val="95000"/>
            </a:schemeClr>
          </a:solidFill>
        </p:spPr>
        <p:txBody>
          <a:bodyPr vert="horz" wrap="none"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dirty="0"/>
              <a:t>511200</a:t>
            </a:r>
            <a:endParaRPr lang="en-US" dirty="0">
              <a:latin typeface="Arial Narrow" panose="020B0606020202030204" pitchFamily="34" charset="0"/>
            </a:endParaRPr>
          </a:p>
        </p:txBody>
      </p:sp>
      <p:sp>
        <p:nvSpPr>
          <p:cNvPr id="19" name="Content Placeholder 2">
            <a:extLst>
              <a:ext uri="{FF2B5EF4-FFF2-40B4-BE49-F238E27FC236}">
                <a16:creationId xmlns:a16="http://schemas.microsoft.com/office/drawing/2014/main" id="{7572D5D1-F40A-BAA7-5D88-6391E64CECAA}"/>
              </a:ext>
            </a:extLst>
          </p:cNvPr>
          <p:cNvSpPr txBox="1">
            <a:spLocks/>
          </p:cNvSpPr>
          <p:nvPr/>
        </p:nvSpPr>
        <p:spPr>
          <a:xfrm>
            <a:off x="9381693" y="257497"/>
            <a:ext cx="1133907" cy="452959"/>
          </a:xfrm>
          <a:prstGeom prst="rect">
            <a:avLst/>
          </a:prstGeom>
          <a:solidFill>
            <a:schemeClr val="accent4">
              <a:lumMod val="20000"/>
              <a:lumOff val="80000"/>
            </a:schemeClr>
          </a:solidFill>
        </p:spPr>
        <p:txBody>
          <a:bodyPr vert="horz" wrap="none"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dirty="0"/>
              <a:t>511100</a:t>
            </a:r>
            <a:endParaRPr lang="en-US" dirty="0">
              <a:latin typeface="Arial Narrow" panose="020B0606020202030204" pitchFamily="34" charset="0"/>
            </a:endParaRPr>
          </a:p>
        </p:txBody>
      </p:sp>
      <p:sp>
        <p:nvSpPr>
          <p:cNvPr id="21" name="Content Placeholder 2">
            <a:extLst>
              <a:ext uri="{FF2B5EF4-FFF2-40B4-BE49-F238E27FC236}">
                <a16:creationId xmlns:a16="http://schemas.microsoft.com/office/drawing/2014/main" id="{700FA8CB-D62B-C8BD-6173-211FFCCFB29B}"/>
              </a:ext>
            </a:extLst>
          </p:cNvPr>
          <p:cNvSpPr txBox="1">
            <a:spLocks/>
          </p:cNvSpPr>
          <p:nvPr/>
        </p:nvSpPr>
        <p:spPr>
          <a:xfrm>
            <a:off x="9381693" y="2870104"/>
            <a:ext cx="1133907" cy="452959"/>
          </a:xfrm>
          <a:prstGeom prst="rect">
            <a:avLst/>
          </a:prstGeom>
          <a:solidFill>
            <a:schemeClr val="bg1">
              <a:lumMod val="95000"/>
            </a:schemeClr>
          </a:solidFill>
        </p:spPr>
        <p:txBody>
          <a:bodyPr vert="horz" wrap="none"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dirty="0"/>
              <a:t>515102</a:t>
            </a:r>
            <a:endParaRPr lang="en-US" dirty="0">
              <a:latin typeface="Arial Narrow" panose="020B0606020202030204" pitchFamily="34" charset="0"/>
            </a:endParaRPr>
          </a:p>
          <a:p>
            <a:pPr marL="0" indent="0" algn="ctr">
              <a:lnSpc>
                <a:spcPct val="100000"/>
              </a:lnSpc>
              <a:spcBef>
                <a:spcPts val="0"/>
              </a:spcBef>
              <a:buFont typeface="Arial" panose="020B0604020202020204" pitchFamily="34" charset="0"/>
              <a:buNone/>
            </a:pPr>
            <a:endParaRPr lang="en-US" dirty="0">
              <a:latin typeface="Arial Narrow" panose="020B0606020202030204" pitchFamily="34" charset="0"/>
            </a:endParaRPr>
          </a:p>
        </p:txBody>
      </p:sp>
      <p:cxnSp>
        <p:nvCxnSpPr>
          <p:cNvPr id="25" name="Connector: Curved 24">
            <a:extLst>
              <a:ext uri="{FF2B5EF4-FFF2-40B4-BE49-F238E27FC236}">
                <a16:creationId xmlns:a16="http://schemas.microsoft.com/office/drawing/2014/main" id="{C2C085F7-1D41-2C13-F937-DA725DC87ADA}"/>
              </a:ext>
            </a:extLst>
          </p:cNvPr>
          <p:cNvCxnSpPr>
            <a:cxnSpLocks/>
            <a:endCxn id="27" idx="3"/>
          </p:cNvCxnSpPr>
          <p:nvPr/>
        </p:nvCxnSpPr>
        <p:spPr>
          <a:xfrm rot="10800000">
            <a:off x="1160810" y="896086"/>
            <a:ext cx="5752947" cy="1107302"/>
          </a:xfrm>
          <a:prstGeom prst="curvedConnector3">
            <a:avLst>
              <a:gd name="adj1" fmla="val 50000"/>
            </a:avLst>
          </a:prstGeom>
          <a:ln w="28575">
            <a:solidFill>
              <a:srgbClr val="C00000"/>
            </a:solidFill>
            <a:prstDash val="sysDash"/>
            <a:headEnd type="diamond" w="lg" len="med"/>
            <a:tailEnd type="stealth" w="lg" len="lg"/>
          </a:ln>
        </p:spPr>
        <p:style>
          <a:lnRef idx="1">
            <a:schemeClr val="accent1"/>
          </a:lnRef>
          <a:fillRef idx="0">
            <a:schemeClr val="accent1"/>
          </a:fillRef>
          <a:effectRef idx="0">
            <a:schemeClr val="accent1"/>
          </a:effectRef>
          <a:fontRef idx="minor">
            <a:schemeClr val="tx1"/>
          </a:fontRef>
        </p:style>
      </p:cxnSp>
      <p:sp>
        <p:nvSpPr>
          <p:cNvPr id="27" name="Content Placeholder 2">
            <a:extLst>
              <a:ext uri="{FF2B5EF4-FFF2-40B4-BE49-F238E27FC236}">
                <a16:creationId xmlns:a16="http://schemas.microsoft.com/office/drawing/2014/main" id="{AA3D076B-CC6C-567A-6CE4-4A1535BD9D0A}"/>
              </a:ext>
            </a:extLst>
          </p:cNvPr>
          <p:cNvSpPr txBox="1">
            <a:spLocks/>
          </p:cNvSpPr>
          <p:nvPr/>
        </p:nvSpPr>
        <p:spPr>
          <a:xfrm>
            <a:off x="26902" y="669606"/>
            <a:ext cx="1133907" cy="452959"/>
          </a:xfrm>
          <a:prstGeom prst="rect">
            <a:avLst/>
          </a:prstGeom>
          <a:solidFill>
            <a:schemeClr val="bg1">
              <a:lumMod val="95000"/>
            </a:schemeClr>
          </a:solidFill>
        </p:spPr>
        <p:txBody>
          <a:bodyPr vert="horz" wrap="none" lIns="0" tIns="0" rIns="0" bIns="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dirty="0"/>
              <a:t>510500</a:t>
            </a:r>
            <a:endParaRPr lang="en-US" dirty="0">
              <a:latin typeface="Arial Narrow" panose="020B0606020202030204" pitchFamily="34" charset="0"/>
            </a:endParaRPr>
          </a:p>
        </p:txBody>
      </p:sp>
      <p:sp>
        <p:nvSpPr>
          <p:cNvPr id="43" name="Rectangle 42">
            <a:extLst>
              <a:ext uri="{FF2B5EF4-FFF2-40B4-BE49-F238E27FC236}">
                <a16:creationId xmlns:a16="http://schemas.microsoft.com/office/drawing/2014/main" id="{77B33613-6DDC-B47E-8B69-68C0C7C628C6}"/>
              </a:ext>
            </a:extLst>
          </p:cNvPr>
          <p:cNvSpPr/>
          <p:nvPr/>
        </p:nvSpPr>
        <p:spPr>
          <a:xfrm>
            <a:off x="4696605" y="5347993"/>
            <a:ext cx="6980389" cy="1149019"/>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r>
              <a:rPr lang="en-US" sz="3600" dirty="0">
                <a:solidFill>
                  <a:schemeClr val="tx1">
                    <a:lumMod val="95000"/>
                    <a:lumOff val="5000"/>
                  </a:schemeClr>
                </a:solidFill>
                <a:latin typeface="Arial" panose="020B0604020202020204" pitchFamily="34" charset="0"/>
                <a:cs typeface="Arial" panose="020B0604020202020204" pitchFamily="34" charset="0"/>
              </a:rPr>
              <a:t>Neighboring structure: </a:t>
            </a:r>
            <a:r>
              <a:rPr lang="en-US" sz="3600" dirty="0" err="1">
                <a:solidFill>
                  <a:schemeClr val="tx1">
                    <a:lumMod val="95000"/>
                    <a:lumOff val="5000"/>
                  </a:schemeClr>
                </a:solidFill>
                <a:latin typeface="Arial" panose="020B0604020202020204" pitchFamily="34" charset="0"/>
                <a:cs typeface="Arial" panose="020B0604020202020204" pitchFamily="34" charset="0"/>
              </a:rPr>
              <a:t>GeoDa</a:t>
            </a:r>
            <a:endParaRPr lang="en-US" sz="3600" dirty="0">
              <a:solidFill>
                <a:schemeClr val="tx1">
                  <a:lumMod val="95000"/>
                  <a:lumOff val="5000"/>
                </a:schemeClr>
              </a:solidFill>
              <a:latin typeface="Arial" panose="020B0604020202020204" pitchFamily="34" charset="0"/>
              <a:cs typeface="Arial" panose="020B0604020202020204" pitchFamily="34" charset="0"/>
            </a:endParaRPr>
          </a:p>
          <a:p>
            <a:r>
              <a:rPr lang="en-US" sz="3600" i="1" dirty="0">
                <a:solidFill>
                  <a:schemeClr val="tx1">
                    <a:lumMod val="95000"/>
                    <a:lumOff val="5000"/>
                  </a:schemeClr>
                </a:solidFill>
                <a:latin typeface="Arial" panose="020B0604020202020204" pitchFamily="34" charset="0"/>
                <a:cs typeface="Arial" panose="020B0604020202020204" pitchFamily="34" charset="0"/>
              </a:rPr>
              <a:t>State: CT; Level: Census Tracts</a:t>
            </a:r>
          </a:p>
        </p:txBody>
      </p:sp>
      <p:pic>
        <p:nvPicPr>
          <p:cNvPr id="5" name="Picture 4">
            <a:extLst>
              <a:ext uri="{FF2B5EF4-FFF2-40B4-BE49-F238E27FC236}">
                <a16:creationId xmlns:a16="http://schemas.microsoft.com/office/drawing/2014/main" id="{EFFBD1C6-5D27-9175-CC35-3FCFF1C95F44}"/>
              </a:ext>
            </a:extLst>
          </p:cNvPr>
          <p:cNvPicPr>
            <a:picLocks noChangeAspect="1"/>
          </p:cNvPicPr>
          <p:nvPr/>
        </p:nvPicPr>
        <p:blipFill>
          <a:blip r:embed="rId4"/>
          <a:stretch>
            <a:fillRect/>
          </a:stretch>
        </p:blipFill>
        <p:spPr>
          <a:xfrm>
            <a:off x="10037617" y="6527405"/>
            <a:ext cx="1433947" cy="309760"/>
          </a:xfrm>
          <a:prstGeom prst="rect">
            <a:avLst/>
          </a:prstGeom>
        </p:spPr>
      </p:pic>
      <p:sp>
        <p:nvSpPr>
          <p:cNvPr id="8" name="Slide Number Placeholder 3">
            <a:extLst>
              <a:ext uri="{FF2B5EF4-FFF2-40B4-BE49-F238E27FC236}">
                <a16:creationId xmlns:a16="http://schemas.microsoft.com/office/drawing/2014/main" id="{B3A888B7-779D-050D-8926-BEBDBC427175}"/>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13</a:t>
            </a:fld>
            <a:r>
              <a:rPr lang="en-US" b="1" dirty="0">
                <a:solidFill>
                  <a:srgbClr val="7030A0"/>
                </a:solidFill>
              </a:rPr>
              <a:t> of 28</a:t>
            </a:r>
          </a:p>
        </p:txBody>
      </p:sp>
    </p:spTree>
    <p:extLst>
      <p:ext uri="{BB962C8B-B14F-4D97-AF65-F5344CB8AC3E}">
        <p14:creationId xmlns:p14="http://schemas.microsoft.com/office/powerpoint/2010/main" val="1603109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E50ACBF-BAED-FE44-8245-ABF83AD273EE}"/>
              </a:ext>
            </a:extLst>
          </p:cNvPr>
          <p:cNvSpPr txBox="1">
            <a:spLocks/>
          </p:cNvSpPr>
          <p:nvPr/>
        </p:nvSpPr>
        <p:spPr>
          <a:xfrm>
            <a:off x="457199" y="0"/>
            <a:ext cx="6230335" cy="1111827"/>
          </a:xfrm>
          <a:prstGeom prst="rect">
            <a:avLst/>
          </a:prstGeom>
        </p:spPr>
        <p:txBody>
          <a:bodyPr vert="horz" lIns="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dirty="0"/>
              <a:t>2 spatial variables </a:t>
            </a:r>
          </a:p>
        </p:txBody>
      </p:sp>
      <p:pic>
        <p:nvPicPr>
          <p:cNvPr id="17" name="Picture 16" descr="Map&#10;&#10;Description automatically generated">
            <a:extLst>
              <a:ext uri="{FF2B5EF4-FFF2-40B4-BE49-F238E27FC236}">
                <a16:creationId xmlns:a16="http://schemas.microsoft.com/office/drawing/2014/main" id="{6195F636-46E5-324C-A8CB-D65E897B07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197" y="0"/>
            <a:ext cx="5910803" cy="6858000"/>
          </a:xfrm>
          <a:prstGeom prst="rect">
            <a:avLst/>
          </a:prstGeom>
        </p:spPr>
      </p:pic>
      <p:sp>
        <p:nvSpPr>
          <p:cNvPr id="13" name="Title 1">
            <a:extLst>
              <a:ext uri="{FF2B5EF4-FFF2-40B4-BE49-F238E27FC236}">
                <a16:creationId xmlns:a16="http://schemas.microsoft.com/office/drawing/2014/main" id="{307FA989-E0E1-450D-316E-2C265C1C219E}"/>
              </a:ext>
            </a:extLst>
          </p:cNvPr>
          <p:cNvSpPr txBox="1">
            <a:spLocks/>
          </p:cNvSpPr>
          <p:nvPr/>
        </p:nvSpPr>
        <p:spPr>
          <a:xfrm>
            <a:off x="162788" y="924790"/>
            <a:ext cx="6819155" cy="2743201"/>
          </a:xfrm>
          <a:prstGeom prst="rect">
            <a:avLst/>
          </a:prstGeom>
        </p:spPr>
        <p:txBody>
          <a:bodyPr vert="horz" lIns="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600" b="1" dirty="0"/>
              <a:t>Are they related?</a:t>
            </a:r>
            <a:r>
              <a:rPr lang="en-US" sz="2800" b="1" dirty="0"/>
              <a:t> Seems so, but the assumption of independence (‘null’) is a-spatial: needs to be moved ‘up’: the ‘null’ with spatial data means some baseline association exists because of the spatial nonindependence!</a:t>
            </a:r>
          </a:p>
          <a:p>
            <a:pPr algn="l"/>
            <a:endParaRPr lang="en-US" sz="3600" dirty="0"/>
          </a:p>
        </p:txBody>
      </p:sp>
      <p:sp>
        <p:nvSpPr>
          <p:cNvPr id="19" name="Title 1">
            <a:extLst>
              <a:ext uri="{FF2B5EF4-FFF2-40B4-BE49-F238E27FC236}">
                <a16:creationId xmlns:a16="http://schemas.microsoft.com/office/drawing/2014/main" id="{C2DC893C-E2C7-E57D-F880-B861371F2049}"/>
              </a:ext>
            </a:extLst>
          </p:cNvPr>
          <p:cNvSpPr txBox="1">
            <a:spLocks/>
          </p:cNvSpPr>
          <p:nvPr/>
        </p:nvSpPr>
        <p:spPr>
          <a:xfrm>
            <a:off x="0" y="2192481"/>
            <a:ext cx="7764727" cy="5133109"/>
          </a:xfrm>
          <a:prstGeom prst="rect">
            <a:avLst/>
          </a:prstGeom>
        </p:spPr>
        <p:txBody>
          <a:bodyPr vert="horz" lIns="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it-IT" sz="2400" b="1" dirty="0">
                <a:latin typeface="Courier New" panose="02070309020205020404" pitchFamily="49" charset="0"/>
                <a:cs typeface="Courier New" panose="02070309020205020404" pitchFamily="49" charset="0"/>
              </a:rPr>
              <a:t>tab   pmin2c lfex2c, row col chi</a:t>
            </a:r>
          </a:p>
          <a:p>
            <a:pPr algn="l"/>
            <a:r>
              <a:rPr lang="en-US" sz="1800" dirty="0">
                <a:effectLst/>
                <a:latin typeface="Courier New" panose="02070309020205020404" pitchFamily="49" charset="0"/>
                <a:ea typeface="Calibri" panose="020F0502020204030204" pitchFamily="34" charset="0"/>
              </a:rPr>
              <a:t>Pearson chi2(1) = 121.1857   </a:t>
            </a:r>
            <a:r>
              <a:rPr lang="en-US" sz="1800" dirty="0" err="1">
                <a:effectLst/>
                <a:latin typeface="Courier New" panose="02070309020205020404" pitchFamily="49" charset="0"/>
                <a:ea typeface="Calibri" panose="020F0502020204030204" pitchFamily="34" charset="0"/>
              </a:rPr>
              <a:t>Pr</a:t>
            </a:r>
            <a:r>
              <a:rPr lang="en-US" sz="1800" dirty="0">
                <a:effectLst/>
                <a:latin typeface="Courier New" panose="02070309020205020404" pitchFamily="49" charset="0"/>
                <a:ea typeface="Calibri" panose="020F0502020204030204" pitchFamily="34" charset="0"/>
              </a:rPr>
              <a:t> = 0.000</a:t>
            </a:r>
            <a:endParaRPr lang="it-IT" sz="3600" dirty="0">
              <a:effectLst/>
              <a:latin typeface="Courier New" panose="02070309020205020404" pitchFamily="49" charset="0"/>
              <a:ea typeface="Calibri" panose="020F0502020204030204" pitchFamily="34"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  pmin2c |   &gt;=79.99   &gt;=79.99 |  Total</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   &lt;22.19% |        95        292 |       387 </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           |     24.55      75.45 |    100.00 </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           |     27.38      66.97 |     49.43 </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   &gt;=22.19%|       252        144 |       396 </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           |     63.64      36.36 |    100.00 </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           |     72.62      33.03 |     50.57 </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     Total |       347        436 |       783 </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           |     44.32      55.68 |    100.00 </a:t>
            </a: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600" kern="100" dirty="0">
                <a:effectLst/>
                <a:latin typeface="Courier New" panose="02070309020205020404" pitchFamily="49" charset="0"/>
                <a:ea typeface="Calibri" panose="020F0502020204030204" pitchFamily="34" charset="0"/>
                <a:cs typeface="Times New Roman" panose="02020603050405020304" pitchFamily="18" charset="0"/>
              </a:rPr>
              <a:t>           |    100.00     100.00 |    100.00 </a:t>
            </a:r>
            <a:endParaRPr lang="en-US" sz="1600" b="1" dirty="0"/>
          </a:p>
          <a:p>
            <a:pPr algn="l"/>
            <a:endParaRPr lang="en-US" sz="3600" dirty="0"/>
          </a:p>
        </p:txBody>
      </p:sp>
      <p:pic>
        <p:nvPicPr>
          <p:cNvPr id="3" name="Picture 2">
            <a:extLst>
              <a:ext uri="{FF2B5EF4-FFF2-40B4-BE49-F238E27FC236}">
                <a16:creationId xmlns:a16="http://schemas.microsoft.com/office/drawing/2014/main" id="{63A5F315-92A4-E139-6E8B-E34538352763}"/>
              </a:ext>
            </a:extLst>
          </p:cNvPr>
          <p:cNvPicPr>
            <a:picLocks noChangeAspect="1"/>
          </p:cNvPicPr>
          <p:nvPr/>
        </p:nvPicPr>
        <p:blipFill>
          <a:blip r:embed="rId4"/>
          <a:stretch>
            <a:fillRect/>
          </a:stretch>
        </p:blipFill>
        <p:spPr>
          <a:xfrm>
            <a:off x="8222886" y="6548239"/>
            <a:ext cx="1433947" cy="309760"/>
          </a:xfrm>
          <a:prstGeom prst="rect">
            <a:avLst/>
          </a:prstGeom>
        </p:spPr>
      </p:pic>
      <p:sp>
        <p:nvSpPr>
          <p:cNvPr id="6" name="Slide Number Placeholder 3">
            <a:extLst>
              <a:ext uri="{FF2B5EF4-FFF2-40B4-BE49-F238E27FC236}">
                <a16:creationId xmlns:a16="http://schemas.microsoft.com/office/drawing/2014/main" id="{96388E08-5E3B-B453-DA03-BB46BD2F1848}"/>
              </a:ext>
            </a:extLst>
          </p:cNvPr>
          <p:cNvSpPr txBox="1">
            <a:spLocks/>
          </p:cNvSpPr>
          <p:nvPr/>
        </p:nvSpPr>
        <p:spPr>
          <a:xfrm>
            <a:off x="9355496" y="6548240"/>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14</a:t>
            </a:fld>
            <a:r>
              <a:rPr lang="en-US" b="1" dirty="0">
                <a:solidFill>
                  <a:srgbClr val="7030A0"/>
                </a:solidFill>
              </a:rPr>
              <a:t> of 28</a:t>
            </a:r>
          </a:p>
        </p:txBody>
      </p:sp>
    </p:spTree>
    <p:extLst>
      <p:ext uri="{BB962C8B-B14F-4D97-AF65-F5344CB8AC3E}">
        <p14:creationId xmlns:p14="http://schemas.microsoft.com/office/powerpoint/2010/main" val="2344236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E50ACBF-BAED-FE44-8245-ABF83AD273EE}"/>
              </a:ext>
            </a:extLst>
          </p:cNvPr>
          <p:cNvSpPr txBox="1">
            <a:spLocks/>
          </p:cNvSpPr>
          <p:nvPr/>
        </p:nvSpPr>
        <p:spPr>
          <a:xfrm>
            <a:off x="457199" y="0"/>
            <a:ext cx="6230335" cy="1818408"/>
          </a:xfrm>
          <a:prstGeom prst="rect">
            <a:avLst/>
          </a:prstGeom>
        </p:spPr>
        <p:txBody>
          <a:bodyPr vert="horz" lIns="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dirty="0"/>
              <a:t>2 spatial variables distribution: </a:t>
            </a:r>
          </a:p>
        </p:txBody>
      </p:sp>
      <p:pic>
        <p:nvPicPr>
          <p:cNvPr id="3" name="Picture 2" descr="Map&#10;&#10;Description automatically generated">
            <a:extLst>
              <a:ext uri="{FF2B5EF4-FFF2-40B4-BE49-F238E27FC236}">
                <a16:creationId xmlns:a16="http://schemas.microsoft.com/office/drawing/2014/main" id="{F37FFEF1-7F2D-1F84-9C4B-D12CE7FEA6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6464" y="0"/>
            <a:ext cx="6059871" cy="6858000"/>
          </a:xfrm>
          <a:prstGeom prst="rect">
            <a:avLst/>
          </a:prstGeom>
        </p:spPr>
      </p:pic>
      <p:sp>
        <p:nvSpPr>
          <p:cNvPr id="13" name="Title 1">
            <a:extLst>
              <a:ext uri="{FF2B5EF4-FFF2-40B4-BE49-F238E27FC236}">
                <a16:creationId xmlns:a16="http://schemas.microsoft.com/office/drawing/2014/main" id="{307FA989-E0E1-450D-316E-2C265C1C219E}"/>
              </a:ext>
            </a:extLst>
          </p:cNvPr>
          <p:cNvSpPr txBox="1">
            <a:spLocks/>
          </p:cNvSpPr>
          <p:nvPr/>
        </p:nvSpPr>
        <p:spPr>
          <a:xfrm>
            <a:off x="246664" y="2374216"/>
            <a:ext cx="6230335" cy="3404755"/>
          </a:xfrm>
          <a:prstGeom prst="rect">
            <a:avLst/>
          </a:prstGeom>
        </p:spPr>
        <p:txBody>
          <a:bodyPr vert="horz" lIns="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600" b="1" dirty="0"/>
              <a:t>All LOW %Minority </a:t>
            </a:r>
            <a:r>
              <a:rPr lang="en-US" sz="3600" dirty="0"/>
              <a:t>(412 census tracts below 22.2%) vs. Life Expectancy 2 categories.</a:t>
            </a:r>
          </a:p>
          <a:p>
            <a:pPr algn="l"/>
            <a:r>
              <a:rPr lang="en-US" sz="3600" dirty="0"/>
              <a:t>A perfect relationship would see ALL regions below being GREEN: some are RED though.</a:t>
            </a:r>
          </a:p>
        </p:txBody>
      </p:sp>
      <p:pic>
        <p:nvPicPr>
          <p:cNvPr id="4" name="Picture 3">
            <a:extLst>
              <a:ext uri="{FF2B5EF4-FFF2-40B4-BE49-F238E27FC236}">
                <a16:creationId xmlns:a16="http://schemas.microsoft.com/office/drawing/2014/main" id="{9EB43E60-7D76-0FFD-4C6E-C748354F4DBB}"/>
              </a:ext>
            </a:extLst>
          </p:cNvPr>
          <p:cNvPicPr>
            <a:picLocks noChangeAspect="1"/>
          </p:cNvPicPr>
          <p:nvPr/>
        </p:nvPicPr>
        <p:blipFill>
          <a:blip r:embed="rId4"/>
          <a:stretch>
            <a:fillRect/>
          </a:stretch>
        </p:blipFill>
        <p:spPr>
          <a:xfrm>
            <a:off x="8222886" y="6548239"/>
            <a:ext cx="1433947" cy="309760"/>
          </a:xfrm>
          <a:prstGeom prst="rect">
            <a:avLst/>
          </a:prstGeom>
        </p:spPr>
      </p:pic>
      <p:sp>
        <p:nvSpPr>
          <p:cNvPr id="7" name="Slide Number Placeholder 3">
            <a:extLst>
              <a:ext uri="{FF2B5EF4-FFF2-40B4-BE49-F238E27FC236}">
                <a16:creationId xmlns:a16="http://schemas.microsoft.com/office/drawing/2014/main" id="{371D0356-DDF5-1D84-DC10-BFDE0560D3C0}"/>
              </a:ext>
            </a:extLst>
          </p:cNvPr>
          <p:cNvSpPr txBox="1">
            <a:spLocks/>
          </p:cNvSpPr>
          <p:nvPr/>
        </p:nvSpPr>
        <p:spPr>
          <a:xfrm>
            <a:off x="9355496" y="6548240"/>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15</a:t>
            </a:fld>
            <a:r>
              <a:rPr lang="en-US" b="1" dirty="0">
                <a:solidFill>
                  <a:srgbClr val="7030A0"/>
                </a:solidFill>
              </a:rPr>
              <a:t> of 28</a:t>
            </a:r>
          </a:p>
        </p:txBody>
      </p:sp>
    </p:spTree>
    <p:extLst>
      <p:ext uri="{BB962C8B-B14F-4D97-AF65-F5344CB8AC3E}">
        <p14:creationId xmlns:p14="http://schemas.microsoft.com/office/powerpoint/2010/main" val="2701911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E50ACBF-BAED-FE44-8245-ABF83AD273EE}"/>
              </a:ext>
            </a:extLst>
          </p:cNvPr>
          <p:cNvSpPr txBox="1">
            <a:spLocks/>
          </p:cNvSpPr>
          <p:nvPr/>
        </p:nvSpPr>
        <p:spPr>
          <a:xfrm>
            <a:off x="457199" y="0"/>
            <a:ext cx="6230335" cy="1818408"/>
          </a:xfrm>
          <a:prstGeom prst="rect">
            <a:avLst/>
          </a:prstGeom>
        </p:spPr>
        <p:txBody>
          <a:bodyPr vert="horz" lIns="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dirty="0"/>
              <a:t>2 spatial variables distribution: </a:t>
            </a:r>
          </a:p>
        </p:txBody>
      </p:sp>
      <p:sp>
        <p:nvSpPr>
          <p:cNvPr id="13" name="Title 1">
            <a:extLst>
              <a:ext uri="{FF2B5EF4-FFF2-40B4-BE49-F238E27FC236}">
                <a16:creationId xmlns:a16="http://schemas.microsoft.com/office/drawing/2014/main" id="{307FA989-E0E1-450D-316E-2C265C1C219E}"/>
              </a:ext>
            </a:extLst>
          </p:cNvPr>
          <p:cNvSpPr txBox="1">
            <a:spLocks/>
          </p:cNvSpPr>
          <p:nvPr/>
        </p:nvSpPr>
        <p:spPr>
          <a:xfrm>
            <a:off x="246664" y="2374216"/>
            <a:ext cx="6230335" cy="3404755"/>
          </a:xfrm>
          <a:prstGeom prst="rect">
            <a:avLst/>
          </a:prstGeom>
        </p:spPr>
        <p:txBody>
          <a:bodyPr vert="horz" lIns="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600" b="1" dirty="0"/>
              <a:t>All HIGH %Minority </a:t>
            </a:r>
            <a:r>
              <a:rPr lang="en-US" sz="3600" dirty="0"/>
              <a:t>(417 census tracts above 22.2%) vs. Life Expectancy 2 categories.</a:t>
            </a:r>
          </a:p>
          <a:p>
            <a:pPr algn="l"/>
            <a:r>
              <a:rPr lang="en-US" sz="3600" dirty="0"/>
              <a:t>A perfect relationship would see ALL regions below being RED: some are GREEN though.</a:t>
            </a:r>
          </a:p>
        </p:txBody>
      </p:sp>
      <p:pic>
        <p:nvPicPr>
          <p:cNvPr id="4" name="Picture 3" descr="Map&#10;&#10;Description automatically generated">
            <a:extLst>
              <a:ext uri="{FF2B5EF4-FFF2-40B4-BE49-F238E27FC236}">
                <a16:creationId xmlns:a16="http://schemas.microsoft.com/office/drawing/2014/main" id="{1B4A7F13-2AAB-DADB-61DE-28458182C7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7761" y="0"/>
            <a:ext cx="5934239" cy="6858000"/>
          </a:xfrm>
          <a:prstGeom prst="rect">
            <a:avLst/>
          </a:prstGeom>
        </p:spPr>
      </p:pic>
      <p:pic>
        <p:nvPicPr>
          <p:cNvPr id="3" name="Picture 2">
            <a:extLst>
              <a:ext uri="{FF2B5EF4-FFF2-40B4-BE49-F238E27FC236}">
                <a16:creationId xmlns:a16="http://schemas.microsoft.com/office/drawing/2014/main" id="{D0A837F7-FDAB-E2D4-A1E9-45A092BE5079}"/>
              </a:ext>
            </a:extLst>
          </p:cNvPr>
          <p:cNvPicPr>
            <a:picLocks noChangeAspect="1"/>
          </p:cNvPicPr>
          <p:nvPr/>
        </p:nvPicPr>
        <p:blipFill>
          <a:blip r:embed="rId4"/>
          <a:stretch>
            <a:fillRect/>
          </a:stretch>
        </p:blipFill>
        <p:spPr>
          <a:xfrm>
            <a:off x="8222886" y="6548239"/>
            <a:ext cx="1433947" cy="309760"/>
          </a:xfrm>
          <a:prstGeom prst="rect">
            <a:avLst/>
          </a:prstGeom>
        </p:spPr>
      </p:pic>
      <p:sp>
        <p:nvSpPr>
          <p:cNvPr id="7" name="Slide Number Placeholder 3">
            <a:extLst>
              <a:ext uri="{FF2B5EF4-FFF2-40B4-BE49-F238E27FC236}">
                <a16:creationId xmlns:a16="http://schemas.microsoft.com/office/drawing/2014/main" id="{5C032188-D674-3445-F74E-02CCAFA5084E}"/>
              </a:ext>
            </a:extLst>
          </p:cNvPr>
          <p:cNvSpPr txBox="1">
            <a:spLocks/>
          </p:cNvSpPr>
          <p:nvPr/>
        </p:nvSpPr>
        <p:spPr>
          <a:xfrm>
            <a:off x="9355496" y="6548240"/>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16</a:t>
            </a:fld>
            <a:r>
              <a:rPr lang="en-US" b="1" dirty="0">
                <a:solidFill>
                  <a:srgbClr val="7030A0"/>
                </a:solidFill>
              </a:rPr>
              <a:t> of 28</a:t>
            </a:r>
          </a:p>
        </p:txBody>
      </p:sp>
    </p:spTree>
    <p:extLst>
      <p:ext uri="{BB962C8B-B14F-4D97-AF65-F5344CB8AC3E}">
        <p14:creationId xmlns:p14="http://schemas.microsoft.com/office/powerpoint/2010/main" val="29137910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8990C7EE-1060-C789-8201-819C932FBB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1344" y="0"/>
            <a:ext cx="7710656" cy="6858000"/>
          </a:xfrm>
          <a:prstGeom prst="rect">
            <a:avLst/>
          </a:prstGeom>
        </p:spPr>
      </p:pic>
      <p:sp>
        <p:nvSpPr>
          <p:cNvPr id="5" name="Title 1">
            <a:extLst>
              <a:ext uri="{FF2B5EF4-FFF2-40B4-BE49-F238E27FC236}">
                <a16:creationId xmlns:a16="http://schemas.microsoft.com/office/drawing/2014/main" id="{4E50ACBF-BAED-FE44-8245-ABF83AD273EE}"/>
              </a:ext>
            </a:extLst>
          </p:cNvPr>
          <p:cNvSpPr txBox="1">
            <a:spLocks/>
          </p:cNvSpPr>
          <p:nvPr/>
        </p:nvSpPr>
        <p:spPr>
          <a:xfrm>
            <a:off x="246665" y="76199"/>
            <a:ext cx="3938156" cy="1818408"/>
          </a:xfrm>
          <a:prstGeom prst="rect">
            <a:avLst/>
          </a:prstGeom>
        </p:spPr>
        <p:txBody>
          <a:bodyPr vert="horz" lIns="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dirty="0"/>
              <a:t>2 spatial variables </a:t>
            </a:r>
          </a:p>
        </p:txBody>
      </p:sp>
      <p:sp>
        <p:nvSpPr>
          <p:cNvPr id="13" name="Title 1">
            <a:extLst>
              <a:ext uri="{FF2B5EF4-FFF2-40B4-BE49-F238E27FC236}">
                <a16:creationId xmlns:a16="http://schemas.microsoft.com/office/drawing/2014/main" id="{307FA989-E0E1-450D-316E-2C265C1C219E}"/>
              </a:ext>
            </a:extLst>
          </p:cNvPr>
          <p:cNvSpPr txBox="1">
            <a:spLocks/>
          </p:cNvSpPr>
          <p:nvPr/>
        </p:nvSpPr>
        <p:spPr>
          <a:xfrm>
            <a:off x="132365" y="1781936"/>
            <a:ext cx="3938156" cy="2187392"/>
          </a:xfrm>
          <a:prstGeom prst="rect">
            <a:avLst/>
          </a:prstGeom>
        </p:spPr>
        <p:txBody>
          <a:bodyPr vert="horz" lIns="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600" b="1" i="1" dirty="0"/>
              <a:t>A better view is a </a:t>
            </a:r>
            <a:r>
              <a:rPr lang="en-US" sz="3600" b="1" i="1" dirty="0" err="1"/>
              <a:t>GeoDa</a:t>
            </a:r>
            <a:r>
              <a:rPr lang="en-US" sz="3600" b="1" i="1" dirty="0"/>
              <a:t> movie, which can be saves as GIF with </a:t>
            </a:r>
            <a:r>
              <a:rPr lang="en-US" sz="3600" b="1" i="1" dirty="0" err="1"/>
              <a:t>ShareX</a:t>
            </a:r>
            <a:r>
              <a:rPr lang="en-US" sz="3600" b="1" i="1" dirty="0"/>
              <a:t> </a:t>
            </a:r>
            <a:endParaRPr lang="en-US" sz="3600" i="1" dirty="0"/>
          </a:p>
        </p:txBody>
      </p:sp>
      <p:sp>
        <p:nvSpPr>
          <p:cNvPr id="7" name="Title 1">
            <a:extLst>
              <a:ext uri="{FF2B5EF4-FFF2-40B4-BE49-F238E27FC236}">
                <a16:creationId xmlns:a16="http://schemas.microsoft.com/office/drawing/2014/main" id="{693BF009-6FC2-2645-12DE-853B56E9F814}"/>
              </a:ext>
            </a:extLst>
          </p:cNvPr>
          <p:cNvSpPr txBox="1">
            <a:spLocks/>
          </p:cNvSpPr>
          <p:nvPr/>
        </p:nvSpPr>
        <p:spPr>
          <a:xfrm>
            <a:off x="103679" y="4601443"/>
            <a:ext cx="4644966" cy="1581148"/>
          </a:xfrm>
          <a:prstGeom prst="rect">
            <a:avLst/>
          </a:prstGeom>
        </p:spPr>
        <p:txBody>
          <a:bodyPr vert="horz" lIns="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400" b="1" dirty="0"/>
              <a:t>Stata can generate 1 layer movies too, </a:t>
            </a:r>
          </a:p>
          <a:p>
            <a:pPr algn="l"/>
            <a:r>
              <a:rPr lang="en-US" sz="2400" b="1" dirty="0"/>
              <a:t>see Chuck Huber’s ‘How To’: </a:t>
            </a:r>
          </a:p>
          <a:p>
            <a:pPr algn="l"/>
            <a:r>
              <a:rPr lang="en-US" sz="2400" b="1" dirty="0"/>
              <a:t>https://www.stata.com/training/</a:t>
            </a:r>
          </a:p>
          <a:p>
            <a:pPr algn="l"/>
            <a:r>
              <a:rPr lang="en-US" sz="2400" b="1" dirty="0"/>
              <a:t>webinar/covid-19-mapping/</a:t>
            </a:r>
          </a:p>
        </p:txBody>
      </p:sp>
      <p:pic>
        <p:nvPicPr>
          <p:cNvPr id="4" name="Picture 3">
            <a:extLst>
              <a:ext uri="{FF2B5EF4-FFF2-40B4-BE49-F238E27FC236}">
                <a16:creationId xmlns:a16="http://schemas.microsoft.com/office/drawing/2014/main" id="{25A28DBA-8498-D6E3-D0FD-1F1E8EFEE824}"/>
              </a:ext>
            </a:extLst>
          </p:cNvPr>
          <p:cNvPicPr>
            <a:picLocks noChangeAspect="1"/>
          </p:cNvPicPr>
          <p:nvPr/>
        </p:nvPicPr>
        <p:blipFill>
          <a:blip r:embed="rId4"/>
          <a:stretch>
            <a:fillRect/>
          </a:stretch>
        </p:blipFill>
        <p:spPr>
          <a:xfrm>
            <a:off x="8222886" y="6548239"/>
            <a:ext cx="1433947" cy="309760"/>
          </a:xfrm>
          <a:prstGeom prst="rect">
            <a:avLst/>
          </a:prstGeom>
        </p:spPr>
      </p:pic>
      <p:sp>
        <p:nvSpPr>
          <p:cNvPr id="8" name="Slide Number Placeholder 3">
            <a:extLst>
              <a:ext uri="{FF2B5EF4-FFF2-40B4-BE49-F238E27FC236}">
                <a16:creationId xmlns:a16="http://schemas.microsoft.com/office/drawing/2014/main" id="{F65DF150-7478-A29B-1F1A-FDABCEEC8C40}"/>
              </a:ext>
            </a:extLst>
          </p:cNvPr>
          <p:cNvSpPr txBox="1">
            <a:spLocks/>
          </p:cNvSpPr>
          <p:nvPr/>
        </p:nvSpPr>
        <p:spPr>
          <a:xfrm>
            <a:off x="9355496" y="6548240"/>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17</a:t>
            </a:fld>
            <a:r>
              <a:rPr lang="en-US" b="1" dirty="0">
                <a:solidFill>
                  <a:srgbClr val="7030A0"/>
                </a:solidFill>
              </a:rPr>
              <a:t> of 28</a:t>
            </a:r>
          </a:p>
        </p:txBody>
      </p:sp>
    </p:spTree>
    <p:extLst>
      <p:ext uri="{BB962C8B-B14F-4D97-AF65-F5344CB8AC3E}">
        <p14:creationId xmlns:p14="http://schemas.microsoft.com/office/powerpoint/2010/main" val="15648981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33A3965-1670-8601-6DEE-11981380869E}"/>
              </a:ext>
            </a:extLst>
          </p:cNvPr>
          <p:cNvSpPr txBox="1"/>
          <p:nvPr/>
        </p:nvSpPr>
        <p:spPr>
          <a:xfrm>
            <a:off x="4649405" y="1375111"/>
            <a:ext cx="2915479" cy="584775"/>
          </a:xfrm>
          <a:prstGeom prst="rect">
            <a:avLst/>
          </a:prstGeom>
          <a:noFill/>
        </p:spPr>
        <p:txBody>
          <a:bodyPr wrap="square">
            <a:spAutoFit/>
          </a:bodyPr>
          <a:lstStyle/>
          <a:p>
            <a:pPr algn="ctr"/>
            <a:r>
              <a:rPr lang="en-US" sz="3200" kern="100" dirty="0">
                <a:latin typeface="Arial" panose="020B0604020202020204" pitchFamily="34" charset="0"/>
                <a:ea typeface="Calibri" panose="020F0502020204030204" pitchFamily="34" charset="0"/>
                <a:cs typeface="Arial" panose="020B0604020202020204" pitchFamily="34" charset="0"/>
              </a:rPr>
              <a:t>09|013|530600</a:t>
            </a:r>
            <a:endParaRPr lang="en-US" sz="32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7382DB7D-B23B-FE04-3556-4DCBC6C5AA43}"/>
              </a:ext>
            </a:extLst>
          </p:cNvPr>
          <p:cNvSpPr txBox="1"/>
          <p:nvPr/>
        </p:nvSpPr>
        <p:spPr>
          <a:xfrm>
            <a:off x="1306545" y="2524014"/>
            <a:ext cx="3465444" cy="1077218"/>
          </a:xfrm>
          <a:prstGeom prst="rect">
            <a:avLst/>
          </a:prstGeom>
          <a:noFill/>
        </p:spPr>
        <p:txBody>
          <a:bodyPr wrap="square">
            <a:spAutoFit/>
          </a:bodyPr>
          <a:lstStyle/>
          <a:p>
            <a:pPr algn="ctr"/>
            <a:r>
              <a:rPr lang="en-US" sz="3200" kern="100" dirty="0">
                <a:effectLst/>
                <a:latin typeface="Arial" panose="020B0604020202020204" pitchFamily="34" charset="0"/>
                <a:ea typeface="Calibri" panose="020F0502020204030204" pitchFamily="34" charset="0"/>
                <a:cs typeface="Arial" panose="020B0604020202020204" pitchFamily="34" charset="0"/>
              </a:rPr>
              <a:t>09 </a:t>
            </a:r>
          </a:p>
          <a:p>
            <a:pPr algn="ctr"/>
            <a:r>
              <a:rPr lang="en-US" sz="3200" kern="100" dirty="0">
                <a:effectLst/>
                <a:latin typeface="Arial" panose="020B0604020202020204" pitchFamily="34" charset="0"/>
                <a:ea typeface="Calibri" panose="020F0502020204030204" pitchFamily="34" charset="0"/>
                <a:cs typeface="Arial" panose="020B0604020202020204" pitchFamily="34" charset="0"/>
              </a:rPr>
              <a:t>Connecticut</a:t>
            </a:r>
            <a:endParaRPr lang="en-US" sz="32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237CB207-35E2-874D-5F76-866D868E99AF}"/>
              </a:ext>
            </a:extLst>
          </p:cNvPr>
          <p:cNvSpPr txBox="1"/>
          <p:nvPr/>
        </p:nvSpPr>
        <p:spPr>
          <a:xfrm>
            <a:off x="4374423" y="2524014"/>
            <a:ext cx="3465444" cy="1077218"/>
          </a:xfrm>
          <a:prstGeom prst="rect">
            <a:avLst/>
          </a:prstGeom>
          <a:noFill/>
        </p:spPr>
        <p:txBody>
          <a:bodyPr wrap="square">
            <a:spAutoFit/>
          </a:bodyPr>
          <a:lstStyle/>
          <a:p>
            <a:pPr algn="ctr"/>
            <a:r>
              <a:rPr lang="en-US" sz="3200" kern="100" dirty="0">
                <a:effectLst/>
                <a:latin typeface="Arial" panose="020B0604020202020204" pitchFamily="34" charset="0"/>
                <a:ea typeface="Calibri" panose="020F0502020204030204" pitchFamily="34" charset="0"/>
                <a:cs typeface="Arial" panose="020B0604020202020204" pitchFamily="34" charset="0"/>
              </a:rPr>
              <a:t>013 </a:t>
            </a:r>
          </a:p>
          <a:p>
            <a:pPr algn="ctr"/>
            <a:r>
              <a:rPr lang="en-US" sz="3200" kern="100" dirty="0">
                <a:effectLst/>
                <a:latin typeface="Arial" panose="020B0604020202020204" pitchFamily="34" charset="0"/>
                <a:ea typeface="Calibri" panose="020F0502020204030204" pitchFamily="34" charset="0"/>
                <a:cs typeface="Arial" panose="020B0604020202020204" pitchFamily="34" charset="0"/>
              </a:rPr>
              <a:t>Tolland County</a:t>
            </a:r>
            <a:endParaRPr lang="en-US" sz="32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19214307-7736-2220-A136-B855174F6002}"/>
              </a:ext>
            </a:extLst>
          </p:cNvPr>
          <p:cNvSpPr txBox="1"/>
          <p:nvPr/>
        </p:nvSpPr>
        <p:spPr>
          <a:xfrm>
            <a:off x="7548319" y="2524014"/>
            <a:ext cx="3465444" cy="1077218"/>
          </a:xfrm>
          <a:prstGeom prst="rect">
            <a:avLst/>
          </a:prstGeom>
          <a:noFill/>
        </p:spPr>
        <p:txBody>
          <a:bodyPr wrap="square">
            <a:spAutoFit/>
          </a:bodyPr>
          <a:lstStyle/>
          <a:p>
            <a:pPr algn="ctr"/>
            <a:r>
              <a:rPr lang="en-US" sz="3200" kern="100" dirty="0">
                <a:effectLst/>
                <a:latin typeface="Arial" panose="020B0604020202020204" pitchFamily="34" charset="0"/>
                <a:ea typeface="Calibri" panose="020F0502020204030204" pitchFamily="34" charset="0"/>
                <a:cs typeface="Arial" panose="020B0604020202020204" pitchFamily="34" charset="0"/>
              </a:rPr>
              <a:t>530600 </a:t>
            </a:r>
          </a:p>
          <a:p>
            <a:pPr algn="ctr"/>
            <a:r>
              <a:rPr lang="en-US" sz="3200" kern="100" dirty="0">
                <a:effectLst/>
                <a:latin typeface="Arial" panose="020B0604020202020204" pitchFamily="34" charset="0"/>
                <a:ea typeface="Calibri" panose="020F0502020204030204" pitchFamily="34" charset="0"/>
                <a:cs typeface="Arial" panose="020B0604020202020204" pitchFamily="34" charset="0"/>
              </a:rPr>
              <a:t>Census Tract</a:t>
            </a:r>
            <a:endParaRPr lang="en-US" sz="3200"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567E6A51-D189-6DF8-9F2D-4F470C1BF22E}"/>
              </a:ext>
            </a:extLst>
          </p:cNvPr>
          <p:cNvSpPr txBox="1"/>
          <p:nvPr/>
        </p:nvSpPr>
        <p:spPr>
          <a:xfrm>
            <a:off x="332509" y="4611231"/>
            <a:ext cx="10681254" cy="2246769"/>
          </a:xfrm>
          <a:prstGeom prst="rect">
            <a:avLst/>
          </a:prstGeom>
          <a:noFill/>
        </p:spPr>
        <p:txBody>
          <a:bodyPr wrap="square">
            <a:spAutoFit/>
          </a:bodyPr>
          <a:lstStyle/>
          <a:p>
            <a:r>
              <a:rPr lang="en-US" sz="2800" kern="100" dirty="0">
                <a:effectLst/>
                <a:latin typeface="Arial" panose="020B0604020202020204" pitchFamily="34" charset="0"/>
                <a:ea typeface="Calibri" panose="020F0502020204030204" pitchFamily="34" charset="0"/>
                <a:cs typeface="Arial" panose="020B0604020202020204" pitchFamily="34" charset="0"/>
              </a:rPr>
              <a:t>09 – identifies Connecticut</a:t>
            </a:r>
          </a:p>
          <a:p>
            <a:r>
              <a:rPr lang="en-US" sz="2800" kern="100" dirty="0">
                <a:effectLst/>
                <a:latin typeface="Arial" panose="020B0604020202020204" pitchFamily="34" charset="0"/>
                <a:ea typeface="Calibri" panose="020F0502020204030204" pitchFamily="34" charset="0"/>
                <a:cs typeface="Arial" panose="020B0604020202020204" pitchFamily="34" charset="0"/>
              </a:rPr>
              <a:t>013 – identifies Tolland County within CT</a:t>
            </a:r>
          </a:p>
          <a:p>
            <a:r>
              <a:rPr lang="en-US" sz="2800" kern="100" dirty="0">
                <a:effectLst/>
                <a:latin typeface="Arial" panose="020B0604020202020204" pitchFamily="34" charset="0"/>
                <a:ea typeface="Calibri" panose="020F0502020204030204" pitchFamily="34" charset="0"/>
                <a:cs typeface="Arial" panose="020B0604020202020204" pitchFamily="34" charset="0"/>
              </a:rPr>
              <a:t>530600 – identifies Census Tract 5306.00 within Tolland County </a:t>
            </a:r>
            <a:endParaRPr lang="en-US" sz="2800" dirty="0">
              <a:latin typeface="Arial" panose="020B0604020202020204" pitchFamily="34" charset="0"/>
              <a:cs typeface="Arial" panose="020B0604020202020204" pitchFamily="34" charset="0"/>
            </a:endParaRPr>
          </a:p>
          <a:p>
            <a:pPr algn="ctr"/>
            <a:endParaRPr lang="en-US" sz="2800" dirty="0">
              <a:latin typeface="Arial" panose="020B0604020202020204" pitchFamily="34" charset="0"/>
              <a:cs typeface="Arial" panose="020B0604020202020204" pitchFamily="34" charset="0"/>
            </a:endParaRPr>
          </a:p>
          <a:p>
            <a:pPr algn="ctr"/>
            <a:endParaRPr lang="en-US" sz="2800" dirty="0">
              <a:latin typeface="Arial" panose="020B0604020202020204" pitchFamily="34" charset="0"/>
              <a:cs typeface="Arial" panose="020B0604020202020204" pitchFamily="34" charset="0"/>
            </a:endParaRPr>
          </a:p>
        </p:txBody>
      </p:sp>
      <p:cxnSp>
        <p:nvCxnSpPr>
          <p:cNvPr id="15" name="Straight Connector 14">
            <a:extLst>
              <a:ext uri="{FF2B5EF4-FFF2-40B4-BE49-F238E27FC236}">
                <a16:creationId xmlns:a16="http://schemas.microsoft.com/office/drawing/2014/main" id="{6A8A3DD7-76B0-1777-2207-31EC1B2333A1}"/>
              </a:ext>
            </a:extLst>
          </p:cNvPr>
          <p:cNvCxnSpPr>
            <a:cxnSpLocks/>
          </p:cNvCxnSpPr>
          <p:nvPr/>
        </p:nvCxnSpPr>
        <p:spPr>
          <a:xfrm flipH="1">
            <a:off x="3393763" y="1858477"/>
            <a:ext cx="1608483" cy="868356"/>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A5F3F13-FFEE-1AA9-32B0-505AD4BF604D}"/>
              </a:ext>
            </a:extLst>
          </p:cNvPr>
          <p:cNvCxnSpPr>
            <a:cxnSpLocks/>
            <a:endCxn id="9" idx="0"/>
          </p:cNvCxnSpPr>
          <p:nvPr/>
        </p:nvCxnSpPr>
        <p:spPr>
          <a:xfrm>
            <a:off x="5673136" y="1858477"/>
            <a:ext cx="434009" cy="6655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97D21B9-3C74-8649-9E56-52678243BC27}"/>
              </a:ext>
            </a:extLst>
          </p:cNvPr>
          <p:cNvCxnSpPr>
            <a:cxnSpLocks/>
            <a:endCxn id="11" idx="0"/>
          </p:cNvCxnSpPr>
          <p:nvPr/>
        </p:nvCxnSpPr>
        <p:spPr>
          <a:xfrm>
            <a:off x="6698523" y="1858477"/>
            <a:ext cx="2582518" cy="66553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FA3B8033-97E5-0448-CD6A-9D8409599F13}"/>
              </a:ext>
            </a:extLst>
          </p:cNvPr>
          <p:cNvSpPr txBox="1">
            <a:spLocks/>
          </p:cNvSpPr>
          <p:nvPr/>
        </p:nvSpPr>
        <p:spPr>
          <a:xfrm>
            <a:off x="332509" y="215443"/>
            <a:ext cx="11762509" cy="907504"/>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3. Illustrate </a:t>
            </a:r>
            <a:r>
              <a:rPr lang="en-US" dirty="0" err="1"/>
              <a:t>sp</a:t>
            </a:r>
            <a:r>
              <a:rPr lang="en-US" dirty="0"/>
              <a:t> on CT census tracts data from CDC</a:t>
            </a:r>
          </a:p>
        </p:txBody>
      </p:sp>
      <p:pic>
        <p:nvPicPr>
          <p:cNvPr id="4" name="Picture 3">
            <a:extLst>
              <a:ext uri="{FF2B5EF4-FFF2-40B4-BE49-F238E27FC236}">
                <a16:creationId xmlns:a16="http://schemas.microsoft.com/office/drawing/2014/main" id="{1846C3DE-314E-1BF0-87D2-E55810C55EE9}"/>
              </a:ext>
            </a:extLst>
          </p:cNvPr>
          <p:cNvPicPr>
            <a:picLocks noChangeAspect="1"/>
          </p:cNvPicPr>
          <p:nvPr/>
        </p:nvPicPr>
        <p:blipFill>
          <a:blip r:embed="rId2"/>
          <a:stretch>
            <a:fillRect/>
          </a:stretch>
        </p:blipFill>
        <p:spPr>
          <a:xfrm>
            <a:off x="10037617" y="6527405"/>
            <a:ext cx="1433947" cy="309760"/>
          </a:xfrm>
          <a:prstGeom prst="rect">
            <a:avLst/>
          </a:prstGeom>
        </p:spPr>
      </p:pic>
      <p:sp>
        <p:nvSpPr>
          <p:cNvPr id="8" name="Slide Number Placeholder 3">
            <a:extLst>
              <a:ext uri="{FF2B5EF4-FFF2-40B4-BE49-F238E27FC236}">
                <a16:creationId xmlns:a16="http://schemas.microsoft.com/office/drawing/2014/main" id="{7D5DCEA9-7ED9-48F1-0CA4-D56712B69B31}"/>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18</a:t>
            </a:fld>
            <a:r>
              <a:rPr lang="en-US" b="1" dirty="0">
                <a:solidFill>
                  <a:srgbClr val="7030A0"/>
                </a:solidFill>
              </a:rPr>
              <a:t> of 28</a:t>
            </a:r>
          </a:p>
        </p:txBody>
      </p:sp>
    </p:spTree>
    <p:extLst>
      <p:ext uri="{BB962C8B-B14F-4D97-AF65-F5344CB8AC3E}">
        <p14:creationId xmlns:p14="http://schemas.microsoft.com/office/powerpoint/2010/main" val="1972098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E50ACBF-BAED-FE44-8245-ABF83AD273EE}"/>
              </a:ext>
            </a:extLst>
          </p:cNvPr>
          <p:cNvSpPr txBox="1">
            <a:spLocks/>
          </p:cNvSpPr>
          <p:nvPr/>
        </p:nvSpPr>
        <p:spPr>
          <a:xfrm>
            <a:off x="838200" y="0"/>
            <a:ext cx="11121736" cy="789709"/>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3.i. Illustrate </a:t>
            </a:r>
            <a:r>
              <a:rPr lang="en-US" dirty="0" err="1"/>
              <a:t>sp</a:t>
            </a:r>
            <a:r>
              <a:rPr lang="en-US" dirty="0"/>
              <a:t> on CT census tracts data from CDC</a:t>
            </a:r>
          </a:p>
        </p:txBody>
      </p:sp>
      <p:sp>
        <p:nvSpPr>
          <p:cNvPr id="3" name="TextBox 2">
            <a:extLst>
              <a:ext uri="{FF2B5EF4-FFF2-40B4-BE49-F238E27FC236}">
                <a16:creationId xmlns:a16="http://schemas.microsoft.com/office/drawing/2014/main" id="{F6D60438-B1DE-36D6-7B96-5D897A8C5B59}"/>
              </a:ext>
            </a:extLst>
          </p:cNvPr>
          <p:cNvSpPr txBox="1"/>
          <p:nvPr/>
        </p:nvSpPr>
        <p:spPr>
          <a:xfrm>
            <a:off x="280553" y="1059873"/>
            <a:ext cx="11752120" cy="5878532"/>
          </a:xfrm>
          <a:prstGeom prst="rect">
            <a:avLst/>
          </a:prstGeom>
          <a:noFill/>
        </p:spPr>
        <p:txBody>
          <a:bodyPr wrap="square">
            <a:spAutoFit/>
          </a:bodyPr>
          <a:lstStyle/>
          <a:p>
            <a:r>
              <a:rPr lang="en-US" sz="1600" b="1" dirty="0">
                <a:latin typeface="Courier New" panose="02070309020205020404" pitchFamily="49" charset="0"/>
                <a:cs typeface="Courier New" panose="02070309020205020404" pitchFamily="49" charset="0"/>
              </a:rPr>
              <a:t>cd	//* better to use the default location </a:t>
            </a:r>
          </a:p>
          <a:p>
            <a:pPr marR="0"/>
            <a:r>
              <a:rPr lang="en-US" sz="1600" b="1" dirty="0">
                <a:latin typeface="Courier New" panose="02070309020205020404" pitchFamily="49" charset="0"/>
                <a:cs typeface="Courier New" panose="02070309020205020404" pitchFamily="49" charset="0"/>
              </a:rPr>
              <a:t>C:\data</a:t>
            </a:r>
          </a:p>
          <a:p>
            <a:pPr marR="0"/>
            <a:r>
              <a:rPr lang="en-US" sz="2400" b="1" dirty="0">
                <a:latin typeface="Courier New" panose="02070309020205020404" pitchFamily="49" charset="0"/>
                <a:cs typeface="Courier New" panose="02070309020205020404" pitchFamily="49" charset="0"/>
              </a:rPr>
              <a:t>spshape2dta ct_829tracts, replace</a:t>
            </a:r>
          </a:p>
          <a:p>
            <a:pPr marR="0"/>
            <a:r>
              <a:rPr lang="en-US" sz="1400" b="1" dirty="0">
                <a:latin typeface="Courier New" panose="02070309020205020404" pitchFamily="49" charset="0"/>
                <a:cs typeface="Courier New" panose="02070309020205020404" pitchFamily="49" charset="0"/>
              </a:rPr>
              <a:t>  (importing .</a:t>
            </a:r>
            <a:r>
              <a:rPr lang="en-US" sz="1400" b="1" dirty="0" err="1">
                <a:latin typeface="Courier New" panose="02070309020205020404" pitchFamily="49" charset="0"/>
                <a:cs typeface="Courier New" panose="02070309020205020404" pitchFamily="49" charset="0"/>
              </a:rPr>
              <a:t>shp</a:t>
            </a:r>
            <a:r>
              <a:rPr lang="en-US" sz="1400" b="1" dirty="0">
                <a:latin typeface="Courier New" panose="02070309020205020404" pitchFamily="49" charset="0"/>
                <a:cs typeface="Courier New" panose="02070309020205020404" pitchFamily="49" charset="0"/>
              </a:rPr>
              <a:t> file)</a:t>
            </a:r>
          </a:p>
          <a:p>
            <a:pPr marR="0"/>
            <a:r>
              <a:rPr lang="en-US" sz="1400" b="1" dirty="0">
                <a:latin typeface="Courier New" panose="02070309020205020404" pitchFamily="49" charset="0"/>
                <a:cs typeface="Courier New" panose="02070309020205020404" pitchFamily="49" charset="0"/>
              </a:rPr>
              <a:t>  (importing .</a:t>
            </a:r>
            <a:r>
              <a:rPr lang="en-US" sz="1400" b="1" dirty="0" err="1">
                <a:latin typeface="Courier New" panose="02070309020205020404" pitchFamily="49" charset="0"/>
                <a:cs typeface="Courier New" panose="02070309020205020404" pitchFamily="49" charset="0"/>
              </a:rPr>
              <a:t>dbf</a:t>
            </a:r>
            <a:r>
              <a:rPr lang="en-US" sz="1400" b="1" dirty="0">
                <a:latin typeface="Courier New" panose="02070309020205020404" pitchFamily="49" charset="0"/>
                <a:cs typeface="Courier New" panose="02070309020205020404" pitchFamily="49" charset="0"/>
              </a:rPr>
              <a:t> file)</a:t>
            </a:r>
          </a:p>
          <a:p>
            <a:pPr marR="0"/>
            <a:r>
              <a:rPr lang="en-US" sz="1400" b="1" dirty="0">
                <a:latin typeface="Courier New" panose="02070309020205020404" pitchFamily="49" charset="0"/>
                <a:cs typeface="Courier New" panose="02070309020205020404" pitchFamily="49" charset="0"/>
              </a:rPr>
              <a:t>  (creating _ID spatial-unit id)</a:t>
            </a:r>
          </a:p>
          <a:p>
            <a:pPr marR="0"/>
            <a:r>
              <a:rPr lang="en-US" sz="1400" b="1" dirty="0">
                <a:latin typeface="Courier New" panose="02070309020205020404" pitchFamily="49" charset="0"/>
                <a:cs typeface="Courier New" panose="02070309020205020404" pitchFamily="49" charset="0"/>
              </a:rPr>
              <a:t>  (creating _CX coordinate)</a:t>
            </a:r>
          </a:p>
          <a:p>
            <a:pPr marR="0"/>
            <a:r>
              <a:rPr lang="en-US" sz="1400" b="1" dirty="0">
                <a:latin typeface="Courier New" panose="02070309020205020404" pitchFamily="49" charset="0"/>
                <a:cs typeface="Courier New" panose="02070309020205020404" pitchFamily="49" charset="0"/>
              </a:rPr>
              <a:t>  (creating _CY coordinate)</a:t>
            </a:r>
          </a:p>
          <a:p>
            <a:pPr marR="0"/>
            <a:r>
              <a:rPr lang="en-US" sz="1400" b="1" dirty="0">
                <a:latin typeface="Courier New" panose="02070309020205020404" pitchFamily="49" charset="0"/>
                <a:cs typeface="Courier New" panose="02070309020205020404" pitchFamily="49" charset="0"/>
              </a:rPr>
              <a:t>  file ct_829tracts_shp.dta created</a:t>
            </a:r>
          </a:p>
          <a:p>
            <a:pPr marR="0"/>
            <a:r>
              <a:rPr lang="en-US" sz="1400" b="1" dirty="0">
                <a:latin typeface="Courier New" panose="02070309020205020404" pitchFamily="49" charset="0"/>
                <a:cs typeface="Courier New" panose="02070309020205020404" pitchFamily="49" charset="0"/>
              </a:rPr>
              <a:t>  file ct_829tracts.dta     created</a:t>
            </a:r>
          </a:p>
          <a:p>
            <a:pPr marR="0"/>
            <a:r>
              <a:rPr lang="en-US" sz="1400" b="1" i="1" dirty="0">
                <a:latin typeface="Courier New" panose="02070309020205020404" pitchFamily="49" charset="0"/>
                <a:cs typeface="Courier New" panose="02070309020205020404" pitchFamily="49" charset="0"/>
              </a:rPr>
              <a:t>use "C:\data\ct_829tracts.dta“</a:t>
            </a:r>
          </a:p>
          <a:p>
            <a:pPr marR="0"/>
            <a:r>
              <a:rPr lang="en-US" sz="2400" b="1" dirty="0" err="1">
                <a:latin typeface="Courier New" panose="02070309020205020404" pitchFamily="49" charset="0"/>
                <a:cs typeface="Courier New" panose="02070309020205020404" pitchFamily="49" charset="0"/>
              </a:rPr>
              <a:t>spset</a:t>
            </a:r>
            <a:r>
              <a:rPr lang="en-US" sz="2400" b="1" dirty="0">
                <a:latin typeface="Courier New" panose="02070309020205020404" pitchFamily="49" charset="0"/>
                <a:cs typeface="Courier New" panose="02070309020205020404" pitchFamily="49" charset="0"/>
              </a:rPr>
              <a:t> trctnr11d, modify replace</a:t>
            </a:r>
          </a:p>
          <a:p>
            <a:pPr marR="0"/>
            <a:r>
              <a:rPr lang="en-US" sz="1600" b="1" i="1" dirty="0">
                <a:latin typeface="Courier New" panose="02070309020205020404" pitchFamily="49" charset="0"/>
                <a:cs typeface="Courier New" panose="02070309020205020404" pitchFamily="49" charset="0"/>
              </a:rPr>
              <a:t> (_</a:t>
            </a:r>
            <a:r>
              <a:rPr lang="en-US" sz="1600" b="1" i="1" dirty="0" err="1">
                <a:latin typeface="Courier New" panose="02070309020205020404" pitchFamily="49" charset="0"/>
                <a:cs typeface="Courier New" panose="02070309020205020404" pitchFamily="49" charset="0"/>
              </a:rPr>
              <a:t>shp.dta</a:t>
            </a:r>
            <a:r>
              <a:rPr lang="en-US" sz="1600" b="1" i="1" dirty="0">
                <a:latin typeface="Courier New" panose="02070309020205020404" pitchFamily="49" charset="0"/>
                <a:cs typeface="Courier New" panose="02070309020205020404" pitchFamily="49" charset="0"/>
              </a:rPr>
              <a:t> file saved)</a:t>
            </a:r>
          </a:p>
          <a:p>
            <a:pPr marR="0"/>
            <a:r>
              <a:rPr lang="en-US" sz="1600" b="1" i="1" dirty="0">
                <a:latin typeface="Courier New" panose="02070309020205020404" pitchFamily="49" charset="0"/>
                <a:cs typeface="Courier New" panose="02070309020205020404" pitchFamily="49" charset="0"/>
              </a:rPr>
              <a:t>  (data in memory saved)</a:t>
            </a:r>
          </a:p>
          <a:p>
            <a:pPr marR="0"/>
            <a:r>
              <a:rPr lang="en-US" sz="1600" b="1" i="1" dirty="0">
                <a:latin typeface="Courier New" panose="02070309020205020404" pitchFamily="49" charset="0"/>
                <a:cs typeface="Courier New" panose="02070309020205020404" pitchFamily="49" charset="0"/>
              </a:rPr>
              <a:t>      </a:t>
            </a:r>
            <a:r>
              <a:rPr lang="en-US" sz="1600" b="1" i="1" dirty="0" err="1">
                <a:latin typeface="Courier New" panose="02070309020205020404" pitchFamily="49" charset="0"/>
                <a:cs typeface="Courier New" panose="02070309020205020404" pitchFamily="49" charset="0"/>
              </a:rPr>
              <a:t>Sp</a:t>
            </a:r>
            <a:r>
              <a:rPr lang="en-US" sz="1600" b="1" i="1" dirty="0">
                <a:latin typeface="Courier New" panose="02070309020205020404" pitchFamily="49" charset="0"/>
                <a:cs typeface="Courier New" panose="02070309020205020404" pitchFamily="49" charset="0"/>
              </a:rPr>
              <a:t> dataset: ct_829tracts.dta</a:t>
            </a:r>
          </a:p>
          <a:p>
            <a:pPr marR="0"/>
            <a:r>
              <a:rPr lang="en-US" sz="1600" b="1" i="1" dirty="0">
                <a:latin typeface="Courier New" panose="02070309020205020404" pitchFamily="49" charset="0"/>
                <a:cs typeface="Courier New" panose="02070309020205020404" pitchFamily="49" charset="0"/>
              </a:rPr>
              <a:t>Linked shapefile: ct_829tracts_shp.dta</a:t>
            </a:r>
          </a:p>
          <a:p>
            <a:pPr marR="0"/>
            <a:r>
              <a:rPr lang="en-US" sz="1600" b="1" i="1" dirty="0">
                <a:latin typeface="Courier New" panose="02070309020205020404" pitchFamily="49" charset="0"/>
                <a:cs typeface="Courier New" panose="02070309020205020404" pitchFamily="49" charset="0"/>
              </a:rPr>
              <a:t>            Data: Cross sectional</a:t>
            </a:r>
          </a:p>
          <a:p>
            <a:pPr marR="0"/>
            <a:r>
              <a:rPr lang="en-US" sz="1600" b="1" i="1" dirty="0">
                <a:latin typeface="Courier New" panose="02070309020205020404" pitchFamily="49" charset="0"/>
                <a:cs typeface="Courier New" panose="02070309020205020404" pitchFamily="49" charset="0"/>
              </a:rPr>
              <a:t> Spatial-unit ID: _ID (equal to trctnr11d)</a:t>
            </a:r>
          </a:p>
          <a:p>
            <a:pPr marR="0"/>
            <a:r>
              <a:rPr lang="en-US" sz="1600" b="1" i="1" dirty="0">
                <a:latin typeface="Courier New" panose="02070309020205020404" pitchFamily="49" charset="0"/>
                <a:cs typeface="Courier New" panose="02070309020205020404" pitchFamily="49" charset="0"/>
              </a:rPr>
              <a:t>     Coordinates: _CX, _CY (planar)</a:t>
            </a:r>
          </a:p>
          <a:p>
            <a:pPr marR="0"/>
            <a:r>
              <a:rPr lang="en-US" sz="1600" b="1" i="1" dirty="0">
                <a:latin typeface="Courier New" panose="02070309020205020404" pitchFamily="49" charset="0"/>
                <a:cs typeface="Courier New" panose="02070309020205020404" pitchFamily="49" charset="0"/>
              </a:rPr>
              <a:t>sort trctnr11d	 </a:t>
            </a:r>
          </a:p>
          <a:p>
            <a:pPr marR="0"/>
            <a:r>
              <a:rPr lang="en-US" sz="2400" b="1" i="1" dirty="0">
                <a:latin typeface="Courier New" panose="02070309020205020404" pitchFamily="49" charset="0"/>
                <a:cs typeface="Courier New" panose="02070309020205020404" pitchFamily="49" charset="0"/>
              </a:rPr>
              <a:t>merge 1:1 trctnr11d using ct_829tracts_svi.dta</a:t>
            </a:r>
            <a:r>
              <a:rPr lang="en-US" sz="1600" b="1" i="1" dirty="0">
                <a:latin typeface="Courier New" panose="02070309020205020404" pitchFamily="49" charset="0"/>
                <a:cs typeface="Courier New" panose="02070309020205020404" pitchFamily="49" charset="0"/>
              </a:rPr>
              <a:t>	//merge your data into this </a:t>
            </a:r>
            <a:r>
              <a:rPr lang="en-US" sz="1600" b="1" i="1" dirty="0" err="1">
                <a:latin typeface="Courier New" panose="02070309020205020404" pitchFamily="49" charset="0"/>
                <a:cs typeface="Courier New" panose="02070309020205020404" pitchFamily="49" charset="0"/>
              </a:rPr>
              <a:t>spset</a:t>
            </a:r>
            <a:r>
              <a:rPr lang="en-US" sz="1600" b="1" i="1" dirty="0">
                <a:latin typeface="Courier New" panose="02070309020205020404" pitchFamily="49" charset="0"/>
                <a:cs typeface="Courier New" panose="02070309020205020404" pitchFamily="49" charset="0"/>
              </a:rPr>
              <a:t> data</a:t>
            </a:r>
          </a:p>
          <a:p>
            <a:pPr marR="0"/>
            <a:endParaRPr lang="en-US" sz="1600" b="1" i="1" dirty="0">
              <a:latin typeface="Courier New" panose="02070309020205020404" pitchFamily="49" charset="0"/>
              <a:cs typeface="Courier New" panose="02070309020205020404" pitchFamily="49" charset="0"/>
            </a:endParaRPr>
          </a:p>
        </p:txBody>
      </p:sp>
      <p:pic>
        <p:nvPicPr>
          <p:cNvPr id="4" name="Picture 3">
            <a:extLst>
              <a:ext uri="{FF2B5EF4-FFF2-40B4-BE49-F238E27FC236}">
                <a16:creationId xmlns:a16="http://schemas.microsoft.com/office/drawing/2014/main" id="{07167A87-EB1F-0BAF-655E-75E8711F3DC0}"/>
              </a:ext>
            </a:extLst>
          </p:cNvPr>
          <p:cNvPicPr>
            <a:picLocks noChangeAspect="1"/>
          </p:cNvPicPr>
          <p:nvPr/>
        </p:nvPicPr>
        <p:blipFill>
          <a:blip r:embed="rId2"/>
          <a:stretch>
            <a:fillRect/>
          </a:stretch>
        </p:blipFill>
        <p:spPr>
          <a:xfrm>
            <a:off x="10037617" y="6527405"/>
            <a:ext cx="1433947" cy="309760"/>
          </a:xfrm>
          <a:prstGeom prst="rect">
            <a:avLst/>
          </a:prstGeom>
        </p:spPr>
      </p:pic>
      <p:sp>
        <p:nvSpPr>
          <p:cNvPr id="7" name="Slide Number Placeholder 3">
            <a:extLst>
              <a:ext uri="{FF2B5EF4-FFF2-40B4-BE49-F238E27FC236}">
                <a16:creationId xmlns:a16="http://schemas.microsoft.com/office/drawing/2014/main" id="{569BA17D-8DF8-D0C5-82C0-1C89778A87F1}"/>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19</a:t>
            </a:fld>
            <a:r>
              <a:rPr lang="en-US" b="1" dirty="0">
                <a:solidFill>
                  <a:srgbClr val="7030A0"/>
                </a:solidFill>
              </a:rPr>
              <a:t> of 28</a:t>
            </a:r>
          </a:p>
        </p:txBody>
      </p:sp>
    </p:spTree>
    <p:extLst>
      <p:ext uri="{BB962C8B-B14F-4D97-AF65-F5344CB8AC3E}">
        <p14:creationId xmlns:p14="http://schemas.microsoft.com/office/powerpoint/2010/main" val="4068201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B73D1B0-392A-8FC8-2E71-3BDFDF19EB2A}"/>
              </a:ext>
            </a:extLst>
          </p:cNvPr>
          <p:cNvSpPr txBox="1">
            <a:spLocks/>
          </p:cNvSpPr>
          <p:nvPr/>
        </p:nvSpPr>
        <p:spPr>
          <a:xfrm>
            <a:off x="838200" y="0"/>
            <a:ext cx="10515600" cy="112294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General setup</a:t>
            </a:r>
          </a:p>
        </p:txBody>
      </p:sp>
      <p:sp>
        <p:nvSpPr>
          <p:cNvPr id="7" name="TextBox 6">
            <a:extLst>
              <a:ext uri="{FF2B5EF4-FFF2-40B4-BE49-F238E27FC236}">
                <a16:creationId xmlns:a16="http://schemas.microsoft.com/office/drawing/2014/main" id="{8437534D-722F-B913-33E3-345FD264C18C}"/>
              </a:ext>
            </a:extLst>
          </p:cNvPr>
          <p:cNvSpPr txBox="1"/>
          <p:nvPr/>
        </p:nvSpPr>
        <p:spPr>
          <a:xfrm>
            <a:off x="77374" y="1032089"/>
            <a:ext cx="12037249" cy="5355312"/>
          </a:xfrm>
          <a:prstGeom prst="rect">
            <a:avLst/>
          </a:prstGeom>
          <a:noFill/>
        </p:spPr>
        <p:txBody>
          <a:bodyPr wrap="square">
            <a:spAutoFit/>
          </a:bodyPr>
          <a:lstStyle/>
          <a:p>
            <a:pPr marL="0" marR="0">
              <a:spcBef>
                <a:spcPts val="0"/>
              </a:spcBef>
              <a:spcAft>
                <a:spcPts val="0"/>
              </a:spcAft>
            </a:pPr>
            <a:r>
              <a:rPr lang="en-US" sz="3600" kern="100" dirty="0">
                <a:effectLst/>
                <a:latin typeface="Calibri" panose="020F0502020204030204" pitchFamily="34" charset="0"/>
                <a:ea typeface="Calibri" panose="020F0502020204030204" pitchFamily="34" charset="0"/>
                <a:cs typeface="Times New Roman" panose="02020603050405020304" pitchFamily="18" charset="0"/>
              </a:rPr>
              <a:t>2 main research questions that could be of interest for researchers in other states or looking at the whole US:</a:t>
            </a:r>
          </a:p>
          <a:p>
            <a:pPr marL="0" marR="0">
              <a:spcBef>
                <a:spcPts val="0"/>
              </a:spcBef>
              <a:spcAft>
                <a:spcPts val="0"/>
              </a:spcAft>
            </a:pPr>
            <a:endParaRPr lang="en-US" sz="36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3600" kern="100" dirty="0">
                <a:effectLst/>
                <a:latin typeface="Calibri" panose="020F0502020204030204" pitchFamily="34" charset="0"/>
                <a:ea typeface="Calibri" panose="020F0502020204030204" pitchFamily="34" charset="0"/>
                <a:cs typeface="Times New Roman" panose="02020603050405020304" pitchFamily="18" charset="0"/>
              </a:rPr>
              <a:t>RQ1. How much shorter lives do residents in regions with more minorities(non-White) live?</a:t>
            </a:r>
          </a:p>
          <a:p>
            <a:pPr marL="0" marR="0">
              <a:spcBef>
                <a:spcPts val="0"/>
              </a:spcBef>
              <a:spcAft>
                <a:spcPts val="0"/>
              </a:spcAft>
            </a:pPr>
            <a:endParaRPr lang="en-US" sz="3600" kern="100"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3600" kern="100" dirty="0">
                <a:effectLst/>
                <a:latin typeface="Calibri" panose="020F0502020204030204" pitchFamily="34" charset="0"/>
                <a:ea typeface="Calibri" panose="020F0502020204030204" pitchFamily="34" charset="0"/>
                <a:cs typeface="Times New Roman" panose="02020603050405020304" pitchFamily="18" charset="0"/>
              </a:rPr>
              <a:t>RQ2. How can one disentangle the effect of minorities on life expectancy from the related ones of income, or socio-demographic factors?</a:t>
            </a:r>
          </a:p>
          <a:p>
            <a:pPr marL="0" marR="0">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832D765E-CE64-9BBB-6049-0A72149FF93D}"/>
              </a:ext>
            </a:extLst>
          </p:cNvPr>
          <p:cNvSpPr txBox="1"/>
          <p:nvPr/>
        </p:nvSpPr>
        <p:spPr>
          <a:xfrm>
            <a:off x="-1" y="6550223"/>
            <a:ext cx="12192001" cy="307777"/>
          </a:xfrm>
          <a:prstGeom prst="rect">
            <a:avLst/>
          </a:prstGeom>
          <a:noFill/>
        </p:spPr>
        <p:txBody>
          <a:bodyPr wrap="square">
            <a:spAutoFit/>
          </a:bodyPr>
          <a:lstStyle/>
          <a:p>
            <a:pPr marR="0"/>
            <a:r>
              <a:rPr lang="en-US" sz="1400" i="0" dirty="0">
                <a:solidFill>
                  <a:srgbClr val="2A2A2A"/>
                </a:solidFill>
                <a:effectLst/>
                <a:latin typeface="Merriweather" panose="00000500000000000000" pitchFamily="2" charset="0"/>
              </a:rPr>
              <a:t>Spatial perspectives in family health research </a:t>
            </a:r>
            <a:r>
              <a:rPr lang="en-US" sz="1400" dirty="0">
                <a:latin typeface="Segoe UI" panose="020B0502040204020203" pitchFamily="34" charset="0"/>
                <a:hlinkClick r:id="rId2"/>
              </a:rPr>
              <a:t>https://academic.oup.com/fampra/article/39/3/556/6463006</a:t>
            </a:r>
            <a:r>
              <a:rPr lang="en-US" sz="1400" dirty="0">
                <a:latin typeface="Segoe UI" panose="020B0502040204020203" pitchFamily="34" charset="0"/>
              </a:rPr>
              <a:t> </a:t>
            </a:r>
            <a:endParaRPr lang="en-US" sz="1400" i="1" dirty="0">
              <a:latin typeface="Segoe UI" panose="020B0502040204020203" pitchFamily="34" charset="0"/>
            </a:endParaRPr>
          </a:p>
        </p:txBody>
      </p:sp>
      <p:pic>
        <p:nvPicPr>
          <p:cNvPr id="3" name="Picture 2">
            <a:extLst>
              <a:ext uri="{FF2B5EF4-FFF2-40B4-BE49-F238E27FC236}">
                <a16:creationId xmlns:a16="http://schemas.microsoft.com/office/drawing/2014/main" id="{C11FDC0E-765D-120F-0A89-3A662A22EF5E}"/>
              </a:ext>
            </a:extLst>
          </p:cNvPr>
          <p:cNvPicPr>
            <a:picLocks noChangeAspect="1"/>
          </p:cNvPicPr>
          <p:nvPr/>
        </p:nvPicPr>
        <p:blipFill>
          <a:blip r:embed="rId3"/>
          <a:stretch>
            <a:fillRect/>
          </a:stretch>
        </p:blipFill>
        <p:spPr>
          <a:xfrm>
            <a:off x="10037617" y="6527405"/>
            <a:ext cx="1433947" cy="309760"/>
          </a:xfrm>
          <a:prstGeom prst="rect">
            <a:avLst/>
          </a:prstGeom>
        </p:spPr>
      </p:pic>
      <p:sp>
        <p:nvSpPr>
          <p:cNvPr id="6" name="Slide Number Placeholder 3">
            <a:extLst>
              <a:ext uri="{FF2B5EF4-FFF2-40B4-BE49-F238E27FC236}">
                <a16:creationId xmlns:a16="http://schemas.microsoft.com/office/drawing/2014/main" id="{485456F7-DC3A-0ACB-3C3F-983A307EE193}"/>
              </a:ext>
            </a:extLst>
          </p:cNvPr>
          <p:cNvSpPr txBox="1">
            <a:spLocks/>
          </p:cNvSpPr>
          <p:nvPr/>
        </p:nvSpPr>
        <p:spPr>
          <a:xfrm>
            <a:off x="11471564" y="6529388"/>
            <a:ext cx="643060" cy="307777"/>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2</a:t>
            </a:fld>
            <a:r>
              <a:rPr lang="en-US" b="1" dirty="0">
                <a:solidFill>
                  <a:srgbClr val="7030A0"/>
                </a:solidFill>
              </a:rPr>
              <a:t> of 28</a:t>
            </a:r>
          </a:p>
        </p:txBody>
      </p:sp>
    </p:spTree>
    <p:extLst>
      <p:ext uri="{BB962C8B-B14F-4D97-AF65-F5344CB8AC3E}">
        <p14:creationId xmlns:p14="http://schemas.microsoft.com/office/powerpoint/2010/main" val="8985772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E50ACBF-BAED-FE44-8245-ABF83AD273EE}"/>
              </a:ext>
            </a:extLst>
          </p:cNvPr>
          <p:cNvSpPr txBox="1">
            <a:spLocks/>
          </p:cNvSpPr>
          <p:nvPr/>
        </p:nvSpPr>
        <p:spPr>
          <a:xfrm>
            <a:off x="838200" y="0"/>
            <a:ext cx="11121736" cy="789709"/>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3.ii-iv. Illustrate </a:t>
            </a:r>
            <a:r>
              <a:rPr lang="en-US" dirty="0" err="1"/>
              <a:t>sp</a:t>
            </a:r>
            <a:r>
              <a:rPr lang="en-US" dirty="0"/>
              <a:t> on CT census tracts data from CDC</a:t>
            </a:r>
          </a:p>
        </p:txBody>
      </p:sp>
      <p:sp>
        <p:nvSpPr>
          <p:cNvPr id="3" name="TextBox 2">
            <a:extLst>
              <a:ext uri="{FF2B5EF4-FFF2-40B4-BE49-F238E27FC236}">
                <a16:creationId xmlns:a16="http://schemas.microsoft.com/office/drawing/2014/main" id="{F6D60438-B1DE-36D6-7B96-5D897A8C5B59}"/>
              </a:ext>
            </a:extLst>
          </p:cNvPr>
          <p:cNvSpPr txBox="1"/>
          <p:nvPr/>
        </p:nvSpPr>
        <p:spPr>
          <a:xfrm>
            <a:off x="280552" y="1059873"/>
            <a:ext cx="11357265" cy="5324535"/>
          </a:xfrm>
          <a:prstGeom prst="rect">
            <a:avLst/>
          </a:prstGeom>
          <a:noFill/>
        </p:spPr>
        <p:txBody>
          <a:bodyPr wrap="square">
            <a:spAutoFit/>
          </a:bodyPr>
          <a:lstStyle/>
          <a:p>
            <a:pPr marR="0"/>
            <a:r>
              <a:rPr lang="en-US" sz="2000" b="1" dirty="0">
                <a:latin typeface="Courier New" panose="02070309020205020404" pitchFamily="49" charset="0"/>
                <a:cs typeface="Courier New" panose="02070309020205020404" pitchFamily="49" charset="0"/>
              </a:rPr>
              <a:t>* can create several weight matrices; to compare with </a:t>
            </a:r>
            <a:r>
              <a:rPr lang="en-US" sz="2000" b="1" dirty="0" err="1">
                <a:latin typeface="Courier New" panose="02070309020205020404" pitchFamily="49" charset="0"/>
                <a:cs typeface="Courier New" panose="02070309020205020404" pitchFamily="49" charset="0"/>
              </a:rPr>
              <a:t>GeoDa</a:t>
            </a:r>
            <a:r>
              <a:rPr lang="en-US" sz="2000" b="1" dirty="0">
                <a:latin typeface="Courier New" panose="02070309020205020404" pitchFamily="49" charset="0"/>
                <a:cs typeface="Courier New" panose="02070309020205020404" pitchFamily="49" charset="0"/>
              </a:rPr>
              <a:t> one, we use the 1st</a:t>
            </a:r>
          </a:p>
          <a:p>
            <a:pPr marR="0"/>
            <a:r>
              <a:rPr lang="en-US" sz="2000" b="1" dirty="0" err="1">
                <a:latin typeface="Courier New" panose="02070309020205020404" pitchFamily="49" charset="0"/>
                <a:cs typeface="Courier New" panose="02070309020205020404" pitchFamily="49" charset="0"/>
              </a:rPr>
              <a:t>spmatrix</a:t>
            </a:r>
            <a:r>
              <a:rPr lang="en-US" sz="2000" b="1" dirty="0">
                <a:latin typeface="Courier New" panose="02070309020205020404" pitchFamily="49" charset="0"/>
                <a:cs typeface="Courier New" panose="02070309020205020404" pitchFamily="49" charset="0"/>
              </a:rPr>
              <a:t> create contiguity </a:t>
            </a:r>
            <a:r>
              <a:rPr lang="en-US" sz="2000" b="1" dirty="0" err="1">
                <a:latin typeface="Courier New" panose="02070309020205020404" pitchFamily="49" charset="0"/>
                <a:cs typeface="Courier New" panose="02070309020205020404" pitchFamily="49" charset="0"/>
              </a:rPr>
              <a:t>Wznorm</a:t>
            </a:r>
            <a:r>
              <a:rPr lang="en-US" sz="2000" b="1" dirty="0">
                <a:latin typeface="Courier New" panose="02070309020205020404" pitchFamily="49" charset="0"/>
                <a:cs typeface="Courier New" panose="02070309020205020404" pitchFamily="49" charset="0"/>
              </a:rPr>
              <a:t>, normalize(row)</a:t>
            </a:r>
          </a:p>
          <a:p>
            <a:pPr marR="0"/>
            <a:r>
              <a:rPr lang="en-US" sz="2000" b="1" dirty="0" err="1">
                <a:latin typeface="Courier New" panose="02070309020205020404" pitchFamily="49" charset="0"/>
                <a:cs typeface="Courier New" panose="02070309020205020404" pitchFamily="49" charset="0"/>
              </a:rPr>
              <a:t>spmatrix</a:t>
            </a:r>
            <a:r>
              <a:rPr lang="en-US" sz="2000" b="1" dirty="0">
                <a:latin typeface="Courier New" panose="02070309020205020404" pitchFamily="49" charset="0"/>
                <a:cs typeface="Courier New" panose="02070309020205020404" pitchFamily="49" charset="0"/>
              </a:rPr>
              <a:t> create contiguity </a:t>
            </a:r>
            <a:r>
              <a:rPr lang="en-US" sz="2000" b="1" dirty="0" err="1">
                <a:latin typeface="Courier New" panose="02070309020205020404" pitchFamily="49" charset="0"/>
                <a:cs typeface="Courier New" panose="02070309020205020404" pitchFamily="49" charset="0"/>
              </a:rPr>
              <a:t>Wzspectr</a:t>
            </a:r>
            <a:r>
              <a:rPr lang="en-US" sz="2000" b="1" dirty="0">
                <a:latin typeface="Courier New" panose="02070309020205020404" pitchFamily="49" charset="0"/>
                <a:cs typeface="Courier New" panose="02070309020205020404" pitchFamily="49" charset="0"/>
              </a:rPr>
              <a:t>, normalize(spectral)</a:t>
            </a:r>
          </a:p>
          <a:p>
            <a:pPr marR="0"/>
            <a:r>
              <a:rPr lang="en-US" sz="2000" b="1" dirty="0" err="1">
                <a:latin typeface="Courier New" panose="02070309020205020404" pitchFamily="49" charset="0"/>
                <a:cs typeface="Courier New" panose="02070309020205020404" pitchFamily="49" charset="0"/>
              </a:rPr>
              <a:t>spmatrix</a:t>
            </a:r>
            <a:r>
              <a:rPr lang="en-US" sz="2000" b="1" dirty="0">
                <a:latin typeface="Courier New" panose="02070309020205020404" pitchFamily="49" charset="0"/>
                <a:cs typeface="Courier New" panose="02070309020205020404" pitchFamily="49" charset="0"/>
              </a:rPr>
              <a:t> create contiguity </a:t>
            </a:r>
            <a:r>
              <a:rPr lang="en-US" sz="2000" b="1" dirty="0" err="1">
                <a:latin typeface="Courier New" panose="02070309020205020404" pitchFamily="49" charset="0"/>
                <a:cs typeface="Courier New" panose="02070309020205020404" pitchFamily="49" charset="0"/>
              </a:rPr>
              <a:t>Wzminmax</a:t>
            </a:r>
            <a:r>
              <a:rPr lang="en-US" sz="2000" b="1" dirty="0">
                <a:latin typeface="Courier New" panose="02070309020205020404" pitchFamily="49" charset="0"/>
                <a:cs typeface="Courier New" panose="02070309020205020404" pitchFamily="49" charset="0"/>
              </a:rPr>
              <a:t>, normalize(minmax)</a:t>
            </a:r>
          </a:p>
          <a:p>
            <a:pPr marR="0"/>
            <a:endParaRPr lang="en-US" sz="2000" b="1" dirty="0">
              <a:latin typeface="Courier New" panose="02070309020205020404" pitchFamily="49" charset="0"/>
              <a:cs typeface="Courier New" panose="02070309020205020404" pitchFamily="49" charset="0"/>
            </a:endParaRPr>
          </a:p>
          <a:p>
            <a:pPr marR="0"/>
            <a:r>
              <a:rPr lang="en-US" sz="2000" b="1" i="1" dirty="0">
                <a:latin typeface="Courier New" panose="02070309020205020404" pitchFamily="49" charset="0"/>
                <a:cs typeface="Courier New" panose="02070309020205020404" pitchFamily="49" charset="0"/>
              </a:rPr>
              <a:t>weighting matrix defines places not in estimation sample </a:t>
            </a:r>
          </a:p>
          <a:p>
            <a:pPr marR="0"/>
            <a:r>
              <a:rPr lang="en-US" sz="2000" b="1" i="1" dirty="0">
                <a:latin typeface="Courier New" panose="02070309020205020404" pitchFamily="49" charset="0"/>
                <a:cs typeface="Courier New" panose="02070309020205020404" pitchFamily="49" charset="0"/>
              </a:rPr>
              <a:t>Excluding observations excludes the spillovers from those observations to other observations which are not excluded. You must determine whether this is appropriate in this case and, if it is, specify option force.</a:t>
            </a:r>
          </a:p>
          <a:p>
            <a:pPr marR="0"/>
            <a:endParaRPr lang="en-US" sz="2000" b="1" dirty="0">
              <a:latin typeface="Courier New" panose="02070309020205020404" pitchFamily="49" charset="0"/>
              <a:cs typeface="Courier New" panose="02070309020205020404" pitchFamily="49" charset="0"/>
            </a:endParaRPr>
          </a:p>
          <a:p>
            <a:pPr marR="0"/>
            <a:r>
              <a:rPr lang="en-US" sz="2000" b="1" dirty="0" err="1">
                <a:latin typeface="Courier New" panose="02070309020205020404" pitchFamily="49" charset="0"/>
                <a:cs typeface="Courier New" panose="02070309020205020404" pitchFamily="49" charset="0"/>
              </a:rPr>
              <a:t>spgenerate</a:t>
            </a:r>
            <a:r>
              <a:rPr lang="en-US" sz="2000" b="1" dirty="0">
                <a:latin typeface="Courier New" panose="02070309020205020404" pitchFamily="49" charset="0"/>
                <a:cs typeface="Courier New" panose="02070309020205020404" pitchFamily="49" charset="0"/>
              </a:rPr>
              <a:t> </a:t>
            </a:r>
            <a:r>
              <a:rPr lang="en-US" sz="2000" b="1" dirty="0" err="1">
                <a:latin typeface="Courier New" panose="02070309020205020404" pitchFamily="49" charset="0"/>
                <a:cs typeface="Courier New" panose="02070309020205020404" pitchFamily="49" charset="0"/>
              </a:rPr>
              <a:t>lglfexpNorm_sp</a:t>
            </a:r>
            <a:r>
              <a:rPr lang="en-US" sz="2000" b="1" dirty="0">
                <a:latin typeface="Courier New" panose="02070309020205020404" pitchFamily="49" charset="0"/>
                <a:cs typeface="Courier New" panose="02070309020205020404" pitchFamily="49" charset="0"/>
              </a:rPr>
              <a:t> = </a:t>
            </a:r>
            <a:r>
              <a:rPr lang="en-US" sz="2000" b="1" dirty="0" err="1">
                <a:latin typeface="Courier New" panose="02070309020205020404" pitchFamily="49" charset="0"/>
                <a:cs typeface="Courier New" panose="02070309020205020404" pitchFamily="49" charset="0"/>
              </a:rPr>
              <a:t>Wznorm</a:t>
            </a:r>
            <a:r>
              <a:rPr lang="en-US" sz="2000" b="1" dirty="0">
                <a:latin typeface="Courier New" panose="02070309020205020404" pitchFamily="49" charset="0"/>
                <a:cs typeface="Courier New" panose="02070309020205020404" pitchFamily="49" charset="0"/>
              </a:rPr>
              <a:t>*trlfex1015 </a:t>
            </a:r>
            <a:r>
              <a:rPr lang="en-US" sz="2000" b="1" dirty="0">
                <a:solidFill>
                  <a:srgbClr val="FF0000"/>
                </a:solidFill>
                <a:latin typeface="Courier New" panose="02070309020205020404" pitchFamily="49" charset="0"/>
                <a:cs typeface="Courier New" panose="02070309020205020404" pitchFamily="49" charset="0"/>
              </a:rPr>
              <a:t>// EMPTY though…  </a:t>
            </a:r>
          </a:p>
          <a:p>
            <a:r>
              <a:rPr lang="en-US" sz="2000" b="1" dirty="0" err="1">
                <a:latin typeface="Courier New" panose="02070309020205020404" pitchFamily="49" charset="0"/>
                <a:cs typeface="Courier New" panose="02070309020205020404" pitchFamily="49" charset="0"/>
              </a:rPr>
              <a:t>spgenerate</a:t>
            </a:r>
            <a:r>
              <a:rPr lang="en-US" sz="2000" b="1" dirty="0">
                <a:latin typeface="Courier New" panose="02070309020205020404" pitchFamily="49" charset="0"/>
                <a:cs typeface="Courier New" panose="02070309020205020404" pitchFamily="49" charset="0"/>
              </a:rPr>
              <a:t> </a:t>
            </a:r>
            <a:r>
              <a:rPr lang="en-US" sz="2000" b="1" dirty="0" err="1">
                <a:latin typeface="Courier New" panose="02070309020205020404" pitchFamily="49" charset="0"/>
                <a:cs typeface="Courier New" panose="02070309020205020404" pitchFamily="49" charset="0"/>
              </a:rPr>
              <a:t>lglfexpSpect_sp</a:t>
            </a:r>
            <a:r>
              <a:rPr lang="en-US" sz="2000" b="1" dirty="0">
                <a:latin typeface="Courier New" panose="02070309020205020404" pitchFamily="49" charset="0"/>
                <a:cs typeface="Courier New" panose="02070309020205020404" pitchFamily="49" charset="0"/>
              </a:rPr>
              <a:t> = </a:t>
            </a:r>
            <a:r>
              <a:rPr lang="en-US" sz="2000" b="1" dirty="0" err="1">
                <a:latin typeface="Courier New" panose="02070309020205020404" pitchFamily="49" charset="0"/>
                <a:cs typeface="Courier New" panose="02070309020205020404" pitchFamily="49" charset="0"/>
              </a:rPr>
              <a:t>Wzspectr</a:t>
            </a:r>
            <a:r>
              <a:rPr lang="en-US" sz="2000" b="1" dirty="0">
                <a:latin typeface="Courier New" panose="02070309020205020404" pitchFamily="49" charset="0"/>
                <a:cs typeface="Courier New" panose="02070309020205020404" pitchFamily="49" charset="0"/>
              </a:rPr>
              <a:t>*trlfex1015 </a:t>
            </a:r>
            <a:r>
              <a:rPr lang="en-US" sz="2000" b="1" dirty="0">
                <a:solidFill>
                  <a:srgbClr val="FF0000"/>
                </a:solidFill>
                <a:latin typeface="Courier New" panose="02070309020205020404" pitchFamily="49" charset="0"/>
                <a:cs typeface="Courier New" panose="02070309020205020404" pitchFamily="49" charset="0"/>
              </a:rPr>
              <a:t>// EMPTY though…  </a:t>
            </a:r>
            <a:endParaRPr lang="en-US" sz="2000" b="1" dirty="0">
              <a:latin typeface="Courier New" panose="02070309020205020404" pitchFamily="49" charset="0"/>
              <a:cs typeface="Courier New" panose="02070309020205020404" pitchFamily="49" charset="0"/>
            </a:endParaRPr>
          </a:p>
          <a:p>
            <a:r>
              <a:rPr lang="en-US" sz="2000" b="1" dirty="0" err="1">
                <a:latin typeface="Courier New" panose="02070309020205020404" pitchFamily="49" charset="0"/>
                <a:cs typeface="Courier New" panose="02070309020205020404" pitchFamily="49" charset="0"/>
              </a:rPr>
              <a:t>spgenerate</a:t>
            </a:r>
            <a:r>
              <a:rPr lang="en-US" sz="2000" b="1" dirty="0">
                <a:latin typeface="Courier New" panose="02070309020205020404" pitchFamily="49" charset="0"/>
                <a:cs typeface="Courier New" panose="02070309020205020404" pitchFamily="49" charset="0"/>
              </a:rPr>
              <a:t> </a:t>
            </a:r>
            <a:r>
              <a:rPr lang="en-US" sz="2000" b="1" dirty="0" err="1">
                <a:latin typeface="Courier New" panose="02070309020205020404" pitchFamily="49" charset="0"/>
                <a:cs typeface="Courier New" panose="02070309020205020404" pitchFamily="49" charset="0"/>
              </a:rPr>
              <a:t>lglfexpMnMx_sp</a:t>
            </a:r>
            <a:r>
              <a:rPr lang="en-US" sz="2000" b="1" dirty="0">
                <a:latin typeface="Courier New" panose="02070309020205020404" pitchFamily="49" charset="0"/>
                <a:cs typeface="Courier New" panose="02070309020205020404" pitchFamily="49" charset="0"/>
              </a:rPr>
              <a:t> = </a:t>
            </a:r>
            <a:r>
              <a:rPr lang="en-US" sz="2000" b="1" dirty="0" err="1">
                <a:latin typeface="Courier New" panose="02070309020205020404" pitchFamily="49" charset="0"/>
                <a:cs typeface="Courier New" panose="02070309020205020404" pitchFamily="49" charset="0"/>
              </a:rPr>
              <a:t>Wzminmax</a:t>
            </a:r>
            <a:r>
              <a:rPr lang="en-US" sz="2000" b="1" dirty="0">
                <a:latin typeface="Courier New" panose="02070309020205020404" pitchFamily="49" charset="0"/>
                <a:cs typeface="Courier New" panose="02070309020205020404" pitchFamily="49" charset="0"/>
              </a:rPr>
              <a:t>*trlfex1015 </a:t>
            </a:r>
            <a:r>
              <a:rPr lang="en-US" sz="2000" b="1" dirty="0">
                <a:solidFill>
                  <a:srgbClr val="FF0000"/>
                </a:solidFill>
                <a:latin typeface="Courier New" panose="02070309020205020404" pitchFamily="49" charset="0"/>
                <a:cs typeface="Courier New" panose="02070309020205020404" pitchFamily="49" charset="0"/>
              </a:rPr>
              <a:t>// EMPTY though…  </a:t>
            </a:r>
            <a:endParaRPr lang="en-US" sz="2000" b="1" dirty="0">
              <a:latin typeface="Courier New" panose="02070309020205020404" pitchFamily="49" charset="0"/>
              <a:cs typeface="Courier New" panose="02070309020205020404" pitchFamily="49" charset="0"/>
            </a:endParaRPr>
          </a:p>
          <a:p>
            <a:pPr marR="0"/>
            <a:endParaRPr lang="en-US" sz="2000" b="1" dirty="0">
              <a:latin typeface="Courier New" panose="02070309020205020404" pitchFamily="49" charset="0"/>
              <a:cs typeface="Courier New" panose="02070309020205020404" pitchFamily="49" charset="0"/>
            </a:endParaRPr>
          </a:p>
          <a:p>
            <a:pPr marR="0"/>
            <a:r>
              <a:rPr lang="en-US" sz="2000" b="1" dirty="0" err="1">
                <a:latin typeface="Courier New" panose="02070309020205020404" pitchFamily="49" charset="0"/>
                <a:cs typeface="Courier New" panose="02070309020205020404" pitchFamily="49" charset="0"/>
              </a:rPr>
              <a:t>pwcorr</a:t>
            </a:r>
            <a:r>
              <a:rPr lang="en-US" sz="2000" b="1" dirty="0">
                <a:latin typeface="Courier New" panose="02070309020205020404" pitchFamily="49" charset="0"/>
                <a:cs typeface="Courier New" panose="02070309020205020404" pitchFamily="49" charset="0"/>
              </a:rPr>
              <a:t> trlfex1015 </a:t>
            </a:r>
            <a:r>
              <a:rPr lang="en-US" sz="2000" b="1" dirty="0" err="1">
                <a:latin typeface="Courier New" panose="02070309020205020404" pitchFamily="49" charset="0"/>
                <a:cs typeface="Courier New" panose="02070309020205020404" pitchFamily="49" charset="0"/>
              </a:rPr>
              <a:t>lglifeexp</a:t>
            </a:r>
            <a:r>
              <a:rPr lang="en-US" sz="2000" b="1" dirty="0">
                <a:latin typeface="Courier New" panose="02070309020205020404" pitchFamily="49" charset="0"/>
                <a:cs typeface="Courier New" panose="02070309020205020404" pitchFamily="49" charset="0"/>
              </a:rPr>
              <a:t> </a:t>
            </a:r>
            <a:r>
              <a:rPr lang="en-US" sz="2000" b="1" dirty="0" err="1">
                <a:latin typeface="Courier New" panose="02070309020205020404" pitchFamily="49" charset="0"/>
                <a:cs typeface="Courier New" panose="02070309020205020404" pitchFamily="49" charset="0"/>
              </a:rPr>
              <a:t>lglfexpNorm_sp</a:t>
            </a:r>
            <a:r>
              <a:rPr lang="en-US" sz="2000" b="1" dirty="0">
                <a:latin typeface="Courier New" panose="02070309020205020404" pitchFamily="49" charset="0"/>
                <a:cs typeface="Courier New" panose="02070309020205020404" pitchFamily="49" charset="0"/>
              </a:rPr>
              <a:t> </a:t>
            </a:r>
            <a:r>
              <a:rPr lang="en-US" sz="2000" b="1" dirty="0" err="1">
                <a:latin typeface="Courier New" panose="02070309020205020404" pitchFamily="49" charset="0"/>
                <a:cs typeface="Courier New" panose="02070309020205020404" pitchFamily="49" charset="0"/>
              </a:rPr>
              <a:t>lglfexpSpect_sp</a:t>
            </a:r>
            <a:r>
              <a:rPr lang="en-US" sz="2000" b="1" dirty="0">
                <a:latin typeface="Courier New" panose="02070309020205020404" pitchFamily="49" charset="0"/>
                <a:cs typeface="Courier New" panose="02070309020205020404" pitchFamily="49" charset="0"/>
              </a:rPr>
              <a:t> </a:t>
            </a:r>
            <a:r>
              <a:rPr lang="en-US" sz="2000" b="1" dirty="0" err="1">
                <a:latin typeface="Courier New" panose="02070309020205020404" pitchFamily="49" charset="0"/>
                <a:cs typeface="Courier New" panose="02070309020205020404" pitchFamily="49" charset="0"/>
              </a:rPr>
              <a:t>lglfexpMnMx_sp</a:t>
            </a:r>
            <a:r>
              <a:rPr lang="en-US" sz="2000" b="1" dirty="0">
                <a:latin typeface="Courier New" panose="02070309020205020404" pitchFamily="49" charset="0"/>
                <a:cs typeface="Courier New" panose="02070309020205020404" pitchFamily="49" charset="0"/>
              </a:rPr>
              <a:t> , sig star(.05)</a:t>
            </a:r>
          </a:p>
        </p:txBody>
      </p:sp>
      <p:pic>
        <p:nvPicPr>
          <p:cNvPr id="4" name="Picture 3">
            <a:extLst>
              <a:ext uri="{FF2B5EF4-FFF2-40B4-BE49-F238E27FC236}">
                <a16:creationId xmlns:a16="http://schemas.microsoft.com/office/drawing/2014/main" id="{5FEF00B6-E99E-F91B-F2F1-F8219579DFD9}"/>
              </a:ext>
            </a:extLst>
          </p:cNvPr>
          <p:cNvPicPr>
            <a:picLocks noChangeAspect="1"/>
          </p:cNvPicPr>
          <p:nvPr/>
        </p:nvPicPr>
        <p:blipFill>
          <a:blip r:embed="rId2"/>
          <a:stretch>
            <a:fillRect/>
          </a:stretch>
        </p:blipFill>
        <p:spPr>
          <a:xfrm>
            <a:off x="10037617" y="6527405"/>
            <a:ext cx="1433947" cy="309760"/>
          </a:xfrm>
          <a:prstGeom prst="rect">
            <a:avLst/>
          </a:prstGeom>
        </p:spPr>
      </p:pic>
      <p:sp>
        <p:nvSpPr>
          <p:cNvPr id="7" name="Slide Number Placeholder 3">
            <a:extLst>
              <a:ext uri="{FF2B5EF4-FFF2-40B4-BE49-F238E27FC236}">
                <a16:creationId xmlns:a16="http://schemas.microsoft.com/office/drawing/2014/main" id="{85672297-FA07-DE6E-C24F-5A867571067B}"/>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20</a:t>
            </a:fld>
            <a:r>
              <a:rPr lang="en-US" b="1" dirty="0">
                <a:solidFill>
                  <a:srgbClr val="7030A0"/>
                </a:solidFill>
              </a:rPr>
              <a:t> of 28</a:t>
            </a:r>
          </a:p>
        </p:txBody>
      </p:sp>
    </p:spTree>
    <p:extLst>
      <p:ext uri="{BB962C8B-B14F-4D97-AF65-F5344CB8AC3E}">
        <p14:creationId xmlns:p14="http://schemas.microsoft.com/office/powerpoint/2010/main" val="22501229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38359452-BD8F-FB3C-E59E-8FF70951BC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1743" y="1028700"/>
            <a:ext cx="10534650" cy="5829300"/>
          </a:xfrm>
          <a:prstGeom prst="rect">
            <a:avLst/>
          </a:prstGeom>
        </p:spPr>
      </p:pic>
      <p:sp>
        <p:nvSpPr>
          <p:cNvPr id="5" name="Title 1">
            <a:extLst>
              <a:ext uri="{FF2B5EF4-FFF2-40B4-BE49-F238E27FC236}">
                <a16:creationId xmlns:a16="http://schemas.microsoft.com/office/drawing/2014/main" id="{4E50ACBF-BAED-FE44-8245-ABF83AD273EE}"/>
              </a:ext>
            </a:extLst>
          </p:cNvPr>
          <p:cNvSpPr txBox="1">
            <a:spLocks/>
          </p:cNvSpPr>
          <p:nvPr/>
        </p:nvSpPr>
        <p:spPr>
          <a:xfrm>
            <a:off x="838200" y="0"/>
            <a:ext cx="11121736" cy="789709"/>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3.v. Illustrate </a:t>
            </a:r>
            <a:r>
              <a:rPr lang="en-US" dirty="0" err="1"/>
              <a:t>sp</a:t>
            </a:r>
            <a:r>
              <a:rPr lang="en-US" dirty="0"/>
              <a:t> on CT census tracts data from CDC</a:t>
            </a:r>
          </a:p>
        </p:txBody>
      </p:sp>
      <p:sp>
        <p:nvSpPr>
          <p:cNvPr id="7" name="TextBox 6">
            <a:extLst>
              <a:ext uri="{FF2B5EF4-FFF2-40B4-BE49-F238E27FC236}">
                <a16:creationId xmlns:a16="http://schemas.microsoft.com/office/drawing/2014/main" id="{C38AA53E-5A0E-1851-6943-613054A13E92}"/>
              </a:ext>
            </a:extLst>
          </p:cNvPr>
          <p:cNvSpPr txBox="1"/>
          <p:nvPr/>
        </p:nvSpPr>
        <p:spPr>
          <a:xfrm>
            <a:off x="83126" y="789709"/>
            <a:ext cx="2524992" cy="523220"/>
          </a:xfrm>
          <a:prstGeom prst="rect">
            <a:avLst/>
          </a:prstGeom>
          <a:noFill/>
        </p:spPr>
        <p:txBody>
          <a:bodyPr wrap="square">
            <a:spAutoFit/>
          </a:bodyPr>
          <a:lstStyle/>
          <a:p>
            <a:pPr marR="0"/>
            <a:r>
              <a:rPr lang="en-US" sz="1400" b="1" dirty="0">
                <a:latin typeface="Courier New" panose="02070309020205020404" pitchFamily="49" charset="0"/>
                <a:cs typeface="Courier New" panose="02070309020205020404" pitchFamily="49" charset="0"/>
              </a:rPr>
              <a:t>* create a default map </a:t>
            </a:r>
          </a:p>
          <a:p>
            <a:pPr marR="0"/>
            <a:r>
              <a:rPr lang="en-US" sz="1400" b="1" dirty="0" err="1">
                <a:latin typeface="Courier New" panose="02070309020205020404" pitchFamily="49" charset="0"/>
                <a:cs typeface="Courier New" panose="02070309020205020404" pitchFamily="49" charset="0"/>
              </a:rPr>
              <a:t>grmap</a:t>
            </a:r>
            <a:r>
              <a:rPr lang="en-US" sz="1400" b="1" dirty="0">
                <a:latin typeface="Courier New" panose="02070309020205020404" pitchFamily="49" charset="0"/>
                <a:cs typeface="Courier New" panose="02070309020205020404" pitchFamily="49" charset="0"/>
              </a:rPr>
              <a:t> trlfex1015</a:t>
            </a:r>
            <a:endParaRPr lang="en-US" sz="1400" b="1" i="1" dirty="0">
              <a:latin typeface="Courier New" panose="02070309020205020404" pitchFamily="49" charset="0"/>
              <a:cs typeface="Courier New" panose="02070309020205020404" pitchFamily="49" charset="0"/>
            </a:endParaRPr>
          </a:p>
        </p:txBody>
      </p:sp>
      <p:pic>
        <p:nvPicPr>
          <p:cNvPr id="4" name="Picture 3">
            <a:extLst>
              <a:ext uri="{FF2B5EF4-FFF2-40B4-BE49-F238E27FC236}">
                <a16:creationId xmlns:a16="http://schemas.microsoft.com/office/drawing/2014/main" id="{FE91AB33-9331-FFD7-00D4-2A8341FE4978}"/>
              </a:ext>
            </a:extLst>
          </p:cNvPr>
          <p:cNvPicPr>
            <a:picLocks noChangeAspect="1"/>
          </p:cNvPicPr>
          <p:nvPr/>
        </p:nvPicPr>
        <p:blipFill>
          <a:blip r:embed="rId3"/>
          <a:stretch>
            <a:fillRect/>
          </a:stretch>
        </p:blipFill>
        <p:spPr>
          <a:xfrm>
            <a:off x="10037617" y="6527405"/>
            <a:ext cx="1433947" cy="309760"/>
          </a:xfrm>
          <a:prstGeom prst="rect">
            <a:avLst/>
          </a:prstGeom>
        </p:spPr>
      </p:pic>
      <p:sp>
        <p:nvSpPr>
          <p:cNvPr id="8" name="Slide Number Placeholder 3">
            <a:extLst>
              <a:ext uri="{FF2B5EF4-FFF2-40B4-BE49-F238E27FC236}">
                <a16:creationId xmlns:a16="http://schemas.microsoft.com/office/drawing/2014/main" id="{44D37192-BCFB-4DAF-1B63-39D6F0618605}"/>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21</a:t>
            </a:fld>
            <a:r>
              <a:rPr lang="en-US" b="1" dirty="0">
                <a:solidFill>
                  <a:srgbClr val="7030A0"/>
                </a:solidFill>
              </a:rPr>
              <a:t> of 28</a:t>
            </a:r>
          </a:p>
        </p:txBody>
      </p:sp>
    </p:spTree>
    <p:extLst>
      <p:ext uri="{BB962C8B-B14F-4D97-AF65-F5344CB8AC3E}">
        <p14:creationId xmlns:p14="http://schemas.microsoft.com/office/powerpoint/2010/main" val="38848099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3">
            <a:extLst>
              <a:ext uri="{FF2B5EF4-FFF2-40B4-BE49-F238E27FC236}">
                <a16:creationId xmlns:a16="http://schemas.microsoft.com/office/drawing/2014/main" id="{3A645BEE-FAE9-F9E1-31EB-C5388C06E52D}"/>
              </a:ext>
            </a:extLst>
          </p:cNvPr>
          <p:cNvGraphicFramePr>
            <a:graphicFrameLocks noGrp="1"/>
          </p:cNvGraphicFramePr>
          <p:nvPr>
            <p:extLst>
              <p:ext uri="{D42A27DB-BD31-4B8C-83A1-F6EECF244321}">
                <p14:modId xmlns:p14="http://schemas.microsoft.com/office/powerpoint/2010/main" val="3239442060"/>
              </p:ext>
            </p:extLst>
          </p:nvPr>
        </p:nvGraphicFramePr>
        <p:xfrm>
          <a:off x="219364" y="1589808"/>
          <a:ext cx="11753271" cy="4447540"/>
        </p:xfrm>
        <a:graphic>
          <a:graphicData uri="http://schemas.openxmlformats.org/drawingml/2006/table">
            <a:tbl>
              <a:tblPr firstRow="1" bandRow="1">
                <a:tableStyleId>{5940675A-B579-460E-94D1-54222C63F5DA}</a:tableStyleId>
              </a:tblPr>
              <a:tblGrid>
                <a:gridCol w="1123371">
                  <a:extLst>
                    <a:ext uri="{9D8B030D-6E8A-4147-A177-3AD203B41FA5}">
                      <a16:colId xmlns:a16="http://schemas.microsoft.com/office/drawing/2014/main" val="2014757744"/>
                    </a:ext>
                  </a:extLst>
                </a:gridCol>
                <a:gridCol w="1049482">
                  <a:extLst>
                    <a:ext uri="{9D8B030D-6E8A-4147-A177-3AD203B41FA5}">
                      <a16:colId xmlns:a16="http://schemas.microsoft.com/office/drawing/2014/main" val="2132003627"/>
                    </a:ext>
                  </a:extLst>
                </a:gridCol>
                <a:gridCol w="9580418">
                  <a:extLst>
                    <a:ext uri="{9D8B030D-6E8A-4147-A177-3AD203B41FA5}">
                      <a16:colId xmlns:a16="http://schemas.microsoft.com/office/drawing/2014/main" val="635162232"/>
                    </a:ext>
                  </a:extLst>
                </a:gridCol>
              </a:tblGrid>
              <a:tr h="370840">
                <a:tc>
                  <a:txBody>
                    <a:bodyPr/>
                    <a:lstStyle/>
                    <a:p>
                      <a:pPr algn="ctr" fontAlgn="b"/>
                      <a:r>
                        <a:rPr lang="en-US" sz="2000" b="1" u="none" strike="noStrike" dirty="0">
                          <a:solidFill>
                            <a:schemeClr val="tx1">
                              <a:lumMod val="95000"/>
                              <a:lumOff val="5000"/>
                            </a:schemeClr>
                          </a:solidFill>
                          <a:effectLst/>
                        </a:rPr>
                        <a:t>Estimate</a:t>
                      </a:r>
                      <a:endParaRPr lang="en-US" sz="20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b"/>
                </a:tc>
                <a:tc>
                  <a:txBody>
                    <a:bodyPr/>
                    <a:lstStyle/>
                    <a:p>
                      <a:pPr algn="ctr" fontAlgn="b"/>
                      <a:r>
                        <a:rPr lang="en-US" sz="2000" b="1" u="none" strike="noStrike" dirty="0">
                          <a:solidFill>
                            <a:schemeClr val="tx1">
                              <a:lumMod val="95000"/>
                              <a:lumOff val="5000"/>
                            </a:schemeClr>
                          </a:solidFill>
                          <a:effectLst/>
                        </a:rPr>
                        <a:t>SE</a:t>
                      </a:r>
                      <a:endParaRPr lang="en-US" sz="20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b"/>
                </a:tc>
                <a:tc>
                  <a:txBody>
                    <a:bodyPr/>
                    <a:lstStyle/>
                    <a:p>
                      <a:pPr algn="ctr"/>
                      <a:r>
                        <a:rPr lang="en-US" sz="2000" b="1" dirty="0">
                          <a:solidFill>
                            <a:schemeClr val="tx1">
                              <a:lumMod val="95000"/>
                              <a:lumOff val="5000"/>
                            </a:schemeClr>
                          </a:solidFill>
                        </a:rPr>
                        <a:t>  Code:  X = %Minority; Y = Life Expectancy; M = Income</a:t>
                      </a:r>
                      <a:endParaRPr lang="en-US" sz="2000" b="1" dirty="0">
                        <a:solidFill>
                          <a:schemeClr val="tx1">
                            <a:lumMod val="95000"/>
                            <a:lumOff val="5000"/>
                          </a:schemeClr>
                        </a:solidFill>
                        <a:latin typeface="Courier New" panose="02070309020205020404" pitchFamily="49" charset="0"/>
                        <a:cs typeface="Courier New" panose="02070309020205020404" pitchFamily="49" charset="0"/>
                      </a:endParaRPr>
                    </a:p>
                  </a:txBody>
                  <a:tcPr marL="0" marR="0" marT="0" marB="0"/>
                </a:tc>
                <a:extLst>
                  <a:ext uri="{0D108BD9-81ED-4DB2-BD59-A6C34878D82A}">
                    <a16:rowId xmlns:a16="http://schemas.microsoft.com/office/drawing/2014/main" val="3148475764"/>
                  </a:ext>
                </a:extLst>
              </a:tr>
              <a:tr h="370840">
                <a:tc>
                  <a:txBody>
                    <a:bodyPr/>
                    <a:lstStyle/>
                    <a:p>
                      <a:pPr algn="ctr" fontAlgn="b"/>
                      <a:r>
                        <a:rPr lang="en-US" sz="2400" b="1"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-0.067</a:t>
                      </a:r>
                      <a:endPar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ctr"/>
                </a:tc>
                <a:tc>
                  <a:txBody>
                    <a:bodyPr/>
                    <a:lstStyle/>
                    <a:p>
                      <a:pPr algn="ctr" fontAlgn="b"/>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0.004</a:t>
                      </a:r>
                      <a:endPar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ctr"/>
                </a:tc>
                <a:tc>
                  <a:txBody>
                    <a:bodyPr/>
                    <a:lstStyle/>
                    <a:p>
                      <a:pPr algn="l" fontAlgn="b"/>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GENERIC </a:t>
                      </a:r>
                      <a:r>
                        <a:rPr lang="en-US" sz="2400" b="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sem</a:t>
                      </a:r>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a:t>
                      </a:r>
                    </a:p>
                    <a:p>
                      <a:pPr algn="l" fontAlgn="b"/>
                      <a:r>
                        <a:rPr lang="en-US" sz="2400" b="1"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sem</a:t>
                      </a:r>
                      <a:r>
                        <a:rPr lang="en-US" sz="2400" b="1"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(Y &lt;- X)</a:t>
                      </a:r>
                      <a:endPar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R="7620" marT="7620" marB="0" anchor="b"/>
                </a:tc>
                <a:extLst>
                  <a:ext uri="{0D108BD9-81ED-4DB2-BD59-A6C34878D82A}">
                    <a16:rowId xmlns:a16="http://schemas.microsoft.com/office/drawing/2014/main" val="3029894623"/>
                  </a:ext>
                </a:extLst>
              </a:tr>
              <a:tr h="370840">
                <a:tc>
                  <a:txBody>
                    <a:bodyPr/>
                    <a:lstStyle/>
                    <a:p>
                      <a:pPr algn="ctr" fontAlgn="b"/>
                      <a:r>
                        <a:rPr lang="en-US" sz="2400" b="1"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-0.030</a:t>
                      </a:r>
                      <a:endPar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ctr"/>
                </a:tc>
                <a:tc>
                  <a:txBody>
                    <a:bodyPr/>
                    <a:lstStyle/>
                    <a:p>
                      <a:pPr algn="ctr" fontAlgn="b"/>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0.004</a:t>
                      </a:r>
                      <a:endPar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ctr"/>
                </a:tc>
                <a:tc>
                  <a:txBody>
                    <a:bodyPr/>
                    <a:lstStyle/>
                    <a:p>
                      <a:pPr algn="l" fontAlgn="b"/>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GENERIC SPATIAL </a:t>
                      </a:r>
                      <a:r>
                        <a:rPr lang="en-US" sz="2400" b="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sem</a:t>
                      </a:r>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a:t>
                      </a:r>
                    </a:p>
                    <a:p>
                      <a:pPr algn="l" fontAlgn="b"/>
                      <a:r>
                        <a:rPr lang="en-US" sz="2400" b="1"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sem</a:t>
                      </a:r>
                      <a:r>
                        <a:rPr lang="en-US" sz="2400" b="1"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(Y &lt;- X </a:t>
                      </a:r>
                      <a:r>
                        <a:rPr lang="en-US" sz="2400" b="1"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lagY</a:t>
                      </a:r>
                      <a:r>
                        <a:rPr lang="en-US" sz="2400" b="1"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a:t>
                      </a:r>
                      <a:endPar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R="7620" marT="7620" marB="0" anchor="b"/>
                </a:tc>
                <a:extLst>
                  <a:ext uri="{0D108BD9-81ED-4DB2-BD59-A6C34878D82A}">
                    <a16:rowId xmlns:a16="http://schemas.microsoft.com/office/drawing/2014/main" val="84552122"/>
                  </a:ext>
                </a:extLst>
              </a:tr>
              <a:tr h="370840">
                <a:tc>
                  <a:txBody>
                    <a:bodyPr/>
                    <a:lstStyle/>
                    <a:p>
                      <a:pPr algn="ctr" fontAlgn="b"/>
                      <a:r>
                        <a:rPr lang="en-US" sz="2400" b="1" u="none" strike="noStrike">
                          <a:solidFill>
                            <a:schemeClr val="tx1">
                              <a:lumMod val="95000"/>
                              <a:lumOff val="5000"/>
                            </a:schemeClr>
                          </a:solidFill>
                          <a:effectLst/>
                          <a:latin typeface="Courier New" panose="02070309020205020404" pitchFamily="49" charset="0"/>
                          <a:cs typeface="Courier New" panose="02070309020205020404" pitchFamily="49" charset="0"/>
                        </a:rPr>
                        <a:t>-0.041</a:t>
                      </a:r>
                      <a:endParaRPr lang="en-US" sz="2400" b="1" i="0" u="none" strike="noStrike">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ctr"/>
                </a:tc>
                <a:tc>
                  <a:txBody>
                    <a:bodyPr/>
                    <a:lstStyle/>
                    <a:p>
                      <a:pPr algn="ctr" fontAlgn="b"/>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0.004</a:t>
                      </a:r>
                      <a:endPar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ctr"/>
                </a:tc>
                <a:tc>
                  <a:txBody>
                    <a:bodyPr/>
                    <a:lstStyle/>
                    <a:p>
                      <a:pPr algn="l" fontAlgn="b"/>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GENERIC SP SPATIAL REGRESSION </a:t>
                      </a:r>
                    </a:p>
                    <a:p>
                      <a:pPr algn="l" fontAlgn="b"/>
                      <a:r>
                        <a:rPr lang="en-US" sz="2400" b="1"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spregress</a:t>
                      </a:r>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Y X, ml  </a:t>
                      </a:r>
                      <a:r>
                        <a:rPr lang="en-US" sz="2400" b="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dvarlag</a:t>
                      </a:r>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a:t>
                      </a:r>
                      <a:r>
                        <a:rPr lang="en-US" sz="2400" b="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Wznorm</a:t>
                      </a:r>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force // </a:t>
                      </a:r>
                      <a:endPar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R="7620" marT="7620" marB="0" anchor="b"/>
                </a:tc>
                <a:extLst>
                  <a:ext uri="{0D108BD9-81ED-4DB2-BD59-A6C34878D82A}">
                    <a16:rowId xmlns:a16="http://schemas.microsoft.com/office/drawing/2014/main" val="3454444979"/>
                  </a:ext>
                </a:extLst>
              </a:tr>
              <a:tr h="370840">
                <a:tc>
                  <a:txBody>
                    <a:bodyPr/>
                    <a:lstStyle/>
                    <a:p>
                      <a:pPr algn="ctr" fontAlgn="b"/>
                      <a:r>
                        <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-0.082</a:t>
                      </a:r>
                    </a:p>
                  </a:txBody>
                  <a:tcPr marL="7620" marR="7620" marT="7620" marB="0" anchor="ctr"/>
                </a:tc>
                <a:tc>
                  <a:txBody>
                    <a:bodyPr/>
                    <a:lstStyle/>
                    <a:p>
                      <a:pPr algn="ctr" fontAlgn="b"/>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0.007</a:t>
                      </a:r>
                    </a:p>
                  </a:txBody>
                  <a:tcPr marL="7620" marR="7620" marT="7620" marB="0" anchor="ctr"/>
                </a:tc>
                <a:tc>
                  <a:txBody>
                    <a:bodyPr/>
                    <a:lstStyle/>
                    <a:p>
                      <a:pPr algn="l" fontAlgn="b"/>
                      <a:r>
                        <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a:t>
                      </a:r>
                      <a:r>
                        <a:rPr lang="en-US" sz="2400" b="1"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estat</a:t>
                      </a:r>
                      <a:r>
                        <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impact</a:t>
                      </a:r>
                    </a:p>
                  </a:txBody>
                  <a:tcPr marR="7620" marT="7620" marB="0" anchor="b"/>
                </a:tc>
                <a:extLst>
                  <a:ext uri="{0D108BD9-81ED-4DB2-BD59-A6C34878D82A}">
                    <a16:rowId xmlns:a16="http://schemas.microsoft.com/office/drawing/2014/main" val="2430245359"/>
                  </a:ext>
                </a:extLst>
              </a:tr>
              <a:tr h="370840">
                <a:tc>
                  <a:txBody>
                    <a:bodyPr/>
                    <a:lstStyle/>
                    <a:p>
                      <a:pPr algn="ctr" fontAlgn="b"/>
                      <a:r>
                        <a:rPr lang="en-US" sz="2400" b="1" i="0" u="none" strike="noStrike" dirty="0">
                          <a:solidFill>
                            <a:srgbClr val="000000"/>
                          </a:solidFill>
                          <a:effectLst/>
                          <a:latin typeface="Courier New" panose="02070309020205020404" pitchFamily="49" charset="0"/>
                          <a:cs typeface="Courier New" panose="02070309020205020404" pitchFamily="49" charset="0"/>
                        </a:rPr>
                        <a:t>-0.022</a:t>
                      </a:r>
                    </a:p>
                  </a:txBody>
                  <a:tcPr marL="7620" marR="7620" marT="7620" marB="0" anchor="b"/>
                </a:tc>
                <a:tc>
                  <a:txBody>
                    <a:bodyPr/>
                    <a:lstStyle/>
                    <a:p>
                      <a:pPr algn="ctr" fontAlgn="b"/>
                      <a:r>
                        <a:rPr lang="en-US" sz="2400" b="0" i="0" u="none" strike="noStrike" dirty="0">
                          <a:solidFill>
                            <a:srgbClr val="000000"/>
                          </a:solidFill>
                          <a:effectLst/>
                          <a:latin typeface="Courier New" panose="02070309020205020404" pitchFamily="49" charset="0"/>
                          <a:cs typeface="Courier New" panose="02070309020205020404" pitchFamily="49" charset="0"/>
                        </a:rPr>
                        <a:t>0.004</a:t>
                      </a:r>
                    </a:p>
                  </a:txBody>
                  <a:tcPr marL="7620" marR="7620" marT="7620" marB="0" anchor="b"/>
                </a:tc>
                <a:tc>
                  <a:txBody>
                    <a:bodyPr/>
                    <a:lstStyle/>
                    <a:p>
                      <a:pPr algn="l" fontAlgn="b"/>
                      <a:r>
                        <a:rPr lang="es-E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GENERIC SPATIAL MEDIATION</a:t>
                      </a:r>
                    </a:p>
                    <a:p>
                      <a:pPr algn="l" fontAlgn="b"/>
                      <a:r>
                        <a:rPr lang="es-ES" sz="2400" b="1"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gsem</a:t>
                      </a:r>
                      <a:r>
                        <a:rPr lang="es-E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(Y &lt;- X M </a:t>
                      </a:r>
                      <a:r>
                        <a:rPr lang="es-ES" sz="2400" b="0"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lagY</a:t>
                      </a:r>
                      <a:r>
                        <a:rPr lang="es-E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(M &lt;- X </a:t>
                      </a:r>
                      <a:r>
                        <a:rPr lang="es-ES" sz="2400" b="0"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lagM</a:t>
                      </a:r>
                      <a:r>
                        <a:rPr lang="es-E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a:t>
                      </a:r>
                      <a:endPar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R="7620" marT="7620" marB="0" anchor="b"/>
                </a:tc>
                <a:extLst>
                  <a:ext uri="{0D108BD9-81ED-4DB2-BD59-A6C34878D82A}">
                    <a16:rowId xmlns:a16="http://schemas.microsoft.com/office/drawing/2014/main" val="1466635186"/>
                  </a:ext>
                </a:extLst>
              </a:tr>
              <a:tr h="370840">
                <a:tc>
                  <a:txBody>
                    <a:bodyPr/>
                    <a:lstStyle/>
                    <a:p>
                      <a:pPr algn="ctr" fontAlgn="b"/>
                      <a:r>
                        <a:rPr lang="en-US" sz="2400" b="1" i="0" u="none" strike="noStrike" dirty="0">
                          <a:solidFill>
                            <a:srgbClr val="000000"/>
                          </a:solidFill>
                          <a:effectLst/>
                          <a:latin typeface="Courier New" panose="02070309020205020404" pitchFamily="49" charset="0"/>
                          <a:cs typeface="Courier New" panose="02070309020205020404" pitchFamily="49" charset="0"/>
                        </a:rPr>
                        <a:t>-0.016</a:t>
                      </a:r>
                    </a:p>
                  </a:txBody>
                  <a:tcPr marL="7620" marR="7620" marT="7620" marB="0" anchor="b"/>
                </a:tc>
                <a:tc>
                  <a:txBody>
                    <a:bodyPr/>
                    <a:lstStyle/>
                    <a:p>
                      <a:pPr algn="ctr" fontAlgn="b"/>
                      <a:r>
                        <a:rPr lang="en-US" sz="2400" b="0" i="0" u="none" strike="noStrike" dirty="0">
                          <a:solidFill>
                            <a:srgbClr val="000000"/>
                          </a:solidFill>
                          <a:effectLst/>
                          <a:latin typeface="Courier New" panose="02070309020205020404" pitchFamily="49" charset="0"/>
                          <a:cs typeface="Courier New" panose="02070309020205020404" pitchFamily="49" charset="0"/>
                        </a:rPr>
                        <a:t>0.002</a:t>
                      </a:r>
                    </a:p>
                  </a:txBody>
                  <a:tcPr marL="7620" marR="7620" marT="7620" marB="0" anchor="b"/>
                </a:tc>
                <a:tc>
                  <a:txBody>
                    <a:bodyPr/>
                    <a:lstStyle/>
                    <a:p>
                      <a:pPr algn="l" fontAlgn="b"/>
                      <a:r>
                        <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a:t>
                      </a:r>
                      <a:r>
                        <a:rPr lang="en-US" sz="2400" b="1"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nlcom</a:t>
                      </a: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_b[M:X]*_b[Y:M] // </a:t>
                      </a:r>
                      <a:r>
                        <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GENERIC 	IE </a:t>
                      </a:r>
                    </a:p>
                  </a:txBody>
                  <a:tcPr marR="7620" marT="7620" marB="0" anchor="b"/>
                </a:tc>
                <a:extLst>
                  <a:ext uri="{0D108BD9-81ED-4DB2-BD59-A6C34878D82A}">
                    <a16:rowId xmlns:a16="http://schemas.microsoft.com/office/drawing/2014/main" val="2166912895"/>
                  </a:ext>
                </a:extLst>
              </a:tr>
              <a:tr h="370840">
                <a:tc>
                  <a:txBody>
                    <a:bodyPr/>
                    <a:lstStyle/>
                    <a:p>
                      <a:pPr algn="ctr" fontAlgn="b"/>
                      <a:r>
                        <a:rPr lang="en-US" sz="2400" b="1" i="0" u="none" strike="noStrike" dirty="0">
                          <a:solidFill>
                            <a:srgbClr val="000000"/>
                          </a:solidFill>
                          <a:effectLst/>
                          <a:latin typeface="Courier New" panose="02070309020205020404" pitchFamily="49" charset="0"/>
                          <a:cs typeface="Courier New" panose="02070309020205020404" pitchFamily="49" charset="0"/>
                        </a:rPr>
                        <a:t>-0.038</a:t>
                      </a:r>
                    </a:p>
                  </a:txBody>
                  <a:tcPr marL="7620" marR="7620" marT="7620" marB="0" anchor="b"/>
                </a:tc>
                <a:tc>
                  <a:txBody>
                    <a:bodyPr/>
                    <a:lstStyle/>
                    <a:p>
                      <a:pPr algn="ctr" fontAlgn="b"/>
                      <a:r>
                        <a:rPr lang="en-US" sz="2400" b="0" i="0" u="none" strike="noStrike" dirty="0">
                          <a:solidFill>
                            <a:srgbClr val="000000"/>
                          </a:solidFill>
                          <a:effectLst/>
                          <a:latin typeface="Courier New" panose="02070309020205020404" pitchFamily="49" charset="0"/>
                          <a:cs typeface="Courier New" panose="02070309020205020404" pitchFamily="49" charset="0"/>
                        </a:rPr>
                        <a:t>0.004</a:t>
                      </a:r>
                    </a:p>
                  </a:txBody>
                  <a:tcPr marL="7620" marR="7620" marT="7620" marB="0" anchor="b"/>
                </a:tc>
                <a:tc>
                  <a:txBody>
                    <a:bodyPr/>
                    <a:lstStyle/>
                    <a:p>
                      <a:pPr algn="l" fontAlgn="b"/>
                      <a:r>
                        <a:rPr lang="es-E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a:t>
                      </a:r>
                      <a:r>
                        <a:rPr lang="es-ES" sz="2400" b="1"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nlcom</a:t>
                      </a:r>
                      <a:r>
                        <a:rPr lang="es-E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_b[Y:X] + _b[M:X]*_b[Y:M] // </a:t>
                      </a:r>
                      <a:r>
                        <a:rPr lang="es-E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GENERIC 	TE</a:t>
                      </a:r>
                      <a:endPar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R="7620" marT="7620" marB="0" anchor="b"/>
                </a:tc>
                <a:extLst>
                  <a:ext uri="{0D108BD9-81ED-4DB2-BD59-A6C34878D82A}">
                    <a16:rowId xmlns:a16="http://schemas.microsoft.com/office/drawing/2014/main" val="1214775320"/>
                  </a:ext>
                </a:extLst>
              </a:tr>
            </a:tbl>
          </a:graphicData>
        </a:graphic>
      </p:graphicFrame>
      <p:sp>
        <p:nvSpPr>
          <p:cNvPr id="6" name="Title 1">
            <a:extLst>
              <a:ext uri="{FF2B5EF4-FFF2-40B4-BE49-F238E27FC236}">
                <a16:creationId xmlns:a16="http://schemas.microsoft.com/office/drawing/2014/main" id="{4FBF25DF-F1E1-548A-A9C1-ECDC6BC558AE}"/>
              </a:ext>
            </a:extLst>
          </p:cNvPr>
          <p:cNvSpPr txBox="1">
            <a:spLocks/>
          </p:cNvSpPr>
          <p:nvPr/>
        </p:nvSpPr>
        <p:spPr>
          <a:xfrm>
            <a:off x="332509" y="215443"/>
            <a:ext cx="11762509" cy="907504"/>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4.i-iv. Illustrate spatial </a:t>
            </a:r>
            <a:r>
              <a:rPr lang="en-US" dirty="0" err="1"/>
              <a:t>gsem</a:t>
            </a:r>
            <a:r>
              <a:rPr lang="en-US" dirty="0"/>
              <a:t> and compare to </a:t>
            </a:r>
            <a:r>
              <a:rPr lang="en-US" dirty="0" err="1"/>
              <a:t>sp</a:t>
            </a:r>
            <a:r>
              <a:rPr lang="en-US" dirty="0"/>
              <a:t>	</a:t>
            </a:r>
          </a:p>
        </p:txBody>
      </p:sp>
      <p:pic>
        <p:nvPicPr>
          <p:cNvPr id="4" name="Picture 3">
            <a:extLst>
              <a:ext uri="{FF2B5EF4-FFF2-40B4-BE49-F238E27FC236}">
                <a16:creationId xmlns:a16="http://schemas.microsoft.com/office/drawing/2014/main" id="{451AC983-7CFA-A9DF-5546-59225D0BBBCF}"/>
              </a:ext>
            </a:extLst>
          </p:cNvPr>
          <p:cNvPicPr>
            <a:picLocks noChangeAspect="1"/>
          </p:cNvPicPr>
          <p:nvPr/>
        </p:nvPicPr>
        <p:blipFill>
          <a:blip r:embed="rId2"/>
          <a:stretch>
            <a:fillRect/>
          </a:stretch>
        </p:blipFill>
        <p:spPr>
          <a:xfrm>
            <a:off x="10037617" y="6527405"/>
            <a:ext cx="1433947" cy="309760"/>
          </a:xfrm>
          <a:prstGeom prst="rect">
            <a:avLst/>
          </a:prstGeom>
        </p:spPr>
      </p:pic>
      <p:sp>
        <p:nvSpPr>
          <p:cNvPr id="7" name="Slide Number Placeholder 3">
            <a:extLst>
              <a:ext uri="{FF2B5EF4-FFF2-40B4-BE49-F238E27FC236}">
                <a16:creationId xmlns:a16="http://schemas.microsoft.com/office/drawing/2014/main" id="{6FCED868-655D-AEAE-F2F1-64CBA9BA981D}"/>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22</a:t>
            </a:fld>
            <a:r>
              <a:rPr lang="en-US" b="1" dirty="0">
                <a:solidFill>
                  <a:srgbClr val="7030A0"/>
                </a:solidFill>
              </a:rPr>
              <a:t> of 28</a:t>
            </a:r>
          </a:p>
        </p:txBody>
      </p:sp>
    </p:spTree>
    <p:extLst>
      <p:ext uri="{BB962C8B-B14F-4D97-AF65-F5344CB8AC3E}">
        <p14:creationId xmlns:p14="http://schemas.microsoft.com/office/powerpoint/2010/main" val="27692949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77149A12-89BD-440F-B56A-7BBCF29B4F6A}"/>
              </a:ext>
            </a:extLst>
          </p:cNvPr>
          <p:cNvSpPr/>
          <p:nvPr/>
        </p:nvSpPr>
        <p:spPr>
          <a:xfrm>
            <a:off x="1065266" y="2000152"/>
            <a:ext cx="2121763" cy="1075641"/>
          </a:xfrm>
          <a:prstGeom prst="ellipse">
            <a:avLst/>
          </a:prstGeom>
          <a:solidFill>
            <a:schemeClr val="bg1"/>
          </a:solidFill>
          <a:ln w="25400">
            <a:solidFill>
              <a:srgbClr val="7030A0"/>
            </a:solidFill>
          </a:ln>
        </p:spPr>
        <p:txBody>
          <a:bodyPr wrap="none" lIns="0" tIns="0" rIns="0" bIns="0" anchor="ctr" anchorCtr="0">
            <a:noAutofit/>
          </a:bodyPr>
          <a:lstStyle/>
          <a:p>
            <a:pPr algn="ctr"/>
            <a:r>
              <a:rPr lang="en-US" sz="2400" dirty="0">
                <a:latin typeface="Calibri" panose="020F0502020204030204" pitchFamily="34" charset="0"/>
                <a:cs typeface="Calibri" panose="020F0502020204030204" pitchFamily="34" charset="0"/>
              </a:rPr>
              <a:t>LV1 Social </a:t>
            </a:r>
          </a:p>
          <a:p>
            <a:pPr algn="ctr"/>
            <a:r>
              <a:rPr lang="en-US" sz="2400" dirty="0" err="1">
                <a:latin typeface="Calibri" panose="020F0502020204030204" pitchFamily="34" charset="0"/>
                <a:cs typeface="Calibri" panose="020F0502020204030204" pitchFamily="34" charset="0"/>
              </a:rPr>
              <a:t>Vulnerability</a:t>
            </a:r>
            <a:r>
              <a:rPr lang="en-US" sz="2400" baseline="-25000" dirty="0" err="1">
                <a:latin typeface="Times New Roman" pitchFamily="18" charset="0"/>
                <a:cs typeface="Times New Roman" pitchFamily="18" charset="0"/>
              </a:rPr>
              <a:t>s</a:t>
            </a:r>
            <a:r>
              <a:rPr lang="en-US" sz="2400" b="1" dirty="0">
                <a:solidFill>
                  <a:srgbClr val="000000"/>
                </a:solidFill>
                <a:latin typeface="Calibri" panose="020F0502020204030204" pitchFamily="34" charset="0"/>
                <a:cs typeface="Calibri" panose="020F0502020204030204" pitchFamily="34" charset="0"/>
              </a:rPr>
              <a:t>.</a:t>
            </a:r>
            <a:endParaRPr lang="el-GR" sz="2400" dirty="0">
              <a:latin typeface="Calibri" panose="020F0502020204030204" pitchFamily="34" charset="0"/>
              <a:cs typeface="Calibri" panose="020F0502020204030204" pitchFamily="34" charset="0"/>
            </a:endParaRPr>
          </a:p>
        </p:txBody>
      </p:sp>
      <p:cxnSp>
        <p:nvCxnSpPr>
          <p:cNvPr id="15" name="Straight Arrow Connector 14">
            <a:extLst>
              <a:ext uri="{FF2B5EF4-FFF2-40B4-BE49-F238E27FC236}">
                <a16:creationId xmlns:a16="http://schemas.microsoft.com/office/drawing/2014/main" id="{499E8B1C-0A31-4E3F-B4B7-98A9DD99CBBE}"/>
              </a:ext>
            </a:extLst>
          </p:cNvPr>
          <p:cNvCxnSpPr>
            <a:cxnSpLocks/>
            <a:stCxn id="4" idx="7"/>
            <a:endCxn id="28" idx="1"/>
          </p:cNvCxnSpPr>
          <p:nvPr/>
        </p:nvCxnSpPr>
        <p:spPr>
          <a:xfrm flipV="1">
            <a:off x="2876304" y="1719975"/>
            <a:ext cx="4232998" cy="437701"/>
          </a:xfrm>
          <a:prstGeom prst="straightConnector1">
            <a:avLst/>
          </a:prstGeom>
          <a:ln w="38100">
            <a:solidFill>
              <a:srgbClr val="7030A0"/>
            </a:solidFill>
            <a:tailEnd type="stealth" w="lg" len="lg"/>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D41F92CA-9F90-40E2-8198-BF34CFE17AC7}"/>
              </a:ext>
            </a:extLst>
          </p:cNvPr>
          <p:cNvSpPr/>
          <p:nvPr/>
        </p:nvSpPr>
        <p:spPr>
          <a:xfrm>
            <a:off x="5646347" y="1512249"/>
            <a:ext cx="853782" cy="492443"/>
          </a:xfrm>
          <a:prstGeom prst="rect">
            <a:avLst/>
          </a:prstGeom>
          <a:solidFill>
            <a:schemeClr val="bg1"/>
          </a:solidFill>
        </p:spPr>
        <p:txBody>
          <a:bodyPr wrap="square" lIns="0" tIns="0" rIns="0" bIns="0">
            <a:spAutoFit/>
          </a:bodyPr>
          <a:lstStyle/>
          <a:p>
            <a:pPr algn="ctr"/>
            <a:r>
              <a:rPr lang="en-US" sz="3200" dirty="0">
                <a:solidFill>
                  <a:srgbClr val="000000"/>
                </a:solidFill>
                <a:latin typeface="Calibri" panose="020F0502020204030204" pitchFamily="34" charset="0"/>
                <a:cs typeface="Calibri" panose="020F0502020204030204" pitchFamily="34" charset="0"/>
              </a:rPr>
              <a:t>.60*</a:t>
            </a:r>
            <a:endParaRPr lang="el-GR" sz="3200" baseline="-25000" dirty="0">
              <a:latin typeface="Calibri" panose="020F0502020204030204" pitchFamily="34" charset="0"/>
              <a:cs typeface="Calibri" panose="020F0502020204030204" pitchFamily="34" charset="0"/>
            </a:endParaRPr>
          </a:p>
        </p:txBody>
      </p:sp>
      <p:cxnSp>
        <p:nvCxnSpPr>
          <p:cNvPr id="18" name="Straight Arrow Connector 17">
            <a:extLst>
              <a:ext uri="{FF2B5EF4-FFF2-40B4-BE49-F238E27FC236}">
                <a16:creationId xmlns:a16="http://schemas.microsoft.com/office/drawing/2014/main" id="{9E971A33-2E23-482A-9CB9-2936BE49D221}"/>
              </a:ext>
            </a:extLst>
          </p:cNvPr>
          <p:cNvCxnSpPr>
            <a:cxnSpLocks/>
            <a:stCxn id="4" idx="6"/>
            <a:endCxn id="29" idx="1"/>
          </p:cNvCxnSpPr>
          <p:nvPr/>
        </p:nvCxnSpPr>
        <p:spPr>
          <a:xfrm flipV="1">
            <a:off x="3187029" y="2493992"/>
            <a:ext cx="3922273" cy="43981"/>
          </a:xfrm>
          <a:prstGeom prst="straightConnector1">
            <a:avLst/>
          </a:prstGeom>
          <a:ln w="38100">
            <a:solidFill>
              <a:srgbClr val="7030A0"/>
            </a:solidFill>
            <a:tailEnd type="stealth" w="lg" len="lg"/>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F6A4A07B-5216-4AA7-BF0F-41635A8F5534}"/>
              </a:ext>
            </a:extLst>
          </p:cNvPr>
          <p:cNvSpPr/>
          <p:nvPr/>
        </p:nvSpPr>
        <p:spPr>
          <a:xfrm>
            <a:off x="5502769" y="2210414"/>
            <a:ext cx="1105055" cy="492443"/>
          </a:xfrm>
          <a:prstGeom prst="rect">
            <a:avLst/>
          </a:prstGeom>
          <a:solidFill>
            <a:schemeClr val="bg1"/>
          </a:solidFill>
        </p:spPr>
        <p:txBody>
          <a:bodyPr wrap="square" lIns="0" tIns="0" rIns="0" bIns="0">
            <a:spAutoFit/>
          </a:bodyPr>
          <a:lstStyle/>
          <a:p>
            <a:pPr algn="ctr"/>
            <a:r>
              <a:rPr lang="en-US" sz="3200" dirty="0">
                <a:solidFill>
                  <a:srgbClr val="000000"/>
                </a:solidFill>
                <a:latin typeface="Calibri" panose="020F0502020204030204" pitchFamily="34" charset="0"/>
                <a:cs typeface="Calibri" panose="020F0502020204030204" pitchFamily="34" charset="0"/>
              </a:rPr>
              <a:t>-.48*</a:t>
            </a:r>
            <a:endParaRPr lang="el-GR" sz="3200" baseline="-25000" dirty="0">
              <a:latin typeface="Calibri" panose="020F0502020204030204" pitchFamily="34" charset="0"/>
              <a:cs typeface="Calibri" panose="020F0502020204030204" pitchFamily="34" charset="0"/>
            </a:endParaRPr>
          </a:p>
        </p:txBody>
      </p:sp>
      <p:cxnSp>
        <p:nvCxnSpPr>
          <p:cNvPr id="21" name="Straight Arrow Connector 20">
            <a:extLst>
              <a:ext uri="{FF2B5EF4-FFF2-40B4-BE49-F238E27FC236}">
                <a16:creationId xmlns:a16="http://schemas.microsoft.com/office/drawing/2014/main" id="{E75AB297-440C-4697-96A5-3A0D75466C6F}"/>
              </a:ext>
            </a:extLst>
          </p:cNvPr>
          <p:cNvCxnSpPr>
            <a:cxnSpLocks/>
            <a:stCxn id="4" idx="6"/>
            <a:endCxn id="31" idx="1"/>
          </p:cNvCxnSpPr>
          <p:nvPr/>
        </p:nvCxnSpPr>
        <p:spPr>
          <a:xfrm>
            <a:off x="3187029" y="2537973"/>
            <a:ext cx="3922273" cy="729162"/>
          </a:xfrm>
          <a:prstGeom prst="straightConnector1">
            <a:avLst/>
          </a:prstGeom>
          <a:ln w="38100">
            <a:solidFill>
              <a:srgbClr val="7030A0"/>
            </a:solidFill>
            <a:tailEnd type="stealth" w="lg" len="lg"/>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2D9D45C9-5135-40C2-AC5F-3BF23EB54428}"/>
              </a:ext>
            </a:extLst>
          </p:cNvPr>
          <p:cNvSpPr/>
          <p:nvPr/>
        </p:nvSpPr>
        <p:spPr>
          <a:xfrm>
            <a:off x="5541417" y="2777967"/>
            <a:ext cx="1105055" cy="492443"/>
          </a:xfrm>
          <a:prstGeom prst="rect">
            <a:avLst/>
          </a:prstGeom>
          <a:solidFill>
            <a:schemeClr val="bg1"/>
          </a:solidFill>
        </p:spPr>
        <p:txBody>
          <a:bodyPr wrap="square" lIns="0" tIns="0" rIns="0" bIns="0">
            <a:spAutoFit/>
          </a:bodyPr>
          <a:lstStyle/>
          <a:p>
            <a:pPr algn="ctr"/>
            <a:r>
              <a:rPr lang="en-US" sz="3200" dirty="0">
                <a:solidFill>
                  <a:srgbClr val="000000"/>
                </a:solidFill>
                <a:latin typeface="Calibri" panose="020F0502020204030204" pitchFamily="34" charset="0"/>
                <a:cs typeface="Calibri" panose="020F0502020204030204" pitchFamily="34" charset="0"/>
              </a:rPr>
              <a:t>.63*</a:t>
            </a:r>
            <a:endParaRPr lang="el-GR" sz="3200" baseline="-25000" dirty="0">
              <a:latin typeface="Calibri" panose="020F0502020204030204" pitchFamily="34" charset="0"/>
              <a:cs typeface="Calibri" panose="020F0502020204030204" pitchFamily="34" charset="0"/>
            </a:endParaRPr>
          </a:p>
        </p:txBody>
      </p:sp>
      <p:cxnSp>
        <p:nvCxnSpPr>
          <p:cNvPr id="24" name="Straight Arrow Connector 23">
            <a:extLst>
              <a:ext uri="{FF2B5EF4-FFF2-40B4-BE49-F238E27FC236}">
                <a16:creationId xmlns:a16="http://schemas.microsoft.com/office/drawing/2014/main" id="{A0BCB182-CFAD-4B6E-BC6B-286A40DD134D}"/>
              </a:ext>
            </a:extLst>
          </p:cNvPr>
          <p:cNvCxnSpPr>
            <a:cxnSpLocks/>
            <a:stCxn id="4" idx="5"/>
            <a:endCxn id="30" idx="1"/>
          </p:cNvCxnSpPr>
          <p:nvPr/>
        </p:nvCxnSpPr>
        <p:spPr>
          <a:xfrm>
            <a:off x="2876304" y="2918269"/>
            <a:ext cx="4232998" cy="1125604"/>
          </a:xfrm>
          <a:prstGeom prst="straightConnector1">
            <a:avLst/>
          </a:prstGeom>
          <a:ln w="38100">
            <a:solidFill>
              <a:srgbClr val="7030A0"/>
            </a:solidFill>
            <a:tailEnd type="stealth" w="lg" len="lg"/>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704DF199-966F-44CD-91A9-59D73358B654}"/>
              </a:ext>
            </a:extLst>
          </p:cNvPr>
          <p:cNvSpPr/>
          <p:nvPr/>
        </p:nvSpPr>
        <p:spPr>
          <a:xfrm>
            <a:off x="5502769" y="3607127"/>
            <a:ext cx="1105055" cy="492443"/>
          </a:xfrm>
          <a:prstGeom prst="rect">
            <a:avLst/>
          </a:prstGeom>
          <a:solidFill>
            <a:schemeClr val="bg1"/>
          </a:solidFill>
        </p:spPr>
        <p:txBody>
          <a:bodyPr wrap="square" lIns="0" tIns="0" rIns="0" bIns="0">
            <a:spAutoFit/>
          </a:bodyPr>
          <a:lstStyle/>
          <a:p>
            <a:pPr algn="ctr"/>
            <a:r>
              <a:rPr lang="en-US" sz="3200" dirty="0">
                <a:solidFill>
                  <a:srgbClr val="000000"/>
                </a:solidFill>
                <a:latin typeface="Calibri" panose="020F0502020204030204" pitchFamily="34" charset="0"/>
                <a:cs typeface="Calibri" panose="020F0502020204030204" pitchFamily="34" charset="0"/>
              </a:rPr>
              <a:t>.50*</a:t>
            </a:r>
            <a:endParaRPr lang="el-GR" sz="3200" baseline="-25000" dirty="0">
              <a:latin typeface="Calibri" panose="020F0502020204030204" pitchFamily="34" charset="0"/>
              <a:cs typeface="Calibri" panose="020F0502020204030204" pitchFamily="34" charset="0"/>
            </a:endParaRPr>
          </a:p>
        </p:txBody>
      </p:sp>
      <p:sp>
        <p:nvSpPr>
          <p:cNvPr id="28" name="Rectangle 27">
            <a:extLst>
              <a:ext uri="{FF2B5EF4-FFF2-40B4-BE49-F238E27FC236}">
                <a16:creationId xmlns:a16="http://schemas.microsoft.com/office/drawing/2014/main" id="{E80B6EB4-D04A-4945-BA99-1211A2F7BDC5}"/>
              </a:ext>
            </a:extLst>
          </p:cNvPr>
          <p:cNvSpPr/>
          <p:nvPr/>
        </p:nvSpPr>
        <p:spPr>
          <a:xfrm>
            <a:off x="7109302" y="1506516"/>
            <a:ext cx="1953535" cy="426918"/>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dirty="0">
                <a:solidFill>
                  <a:schemeClr val="tx1"/>
                </a:solidFill>
                <a:latin typeface="Times New Roman" pitchFamily="18" charset="0"/>
                <a:cs typeface="Times New Roman" pitchFamily="18" charset="0"/>
              </a:rPr>
              <a:t>%</a:t>
            </a:r>
            <a:r>
              <a:rPr lang="en-US" sz="2400" dirty="0" err="1">
                <a:solidFill>
                  <a:schemeClr val="tx1"/>
                </a:solidFill>
                <a:latin typeface="Times New Roman" pitchFamily="18" charset="0"/>
                <a:cs typeface="Times New Roman" pitchFamily="18" charset="0"/>
              </a:rPr>
              <a:t>Poverty</a:t>
            </a:r>
            <a:r>
              <a:rPr lang="en-US" sz="2400" i="1" baseline="-25000" dirty="0" err="1">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baseline="-25000" dirty="0">
              <a:solidFill>
                <a:schemeClr val="tx1"/>
              </a:solidFill>
              <a:latin typeface="Times New Roman" pitchFamily="18" charset="0"/>
              <a:cs typeface="Times New Roman" pitchFamily="18" charset="0"/>
            </a:endParaRPr>
          </a:p>
        </p:txBody>
      </p:sp>
      <p:sp>
        <p:nvSpPr>
          <p:cNvPr id="29" name="Rectangle 28">
            <a:extLst>
              <a:ext uri="{FF2B5EF4-FFF2-40B4-BE49-F238E27FC236}">
                <a16:creationId xmlns:a16="http://schemas.microsoft.com/office/drawing/2014/main" id="{4E5193F4-22E2-4E9A-AD0D-D987339DA60C}"/>
              </a:ext>
            </a:extLst>
          </p:cNvPr>
          <p:cNvSpPr/>
          <p:nvPr/>
        </p:nvSpPr>
        <p:spPr>
          <a:xfrm>
            <a:off x="7109302" y="2285002"/>
            <a:ext cx="2098818" cy="417980"/>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dirty="0">
                <a:solidFill>
                  <a:schemeClr val="tx1"/>
                </a:solidFill>
                <a:latin typeface="Times New Roman" pitchFamily="18" charset="0"/>
                <a:cs typeface="Times New Roman" pitchFamily="18" charset="0"/>
              </a:rPr>
              <a:t>Income</a:t>
            </a:r>
            <a:r>
              <a:rPr lang="en-US" sz="2400" i="1" baseline="-25000" dirty="0">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baseline="-25000" dirty="0">
              <a:solidFill>
                <a:schemeClr val="tx1"/>
              </a:solidFill>
              <a:latin typeface="Times New Roman" pitchFamily="18" charset="0"/>
              <a:cs typeface="Times New Roman" pitchFamily="18" charset="0"/>
            </a:endParaRPr>
          </a:p>
        </p:txBody>
      </p:sp>
      <p:sp>
        <p:nvSpPr>
          <p:cNvPr id="30" name="Rectangle 29">
            <a:extLst>
              <a:ext uri="{FF2B5EF4-FFF2-40B4-BE49-F238E27FC236}">
                <a16:creationId xmlns:a16="http://schemas.microsoft.com/office/drawing/2014/main" id="{68809D3F-B75F-4ECC-BDFA-7AA3D1FC4D78}"/>
              </a:ext>
            </a:extLst>
          </p:cNvPr>
          <p:cNvSpPr/>
          <p:nvPr/>
        </p:nvSpPr>
        <p:spPr>
          <a:xfrm>
            <a:off x="7109302" y="3831288"/>
            <a:ext cx="2884633" cy="425170"/>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dirty="0">
                <a:solidFill>
                  <a:schemeClr val="tx1"/>
                </a:solidFill>
                <a:latin typeface="Times New Roman" pitchFamily="18" charset="0"/>
                <a:cs typeface="Times New Roman" pitchFamily="18" charset="0"/>
              </a:rPr>
              <a:t>%No </a:t>
            </a:r>
            <a:r>
              <a:rPr lang="en-US" sz="2400" dirty="0" err="1">
                <a:solidFill>
                  <a:schemeClr val="tx1"/>
                </a:solidFill>
                <a:latin typeface="Times New Roman" pitchFamily="18" charset="0"/>
                <a:cs typeface="Times New Roman" pitchFamily="18" charset="0"/>
              </a:rPr>
              <a:t>HighSchool</a:t>
            </a:r>
            <a:r>
              <a:rPr lang="en-US" sz="2400" i="1" baseline="-25000" dirty="0" err="1">
                <a:solidFill>
                  <a:schemeClr val="bg2">
                    <a:lumMod val="10000"/>
                  </a:schemeClr>
                </a:solidFill>
                <a:latin typeface="Agency FB" panose="020B0503020202020204" pitchFamily="34" charset="0"/>
                <a:cs typeface="Times New Roman" pitchFamily="18" charset="0"/>
              </a:rPr>
              <a:t>s</a:t>
            </a:r>
            <a:endParaRPr lang="en-US" sz="2400" baseline="-25000" dirty="0">
              <a:solidFill>
                <a:schemeClr val="tx1"/>
              </a:solidFill>
              <a:latin typeface="Times New Roman" pitchFamily="18" charset="0"/>
              <a:cs typeface="Times New Roman" pitchFamily="18" charset="0"/>
            </a:endParaRPr>
          </a:p>
        </p:txBody>
      </p:sp>
      <p:sp>
        <p:nvSpPr>
          <p:cNvPr id="31" name="Rectangle 30">
            <a:extLst>
              <a:ext uri="{FF2B5EF4-FFF2-40B4-BE49-F238E27FC236}">
                <a16:creationId xmlns:a16="http://schemas.microsoft.com/office/drawing/2014/main" id="{C8181817-420A-4726-B38A-007185D88902}"/>
              </a:ext>
            </a:extLst>
          </p:cNvPr>
          <p:cNvSpPr/>
          <p:nvPr/>
        </p:nvSpPr>
        <p:spPr>
          <a:xfrm>
            <a:off x="7109302" y="3054550"/>
            <a:ext cx="2457732" cy="425170"/>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dirty="0">
                <a:solidFill>
                  <a:schemeClr val="tx1"/>
                </a:solidFill>
                <a:latin typeface="Times New Roman" pitchFamily="18" charset="0"/>
                <a:cs typeface="Times New Roman" pitchFamily="18" charset="0"/>
              </a:rPr>
              <a:t>%</a:t>
            </a:r>
            <a:r>
              <a:rPr lang="en-US" sz="2400" dirty="0" err="1">
                <a:solidFill>
                  <a:schemeClr val="tx1"/>
                </a:solidFill>
                <a:latin typeface="Times New Roman" pitchFamily="18" charset="0"/>
                <a:cs typeface="Times New Roman" pitchFamily="18" charset="0"/>
              </a:rPr>
              <a:t>Unemployment</a:t>
            </a:r>
            <a:r>
              <a:rPr lang="en-US" sz="2400" i="1" baseline="-25000" dirty="0" err="1">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baseline="-25000" dirty="0">
              <a:solidFill>
                <a:schemeClr val="tx1"/>
              </a:solidFill>
              <a:latin typeface="Times New Roman" pitchFamily="18" charset="0"/>
              <a:cs typeface="Times New Roman" pitchFamily="18" charset="0"/>
            </a:endParaRPr>
          </a:p>
        </p:txBody>
      </p:sp>
      <p:sp>
        <p:nvSpPr>
          <p:cNvPr id="48" name="Title 1">
            <a:extLst>
              <a:ext uri="{FF2B5EF4-FFF2-40B4-BE49-F238E27FC236}">
                <a16:creationId xmlns:a16="http://schemas.microsoft.com/office/drawing/2014/main" id="{AA8337E7-D5D6-4822-83BB-B2CBF155A083}"/>
              </a:ext>
            </a:extLst>
          </p:cNvPr>
          <p:cNvSpPr txBox="1">
            <a:spLocks/>
          </p:cNvSpPr>
          <p:nvPr/>
        </p:nvSpPr>
        <p:spPr>
          <a:xfrm>
            <a:off x="655320" y="180999"/>
            <a:ext cx="10515600" cy="672463"/>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en-US" sz="4400" dirty="0">
                <a:latin typeface="Calibri" panose="020F0502020204030204" pitchFamily="34" charset="0"/>
                <a:ea typeface="Calibri" panose="020F0502020204030204" pitchFamily="34" charset="0"/>
                <a:cs typeface="Times New Roman" panose="02020603050405020304" pitchFamily="18" charset="0"/>
                <a:hlinkClick r:id="rId3"/>
              </a:rPr>
              <a:t>Spatial CFA</a:t>
            </a:r>
            <a:r>
              <a:rPr lang="en-US" altLang="en-US" sz="4400" dirty="0">
                <a:latin typeface="Calibri" panose="020F0502020204030204" pitchFamily="34" charset="0"/>
                <a:ea typeface="Calibri" panose="020F0502020204030204" pitchFamily="34" charset="0"/>
                <a:cs typeface="Times New Roman" panose="02020603050405020304" pitchFamily="18" charset="0"/>
              </a:rPr>
              <a:t>: CT census tracts (N = 829) </a:t>
            </a:r>
            <a:endParaRPr lang="en-US" dirty="0"/>
          </a:p>
        </p:txBody>
      </p:sp>
      <p:sp>
        <p:nvSpPr>
          <p:cNvPr id="49" name="Rectangle 48">
            <a:extLst>
              <a:ext uri="{FF2B5EF4-FFF2-40B4-BE49-F238E27FC236}">
                <a16:creationId xmlns:a16="http://schemas.microsoft.com/office/drawing/2014/main" id="{CE1C674F-72C2-4CBA-BB10-96F2B1B3766D}"/>
              </a:ext>
            </a:extLst>
          </p:cNvPr>
          <p:cNvSpPr/>
          <p:nvPr/>
        </p:nvSpPr>
        <p:spPr>
          <a:xfrm>
            <a:off x="10996891" y="1492064"/>
            <a:ext cx="836912" cy="425169"/>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i="1" dirty="0" err="1">
                <a:solidFill>
                  <a:schemeClr val="bg2">
                    <a:lumMod val="10000"/>
                  </a:schemeClr>
                </a:solidFill>
                <a:latin typeface="Agency FB" panose="020B0503020202020204" pitchFamily="34" charset="0"/>
                <a:cs typeface="Times New Roman" pitchFamily="18" charset="0"/>
              </a:rPr>
              <a:t>sLAG</a:t>
            </a:r>
            <a:r>
              <a:rPr lang="en-US" sz="2400" i="1" dirty="0">
                <a:solidFill>
                  <a:schemeClr val="bg2">
                    <a:lumMod val="10000"/>
                  </a:schemeClr>
                </a:solidFill>
                <a:latin typeface="Agency FB" panose="020B0503020202020204" pitchFamily="34" charset="0"/>
                <a:cs typeface="Times New Roman" pitchFamily="18" charset="0"/>
              </a:rPr>
              <a:t> P</a:t>
            </a:r>
            <a:r>
              <a:rPr lang="en-US" sz="2400" i="1" baseline="-25000" dirty="0">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i="1" baseline="-25000" dirty="0">
              <a:solidFill>
                <a:schemeClr val="bg2">
                  <a:lumMod val="10000"/>
                </a:schemeClr>
              </a:solidFill>
              <a:latin typeface="Agency FB" panose="020B0503020202020204" pitchFamily="34" charset="0"/>
              <a:cs typeface="Times New Roman" pitchFamily="18" charset="0"/>
            </a:endParaRPr>
          </a:p>
        </p:txBody>
      </p:sp>
      <p:sp>
        <p:nvSpPr>
          <p:cNvPr id="50" name="Rectangle 49">
            <a:extLst>
              <a:ext uri="{FF2B5EF4-FFF2-40B4-BE49-F238E27FC236}">
                <a16:creationId xmlns:a16="http://schemas.microsoft.com/office/drawing/2014/main" id="{4D250E17-D069-4D38-84DF-8BA3BD35B59D}"/>
              </a:ext>
            </a:extLst>
          </p:cNvPr>
          <p:cNvSpPr/>
          <p:nvPr/>
        </p:nvSpPr>
        <p:spPr>
          <a:xfrm>
            <a:off x="10996891" y="2263393"/>
            <a:ext cx="836912" cy="425169"/>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i="1" dirty="0" err="1">
                <a:solidFill>
                  <a:schemeClr val="bg2">
                    <a:lumMod val="10000"/>
                  </a:schemeClr>
                </a:solidFill>
                <a:latin typeface="Agency FB" panose="020B0503020202020204" pitchFamily="34" charset="0"/>
                <a:cs typeface="Times New Roman" pitchFamily="18" charset="0"/>
              </a:rPr>
              <a:t>sLAG</a:t>
            </a:r>
            <a:r>
              <a:rPr lang="en-US" sz="2400" i="1" dirty="0">
                <a:solidFill>
                  <a:schemeClr val="bg2">
                    <a:lumMod val="10000"/>
                  </a:schemeClr>
                </a:solidFill>
                <a:latin typeface="Agency FB" panose="020B0503020202020204" pitchFamily="34" charset="0"/>
                <a:cs typeface="Times New Roman" pitchFamily="18" charset="0"/>
              </a:rPr>
              <a:t> U</a:t>
            </a:r>
            <a:r>
              <a:rPr lang="en-US" sz="2400" i="1" baseline="-25000" dirty="0">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i="1" baseline="-25000" dirty="0">
              <a:solidFill>
                <a:schemeClr val="bg2">
                  <a:lumMod val="10000"/>
                </a:schemeClr>
              </a:solidFill>
              <a:latin typeface="Agency FB" panose="020B0503020202020204" pitchFamily="34" charset="0"/>
              <a:cs typeface="Times New Roman" pitchFamily="18" charset="0"/>
            </a:endParaRPr>
          </a:p>
        </p:txBody>
      </p:sp>
      <p:sp>
        <p:nvSpPr>
          <p:cNvPr id="51" name="Rectangle 50">
            <a:extLst>
              <a:ext uri="{FF2B5EF4-FFF2-40B4-BE49-F238E27FC236}">
                <a16:creationId xmlns:a16="http://schemas.microsoft.com/office/drawing/2014/main" id="{BAEA15CC-F4DA-4B8A-B3F0-7CFD1FE939C9}"/>
              </a:ext>
            </a:extLst>
          </p:cNvPr>
          <p:cNvSpPr/>
          <p:nvPr/>
        </p:nvSpPr>
        <p:spPr>
          <a:xfrm>
            <a:off x="10996891" y="3034722"/>
            <a:ext cx="836912" cy="425169"/>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i="1" dirty="0" err="1">
                <a:solidFill>
                  <a:schemeClr val="bg2">
                    <a:lumMod val="10000"/>
                  </a:schemeClr>
                </a:solidFill>
                <a:latin typeface="Agency FB" panose="020B0503020202020204" pitchFamily="34" charset="0"/>
                <a:cs typeface="Times New Roman" pitchFamily="18" charset="0"/>
              </a:rPr>
              <a:t>sLAG</a:t>
            </a:r>
            <a:r>
              <a:rPr lang="en-US" sz="2400" i="1" dirty="0">
                <a:solidFill>
                  <a:schemeClr val="bg2">
                    <a:lumMod val="10000"/>
                  </a:schemeClr>
                </a:solidFill>
                <a:latin typeface="Agency FB" panose="020B0503020202020204" pitchFamily="34" charset="0"/>
                <a:cs typeface="Times New Roman" pitchFamily="18" charset="0"/>
              </a:rPr>
              <a:t> H</a:t>
            </a:r>
            <a:r>
              <a:rPr lang="en-US" sz="2400" i="1" baseline="-25000" dirty="0">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i="1" baseline="-25000" dirty="0">
              <a:solidFill>
                <a:schemeClr val="bg2">
                  <a:lumMod val="10000"/>
                </a:schemeClr>
              </a:solidFill>
              <a:latin typeface="Agency FB" panose="020B0503020202020204" pitchFamily="34" charset="0"/>
              <a:cs typeface="Times New Roman" pitchFamily="18" charset="0"/>
            </a:endParaRPr>
          </a:p>
        </p:txBody>
      </p:sp>
      <p:sp>
        <p:nvSpPr>
          <p:cNvPr id="52" name="Rectangle 51">
            <a:extLst>
              <a:ext uri="{FF2B5EF4-FFF2-40B4-BE49-F238E27FC236}">
                <a16:creationId xmlns:a16="http://schemas.microsoft.com/office/drawing/2014/main" id="{C9DB34F1-E0E4-4903-9F8A-135ED81386EA}"/>
              </a:ext>
            </a:extLst>
          </p:cNvPr>
          <p:cNvSpPr/>
          <p:nvPr/>
        </p:nvSpPr>
        <p:spPr>
          <a:xfrm>
            <a:off x="10996891" y="3806051"/>
            <a:ext cx="836912" cy="425169"/>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i="1" dirty="0" err="1">
                <a:solidFill>
                  <a:schemeClr val="bg2">
                    <a:lumMod val="10000"/>
                  </a:schemeClr>
                </a:solidFill>
                <a:latin typeface="Agency FB" panose="020B0503020202020204" pitchFamily="34" charset="0"/>
                <a:cs typeface="Times New Roman" pitchFamily="18" charset="0"/>
              </a:rPr>
              <a:t>sLAG</a:t>
            </a:r>
            <a:r>
              <a:rPr lang="en-US" sz="2400" i="1" dirty="0">
                <a:solidFill>
                  <a:schemeClr val="bg2">
                    <a:lumMod val="10000"/>
                  </a:schemeClr>
                </a:solidFill>
                <a:latin typeface="Agency FB" panose="020B0503020202020204" pitchFamily="34" charset="0"/>
                <a:cs typeface="Times New Roman" pitchFamily="18" charset="0"/>
              </a:rPr>
              <a:t> I</a:t>
            </a:r>
            <a:r>
              <a:rPr lang="en-US" sz="2400" i="1" baseline="-25000" dirty="0">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i="1" baseline="-25000" dirty="0">
              <a:solidFill>
                <a:schemeClr val="bg2">
                  <a:lumMod val="10000"/>
                </a:schemeClr>
              </a:solidFill>
              <a:latin typeface="Agency FB" panose="020B0503020202020204" pitchFamily="34" charset="0"/>
              <a:cs typeface="Times New Roman" pitchFamily="18" charset="0"/>
            </a:endParaRPr>
          </a:p>
        </p:txBody>
      </p:sp>
      <p:cxnSp>
        <p:nvCxnSpPr>
          <p:cNvPr id="53" name="Straight Arrow Connector 52">
            <a:extLst>
              <a:ext uri="{FF2B5EF4-FFF2-40B4-BE49-F238E27FC236}">
                <a16:creationId xmlns:a16="http://schemas.microsoft.com/office/drawing/2014/main" id="{D727B4AF-AD3B-4638-8FE3-184F1912C6BD}"/>
              </a:ext>
            </a:extLst>
          </p:cNvPr>
          <p:cNvCxnSpPr>
            <a:cxnSpLocks/>
            <a:stCxn id="49" idx="1"/>
            <a:endCxn id="28" idx="3"/>
          </p:cNvCxnSpPr>
          <p:nvPr/>
        </p:nvCxnSpPr>
        <p:spPr>
          <a:xfrm flipH="1">
            <a:off x="9062837" y="1704649"/>
            <a:ext cx="1934054" cy="15326"/>
          </a:xfrm>
          <a:prstGeom prst="straightConnector1">
            <a:avLst/>
          </a:prstGeom>
          <a:ln w="38100">
            <a:solidFill>
              <a:schemeClr val="accent2">
                <a:lumMod val="7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222CF4AD-762F-4550-848A-C1DEF1EC6C5A}"/>
              </a:ext>
            </a:extLst>
          </p:cNvPr>
          <p:cNvCxnSpPr>
            <a:cxnSpLocks/>
            <a:stCxn id="50" idx="1"/>
            <a:endCxn id="29" idx="3"/>
          </p:cNvCxnSpPr>
          <p:nvPr/>
        </p:nvCxnSpPr>
        <p:spPr>
          <a:xfrm flipH="1">
            <a:off x="9208120" y="2475978"/>
            <a:ext cx="1788771" cy="18014"/>
          </a:xfrm>
          <a:prstGeom prst="straightConnector1">
            <a:avLst/>
          </a:prstGeom>
          <a:ln w="38100">
            <a:solidFill>
              <a:schemeClr val="accent2">
                <a:lumMod val="7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81EE67EA-B049-4DB1-BB2F-B63B37EE099C}"/>
              </a:ext>
            </a:extLst>
          </p:cNvPr>
          <p:cNvCxnSpPr>
            <a:cxnSpLocks/>
            <a:stCxn id="51" idx="1"/>
            <a:endCxn id="31" idx="3"/>
          </p:cNvCxnSpPr>
          <p:nvPr/>
        </p:nvCxnSpPr>
        <p:spPr>
          <a:xfrm flipH="1">
            <a:off x="9567034" y="3247307"/>
            <a:ext cx="1429857" cy="19828"/>
          </a:xfrm>
          <a:prstGeom prst="straightConnector1">
            <a:avLst/>
          </a:prstGeom>
          <a:ln w="38100">
            <a:solidFill>
              <a:schemeClr val="accent2">
                <a:lumMod val="7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5BE514C6-D121-4F42-98B4-E9EBA7421F05}"/>
              </a:ext>
            </a:extLst>
          </p:cNvPr>
          <p:cNvCxnSpPr>
            <a:cxnSpLocks/>
            <a:stCxn id="52" idx="1"/>
            <a:endCxn id="30" idx="3"/>
          </p:cNvCxnSpPr>
          <p:nvPr/>
        </p:nvCxnSpPr>
        <p:spPr>
          <a:xfrm flipH="1">
            <a:off x="9993935" y="4018636"/>
            <a:ext cx="1002956" cy="25237"/>
          </a:xfrm>
          <a:prstGeom prst="straightConnector1">
            <a:avLst/>
          </a:prstGeom>
          <a:ln w="38100">
            <a:solidFill>
              <a:schemeClr val="accent2">
                <a:lumMod val="75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031B02F0-7E28-4F37-9D7E-BC16100C5EBB}"/>
              </a:ext>
            </a:extLst>
          </p:cNvPr>
          <p:cNvSpPr txBox="1"/>
          <p:nvPr/>
        </p:nvSpPr>
        <p:spPr>
          <a:xfrm>
            <a:off x="20567" y="5934670"/>
            <a:ext cx="12171433" cy="923330"/>
          </a:xfrm>
          <a:prstGeom prst="rect">
            <a:avLst/>
          </a:prstGeom>
          <a:noFill/>
        </p:spPr>
        <p:txBody>
          <a:bodyPr wrap="square">
            <a:spAutoFit/>
          </a:bodyPr>
          <a:lstStyle/>
          <a:p>
            <a:r>
              <a:rPr lang="en-US" dirty="0"/>
              <a:t>Standardized effects; each of the 4 spatial indicators of has a residual error </a:t>
            </a:r>
            <a:r>
              <a:rPr lang="el-GR" sz="1800" dirty="0">
                <a:latin typeface="Times New Roman" pitchFamily="18" charset="0"/>
                <a:cs typeface="Times New Roman" pitchFamily="18" charset="0"/>
              </a:rPr>
              <a:t>ε</a:t>
            </a:r>
            <a:r>
              <a:rPr lang="en-US" sz="1800" baseline="-25000" dirty="0">
                <a:latin typeface="Times New Roman" pitchFamily="18" charset="0"/>
                <a:cs typeface="Times New Roman" pitchFamily="18" charset="0"/>
              </a:rPr>
              <a:t>Xi</a:t>
            </a:r>
            <a:r>
              <a:rPr lang="en-US" dirty="0"/>
              <a:t> ‘behind’ as a predictor: they are not shown here.</a:t>
            </a:r>
          </a:p>
          <a:p>
            <a:r>
              <a:rPr lang="en-US" dirty="0"/>
              <a:t>Spatial SEM is a modified SEM with spatial lag components (neighbors’ contagion/interference) co-variate/co-predictor added behind every effect. (N = 829) </a:t>
            </a:r>
          </a:p>
        </p:txBody>
      </p:sp>
      <p:sp>
        <p:nvSpPr>
          <p:cNvPr id="3" name="Rectangle 2">
            <a:extLst>
              <a:ext uri="{FF2B5EF4-FFF2-40B4-BE49-F238E27FC236}">
                <a16:creationId xmlns:a16="http://schemas.microsoft.com/office/drawing/2014/main" id="{4E1BE627-0ECE-22A6-472A-668D9D519D38}"/>
              </a:ext>
            </a:extLst>
          </p:cNvPr>
          <p:cNvSpPr/>
          <p:nvPr/>
        </p:nvSpPr>
        <p:spPr>
          <a:xfrm>
            <a:off x="9787005" y="1517752"/>
            <a:ext cx="600713" cy="369332"/>
          </a:xfrm>
          <a:prstGeom prst="rect">
            <a:avLst/>
          </a:prstGeom>
          <a:solidFill>
            <a:schemeClr val="bg1"/>
          </a:solidFill>
        </p:spPr>
        <p:txBody>
          <a:bodyPr wrap="square" lIns="0" tIns="0" rIns="0" bIns="0">
            <a:spAutoFit/>
          </a:bodyPr>
          <a:lstStyle/>
          <a:p>
            <a:pPr algn="ctr"/>
            <a:r>
              <a:rPr lang="en-US" sz="2400" i="1" dirty="0">
                <a:solidFill>
                  <a:srgbClr val="000000"/>
                </a:solidFill>
                <a:latin typeface="Calibri" panose="020F0502020204030204" pitchFamily="34" charset="0"/>
                <a:cs typeface="Calibri" panose="020F0502020204030204" pitchFamily="34" charset="0"/>
              </a:rPr>
              <a:t>.39*</a:t>
            </a:r>
            <a:endParaRPr lang="el-GR" sz="2400" i="1" baseline="-25000" dirty="0">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D678F7AE-2561-8F85-E892-CD41B958BC17}"/>
              </a:ext>
            </a:extLst>
          </p:cNvPr>
          <p:cNvSpPr/>
          <p:nvPr/>
        </p:nvSpPr>
        <p:spPr>
          <a:xfrm>
            <a:off x="9766874" y="2265085"/>
            <a:ext cx="728539" cy="369332"/>
          </a:xfrm>
          <a:prstGeom prst="rect">
            <a:avLst/>
          </a:prstGeom>
          <a:solidFill>
            <a:schemeClr val="bg1"/>
          </a:solidFill>
        </p:spPr>
        <p:txBody>
          <a:bodyPr wrap="square" lIns="0" tIns="0" rIns="0" bIns="0">
            <a:spAutoFit/>
          </a:bodyPr>
          <a:lstStyle/>
          <a:p>
            <a:pPr algn="ctr"/>
            <a:r>
              <a:rPr lang="en-US" sz="2400" i="1" dirty="0">
                <a:solidFill>
                  <a:srgbClr val="000000"/>
                </a:solidFill>
                <a:latin typeface="Calibri" panose="020F0502020204030204" pitchFamily="34" charset="0"/>
                <a:cs typeface="Calibri" panose="020F0502020204030204" pitchFamily="34" charset="0"/>
              </a:rPr>
              <a:t>.34*</a:t>
            </a:r>
            <a:endParaRPr lang="el-GR" sz="2400" i="1" baseline="-25000" dirty="0">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346816BA-83A7-5247-98CB-A397028228EE}"/>
              </a:ext>
            </a:extLst>
          </p:cNvPr>
          <p:cNvSpPr/>
          <p:nvPr/>
        </p:nvSpPr>
        <p:spPr>
          <a:xfrm>
            <a:off x="10029864" y="3057634"/>
            <a:ext cx="588368" cy="369332"/>
          </a:xfrm>
          <a:prstGeom prst="rect">
            <a:avLst/>
          </a:prstGeom>
          <a:solidFill>
            <a:schemeClr val="bg1"/>
          </a:solidFill>
        </p:spPr>
        <p:txBody>
          <a:bodyPr wrap="square" lIns="0" tIns="0" rIns="0" bIns="0">
            <a:spAutoFit/>
          </a:bodyPr>
          <a:lstStyle/>
          <a:p>
            <a:pPr algn="ctr"/>
            <a:r>
              <a:rPr lang="en-US" sz="2400" i="1" dirty="0">
                <a:solidFill>
                  <a:srgbClr val="000000"/>
                </a:solidFill>
                <a:latin typeface="Calibri" panose="020F0502020204030204" pitchFamily="34" charset="0"/>
                <a:cs typeface="Calibri" panose="020F0502020204030204" pitchFamily="34" charset="0"/>
              </a:rPr>
              <a:t>.27*</a:t>
            </a:r>
            <a:endParaRPr lang="el-GR" sz="2400" i="1" baseline="-25000" dirty="0">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C0E62C3F-177A-88AB-6F81-3EE45E9B1FD1}"/>
              </a:ext>
            </a:extLst>
          </p:cNvPr>
          <p:cNvSpPr/>
          <p:nvPr/>
        </p:nvSpPr>
        <p:spPr>
          <a:xfrm>
            <a:off x="10296740" y="3833970"/>
            <a:ext cx="588368" cy="369332"/>
          </a:xfrm>
          <a:prstGeom prst="rect">
            <a:avLst/>
          </a:prstGeom>
          <a:solidFill>
            <a:schemeClr val="bg1"/>
          </a:solidFill>
        </p:spPr>
        <p:txBody>
          <a:bodyPr wrap="square" lIns="0" tIns="0" rIns="0" bIns="0">
            <a:spAutoFit/>
          </a:bodyPr>
          <a:lstStyle/>
          <a:p>
            <a:pPr algn="ctr"/>
            <a:r>
              <a:rPr lang="en-US" sz="2400" i="1" dirty="0">
                <a:solidFill>
                  <a:srgbClr val="000000"/>
                </a:solidFill>
                <a:latin typeface="Calibri" panose="020F0502020204030204" pitchFamily="34" charset="0"/>
                <a:cs typeface="Calibri" panose="020F0502020204030204" pitchFamily="34" charset="0"/>
              </a:rPr>
              <a:t>.49*</a:t>
            </a:r>
            <a:endParaRPr lang="el-GR" sz="2400" i="1" baseline="-25000" dirty="0">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364ABDB7-B031-5908-B77A-E8D6E501EA7B}"/>
              </a:ext>
            </a:extLst>
          </p:cNvPr>
          <p:cNvSpPr txBox="1"/>
          <p:nvPr/>
        </p:nvSpPr>
        <p:spPr>
          <a:xfrm>
            <a:off x="966716" y="3571239"/>
            <a:ext cx="3595609" cy="2339102"/>
          </a:xfrm>
          <a:prstGeom prst="rect">
            <a:avLst/>
          </a:prstGeom>
          <a:noFill/>
        </p:spPr>
        <p:txBody>
          <a:bodyPr wrap="square">
            <a:spAutoFit/>
          </a:bodyPr>
          <a:lstStyle/>
          <a:p>
            <a:r>
              <a:rPr lang="en-US" dirty="0"/>
              <a:t>The naïve-a-spatial loadings were:</a:t>
            </a:r>
          </a:p>
          <a:p>
            <a:r>
              <a:rPr lang="en-US" sz="3200" dirty="0"/>
              <a:t> .87</a:t>
            </a:r>
          </a:p>
          <a:p>
            <a:r>
              <a:rPr lang="en-US" sz="3200" dirty="0"/>
              <a:t>-.66</a:t>
            </a:r>
          </a:p>
          <a:p>
            <a:r>
              <a:rPr lang="en-US" sz="3200" dirty="0"/>
              <a:t> .81</a:t>
            </a:r>
          </a:p>
          <a:p>
            <a:r>
              <a:rPr lang="en-US" sz="3200" dirty="0"/>
              <a:t> .87</a:t>
            </a:r>
          </a:p>
        </p:txBody>
      </p:sp>
      <p:pic>
        <p:nvPicPr>
          <p:cNvPr id="5" name="Picture 4">
            <a:extLst>
              <a:ext uri="{FF2B5EF4-FFF2-40B4-BE49-F238E27FC236}">
                <a16:creationId xmlns:a16="http://schemas.microsoft.com/office/drawing/2014/main" id="{BAEC4924-28AF-32A5-AE88-FBB6F986B046}"/>
              </a:ext>
            </a:extLst>
          </p:cNvPr>
          <p:cNvPicPr>
            <a:picLocks noChangeAspect="1"/>
          </p:cNvPicPr>
          <p:nvPr/>
        </p:nvPicPr>
        <p:blipFill>
          <a:blip r:embed="rId4"/>
          <a:stretch>
            <a:fillRect/>
          </a:stretch>
        </p:blipFill>
        <p:spPr>
          <a:xfrm>
            <a:off x="10037617" y="6527405"/>
            <a:ext cx="1433947" cy="309760"/>
          </a:xfrm>
          <a:prstGeom prst="rect">
            <a:avLst/>
          </a:prstGeom>
        </p:spPr>
      </p:pic>
      <p:sp>
        <p:nvSpPr>
          <p:cNvPr id="9" name="Slide Number Placeholder 3">
            <a:extLst>
              <a:ext uri="{FF2B5EF4-FFF2-40B4-BE49-F238E27FC236}">
                <a16:creationId xmlns:a16="http://schemas.microsoft.com/office/drawing/2014/main" id="{D2679D4C-B01A-993D-785E-F9C1D4EC9E49}"/>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23</a:t>
            </a:fld>
            <a:r>
              <a:rPr lang="en-US" b="1" dirty="0">
                <a:solidFill>
                  <a:srgbClr val="7030A0"/>
                </a:solidFill>
              </a:rPr>
              <a:t> of 28</a:t>
            </a:r>
          </a:p>
        </p:txBody>
      </p:sp>
    </p:spTree>
    <p:extLst>
      <p:ext uri="{BB962C8B-B14F-4D97-AF65-F5344CB8AC3E}">
        <p14:creationId xmlns:p14="http://schemas.microsoft.com/office/powerpoint/2010/main" val="2059493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77149A12-89BD-440F-B56A-7BBCF29B4F6A}"/>
              </a:ext>
            </a:extLst>
          </p:cNvPr>
          <p:cNvSpPr/>
          <p:nvPr/>
        </p:nvSpPr>
        <p:spPr>
          <a:xfrm>
            <a:off x="1065266" y="2000152"/>
            <a:ext cx="2121763" cy="1075641"/>
          </a:xfrm>
          <a:prstGeom prst="ellipse">
            <a:avLst/>
          </a:prstGeom>
          <a:solidFill>
            <a:schemeClr val="bg1"/>
          </a:solidFill>
          <a:ln w="25400">
            <a:solidFill>
              <a:srgbClr val="7030A0"/>
            </a:solidFill>
          </a:ln>
        </p:spPr>
        <p:txBody>
          <a:bodyPr wrap="none" lIns="0" tIns="0" rIns="0" bIns="0" anchor="ctr" anchorCtr="0">
            <a:noAutofit/>
          </a:bodyPr>
          <a:lstStyle/>
          <a:p>
            <a:pPr algn="ctr"/>
            <a:r>
              <a:rPr lang="en-US" sz="2400" dirty="0">
                <a:latin typeface="Calibri" panose="020F0502020204030204" pitchFamily="34" charset="0"/>
                <a:cs typeface="Calibri" panose="020F0502020204030204" pitchFamily="34" charset="0"/>
              </a:rPr>
              <a:t>LV1 Social </a:t>
            </a:r>
          </a:p>
          <a:p>
            <a:pPr algn="ctr"/>
            <a:r>
              <a:rPr lang="en-US" sz="2400" dirty="0" err="1">
                <a:latin typeface="Calibri" panose="020F0502020204030204" pitchFamily="34" charset="0"/>
                <a:cs typeface="Calibri" panose="020F0502020204030204" pitchFamily="34" charset="0"/>
              </a:rPr>
              <a:t>Vulnerability</a:t>
            </a:r>
            <a:r>
              <a:rPr lang="en-US" sz="2400" baseline="-25000" dirty="0" err="1">
                <a:latin typeface="Times New Roman" pitchFamily="18" charset="0"/>
                <a:cs typeface="Times New Roman" pitchFamily="18" charset="0"/>
              </a:rPr>
              <a:t>s</a:t>
            </a:r>
            <a:r>
              <a:rPr lang="en-US" sz="2400" b="1" dirty="0">
                <a:solidFill>
                  <a:srgbClr val="000000"/>
                </a:solidFill>
                <a:latin typeface="Calibri" panose="020F0502020204030204" pitchFamily="34" charset="0"/>
                <a:cs typeface="Calibri" panose="020F0502020204030204" pitchFamily="34" charset="0"/>
              </a:rPr>
              <a:t>.</a:t>
            </a:r>
            <a:endParaRPr lang="el-GR" sz="2400" dirty="0">
              <a:latin typeface="Calibri" panose="020F0502020204030204" pitchFamily="34" charset="0"/>
              <a:cs typeface="Calibri" panose="020F0502020204030204" pitchFamily="34" charset="0"/>
            </a:endParaRPr>
          </a:p>
        </p:txBody>
      </p:sp>
      <p:cxnSp>
        <p:nvCxnSpPr>
          <p:cNvPr id="15" name="Straight Arrow Connector 14">
            <a:extLst>
              <a:ext uri="{FF2B5EF4-FFF2-40B4-BE49-F238E27FC236}">
                <a16:creationId xmlns:a16="http://schemas.microsoft.com/office/drawing/2014/main" id="{499E8B1C-0A31-4E3F-B4B7-98A9DD99CBBE}"/>
              </a:ext>
            </a:extLst>
          </p:cNvPr>
          <p:cNvCxnSpPr>
            <a:cxnSpLocks/>
            <a:stCxn id="4" idx="7"/>
            <a:endCxn id="28" idx="1"/>
          </p:cNvCxnSpPr>
          <p:nvPr/>
        </p:nvCxnSpPr>
        <p:spPr>
          <a:xfrm flipV="1">
            <a:off x="2876304" y="1719975"/>
            <a:ext cx="4232998" cy="437701"/>
          </a:xfrm>
          <a:prstGeom prst="straightConnector1">
            <a:avLst/>
          </a:prstGeom>
          <a:ln w="38100">
            <a:solidFill>
              <a:srgbClr val="7030A0"/>
            </a:solidFill>
            <a:tailEnd type="stealth" w="lg" len="lg"/>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D41F92CA-9F90-40E2-8198-BF34CFE17AC7}"/>
              </a:ext>
            </a:extLst>
          </p:cNvPr>
          <p:cNvSpPr/>
          <p:nvPr/>
        </p:nvSpPr>
        <p:spPr>
          <a:xfrm>
            <a:off x="5646347" y="1512249"/>
            <a:ext cx="853782" cy="492443"/>
          </a:xfrm>
          <a:prstGeom prst="rect">
            <a:avLst/>
          </a:prstGeom>
          <a:solidFill>
            <a:schemeClr val="bg1"/>
          </a:solidFill>
        </p:spPr>
        <p:txBody>
          <a:bodyPr wrap="square" lIns="0" tIns="0" rIns="0" bIns="0">
            <a:spAutoFit/>
          </a:bodyPr>
          <a:lstStyle/>
          <a:p>
            <a:pPr algn="ctr"/>
            <a:r>
              <a:rPr lang="en-US" sz="3200" dirty="0">
                <a:solidFill>
                  <a:srgbClr val="000000"/>
                </a:solidFill>
                <a:latin typeface="Calibri" panose="020F0502020204030204" pitchFamily="34" charset="0"/>
                <a:cs typeface="Calibri" panose="020F0502020204030204" pitchFamily="34" charset="0"/>
              </a:rPr>
              <a:t>.60*</a:t>
            </a:r>
            <a:endParaRPr lang="el-GR" sz="3200" baseline="-25000" dirty="0">
              <a:latin typeface="Calibri" panose="020F0502020204030204" pitchFamily="34" charset="0"/>
              <a:cs typeface="Calibri" panose="020F0502020204030204" pitchFamily="34" charset="0"/>
            </a:endParaRPr>
          </a:p>
        </p:txBody>
      </p:sp>
      <p:cxnSp>
        <p:nvCxnSpPr>
          <p:cNvPr id="18" name="Straight Arrow Connector 17">
            <a:extLst>
              <a:ext uri="{FF2B5EF4-FFF2-40B4-BE49-F238E27FC236}">
                <a16:creationId xmlns:a16="http://schemas.microsoft.com/office/drawing/2014/main" id="{9E971A33-2E23-482A-9CB9-2936BE49D221}"/>
              </a:ext>
            </a:extLst>
          </p:cNvPr>
          <p:cNvCxnSpPr>
            <a:cxnSpLocks/>
            <a:stCxn id="4" idx="6"/>
            <a:endCxn id="29" idx="1"/>
          </p:cNvCxnSpPr>
          <p:nvPr/>
        </p:nvCxnSpPr>
        <p:spPr>
          <a:xfrm flipV="1">
            <a:off x="3187029" y="2493992"/>
            <a:ext cx="3922273" cy="43981"/>
          </a:xfrm>
          <a:prstGeom prst="straightConnector1">
            <a:avLst/>
          </a:prstGeom>
          <a:ln w="38100">
            <a:solidFill>
              <a:srgbClr val="7030A0"/>
            </a:solidFill>
            <a:tailEnd type="stealth" w="lg" len="lg"/>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F6A4A07B-5216-4AA7-BF0F-41635A8F5534}"/>
              </a:ext>
            </a:extLst>
          </p:cNvPr>
          <p:cNvSpPr/>
          <p:nvPr/>
        </p:nvSpPr>
        <p:spPr>
          <a:xfrm>
            <a:off x="5502769" y="2210414"/>
            <a:ext cx="1105055" cy="492443"/>
          </a:xfrm>
          <a:prstGeom prst="rect">
            <a:avLst/>
          </a:prstGeom>
          <a:solidFill>
            <a:schemeClr val="bg1"/>
          </a:solidFill>
        </p:spPr>
        <p:txBody>
          <a:bodyPr wrap="square" lIns="0" tIns="0" rIns="0" bIns="0">
            <a:spAutoFit/>
          </a:bodyPr>
          <a:lstStyle/>
          <a:p>
            <a:pPr algn="ctr"/>
            <a:r>
              <a:rPr lang="en-US" sz="3200" dirty="0">
                <a:solidFill>
                  <a:srgbClr val="000000"/>
                </a:solidFill>
                <a:latin typeface="Calibri" panose="020F0502020204030204" pitchFamily="34" charset="0"/>
                <a:cs typeface="Calibri" panose="020F0502020204030204" pitchFamily="34" charset="0"/>
              </a:rPr>
              <a:t>-.48*</a:t>
            </a:r>
            <a:endParaRPr lang="el-GR" sz="3200" baseline="-25000" dirty="0">
              <a:latin typeface="Calibri" panose="020F0502020204030204" pitchFamily="34" charset="0"/>
              <a:cs typeface="Calibri" panose="020F0502020204030204" pitchFamily="34" charset="0"/>
            </a:endParaRPr>
          </a:p>
        </p:txBody>
      </p:sp>
      <p:cxnSp>
        <p:nvCxnSpPr>
          <p:cNvPr id="21" name="Straight Arrow Connector 20">
            <a:extLst>
              <a:ext uri="{FF2B5EF4-FFF2-40B4-BE49-F238E27FC236}">
                <a16:creationId xmlns:a16="http://schemas.microsoft.com/office/drawing/2014/main" id="{E75AB297-440C-4697-96A5-3A0D75466C6F}"/>
              </a:ext>
            </a:extLst>
          </p:cNvPr>
          <p:cNvCxnSpPr>
            <a:cxnSpLocks/>
            <a:stCxn id="4" idx="6"/>
            <a:endCxn id="31" idx="1"/>
          </p:cNvCxnSpPr>
          <p:nvPr/>
        </p:nvCxnSpPr>
        <p:spPr>
          <a:xfrm>
            <a:off x="3187029" y="2537973"/>
            <a:ext cx="3922273" cy="729162"/>
          </a:xfrm>
          <a:prstGeom prst="straightConnector1">
            <a:avLst/>
          </a:prstGeom>
          <a:ln w="38100">
            <a:solidFill>
              <a:srgbClr val="7030A0"/>
            </a:solidFill>
            <a:tailEnd type="stealth" w="lg" len="lg"/>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2D9D45C9-5135-40C2-AC5F-3BF23EB54428}"/>
              </a:ext>
            </a:extLst>
          </p:cNvPr>
          <p:cNvSpPr/>
          <p:nvPr/>
        </p:nvSpPr>
        <p:spPr>
          <a:xfrm>
            <a:off x="5541417" y="2777967"/>
            <a:ext cx="1105055" cy="492443"/>
          </a:xfrm>
          <a:prstGeom prst="rect">
            <a:avLst/>
          </a:prstGeom>
          <a:solidFill>
            <a:schemeClr val="bg1"/>
          </a:solidFill>
        </p:spPr>
        <p:txBody>
          <a:bodyPr wrap="square" lIns="0" tIns="0" rIns="0" bIns="0">
            <a:spAutoFit/>
          </a:bodyPr>
          <a:lstStyle/>
          <a:p>
            <a:pPr algn="ctr"/>
            <a:r>
              <a:rPr lang="en-US" sz="3200" dirty="0">
                <a:solidFill>
                  <a:srgbClr val="000000"/>
                </a:solidFill>
                <a:latin typeface="Calibri" panose="020F0502020204030204" pitchFamily="34" charset="0"/>
                <a:cs typeface="Calibri" panose="020F0502020204030204" pitchFamily="34" charset="0"/>
              </a:rPr>
              <a:t>.63*</a:t>
            </a:r>
            <a:endParaRPr lang="el-GR" sz="3200" baseline="-25000" dirty="0">
              <a:latin typeface="Calibri" panose="020F0502020204030204" pitchFamily="34" charset="0"/>
              <a:cs typeface="Calibri" panose="020F0502020204030204" pitchFamily="34" charset="0"/>
            </a:endParaRPr>
          </a:p>
        </p:txBody>
      </p:sp>
      <p:cxnSp>
        <p:nvCxnSpPr>
          <p:cNvPr id="24" name="Straight Arrow Connector 23">
            <a:extLst>
              <a:ext uri="{FF2B5EF4-FFF2-40B4-BE49-F238E27FC236}">
                <a16:creationId xmlns:a16="http://schemas.microsoft.com/office/drawing/2014/main" id="{A0BCB182-CFAD-4B6E-BC6B-286A40DD134D}"/>
              </a:ext>
            </a:extLst>
          </p:cNvPr>
          <p:cNvCxnSpPr>
            <a:cxnSpLocks/>
            <a:stCxn id="4" idx="5"/>
            <a:endCxn id="30" idx="1"/>
          </p:cNvCxnSpPr>
          <p:nvPr/>
        </p:nvCxnSpPr>
        <p:spPr>
          <a:xfrm>
            <a:off x="2876304" y="2918269"/>
            <a:ext cx="4232998" cy="1125604"/>
          </a:xfrm>
          <a:prstGeom prst="straightConnector1">
            <a:avLst/>
          </a:prstGeom>
          <a:ln w="38100">
            <a:solidFill>
              <a:srgbClr val="7030A0"/>
            </a:solidFill>
            <a:tailEnd type="stealth" w="lg" len="lg"/>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704DF199-966F-44CD-91A9-59D73358B654}"/>
              </a:ext>
            </a:extLst>
          </p:cNvPr>
          <p:cNvSpPr/>
          <p:nvPr/>
        </p:nvSpPr>
        <p:spPr>
          <a:xfrm>
            <a:off x="5502769" y="3607127"/>
            <a:ext cx="1105055" cy="492443"/>
          </a:xfrm>
          <a:prstGeom prst="rect">
            <a:avLst/>
          </a:prstGeom>
          <a:solidFill>
            <a:schemeClr val="bg1"/>
          </a:solidFill>
        </p:spPr>
        <p:txBody>
          <a:bodyPr wrap="square" lIns="0" tIns="0" rIns="0" bIns="0">
            <a:spAutoFit/>
          </a:bodyPr>
          <a:lstStyle/>
          <a:p>
            <a:pPr algn="ctr"/>
            <a:r>
              <a:rPr lang="en-US" sz="3200" dirty="0">
                <a:solidFill>
                  <a:srgbClr val="000000"/>
                </a:solidFill>
                <a:latin typeface="Calibri" panose="020F0502020204030204" pitchFamily="34" charset="0"/>
                <a:cs typeface="Calibri" panose="020F0502020204030204" pitchFamily="34" charset="0"/>
              </a:rPr>
              <a:t>.50*</a:t>
            </a:r>
            <a:endParaRPr lang="el-GR" sz="3200" baseline="-25000" dirty="0">
              <a:latin typeface="Calibri" panose="020F0502020204030204" pitchFamily="34" charset="0"/>
              <a:cs typeface="Calibri" panose="020F0502020204030204" pitchFamily="34" charset="0"/>
            </a:endParaRPr>
          </a:p>
        </p:txBody>
      </p:sp>
      <p:sp>
        <p:nvSpPr>
          <p:cNvPr id="28" name="Rectangle 27">
            <a:extLst>
              <a:ext uri="{FF2B5EF4-FFF2-40B4-BE49-F238E27FC236}">
                <a16:creationId xmlns:a16="http://schemas.microsoft.com/office/drawing/2014/main" id="{E80B6EB4-D04A-4945-BA99-1211A2F7BDC5}"/>
              </a:ext>
            </a:extLst>
          </p:cNvPr>
          <p:cNvSpPr/>
          <p:nvPr/>
        </p:nvSpPr>
        <p:spPr>
          <a:xfrm>
            <a:off x="7109302" y="1506516"/>
            <a:ext cx="1953535" cy="426918"/>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dirty="0">
                <a:solidFill>
                  <a:schemeClr val="tx1"/>
                </a:solidFill>
                <a:latin typeface="Times New Roman" pitchFamily="18" charset="0"/>
                <a:cs typeface="Times New Roman" pitchFamily="18" charset="0"/>
              </a:rPr>
              <a:t>%</a:t>
            </a:r>
            <a:r>
              <a:rPr lang="en-US" sz="2400" dirty="0" err="1">
                <a:solidFill>
                  <a:schemeClr val="tx1"/>
                </a:solidFill>
                <a:latin typeface="Times New Roman" pitchFamily="18" charset="0"/>
                <a:cs typeface="Times New Roman" pitchFamily="18" charset="0"/>
              </a:rPr>
              <a:t>Poverty</a:t>
            </a:r>
            <a:r>
              <a:rPr lang="en-US" sz="2400" i="1" baseline="-25000" dirty="0" err="1">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baseline="-25000" dirty="0">
              <a:solidFill>
                <a:schemeClr val="tx1"/>
              </a:solidFill>
              <a:latin typeface="Times New Roman" pitchFamily="18" charset="0"/>
              <a:cs typeface="Times New Roman" pitchFamily="18" charset="0"/>
            </a:endParaRPr>
          </a:p>
        </p:txBody>
      </p:sp>
      <p:sp>
        <p:nvSpPr>
          <p:cNvPr id="29" name="Rectangle 28">
            <a:extLst>
              <a:ext uri="{FF2B5EF4-FFF2-40B4-BE49-F238E27FC236}">
                <a16:creationId xmlns:a16="http://schemas.microsoft.com/office/drawing/2014/main" id="{4E5193F4-22E2-4E9A-AD0D-D987339DA60C}"/>
              </a:ext>
            </a:extLst>
          </p:cNvPr>
          <p:cNvSpPr/>
          <p:nvPr/>
        </p:nvSpPr>
        <p:spPr>
          <a:xfrm>
            <a:off x="7109302" y="2285002"/>
            <a:ext cx="2098818" cy="417980"/>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dirty="0">
                <a:solidFill>
                  <a:schemeClr val="tx1"/>
                </a:solidFill>
                <a:latin typeface="Times New Roman" pitchFamily="18" charset="0"/>
                <a:cs typeface="Times New Roman" pitchFamily="18" charset="0"/>
              </a:rPr>
              <a:t>Income</a:t>
            </a:r>
            <a:r>
              <a:rPr lang="en-US" sz="2400" i="1" baseline="-25000" dirty="0">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baseline="-25000" dirty="0">
              <a:solidFill>
                <a:schemeClr val="tx1"/>
              </a:solidFill>
              <a:latin typeface="Times New Roman" pitchFamily="18" charset="0"/>
              <a:cs typeface="Times New Roman" pitchFamily="18" charset="0"/>
            </a:endParaRPr>
          </a:p>
        </p:txBody>
      </p:sp>
      <p:sp>
        <p:nvSpPr>
          <p:cNvPr id="30" name="Rectangle 29">
            <a:extLst>
              <a:ext uri="{FF2B5EF4-FFF2-40B4-BE49-F238E27FC236}">
                <a16:creationId xmlns:a16="http://schemas.microsoft.com/office/drawing/2014/main" id="{68809D3F-B75F-4ECC-BDFA-7AA3D1FC4D78}"/>
              </a:ext>
            </a:extLst>
          </p:cNvPr>
          <p:cNvSpPr/>
          <p:nvPr/>
        </p:nvSpPr>
        <p:spPr>
          <a:xfrm>
            <a:off x="7109302" y="3831288"/>
            <a:ext cx="2884633" cy="425170"/>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dirty="0">
                <a:solidFill>
                  <a:schemeClr val="tx1"/>
                </a:solidFill>
                <a:latin typeface="Times New Roman" pitchFamily="18" charset="0"/>
                <a:cs typeface="Times New Roman" pitchFamily="18" charset="0"/>
              </a:rPr>
              <a:t>%No </a:t>
            </a:r>
            <a:r>
              <a:rPr lang="en-US" sz="2400" dirty="0" err="1">
                <a:solidFill>
                  <a:schemeClr val="tx1"/>
                </a:solidFill>
                <a:latin typeface="Times New Roman" pitchFamily="18" charset="0"/>
                <a:cs typeface="Times New Roman" pitchFamily="18" charset="0"/>
              </a:rPr>
              <a:t>HighSchool</a:t>
            </a:r>
            <a:r>
              <a:rPr lang="en-US" sz="2400" i="1" baseline="-25000" dirty="0" err="1">
                <a:solidFill>
                  <a:schemeClr val="bg2">
                    <a:lumMod val="10000"/>
                  </a:schemeClr>
                </a:solidFill>
                <a:latin typeface="Agency FB" panose="020B0503020202020204" pitchFamily="34" charset="0"/>
                <a:cs typeface="Times New Roman" pitchFamily="18" charset="0"/>
              </a:rPr>
              <a:t>s</a:t>
            </a:r>
            <a:endParaRPr lang="en-US" sz="2400" baseline="-25000" dirty="0">
              <a:solidFill>
                <a:schemeClr val="tx1"/>
              </a:solidFill>
              <a:latin typeface="Times New Roman" pitchFamily="18" charset="0"/>
              <a:cs typeface="Times New Roman" pitchFamily="18" charset="0"/>
            </a:endParaRPr>
          </a:p>
        </p:txBody>
      </p:sp>
      <p:sp>
        <p:nvSpPr>
          <p:cNvPr id="31" name="Rectangle 30">
            <a:extLst>
              <a:ext uri="{FF2B5EF4-FFF2-40B4-BE49-F238E27FC236}">
                <a16:creationId xmlns:a16="http://schemas.microsoft.com/office/drawing/2014/main" id="{C8181817-420A-4726-B38A-007185D88902}"/>
              </a:ext>
            </a:extLst>
          </p:cNvPr>
          <p:cNvSpPr/>
          <p:nvPr/>
        </p:nvSpPr>
        <p:spPr>
          <a:xfrm>
            <a:off x="7109302" y="3054550"/>
            <a:ext cx="2457732" cy="425170"/>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dirty="0">
                <a:solidFill>
                  <a:schemeClr val="tx1"/>
                </a:solidFill>
                <a:latin typeface="Times New Roman" pitchFamily="18" charset="0"/>
                <a:cs typeface="Times New Roman" pitchFamily="18" charset="0"/>
              </a:rPr>
              <a:t>%</a:t>
            </a:r>
            <a:r>
              <a:rPr lang="en-US" sz="2400" dirty="0" err="1">
                <a:solidFill>
                  <a:schemeClr val="tx1"/>
                </a:solidFill>
                <a:latin typeface="Times New Roman" pitchFamily="18" charset="0"/>
                <a:cs typeface="Times New Roman" pitchFamily="18" charset="0"/>
              </a:rPr>
              <a:t>Unemployment</a:t>
            </a:r>
            <a:r>
              <a:rPr lang="en-US" sz="2400" i="1" baseline="-25000" dirty="0" err="1">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baseline="-25000" dirty="0">
              <a:solidFill>
                <a:schemeClr val="tx1"/>
              </a:solidFill>
              <a:latin typeface="Times New Roman" pitchFamily="18" charset="0"/>
              <a:cs typeface="Times New Roman" pitchFamily="18" charset="0"/>
            </a:endParaRPr>
          </a:p>
        </p:txBody>
      </p:sp>
      <p:sp>
        <p:nvSpPr>
          <p:cNvPr id="48" name="Title 1">
            <a:extLst>
              <a:ext uri="{FF2B5EF4-FFF2-40B4-BE49-F238E27FC236}">
                <a16:creationId xmlns:a16="http://schemas.microsoft.com/office/drawing/2014/main" id="{AA8337E7-D5D6-4822-83BB-B2CBF155A083}"/>
              </a:ext>
            </a:extLst>
          </p:cNvPr>
          <p:cNvSpPr txBox="1">
            <a:spLocks/>
          </p:cNvSpPr>
          <p:nvPr/>
        </p:nvSpPr>
        <p:spPr>
          <a:xfrm>
            <a:off x="655320" y="180999"/>
            <a:ext cx="10515600" cy="672463"/>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en-US" sz="4400" dirty="0">
                <a:latin typeface="Calibri" panose="020F0502020204030204" pitchFamily="34" charset="0"/>
                <a:ea typeface="Calibri" panose="020F0502020204030204" pitchFamily="34" charset="0"/>
                <a:cs typeface="Times New Roman" panose="02020603050405020304" pitchFamily="18" charset="0"/>
                <a:hlinkClick r:id="rId3"/>
              </a:rPr>
              <a:t>Spatial CFA</a:t>
            </a:r>
            <a:r>
              <a:rPr lang="en-US" altLang="en-US" sz="4400" dirty="0">
                <a:latin typeface="Calibri" panose="020F0502020204030204" pitchFamily="34" charset="0"/>
                <a:ea typeface="Calibri" panose="020F0502020204030204" pitchFamily="34" charset="0"/>
                <a:cs typeface="Times New Roman" panose="02020603050405020304" pitchFamily="18" charset="0"/>
              </a:rPr>
              <a:t>: CT census tracts (N = 829) </a:t>
            </a:r>
            <a:endParaRPr lang="en-US" dirty="0"/>
          </a:p>
        </p:txBody>
      </p:sp>
      <p:sp>
        <p:nvSpPr>
          <p:cNvPr id="49" name="Rectangle 48">
            <a:extLst>
              <a:ext uri="{FF2B5EF4-FFF2-40B4-BE49-F238E27FC236}">
                <a16:creationId xmlns:a16="http://schemas.microsoft.com/office/drawing/2014/main" id="{CE1C674F-72C2-4CBA-BB10-96F2B1B3766D}"/>
              </a:ext>
            </a:extLst>
          </p:cNvPr>
          <p:cNvSpPr/>
          <p:nvPr/>
        </p:nvSpPr>
        <p:spPr>
          <a:xfrm>
            <a:off x="10996891" y="1492064"/>
            <a:ext cx="836912" cy="425169"/>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i="1" dirty="0" err="1">
                <a:solidFill>
                  <a:schemeClr val="bg2">
                    <a:lumMod val="10000"/>
                  </a:schemeClr>
                </a:solidFill>
                <a:latin typeface="Agency FB" panose="020B0503020202020204" pitchFamily="34" charset="0"/>
                <a:cs typeface="Times New Roman" pitchFamily="18" charset="0"/>
              </a:rPr>
              <a:t>sLAG</a:t>
            </a:r>
            <a:r>
              <a:rPr lang="en-US" sz="2400" i="1" dirty="0">
                <a:solidFill>
                  <a:schemeClr val="bg2">
                    <a:lumMod val="10000"/>
                  </a:schemeClr>
                </a:solidFill>
                <a:latin typeface="Agency FB" panose="020B0503020202020204" pitchFamily="34" charset="0"/>
                <a:cs typeface="Times New Roman" pitchFamily="18" charset="0"/>
              </a:rPr>
              <a:t> P</a:t>
            </a:r>
            <a:r>
              <a:rPr lang="en-US" sz="2400" i="1" baseline="-25000" dirty="0">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i="1" baseline="-25000" dirty="0">
              <a:solidFill>
                <a:schemeClr val="bg2">
                  <a:lumMod val="10000"/>
                </a:schemeClr>
              </a:solidFill>
              <a:latin typeface="Agency FB" panose="020B0503020202020204" pitchFamily="34" charset="0"/>
              <a:cs typeface="Times New Roman" pitchFamily="18" charset="0"/>
            </a:endParaRPr>
          </a:p>
        </p:txBody>
      </p:sp>
      <p:sp>
        <p:nvSpPr>
          <p:cNvPr id="50" name="Rectangle 49">
            <a:extLst>
              <a:ext uri="{FF2B5EF4-FFF2-40B4-BE49-F238E27FC236}">
                <a16:creationId xmlns:a16="http://schemas.microsoft.com/office/drawing/2014/main" id="{4D250E17-D069-4D38-84DF-8BA3BD35B59D}"/>
              </a:ext>
            </a:extLst>
          </p:cNvPr>
          <p:cNvSpPr/>
          <p:nvPr/>
        </p:nvSpPr>
        <p:spPr>
          <a:xfrm>
            <a:off x="10996891" y="2263393"/>
            <a:ext cx="836912" cy="425169"/>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i="1" dirty="0" err="1">
                <a:solidFill>
                  <a:schemeClr val="bg2">
                    <a:lumMod val="10000"/>
                  </a:schemeClr>
                </a:solidFill>
                <a:latin typeface="Agency FB" panose="020B0503020202020204" pitchFamily="34" charset="0"/>
                <a:cs typeface="Times New Roman" pitchFamily="18" charset="0"/>
              </a:rPr>
              <a:t>sLAG</a:t>
            </a:r>
            <a:r>
              <a:rPr lang="en-US" sz="2400" i="1" dirty="0">
                <a:solidFill>
                  <a:schemeClr val="bg2">
                    <a:lumMod val="10000"/>
                  </a:schemeClr>
                </a:solidFill>
                <a:latin typeface="Agency FB" panose="020B0503020202020204" pitchFamily="34" charset="0"/>
                <a:cs typeface="Times New Roman" pitchFamily="18" charset="0"/>
              </a:rPr>
              <a:t> U</a:t>
            </a:r>
            <a:r>
              <a:rPr lang="en-US" sz="2400" i="1" baseline="-25000" dirty="0">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i="1" baseline="-25000" dirty="0">
              <a:solidFill>
                <a:schemeClr val="bg2">
                  <a:lumMod val="10000"/>
                </a:schemeClr>
              </a:solidFill>
              <a:latin typeface="Agency FB" panose="020B0503020202020204" pitchFamily="34" charset="0"/>
              <a:cs typeface="Times New Roman" pitchFamily="18" charset="0"/>
            </a:endParaRPr>
          </a:p>
        </p:txBody>
      </p:sp>
      <p:sp>
        <p:nvSpPr>
          <p:cNvPr id="51" name="Rectangle 50">
            <a:extLst>
              <a:ext uri="{FF2B5EF4-FFF2-40B4-BE49-F238E27FC236}">
                <a16:creationId xmlns:a16="http://schemas.microsoft.com/office/drawing/2014/main" id="{BAEA15CC-F4DA-4B8A-B3F0-7CFD1FE939C9}"/>
              </a:ext>
            </a:extLst>
          </p:cNvPr>
          <p:cNvSpPr/>
          <p:nvPr/>
        </p:nvSpPr>
        <p:spPr>
          <a:xfrm>
            <a:off x="10996891" y="3034722"/>
            <a:ext cx="836912" cy="425169"/>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i="1" dirty="0" err="1">
                <a:solidFill>
                  <a:schemeClr val="bg2">
                    <a:lumMod val="10000"/>
                  </a:schemeClr>
                </a:solidFill>
                <a:latin typeface="Agency FB" panose="020B0503020202020204" pitchFamily="34" charset="0"/>
                <a:cs typeface="Times New Roman" pitchFamily="18" charset="0"/>
              </a:rPr>
              <a:t>sLAG</a:t>
            </a:r>
            <a:r>
              <a:rPr lang="en-US" sz="2400" i="1" dirty="0">
                <a:solidFill>
                  <a:schemeClr val="bg2">
                    <a:lumMod val="10000"/>
                  </a:schemeClr>
                </a:solidFill>
                <a:latin typeface="Agency FB" panose="020B0503020202020204" pitchFamily="34" charset="0"/>
                <a:cs typeface="Times New Roman" pitchFamily="18" charset="0"/>
              </a:rPr>
              <a:t> H</a:t>
            </a:r>
            <a:r>
              <a:rPr lang="en-US" sz="2400" i="1" baseline="-25000" dirty="0">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i="1" baseline="-25000" dirty="0">
              <a:solidFill>
                <a:schemeClr val="bg2">
                  <a:lumMod val="10000"/>
                </a:schemeClr>
              </a:solidFill>
              <a:latin typeface="Agency FB" panose="020B0503020202020204" pitchFamily="34" charset="0"/>
              <a:cs typeface="Times New Roman" pitchFamily="18" charset="0"/>
            </a:endParaRPr>
          </a:p>
        </p:txBody>
      </p:sp>
      <p:sp>
        <p:nvSpPr>
          <p:cNvPr id="52" name="Rectangle 51">
            <a:extLst>
              <a:ext uri="{FF2B5EF4-FFF2-40B4-BE49-F238E27FC236}">
                <a16:creationId xmlns:a16="http://schemas.microsoft.com/office/drawing/2014/main" id="{C9DB34F1-E0E4-4903-9F8A-135ED81386EA}"/>
              </a:ext>
            </a:extLst>
          </p:cNvPr>
          <p:cNvSpPr/>
          <p:nvPr/>
        </p:nvSpPr>
        <p:spPr>
          <a:xfrm>
            <a:off x="10996891" y="3806051"/>
            <a:ext cx="836912" cy="425169"/>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i="1" dirty="0" err="1">
                <a:solidFill>
                  <a:schemeClr val="bg2">
                    <a:lumMod val="10000"/>
                  </a:schemeClr>
                </a:solidFill>
                <a:latin typeface="Agency FB" panose="020B0503020202020204" pitchFamily="34" charset="0"/>
                <a:cs typeface="Times New Roman" pitchFamily="18" charset="0"/>
              </a:rPr>
              <a:t>sLAG</a:t>
            </a:r>
            <a:r>
              <a:rPr lang="en-US" sz="2400" i="1" dirty="0">
                <a:solidFill>
                  <a:schemeClr val="bg2">
                    <a:lumMod val="10000"/>
                  </a:schemeClr>
                </a:solidFill>
                <a:latin typeface="Agency FB" panose="020B0503020202020204" pitchFamily="34" charset="0"/>
                <a:cs typeface="Times New Roman" pitchFamily="18" charset="0"/>
              </a:rPr>
              <a:t> I</a:t>
            </a:r>
            <a:r>
              <a:rPr lang="en-US" sz="2400" i="1" baseline="-25000" dirty="0">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i="1" baseline="-25000" dirty="0">
              <a:solidFill>
                <a:schemeClr val="bg2">
                  <a:lumMod val="10000"/>
                </a:schemeClr>
              </a:solidFill>
              <a:latin typeface="Agency FB" panose="020B0503020202020204" pitchFamily="34" charset="0"/>
              <a:cs typeface="Times New Roman" pitchFamily="18" charset="0"/>
            </a:endParaRPr>
          </a:p>
        </p:txBody>
      </p:sp>
      <p:cxnSp>
        <p:nvCxnSpPr>
          <p:cNvPr id="53" name="Straight Arrow Connector 52">
            <a:extLst>
              <a:ext uri="{FF2B5EF4-FFF2-40B4-BE49-F238E27FC236}">
                <a16:creationId xmlns:a16="http://schemas.microsoft.com/office/drawing/2014/main" id="{D727B4AF-AD3B-4638-8FE3-184F1912C6BD}"/>
              </a:ext>
            </a:extLst>
          </p:cNvPr>
          <p:cNvCxnSpPr>
            <a:cxnSpLocks/>
            <a:stCxn id="49" idx="1"/>
            <a:endCxn id="28" idx="3"/>
          </p:cNvCxnSpPr>
          <p:nvPr/>
        </p:nvCxnSpPr>
        <p:spPr>
          <a:xfrm flipH="1">
            <a:off x="9062837" y="1704649"/>
            <a:ext cx="1934054" cy="15326"/>
          </a:xfrm>
          <a:prstGeom prst="straightConnector1">
            <a:avLst/>
          </a:prstGeom>
          <a:ln w="38100">
            <a:solidFill>
              <a:schemeClr val="accent2">
                <a:lumMod val="7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222CF4AD-762F-4550-848A-C1DEF1EC6C5A}"/>
              </a:ext>
            </a:extLst>
          </p:cNvPr>
          <p:cNvCxnSpPr>
            <a:cxnSpLocks/>
            <a:stCxn id="50" idx="1"/>
            <a:endCxn id="29" idx="3"/>
          </p:cNvCxnSpPr>
          <p:nvPr/>
        </p:nvCxnSpPr>
        <p:spPr>
          <a:xfrm flipH="1">
            <a:off x="9208120" y="2475978"/>
            <a:ext cx="1788771" cy="18014"/>
          </a:xfrm>
          <a:prstGeom prst="straightConnector1">
            <a:avLst/>
          </a:prstGeom>
          <a:ln w="38100">
            <a:solidFill>
              <a:schemeClr val="accent2">
                <a:lumMod val="7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81EE67EA-B049-4DB1-BB2F-B63B37EE099C}"/>
              </a:ext>
            </a:extLst>
          </p:cNvPr>
          <p:cNvCxnSpPr>
            <a:cxnSpLocks/>
            <a:stCxn id="51" idx="1"/>
            <a:endCxn id="31" idx="3"/>
          </p:cNvCxnSpPr>
          <p:nvPr/>
        </p:nvCxnSpPr>
        <p:spPr>
          <a:xfrm flipH="1">
            <a:off x="9567034" y="3247307"/>
            <a:ext cx="1429857" cy="19828"/>
          </a:xfrm>
          <a:prstGeom prst="straightConnector1">
            <a:avLst/>
          </a:prstGeom>
          <a:ln w="38100">
            <a:solidFill>
              <a:schemeClr val="accent2">
                <a:lumMod val="75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5BE514C6-D121-4F42-98B4-E9EBA7421F05}"/>
              </a:ext>
            </a:extLst>
          </p:cNvPr>
          <p:cNvCxnSpPr>
            <a:cxnSpLocks/>
            <a:stCxn id="52" idx="1"/>
            <a:endCxn id="30" idx="3"/>
          </p:cNvCxnSpPr>
          <p:nvPr/>
        </p:nvCxnSpPr>
        <p:spPr>
          <a:xfrm flipH="1">
            <a:off x="9993935" y="4018636"/>
            <a:ext cx="1002956" cy="25237"/>
          </a:xfrm>
          <a:prstGeom prst="straightConnector1">
            <a:avLst/>
          </a:prstGeom>
          <a:ln w="38100">
            <a:solidFill>
              <a:schemeClr val="accent2">
                <a:lumMod val="75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031B02F0-7E28-4F37-9D7E-BC16100C5EBB}"/>
              </a:ext>
            </a:extLst>
          </p:cNvPr>
          <p:cNvSpPr txBox="1"/>
          <p:nvPr/>
        </p:nvSpPr>
        <p:spPr>
          <a:xfrm>
            <a:off x="20567" y="5934670"/>
            <a:ext cx="12171433" cy="923330"/>
          </a:xfrm>
          <a:prstGeom prst="rect">
            <a:avLst/>
          </a:prstGeom>
          <a:noFill/>
        </p:spPr>
        <p:txBody>
          <a:bodyPr wrap="square">
            <a:spAutoFit/>
          </a:bodyPr>
          <a:lstStyle/>
          <a:p>
            <a:r>
              <a:rPr lang="en-US" dirty="0"/>
              <a:t>Standardized effects; each of the 4 spatial indicators of has a residual error </a:t>
            </a:r>
            <a:r>
              <a:rPr lang="el-GR" sz="1800" dirty="0">
                <a:latin typeface="Times New Roman" pitchFamily="18" charset="0"/>
                <a:cs typeface="Times New Roman" pitchFamily="18" charset="0"/>
              </a:rPr>
              <a:t>ε</a:t>
            </a:r>
            <a:r>
              <a:rPr lang="en-US" sz="1800" baseline="-25000" dirty="0">
                <a:latin typeface="Times New Roman" pitchFamily="18" charset="0"/>
                <a:cs typeface="Times New Roman" pitchFamily="18" charset="0"/>
              </a:rPr>
              <a:t>Xi</a:t>
            </a:r>
            <a:r>
              <a:rPr lang="en-US" dirty="0"/>
              <a:t> ‘behind’ as a predictor: they are not shown here.</a:t>
            </a:r>
          </a:p>
          <a:p>
            <a:r>
              <a:rPr lang="en-US" dirty="0"/>
              <a:t>Spatial SEM is a modified SEM with spatial lag components (neighbors’ contagion/interference) co-variate/co-predictor added behind every effect. (N = 829); one </a:t>
            </a:r>
            <a:r>
              <a:rPr lang="en-US" dirty="0">
                <a:hlinkClick r:id="rId3"/>
              </a:rPr>
              <a:t>can expand the model to answer more specific research questions</a:t>
            </a:r>
            <a:r>
              <a:rPr lang="en-US" dirty="0"/>
              <a:t>.</a:t>
            </a:r>
          </a:p>
        </p:txBody>
      </p:sp>
      <p:sp>
        <p:nvSpPr>
          <p:cNvPr id="3" name="Rectangle 2">
            <a:extLst>
              <a:ext uri="{FF2B5EF4-FFF2-40B4-BE49-F238E27FC236}">
                <a16:creationId xmlns:a16="http://schemas.microsoft.com/office/drawing/2014/main" id="{4E1BE627-0ECE-22A6-472A-668D9D519D38}"/>
              </a:ext>
            </a:extLst>
          </p:cNvPr>
          <p:cNvSpPr/>
          <p:nvPr/>
        </p:nvSpPr>
        <p:spPr>
          <a:xfrm>
            <a:off x="9787005" y="1517752"/>
            <a:ext cx="600713" cy="369332"/>
          </a:xfrm>
          <a:prstGeom prst="rect">
            <a:avLst/>
          </a:prstGeom>
          <a:solidFill>
            <a:schemeClr val="bg1"/>
          </a:solidFill>
        </p:spPr>
        <p:txBody>
          <a:bodyPr wrap="square" lIns="0" tIns="0" rIns="0" bIns="0">
            <a:spAutoFit/>
          </a:bodyPr>
          <a:lstStyle/>
          <a:p>
            <a:pPr algn="ctr"/>
            <a:r>
              <a:rPr lang="en-US" sz="2400" i="1" dirty="0">
                <a:solidFill>
                  <a:srgbClr val="000000"/>
                </a:solidFill>
                <a:latin typeface="Calibri" panose="020F0502020204030204" pitchFamily="34" charset="0"/>
                <a:cs typeface="Calibri" panose="020F0502020204030204" pitchFamily="34" charset="0"/>
              </a:rPr>
              <a:t>.39*</a:t>
            </a:r>
            <a:endParaRPr lang="el-GR" sz="2400" i="1" baseline="-25000" dirty="0">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D678F7AE-2561-8F85-E892-CD41B958BC17}"/>
              </a:ext>
            </a:extLst>
          </p:cNvPr>
          <p:cNvSpPr/>
          <p:nvPr/>
        </p:nvSpPr>
        <p:spPr>
          <a:xfrm>
            <a:off x="9766874" y="2265085"/>
            <a:ext cx="728539" cy="369332"/>
          </a:xfrm>
          <a:prstGeom prst="rect">
            <a:avLst/>
          </a:prstGeom>
          <a:solidFill>
            <a:schemeClr val="bg1"/>
          </a:solidFill>
        </p:spPr>
        <p:txBody>
          <a:bodyPr wrap="square" lIns="0" tIns="0" rIns="0" bIns="0">
            <a:spAutoFit/>
          </a:bodyPr>
          <a:lstStyle/>
          <a:p>
            <a:pPr algn="ctr"/>
            <a:r>
              <a:rPr lang="en-US" sz="2400" i="1" dirty="0">
                <a:solidFill>
                  <a:srgbClr val="000000"/>
                </a:solidFill>
                <a:latin typeface="Calibri" panose="020F0502020204030204" pitchFamily="34" charset="0"/>
                <a:cs typeface="Calibri" panose="020F0502020204030204" pitchFamily="34" charset="0"/>
              </a:rPr>
              <a:t>.34*</a:t>
            </a:r>
            <a:endParaRPr lang="el-GR" sz="2400" i="1" baseline="-25000" dirty="0">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346816BA-83A7-5247-98CB-A397028228EE}"/>
              </a:ext>
            </a:extLst>
          </p:cNvPr>
          <p:cNvSpPr/>
          <p:nvPr/>
        </p:nvSpPr>
        <p:spPr>
          <a:xfrm>
            <a:off x="10029864" y="3057634"/>
            <a:ext cx="588368" cy="369332"/>
          </a:xfrm>
          <a:prstGeom prst="rect">
            <a:avLst/>
          </a:prstGeom>
          <a:solidFill>
            <a:schemeClr val="bg1"/>
          </a:solidFill>
        </p:spPr>
        <p:txBody>
          <a:bodyPr wrap="square" lIns="0" tIns="0" rIns="0" bIns="0">
            <a:spAutoFit/>
          </a:bodyPr>
          <a:lstStyle/>
          <a:p>
            <a:pPr algn="ctr"/>
            <a:r>
              <a:rPr lang="en-US" sz="2400" i="1" dirty="0">
                <a:solidFill>
                  <a:srgbClr val="000000"/>
                </a:solidFill>
                <a:latin typeface="Calibri" panose="020F0502020204030204" pitchFamily="34" charset="0"/>
                <a:cs typeface="Calibri" panose="020F0502020204030204" pitchFamily="34" charset="0"/>
              </a:rPr>
              <a:t>.27*</a:t>
            </a:r>
            <a:endParaRPr lang="el-GR" sz="2400" i="1" baseline="-25000" dirty="0">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C0E62C3F-177A-88AB-6F81-3EE45E9B1FD1}"/>
              </a:ext>
            </a:extLst>
          </p:cNvPr>
          <p:cNvSpPr/>
          <p:nvPr/>
        </p:nvSpPr>
        <p:spPr>
          <a:xfrm>
            <a:off x="10296740" y="3833970"/>
            <a:ext cx="588368" cy="369332"/>
          </a:xfrm>
          <a:prstGeom prst="rect">
            <a:avLst/>
          </a:prstGeom>
          <a:solidFill>
            <a:schemeClr val="bg1"/>
          </a:solidFill>
        </p:spPr>
        <p:txBody>
          <a:bodyPr wrap="square" lIns="0" tIns="0" rIns="0" bIns="0">
            <a:spAutoFit/>
          </a:bodyPr>
          <a:lstStyle/>
          <a:p>
            <a:pPr algn="ctr"/>
            <a:r>
              <a:rPr lang="en-US" sz="2400" i="1" dirty="0">
                <a:solidFill>
                  <a:srgbClr val="000000"/>
                </a:solidFill>
                <a:latin typeface="Calibri" panose="020F0502020204030204" pitchFamily="34" charset="0"/>
                <a:cs typeface="Calibri" panose="020F0502020204030204" pitchFamily="34" charset="0"/>
              </a:rPr>
              <a:t>.49*</a:t>
            </a:r>
            <a:endParaRPr lang="el-GR" sz="2400" i="1" baseline="-25000" dirty="0">
              <a:latin typeface="Calibri" panose="020F0502020204030204" pitchFamily="34" charset="0"/>
              <a:cs typeface="Calibri" panose="020F0502020204030204" pitchFamily="34" charset="0"/>
            </a:endParaRPr>
          </a:p>
        </p:txBody>
      </p:sp>
      <p:sp>
        <p:nvSpPr>
          <p:cNvPr id="20" name="TextBox 19">
            <a:extLst>
              <a:ext uri="{FF2B5EF4-FFF2-40B4-BE49-F238E27FC236}">
                <a16:creationId xmlns:a16="http://schemas.microsoft.com/office/drawing/2014/main" id="{364ABDB7-B031-5908-B77A-E8D6E501EA7B}"/>
              </a:ext>
            </a:extLst>
          </p:cNvPr>
          <p:cNvSpPr txBox="1"/>
          <p:nvPr/>
        </p:nvSpPr>
        <p:spPr>
          <a:xfrm>
            <a:off x="189541" y="3919757"/>
            <a:ext cx="2078321" cy="861774"/>
          </a:xfrm>
          <a:prstGeom prst="rect">
            <a:avLst/>
          </a:prstGeom>
          <a:noFill/>
        </p:spPr>
        <p:txBody>
          <a:bodyPr wrap="square">
            <a:spAutoFit/>
          </a:bodyPr>
          <a:lstStyle/>
          <a:p>
            <a:r>
              <a:rPr lang="en-US" dirty="0"/>
              <a:t>The naïve-a-spatial</a:t>
            </a:r>
          </a:p>
          <a:p>
            <a:r>
              <a:rPr lang="en-US" dirty="0"/>
              <a:t> effect was </a:t>
            </a:r>
            <a:r>
              <a:rPr lang="en-US" sz="3200" dirty="0"/>
              <a:t> -.71</a:t>
            </a:r>
          </a:p>
        </p:txBody>
      </p:sp>
      <p:sp>
        <p:nvSpPr>
          <p:cNvPr id="5" name="Rectangle 4">
            <a:extLst>
              <a:ext uri="{FF2B5EF4-FFF2-40B4-BE49-F238E27FC236}">
                <a16:creationId xmlns:a16="http://schemas.microsoft.com/office/drawing/2014/main" id="{59FE6952-28A3-AEEB-9E88-723A1AA7CAB9}"/>
              </a:ext>
            </a:extLst>
          </p:cNvPr>
          <p:cNvSpPr/>
          <p:nvPr/>
        </p:nvSpPr>
        <p:spPr>
          <a:xfrm>
            <a:off x="3120009" y="4587582"/>
            <a:ext cx="1794892" cy="923330"/>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dirty="0">
                <a:solidFill>
                  <a:schemeClr val="tx1"/>
                </a:solidFill>
                <a:latin typeface="Times New Roman" pitchFamily="18" charset="0"/>
                <a:cs typeface="Times New Roman" pitchFamily="18" charset="0"/>
              </a:rPr>
              <a:t>Life </a:t>
            </a:r>
          </a:p>
          <a:p>
            <a:pPr algn="ctr">
              <a:defRPr/>
            </a:pPr>
            <a:r>
              <a:rPr lang="en-US" sz="2400" dirty="0" err="1">
                <a:solidFill>
                  <a:schemeClr val="tx1"/>
                </a:solidFill>
                <a:latin typeface="Times New Roman" pitchFamily="18" charset="0"/>
                <a:cs typeface="Times New Roman" pitchFamily="18" charset="0"/>
              </a:rPr>
              <a:t>Expectancy</a:t>
            </a:r>
            <a:r>
              <a:rPr lang="en-US" sz="2400" i="1" baseline="-25000" dirty="0" err="1">
                <a:solidFill>
                  <a:schemeClr val="bg2">
                    <a:lumMod val="10000"/>
                  </a:schemeClr>
                </a:solidFill>
                <a:latin typeface="Agency FB" panose="020B0503020202020204" pitchFamily="34" charset="0"/>
                <a:cs typeface="Times New Roman" pitchFamily="18" charset="0"/>
              </a:rPr>
              <a:t>s</a:t>
            </a:r>
            <a:endParaRPr lang="en-US" sz="2400" baseline="-25000" dirty="0">
              <a:solidFill>
                <a:schemeClr val="tx1"/>
              </a:solidFill>
              <a:latin typeface="Times New Roman" pitchFamily="18" charset="0"/>
              <a:cs typeface="Times New Roman" pitchFamily="18" charset="0"/>
            </a:endParaRPr>
          </a:p>
        </p:txBody>
      </p:sp>
      <p:cxnSp>
        <p:nvCxnSpPr>
          <p:cNvPr id="9" name="Straight Arrow Connector 8">
            <a:extLst>
              <a:ext uri="{FF2B5EF4-FFF2-40B4-BE49-F238E27FC236}">
                <a16:creationId xmlns:a16="http://schemas.microsoft.com/office/drawing/2014/main" id="{0AB85236-E366-3E87-C101-8A500FF544DE}"/>
              </a:ext>
            </a:extLst>
          </p:cNvPr>
          <p:cNvCxnSpPr>
            <a:cxnSpLocks/>
            <a:stCxn id="4" idx="4"/>
            <a:endCxn id="5" idx="0"/>
          </p:cNvCxnSpPr>
          <p:nvPr/>
        </p:nvCxnSpPr>
        <p:spPr>
          <a:xfrm>
            <a:off x="2126148" y="3075793"/>
            <a:ext cx="1891307" cy="1511789"/>
          </a:xfrm>
          <a:prstGeom prst="straightConnector1">
            <a:avLst/>
          </a:prstGeom>
          <a:ln w="38100">
            <a:solidFill>
              <a:srgbClr val="C00000"/>
            </a:solidFill>
            <a:tailEnd type="stealth" w="lg" len="lg"/>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97F8603-0AC8-2387-F1AD-3EB34E05ACA5}"/>
              </a:ext>
            </a:extLst>
          </p:cNvPr>
          <p:cNvSpPr/>
          <p:nvPr/>
        </p:nvSpPr>
        <p:spPr>
          <a:xfrm>
            <a:off x="2519273" y="3564622"/>
            <a:ext cx="1105055" cy="492443"/>
          </a:xfrm>
          <a:prstGeom prst="rect">
            <a:avLst/>
          </a:prstGeom>
          <a:solidFill>
            <a:schemeClr val="bg1"/>
          </a:solidFill>
          <a:ln>
            <a:solidFill>
              <a:srgbClr val="C00000"/>
            </a:solidFill>
          </a:ln>
        </p:spPr>
        <p:txBody>
          <a:bodyPr wrap="square" lIns="0" tIns="0" rIns="0" bIns="0">
            <a:spAutoFit/>
          </a:bodyPr>
          <a:lstStyle/>
          <a:p>
            <a:pPr algn="ctr"/>
            <a:r>
              <a:rPr lang="en-US" sz="3200" dirty="0">
                <a:solidFill>
                  <a:srgbClr val="000000"/>
                </a:solidFill>
                <a:latin typeface="Calibri" panose="020F0502020204030204" pitchFamily="34" charset="0"/>
                <a:cs typeface="Calibri" panose="020F0502020204030204" pitchFamily="34" charset="0"/>
              </a:rPr>
              <a:t>-.45*</a:t>
            </a:r>
            <a:endParaRPr lang="el-GR" sz="3200" baseline="-25000" dirty="0">
              <a:latin typeface="Calibri" panose="020F0502020204030204" pitchFamily="34" charset="0"/>
              <a:cs typeface="Calibri" panose="020F0502020204030204" pitchFamily="34" charset="0"/>
            </a:endParaRPr>
          </a:p>
        </p:txBody>
      </p:sp>
      <p:sp>
        <p:nvSpPr>
          <p:cNvPr id="23" name="Rectangle 22">
            <a:extLst>
              <a:ext uri="{FF2B5EF4-FFF2-40B4-BE49-F238E27FC236}">
                <a16:creationId xmlns:a16="http://schemas.microsoft.com/office/drawing/2014/main" id="{6ADA7765-43B6-ABBB-841D-8355D888AD06}"/>
              </a:ext>
            </a:extLst>
          </p:cNvPr>
          <p:cNvSpPr/>
          <p:nvPr/>
        </p:nvSpPr>
        <p:spPr>
          <a:xfrm>
            <a:off x="1065266" y="4882980"/>
            <a:ext cx="836912" cy="425169"/>
          </a:xfrm>
          <a:prstGeom prst="rect">
            <a:avLst/>
          </a:prstGeom>
          <a:noFill/>
          <a:ln w="254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defRPr/>
            </a:pPr>
            <a:r>
              <a:rPr lang="en-US" sz="2400" i="1" dirty="0" err="1">
                <a:solidFill>
                  <a:schemeClr val="bg2">
                    <a:lumMod val="10000"/>
                  </a:schemeClr>
                </a:solidFill>
                <a:latin typeface="Agency FB" panose="020B0503020202020204" pitchFamily="34" charset="0"/>
                <a:cs typeface="Times New Roman" pitchFamily="18" charset="0"/>
              </a:rPr>
              <a:t>sLAG</a:t>
            </a:r>
            <a:r>
              <a:rPr lang="en-US" sz="2400" i="1" dirty="0">
                <a:solidFill>
                  <a:schemeClr val="bg2">
                    <a:lumMod val="10000"/>
                  </a:schemeClr>
                </a:solidFill>
                <a:latin typeface="Agency FB" panose="020B0503020202020204" pitchFamily="34" charset="0"/>
                <a:cs typeface="Times New Roman" pitchFamily="18" charset="0"/>
              </a:rPr>
              <a:t> I</a:t>
            </a:r>
            <a:r>
              <a:rPr lang="en-US" sz="2400" i="1" baseline="-25000" dirty="0">
                <a:solidFill>
                  <a:schemeClr val="bg2">
                    <a:lumMod val="10000"/>
                  </a:schemeClr>
                </a:solidFill>
                <a:latin typeface="Agency FB" panose="020B0503020202020204" pitchFamily="34" charset="0"/>
                <a:cs typeface="Times New Roman" pitchFamily="18" charset="0"/>
              </a:rPr>
              <a:t>s</a:t>
            </a:r>
            <a:r>
              <a:rPr lang="en-US" sz="2400" b="1" i="1" dirty="0">
                <a:solidFill>
                  <a:schemeClr val="bg2">
                    <a:lumMod val="10000"/>
                  </a:schemeClr>
                </a:solidFill>
                <a:latin typeface="Agency FB" panose="020B0503020202020204" pitchFamily="34" charset="0"/>
                <a:cs typeface="Calibri" panose="020F0502020204030204" pitchFamily="34" charset="0"/>
              </a:rPr>
              <a:t>.</a:t>
            </a:r>
            <a:endParaRPr lang="en-US" sz="2400" i="1" baseline="-25000" dirty="0">
              <a:solidFill>
                <a:schemeClr val="bg2">
                  <a:lumMod val="10000"/>
                </a:schemeClr>
              </a:solidFill>
              <a:latin typeface="Agency FB" panose="020B0503020202020204" pitchFamily="34" charset="0"/>
              <a:cs typeface="Times New Roman" pitchFamily="18" charset="0"/>
            </a:endParaRPr>
          </a:p>
        </p:txBody>
      </p:sp>
      <p:cxnSp>
        <p:nvCxnSpPr>
          <p:cNvPr id="27" name="Straight Arrow Connector 26">
            <a:extLst>
              <a:ext uri="{FF2B5EF4-FFF2-40B4-BE49-F238E27FC236}">
                <a16:creationId xmlns:a16="http://schemas.microsoft.com/office/drawing/2014/main" id="{F78D204D-03BA-3218-C5C7-EC138F479C81}"/>
              </a:ext>
            </a:extLst>
          </p:cNvPr>
          <p:cNvCxnSpPr>
            <a:cxnSpLocks/>
            <a:stCxn id="23" idx="3"/>
            <a:endCxn id="5" idx="1"/>
          </p:cNvCxnSpPr>
          <p:nvPr/>
        </p:nvCxnSpPr>
        <p:spPr>
          <a:xfrm flipV="1">
            <a:off x="1902178" y="5049247"/>
            <a:ext cx="1217831" cy="46318"/>
          </a:xfrm>
          <a:prstGeom prst="straightConnector1">
            <a:avLst/>
          </a:prstGeom>
          <a:ln w="38100">
            <a:solidFill>
              <a:schemeClr val="accent2">
                <a:lumMod val="75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17F2DC89-409F-281F-1325-AA5AD66E3363}"/>
              </a:ext>
            </a:extLst>
          </p:cNvPr>
          <p:cNvSpPr/>
          <p:nvPr/>
        </p:nvSpPr>
        <p:spPr>
          <a:xfrm>
            <a:off x="2150722" y="4864581"/>
            <a:ext cx="588368" cy="369332"/>
          </a:xfrm>
          <a:prstGeom prst="rect">
            <a:avLst/>
          </a:prstGeom>
          <a:solidFill>
            <a:schemeClr val="bg1"/>
          </a:solidFill>
        </p:spPr>
        <p:txBody>
          <a:bodyPr wrap="square" lIns="0" tIns="0" rIns="0" bIns="0">
            <a:spAutoFit/>
          </a:bodyPr>
          <a:lstStyle/>
          <a:p>
            <a:pPr algn="ctr"/>
            <a:r>
              <a:rPr lang="en-US" sz="2400" i="1" dirty="0">
                <a:solidFill>
                  <a:srgbClr val="000000"/>
                </a:solidFill>
                <a:latin typeface="Calibri" panose="020F0502020204030204" pitchFamily="34" charset="0"/>
                <a:cs typeface="Calibri" panose="020F0502020204030204" pitchFamily="34" charset="0"/>
              </a:rPr>
              <a:t>.39*</a:t>
            </a:r>
            <a:endParaRPr lang="el-GR" sz="2400" i="1" baseline="-25000" dirty="0">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5EE22E33-732A-70A2-20AF-3C42345B10AA}"/>
              </a:ext>
            </a:extLst>
          </p:cNvPr>
          <p:cNvPicPr>
            <a:picLocks noChangeAspect="1"/>
          </p:cNvPicPr>
          <p:nvPr/>
        </p:nvPicPr>
        <p:blipFill>
          <a:blip r:embed="rId4"/>
          <a:stretch>
            <a:fillRect/>
          </a:stretch>
        </p:blipFill>
        <p:spPr>
          <a:xfrm>
            <a:off x="10037617" y="6527405"/>
            <a:ext cx="1433947" cy="309760"/>
          </a:xfrm>
          <a:prstGeom prst="rect">
            <a:avLst/>
          </a:prstGeom>
        </p:spPr>
      </p:pic>
      <p:sp>
        <p:nvSpPr>
          <p:cNvPr id="13" name="Slide Number Placeholder 3">
            <a:extLst>
              <a:ext uri="{FF2B5EF4-FFF2-40B4-BE49-F238E27FC236}">
                <a16:creationId xmlns:a16="http://schemas.microsoft.com/office/drawing/2014/main" id="{CDABF0DA-698E-2FF1-7E81-469F3F29BB29}"/>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24</a:t>
            </a:fld>
            <a:r>
              <a:rPr lang="en-US" b="1" dirty="0">
                <a:solidFill>
                  <a:srgbClr val="7030A0"/>
                </a:solidFill>
              </a:rPr>
              <a:t> of 28</a:t>
            </a:r>
          </a:p>
        </p:txBody>
      </p:sp>
    </p:spTree>
    <p:extLst>
      <p:ext uri="{BB962C8B-B14F-4D97-AF65-F5344CB8AC3E}">
        <p14:creationId xmlns:p14="http://schemas.microsoft.com/office/powerpoint/2010/main" val="42529170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E50ACBF-BAED-FE44-8245-ABF83AD273EE}"/>
              </a:ext>
            </a:extLst>
          </p:cNvPr>
          <p:cNvSpPr txBox="1">
            <a:spLocks/>
          </p:cNvSpPr>
          <p:nvPr/>
        </p:nvSpPr>
        <p:spPr>
          <a:xfrm>
            <a:off x="838200" y="0"/>
            <a:ext cx="11121736" cy="789709"/>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5.i-iii. Extensions</a:t>
            </a:r>
          </a:p>
        </p:txBody>
      </p:sp>
      <p:graphicFrame>
        <p:nvGraphicFramePr>
          <p:cNvPr id="2" name="Table 3">
            <a:extLst>
              <a:ext uri="{FF2B5EF4-FFF2-40B4-BE49-F238E27FC236}">
                <a16:creationId xmlns:a16="http://schemas.microsoft.com/office/drawing/2014/main" id="{3A645BEE-FAE9-F9E1-31EB-C5388C06E52D}"/>
              </a:ext>
            </a:extLst>
          </p:cNvPr>
          <p:cNvGraphicFramePr>
            <a:graphicFrameLocks noGrp="1"/>
          </p:cNvGraphicFramePr>
          <p:nvPr>
            <p:extLst>
              <p:ext uri="{D42A27DB-BD31-4B8C-83A1-F6EECF244321}">
                <p14:modId xmlns:p14="http://schemas.microsoft.com/office/powerpoint/2010/main" val="2094379859"/>
              </p:ext>
            </p:extLst>
          </p:nvPr>
        </p:nvGraphicFramePr>
        <p:xfrm>
          <a:off x="206665" y="852055"/>
          <a:ext cx="11753271" cy="4432299"/>
        </p:xfrm>
        <a:graphic>
          <a:graphicData uri="http://schemas.openxmlformats.org/drawingml/2006/table">
            <a:tbl>
              <a:tblPr firstRow="1" bandRow="1">
                <a:tableStyleId>{5940675A-B579-460E-94D1-54222C63F5DA}</a:tableStyleId>
              </a:tblPr>
              <a:tblGrid>
                <a:gridCol w="1206499">
                  <a:extLst>
                    <a:ext uri="{9D8B030D-6E8A-4147-A177-3AD203B41FA5}">
                      <a16:colId xmlns:a16="http://schemas.microsoft.com/office/drawing/2014/main" val="2014757744"/>
                    </a:ext>
                  </a:extLst>
                </a:gridCol>
                <a:gridCol w="966354">
                  <a:extLst>
                    <a:ext uri="{9D8B030D-6E8A-4147-A177-3AD203B41FA5}">
                      <a16:colId xmlns:a16="http://schemas.microsoft.com/office/drawing/2014/main" val="2132003627"/>
                    </a:ext>
                  </a:extLst>
                </a:gridCol>
                <a:gridCol w="9580418">
                  <a:extLst>
                    <a:ext uri="{9D8B030D-6E8A-4147-A177-3AD203B41FA5}">
                      <a16:colId xmlns:a16="http://schemas.microsoft.com/office/drawing/2014/main" val="635162232"/>
                    </a:ext>
                  </a:extLst>
                </a:gridCol>
              </a:tblGrid>
              <a:tr h="370839">
                <a:tc>
                  <a:txBody>
                    <a:bodyPr/>
                    <a:lstStyle/>
                    <a:p>
                      <a:pPr algn="ctr" fontAlgn="b"/>
                      <a:r>
                        <a:rPr lang="en-US" sz="2000" b="1" u="none" strike="noStrike" dirty="0">
                          <a:solidFill>
                            <a:schemeClr val="tx1">
                              <a:lumMod val="95000"/>
                              <a:lumOff val="5000"/>
                            </a:schemeClr>
                          </a:solidFill>
                          <a:effectLst/>
                        </a:rPr>
                        <a:t>Estimate</a:t>
                      </a:r>
                      <a:endParaRPr lang="en-US" sz="20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b"/>
                </a:tc>
                <a:tc>
                  <a:txBody>
                    <a:bodyPr/>
                    <a:lstStyle/>
                    <a:p>
                      <a:pPr algn="ctr" fontAlgn="b"/>
                      <a:r>
                        <a:rPr lang="en-US" sz="2000" b="1" u="none" strike="noStrike" dirty="0">
                          <a:solidFill>
                            <a:schemeClr val="tx1">
                              <a:lumMod val="95000"/>
                              <a:lumOff val="5000"/>
                            </a:schemeClr>
                          </a:solidFill>
                          <a:effectLst/>
                        </a:rPr>
                        <a:t>SE</a:t>
                      </a:r>
                      <a:endParaRPr lang="en-US" sz="20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b"/>
                </a:tc>
                <a:tc>
                  <a:txBody>
                    <a:bodyPr/>
                    <a:lstStyle/>
                    <a:p>
                      <a:pPr algn="ctr"/>
                      <a:r>
                        <a:rPr lang="en-US" sz="2000" b="1" dirty="0">
                          <a:solidFill>
                            <a:schemeClr val="tx1">
                              <a:lumMod val="95000"/>
                              <a:lumOff val="5000"/>
                            </a:schemeClr>
                          </a:solidFill>
                        </a:rPr>
                        <a:t> Code:  X = %Minority; Y = Life Expectancy</a:t>
                      </a:r>
                      <a:endParaRPr lang="en-US" sz="2000" b="1" dirty="0">
                        <a:solidFill>
                          <a:schemeClr val="tx1">
                            <a:lumMod val="95000"/>
                            <a:lumOff val="5000"/>
                          </a:schemeClr>
                        </a:solidFill>
                        <a:latin typeface="Courier New" panose="02070309020205020404" pitchFamily="49" charset="0"/>
                        <a:cs typeface="Courier New" panose="02070309020205020404" pitchFamily="49" charset="0"/>
                      </a:endParaRPr>
                    </a:p>
                  </a:txBody>
                  <a:tcPr marL="0" marR="0" marT="0" marB="0"/>
                </a:tc>
                <a:extLst>
                  <a:ext uri="{0D108BD9-81ED-4DB2-BD59-A6C34878D82A}">
                    <a16:rowId xmlns:a16="http://schemas.microsoft.com/office/drawing/2014/main" val="3148475764"/>
                  </a:ext>
                </a:extLst>
              </a:tr>
              <a:tr h="370840">
                <a:tc>
                  <a:txBody>
                    <a:bodyPr/>
                    <a:lstStyle/>
                    <a:p>
                      <a:pPr algn="ctr" fontAlgn="b"/>
                      <a:r>
                        <a:rPr lang="en-US" sz="2400" b="1"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-0.019</a:t>
                      </a:r>
                      <a:endPar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ctr"/>
                </a:tc>
                <a:tc>
                  <a:txBody>
                    <a:bodyPr/>
                    <a:lstStyle/>
                    <a:p>
                      <a:pPr algn="ctr" fontAlgn="b"/>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0.005</a:t>
                      </a:r>
                      <a:endPar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ctr"/>
                </a:tc>
                <a:tc>
                  <a:txBody>
                    <a:bodyPr/>
                    <a:lstStyle/>
                    <a:p>
                      <a:pPr algn="l" fontAlgn="b"/>
                      <a:r>
                        <a:rPr lang="en-US" sz="2400" b="1"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GENERIC SPATIAL NONRECURSIVE </a:t>
                      </a:r>
                      <a:r>
                        <a:rPr lang="en-US" sz="2400" b="1"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sem</a:t>
                      </a:r>
                      <a:endParaRPr lang="en-US" sz="2400" b="1"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p>
                      <a:pPr algn="l" fontAlgn="b"/>
                      <a:r>
                        <a:rPr lang="en-US" sz="2400" b="1"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sem</a:t>
                      </a:r>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(Y &lt;- X </a:t>
                      </a:r>
                      <a:r>
                        <a:rPr lang="en-US" sz="2400" b="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lgY</a:t>
                      </a:r>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(X&lt;- Y </a:t>
                      </a:r>
                      <a:r>
                        <a:rPr lang="en-US" sz="2400" b="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lgX</a:t>
                      </a:r>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a:t>
                      </a:r>
                      <a:endPar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R="7620" marT="7620" marB="0" anchor="b"/>
                </a:tc>
                <a:extLst>
                  <a:ext uri="{0D108BD9-81ED-4DB2-BD59-A6C34878D82A}">
                    <a16:rowId xmlns:a16="http://schemas.microsoft.com/office/drawing/2014/main" val="3029894623"/>
                  </a:ext>
                </a:extLst>
              </a:tr>
              <a:tr h="370840">
                <a:tc>
                  <a:txBody>
                    <a:bodyPr/>
                    <a:lstStyle/>
                    <a:p>
                      <a:pPr algn="ctr" fontAlgn="b"/>
                      <a:r>
                        <a:rPr lang="en-US" sz="2400" b="1"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-0.019</a:t>
                      </a:r>
                      <a:endPar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ctr"/>
                </a:tc>
                <a:tc>
                  <a:txBody>
                    <a:bodyPr/>
                    <a:lstStyle/>
                    <a:p>
                      <a:pPr algn="ctr" fontAlgn="b"/>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0.005</a:t>
                      </a:r>
                      <a:endPar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L="7620" marR="7620" marT="7620" marB="0" anchor="ctr"/>
                </a:tc>
                <a:tc>
                  <a:txBody>
                    <a:bodyPr/>
                    <a:lstStyle/>
                    <a:p>
                      <a:pPr algn="l" fontAlgn="b"/>
                      <a:r>
                        <a:rPr lang="en-US" sz="2400" b="1"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a:t>
                      </a:r>
                      <a:r>
                        <a:rPr lang="en-US" sz="2400" b="1"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nlcom</a:t>
                      </a:r>
                      <a:r>
                        <a:rPr lang="en-US" sz="2400" b="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_b[Y:X] + _b[Y:X] * _b[X:Y] *_b[Y:X] </a:t>
                      </a:r>
                      <a:endPar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endParaRPr>
                    </a:p>
                  </a:txBody>
                  <a:tcPr marR="7620" marT="7620" marB="0" anchor="b"/>
                </a:tc>
                <a:extLst>
                  <a:ext uri="{0D108BD9-81ED-4DB2-BD59-A6C34878D82A}">
                    <a16:rowId xmlns:a16="http://schemas.microsoft.com/office/drawing/2014/main" val="84552122"/>
                  </a:ext>
                </a:extLst>
              </a:tr>
              <a:tr h="370840">
                <a:tc>
                  <a:txBody>
                    <a:bodyPr/>
                    <a:lstStyle/>
                    <a:p>
                      <a:pPr algn="ctr" fontAlgn="b"/>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NA</a:t>
                      </a:r>
                    </a:p>
                  </a:txBody>
                  <a:tcPr marL="7620" marR="7620" marT="7620"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NA</a:t>
                      </a:r>
                    </a:p>
                  </a:txBody>
                  <a:tcPr marL="7620" marR="7620" marT="7620" marB="0" anchor="ctr"/>
                </a:tc>
                <a:tc>
                  <a:txBody>
                    <a:bodyPr/>
                    <a:lstStyle/>
                    <a:p>
                      <a:pPr algn="l" fontAlgn="b"/>
                      <a:r>
                        <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GENERIC SPATIAL MULTILEVEL SEM </a:t>
                      </a:r>
                    </a:p>
                    <a:p>
                      <a:pPr algn="l" fontAlgn="b"/>
                      <a:r>
                        <a:rPr lang="en-US" sz="2400" b="1"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gsem</a:t>
                      </a: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(Y &lt;- M1[</a:t>
                      </a:r>
                      <a:r>
                        <a:rPr lang="en-US" sz="2400" b="0"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countystr</a:t>
                      </a: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c.X#M2[</a:t>
                      </a:r>
                      <a:r>
                        <a:rPr lang="en-US" sz="2400" b="0"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countystr</a:t>
                      </a: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a:t>
                      </a:r>
                      <a:r>
                        <a:rPr lang="en-US" sz="2400" b="0"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lagY</a:t>
                      </a: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a:t>
                      </a:r>
                    </a:p>
                  </a:txBody>
                  <a:tcPr marR="7620" marT="7620" marB="0" anchor="b"/>
                </a:tc>
                <a:extLst>
                  <a:ext uri="{0D108BD9-81ED-4DB2-BD59-A6C34878D82A}">
                    <a16:rowId xmlns:a16="http://schemas.microsoft.com/office/drawing/2014/main" val="3454444979"/>
                  </a:ext>
                </a:extLst>
              </a:tr>
              <a:tr h="370840">
                <a:tc>
                  <a:txBody>
                    <a:bodyPr/>
                    <a:lstStyle/>
                    <a:p>
                      <a:pPr algn="ctr" fontAlgn="b"/>
                      <a:r>
                        <a:rPr lang="en-US" sz="2400" b="0" i="0" u="none" strike="noStrike" dirty="0">
                          <a:solidFill>
                            <a:srgbClr val="000000"/>
                          </a:solidFill>
                          <a:effectLst/>
                          <a:latin typeface="Courier New" panose="02070309020205020404" pitchFamily="49" charset="0"/>
                          <a:cs typeface="Courier New" panose="02070309020205020404" pitchFamily="49" charset="0"/>
                        </a:rPr>
                        <a:t>-0.032</a:t>
                      </a:r>
                    </a:p>
                    <a:p>
                      <a:pPr algn="ctr" fontAlgn="b"/>
                      <a:r>
                        <a:rPr lang="en-US" sz="2400" b="0" i="0" u="none" strike="noStrike" dirty="0">
                          <a:solidFill>
                            <a:srgbClr val="000000"/>
                          </a:solidFill>
                          <a:effectLst/>
                          <a:latin typeface="Courier New" panose="02070309020205020404" pitchFamily="49" charset="0"/>
                          <a:cs typeface="Courier New" panose="02070309020205020404" pitchFamily="49" charset="0"/>
                        </a:rPr>
                        <a:t>- </a:t>
                      </a:r>
                    </a:p>
                    <a:p>
                      <a:pPr algn="ctr" fontAlgn="b"/>
                      <a:r>
                        <a:rPr lang="en-US" sz="2400" b="0" i="0" u="none" strike="noStrike" dirty="0">
                          <a:solidFill>
                            <a:srgbClr val="000000"/>
                          </a:solidFill>
                          <a:effectLst/>
                          <a:latin typeface="Courier New" panose="02070309020205020404" pitchFamily="49" charset="0"/>
                          <a:cs typeface="Courier New" panose="02070309020205020404" pitchFamily="49" charset="0"/>
                        </a:rPr>
                        <a:t>-0.213</a:t>
                      </a:r>
                    </a:p>
                  </a:txBody>
                  <a:tcPr marL="7620" marR="7620" marT="7620" marB="0" anchor="b"/>
                </a:tc>
                <a:tc>
                  <a:txBody>
                    <a:bodyPr/>
                    <a:lstStyle/>
                    <a:p>
                      <a:pPr algn="ctr" fontAlgn="b"/>
                      <a:r>
                        <a:rPr lang="en-US" sz="2400" b="0" i="0" u="none" strike="noStrike" dirty="0">
                          <a:solidFill>
                            <a:srgbClr val="000000"/>
                          </a:solidFill>
                          <a:effectLst/>
                          <a:latin typeface="Courier New" panose="02070309020205020404" pitchFamily="49" charset="0"/>
                          <a:cs typeface="Courier New" panose="02070309020205020404" pitchFamily="49" charset="0"/>
                        </a:rPr>
                        <a:t>0.008</a:t>
                      </a:r>
                    </a:p>
                    <a:p>
                      <a:pPr algn="ctr" fontAlgn="b"/>
                      <a:r>
                        <a:rPr lang="en-US" sz="2400" b="0" i="0" u="none" strike="noStrike" dirty="0">
                          <a:solidFill>
                            <a:srgbClr val="000000"/>
                          </a:solidFill>
                          <a:effectLst/>
                          <a:latin typeface="Courier New" panose="02070309020205020404" pitchFamily="49" charset="0"/>
                          <a:cs typeface="Courier New" panose="02070309020205020404" pitchFamily="49" charset="0"/>
                        </a:rPr>
                        <a:t>- </a:t>
                      </a:r>
                    </a:p>
                    <a:p>
                      <a:pPr algn="ctr" fontAlgn="b"/>
                      <a:r>
                        <a:rPr lang="en-US" sz="2400" b="0" i="0" u="none" strike="noStrike" dirty="0">
                          <a:solidFill>
                            <a:srgbClr val="000000"/>
                          </a:solidFill>
                          <a:effectLst/>
                          <a:latin typeface="Courier New" panose="02070309020205020404" pitchFamily="49" charset="0"/>
                          <a:cs typeface="Courier New" panose="02070309020205020404" pitchFamily="49" charset="0"/>
                        </a:rPr>
                        <a:t>0.067</a:t>
                      </a:r>
                    </a:p>
                  </a:txBody>
                  <a:tcPr marL="7620" marR="7620" marT="7620" marB="0" anchor="ctr"/>
                </a:tc>
                <a:tc>
                  <a:txBody>
                    <a:bodyPr/>
                    <a:lstStyle/>
                    <a:p>
                      <a:pPr algn="l" fontAlgn="b"/>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GENERIC SPATIAL MULTI-group SEM </a:t>
                      </a:r>
                    </a:p>
                    <a:p>
                      <a:pPr algn="l" fontAlgn="b"/>
                      <a:r>
                        <a:rPr lang="en-US" sz="2400" b="1"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sem</a:t>
                      </a: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(Y &lt;- X </a:t>
                      </a:r>
                      <a:r>
                        <a:rPr lang="en-US" sz="2400" b="0"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lagY</a:t>
                      </a: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group(</a:t>
                      </a:r>
                      <a:r>
                        <a:rPr lang="en-US" sz="2400" b="0"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countynr</a:t>
                      </a: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a:t>
                      </a:r>
                      <a:r>
                        <a:rPr lang="en-US" sz="2400" b="0"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ginvariant</a:t>
                      </a: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(none)</a:t>
                      </a:r>
                    </a:p>
                  </a:txBody>
                  <a:tcPr marR="7620" marT="7620" marB="0" anchor="ctr"/>
                </a:tc>
                <a:extLst>
                  <a:ext uri="{0D108BD9-81ED-4DB2-BD59-A6C34878D82A}">
                    <a16:rowId xmlns:a16="http://schemas.microsoft.com/office/drawing/2014/main" val="1499699004"/>
                  </a:ext>
                </a:extLst>
              </a:tr>
              <a:tr h="624841">
                <a:tc>
                  <a:txBody>
                    <a:bodyPr/>
                    <a:lstStyle/>
                    <a:p>
                      <a:pPr algn="r" fontAlgn="b"/>
                      <a:r>
                        <a:rPr lang="en-US" sz="2400" b="1" i="0" u="none" strike="noStrike" dirty="0">
                          <a:solidFill>
                            <a:srgbClr val="000000"/>
                          </a:solidFill>
                          <a:effectLst/>
                          <a:latin typeface="Courier New" panose="02070309020205020404" pitchFamily="49" charset="0"/>
                          <a:cs typeface="Courier New" panose="02070309020205020404" pitchFamily="49" charset="0"/>
                        </a:rPr>
                        <a:t>-0.043</a:t>
                      </a:r>
                    </a:p>
                  </a:txBody>
                  <a:tcPr marL="7620" marR="7620" marT="7620" marB="0" anchor="ctr"/>
                </a:tc>
                <a:tc>
                  <a:txBody>
                    <a:bodyPr/>
                    <a:lstStyle/>
                    <a:p>
                      <a:pPr algn="r" fontAlgn="b"/>
                      <a:r>
                        <a:rPr lang="en-US" sz="2400" b="0" i="0" u="none" strike="noStrike" dirty="0">
                          <a:solidFill>
                            <a:srgbClr val="000000"/>
                          </a:solidFill>
                          <a:effectLst/>
                          <a:latin typeface="Courier New" panose="02070309020205020404" pitchFamily="49" charset="0"/>
                          <a:cs typeface="Courier New" panose="02070309020205020404" pitchFamily="49" charset="0"/>
                        </a:rPr>
                        <a:t>0.005</a:t>
                      </a:r>
                    </a:p>
                  </a:txBody>
                  <a:tcPr marL="7620" marR="7620" marT="7620" marB="0" anchor="ctr"/>
                </a:tc>
                <a:tc>
                  <a:txBody>
                    <a:bodyPr/>
                    <a:lstStyle/>
                    <a:p>
                      <a:pPr algn="l" fontAlgn="b"/>
                      <a:r>
                        <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GENERIC SPATIAL LMM 	</a:t>
                      </a:r>
                    </a:p>
                    <a:p>
                      <a:pPr algn="l" fontAlgn="b"/>
                      <a:r>
                        <a:rPr lang="en-US" sz="2400" b="1"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mixed </a:t>
                      </a: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Y X1 </a:t>
                      </a:r>
                      <a:r>
                        <a:rPr lang="en-US" sz="2400" b="0"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lagY</a:t>
                      </a: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 </a:t>
                      </a:r>
                      <a:r>
                        <a:rPr lang="en-US" sz="2400" b="0" i="0" u="none" strike="noStrike" dirty="0" err="1">
                          <a:solidFill>
                            <a:schemeClr val="tx1">
                              <a:lumMod val="95000"/>
                              <a:lumOff val="5000"/>
                            </a:schemeClr>
                          </a:solidFill>
                          <a:effectLst/>
                          <a:latin typeface="Courier New" panose="02070309020205020404" pitchFamily="49" charset="0"/>
                          <a:cs typeface="Courier New" panose="02070309020205020404" pitchFamily="49" charset="0"/>
                        </a:rPr>
                        <a:t>countynr</a:t>
                      </a:r>
                      <a:r>
                        <a:rPr lang="en-US" sz="2400" b="0" i="0" u="none" strike="noStrike" dirty="0">
                          <a:solidFill>
                            <a:schemeClr val="tx1">
                              <a:lumMod val="95000"/>
                              <a:lumOff val="5000"/>
                            </a:schemeClr>
                          </a:solidFill>
                          <a:effectLst/>
                          <a:latin typeface="Courier New" panose="02070309020205020404" pitchFamily="49" charset="0"/>
                          <a:cs typeface="Courier New" panose="02070309020205020404" pitchFamily="49" charset="0"/>
                        </a:rPr>
                        <a:t>: X1 ,  covariance (unstructured) //  random intercept and slope</a:t>
                      </a:r>
                    </a:p>
                  </a:txBody>
                  <a:tcPr marR="7620" marT="7620" marB="0" anchor="b"/>
                </a:tc>
                <a:extLst>
                  <a:ext uri="{0D108BD9-81ED-4DB2-BD59-A6C34878D82A}">
                    <a16:rowId xmlns:a16="http://schemas.microsoft.com/office/drawing/2014/main" val="2430245359"/>
                  </a:ext>
                </a:extLst>
              </a:tr>
            </a:tbl>
          </a:graphicData>
        </a:graphic>
      </p:graphicFrame>
      <p:pic>
        <p:nvPicPr>
          <p:cNvPr id="4" name="Picture 3">
            <a:extLst>
              <a:ext uri="{FF2B5EF4-FFF2-40B4-BE49-F238E27FC236}">
                <a16:creationId xmlns:a16="http://schemas.microsoft.com/office/drawing/2014/main" id="{47524DD8-969E-F33B-D435-65686DD91A2C}"/>
              </a:ext>
            </a:extLst>
          </p:cNvPr>
          <p:cNvPicPr>
            <a:picLocks noChangeAspect="1"/>
          </p:cNvPicPr>
          <p:nvPr/>
        </p:nvPicPr>
        <p:blipFill>
          <a:blip r:embed="rId2"/>
          <a:stretch>
            <a:fillRect/>
          </a:stretch>
        </p:blipFill>
        <p:spPr>
          <a:xfrm>
            <a:off x="10037617" y="6527405"/>
            <a:ext cx="1433947" cy="309760"/>
          </a:xfrm>
          <a:prstGeom prst="rect">
            <a:avLst/>
          </a:prstGeom>
        </p:spPr>
      </p:pic>
      <p:sp>
        <p:nvSpPr>
          <p:cNvPr id="7" name="Slide Number Placeholder 3">
            <a:extLst>
              <a:ext uri="{FF2B5EF4-FFF2-40B4-BE49-F238E27FC236}">
                <a16:creationId xmlns:a16="http://schemas.microsoft.com/office/drawing/2014/main" id="{4E1E7B52-7B4E-473F-3D7F-829519FE3A4B}"/>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25</a:t>
            </a:fld>
            <a:r>
              <a:rPr lang="en-US" b="1" dirty="0">
                <a:solidFill>
                  <a:srgbClr val="7030A0"/>
                </a:solidFill>
              </a:rPr>
              <a:t> of 28</a:t>
            </a:r>
          </a:p>
        </p:txBody>
      </p:sp>
    </p:spTree>
    <p:extLst>
      <p:ext uri="{BB962C8B-B14F-4D97-AF65-F5344CB8AC3E}">
        <p14:creationId xmlns:p14="http://schemas.microsoft.com/office/powerpoint/2010/main" val="16596730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E50ACBF-BAED-FE44-8245-ABF83AD273EE}"/>
              </a:ext>
            </a:extLst>
          </p:cNvPr>
          <p:cNvSpPr txBox="1">
            <a:spLocks/>
          </p:cNvSpPr>
          <p:nvPr/>
        </p:nvSpPr>
        <p:spPr>
          <a:xfrm>
            <a:off x="838200" y="1"/>
            <a:ext cx="10515600" cy="872836"/>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SPATIAL MULTI-group SEM </a:t>
            </a:r>
          </a:p>
        </p:txBody>
      </p:sp>
      <p:sp>
        <p:nvSpPr>
          <p:cNvPr id="6" name="TextBox 5">
            <a:extLst>
              <a:ext uri="{FF2B5EF4-FFF2-40B4-BE49-F238E27FC236}">
                <a16:creationId xmlns:a16="http://schemas.microsoft.com/office/drawing/2014/main" id="{DCBA233D-6CD6-6575-9CFB-C380B796A071}"/>
              </a:ext>
            </a:extLst>
          </p:cNvPr>
          <p:cNvSpPr txBox="1"/>
          <p:nvPr/>
        </p:nvSpPr>
        <p:spPr>
          <a:xfrm>
            <a:off x="72736" y="3578441"/>
            <a:ext cx="2055252" cy="1631216"/>
          </a:xfrm>
          <a:prstGeom prst="rect">
            <a:avLst/>
          </a:prstGeom>
          <a:noFill/>
        </p:spPr>
        <p:txBody>
          <a:bodyPr wrap="square">
            <a:spAutoFit/>
          </a:bodyPr>
          <a:lstStyle/>
          <a:p>
            <a:r>
              <a:rPr lang="en-US" sz="2000" i="1" kern="100" dirty="0">
                <a:latin typeface="Arial" panose="020B0604020202020204" pitchFamily="34" charset="0"/>
                <a:ea typeface="Calibri" panose="020F0502020204030204" pitchFamily="34" charset="0"/>
                <a:cs typeface="Arial" panose="020B0604020202020204" pitchFamily="34" charset="0"/>
              </a:rPr>
              <a:t>The next naïve effects slide show steeper slopes, and order mixed up.</a:t>
            </a:r>
            <a:endParaRPr lang="en-US" sz="2000" i="1"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C9B9B932-9BB2-AA53-45A7-E902F86C3C48}"/>
              </a:ext>
            </a:extLst>
          </p:cNvPr>
          <p:cNvSpPr txBox="1"/>
          <p:nvPr/>
        </p:nvSpPr>
        <p:spPr>
          <a:xfrm>
            <a:off x="119496" y="601903"/>
            <a:ext cx="2055252" cy="2677656"/>
          </a:xfrm>
          <a:prstGeom prst="rect">
            <a:avLst/>
          </a:prstGeom>
          <a:noFill/>
        </p:spPr>
        <p:txBody>
          <a:bodyPr wrap="square">
            <a:spAutoFit/>
          </a:bodyPr>
          <a:lstStyle/>
          <a:p>
            <a:r>
              <a:rPr lang="en-US" sz="2800" kern="100" dirty="0">
                <a:latin typeface="Calibri" panose="020F0502020204030204" pitchFamily="34" charset="0"/>
                <a:ea typeface="Calibri" panose="020F0502020204030204" pitchFamily="34" charset="0"/>
                <a:cs typeface="Times New Roman" panose="02020603050405020304" pitchFamily="18" charset="0"/>
              </a:rPr>
              <a:t>Lower income seems to drive steeper slopes.</a:t>
            </a:r>
          </a:p>
        </p:txBody>
      </p:sp>
      <p:pic>
        <p:nvPicPr>
          <p:cNvPr id="4" name="Graphic 3">
            <a:extLst>
              <a:ext uri="{FF2B5EF4-FFF2-40B4-BE49-F238E27FC236}">
                <a16:creationId xmlns:a16="http://schemas.microsoft.com/office/drawing/2014/main" id="{3DB0870F-031C-AB90-066B-561B5063DA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205615" y="872837"/>
            <a:ext cx="9986386" cy="5985163"/>
          </a:xfrm>
          <a:prstGeom prst="rect">
            <a:avLst/>
          </a:prstGeom>
        </p:spPr>
      </p:pic>
      <p:sp>
        <p:nvSpPr>
          <p:cNvPr id="11" name="Slide Number Placeholder 3">
            <a:extLst>
              <a:ext uri="{FF2B5EF4-FFF2-40B4-BE49-F238E27FC236}">
                <a16:creationId xmlns:a16="http://schemas.microsoft.com/office/drawing/2014/main" id="{39AE9421-5F1F-9992-C526-62CC767F567C}"/>
              </a:ext>
            </a:extLst>
          </p:cNvPr>
          <p:cNvSpPr txBox="1">
            <a:spLocks/>
          </p:cNvSpPr>
          <p:nvPr/>
        </p:nvSpPr>
        <p:spPr>
          <a:xfrm>
            <a:off x="11247603" y="6548239"/>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26</a:t>
            </a:fld>
            <a:r>
              <a:rPr lang="en-US" b="1" dirty="0">
                <a:solidFill>
                  <a:srgbClr val="7030A0"/>
                </a:solidFill>
              </a:rPr>
              <a:t> of 28</a:t>
            </a:r>
          </a:p>
        </p:txBody>
      </p:sp>
    </p:spTree>
    <p:extLst>
      <p:ext uri="{BB962C8B-B14F-4D97-AF65-F5344CB8AC3E}">
        <p14:creationId xmlns:p14="http://schemas.microsoft.com/office/powerpoint/2010/main" val="39705641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E50ACBF-BAED-FE44-8245-ABF83AD273EE}"/>
              </a:ext>
            </a:extLst>
          </p:cNvPr>
          <p:cNvSpPr txBox="1">
            <a:spLocks/>
          </p:cNvSpPr>
          <p:nvPr/>
        </p:nvSpPr>
        <p:spPr>
          <a:xfrm>
            <a:off x="838200" y="1"/>
            <a:ext cx="10515600" cy="872836"/>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Naïve/A-SPATIAL MULTI-group SEM </a:t>
            </a:r>
          </a:p>
        </p:txBody>
      </p:sp>
      <p:sp>
        <p:nvSpPr>
          <p:cNvPr id="12" name="TextBox 11">
            <a:extLst>
              <a:ext uri="{FF2B5EF4-FFF2-40B4-BE49-F238E27FC236}">
                <a16:creationId xmlns:a16="http://schemas.microsoft.com/office/drawing/2014/main" id="{7D08F668-3B51-58C4-1526-2693116359EF}"/>
              </a:ext>
            </a:extLst>
          </p:cNvPr>
          <p:cNvSpPr txBox="1"/>
          <p:nvPr/>
        </p:nvSpPr>
        <p:spPr>
          <a:xfrm>
            <a:off x="119496" y="601903"/>
            <a:ext cx="2055252" cy="2677656"/>
          </a:xfrm>
          <a:prstGeom prst="rect">
            <a:avLst/>
          </a:prstGeom>
          <a:noFill/>
        </p:spPr>
        <p:txBody>
          <a:bodyPr wrap="square">
            <a:spAutoFit/>
          </a:bodyPr>
          <a:lstStyle/>
          <a:p>
            <a:r>
              <a:rPr lang="en-US" sz="2800" kern="100" dirty="0">
                <a:latin typeface="Calibri" panose="020F0502020204030204" pitchFamily="34" charset="0"/>
                <a:ea typeface="Calibri" panose="020F0502020204030204" pitchFamily="34" charset="0"/>
                <a:cs typeface="Times New Roman" panose="02020603050405020304" pitchFamily="18" charset="0"/>
              </a:rPr>
              <a:t>Lower income seems to drive steeper slopes.</a:t>
            </a:r>
          </a:p>
        </p:txBody>
      </p:sp>
      <p:pic>
        <p:nvPicPr>
          <p:cNvPr id="2" name="Graphic 1">
            <a:extLst>
              <a:ext uri="{FF2B5EF4-FFF2-40B4-BE49-F238E27FC236}">
                <a16:creationId xmlns:a16="http://schemas.microsoft.com/office/drawing/2014/main" id="{6D7555B7-53D7-1A36-EA3D-9B6D4BD98D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386173" y="872838"/>
            <a:ext cx="9805827" cy="5985162"/>
          </a:xfrm>
          <a:prstGeom prst="rect">
            <a:avLst/>
          </a:prstGeom>
        </p:spPr>
      </p:pic>
      <p:sp>
        <p:nvSpPr>
          <p:cNvPr id="7" name="Slide Number Placeholder 3">
            <a:extLst>
              <a:ext uri="{FF2B5EF4-FFF2-40B4-BE49-F238E27FC236}">
                <a16:creationId xmlns:a16="http://schemas.microsoft.com/office/drawing/2014/main" id="{792AE477-0625-0939-3F8E-AD82157F7303}"/>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27</a:t>
            </a:fld>
            <a:r>
              <a:rPr lang="en-US" b="1" dirty="0">
                <a:solidFill>
                  <a:srgbClr val="7030A0"/>
                </a:solidFill>
              </a:rPr>
              <a:t> of 28</a:t>
            </a:r>
          </a:p>
        </p:txBody>
      </p:sp>
    </p:spTree>
    <p:extLst>
      <p:ext uri="{BB962C8B-B14F-4D97-AF65-F5344CB8AC3E}">
        <p14:creationId xmlns:p14="http://schemas.microsoft.com/office/powerpoint/2010/main" val="9729730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E50ACBF-BAED-FE44-8245-ABF83AD273EE}"/>
              </a:ext>
            </a:extLst>
          </p:cNvPr>
          <p:cNvSpPr txBox="1">
            <a:spLocks/>
          </p:cNvSpPr>
          <p:nvPr/>
        </p:nvSpPr>
        <p:spPr>
          <a:xfrm>
            <a:off x="838200" y="1"/>
            <a:ext cx="10515600" cy="872836"/>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Conclusions</a:t>
            </a:r>
          </a:p>
        </p:txBody>
      </p:sp>
      <p:sp>
        <p:nvSpPr>
          <p:cNvPr id="3" name="TextBox 2">
            <a:extLst>
              <a:ext uri="{FF2B5EF4-FFF2-40B4-BE49-F238E27FC236}">
                <a16:creationId xmlns:a16="http://schemas.microsoft.com/office/drawing/2014/main" id="{84FAA5A4-1C3D-142D-AA81-293F577C6EA8}"/>
              </a:ext>
            </a:extLst>
          </p:cNvPr>
          <p:cNvSpPr txBox="1"/>
          <p:nvPr/>
        </p:nvSpPr>
        <p:spPr>
          <a:xfrm>
            <a:off x="0" y="5965448"/>
            <a:ext cx="11180618" cy="369332"/>
          </a:xfrm>
          <a:prstGeom prst="rect">
            <a:avLst/>
          </a:prstGeom>
          <a:noFill/>
        </p:spPr>
        <p:txBody>
          <a:bodyPr wrap="square">
            <a:spAutoFit/>
          </a:bodyPr>
          <a:lstStyle/>
          <a:p>
            <a:r>
              <a:rPr lang="en-US" b="1" kern="100" dirty="0">
                <a:latin typeface="Calibri" panose="020F0502020204030204" pitchFamily="34" charset="0"/>
                <a:ea typeface="Calibri" panose="020F0502020204030204" pitchFamily="34" charset="0"/>
                <a:cs typeface="Times New Roman" panose="02020603050405020304" pitchFamily="18" charset="0"/>
              </a:rPr>
              <a:t>Slides, data and code posted as ZIP at </a:t>
            </a:r>
            <a:r>
              <a:rPr lang="en-US" b="1" kern="100" dirty="0">
                <a:latin typeface="Calibri" panose="020F0502020204030204" pitchFamily="34" charset="0"/>
                <a:ea typeface="Calibri" panose="020F0502020204030204" pitchFamily="34" charset="0"/>
                <a:cs typeface="Times New Roman" panose="02020603050405020304" pitchFamily="18" charset="0"/>
                <a:hlinkClick r:id="rId2"/>
              </a:rPr>
              <a:t>https://bit.ly/stata2022sp</a:t>
            </a:r>
            <a:r>
              <a:rPr lang="en-US" b="1" kern="100" dirty="0">
                <a:latin typeface="Calibri" panose="020F0502020204030204" pitchFamily="34" charset="0"/>
                <a:ea typeface="Calibri" panose="020F0502020204030204" pitchFamily="34" charset="0"/>
                <a:cs typeface="Times New Roman" panose="02020603050405020304" pitchFamily="18" charset="0"/>
              </a:rPr>
              <a:t> or </a:t>
            </a:r>
            <a:r>
              <a:rPr lang="en-US" b="1" kern="100" dirty="0">
                <a:latin typeface="Calibri" panose="020F0502020204030204" pitchFamily="34" charset="0"/>
                <a:ea typeface="Calibri" panose="020F0502020204030204" pitchFamily="34" charset="0"/>
                <a:cs typeface="Times New Roman" panose="02020603050405020304" pitchFamily="18" charset="0"/>
                <a:hlinkClick r:id="rId3"/>
              </a:rPr>
              <a:t>https://osf.io/ed9cw/</a:t>
            </a:r>
            <a:r>
              <a:rPr lang="en-US" b="1" kern="100" dirty="0">
                <a:latin typeface="Calibri" panose="020F0502020204030204" pitchFamily="34" charset="0"/>
                <a:ea typeface="Calibri" panose="020F0502020204030204" pitchFamily="34" charset="0"/>
                <a:cs typeface="Times New Roman" panose="02020603050405020304" pitchFamily="18" charset="0"/>
              </a:rPr>
              <a:t> </a:t>
            </a:r>
            <a:endParaRPr lang="en-US" b="1" dirty="0"/>
          </a:p>
        </p:txBody>
      </p:sp>
      <p:sp>
        <p:nvSpPr>
          <p:cNvPr id="9" name="Title 1">
            <a:extLst>
              <a:ext uri="{FF2B5EF4-FFF2-40B4-BE49-F238E27FC236}">
                <a16:creationId xmlns:a16="http://schemas.microsoft.com/office/drawing/2014/main" id="{30439000-924F-33E7-1404-503132BB3E72}"/>
              </a:ext>
            </a:extLst>
          </p:cNvPr>
          <p:cNvSpPr txBox="1">
            <a:spLocks/>
          </p:cNvSpPr>
          <p:nvPr/>
        </p:nvSpPr>
        <p:spPr>
          <a:xfrm>
            <a:off x="246664" y="523220"/>
            <a:ext cx="11391154" cy="5255751"/>
          </a:xfrm>
          <a:prstGeom prst="rect">
            <a:avLst/>
          </a:prstGeom>
        </p:spPr>
        <p:txBody>
          <a:bodyPr vert="horz" lIns="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b="1" dirty="0"/>
              <a:t>* Naïve/a-spatial simple regression (or SEM) models indicate that residents from CT census tracts with 10%p more minorities live 0.67 years shorter lives. </a:t>
            </a:r>
          </a:p>
          <a:p>
            <a:pPr algn="l"/>
            <a:r>
              <a:rPr lang="en-US" sz="2800" b="1" dirty="0"/>
              <a:t>* Spatial simple regression (or SEM) models indicate that CT census tracts with 10%p more minorities live 0.30 years shorter lives.</a:t>
            </a:r>
          </a:p>
          <a:p>
            <a:pPr algn="l"/>
            <a:r>
              <a:rPr lang="en-US" sz="2800" b="1" dirty="0"/>
              <a:t>* Stata </a:t>
            </a:r>
            <a:r>
              <a:rPr lang="en-US" sz="2800" dirty="0" err="1">
                <a:latin typeface="Courier New" panose="02070309020205020404" pitchFamily="49" charset="0"/>
                <a:cs typeface="Courier New" panose="02070309020205020404" pitchFamily="49" charset="0"/>
              </a:rPr>
              <a:t>spregress</a:t>
            </a:r>
            <a:r>
              <a:rPr lang="en-US" sz="2800" b="1" dirty="0"/>
              <a:t> spatial regression (or SEM) models indicate that CT census tracts with 10%p more minorities live 0.41 years shorter lives (direct effect), or 0.41 years shorter lives (total effect, including from neighboring regions).</a:t>
            </a:r>
          </a:p>
          <a:p>
            <a:pPr algn="l"/>
            <a:r>
              <a:rPr lang="en-US" sz="2800" b="1" dirty="0"/>
              <a:t>* Spatial mediation SEM models indicate that CT census tracts with 10%p more minorities live 0.38 years shorter lives, of which 42% (0.16) happens because higher %minority regions have lower income.</a:t>
            </a:r>
          </a:p>
          <a:p>
            <a:pPr algn="l"/>
            <a:r>
              <a:rPr lang="en-US" sz="2800" b="1" dirty="0"/>
              <a:t>* Spatial multiple-group SEM models indicate that the county level effects of 10% more minorities on Life Expectancy varies across the CT counties (n = 8) from a -2.13 To a -0.32 (fewer) years. </a:t>
            </a:r>
            <a:endParaRPr lang="en-US" sz="2800" dirty="0"/>
          </a:p>
        </p:txBody>
      </p:sp>
      <p:pic>
        <p:nvPicPr>
          <p:cNvPr id="4" name="Picture 3">
            <a:extLst>
              <a:ext uri="{FF2B5EF4-FFF2-40B4-BE49-F238E27FC236}">
                <a16:creationId xmlns:a16="http://schemas.microsoft.com/office/drawing/2014/main" id="{F0BD66EB-CC82-1418-4F27-F0C0C0A3E3E8}"/>
              </a:ext>
            </a:extLst>
          </p:cNvPr>
          <p:cNvPicPr>
            <a:picLocks noChangeAspect="1"/>
          </p:cNvPicPr>
          <p:nvPr/>
        </p:nvPicPr>
        <p:blipFill>
          <a:blip r:embed="rId4"/>
          <a:stretch>
            <a:fillRect/>
          </a:stretch>
        </p:blipFill>
        <p:spPr>
          <a:xfrm>
            <a:off x="10037617" y="6527405"/>
            <a:ext cx="1433947" cy="309760"/>
          </a:xfrm>
          <a:prstGeom prst="rect">
            <a:avLst/>
          </a:prstGeom>
        </p:spPr>
      </p:pic>
      <p:sp>
        <p:nvSpPr>
          <p:cNvPr id="8" name="Slide Number Placeholder 3">
            <a:extLst>
              <a:ext uri="{FF2B5EF4-FFF2-40B4-BE49-F238E27FC236}">
                <a16:creationId xmlns:a16="http://schemas.microsoft.com/office/drawing/2014/main" id="{37F976C7-311A-C7EA-B0BF-9A9B6C2C3749}"/>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28</a:t>
            </a:fld>
            <a:r>
              <a:rPr lang="en-US" b="1" dirty="0">
                <a:solidFill>
                  <a:srgbClr val="7030A0"/>
                </a:solidFill>
              </a:rPr>
              <a:t> of 28</a:t>
            </a:r>
          </a:p>
        </p:txBody>
      </p:sp>
    </p:spTree>
    <p:extLst>
      <p:ext uri="{BB962C8B-B14F-4D97-AF65-F5344CB8AC3E}">
        <p14:creationId xmlns:p14="http://schemas.microsoft.com/office/powerpoint/2010/main" val="332209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E50ACBF-BAED-FE44-8245-ABF83AD273EE}"/>
              </a:ext>
            </a:extLst>
          </p:cNvPr>
          <p:cNvSpPr txBox="1">
            <a:spLocks/>
          </p:cNvSpPr>
          <p:nvPr/>
        </p:nvSpPr>
        <p:spPr>
          <a:xfrm>
            <a:off x="838200" y="0"/>
            <a:ext cx="10515600" cy="112294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Anticipated questions</a:t>
            </a:r>
          </a:p>
        </p:txBody>
      </p:sp>
      <p:sp>
        <p:nvSpPr>
          <p:cNvPr id="3" name="Title 1">
            <a:extLst>
              <a:ext uri="{FF2B5EF4-FFF2-40B4-BE49-F238E27FC236}">
                <a16:creationId xmlns:a16="http://schemas.microsoft.com/office/drawing/2014/main" id="{1E48D4A5-797B-5279-53E1-393B69D505E4}"/>
              </a:ext>
            </a:extLst>
          </p:cNvPr>
          <p:cNvSpPr txBox="1">
            <a:spLocks/>
          </p:cNvSpPr>
          <p:nvPr/>
        </p:nvSpPr>
        <p:spPr>
          <a:xfrm>
            <a:off x="246664" y="1122947"/>
            <a:ext cx="11391154" cy="5589580"/>
          </a:xfrm>
          <a:prstGeom prst="rect">
            <a:avLst/>
          </a:prstGeom>
        </p:spPr>
        <p:txBody>
          <a:bodyPr vert="horz" lIns="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2800" b="1" dirty="0"/>
              <a:t>Q1. Would other spatial ‘econometric’ models yield different results?</a:t>
            </a:r>
          </a:p>
          <a:p>
            <a:pPr algn="l"/>
            <a:r>
              <a:rPr lang="en-US" sz="2800" b="1" i="1" dirty="0"/>
              <a:t>A1: Stata can implement 3 spatial ‘corrections’ in the </a:t>
            </a:r>
            <a:r>
              <a:rPr lang="en-US" sz="2800" b="1" i="1" dirty="0" err="1"/>
              <a:t>spregress</a:t>
            </a:r>
            <a:r>
              <a:rPr lang="en-US" sz="2800" b="1" i="1" dirty="0"/>
              <a:t>: </a:t>
            </a:r>
            <a:r>
              <a:rPr lang="en-US" sz="2800" b="1" i="1" dirty="0" err="1"/>
              <a:t>dvarlag</a:t>
            </a:r>
            <a:r>
              <a:rPr lang="en-US" sz="2800" b="1" i="1" dirty="0"/>
              <a:t>(W)  &amp; </a:t>
            </a:r>
            <a:r>
              <a:rPr lang="en-US" sz="2800" b="1" i="1" dirty="0" err="1"/>
              <a:t>ivarlag</a:t>
            </a:r>
            <a:r>
              <a:rPr lang="en-US" sz="2800" b="1" i="1" dirty="0"/>
              <a:t>(W:X) &amp; </a:t>
            </a:r>
            <a:r>
              <a:rPr lang="en-US" sz="2800" b="1" i="1" dirty="0" err="1"/>
              <a:t>errorlag</a:t>
            </a:r>
            <a:r>
              <a:rPr lang="en-US" sz="2800" b="1" i="1" dirty="0"/>
              <a:t>(W), where W is the weight matrix: there is a lot to explore here.</a:t>
            </a:r>
          </a:p>
          <a:p>
            <a:pPr algn="l"/>
            <a:endParaRPr lang="en-US" sz="2800" b="1" dirty="0"/>
          </a:p>
          <a:p>
            <a:pPr algn="l"/>
            <a:r>
              <a:rPr lang="en-US" sz="2800" b="1" dirty="0"/>
              <a:t>Q2. Are there other spatial SEM approaches out there? </a:t>
            </a:r>
          </a:p>
          <a:p>
            <a:pPr algn="l"/>
            <a:r>
              <a:rPr lang="en-US" sz="2800" b="1" i="1" dirty="0"/>
              <a:t>A2. Search in </a:t>
            </a:r>
            <a:r>
              <a:rPr lang="en-US" sz="2800" b="1" i="1" dirty="0" err="1">
                <a:hlinkClick r:id="rId2"/>
              </a:rPr>
              <a:t>scholar.google</a:t>
            </a:r>
            <a:r>
              <a:rPr lang="en-US" sz="2800" b="1" i="1" dirty="0"/>
              <a:t> ‘spatial structural equation modeling’: Van Oort &amp; Oud, Liu,  Hussain several others have tried other tricks</a:t>
            </a:r>
          </a:p>
          <a:p>
            <a:pPr algn="l"/>
            <a:endParaRPr lang="en-US" sz="2800" b="1" dirty="0"/>
          </a:p>
          <a:p>
            <a:pPr algn="l"/>
            <a:r>
              <a:rPr lang="en-US" sz="2800" b="1" dirty="0"/>
              <a:t>Q3. Which answer should we provide to say legislators without statistical training? </a:t>
            </a:r>
          </a:p>
          <a:p>
            <a:pPr algn="l"/>
            <a:r>
              <a:rPr lang="en-US" sz="2800" b="1" i="1" dirty="0"/>
              <a:t>A2. To them, and the public, a qualitative answer would do: there is definitely a life expectancy penalty for regions with more non-White minority residents, which requires attention.</a:t>
            </a:r>
            <a:endParaRPr lang="en-US" sz="2800" dirty="0"/>
          </a:p>
        </p:txBody>
      </p:sp>
      <p:pic>
        <p:nvPicPr>
          <p:cNvPr id="6" name="Picture 5">
            <a:extLst>
              <a:ext uri="{FF2B5EF4-FFF2-40B4-BE49-F238E27FC236}">
                <a16:creationId xmlns:a16="http://schemas.microsoft.com/office/drawing/2014/main" id="{8834A9C8-9650-F904-072B-04E51F5CD554}"/>
              </a:ext>
            </a:extLst>
          </p:cNvPr>
          <p:cNvPicPr>
            <a:picLocks noChangeAspect="1"/>
          </p:cNvPicPr>
          <p:nvPr/>
        </p:nvPicPr>
        <p:blipFill>
          <a:blip r:embed="rId3"/>
          <a:stretch>
            <a:fillRect/>
          </a:stretch>
        </p:blipFill>
        <p:spPr>
          <a:xfrm>
            <a:off x="10037617" y="6527405"/>
            <a:ext cx="1433947" cy="309760"/>
          </a:xfrm>
          <a:prstGeom prst="rect">
            <a:avLst/>
          </a:prstGeom>
        </p:spPr>
      </p:pic>
      <p:sp>
        <p:nvSpPr>
          <p:cNvPr id="9" name="Slide Number Placeholder 3">
            <a:extLst>
              <a:ext uri="{FF2B5EF4-FFF2-40B4-BE49-F238E27FC236}">
                <a16:creationId xmlns:a16="http://schemas.microsoft.com/office/drawing/2014/main" id="{7B6F5205-011B-01E6-4E72-0E635A2ED6A3}"/>
              </a:ext>
            </a:extLst>
          </p:cNvPr>
          <p:cNvSpPr txBox="1">
            <a:spLocks/>
          </p:cNvSpPr>
          <p:nvPr/>
        </p:nvSpPr>
        <p:spPr>
          <a:xfrm>
            <a:off x="11170227" y="6527406"/>
            <a:ext cx="944397" cy="309760"/>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29</a:t>
            </a:fld>
            <a:r>
              <a:rPr lang="en-US" b="1" dirty="0">
                <a:solidFill>
                  <a:srgbClr val="7030A0"/>
                </a:solidFill>
              </a:rPr>
              <a:t> of 28</a:t>
            </a:r>
          </a:p>
        </p:txBody>
      </p:sp>
    </p:spTree>
    <p:extLst>
      <p:ext uri="{BB962C8B-B14F-4D97-AF65-F5344CB8AC3E}">
        <p14:creationId xmlns:p14="http://schemas.microsoft.com/office/powerpoint/2010/main" val="1225768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B73D1B0-392A-8FC8-2E71-3BDFDF19EB2A}"/>
              </a:ext>
            </a:extLst>
          </p:cNvPr>
          <p:cNvSpPr txBox="1">
            <a:spLocks/>
          </p:cNvSpPr>
          <p:nvPr/>
        </p:nvSpPr>
        <p:spPr>
          <a:xfrm>
            <a:off x="838200" y="0"/>
            <a:ext cx="10515600" cy="112294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Plan</a:t>
            </a:r>
          </a:p>
        </p:txBody>
      </p:sp>
      <p:sp>
        <p:nvSpPr>
          <p:cNvPr id="7" name="TextBox 6">
            <a:extLst>
              <a:ext uri="{FF2B5EF4-FFF2-40B4-BE49-F238E27FC236}">
                <a16:creationId xmlns:a16="http://schemas.microsoft.com/office/drawing/2014/main" id="{8437534D-722F-B913-33E3-345FD264C18C}"/>
              </a:ext>
            </a:extLst>
          </p:cNvPr>
          <p:cNvSpPr txBox="1"/>
          <p:nvPr/>
        </p:nvSpPr>
        <p:spPr>
          <a:xfrm>
            <a:off x="77374" y="1032089"/>
            <a:ext cx="12037249" cy="5293757"/>
          </a:xfrm>
          <a:prstGeom prst="rect">
            <a:avLst/>
          </a:prstGeom>
          <a:noFill/>
        </p:spPr>
        <p:txBody>
          <a:bodyPr wrap="square">
            <a:spAutoFit/>
          </a:bodyPr>
          <a:lstStyle/>
          <a:p>
            <a:pPr marL="0" marR="0">
              <a:spcBef>
                <a:spcPts val="0"/>
              </a:spcBef>
              <a:spcAft>
                <a:spcPts val="0"/>
              </a:spcAft>
            </a:pPr>
            <a:r>
              <a:rPr lang="en-US" sz="3200" i="1" kern="100" dirty="0">
                <a:latin typeface="Calibri" panose="020F0502020204030204" pitchFamily="34" charset="0"/>
                <a:ea typeface="Calibri" panose="020F0502020204030204" pitchFamily="34" charset="0"/>
                <a:cs typeface="Times New Roman" panose="02020603050405020304" pitchFamily="18" charset="0"/>
              </a:rPr>
              <a:t>Plan: </a:t>
            </a:r>
            <a:endParaRPr lang="en-US" sz="3200" i="1"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3200" b="1" i="1" kern="100" dirty="0">
                <a:effectLst/>
                <a:latin typeface="Calibri" panose="020F0502020204030204" pitchFamily="34" charset="0"/>
                <a:ea typeface="Calibri" panose="020F0502020204030204" pitchFamily="34" charset="0"/>
                <a:cs typeface="Times New Roman" panose="02020603050405020304" pitchFamily="18" charset="0"/>
              </a:rPr>
              <a:t>1. Why spatial analytics	 </a:t>
            </a:r>
            <a:endParaRPr lang="en-US" sz="3200" i="1"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3200" b="1" i="1" kern="100" dirty="0">
                <a:effectLst/>
                <a:latin typeface="Calibri" panose="020F0502020204030204" pitchFamily="34" charset="0"/>
                <a:ea typeface="Calibri" panose="020F0502020204030204" pitchFamily="34" charset="0"/>
                <a:cs typeface="Times New Roman" panose="02020603050405020304" pitchFamily="18" charset="0"/>
              </a:rPr>
              <a:t>2. Why CT 	 </a:t>
            </a:r>
            <a:endParaRPr lang="en-US" sz="3200" i="1"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3200" i="1" kern="100" dirty="0">
                <a:effectLst/>
                <a:latin typeface="Calibri" panose="020F0502020204030204" pitchFamily="34" charset="0"/>
                <a:ea typeface="Calibri" panose="020F0502020204030204" pitchFamily="34" charset="0"/>
                <a:cs typeface="Times New Roman" panose="02020603050405020304" pitchFamily="18" charset="0"/>
              </a:rPr>
              <a:t>3. Illustrate </a:t>
            </a:r>
            <a:r>
              <a:rPr lang="en-US" sz="3200" i="1" kern="100" dirty="0" err="1">
                <a:effectLst/>
                <a:latin typeface="Courier New" panose="02070309020205020404" pitchFamily="49" charset="0"/>
                <a:ea typeface="Calibri" panose="020F0502020204030204" pitchFamily="34" charset="0"/>
                <a:cs typeface="Times New Roman" panose="02020603050405020304" pitchFamily="18" charset="0"/>
              </a:rPr>
              <a:t>sp</a:t>
            </a:r>
            <a:r>
              <a:rPr lang="en-US" sz="3200" i="1" kern="100" dirty="0">
                <a:effectLst/>
                <a:latin typeface="Calibri" panose="020F0502020204030204" pitchFamily="34" charset="0"/>
                <a:ea typeface="Calibri" panose="020F0502020204030204" pitchFamily="34" charset="0"/>
                <a:cs typeface="Times New Roman" panose="02020603050405020304" pitchFamily="18" charset="0"/>
              </a:rPr>
              <a:t> on CT census tracts data from CDC	 </a:t>
            </a:r>
          </a:p>
          <a:p>
            <a:r>
              <a:rPr lang="en-US" sz="3200" b="1" i="1" kern="100" dirty="0">
                <a:effectLst/>
                <a:latin typeface="Calibri" panose="020F0502020204030204" pitchFamily="34" charset="0"/>
                <a:ea typeface="Calibri" panose="020F0502020204030204" pitchFamily="34" charset="0"/>
                <a:cs typeface="Times New Roman" panose="02020603050405020304" pitchFamily="18" charset="0"/>
              </a:rPr>
              <a:t>4. Illustrate spatial </a:t>
            </a:r>
            <a:r>
              <a:rPr lang="en-US" sz="3200" i="1" kern="100" dirty="0" err="1">
                <a:effectLst/>
                <a:latin typeface="Courier New" panose="02070309020205020404" pitchFamily="49" charset="0"/>
                <a:ea typeface="Calibri" panose="020F0502020204030204" pitchFamily="34" charset="0"/>
                <a:cs typeface="Times New Roman" panose="02020603050405020304" pitchFamily="18" charset="0"/>
              </a:rPr>
              <a:t>gsem</a:t>
            </a:r>
            <a:r>
              <a:rPr lang="en-US" sz="3200" b="1" i="1" kern="100" dirty="0">
                <a:effectLst/>
                <a:latin typeface="Calibri" panose="020F0502020204030204" pitchFamily="34" charset="0"/>
                <a:ea typeface="Calibri" panose="020F0502020204030204" pitchFamily="34" charset="0"/>
                <a:cs typeface="Times New Roman" panose="02020603050405020304" pitchFamily="18" charset="0"/>
              </a:rPr>
              <a:t> and compare to </a:t>
            </a:r>
            <a:r>
              <a:rPr lang="en-US" sz="3200" i="1" kern="100" dirty="0" err="1">
                <a:effectLst/>
                <a:latin typeface="Courier New" panose="02070309020205020404" pitchFamily="49" charset="0"/>
                <a:ea typeface="Calibri" panose="020F0502020204030204" pitchFamily="34" charset="0"/>
                <a:cs typeface="Times New Roman" panose="02020603050405020304" pitchFamily="18" charset="0"/>
              </a:rPr>
              <a:t>sp</a:t>
            </a:r>
            <a:r>
              <a:rPr lang="en-US" sz="3200" i="1" kern="100" dirty="0">
                <a:effectLst/>
                <a:latin typeface="Calibri" panose="020F0502020204030204" pitchFamily="34" charset="0"/>
                <a:ea typeface="Calibri" panose="020F0502020204030204" pitchFamily="34" charset="0"/>
                <a:cs typeface="Times New Roman" panose="02020603050405020304" pitchFamily="18" charset="0"/>
              </a:rPr>
              <a:t>	 </a:t>
            </a:r>
          </a:p>
          <a:p>
            <a:r>
              <a:rPr lang="en-US" sz="3200" b="1" i="1" kern="100" dirty="0">
                <a:effectLst/>
                <a:latin typeface="Calibri" panose="020F0502020204030204" pitchFamily="34" charset="0"/>
                <a:ea typeface="Calibri" panose="020F0502020204030204" pitchFamily="34" charset="0"/>
                <a:cs typeface="Times New Roman" panose="02020603050405020304" pitchFamily="18" charset="0"/>
              </a:rPr>
              <a:t>5. Extensions</a:t>
            </a:r>
          </a:p>
          <a:p>
            <a:endParaRPr lang="en-US" sz="3200" b="1" i="1" kern="100" dirty="0">
              <a:latin typeface="Calibri" panose="020F0502020204030204" pitchFamily="34" charset="0"/>
              <a:ea typeface="Calibri" panose="020F0502020204030204" pitchFamily="34" charset="0"/>
              <a:cs typeface="Times New Roman" panose="02020603050405020304" pitchFamily="18" charset="0"/>
            </a:endParaRPr>
          </a:p>
          <a:p>
            <a:r>
              <a:rPr lang="en-US" sz="3200" b="1" i="1" kern="100" dirty="0">
                <a:latin typeface="Calibri" panose="020F0502020204030204" pitchFamily="34" charset="0"/>
                <a:ea typeface="Calibri" panose="020F0502020204030204" pitchFamily="34" charset="0"/>
                <a:cs typeface="Times New Roman" panose="02020603050405020304" pitchFamily="18" charset="0"/>
              </a:rPr>
              <a:t>Slides, data and code posted as ZIP at </a:t>
            </a:r>
          </a:p>
          <a:p>
            <a:r>
              <a:rPr lang="en-US" sz="3200" b="1" kern="100" dirty="0">
                <a:latin typeface="Calibri" panose="020F0502020204030204" pitchFamily="34" charset="0"/>
                <a:ea typeface="Calibri" panose="020F0502020204030204" pitchFamily="34" charset="0"/>
                <a:cs typeface="Times New Roman" panose="02020603050405020304" pitchFamily="18" charset="0"/>
                <a:hlinkClick r:id="rId2"/>
              </a:rPr>
              <a:t>https://bit.ly/stata2022sp</a:t>
            </a:r>
            <a:r>
              <a:rPr lang="en-US" sz="3200" b="1" kern="100" dirty="0">
                <a:latin typeface="Calibri" panose="020F0502020204030204" pitchFamily="34" charset="0"/>
                <a:ea typeface="Calibri" panose="020F0502020204030204" pitchFamily="34" charset="0"/>
                <a:cs typeface="Times New Roman" panose="02020603050405020304" pitchFamily="18" charset="0"/>
              </a:rPr>
              <a:t> or </a:t>
            </a:r>
            <a:r>
              <a:rPr lang="en-US" sz="3200" b="1" kern="100" dirty="0">
                <a:latin typeface="Calibri" panose="020F0502020204030204" pitchFamily="34" charset="0"/>
                <a:ea typeface="Calibri" panose="020F0502020204030204" pitchFamily="34" charset="0"/>
                <a:cs typeface="Times New Roman" panose="02020603050405020304" pitchFamily="18" charset="0"/>
                <a:hlinkClick r:id="rId3"/>
              </a:rPr>
              <a:t>https://osf.io/ed9cw/</a:t>
            </a:r>
            <a:r>
              <a:rPr lang="en-US" sz="3200" b="1" kern="100" dirty="0">
                <a:latin typeface="Calibri" panose="020F0502020204030204" pitchFamily="34" charset="0"/>
                <a:ea typeface="Calibri" panose="020F0502020204030204" pitchFamily="34" charset="0"/>
                <a:cs typeface="Times New Roman" panose="02020603050405020304" pitchFamily="18" charset="0"/>
              </a:rPr>
              <a:t> </a:t>
            </a:r>
            <a:endParaRPr lang="en-US" sz="3200" b="1" i="1" dirty="0"/>
          </a:p>
          <a:p>
            <a:r>
              <a:rPr lang="en-US" sz="3200" b="1" i="1" kern="100" dirty="0">
                <a:effectLst/>
                <a:latin typeface="Calibri" panose="020F0502020204030204" pitchFamily="34" charset="0"/>
                <a:ea typeface="Calibri" panose="020F0502020204030204" pitchFamily="34" charset="0"/>
                <a:cs typeface="Times New Roman" panose="02020603050405020304" pitchFamily="18" charset="0"/>
              </a:rPr>
              <a:t>		</a:t>
            </a:r>
            <a:endParaRPr lang="en-US" sz="3200" i="1"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832D765E-CE64-9BBB-6049-0A72149FF93D}"/>
              </a:ext>
            </a:extLst>
          </p:cNvPr>
          <p:cNvSpPr txBox="1"/>
          <p:nvPr/>
        </p:nvSpPr>
        <p:spPr>
          <a:xfrm>
            <a:off x="-1" y="6550223"/>
            <a:ext cx="12192001" cy="307777"/>
          </a:xfrm>
          <a:prstGeom prst="rect">
            <a:avLst/>
          </a:prstGeom>
          <a:noFill/>
        </p:spPr>
        <p:txBody>
          <a:bodyPr wrap="square">
            <a:spAutoFit/>
          </a:bodyPr>
          <a:lstStyle/>
          <a:p>
            <a:pPr marR="0"/>
            <a:r>
              <a:rPr lang="en-US" sz="1400" i="0" dirty="0">
                <a:solidFill>
                  <a:srgbClr val="2A2A2A"/>
                </a:solidFill>
                <a:effectLst/>
                <a:latin typeface="Merriweather" panose="00000500000000000000" pitchFamily="2" charset="0"/>
              </a:rPr>
              <a:t>Spatial perspectives in family health research </a:t>
            </a:r>
            <a:r>
              <a:rPr lang="en-US" sz="1400" dirty="0">
                <a:latin typeface="Segoe UI" panose="020B0502040204020203" pitchFamily="34" charset="0"/>
                <a:hlinkClick r:id="rId4"/>
              </a:rPr>
              <a:t>https://academic.oup.com/fampra/article/39/3/556/6463006</a:t>
            </a:r>
            <a:r>
              <a:rPr lang="en-US" sz="1400" dirty="0">
                <a:latin typeface="Segoe UI" panose="020B0502040204020203" pitchFamily="34" charset="0"/>
              </a:rPr>
              <a:t> </a:t>
            </a:r>
            <a:endParaRPr lang="en-US" sz="1400" i="1" dirty="0">
              <a:latin typeface="Segoe UI" panose="020B0502040204020203" pitchFamily="34" charset="0"/>
            </a:endParaRPr>
          </a:p>
        </p:txBody>
      </p:sp>
      <p:pic>
        <p:nvPicPr>
          <p:cNvPr id="3" name="Picture 2">
            <a:extLst>
              <a:ext uri="{FF2B5EF4-FFF2-40B4-BE49-F238E27FC236}">
                <a16:creationId xmlns:a16="http://schemas.microsoft.com/office/drawing/2014/main" id="{708E70D4-5AB7-792E-16B2-35D89119E3B3}"/>
              </a:ext>
            </a:extLst>
          </p:cNvPr>
          <p:cNvPicPr>
            <a:picLocks noChangeAspect="1"/>
          </p:cNvPicPr>
          <p:nvPr/>
        </p:nvPicPr>
        <p:blipFill>
          <a:blip r:embed="rId5"/>
          <a:stretch>
            <a:fillRect/>
          </a:stretch>
        </p:blipFill>
        <p:spPr>
          <a:xfrm>
            <a:off x="10037617" y="6527405"/>
            <a:ext cx="1433947" cy="309760"/>
          </a:xfrm>
          <a:prstGeom prst="rect">
            <a:avLst/>
          </a:prstGeom>
        </p:spPr>
      </p:pic>
      <p:sp>
        <p:nvSpPr>
          <p:cNvPr id="6" name="Slide Number Placeholder 3">
            <a:extLst>
              <a:ext uri="{FF2B5EF4-FFF2-40B4-BE49-F238E27FC236}">
                <a16:creationId xmlns:a16="http://schemas.microsoft.com/office/drawing/2014/main" id="{8E837FB6-0B72-0459-246F-8CBB0E95B94F}"/>
              </a:ext>
            </a:extLst>
          </p:cNvPr>
          <p:cNvSpPr txBox="1">
            <a:spLocks/>
          </p:cNvSpPr>
          <p:nvPr/>
        </p:nvSpPr>
        <p:spPr>
          <a:xfrm>
            <a:off x="11471564" y="6529388"/>
            <a:ext cx="643060" cy="307777"/>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3</a:t>
            </a:fld>
            <a:r>
              <a:rPr lang="en-US" b="1" dirty="0">
                <a:solidFill>
                  <a:srgbClr val="7030A0"/>
                </a:solidFill>
              </a:rPr>
              <a:t> of 28</a:t>
            </a:r>
          </a:p>
        </p:txBody>
      </p:sp>
    </p:spTree>
    <p:extLst>
      <p:ext uri="{BB962C8B-B14F-4D97-AF65-F5344CB8AC3E}">
        <p14:creationId xmlns:p14="http://schemas.microsoft.com/office/powerpoint/2010/main" val="15736805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E7D44904-59F6-72F5-BE4E-ADEB4311EF33}"/>
              </a:ext>
            </a:extLst>
          </p:cNvPr>
          <p:cNvPicPr>
            <a:picLocks noChangeAspect="1"/>
          </p:cNvPicPr>
          <p:nvPr/>
        </p:nvPicPr>
        <p:blipFill>
          <a:blip r:embed="rId2"/>
          <a:stretch>
            <a:fillRect/>
          </a:stretch>
        </p:blipFill>
        <p:spPr>
          <a:xfrm>
            <a:off x="1712769" y="3616438"/>
            <a:ext cx="7316931" cy="2933785"/>
          </a:xfrm>
          <a:prstGeom prst="rect">
            <a:avLst/>
          </a:prstGeom>
        </p:spPr>
      </p:pic>
      <p:sp>
        <p:nvSpPr>
          <p:cNvPr id="5" name="Title 1">
            <a:extLst>
              <a:ext uri="{FF2B5EF4-FFF2-40B4-BE49-F238E27FC236}">
                <a16:creationId xmlns:a16="http://schemas.microsoft.com/office/drawing/2014/main" id="{BB73D1B0-392A-8FC8-2E71-3BDFDF19EB2A}"/>
              </a:ext>
            </a:extLst>
          </p:cNvPr>
          <p:cNvSpPr txBox="1">
            <a:spLocks/>
          </p:cNvSpPr>
          <p:nvPr/>
        </p:nvSpPr>
        <p:spPr>
          <a:xfrm>
            <a:off x="838200" y="0"/>
            <a:ext cx="10515600" cy="112294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1. Why spatial analytics	 </a:t>
            </a:r>
          </a:p>
        </p:txBody>
      </p:sp>
      <p:sp>
        <p:nvSpPr>
          <p:cNvPr id="7" name="TextBox 6">
            <a:extLst>
              <a:ext uri="{FF2B5EF4-FFF2-40B4-BE49-F238E27FC236}">
                <a16:creationId xmlns:a16="http://schemas.microsoft.com/office/drawing/2014/main" id="{8437534D-722F-B913-33E3-345FD264C18C}"/>
              </a:ext>
            </a:extLst>
          </p:cNvPr>
          <p:cNvSpPr txBox="1"/>
          <p:nvPr/>
        </p:nvSpPr>
        <p:spPr>
          <a:xfrm>
            <a:off x="77374" y="1032089"/>
            <a:ext cx="12037249" cy="2554545"/>
          </a:xfrm>
          <a:prstGeom prst="rect">
            <a:avLst/>
          </a:prstGeom>
          <a:noFill/>
        </p:spPr>
        <p:txBody>
          <a:bodyPr wrap="square">
            <a:spAutoFit/>
          </a:bodyPr>
          <a:lstStyle/>
          <a:p>
            <a:pPr marL="0" marR="0">
              <a:spcBef>
                <a:spcPts val="0"/>
              </a:spcBef>
              <a:spcAft>
                <a:spcPts val="0"/>
              </a:spcAft>
            </a:pPr>
            <a:r>
              <a:rPr lang="en-US" sz="3200" b="0" i="0">
                <a:solidFill>
                  <a:srgbClr val="2A2A2A"/>
                </a:solidFill>
                <a:effectLst/>
                <a:latin typeface="Arial" panose="020B0604020202020204" pitchFamily="34" charset="0"/>
                <a:cs typeface="Arial" panose="020B0604020202020204" pitchFamily="34" charset="0"/>
              </a:rPr>
              <a:t>“the 7-digit census tract (FIPS) […has] a </a:t>
            </a:r>
            <a:r>
              <a:rPr lang="en-US" sz="3200" b="0" i="0" dirty="0">
                <a:solidFill>
                  <a:srgbClr val="2A2A2A"/>
                </a:solidFill>
                <a:effectLst/>
                <a:latin typeface="Arial" panose="020B0604020202020204" pitchFamily="34" charset="0"/>
                <a:cs typeface="Arial" panose="020B0604020202020204" pitchFamily="34" charset="0"/>
              </a:rPr>
              <a:t>Pearson correlation with life expectancy of r = 0.140 (P &lt; 0.001). However, when one regresses life expectancy on this FIPS code and adds </a:t>
            </a:r>
            <a:r>
              <a:rPr lang="en-US" sz="3200" b="0" i="0" dirty="0" err="1">
                <a:solidFill>
                  <a:srgbClr val="2A2A2A"/>
                </a:solidFill>
                <a:effectLst/>
                <a:latin typeface="Arial" panose="020B0604020202020204" pitchFamily="34" charset="0"/>
                <a:cs typeface="Arial" panose="020B0604020202020204" pitchFamily="34" charset="0"/>
              </a:rPr>
              <a:t>LifeExpLag</a:t>
            </a:r>
            <a:r>
              <a:rPr lang="en-US" sz="3200" b="0" i="0" dirty="0">
                <a:solidFill>
                  <a:srgbClr val="2A2A2A"/>
                </a:solidFill>
                <a:effectLst/>
                <a:latin typeface="Arial" panose="020B0604020202020204" pitchFamily="34" charset="0"/>
                <a:cs typeface="Arial" panose="020B0604020202020204" pitchFamily="34" charset="0"/>
              </a:rPr>
              <a:t> as </a:t>
            </a:r>
            <a:r>
              <a:rPr lang="en-US" sz="3200" b="0" i="0" dirty="0" err="1">
                <a:solidFill>
                  <a:srgbClr val="2A2A2A"/>
                </a:solidFill>
                <a:effectLst/>
                <a:latin typeface="Arial" panose="020B0604020202020204" pitchFamily="34" charset="0"/>
                <a:cs typeface="Arial" panose="020B0604020202020204" pitchFamily="34" charset="0"/>
              </a:rPr>
              <a:t>copredictor</a:t>
            </a:r>
            <a:r>
              <a:rPr lang="en-US" sz="3200" b="0" i="0" dirty="0">
                <a:solidFill>
                  <a:srgbClr val="2A2A2A"/>
                </a:solidFill>
                <a:effectLst/>
                <a:latin typeface="Arial" panose="020B0604020202020204" pitchFamily="34" charset="0"/>
                <a:cs typeface="Arial" panose="020B0604020202020204" pitchFamily="34" charset="0"/>
              </a:rPr>
              <a:t>, the artificial (a-spatial) covariation disappears, as it should: standardized β = 0.006 (P = 0.829)”</a:t>
            </a:r>
            <a:endParaRPr lang="en-US" sz="3200" kern="100" dirty="0">
              <a:effectLst/>
              <a:latin typeface="Arial" panose="020B0604020202020204" pitchFamily="34" charset="0"/>
              <a:ea typeface="Calibri" panose="020F0502020204030204" pitchFamily="34" charset="0"/>
              <a:cs typeface="Arial" panose="020B0604020202020204" pitchFamily="34" charset="0"/>
            </a:endParaRPr>
          </a:p>
        </p:txBody>
      </p:sp>
      <p:sp>
        <p:nvSpPr>
          <p:cNvPr id="9" name="TextBox 8">
            <a:extLst>
              <a:ext uri="{FF2B5EF4-FFF2-40B4-BE49-F238E27FC236}">
                <a16:creationId xmlns:a16="http://schemas.microsoft.com/office/drawing/2014/main" id="{832D765E-CE64-9BBB-6049-0A72149FF93D}"/>
              </a:ext>
            </a:extLst>
          </p:cNvPr>
          <p:cNvSpPr txBox="1"/>
          <p:nvPr/>
        </p:nvSpPr>
        <p:spPr>
          <a:xfrm>
            <a:off x="-1" y="6550223"/>
            <a:ext cx="12192001" cy="307777"/>
          </a:xfrm>
          <a:prstGeom prst="rect">
            <a:avLst/>
          </a:prstGeom>
          <a:noFill/>
        </p:spPr>
        <p:txBody>
          <a:bodyPr wrap="square">
            <a:spAutoFit/>
          </a:bodyPr>
          <a:lstStyle/>
          <a:p>
            <a:pPr marR="0"/>
            <a:r>
              <a:rPr lang="en-US" sz="1400" i="0" dirty="0">
                <a:solidFill>
                  <a:srgbClr val="2A2A2A"/>
                </a:solidFill>
                <a:effectLst/>
                <a:latin typeface="Merriweather" panose="00000500000000000000" pitchFamily="2" charset="0"/>
              </a:rPr>
              <a:t>Spatial perspectives in family health research </a:t>
            </a:r>
            <a:r>
              <a:rPr lang="en-US" sz="1400" dirty="0">
                <a:latin typeface="Segoe UI" panose="020B0502040204020203" pitchFamily="34" charset="0"/>
                <a:hlinkClick r:id="rId3"/>
              </a:rPr>
              <a:t>https://academic.oup.com/fampra/article/39/3/556/6463006</a:t>
            </a:r>
            <a:r>
              <a:rPr lang="en-US" sz="1400" dirty="0">
                <a:latin typeface="Segoe UI" panose="020B0502040204020203" pitchFamily="34" charset="0"/>
              </a:rPr>
              <a:t> </a:t>
            </a:r>
            <a:endParaRPr lang="en-US" sz="1400" i="1" dirty="0">
              <a:latin typeface="Segoe UI" panose="020B0502040204020203" pitchFamily="34" charset="0"/>
            </a:endParaRPr>
          </a:p>
        </p:txBody>
      </p:sp>
      <p:pic>
        <p:nvPicPr>
          <p:cNvPr id="3" name="Picture 2">
            <a:extLst>
              <a:ext uri="{FF2B5EF4-FFF2-40B4-BE49-F238E27FC236}">
                <a16:creationId xmlns:a16="http://schemas.microsoft.com/office/drawing/2014/main" id="{D7B8285D-122A-DD8B-356C-322D732593E5}"/>
              </a:ext>
            </a:extLst>
          </p:cNvPr>
          <p:cNvPicPr>
            <a:picLocks noChangeAspect="1"/>
          </p:cNvPicPr>
          <p:nvPr/>
        </p:nvPicPr>
        <p:blipFill>
          <a:blip r:embed="rId4"/>
          <a:stretch>
            <a:fillRect/>
          </a:stretch>
        </p:blipFill>
        <p:spPr>
          <a:xfrm>
            <a:off x="10037617" y="6527405"/>
            <a:ext cx="1433947" cy="309760"/>
          </a:xfrm>
          <a:prstGeom prst="rect">
            <a:avLst/>
          </a:prstGeom>
        </p:spPr>
      </p:pic>
      <p:sp>
        <p:nvSpPr>
          <p:cNvPr id="6" name="Slide Number Placeholder 3">
            <a:extLst>
              <a:ext uri="{FF2B5EF4-FFF2-40B4-BE49-F238E27FC236}">
                <a16:creationId xmlns:a16="http://schemas.microsoft.com/office/drawing/2014/main" id="{E0CF1D39-F5D0-4460-D8DF-E7695D84971F}"/>
              </a:ext>
            </a:extLst>
          </p:cNvPr>
          <p:cNvSpPr txBox="1">
            <a:spLocks/>
          </p:cNvSpPr>
          <p:nvPr/>
        </p:nvSpPr>
        <p:spPr>
          <a:xfrm>
            <a:off x="11471564" y="6529388"/>
            <a:ext cx="643060" cy="307777"/>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4</a:t>
            </a:fld>
            <a:r>
              <a:rPr lang="en-US" b="1" dirty="0">
                <a:solidFill>
                  <a:srgbClr val="7030A0"/>
                </a:solidFill>
              </a:rPr>
              <a:t> of 28</a:t>
            </a:r>
          </a:p>
        </p:txBody>
      </p:sp>
    </p:spTree>
    <p:extLst>
      <p:ext uri="{BB962C8B-B14F-4D97-AF65-F5344CB8AC3E}">
        <p14:creationId xmlns:p14="http://schemas.microsoft.com/office/powerpoint/2010/main" val="1420060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27618BB-C207-1338-62DB-199899689C9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63776" y="4202188"/>
            <a:ext cx="7273169" cy="2427498"/>
          </a:xfrm>
          <a:prstGeom prst="rect">
            <a:avLst/>
          </a:prstGeom>
          <a:noFill/>
          <a:ln>
            <a:noFill/>
          </a:ln>
        </p:spPr>
      </p:pic>
      <p:sp>
        <p:nvSpPr>
          <p:cNvPr id="5" name="Title 1">
            <a:extLst>
              <a:ext uri="{FF2B5EF4-FFF2-40B4-BE49-F238E27FC236}">
                <a16:creationId xmlns:a16="http://schemas.microsoft.com/office/drawing/2014/main" id="{4E50ACBF-BAED-FE44-8245-ABF83AD273EE}"/>
              </a:ext>
            </a:extLst>
          </p:cNvPr>
          <p:cNvSpPr txBox="1">
            <a:spLocks/>
          </p:cNvSpPr>
          <p:nvPr/>
        </p:nvSpPr>
        <p:spPr>
          <a:xfrm>
            <a:off x="838200" y="0"/>
            <a:ext cx="10515600" cy="112294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1. On spatial analytics	 </a:t>
            </a:r>
          </a:p>
        </p:txBody>
      </p:sp>
      <p:sp>
        <p:nvSpPr>
          <p:cNvPr id="7" name="TextBox 6">
            <a:extLst>
              <a:ext uri="{FF2B5EF4-FFF2-40B4-BE49-F238E27FC236}">
                <a16:creationId xmlns:a16="http://schemas.microsoft.com/office/drawing/2014/main" id="{C38AA53E-5A0E-1851-6943-613054A13E92}"/>
              </a:ext>
            </a:extLst>
          </p:cNvPr>
          <p:cNvSpPr txBox="1"/>
          <p:nvPr/>
        </p:nvSpPr>
        <p:spPr>
          <a:xfrm>
            <a:off x="-1" y="6550223"/>
            <a:ext cx="12192001" cy="307777"/>
          </a:xfrm>
          <a:prstGeom prst="rect">
            <a:avLst/>
          </a:prstGeom>
          <a:noFill/>
        </p:spPr>
        <p:txBody>
          <a:bodyPr wrap="square">
            <a:spAutoFit/>
          </a:bodyPr>
          <a:lstStyle/>
          <a:p>
            <a:pPr marR="0"/>
            <a:r>
              <a:rPr lang="en-US" sz="1400" dirty="0" err="1">
                <a:latin typeface="Segoe UI" panose="020B0502040204020203" pitchFamily="34" charset="0"/>
              </a:rPr>
              <a:t>Anselin</a:t>
            </a:r>
            <a:r>
              <a:rPr lang="en-US" sz="1400" dirty="0">
                <a:latin typeface="Segoe UI" panose="020B0502040204020203" pitchFamily="34" charset="0"/>
              </a:rPr>
              <a:t>, L., Spatial econometrics: methods and models Vol. 4. 2013: Springer Science &amp; Business Media.</a:t>
            </a:r>
            <a:endParaRPr lang="en-US" sz="1400" i="1" dirty="0">
              <a:latin typeface="Segoe UI" panose="020B0502040204020203" pitchFamily="34" charset="0"/>
            </a:endParaRPr>
          </a:p>
        </p:txBody>
      </p:sp>
      <p:sp>
        <p:nvSpPr>
          <p:cNvPr id="9" name="TextBox 8">
            <a:extLst>
              <a:ext uri="{FF2B5EF4-FFF2-40B4-BE49-F238E27FC236}">
                <a16:creationId xmlns:a16="http://schemas.microsoft.com/office/drawing/2014/main" id="{BE9B00B8-5D3A-D475-18F1-1448B3FEB299}"/>
              </a:ext>
            </a:extLst>
          </p:cNvPr>
          <p:cNvSpPr txBox="1"/>
          <p:nvPr/>
        </p:nvSpPr>
        <p:spPr>
          <a:xfrm>
            <a:off x="77374" y="1032089"/>
            <a:ext cx="12037249" cy="3170099"/>
          </a:xfrm>
          <a:prstGeom prst="rect">
            <a:avLst/>
          </a:prstGeom>
          <a:noFill/>
        </p:spPr>
        <p:txBody>
          <a:bodyPr wrap="square">
            <a:spAutoFit/>
          </a:bodyPr>
          <a:lstStyle/>
          <a:p>
            <a:pPr marL="0" marR="0">
              <a:spcBef>
                <a:spcPts val="0"/>
              </a:spcBef>
              <a:spcAft>
                <a:spcPts val="0"/>
              </a:spcAft>
            </a:pPr>
            <a:r>
              <a:rPr lang="en-US" sz="2400" kern="100" dirty="0">
                <a:effectLst/>
                <a:latin typeface="Arial" panose="020B0604020202020204" pitchFamily="34" charset="0"/>
                <a:ea typeface="Calibri" panose="020F0502020204030204" pitchFamily="34" charset="0"/>
                <a:cs typeface="Times New Roman" panose="02020603050405020304" pitchFamily="18" charset="0"/>
              </a:rPr>
              <a:t>Y</a:t>
            </a:r>
            <a:r>
              <a:rPr lang="en-US" sz="2400" b="1" kern="100" baseline="-25000" dirty="0">
                <a:effectLst/>
                <a:latin typeface="Arial" panose="020B0604020202020204" pitchFamily="34" charset="0"/>
                <a:ea typeface="Calibri" panose="020F0502020204030204" pitchFamily="34" charset="0"/>
                <a:cs typeface="Times New Roman" panose="02020603050405020304" pitchFamily="18" charset="0"/>
              </a:rPr>
              <a:t>i</a:t>
            </a:r>
            <a:r>
              <a:rPr lang="en-US" sz="2400" kern="100" dirty="0">
                <a:effectLst/>
                <a:latin typeface="Arial" panose="020B0604020202020204" pitchFamily="34" charset="0"/>
                <a:ea typeface="Calibri" panose="020F0502020204030204" pitchFamily="34" charset="0"/>
                <a:cs typeface="Times New Roman" panose="02020603050405020304" pitchFamily="18" charset="0"/>
              </a:rPr>
              <a:t> = α. + β.·X</a:t>
            </a:r>
            <a:r>
              <a:rPr lang="en-US" sz="2400" b="1" kern="100" baseline="-25000" dirty="0">
                <a:effectLst/>
                <a:latin typeface="Arial" panose="020B0604020202020204" pitchFamily="34" charset="0"/>
                <a:ea typeface="Calibri" panose="020F0502020204030204" pitchFamily="34" charset="0"/>
                <a:cs typeface="Times New Roman" panose="02020603050405020304" pitchFamily="18" charset="0"/>
              </a:rPr>
              <a:t>i</a:t>
            </a:r>
            <a:r>
              <a:rPr lang="en-US" sz="2400" kern="100" dirty="0">
                <a:effectLst/>
                <a:latin typeface="Arial" panose="020B0604020202020204" pitchFamily="34" charset="0"/>
                <a:ea typeface="Calibri" panose="020F0502020204030204" pitchFamily="34" charset="0"/>
                <a:cs typeface="Times New Roman" panose="02020603050405020304" pitchFamily="18" charset="0"/>
              </a:rPr>
              <a:t> + </a:t>
            </a:r>
            <a:r>
              <a:rPr lang="en-US" sz="2400" kern="100" dirty="0" err="1">
                <a:effectLst/>
                <a:latin typeface="Arial" panose="020B0604020202020204" pitchFamily="34" charset="0"/>
                <a:ea typeface="Calibri" panose="020F0502020204030204" pitchFamily="34" charset="0"/>
                <a:cs typeface="Times New Roman" panose="02020603050405020304" pitchFamily="18" charset="0"/>
              </a:rPr>
              <a:t>ε</a:t>
            </a:r>
            <a:r>
              <a:rPr lang="en-US" sz="2400" b="1" kern="100" baseline="-25000" dirty="0" err="1">
                <a:effectLst/>
                <a:latin typeface="Arial" panose="020B0604020202020204" pitchFamily="34" charset="0"/>
                <a:ea typeface="Calibri" panose="020F0502020204030204" pitchFamily="34" charset="0"/>
                <a:cs typeface="Times New Roman" panose="02020603050405020304" pitchFamily="18" charset="0"/>
              </a:rPr>
              <a:t>i</a:t>
            </a:r>
            <a:r>
              <a:rPr lang="en-US" sz="24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(classic regression)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 	For each region r, there are some </a:t>
            </a:r>
            <a:r>
              <a:rPr lang="en-US" sz="1800" kern="1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regions s</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that are neighboring it, hence their effects need to be controlled for, which is done by incorporating an ’autocorrelation’ term ρ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Anselin</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2400" kern="100" dirty="0" err="1">
                <a:effectLst/>
                <a:latin typeface="Arial" panose="020B0604020202020204" pitchFamily="34" charset="0"/>
                <a:ea typeface="Calibri" panose="020F0502020204030204" pitchFamily="34" charset="0"/>
                <a:cs typeface="Times New Roman" panose="02020603050405020304" pitchFamily="18" charset="0"/>
              </a:rPr>
              <a:t>Y</a:t>
            </a:r>
            <a:r>
              <a:rPr lang="en-US" sz="2400" b="1" kern="100" baseline="-25000" dirty="0" err="1">
                <a:effectLst/>
                <a:latin typeface="Arial" panose="020B0604020202020204" pitchFamily="34" charset="0"/>
                <a:ea typeface="Calibri" panose="020F0502020204030204" pitchFamily="34" charset="0"/>
                <a:cs typeface="Times New Roman" panose="02020603050405020304" pitchFamily="18" charset="0"/>
              </a:rPr>
              <a:t>r</a:t>
            </a:r>
            <a:r>
              <a:rPr lang="en-US" sz="2400" kern="100" dirty="0">
                <a:effectLst/>
                <a:latin typeface="Arial" panose="020B0604020202020204" pitchFamily="34" charset="0"/>
                <a:ea typeface="Calibri" panose="020F0502020204030204" pitchFamily="34" charset="0"/>
                <a:cs typeface="Times New Roman" panose="02020603050405020304" pitchFamily="18" charset="0"/>
              </a:rPr>
              <a:t> =  ρ·(∑</a:t>
            </a:r>
            <a:r>
              <a:rPr lang="en-US" sz="2400" b="1" kern="100" baseline="-25000" dirty="0">
                <a:effectLst/>
                <a:latin typeface="Arial" panose="020B0604020202020204" pitchFamily="34" charset="0"/>
                <a:ea typeface="Calibri" panose="020F0502020204030204" pitchFamily="34" charset="0"/>
                <a:cs typeface="Times New Roman" panose="02020603050405020304" pitchFamily="18" charset="0"/>
              </a:rPr>
              <a:t>s</a:t>
            </a:r>
            <a:r>
              <a:rPr lang="en-US" sz="2400" kern="100" dirty="0">
                <a:effectLst/>
                <a:latin typeface="Arial" panose="020B0604020202020204" pitchFamily="34" charset="0"/>
                <a:ea typeface="Calibri" panose="020F0502020204030204" pitchFamily="34" charset="0"/>
                <a:cs typeface="Times New Roman" panose="02020603050405020304" pitchFamily="18" charset="0"/>
              </a:rPr>
              <a:t> </a:t>
            </a:r>
            <a:r>
              <a:rPr lang="en-US" sz="2400" kern="100" dirty="0" err="1">
                <a:effectLst/>
                <a:latin typeface="Arial" panose="020B0604020202020204" pitchFamily="34" charset="0"/>
                <a:ea typeface="Calibri" panose="020F0502020204030204" pitchFamily="34" charset="0"/>
                <a:cs typeface="Times New Roman" panose="02020603050405020304" pitchFamily="18" charset="0"/>
              </a:rPr>
              <a:t>W</a:t>
            </a:r>
            <a:r>
              <a:rPr lang="en-US" sz="2400" b="1" kern="100" baseline="-25000" dirty="0" err="1">
                <a:effectLst/>
                <a:highlight>
                  <a:srgbClr val="FFFF00"/>
                </a:highlight>
                <a:latin typeface="Arial" panose="020B0604020202020204" pitchFamily="34" charset="0"/>
                <a:ea typeface="Calibri" panose="020F0502020204030204" pitchFamily="34" charset="0"/>
                <a:cs typeface="Times New Roman" panose="02020603050405020304" pitchFamily="18" charset="0"/>
              </a:rPr>
              <a:t>r</a:t>
            </a:r>
            <a:r>
              <a:rPr lang="en-US" sz="2400" b="1" kern="100" baseline="-25000" dirty="0" err="1">
                <a:solidFill>
                  <a:srgbClr val="C00000"/>
                </a:solidFill>
                <a:effectLst/>
                <a:latin typeface="Arial" panose="020B0604020202020204" pitchFamily="34" charset="0"/>
                <a:ea typeface="Calibri" panose="020F0502020204030204" pitchFamily="34" charset="0"/>
                <a:cs typeface="Times New Roman" panose="02020603050405020304" pitchFamily="18" charset="0"/>
              </a:rPr>
              <a:t>s</a:t>
            </a:r>
            <a:r>
              <a:rPr lang="en-US" sz="2400" kern="100" dirty="0" err="1">
                <a:effectLst/>
                <a:latin typeface="Arial" panose="020B0604020202020204" pitchFamily="34" charset="0"/>
                <a:ea typeface="Calibri" panose="020F0502020204030204" pitchFamily="34" charset="0"/>
                <a:cs typeface="Times New Roman" panose="02020603050405020304" pitchFamily="18" charset="0"/>
              </a:rPr>
              <a:t>·Y</a:t>
            </a:r>
            <a:r>
              <a:rPr lang="en-US" sz="2400" b="1" kern="100" baseline="-25000" dirty="0" err="1">
                <a:solidFill>
                  <a:srgbClr val="C00000"/>
                </a:solidFill>
                <a:effectLst/>
                <a:latin typeface="Arial" panose="020B0604020202020204" pitchFamily="34" charset="0"/>
                <a:ea typeface="Calibri" panose="020F0502020204030204" pitchFamily="34" charset="0"/>
                <a:cs typeface="Times New Roman" panose="02020603050405020304" pitchFamily="18" charset="0"/>
              </a:rPr>
              <a:t>s</a:t>
            </a:r>
            <a:r>
              <a:rPr lang="en-US" sz="2400" kern="100" dirty="0">
                <a:effectLst/>
                <a:latin typeface="Arial" panose="020B0604020202020204" pitchFamily="34" charset="0"/>
                <a:ea typeface="Calibri" panose="020F0502020204030204" pitchFamily="34" charset="0"/>
                <a:cs typeface="Times New Roman" panose="02020603050405020304" pitchFamily="18" charset="0"/>
              </a:rPr>
              <a:t>)</a:t>
            </a:r>
            <a:r>
              <a:rPr lang="en-US" sz="2400" b="1" kern="100" baseline="-25000" dirty="0">
                <a:effectLst/>
                <a:latin typeface="Arial" panose="020B0604020202020204" pitchFamily="34" charset="0"/>
                <a:ea typeface="Calibri" panose="020F0502020204030204" pitchFamily="34" charset="0"/>
                <a:cs typeface="Times New Roman" panose="02020603050405020304" pitchFamily="18" charset="0"/>
              </a:rPr>
              <a:t>r</a:t>
            </a:r>
            <a:r>
              <a:rPr lang="en-US" sz="2400" kern="100" dirty="0">
                <a:effectLst/>
                <a:latin typeface="Arial" panose="020B0604020202020204" pitchFamily="34" charset="0"/>
                <a:ea typeface="Calibri" panose="020F0502020204030204" pitchFamily="34" charset="0"/>
                <a:cs typeface="Times New Roman" panose="02020603050405020304" pitchFamily="18" charset="0"/>
              </a:rPr>
              <a:t> + α. + β.·</a:t>
            </a:r>
            <a:r>
              <a:rPr lang="en-US" sz="2400" kern="100" dirty="0" err="1">
                <a:effectLst/>
                <a:latin typeface="Arial" panose="020B0604020202020204" pitchFamily="34" charset="0"/>
                <a:ea typeface="Calibri" panose="020F0502020204030204" pitchFamily="34" charset="0"/>
                <a:cs typeface="Times New Roman" panose="02020603050405020304" pitchFamily="18" charset="0"/>
              </a:rPr>
              <a:t>X</a:t>
            </a:r>
            <a:r>
              <a:rPr lang="en-US" sz="2400" b="1" kern="100" baseline="-25000" dirty="0" err="1">
                <a:effectLst/>
                <a:latin typeface="Arial" panose="020B0604020202020204" pitchFamily="34" charset="0"/>
                <a:ea typeface="Calibri" panose="020F0502020204030204" pitchFamily="34" charset="0"/>
                <a:cs typeface="Times New Roman" panose="02020603050405020304" pitchFamily="18" charset="0"/>
              </a:rPr>
              <a:t>r</a:t>
            </a:r>
            <a:r>
              <a:rPr lang="en-US" sz="2400" kern="100" dirty="0">
                <a:effectLst/>
                <a:latin typeface="Arial" panose="020B0604020202020204" pitchFamily="34" charset="0"/>
                <a:ea typeface="Calibri" panose="020F0502020204030204" pitchFamily="34" charset="0"/>
                <a:cs typeface="Times New Roman" panose="02020603050405020304" pitchFamily="18" charset="0"/>
              </a:rPr>
              <a:t> + </a:t>
            </a:r>
            <a:r>
              <a:rPr lang="en-US" sz="2400" kern="100" dirty="0" err="1">
                <a:effectLst/>
                <a:latin typeface="Arial" panose="020B0604020202020204" pitchFamily="34" charset="0"/>
                <a:ea typeface="Calibri" panose="020F0502020204030204" pitchFamily="34" charset="0"/>
                <a:cs typeface="Times New Roman" panose="02020603050405020304" pitchFamily="18" charset="0"/>
              </a:rPr>
              <a:t>ε</a:t>
            </a:r>
            <a:r>
              <a:rPr lang="en-US" sz="2400" b="1" kern="100" baseline="-25000" dirty="0" err="1">
                <a:effectLst/>
                <a:latin typeface="Arial" panose="020B0604020202020204" pitchFamily="34" charset="0"/>
                <a:ea typeface="Calibri" panose="020F0502020204030204" pitchFamily="34" charset="0"/>
                <a:cs typeface="Times New Roman" panose="02020603050405020304" pitchFamily="18" charset="0"/>
              </a:rPr>
              <a:t>r</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(spatial regression)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kern="100" dirty="0">
                <a:effectLst/>
                <a:latin typeface="Arial" panose="020B0604020202020204" pitchFamily="34" charset="0"/>
                <a:ea typeface="Calibri" panose="020F0502020204030204" pitchFamily="34" charset="0"/>
                <a:cs typeface="Times New Roman" panose="02020603050405020304" pitchFamily="18" charset="0"/>
              </a:rPr>
              <a:t>where </a:t>
            </a:r>
            <a:r>
              <a:rPr lang="en-US" sz="1800" kern="100" dirty="0" err="1">
                <a:effectLst/>
                <a:latin typeface="Arial" panose="020B0604020202020204" pitchFamily="34" charset="0"/>
                <a:ea typeface="Calibri" panose="020F0502020204030204" pitchFamily="34" charset="0"/>
                <a:cs typeface="Times New Roman" panose="02020603050405020304" pitchFamily="18" charset="0"/>
              </a:rPr>
              <a:t>Wrs</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is the R x R ‘spatial weight matrix’, which has mostly zeros (in diagonals first of all), and non-zeros for those regions that are the neighbors of each r region.</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kern="100" dirty="0">
                <a:effectLst/>
                <a:latin typeface="Arial" panose="020B0604020202020204" pitchFamily="34" charset="0"/>
                <a:ea typeface="Calibri" panose="020F0502020204030204" pitchFamily="34" charset="0"/>
                <a:cs typeface="Times New Roman" panose="02020603050405020304" pitchFamily="18" charset="0"/>
              </a:rPr>
              <a:t>* With a small 5 regions (R = 5) setup for simplicity, and assuming only 1’s in the </a:t>
            </a:r>
            <a:r>
              <a:rPr lang="en-US" kern="100" dirty="0">
                <a:latin typeface="Arial" panose="020B0604020202020204" pitchFamily="34" charset="0"/>
                <a:ea typeface="Calibri" panose="020F0502020204030204" pitchFamily="34" charset="0"/>
                <a:cs typeface="Times New Roman" panose="02020603050405020304" pitchFamily="18" charset="0"/>
              </a:rPr>
              <a:t>neighboring weight </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matrix</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kern="1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Y</a:t>
            </a:r>
            <a:r>
              <a:rPr lang="en-US" sz="1800" b="1" kern="100" baseline="-25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1</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 ρ·(1·</a:t>
            </a:r>
            <a:r>
              <a:rPr lang="en-US" sz="1800" kern="1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Y</a:t>
            </a:r>
            <a:r>
              <a:rPr lang="en-US" sz="1800" b="1" kern="100" baseline="-250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2</a:t>
            </a:r>
            <a:r>
              <a:rPr lang="en-US" sz="1800" kern="1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+ 1·</a:t>
            </a:r>
            <a:r>
              <a:rPr lang="en-US" sz="1800" kern="1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Y</a:t>
            </a:r>
            <a:r>
              <a:rPr lang="en-US" sz="1800" b="1" kern="100" baseline="-250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3 </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+ 1·</a:t>
            </a:r>
            <a:r>
              <a:rPr lang="en-US" sz="1800" kern="1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Y</a:t>
            </a:r>
            <a:r>
              <a:rPr lang="en-US" sz="1800" b="1" kern="100" baseline="-250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4</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 α. + β.·</a:t>
            </a:r>
            <a:r>
              <a:rPr lang="en-US" sz="1800" kern="1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X</a:t>
            </a:r>
            <a:r>
              <a:rPr lang="en-US" sz="1800" b="1" kern="100" baseline="-250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1</a:t>
            </a:r>
            <a:r>
              <a:rPr lang="en-US" sz="1800" kern="100" dirty="0">
                <a:solidFill>
                  <a:srgbClr val="C00000"/>
                </a:solidFill>
                <a:effectLst/>
                <a:latin typeface="Arial" panose="020B0604020202020204" pitchFamily="34" charset="0"/>
                <a:ea typeface="Calibri" panose="020F0502020204030204" pitchFamily="34" charset="0"/>
                <a:cs typeface="Times New Roman" panose="02020603050405020304" pitchFamily="18" charset="0"/>
              </a:rPr>
              <a:t> </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ε</a:t>
            </a:r>
            <a:r>
              <a:rPr lang="en-US" sz="1800" b="1" kern="100" baseline="-25000" dirty="0">
                <a:effectLst/>
                <a:latin typeface="Arial" panose="020B0604020202020204" pitchFamily="34" charset="0"/>
                <a:ea typeface="Calibri" panose="020F0502020204030204" pitchFamily="34" charset="0"/>
                <a:cs typeface="Times New Roman" panose="02020603050405020304" pitchFamily="18" charset="0"/>
              </a:rPr>
              <a:t>1</a:t>
            </a:r>
            <a:r>
              <a:rPr lang="en-US" sz="1800" kern="100" dirty="0">
                <a:effectLst/>
                <a:latin typeface="Arial" panose="020B0604020202020204" pitchFamily="34" charset="0"/>
                <a:ea typeface="Calibri" panose="020F0502020204030204" pitchFamily="34" charset="0"/>
                <a:cs typeface="Times New Roman" panose="02020603050405020304" pitchFamily="18" charset="0"/>
              </a:rPr>
              <a:t>, which says that regions 2, 3, and 4 are neighbors of 1</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100" kern="100" dirty="0">
                <a:effectLst/>
                <a:latin typeface="Arial" panose="020B0604020202020204" pitchFamily="34" charset="0"/>
                <a:ea typeface="Calibri" panose="020F0502020204030204" pitchFamily="34" charset="0"/>
                <a:cs typeface="Times New Roman" panose="02020603050405020304" pitchFamily="18" charset="0"/>
              </a:rPr>
              <a:t>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2</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ρ·(1·Y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1</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+ 1·Y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4</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α. + β.·X</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2</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ε</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2</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which says that regions 1 and 4 are neighbors of 2</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100" kern="100" dirty="0">
                <a:effectLst/>
                <a:latin typeface="Arial" panose="020B0604020202020204" pitchFamily="34" charset="0"/>
                <a:ea typeface="Calibri" panose="020F0502020204030204" pitchFamily="34" charset="0"/>
                <a:cs typeface="Times New Roman" panose="02020603050405020304" pitchFamily="18" charset="0"/>
              </a:rPr>
              <a:t>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3</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ρ·(1·Y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1</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+ 1·Y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4 </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+ 1·Y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5</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α. + β.·X</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3</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ε</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3</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which says that regions 1, 4, and 5 are neighbors of 3</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100" kern="100" dirty="0">
                <a:effectLst/>
                <a:latin typeface="Arial" panose="020B0604020202020204" pitchFamily="34" charset="0"/>
                <a:ea typeface="Calibri" panose="020F0502020204030204" pitchFamily="34" charset="0"/>
                <a:cs typeface="Times New Roman" panose="02020603050405020304" pitchFamily="18" charset="0"/>
              </a:rPr>
              <a:t>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4</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ρ·(1·Y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1</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+ 1·Y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2</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+ 1·Y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3 </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+ 1·Y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5</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α. + β.·X</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4</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ε</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4</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which says that regions 1, 2, 3, and 5 are neighbors of 4</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100" kern="100" dirty="0">
                <a:effectLst/>
                <a:latin typeface="Arial" panose="020B0604020202020204" pitchFamily="34" charset="0"/>
                <a:ea typeface="Calibri" panose="020F0502020204030204" pitchFamily="34" charset="0"/>
                <a:cs typeface="Times New Roman" panose="02020603050405020304" pitchFamily="18" charset="0"/>
              </a:rPr>
              <a:t>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5</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ρ·(1·Y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3 </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+ 1·Y</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4</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α. + β.·X</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5</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 ε</a:t>
            </a:r>
            <a:r>
              <a:rPr lang="en-US" sz="1100" b="1" kern="100" baseline="-25000" dirty="0">
                <a:effectLst/>
                <a:latin typeface="Arial" panose="020B0604020202020204" pitchFamily="34" charset="0"/>
                <a:ea typeface="Calibri" panose="020F0502020204030204" pitchFamily="34" charset="0"/>
                <a:cs typeface="Times New Roman" panose="02020603050405020304" pitchFamily="18" charset="0"/>
              </a:rPr>
              <a:t>5</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which says that regions 3 and 4 are neighbors of 5</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143082B1-6C06-17E3-228B-B60DF3757BC1}"/>
              </a:ext>
            </a:extLst>
          </p:cNvPr>
          <p:cNvPicPr>
            <a:picLocks noChangeAspect="1"/>
          </p:cNvPicPr>
          <p:nvPr/>
        </p:nvPicPr>
        <p:blipFill>
          <a:blip r:embed="rId4"/>
          <a:stretch>
            <a:fillRect/>
          </a:stretch>
        </p:blipFill>
        <p:spPr>
          <a:xfrm>
            <a:off x="10037617" y="6527405"/>
            <a:ext cx="1433947" cy="309760"/>
          </a:xfrm>
          <a:prstGeom prst="rect">
            <a:avLst/>
          </a:prstGeom>
        </p:spPr>
      </p:pic>
      <p:sp>
        <p:nvSpPr>
          <p:cNvPr id="6" name="Slide Number Placeholder 3">
            <a:extLst>
              <a:ext uri="{FF2B5EF4-FFF2-40B4-BE49-F238E27FC236}">
                <a16:creationId xmlns:a16="http://schemas.microsoft.com/office/drawing/2014/main" id="{614DD923-1412-9644-5C0A-67FB9A27CCC0}"/>
              </a:ext>
            </a:extLst>
          </p:cNvPr>
          <p:cNvSpPr txBox="1">
            <a:spLocks/>
          </p:cNvSpPr>
          <p:nvPr/>
        </p:nvSpPr>
        <p:spPr>
          <a:xfrm>
            <a:off x="11471564" y="6529388"/>
            <a:ext cx="643060" cy="307777"/>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5</a:t>
            </a:fld>
            <a:r>
              <a:rPr lang="en-US" b="1" dirty="0">
                <a:solidFill>
                  <a:srgbClr val="7030A0"/>
                </a:solidFill>
              </a:rPr>
              <a:t> of 28</a:t>
            </a:r>
          </a:p>
        </p:txBody>
      </p:sp>
    </p:spTree>
    <p:extLst>
      <p:ext uri="{BB962C8B-B14F-4D97-AF65-F5344CB8AC3E}">
        <p14:creationId xmlns:p14="http://schemas.microsoft.com/office/powerpoint/2010/main" val="7862088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B73D1B0-392A-8FC8-2E71-3BDFDF19EB2A}"/>
              </a:ext>
            </a:extLst>
          </p:cNvPr>
          <p:cNvSpPr txBox="1">
            <a:spLocks/>
          </p:cNvSpPr>
          <p:nvPr/>
        </p:nvSpPr>
        <p:spPr>
          <a:xfrm>
            <a:off x="838200" y="0"/>
            <a:ext cx="10515600" cy="112294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1. Why spatial analytics	 </a:t>
            </a:r>
          </a:p>
        </p:txBody>
      </p:sp>
      <p:graphicFrame>
        <p:nvGraphicFramePr>
          <p:cNvPr id="3" name="Table 2">
            <a:extLst>
              <a:ext uri="{FF2B5EF4-FFF2-40B4-BE49-F238E27FC236}">
                <a16:creationId xmlns:a16="http://schemas.microsoft.com/office/drawing/2014/main" id="{C4172C94-C3E5-7BBC-4860-A8BBDBCE270D}"/>
              </a:ext>
            </a:extLst>
          </p:cNvPr>
          <p:cNvGraphicFramePr/>
          <p:nvPr>
            <p:extLst>
              <p:ext uri="{D42A27DB-BD31-4B8C-83A1-F6EECF244321}">
                <p14:modId xmlns:p14="http://schemas.microsoft.com/office/powerpoint/2010/main" val="437012210"/>
              </p:ext>
            </p:extLst>
          </p:nvPr>
        </p:nvGraphicFramePr>
        <p:xfrm>
          <a:off x="239447" y="1832571"/>
          <a:ext cx="11713103" cy="3254535"/>
        </p:xfrm>
        <a:graphic>
          <a:graphicData uri="http://schemas.openxmlformats.org/drawingml/2006/table">
            <a:tbl>
              <a:tblPr firstRow="1" firstCol="1" bandRow="1">
                <a:tableStyleId>{5C22544A-7EE6-4342-B048-85BDC9FD1C3A}</a:tableStyleId>
              </a:tblPr>
              <a:tblGrid>
                <a:gridCol w="4613916">
                  <a:extLst>
                    <a:ext uri="{9D8B030D-6E8A-4147-A177-3AD203B41FA5}">
                      <a16:colId xmlns:a16="http://schemas.microsoft.com/office/drawing/2014/main" val="1943159039"/>
                    </a:ext>
                  </a:extLst>
                </a:gridCol>
                <a:gridCol w="1703301">
                  <a:extLst>
                    <a:ext uri="{9D8B030D-6E8A-4147-A177-3AD203B41FA5}">
                      <a16:colId xmlns:a16="http://schemas.microsoft.com/office/drawing/2014/main" val="1529969017"/>
                    </a:ext>
                  </a:extLst>
                </a:gridCol>
                <a:gridCol w="1517072">
                  <a:extLst>
                    <a:ext uri="{9D8B030D-6E8A-4147-A177-3AD203B41FA5}">
                      <a16:colId xmlns:a16="http://schemas.microsoft.com/office/drawing/2014/main" val="3050230650"/>
                    </a:ext>
                  </a:extLst>
                </a:gridCol>
                <a:gridCol w="2119746">
                  <a:extLst>
                    <a:ext uri="{9D8B030D-6E8A-4147-A177-3AD203B41FA5}">
                      <a16:colId xmlns:a16="http://schemas.microsoft.com/office/drawing/2014/main" val="1157949149"/>
                    </a:ext>
                  </a:extLst>
                </a:gridCol>
                <a:gridCol w="1759068">
                  <a:extLst>
                    <a:ext uri="{9D8B030D-6E8A-4147-A177-3AD203B41FA5}">
                      <a16:colId xmlns:a16="http://schemas.microsoft.com/office/drawing/2014/main" val="1572751652"/>
                    </a:ext>
                  </a:extLst>
                </a:gridCol>
              </a:tblGrid>
              <a:tr h="359569">
                <a:tc>
                  <a:txBody>
                    <a:bodyPr/>
                    <a:lstStyle/>
                    <a:p>
                      <a:pPr marL="0" marR="0" algn="l" fontAlgn="ctr">
                        <a:spcBef>
                          <a:spcPts val="0"/>
                        </a:spcBef>
                        <a:spcAft>
                          <a:spcPts val="0"/>
                        </a:spcAft>
                      </a:pPr>
                      <a:r>
                        <a:rPr lang="en-US" sz="2600" b="0" i="0" u="none" strike="noStrike" dirty="0">
                          <a:solidFill>
                            <a:srgbClr val="FFFF00"/>
                          </a:solidFill>
                          <a:effectLst/>
                          <a:latin typeface="Arial" panose="020B0604020202020204" pitchFamily="34" charset="0"/>
                          <a:cs typeface="Arial" panose="020B0604020202020204" pitchFamily="34" charset="0"/>
                        </a:rPr>
                        <a:t>Level ↓                 2 Models →</a:t>
                      </a:r>
                    </a:p>
                  </a:txBody>
                  <a:tcPr marL="64294" marR="64294" marT="7144" marB="0" anchor="ctr"/>
                </a:tc>
                <a:tc>
                  <a:txBody>
                    <a:bodyPr/>
                    <a:lstStyle/>
                    <a:p>
                      <a:pPr marL="0" marR="0" algn="ctr" fontAlgn="t">
                        <a:spcBef>
                          <a:spcPts val="0"/>
                        </a:spcBef>
                        <a:spcAft>
                          <a:spcPts val="0"/>
                        </a:spcAft>
                      </a:pPr>
                      <a:r>
                        <a:rPr lang="en-US" sz="2400" u="none" strike="noStrike" dirty="0">
                          <a:effectLst/>
                          <a:latin typeface="Arial" panose="020B0604020202020204" pitchFamily="34" charset="0"/>
                          <a:cs typeface="Arial" panose="020B0604020202020204" pitchFamily="34" charset="0"/>
                        </a:rPr>
                        <a:t>Naïve </a:t>
                      </a:r>
                      <a:r>
                        <a:rPr lang="en-US" sz="2400" kern="100" dirty="0">
                          <a:effectLst/>
                          <a:latin typeface="Arial" panose="020B0604020202020204" pitchFamily="34" charset="0"/>
                          <a:ea typeface="Calibri" panose="020F0502020204030204" pitchFamily="34" charset="0"/>
                          <a:cs typeface="Times New Roman" panose="02020603050405020304" pitchFamily="18" charset="0"/>
                        </a:rPr>
                        <a:t>ρ</a:t>
                      </a:r>
                      <a:endParaRPr lang="en-US" sz="2400" u="none" strike="noStrike" dirty="0">
                        <a:effectLst/>
                        <a:latin typeface="Arial" panose="020B0604020202020204" pitchFamily="34" charset="0"/>
                        <a:cs typeface="Arial" panose="020B0604020202020204" pitchFamily="34" charset="0"/>
                      </a:endParaRPr>
                    </a:p>
                    <a:p>
                      <a:pPr marL="0" marR="0" algn="ctr" fontAlgn="t">
                        <a:spcBef>
                          <a:spcPts val="0"/>
                        </a:spcBef>
                        <a:spcAft>
                          <a:spcPts val="0"/>
                        </a:spcAft>
                      </a:pPr>
                      <a:endParaRPr lang="en-US" sz="2400" u="none" strike="noStrike" dirty="0">
                        <a:effectLst/>
                        <a:latin typeface="Arial" panose="020B0604020202020204" pitchFamily="34" charset="0"/>
                        <a:cs typeface="Arial" panose="020B0604020202020204" pitchFamily="34" charset="0"/>
                      </a:endParaRPr>
                    </a:p>
                  </a:txBody>
                  <a:tcPr marL="64294" marR="64294" marT="7144" marB="0"/>
                </a:tc>
                <a:tc>
                  <a:txBody>
                    <a:bodyPr/>
                    <a:lstStyle/>
                    <a:p>
                      <a:pPr marL="0" marR="0" algn="ctr" fontAlgn="t">
                        <a:spcBef>
                          <a:spcPts val="0"/>
                        </a:spcBef>
                        <a:spcAft>
                          <a:spcPts val="0"/>
                        </a:spcAft>
                      </a:pPr>
                      <a:endParaRPr lang="en-US" sz="2400" u="none" strike="noStrike" dirty="0">
                        <a:effectLst/>
                        <a:latin typeface="Arial" panose="020B0604020202020204" pitchFamily="34" charset="0"/>
                        <a:cs typeface="Arial" panose="020B0604020202020204" pitchFamily="34" charset="0"/>
                      </a:endParaRPr>
                    </a:p>
                    <a:p>
                      <a:pPr marL="0" marR="0" algn="ctr" fontAlgn="t">
                        <a:spcBef>
                          <a:spcPts val="0"/>
                        </a:spcBef>
                        <a:spcAft>
                          <a:spcPts val="0"/>
                        </a:spcAft>
                      </a:pPr>
                      <a:r>
                        <a:rPr lang="en-US" sz="2400" u="none" strike="noStrike" dirty="0">
                          <a:effectLst/>
                          <a:latin typeface="Arial" panose="020B0604020202020204" pitchFamily="34" charset="0"/>
                          <a:cs typeface="Arial" panose="020B0604020202020204" pitchFamily="34" charset="0"/>
                        </a:rPr>
                        <a:t>Naïve p</a:t>
                      </a:r>
                      <a:endParaRPr lang="en-US" sz="2400" b="0" i="0" u="none" strike="noStrike" dirty="0">
                        <a:effectLst/>
                        <a:latin typeface="Arial" panose="020B0604020202020204" pitchFamily="34" charset="0"/>
                        <a:cs typeface="Arial" panose="020B0604020202020204" pitchFamily="34" charset="0"/>
                      </a:endParaRPr>
                    </a:p>
                  </a:txBody>
                  <a:tcPr marL="64294" marR="64294" marT="7144" marB="0"/>
                </a:tc>
                <a:tc>
                  <a:txBody>
                    <a:bodyPr/>
                    <a:lstStyle/>
                    <a:p>
                      <a:pPr marL="0" marR="0" algn="ctr" fontAlgn="t">
                        <a:spcBef>
                          <a:spcPts val="0"/>
                        </a:spcBef>
                        <a:spcAft>
                          <a:spcPts val="0"/>
                        </a:spcAft>
                      </a:pPr>
                      <a:r>
                        <a:rPr lang="en-US" sz="2400" u="none" strike="noStrike" dirty="0">
                          <a:effectLst/>
                          <a:latin typeface="Arial" panose="020B0604020202020204" pitchFamily="34" charset="0"/>
                          <a:cs typeface="Arial" panose="020B0604020202020204" pitchFamily="34" charset="0"/>
                        </a:rPr>
                        <a:t>Spatial </a:t>
                      </a:r>
                      <a:r>
                        <a:rPr lang="en-US" sz="2400" kern="100" dirty="0">
                          <a:effectLst/>
                          <a:latin typeface="Arial" panose="020B0604020202020204" pitchFamily="34" charset="0"/>
                          <a:ea typeface="Calibri" panose="020F0502020204030204" pitchFamily="34" charset="0"/>
                          <a:cs typeface="Times New Roman" panose="02020603050405020304" pitchFamily="18" charset="0"/>
                        </a:rPr>
                        <a:t>ρ</a:t>
                      </a:r>
                      <a:endParaRPr lang="en-US" sz="2400" u="none" strike="noStrike" dirty="0">
                        <a:effectLst/>
                        <a:latin typeface="Arial" panose="020B0604020202020204" pitchFamily="34" charset="0"/>
                        <a:cs typeface="Arial" panose="020B0604020202020204" pitchFamily="34" charset="0"/>
                      </a:endParaRPr>
                    </a:p>
                  </a:txBody>
                  <a:tcPr marL="64294" marR="64294" marT="7144" marB="0"/>
                </a:tc>
                <a:tc>
                  <a:txBody>
                    <a:bodyPr/>
                    <a:lstStyle/>
                    <a:p>
                      <a:pPr marL="0" marR="0" algn="ctr" fontAlgn="t">
                        <a:spcBef>
                          <a:spcPts val="0"/>
                        </a:spcBef>
                        <a:spcAft>
                          <a:spcPts val="0"/>
                        </a:spcAft>
                      </a:pPr>
                      <a:endParaRPr lang="en-US" sz="2400" u="none" strike="noStrike" dirty="0">
                        <a:effectLst/>
                        <a:latin typeface="Arial" panose="020B0604020202020204" pitchFamily="34" charset="0"/>
                        <a:cs typeface="Arial" panose="020B0604020202020204" pitchFamily="34" charset="0"/>
                      </a:endParaRPr>
                    </a:p>
                    <a:p>
                      <a:pPr marL="0" marR="0" algn="ctr" fontAlgn="t">
                        <a:spcBef>
                          <a:spcPts val="0"/>
                        </a:spcBef>
                        <a:spcAft>
                          <a:spcPts val="0"/>
                        </a:spcAft>
                      </a:pPr>
                      <a:r>
                        <a:rPr lang="en-US" sz="2400" u="none" strike="noStrike" dirty="0">
                          <a:effectLst/>
                          <a:latin typeface="Arial" panose="020B0604020202020204" pitchFamily="34" charset="0"/>
                          <a:cs typeface="Arial" panose="020B0604020202020204" pitchFamily="34" charset="0"/>
                        </a:rPr>
                        <a:t>Spatial p</a:t>
                      </a:r>
                      <a:endParaRPr lang="en-US" sz="2400" b="0" i="0" u="none" strike="noStrike" dirty="0">
                        <a:effectLst/>
                        <a:latin typeface="Arial" panose="020B0604020202020204" pitchFamily="34" charset="0"/>
                        <a:cs typeface="Arial" panose="020B0604020202020204" pitchFamily="34" charset="0"/>
                      </a:endParaRPr>
                    </a:p>
                  </a:txBody>
                  <a:tcPr marL="64294" marR="64294" marT="7144" marB="0"/>
                </a:tc>
                <a:extLst>
                  <a:ext uri="{0D108BD9-81ED-4DB2-BD59-A6C34878D82A}">
                    <a16:rowId xmlns:a16="http://schemas.microsoft.com/office/drawing/2014/main" val="161834992"/>
                  </a:ext>
                </a:extLst>
              </a:tr>
              <a:tr h="332824">
                <a:tc>
                  <a:txBody>
                    <a:bodyPr/>
                    <a:lstStyle/>
                    <a:p>
                      <a:pPr marL="0" marR="0">
                        <a:lnSpc>
                          <a:spcPct val="107000"/>
                        </a:lnSpc>
                        <a:spcBef>
                          <a:spcPts val="0"/>
                        </a:spcBef>
                        <a:spcAft>
                          <a:spcPts val="0"/>
                        </a:spcAft>
                      </a:pPr>
                      <a:r>
                        <a:rPr lang="en-US" sz="3200" b="1" kern="100" dirty="0">
                          <a:solidFill>
                            <a:schemeClr val="bg1">
                              <a:lumMod val="95000"/>
                            </a:schemeClr>
                          </a:solidFill>
                          <a:effectLst/>
                          <a:latin typeface="Agency FB" panose="020B0503020202020204" pitchFamily="34" charset="0"/>
                          <a:ea typeface="Calibri" panose="020F0502020204030204" pitchFamily="34" charset="0"/>
                          <a:cs typeface="Calibri" panose="020F0502020204030204" pitchFamily="34" charset="0"/>
                        </a:rPr>
                        <a:t>US Census tracts  </a:t>
                      </a:r>
                    </a:p>
                    <a:p>
                      <a:pPr marL="0" marR="0">
                        <a:lnSpc>
                          <a:spcPct val="107000"/>
                        </a:lnSpc>
                        <a:spcBef>
                          <a:spcPts val="0"/>
                        </a:spcBef>
                        <a:spcAft>
                          <a:spcPts val="0"/>
                        </a:spcAft>
                      </a:pPr>
                      <a:r>
                        <a:rPr lang="en-US" sz="3200" b="1" kern="100" dirty="0">
                          <a:solidFill>
                            <a:schemeClr val="bg1">
                              <a:lumMod val="95000"/>
                            </a:schemeClr>
                          </a:solidFill>
                          <a:effectLst/>
                          <a:latin typeface="Agency FB" panose="020B0503020202020204" pitchFamily="34" charset="0"/>
                          <a:ea typeface="Calibri" panose="020F0502020204030204" pitchFamily="34" charset="0"/>
                          <a:cs typeface="Calibri" panose="020F0502020204030204" pitchFamily="34" charset="0"/>
                        </a:rPr>
                        <a:t>FIPS with Life Expectancy</a:t>
                      </a:r>
                      <a:endParaRPr lang="en-US" sz="3200" b="1" kern="100" dirty="0">
                        <a:solidFill>
                          <a:schemeClr val="bg1">
                            <a:lumMod val="95000"/>
                          </a:schemeClr>
                        </a:solidFill>
                        <a:effectLst/>
                        <a:latin typeface="Agency FB" panose="020B0503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
                      <a:r>
                        <a:rPr lang="en-US" sz="3600" b="1" i="0" u="none" strike="noStrike" dirty="0">
                          <a:solidFill>
                            <a:srgbClr val="000000"/>
                          </a:solidFill>
                          <a:effectLst/>
                          <a:latin typeface="Arial" panose="020B0604020202020204" pitchFamily="34" charset="0"/>
                          <a:cs typeface="Arial" panose="020B0604020202020204" pitchFamily="34" charset="0"/>
                        </a:rPr>
                        <a:t>-0.081*</a:t>
                      </a:r>
                    </a:p>
                  </a:txBody>
                  <a:tcPr marL="7620" marR="7620" marT="7620" marB="0" anchor="b"/>
                </a:tc>
                <a:tc>
                  <a:txBody>
                    <a:bodyPr/>
                    <a:lstStyle/>
                    <a:p>
                      <a:pPr algn="ctr" fontAlgn="b"/>
                      <a:r>
                        <a:rPr lang="en-US" sz="3600" b="1" i="0" u="none" strike="noStrike">
                          <a:solidFill>
                            <a:srgbClr val="000000"/>
                          </a:solidFill>
                          <a:effectLst/>
                          <a:latin typeface="Courier New" panose="02070309020205020404" pitchFamily="49" charset="0"/>
                          <a:cs typeface="Courier New" panose="02070309020205020404" pitchFamily="49" charset="0"/>
                        </a:rPr>
                        <a:t>&lt;.001</a:t>
                      </a:r>
                    </a:p>
                  </a:txBody>
                  <a:tcPr marL="7620" marR="7620" marT="7620" marB="0" anchor="b"/>
                </a:tc>
                <a:tc>
                  <a:txBody>
                    <a:bodyPr/>
                    <a:lstStyle/>
                    <a:p>
                      <a:pPr algn="ctr" fontAlgn="b"/>
                      <a:r>
                        <a:rPr lang="en-US" sz="3600" b="1" i="0" u="none" strike="noStrike" dirty="0">
                          <a:solidFill>
                            <a:srgbClr val="000000"/>
                          </a:solidFill>
                          <a:effectLst/>
                          <a:latin typeface="Arial" panose="020B0604020202020204" pitchFamily="34" charset="0"/>
                          <a:cs typeface="Arial" panose="020B0604020202020204" pitchFamily="34" charset="0"/>
                        </a:rPr>
                        <a:t>-0.027*</a:t>
                      </a:r>
                    </a:p>
                  </a:txBody>
                  <a:tcPr marL="7620" marR="7620" marT="7620" marB="0" anchor="b"/>
                </a:tc>
                <a:tc>
                  <a:txBody>
                    <a:bodyPr/>
                    <a:lstStyle/>
                    <a:p>
                      <a:pPr algn="ctr" fontAlgn="b"/>
                      <a:r>
                        <a:rPr lang="en-US" sz="3600" b="1" i="0" u="none" strike="noStrike" dirty="0">
                          <a:solidFill>
                            <a:srgbClr val="000000"/>
                          </a:solidFill>
                          <a:effectLst/>
                          <a:latin typeface="Courier New" panose="02070309020205020404" pitchFamily="49" charset="0"/>
                          <a:cs typeface="Courier New" panose="02070309020205020404" pitchFamily="49" charset="0"/>
                        </a:rPr>
                        <a:t>&lt;.001</a:t>
                      </a:r>
                    </a:p>
                  </a:txBody>
                  <a:tcPr marL="7620" marR="7620" marT="7620" marB="0" anchor="b"/>
                </a:tc>
                <a:extLst>
                  <a:ext uri="{0D108BD9-81ED-4DB2-BD59-A6C34878D82A}">
                    <a16:rowId xmlns:a16="http://schemas.microsoft.com/office/drawing/2014/main" val="1981328030"/>
                  </a:ext>
                </a:extLst>
              </a:tr>
              <a:tr h="332824">
                <a:tc>
                  <a:txBody>
                    <a:bodyPr/>
                    <a:lstStyle/>
                    <a:p>
                      <a:pPr marL="0" marR="0">
                        <a:lnSpc>
                          <a:spcPct val="107000"/>
                        </a:lnSpc>
                        <a:spcBef>
                          <a:spcPts val="0"/>
                        </a:spcBef>
                        <a:spcAft>
                          <a:spcPts val="0"/>
                        </a:spcAft>
                      </a:pPr>
                      <a:r>
                        <a:rPr lang="en-US" sz="3200" b="1" kern="100" dirty="0">
                          <a:solidFill>
                            <a:schemeClr val="bg1">
                              <a:lumMod val="95000"/>
                            </a:schemeClr>
                          </a:solidFill>
                          <a:effectLst/>
                          <a:latin typeface="Agency FB" panose="020B0503020202020204" pitchFamily="34" charset="0"/>
                          <a:ea typeface="Calibri" panose="020F0502020204030204" pitchFamily="34" charset="0"/>
                          <a:cs typeface="Calibri" panose="020F0502020204030204" pitchFamily="34" charset="0"/>
                        </a:rPr>
                        <a:t>CT Census tracts: </a:t>
                      </a:r>
                    </a:p>
                    <a:p>
                      <a:pPr marL="0" marR="0">
                        <a:lnSpc>
                          <a:spcPct val="107000"/>
                        </a:lnSpc>
                        <a:spcBef>
                          <a:spcPts val="0"/>
                        </a:spcBef>
                        <a:spcAft>
                          <a:spcPts val="0"/>
                        </a:spcAft>
                      </a:pPr>
                      <a:r>
                        <a:rPr lang="en-US" sz="3200" b="1" kern="100" dirty="0">
                          <a:solidFill>
                            <a:schemeClr val="bg1">
                              <a:lumMod val="95000"/>
                            </a:schemeClr>
                          </a:solidFill>
                          <a:effectLst/>
                          <a:latin typeface="Agency FB" panose="020B0503020202020204" pitchFamily="34" charset="0"/>
                          <a:ea typeface="Calibri" panose="020F0502020204030204" pitchFamily="34" charset="0"/>
                          <a:cs typeface="Calibri" panose="020F0502020204030204" pitchFamily="34" charset="0"/>
                        </a:rPr>
                        <a:t>FIPS with Life Expectancy</a:t>
                      </a:r>
                      <a:endParaRPr lang="en-US" sz="3200" b="1" kern="100" dirty="0">
                        <a:solidFill>
                          <a:schemeClr val="bg1">
                            <a:lumMod val="95000"/>
                          </a:schemeClr>
                        </a:solidFill>
                        <a:effectLst/>
                        <a:latin typeface="Agency FB" panose="020B0503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en-US" sz="3200" b="1" kern="100" dirty="0">
                        <a:solidFill>
                          <a:schemeClr val="bg1">
                            <a:lumMod val="95000"/>
                          </a:schemeClr>
                        </a:solidFill>
                        <a:effectLst/>
                        <a:latin typeface="Agency FB" panose="020B050302020202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
                      <a:r>
                        <a:rPr lang="en-US" sz="3600" b="1" i="0" u="none" strike="noStrike" dirty="0">
                          <a:solidFill>
                            <a:srgbClr val="000000"/>
                          </a:solidFill>
                          <a:effectLst/>
                          <a:latin typeface="Arial" panose="020B0604020202020204" pitchFamily="34" charset="0"/>
                          <a:cs typeface="Arial" panose="020B0604020202020204" pitchFamily="34" charset="0"/>
                        </a:rPr>
                        <a:t>-0.155*</a:t>
                      </a:r>
                    </a:p>
                  </a:txBody>
                  <a:tcPr marL="7620" marR="7620" marT="7620" marB="0" anchor="b"/>
                </a:tc>
                <a:tc>
                  <a:txBody>
                    <a:bodyPr/>
                    <a:lstStyle/>
                    <a:p>
                      <a:pPr algn="ctr" fontAlgn="b"/>
                      <a:r>
                        <a:rPr lang="en-US" sz="3600" b="1" i="0" u="none" strike="noStrike">
                          <a:solidFill>
                            <a:srgbClr val="000000"/>
                          </a:solidFill>
                          <a:effectLst/>
                          <a:latin typeface="Courier New" panose="02070309020205020404" pitchFamily="49" charset="0"/>
                          <a:cs typeface="Courier New" panose="02070309020205020404" pitchFamily="49" charset="0"/>
                        </a:rPr>
                        <a:t>&lt;.001</a:t>
                      </a:r>
                    </a:p>
                  </a:txBody>
                  <a:tcPr marL="7620" marR="7620" marT="7620" marB="0" anchor="b"/>
                </a:tc>
                <a:tc>
                  <a:txBody>
                    <a:bodyPr/>
                    <a:lstStyle/>
                    <a:p>
                      <a:pPr algn="ctr" fontAlgn="b"/>
                      <a:r>
                        <a:rPr lang="en-US" sz="3600" b="0" i="0" u="none" strike="noStrike" dirty="0">
                          <a:solidFill>
                            <a:srgbClr val="000000"/>
                          </a:solidFill>
                          <a:effectLst/>
                          <a:latin typeface="Arial" panose="020B0604020202020204" pitchFamily="34" charset="0"/>
                          <a:cs typeface="Arial" panose="020B0604020202020204" pitchFamily="34" charset="0"/>
                        </a:rPr>
                        <a:t>-0.012</a:t>
                      </a:r>
                    </a:p>
                  </a:txBody>
                  <a:tcPr marL="7620" marR="7620" marT="7620" marB="0" anchor="b"/>
                </a:tc>
                <a:tc>
                  <a:txBody>
                    <a:bodyPr/>
                    <a:lstStyle/>
                    <a:p>
                      <a:pPr algn="ctr" fontAlgn="b"/>
                      <a:r>
                        <a:rPr lang="en-US" sz="3600" b="1" i="0" u="none" strike="noStrike" dirty="0">
                          <a:solidFill>
                            <a:srgbClr val="000000"/>
                          </a:solidFill>
                          <a:effectLst/>
                          <a:latin typeface="Courier New" panose="02070309020205020404" pitchFamily="49" charset="0"/>
                          <a:cs typeface="Courier New" panose="02070309020205020404" pitchFamily="49" charset="0"/>
                        </a:rPr>
                        <a:t>0.655</a:t>
                      </a:r>
                    </a:p>
                  </a:txBody>
                  <a:tcPr marL="7620" marR="7620" marT="7620" marB="0" anchor="b"/>
                </a:tc>
                <a:extLst>
                  <a:ext uri="{0D108BD9-81ED-4DB2-BD59-A6C34878D82A}">
                    <a16:rowId xmlns:a16="http://schemas.microsoft.com/office/drawing/2014/main" val="1601718049"/>
                  </a:ext>
                </a:extLst>
              </a:tr>
            </a:tbl>
          </a:graphicData>
        </a:graphic>
      </p:graphicFrame>
      <p:sp>
        <p:nvSpPr>
          <p:cNvPr id="6" name="TextBox 5">
            <a:extLst>
              <a:ext uri="{FF2B5EF4-FFF2-40B4-BE49-F238E27FC236}">
                <a16:creationId xmlns:a16="http://schemas.microsoft.com/office/drawing/2014/main" id="{537563D9-3D5E-DDAD-509F-61E47EAB2D5D}"/>
              </a:ext>
            </a:extLst>
          </p:cNvPr>
          <p:cNvSpPr txBox="1"/>
          <p:nvPr/>
        </p:nvSpPr>
        <p:spPr>
          <a:xfrm>
            <a:off x="108286" y="923761"/>
            <a:ext cx="11713103" cy="369332"/>
          </a:xfrm>
          <a:prstGeom prst="rect">
            <a:avLst/>
          </a:prstGeom>
          <a:noFill/>
        </p:spPr>
        <p:txBody>
          <a:bodyPr wrap="square" lIns="0" tIns="0" rIns="0" bIns="0">
            <a:spAutoFit/>
          </a:bodyPr>
          <a:lstStyle/>
          <a:p>
            <a:pPr lvl="0">
              <a:defRPr/>
            </a:pPr>
            <a:r>
              <a:rPr kumimoji="0" lang="en-US" sz="2400" i="0" u="none" strike="noStrike" kern="1200" cap="none" spc="0" normalizeH="0" baseline="0" noProof="0" dirty="0">
                <a:ln>
                  <a:noFill/>
                </a:ln>
                <a:solidFill>
                  <a:schemeClr val="accent2">
                    <a:lumMod val="50000"/>
                  </a:schemeClr>
                </a:solidFill>
                <a:effectLst/>
                <a:uLnTx/>
                <a:uFillTx/>
                <a:latin typeface="Arial Narrow" panose="020B0606020202030204" pitchFamily="34" charset="0"/>
                <a:ea typeface="Calibri" panose="020F0502020204030204" pitchFamily="34" charset="0"/>
                <a:cs typeface="Arial" panose="020B0604020202020204" pitchFamily="34" charset="0"/>
              </a:rPr>
              <a:t>The FIPS code as a number correlates naively (a-spatially) with Life Expectancy: spatially it does </a:t>
            </a:r>
            <a:r>
              <a:rPr kumimoji="0" lang="en-US" sz="2400" i="0" u="none" strike="noStrike" kern="1200" cap="none" spc="0" normalizeH="0" baseline="0" noProof="0" dirty="0">
                <a:ln>
                  <a:noFill/>
                </a:ln>
                <a:solidFill>
                  <a:srgbClr val="FF0000"/>
                </a:solidFill>
                <a:effectLst/>
                <a:uLnTx/>
                <a:uFillTx/>
                <a:latin typeface="Arial Narrow" panose="020B0606020202030204" pitchFamily="34" charset="0"/>
                <a:ea typeface="Calibri" panose="020F0502020204030204" pitchFamily="34" charset="0"/>
                <a:cs typeface="Arial" panose="020B0604020202020204" pitchFamily="34" charset="0"/>
              </a:rPr>
              <a:t>NOT</a:t>
            </a:r>
            <a:r>
              <a:rPr kumimoji="0" lang="en-US" sz="2400" i="0" u="none" strike="noStrike" kern="1200" cap="none" spc="0" normalizeH="0" baseline="0" noProof="0" dirty="0">
                <a:ln>
                  <a:noFill/>
                </a:ln>
                <a:solidFill>
                  <a:schemeClr val="accent2">
                    <a:lumMod val="50000"/>
                  </a:schemeClr>
                </a:solidFill>
                <a:effectLst/>
                <a:uLnTx/>
                <a:uFillTx/>
                <a:latin typeface="Arial Narrow" panose="020B0606020202030204" pitchFamily="34" charset="0"/>
                <a:ea typeface="Calibri" panose="020F0502020204030204" pitchFamily="34" charset="0"/>
                <a:cs typeface="Arial" panose="020B0604020202020204" pitchFamily="34" charset="0"/>
              </a:rPr>
              <a:t>!</a:t>
            </a:r>
          </a:p>
        </p:txBody>
      </p:sp>
      <p:pic>
        <p:nvPicPr>
          <p:cNvPr id="4" name="Picture 3">
            <a:extLst>
              <a:ext uri="{FF2B5EF4-FFF2-40B4-BE49-F238E27FC236}">
                <a16:creationId xmlns:a16="http://schemas.microsoft.com/office/drawing/2014/main" id="{9CB2A55D-5435-46A3-A9E3-9073C933B872}"/>
              </a:ext>
            </a:extLst>
          </p:cNvPr>
          <p:cNvPicPr>
            <a:picLocks noChangeAspect="1"/>
          </p:cNvPicPr>
          <p:nvPr/>
        </p:nvPicPr>
        <p:blipFill>
          <a:blip r:embed="rId2"/>
          <a:stretch>
            <a:fillRect/>
          </a:stretch>
        </p:blipFill>
        <p:spPr>
          <a:xfrm>
            <a:off x="10037617" y="6527405"/>
            <a:ext cx="1433947" cy="309760"/>
          </a:xfrm>
          <a:prstGeom prst="rect">
            <a:avLst/>
          </a:prstGeom>
        </p:spPr>
      </p:pic>
      <p:sp>
        <p:nvSpPr>
          <p:cNvPr id="8" name="Slide Number Placeholder 3">
            <a:extLst>
              <a:ext uri="{FF2B5EF4-FFF2-40B4-BE49-F238E27FC236}">
                <a16:creationId xmlns:a16="http://schemas.microsoft.com/office/drawing/2014/main" id="{81DFAAD8-98EB-AE4D-14ED-6FF3352F1B0F}"/>
              </a:ext>
            </a:extLst>
          </p:cNvPr>
          <p:cNvSpPr txBox="1">
            <a:spLocks/>
          </p:cNvSpPr>
          <p:nvPr/>
        </p:nvSpPr>
        <p:spPr>
          <a:xfrm>
            <a:off x="11471564" y="6529388"/>
            <a:ext cx="643060" cy="307777"/>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6</a:t>
            </a:fld>
            <a:r>
              <a:rPr lang="en-US" b="1" dirty="0">
                <a:solidFill>
                  <a:srgbClr val="7030A0"/>
                </a:solidFill>
              </a:rPr>
              <a:t> of 28</a:t>
            </a:r>
          </a:p>
        </p:txBody>
      </p:sp>
    </p:spTree>
    <p:extLst>
      <p:ext uri="{BB962C8B-B14F-4D97-AF65-F5344CB8AC3E}">
        <p14:creationId xmlns:p14="http://schemas.microsoft.com/office/powerpoint/2010/main" val="682643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21C17A3-E372-65B0-D902-6F582CFB89D3}"/>
              </a:ext>
            </a:extLst>
          </p:cNvPr>
          <p:cNvPicPr>
            <a:picLocks noChangeAspect="1"/>
          </p:cNvPicPr>
          <p:nvPr/>
        </p:nvPicPr>
        <p:blipFill>
          <a:blip r:embed="rId2"/>
          <a:stretch>
            <a:fillRect/>
          </a:stretch>
        </p:blipFill>
        <p:spPr>
          <a:xfrm>
            <a:off x="10037617" y="6527405"/>
            <a:ext cx="1433947" cy="309760"/>
          </a:xfrm>
          <a:prstGeom prst="rect">
            <a:avLst/>
          </a:prstGeom>
        </p:spPr>
      </p:pic>
      <p:pic>
        <p:nvPicPr>
          <p:cNvPr id="1026" name="Picture 2">
            <a:hlinkClick r:id="rId3"/>
            <a:extLst>
              <a:ext uri="{FF2B5EF4-FFF2-40B4-BE49-F238E27FC236}">
                <a16:creationId xmlns:a16="http://schemas.microsoft.com/office/drawing/2014/main" id="{CC6EBF3E-2844-F367-BE4A-3578F30ACF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493754"/>
            <a:ext cx="9898558" cy="503563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BB73D1B0-392A-8FC8-2E71-3BDFDF19EB2A}"/>
              </a:ext>
            </a:extLst>
          </p:cNvPr>
          <p:cNvSpPr txBox="1">
            <a:spLocks/>
          </p:cNvSpPr>
          <p:nvPr/>
        </p:nvSpPr>
        <p:spPr>
          <a:xfrm>
            <a:off x="838200" y="0"/>
            <a:ext cx="10515600" cy="112294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1. Why spatial analytics	 </a:t>
            </a:r>
          </a:p>
        </p:txBody>
      </p:sp>
      <p:sp>
        <p:nvSpPr>
          <p:cNvPr id="9" name="TextBox 8">
            <a:extLst>
              <a:ext uri="{FF2B5EF4-FFF2-40B4-BE49-F238E27FC236}">
                <a16:creationId xmlns:a16="http://schemas.microsoft.com/office/drawing/2014/main" id="{832D765E-CE64-9BBB-6049-0A72149FF93D}"/>
              </a:ext>
            </a:extLst>
          </p:cNvPr>
          <p:cNvSpPr txBox="1"/>
          <p:nvPr/>
        </p:nvSpPr>
        <p:spPr>
          <a:xfrm>
            <a:off x="-1" y="6550224"/>
            <a:ext cx="9673937" cy="307777"/>
          </a:xfrm>
          <a:prstGeom prst="rect">
            <a:avLst/>
          </a:prstGeom>
          <a:noFill/>
        </p:spPr>
        <p:txBody>
          <a:bodyPr wrap="square">
            <a:spAutoFit/>
          </a:bodyPr>
          <a:lstStyle/>
          <a:p>
            <a:pPr marR="0"/>
            <a:r>
              <a:rPr lang="en-US" sz="1400" i="0" dirty="0">
                <a:solidFill>
                  <a:srgbClr val="2A2A2A"/>
                </a:solidFill>
                <a:effectLst/>
                <a:latin typeface="Merriweather" panose="00000500000000000000" pitchFamily="2" charset="0"/>
              </a:rPr>
              <a:t>Spatial perspectives in family health research </a:t>
            </a:r>
            <a:r>
              <a:rPr lang="en-US" sz="1400" dirty="0">
                <a:latin typeface="Segoe UI" panose="020B0502040204020203" pitchFamily="34" charset="0"/>
                <a:hlinkClick r:id="rId5"/>
              </a:rPr>
              <a:t>https://academic.oup.com/fampra/article/39/3/556/6463006</a:t>
            </a:r>
            <a:r>
              <a:rPr lang="en-US" sz="1400" dirty="0">
                <a:latin typeface="Segoe UI" panose="020B0502040204020203" pitchFamily="34" charset="0"/>
              </a:rPr>
              <a:t> </a:t>
            </a:r>
            <a:endParaRPr lang="en-US" sz="1400" i="1" dirty="0">
              <a:latin typeface="Segoe UI" panose="020B0502040204020203" pitchFamily="34" charset="0"/>
            </a:endParaRPr>
          </a:p>
        </p:txBody>
      </p:sp>
      <p:sp>
        <p:nvSpPr>
          <p:cNvPr id="2" name="Slide Number Placeholder 3">
            <a:extLst>
              <a:ext uri="{FF2B5EF4-FFF2-40B4-BE49-F238E27FC236}">
                <a16:creationId xmlns:a16="http://schemas.microsoft.com/office/drawing/2014/main" id="{A8FFE08D-B50E-A704-D6E3-0478362648D2}"/>
              </a:ext>
            </a:extLst>
          </p:cNvPr>
          <p:cNvSpPr txBox="1">
            <a:spLocks/>
          </p:cNvSpPr>
          <p:nvPr/>
        </p:nvSpPr>
        <p:spPr>
          <a:xfrm>
            <a:off x="11471564" y="6529388"/>
            <a:ext cx="643060" cy="307777"/>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7</a:t>
            </a:fld>
            <a:r>
              <a:rPr lang="en-US" b="1" dirty="0">
                <a:solidFill>
                  <a:srgbClr val="7030A0"/>
                </a:solidFill>
              </a:rPr>
              <a:t> of 28</a:t>
            </a:r>
          </a:p>
        </p:txBody>
      </p:sp>
    </p:spTree>
    <p:extLst>
      <p:ext uri="{BB962C8B-B14F-4D97-AF65-F5344CB8AC3E}">
        <p14:creationId xmlns:p14="http://schemas.microsoft.com/office/powerpoint/2010/main" val="1284539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481E131-3465-4460-8D2C-039F9A7F65BD}"/>
              </a:ext>
            </a:extLst>
          </p:cNvPr>
          <p:cNvGrpSpPr/>
          <p:nvPr/>
        </p:nvGrpSpPr>
        <p:grpSpPr>
          <a:xfrm>
            <a:off x="2997815" y="1049627"/>
            <a:ext cx="5309696" cy="5140056"/>
            <a:chOff x="304710" y="1613831"/>
            <a:chExt cx="5309696" cy="5140056"/>
          </a:xfrm>
        </p:grpSpPr>
        <p:sp>
          <p:nvSpPr>
            <p:cNvPr id="23" name="Rectangle 22">
              <a:extLst>
                <a:ext uri="{FF2B5EF4-FFF2-40B4-BE49-F238E27FC236}">
                  <a16:creationId xmlns:a16="http://schemas.microsoft.com/office/drawing/2014/main" id="{B356C09F-0EAD-4152-BFC2-E32052BD7274}"/>
                </a:ext>
              </a:extLst>
            </p:cNvPr>
            <p:cNvSpPr/>
            <p:nvPr/>
          </p:nvSpPr>
          <p:spPr>
            <a:xfrm>
              <a:off x="304710" y="1613831"/>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4" name="Rectangle 23">
              <a:extLst>
                <a:ext uri="{FF2B5EF4-FFF2-40B4-BE49-F238E27FC236}">
                  <a16:creationId xmlns:a16="http://schemas.microsoft.com/office/drawing/2014/main" id="{19DEF400-E361-44EF-A53A-DC4282CDB750}"/>
                </a:ext>
              </a:extLst>
            </p:cNvPr>
            <p:cNvSpPr/>
            <p:nvPr/>
          </p:nvSpPr>
          <p:spPr>
            <a:xfrm>
              <a:off x="1632134" y="1613831"/>
              <a:ext cx="1327424" cy="1285014"/>
            </a:xfrm>
            <a:prstGeom prst="rect">
              <a:avLst/>
            </a:prstGeom>
            <a:solidFill>
              <a:schemeClr val="tx1">
                <a:lumMod val="50000"/>
                <a:lumOff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5" name="Rectangle 24">
              <a:extLst>
                <a:ext uri="{FF2B5EF4-FFF2-40B4-BE49-F238E27FC236}">
                  <a16:creationId xmlns:a16="http://schemas.microsoft.com/office/drawing/2014/main" id="{5C492403-D8E5-4E5E-9FBA-E8B3B214753D}"/>
                </a:ext>
              </a:extLst>
            </p:cNvPr>
            <p:cNvSpPr/>
            <p:nvPr/>
          </p:nvSpPr>
          <p:spPr>
            <a:xfrm>
              <a:off x="2959558" y="1613831"/>
              <a:ext cx="1327424" cy="1285014"/>
            </a:xfrm>
            <a:custGeom>
              <a:avLst/>
              <a:gdLst>
                <a:gd name="connsiteX0" fmla="*/ 0 w 1327424"/>
                <a:gd name="connsiteY0" fmla="*/ 0 h 1285014"/>
                <a:gd name="connsiteX1" fmla="*/ 402652 w 1327424"/>
                <a:gd name="connsiteY1" fmla="*/ 0 h 1285014"/>
                <a:gd name="connsiteX2" fmla="*/ 831852 w 1327424"/>
                <a:gd name="connsiteY2" fmla="*/ 0 h 1285014"/>
                <a:gd name="connsiteX3" fmla="*/ 1327424 w 1327424"/>
                <a:gd name="connsiteY3" fmla="*/ 0 h 1285014"/>
                <a:gd name="connsiteX4" fmla="*/ 1327424 w 1327424"/>
                <a:gd name="connsiteY4" fmla="*/ 454038 h 1285014"/>
                <a:gd name="connsiteX5" fmla="*/ 1327424 w 1327424"/>
                <a:gd name="connsiteY5" fmla="*/ 895226 h 1285014"/>
                <a:gd name="connsiteX6" fmla="*/ 1327424 w 1327424"/>
                <a:gd name="connsiteY6" fmla="*/ 1285014 h 1285014"/>
                <a:gd name="connsiteX7" fmla="*/ 858401 w 1327424"/>
                <a:gd name="connsiteY7" fmla="*/ 1285014 h 1285014"/>
                <a:gd name="connsiteX8" fmla="*/ 455749 w 1327424"/>
                <a:gd name="connsiteY8" fmla="*/ 1285014 h 1285014"/>
                <a:gd name="connsiteX9" fmla="*/ 0 w 1327424"/>
                <a:gd name="connsiteY9" fmla="*/ 1285014 h 1285014"/>
                <a:gd name="connsiteX10" fmla="*/ 0 w 1327424"/>
                <a:gd name="connsiteY10" fmla="*/ 830976 h 1285014"/>
                <a:gd name="connsiteX11" fmla="*/ 0 w 1327424"/>
                <a:gd name="connsiteY11" fmla="*/ 44118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98791" y="-6412"/>
                    <a:pt x="302268" y="592"/>
                    <a:pt x="402652" y="0"/>
                  </a:cubicBezTo>
                  <a:cubicBezTo>
                    <a:pt x="503036" y="-592"/>
                    <a:pt x="703433" y="43332"/>
                    <a:pt x="831852" y="0"/>
                  </a:cubicBezTo>
                  <a:cubicBezTo>
                    <a:pt x="960271" y="-43332"/>
                    <a:pt x="1080870" y="27856"/>
                    <a:pt x="1327424" y="0"/>
                  </a:cubicBezTo>
                  <a:cubicBezTo>
                    <a:pt x="1329280" y="91412"/>
                    <a:pt x="1286586" y="358864"/>
                    <a:pt x="1327424" y="454038"/>
                  </a:cubicBezTo>
                  <a:cubicBezTo>
                    <a:pt x="1368262" y="549212"/>
                    <a:pt x="1298733" y="674682"/>
                    <a:pt x="1327424" y="895226"/>
                  </a:cubicBezTo>
                  <a:cubicBezTo>
                    <a:pt x="1356115" y="1115770"/>
                    <a:pt x="1280857" y="1205617"/>
                    <a:pt x="1327424" y="1285014"/>
                  </a:cubicBezTo>
                  <a:cubicBezTo>
                    <a:pt x="1135696" y="1287088"/>
                    <a:pt x="1060391" y="1264784"/>
                    <a:pt x="858401" y="1285014"/>
                  </a:cubicBezTo>
                  <a:cubicBezTo>
                    <a:pt x="656411" y="1305244"/>
                    <a:pt x="627582" y="1282606"/>
                    <a:pt x="455749" y="1285014"/>
                  </a:cubicBezTo>
                  <a:cubicBezTo>
                    <a:pt x="283916" y="1287422"/>
                    <a:pt x="119962" y="1266297"/>
                    <a:pt x="0" y="1285014"/>
                  </a:cubicBezTo>
                  <a:cubicBezTo>
                    <a:pt x="-45748" y="1143286"/>
                    <a:pt x="31461" y="1043221"/>
                    <a:pt x="0" y="830976"/>
                  </a:cubicBezTo>
                  <a:cubicBezTo>
                    <a:pt x="-31461" y="618731"/>
                    <a:pt x="18565" y="626396"/>
                    <a:pt x="0" y="441188"/>
                  </a:cubicBezTo>
                  <a:cubicBezTo>
                    <a:pt x="-18565" y="255980"/>
                    <a:pt x="27106" y="166476"/>
                    <a:pt x="0" y="0"/>
                  </a:cubicBezTo>
                  <a:close/>
                </a:path>
                <a:path w="1327424" h="1285014" stroke="0" extrusionOk="0">
                  <a:moveTo>
                    <a:pt x="0" y="0"/>
                  </a:moveTo>
                  <a:cubicBezTo>
                    <a:pt x="171001" y="-28325"/>
                    <a:pt x="335000" y="2349"/>
                    <a:pt x="455749" y="0"/>
                  </a:cubicBezTo>
                  <a:cubicBezTo>
                    <a:pt x="576498" y="-2349"/>
                    <a:pt x="712462" y="30234"/>
                    <a:pt x="911498" y="0"/>
                  </a:cubicBezTo>
                  <a:cubicBezTo>
                    <a:pt x="1110534" y="-30234"/>
                    <a:pt x="1175870" y="42091"/>
                    <a:pt x="1327424" y="0"/>
                  </a:cubicBezTo>
                  <a:cubicBezTo>
                    <a:pt x="1334324" y="168269"/>
                    <a:pt x="1295658" y="240691"/>
                    <a:pt x="1327424" y="389788"/>
                  </a:cubicBezTo>
                  <a:cubicBezTo>
                    <a:pt x="1359190" y="538885"/>
                    <a:pt x="1298661" y="613084"/>
                    <a:pt x="1327424" y="792425"/>
                  </a:cubicBezTo>
                  <a:cubicBezTo>
                    <a:pt x="1356187" y="971766"/>
                    <a:pt x="1326172" y="1114930"/>
                    <a:pt x="1327424" y="1285014"/>
                  </a:cubicBezTo>
                  <a:cubicBezTo>
                    <a:pt x="1172654" y="1325091"/>
                    <a:pt x="963423" y="1249296"/>
                    <a:pt x="871675" y="1285014"/>
                  </a:cubicBezTo>
                  <a:cubicBezTo>
                    <a:pt x="779927" y="1320732"/>
                    <a:pt x="557877" y="1241777"/>
                    <a:pt x="442475" y="1285014"/>
                  </a:cubicBezTo>
                  <a:cubicBezTo>
                    <a:pt x="327073" y="1328251"/>
                    <a:pt x="128686" y="1282451"/>
                    <a:pt x="0" y="1285014"/>
                  </a:cubicBezTo>
                  <a:cubicBezTo>
                    <a:pt x="-32034" y="1136414"/>
                    <a:pt x="23775" y="1019732"/>
                    <a:pt x="0" y="895226"/>
                  </a:cubicBezTo>
                  <a:cubicBezTo>
                    <a:pt x="-23775" y="770720"/>
                    <a:pt x="51776" y="594472"/>
                    <a:pt x="0" y="441188"/>
                  </a:cubicBezTo>
                  <a:cubicBezTo>
                    <a:pt x="-51776" y="287904"/>
                    <a:pt x="43886" y="157118"/>
                    <a:pt x="0" y="0"/>
                  </a:cubicBezTo>
                  <a:close/>
                </a:path>
              </a:pathLst>
            </a:custGeom>
            <a:solidFill>
              <a:schemeClr val="bg1">
                <a:lumMod val="85000"/>
              </a:schemeClr>
            </a:solidFill>
            <a:ln w="38100">
              <a:solidFill>
                <a:schemeClr val="tx1">
                  <a:lumMod val="75000"/>
                  <a:lumOff val="25000"/>
                </a:schemeClr>
              </a:solidFill>
              <a:extLst>
                <a:ext uri="{C807C97D-BFC1-408E-A445-0C87EB9F89A2}">
                  <ask:lineSketchStyleProps xmlns:ask="http://schemas.microsoft.com/office/drawing/2018/sketchyshapes" sd="2181918364">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6" name="Rectangle 25">
              <a:extLst>
                <a:ext uri="{FF2B5EF4-FFF2-40B4-BE49-F238E27FC236}">
                  <a16:creationId xmlns:a16="http://schemas.microsoft.com/office/drawing/2014/main" id="{35544614-9001-4E44-B67F-F1D8186FCA74}"/>
                </a:ext>
              </a:extLst>
            </p:cNvPr>
            <p:cNvSpPr/>
            <p:nvPr/>
          </p:nvSpPr>
          <p:spPr>
            <a:xfrm>
              <a:off x="4286982" y="1613831"/>
              <a:ext cx="1327424" cy="1285014"/>
            </a:xfrm>
            <a:prstGeom prst="rect">
              <a:avLst/>
            </a:prstGeom>
            <a:solidFill>
              <a:schemeClr val="tx1">
                <a:lumMod val="50000"/>
                <a:lumOff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7" name="Rectangle 26">
              <a:extLst>
                <a:ext uri="{FF2B5EF4-FFF2-40B4-BE49-F238E27FC236}">
                  <a16:creationId xmlns:a16="http://schemas.microsoft.com/office/drawing/2014/main" id="{5BA42629-7334-4963-B566-FDBA3C669C3D}"/>
                </a:ext>
              </a:extLst>
            </p:cNvPr>
            <p:cNvSpPr/>
            <p:nvPr/>
          </p:nvSpPr>
          <p:spPr>
            <a:xfrm>
              <a:off x="304710" y="2898845"/>
              <a:ext cx="1327424" cy="1285014"/>
            </a:xfrm>
            <a:prstGeom prst="rect">
              <a:avLst/>
            </a:prstGeom>
            <a:solidFill>
              <a:schemeClr val="tx1">
                <a:lumMod val="50000"/>
                <a:lumOff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8" name="Rectangle 27">
              <a:extLst>
                <a:ext uri="{FF2B5EF4-FFF2-40B4-BE49-F238E27FC236}">
                  <a16:creationId xmlns:a16="http://schemas.microsoft.com/office/drawing/2014/main" id="{A0E28DDC-31A9-41E8-9541-71A340588E0C}"/>
                </a:ext>
              </a:extLst>
            </p:cNvPr>
            <p:cNvSpPr/>
            <p:nvPr/>
          </p:nvSpPr>
          <p:spPr>
            <a:xfrm>
              <a:off x="1632134" y="2898845"/>
              <a:ext cx="1327424" cy="1285014"/>
            </a:xfrm>
            <a:custGeom>
              <a:avLst/>
              <a:gdLst>
                <a:gd name="connsiteX0" fmla="*/ 0 w 1327424"/>
                <a:gd name="connsiteY0" fmla="*/ 0 h 1285014"/>
                <a:gd name="connsiteX1" fmla="*/ 455749 w 1327424"/>
                <a:gd name="connsiteY1" fmla="*/ 0 h 1285014"/>
                <a:gd name="connsiteX2" fmla="*/ 871675 w 1327424"/>
                <a:gd name="connsiteY2" fmla="*/ 0 h 1285014"/>
                <a:gd name="connsiteX3" fmla="*/ 1327424 w 1327424"/>
                <a:gd name="connsiteY3" fmla="*/ 0 h 1285014"/>
                <a:gd name="connsiteX4" fmla="*/ 1327424 w 1327424"/>
                <a:gd name="connsiteY4" fmla="*/ 441188 h 1285014"/>
                <a:gd name="connsiteX5" fmla="*/ 1327424 w 1327424"/>
                <a:gd name="connsiteY5" fmla="*/ 830976 h 1285014"/>
                <a:gd name="connsiteX6" fmla="*/ 1327424 w 1327424"/>
                <a:gd name="connsiteY6" fmla="*/ 1285014 h 1285014"/>
                <a:gd name="connsiteX7" fmla="*/ 858401 w 1327424"/>
                <a:gd name="connsiteY7" fmla="*/ 1285014 h 1285014"/>
                <a:gd name="connsiteX8" fmla="*/ 402652 w 1327424"/>
                <a:gd name="connsiteY8" fmla="*/ 1285014 h 1285014"/>
                <a:gd name="connsiteX9" fmla="*/ 0 w 1327424"/>
                <a:gd name="connsiteY9" fmla="*/ 1285014 h 1285014"/>
                <a:gd name="connsiteX10" fmla="*/ 0 w 1327424"/>
                <a:gd name="connsiteY10" fmla="*/ 856676 h 1285014"/>
                <a:gd name="connsiteX11" fmla="*/ 0 w 1327424"/>
                <a:gd name="connsiteY11" fmla="*/ 40263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144610" y="-15004"/>
                    <a:pt x="275911" y="31171"/>
                    <a:pt x="455749" y="0"/>
                  </a:cubicBezTo>
                  <a:cubicBezTo>
                    <a:pt x="635587" y="-31171"/>
                    <a:pt x="718651" y="4920"/>
                    <a:pt x="871675" y="0"/>
                  </a:cubicBezTo>
                  <a:cubicBezTo>
                    <a:pt x="1024699" y="-4920"/>
                    <a:pt x="1117084" y="37220"/>
                    <a:pt x="1327424" y="0"/>
                  </a:cubicBezTo>
                  <a:cubicBezTo>
                    <a:pt x="1327621" y="175944"/>
                    <a:pt x="1312011" y="348216"/>
                    <a:pt x="1327424" y="441188"/>
                  </a:cubicBezTo>
                  <a:cubicBezTo>
                    <a:pt x="1342837" y="534160"/>
                    <a:pt x="1323087" y="721209"/>
                    <a:pt x="1327424" y="830976"/>
                  </a:cubicBezTo>
                  <a:cubicBezTo>
                    <a:pt x="1331761" y="940743"/>
                    <a:pt x="1291728" y="1155546"/>
                    <a:pt x="1327424" y="1285014"/>
                  </a:cubicBezTo>
                  <a:cubicBezTo>
                    <a:pt x="1156081" y="1307260"/>
                    <a:pt x="1087278" y="1251542"/>
                    <a:pt x="858401" y="1285014"/>
                  </a:cubicBezTo>
                  <a:cubicBezTo>
                    <a:pt x="629524" y="1318486"/>
                    <a:pt x="523425" y="1245986"/>
                    <a:pt x="402652" y="1285014"/>
                  </a:cubicBezTo>
                  <a:cubicBezTo>
                    <a:pt x="281879" y="1324042"/>
                    <a:pt x="119548" y="1275096"/>
                    <a:pt x="0" y="1285014"/>
                  </a:cubicBezTo>
                  <a:cubicBezTo>
                    <a:pt x="-28160" y="1149919"/>
                    <a:pt x="44191" y="955987"/>
                    <a:pt x="0" y="856676"/>
                  </a:cubicBezTo>
                  <a:cubicBezTo>
                    <a:pt x="-44191" y="757365"/>
                    <a:pt x="38681" y="529144"/>
                    <a:pt x="0" y="402638"/>
                  </a:cubicBezTo>
                  <a:cubicBezTo>
                    <a:pt x="-38681" y="276132"/>
                    <a:pt x="10847" y="156882"/>
                    <a:pt x="0" y="0"/>
                  </a:cubicBezTo>
                  <a:close/>
                </a:path>
                <a:path w="1327424" h="1285014" stroke="0" extrusionOk="0">
                  <a:moveTo>
                    <a:pt x="0" y="0"/>
                  </a:moveTo>
                  <a:cubicBezTo>
                    <a:pt x="164956" y="-16844"/>
                    <a:pt x="349047" y="29439"/>
                    <a:pt x="442475" y="0"/>
                  </a:cubicBezTo>
                  <a:cubicBezTo>
                    <a:pt x="535904" y="-29439"/>
                    <a:pt x="651497" y="19858"/>
                    <a:pt x="845127" y="0"/>
                  </a:cubicBezTo>
                  <a:cubicBezTo>
                    <a:pt x="1038757" y="-19858"/>
                    <a:pt x="1184804" y="42185"/>
                    <a:pt x="1327424" y="0"/>
                  </a:cubicBezTo>
                  <a:cubicBezTo>
                    <a:pt x="1336698" y="142582"/>
                    <a:pt x="1326546" y="308686"/>
                    <a:pt x="1327424" y="389788"/>
                  </a:cubicBezTo>
                  <a:cubicBezTo>
                    <a:pt x="1328302" y="470890"/>
                    <a:pt x="1298712" y="622478"/>
                    <a:pt x="1327424" y="779575"/>
                  </a:cubicBezTo>
                  <a:cubicBezTo>
                    <a:pt x="1356136" y="936672"/>
                    <a:pt x="1273980" y="1045435"/>
                    <a:pt x="1327424" y="1285014"/>
                  </a:cubicBezTo>
                  <a:cubicBezTo>
                    <a:pt x="1180003" y="1326241"/>
                    <a:pt x="1063284" y="1266067"/>
                    <a:pt x="898224" y="1285014"/>
                  </a:cubicBezTo>
                  <a:cubicBezTo>
                    <a:pt x="733164" y="1303961"/>
                    <a:pt x="642403" y="1278681"/>
                    <a:pt x="442475" y="1285014"/>
                  </a:cubicBezTo>
                  <a:cubicBezTo>
                    <a:pt x="242547" y="1291347"/>
                    <a:pt x="126085" y="1264136"/>
                    <a:pt x="0" y="1285014"/>
                  </a:cubicBezTo>
                  <a:cubicBezTo>
                    <a:pt x="-44154" y="1122683"/>
                    <a:pt x="26815" y="1004965"/>
                    <a:pt x="0" y="830976"/>
                  </a:cubicBezTo>
                  <a:cubicBezTo>
                    <a:pt x="-26815" y="656987"/>
                    <a:pt x="27263" y="502424"/>
                    <a:pt x="0" y="402638"/>
                  </a:cubicBezTo>
                  <a:cubicBezTo>
                    <a:pt x="-27263" y="302852"/>
                    <a:pt x="14363" y="186319"/>
                    <a:pt x="0" y="0"/>
                  </a:cubicBezTo>
                  <a:close/>
                </a:path>
              </a:pathLst>
            </a:custGeom>
            <a:solidFill>
              <a:schemeClr val="bg1">
                <a:lumMod val="85000"/>
              </a:schemeClr>
            </a:solidFill>
            <a:ln w="38100">
              <a:solidFill>
                <a:schemeClr val="tx1">
                  <a:lumMod val="75000"/>
                  <a:lumOff val="25000"/>
                </a:schemeClr>
              </a:solidFill>
              <a:extLst>
                <a:ext uri="{C807C97D-BFC1-408E-A445-0C87EB9F89A2}">
                  <ask:lineSketchStyleProps xmlns:ask="http://schemas.microsoft.com/office/drawing/2018/sketchyshapes" sd="653822234">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9" name="Rectangle 28">
              <a:extLst>
                <a:ext uri="{FF2B5EF4-FFF2-40B4-BE49-F238E27FC236}">
                  <a16:creationId xmlns:a16="http://schemas.microsoft.com/office/drawing/2014/main" id="{84A9667E-BC80-4B87-A35D-9982A541DD49}"/>
                </a:ext>
              </a:extLst>
            </p:cNvPr>
            <p:cNvSpPr/>
            <p:nvPr/>
          </p:nvSpPr>
          <p:spPr>
            <a:xfrm>
              <a:off x="2959558" y="2898845"/>
              <a:ext cx="1327424" cy="1285014"/>
            </a:xfrm>
            <a:custGeom>
              <a:avLst/>
              <a:gdLst>
                <a:gd name="connsiteX0" fmla="*/ 0 w 1327424"/>
                <a:gd name="connsiteY0" fmla="*/ 0 h 1285014"/>
                <a:gd name="connsiteX1" fmla="*/ 429200 w 1327424"/>
                <a:gd name="connsiteY1" fmla="*/ 0 h 1285014"/>
                <a:gd name="connsiteX2" fmla="*/ 871675 w 1327424"/>
                <a:gd name="connsiteY2" fmla="*/ 0 h 1285014"/>
                <a:gd name="connsiteX3" fmla="*/ 1327424 w 1327424"/>
                <a:gd name="connsiteY3" fmla="*/ 0 h 1285014"/>
                <a:gd name="connsiteX4" fmla="*/ 1327424 w 1327424"/>
                <a:gd name="connsiteY4" fmla="*/ 441188 h 1285014"/>
                <a:gd name="connsiteX5" fmla="*/ 1327424 w 1327424"/>
                <a:gd name="connsiteY5" fmla="*/ 830976 h 1285014"/>
                <a:gd name="connsiteX6" fmla="*/ 1327424 w 1327424"/>
                <a:gd name="connsiteY6" fmla="*/ 1285014 h 1285014"/>
                <a:gd name="connsiteX7" fmla="*/ 858401 w 1327424"/>
                <a:gd name="connsiteY7" fmla="*/ 1285014 h 1285014"/>
                <a:gd name="connsiteX8" fmla="*/ 389378 w 1327424"/>
                <a:gd name="connsiteY8" fmla="*/ 1285014 h 1285014"/>
                <a:gd name="connsiteX9" fmla="*/ 0 w 1327424"/>
                <a:gd name="connsiteY9" fmla="*/ 1285014 h 1285014"/>
                <a:gd name="connsiteX10" fmla="*/ 0 w 1327424"/>
                <a:gd name="connsiteY10" fmla="*/ 869526 h 1285014"/>
                <a:gd name="connsiteX11" fmla="*/ 0 w 1327424"/>
                <a:gd name="connsiteY11" fmla="*/ 44118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105438" y="-46197"/>
                    <a:pt x="316699" y="31627"/>
                    <a:pt x="429200" y="0"/>
                  </a:cubicBezTo>
                  <a:cubicBezTo>
                    <a:pt x="541701" y="-31627"/>
                    <a:pt x="650587" y="18531"/>
                    <a:pt x="871675" y="0"/>
                  </a:cubicBezTo>
                  <a:cubicBezTo>
                    <a:pt x="1092764" y="-18531"/>
                    <a:pt x="1112611" y="48703"/>
                    <a:pt x="1327424" y="0"/>
                  </a:cubicBezTo>
                  <a:cubicBezTo>
                    <a:pt x="1366741" y="165508"/>
                    <a:pt x="1287441" y="342497"/>
                    <a:pt x="1327424" y="441188"/>
                  </a:cubicBezTo>
                  <a:cubicBezTo>
                    <a:pt x="1367407" y="539879"/>
                    <a:pt x="1300885" y="664590"/>
                    <a:pt x="1327424" y="830976"/>
                  </a:cubicBezTo>
                  <a:cubicBezTo>
                    <a:pt x="1353963" y="997362"/>
                    <a:pt x="1280774" y="1086848"/>
                    <a:pt x="1327424" y="1285014"/>
                  </a:cubicBezTo>
                  <a:cubicBezTo>
                    <a:pt x="1099636" y="1299224"/>
                    <a:pt x="982349" y="1249493"/>
                    <a:pt x="858401" y="1285014"/>
                  </a:cubicBezTo>
                  <a:cubicBezTo>
                    <a:pt x="734453" y="1320535"/>
                    <a:pt x="502373" y="1247729"/>
                    <a:pt x="389378" y="1285014"/>
                  </a:cubicBezTo>
                  <a:cubicBezTo>
                    <a:pt x="276383" y="1322299"/>
                    <a:pt x="108141" y="1266107"/>
                    <a:pt x="0" y="1285014"/>
                  </a:cubicBezTo>
                  <a:cubicBezTo>
                    <a:pt x="-3530" y="1124288"/>
                    <a:pt x="18409" y="1012732"/>
                    <a:pt x="0" y="869526"/>
                  </a:cubicBezTo>
                  <a:cubicBezTo>
                    <a:pt x="-18409" y="726320"/>
                    <a:pt x="28689" y="577763"/>
                    <a:pt x="0" y="441188"/>
                  </a:cubicBezTo>
                  <a:cubicBezTo>
                    <a:pt x="-28689" y="304613"/>
                    <a:pt x="4607" y="164257"/>
                    <a:pt x="0" y="0"/>
                  </a:cubicBezTo>
                  <a:close/>
                </a:path>
                <a:path w="1327424" h="1285014" stroke="0" extrusionOk="0">
                  <a:moveTo>
                    <a:pt x="0" y="0"/>
                  </a:moveTo>
                  <a:cubicBezTo>
                    <a:pt x="140395" y="-16669"/>
                    <a:pt x="292364" y="47891"/>
                    <a:pt x="429200" y="0"/>
                  </a:cubicBezTo>
                  <a:cubicBezTo>
                    <a:pt x="566036" y="-47891"/>
                    <a:pt x="746559" y="12822"/>
                    <a:pt x="831852" y="0"/>
                  </a:cubicBezTo>
                  <a:cubicBezTo>
                    <a:pt x="917145" y="-12822"/>
                    <a:pt x="1210621" y="14701"/>
                    <a:pt x="1327424" y="0"/>
                  </a:cubicBezTo>
                  <a:cubicBezTo>
                    <a:pt x="1357201" y="201993"/>
                    <a:pt x="1302506" y="275638"/>
                    <a:pt x="1327424" y="415488"/>
                  </a:cubicBezTo>
                  <a:cubicBezTo>
                    <a:pt x="1352342" y="555338"/>
                    <a:pt x="1282977" y="683867"/>
                    <a:pt x="1327424" y="818126"/>
                  </a:cubicBezTo>
                  <a:cubicBezTo>
                    <a:pt x="1371871" y="952385"/>
                    <a:pt x="1278437" y="1161025"/>
                    <a:pt x="1327424" y="1285014"/>
                  </a:cubicBezTo>
                  <a:cubicBezTo>
                    <a:pt x="1224612" y="1333499"/>
                    <a:pt x="996136" y="1245175"/>
                    <a:pt x="884949" y="1285014"/>
                  </a:cubicBezTo>
                  <a:cubicBezTo>
                    <a:pt x="773763" y="1324853"/>
                    <a:pt x="614147" y="1274195"/>
                    <a:pt x="415926" y="1285014"/>
                  </a:cubicBezTo>
                  <a:cubicBezTo>
                    <a:pt x="217705" y="1295833"/>
                    <a:pt x="124885" y="1271037"/>
                    <a:pt x="0" y="1285014"/>
                  </a:cubicBezTo>
                  <a:cubicBezTo>
                    <a:pt x="-12401" y="1159575"/>
                    <a:pt x="22413" y="959621"/>
                    <a:pt x="0" y="856676"/>
                  </a:cubicBezTo>
                  <a:cubicBezTo>
                    <a:pt x="-22413" y="753731"/>
                    <a:pt x="41061" y="607157"/>
                    <a:pt x="0" y="441188"/>
                  </a:cubicBezTo>
                  <a:cubicBezTo>
                    <a:pt x="-41061" y="275219"/>
                    <a:pt x="40055" y="149657"/>
                    <a:pt x="0" y="0"/>
                  </a:cubicBezTo>
                  <a:close/>
                </a:path>
              </a:pathLst>
            </a:custGeom>
            <a:solidFill>
              <a:schemeClr val="tx1">
                <a:lumMod val="50000"/>
                <a:lumOff val="50000"/>
              </a:schemeClr>
            </a:solidFill>
            <a:ln w="38100">
              <a:solidFill>
                <a:schemeClr val="tx1">
                  <a:lumMod val="75000"/>
                  <a:lumOff val="25000"/>
                </a:schemeClr>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0" name="Rectangle 29">
              <a:extLst>
                <a:ext uri="{FF2B5EF4-FFF2-40B4-BE49-F238E27FC236}">
                  <a16:creationId xmlns:a16="http://schemas.microsoft.com/office/drawing/2014/main" id="{ACB3C141-CCE1-4FD8-9ECB-52F436AD794E}"/>
                </a:ext>
              </a:extLst>
            </p:cNvPr>
            <p:cNvSpPr/>
            <p:nvPr/>
          </p:nvSpPr>
          <p:spPr>
            <a:xfrm>
              <a:off x="4286982" y="2898845"/>
              <a:ext cx="1327424" cy="1285014"/>
            </a:xfrm>
            <a:custGeom>
              <a:avLst/>
              <a:gdLst>
                <a:gd name="connsiteX0" fmla="*/ 0 w 1327424"/>
                <a:gd name="connsiteY0" fmla="*/ 0 h 1285014"/>
                <a:gd name="connsiteX1" fmla="*/ 455749 w 1327424"/>
                <a:gd name="connsiteY1" fmla="*/ 0 h 1285014"/>
                <a:gd name="connsiteX2" fmla="*/ 858401 w 1327424"/>
                <a:gd name="connsiteY2" fmla="*/ 0 h 1285014"/>
                <a:gd name="connsiteX3" fmla="*/ 1327424 w 1327424"/>
                <a:gd name="connsiteY3" fmla="*/ 0 h 1285014"/>
                <a:gd name="connsiteX4" fmla="*/ 1327424 w 1327424"/>
                <a:gd name="connsiteY4" fmla="*/ 454038 h 1285014"/>
                <a:gd name="connsiteX5" fmla="*/ 1327424 w 1327424"/>
                <a:gd name="connsiteY5" fmla="*/ 895226 h 1285014"/>
                <a:gd name="connsiteX6" fmla="*/ 1327424 w 1327424"/>
                <a:gd name="connsiteY6" fmla="*/ 1285014 h 1285014"/>
                <a:gd name="connsiteX7" fmla="*/ 871675 w 1327424"/>
                <a:gd name="connsiteY7" fmla="*/ 1285014 h 1285014"/>
                <a:gd name="connsiteX8" fmla="*/ 455749 w 1327424"/>
                <a:gd name="connsiteY8" fmla="*/ 1285014 h 1285014"/>
                <a:gd name="connsiteX9" fmla="*/ 0 w 1327424"/>
                <a:gd name="connsiteY9" fmla="*/ 1285014 h 1285014"/>
                <a:gd name="connsiteX10" fmla="*/ 0 w 1327424"/>
                <a:gd name="connsiteY10" fmla="*/ 843826 h 1285014"/>
                <a:gd name="connsiteX11" fmla="*/ 0 w 1327424"/>
                <a:gd name="connsiteY11" fmla="*/ 40263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135193" y="-21853"/>
                    <a:pt x="310713" y="47331"/>
                    <a:pt x="455749" y="0"/>
                  </a:cubicBezTo>
                  <a:cubicBezTo>
                    <a:pt x="600785" y="-47331"/>
                    <a:pt x="755782" y="23127"/>
                    <a:pt x="858401" y="0"/>
                  </a:cubicBezTo>
                  <a:cubicBezTo>
                    <a:pt x="961020" y="-23127"/>
                    <a:pt x="1121395" y="22838"/>
                    <a:pt x="1327424" y="0"/>
                  </a:cubicBezTo>
                  <a:cubicBezTo>
                    <a:pt x="1373675" y="205233"/>
                    <a:pt x="1289577" y="307489"/>
                    <a:pt x="1327424" y="454038"/>
                  </a:cubicBezTo>
                  <a:cubicBezTo>
                    <a:pt x="1365271" y="600587"/>
                    <a:pt x="1308649" y="753887"/>
                    <a:pt x="1327424" y="895226"/>
                  </a:cubicBezTo>
                  <a:cubicBezTo>
                    <a:pt x="1346199" y="1036565"/>
                    <a:pt x="1318532" y="1197106"/>
                    <a:pt x="1327424" y="1285014"/>
                  </a:cubicBezTo>
                  <a:cubicBezTo>
                    <a:pt x="1100773" y="1303677"/>
                    <a:pt x="1043405" y="1232387"/>
                    <a:pt x="871675" y="1285014"/>
                  </a:cubicBezTo>
                  <a:cubicBezTo>
                    <a:pt x="699945" y="1337641"/>
                    <a:pt x="608962" y="1257906"/>
                    <a:pt x="455749" y="1285014"/>
                  </a:cubicBezTo>
                  <a:cubicBezTo>
                    <a:pt x="302536" y="1312122"/>
                    <a:pt x="178109" y="1275502"/>
                    <a:pt x="0" y="1285014"/>
                  </a:cubicBezTo>
                  <a:cubicBezTo>
                    <a:pt x="-26898" y="1131622"/>
                    <a:pt x="31880" y="1062348"/>
                    <a:pt x="0" y="843826"/>
                  </a:cubicBezTo>
                  <a:cubicBezTo>
                    <a:pt x="-31880" y="625304"/>
                    <a:pt x="32938" y="589810"/>
                    <a:pt x="0" y="402638"/>
                  </a:cubicBezTo>
                  <a:cubicBezTo>
                    <a:pt x="-32938" y="215466"/>
                    <a:pt x="10238" y="137250"/>
                    <a:pt x="0" y="0"/>
                  </a:cubicBezTo>
                  <a:close/>
                </a:path>
                <a:path w="1327424" h="1285014" stroke="0" extrusionOk="0">
                  <a:moveTo>
                    <a:pt x="0" y="0"/>
                  </a:moveTo>
                  <a:cubicBezTo>
                    <a:pt x="124947" y="-49386"/>
                    <a:pt x="232408" y="47673"/>
                    <a:pt x="442475" y="0"/>
                  </a:cubicBezTo>
                  <a:cubicBezTo>
                    <a:pt x="652542" y="-47673"/>
                    <a:pt x="671868" y="11640"/>
                    <a:pt x="858401" y="0"/>
                  </a:cubicBezTo>
                  <a:cubicBezTo>
                    <a:pt x="1044934" y="-11640"/>
                    <a:pt x="1227543" y="414"/>
                    <a:pt x="1327424" y="0"/>
                  </a:cubicBezTo>
                  <a:cubicBezTo>
                    <a:pt x="1352754" y="162157"/>
                    <a:pt x="1281716" y="226895"/>
                    <a:pt x="1327424" y="402638"/>
                  </a:cubicBezTo>
                  <a:cubicBezTo>
                    <a:pt x="1373132" y="578381"/>
                    <a:pt x="1299331" y="668466"/>
                    <a:pt x="1327424" y="830976"/>
                  </a:cubicBezTo>
                  <a:cubicBezTo>
                    <a:pt x="1355517" y="993486"/>
                    <a:pt x="1286496" y="1191898"/>
                    <a:pt x="1327424" y="1285014"/>
                  </a:cubicBezTo>
                  <a:cubicBezTo>
                    <a:pt x="1165905" y="1329346"/>
                    <a:pt x="1037050" y="1233583"/>
                    <a:pt x="858401" y="1285014"/>
                  </a:cubicBezTo>
                  <a:cubicBezTo>
                    <a:pt x="679752" y="1336445"/>
                    <a:pt x="599704" y="1249141"/>
                    <a:pt x="415926" y="1285014"/>
                  </a:cubicBezTo>
                  <a:cubicBezTo>
                    <a:pt x="232149" y="1320887"/>
                    <a:pt x="131928" y="1238606"/>
                    <a:pt x="0" y="1285014"/>
                  </a:cubicBezTo>
                  <a:cubicBezTo>
                    <a:pt x="-42924" y="1103747"/>
                    <a:pt x="19380" y="1008246"/>
                    <a:pt x="0" y="843826"/>
                  </a:cubicBezTo>
                  <a:cubicBezTo>
                    <a:pt x="-19380" y="679406"/>
                    <a:pt x="32111" y="586721"/>
                    <a:pt x="0" y="402638"/>
                  </a:cubicBezTo>
                  <a:cubicBezTo>
                    <a:pt x="-32111" y="218555"/>
                    <a:pt x="2136" y="100953"/>
                    <a:pt x="0" y="0"/>
                  </a:cubicBezTo>
                  <a:close/>
                </a:path>
              </a:pathLst>
            </a:custGeom>
            <a:solidFill>
              <a:schemeClr val="bg1">
                <a:lumMod val="85000"/>
              </a:schemeClr>
            </a:solidFill>
            <a:ln w="38100">
              <a:solidFill>
                <a:schemeClr val="tx1">
                  <a:lumMod val="75000"/>
                  <a:lumOff val="25000"/>
                </a:schemeClr>
              </a:solidFill>
              <a:extLst>
                <a:ext uri="{C807C97D-BFC1-408E-A445-0C87EB9F89A2}">
                  <ask:lineSketchStyleProps xmlns:ask="http://schemas.microsoft.com/office/drawing/2018/sketchyshapes" sd="3563984335">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1" name="Rectangle 30">
              <a:extLst>
                <a:ext uri="{FF2B5EF4-FFF2-40B4-BE49-F238E27FC236}">
                  <a16:creationId xmlns:a16="http://schemas.microsoft.com/office/drawing/2014/main" id="{0374630E-5FC0-41B3-86D2-E0FC13C83C02}"/>
                </a:ext>
              </a:extLst>
            </p:cNvPr>
            <p:cNvSpPr/>
            <p:nvPr/>
          </p:nvSpPr>
          <p:spPr>
            <a:xfrm>
              <a:off x="304710" y="4183859"/>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2" name="Rectangle 31">
              <a:extLst>
                <a:ext uri="{FF2B5EF4-FFF2-40B4-BE49-F238E27FC236}">
                  <a16:creationId xmlns:a16="http://schemas.microsoft.com/office/drawing/2014/main" id="{834B18AA-61A1-46C8-80DF-FF711C6CD970}"/>
                </a:ext>
              </a:extLst>
            </p:cNvPr>
            <p:cNvSpPr/>
            <p:nvPr/>
          </p:nvSpPr>
          <p:spPr>
            <a:xfrm>
              <a:off x="1632134" y="4183859"/>
              <a:ext cx="1327424" cy="1285014"/>
            </a:xfrm>
            <a:prstGeom prst="rect">
              <a:avLst/>
            </a:prstGeom>
            <a:solidFill>
              <a:schemeClr val="tx1">
                <a:lumMod val="50000"/>
                <a:lumOff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3" name="Rectangle 32">
              <a:extLst>
                <a:ext uri="{FF2B5EF4-FFF2-40B4-BE49-F238E27FC236}">
                  <a16:creationId xmlns:a16="http://schemas.microsoft.com/office/drawing/2014/main" id="{17480240-4DA1-4A07-BE05-BAE941F5B9C8}"/>
                </a:ext>
              </a:extLst>
            </p:cNvPr>
            <p:cNvSpPr/>
            <p:nvPr/>
          </p:nvSpPr>
          <p:spPr>
            <a:xfrm>
              <a:off x="2959558" y="4183859"/>
              <a:ext cx="1327424" cy="1285014"/>
            </a:xfrm>
            <a:custGeom>
              <a:avLst/>
              <a:gdLst>
                <a:gd name="connsiteX0" fmla="*/ 0 w 1327424"/>
                <a:gd name="connsiteY0" fmla="*/ 0 h 1285014"/>
                <a:gd name="connsiteX1" fmla="*/ 442475 w 1327424"/>
                <a:gd name="connsiteY1" fmla="*/ 0 h 1285014"/>
                <a:gd name="connsiteX2" fmla="*/ 858401 w 1327424"/>
                <a:gd name="connsiteY2" fmla="*/ 0 h 1285014"/>
                <a:gd name="connsiteX3" fmla="*/ 1327424 w 1327424"/>
                <a:gd name="connsiteY3" fmla="*/ 0 h 1285014"/>
                <a:gd name="connsiteX4" fmla="*/ 1327424 w 1327424"/>
                <a:gd name="connsiteY4" fmla="*/ 441188 h 1285014"/>
                <a:gd name="connsiteX5" fmla="*/ 1327424 w 1327424"/>
                <a:gd name="connsiteY5" fmla="*/ 882376 h 1285014"/>
                <a:gd name="connsiteX6" fmla="*/ 1327424 w 1327424"/>
                <a:gd name="connsiteY6" fmla="*/ 1285014 h 1285014"/>
                <a:gd name="connsiteX7" fmla="*/ 884949 w 1327424"/>
                <a:gd name="connsiteY7" fmla="*/ 1285014 h 1285014"/>
                <a:gd name="connsiteX8" fmla="*/ 482297 w 1327424"/>
                <a:gd name="connsiteY8" fmla="*/ 1285014 h 1285014"/>
                <a:gd name="connsiteX9" fmla="*/ 0 w 1327424"/>
                <a:gd name="connsiteY9" fmla="*/ 1285014 h 1285014"/>
                <a:gd name="connsiteX10" fmla="*/ 0 w 1327424"/>
                <a:gd name="connsiteY10" fmla="*/ 843826 h 1285014"/>
                <a:gd name="connsiteX11" fmla="*/ 0 w 1327424"/>
                <a:gd name="connsiteY11" fmla="*/ 41548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122302" y="-51529"/>
                    <a:pt x="331873" y="39766"/>
                    <a:pt x="442475" y="0"/>
                  </a:cubicBezTo>
                  <a:cubicBezTo>
                    <a:pt x="553078" y="-39766"/>
                    <a:pt x="746941" y="28664"/>
                    <a:pt x="858401" y="0"/>
                  </a:cubicBezTo>
                  <a:cubicBezTo>
                    <a:pt x="969861" y="-28664"/>
                    <a:pt x="1233615" y="28959"/>
                    <a:pt x="1327424" y="0"/>
                  </a:cubicBezTo>
                  <a:cubicBezTo>
                    <a:pt x="1361890" y="94209"/>
                    <a:pt x="1326111" y="307693"/>
                    <a:pt x="1327424" y="441188"/>
                  </a:cubicBezTo>
                  <a:cubicBezTo>
                    <a:pt x="1328737" y="574683"/>
                    <a:pt x="1327129" y="768594"/>
                    <a:pt x="1327424" y="882376"/>
                  </a:cubicBezTo>
                  <a:cubicBezTo>
                    <a:pt x="1327719" y="996158"/>
                    <a:pt x="1296221" y="1114333"/>
                    <a:pt x="1327424" y="1285014"/>
                  </a:cubicBezTo>
                  <a:cubicBezTo>
                    <a:pt x="1175093" y="1323782"/>
                    <a:pt x="1052710" y="1270447"/>
                    <a:pt x="884949" y="1285014"/>
                  </a:cubicBezTo>
                  <a:cubicBezTo>
                    <a:pt x="717189" y="1299581"/>
                    <a:pt x="574317" y="1259624"/>
                    <a:pt x="482297" y="1285014"/>
                  </a:cubicBezTo>
                  <a:cubicBezTo>
                    <a:pt x="390277" y="1310404"/>
                    <a:pt x="152527" y="1261148"/>
                    <a:pt x="0" y="1285014"/>
                  </a:cubicBezTo>
                  <a:cubicBezTo>
                    <a:pt x="-47754" y="1107332"/>
                    <a:pt x="6937" y="1020034"/>
                    <a:pt x="0" y="843826"/>
                  </a:cubicBezTo>
                  <a:cubicBezTo>
                    <a:pt x="-6937" y="667618"/>
                    <a:pt x="38903" y="606613"/>
                    <a:pt x="0" y="415488"/>
                  </a:cubicBezTo>
                  <a:cubicBezTo>
                    <a:pt x="-38903" y="224363"/>
                    <a:pt x="41545" y="89619"/>
                    <a:pt x="0" y="0"/>
                  </a:cubicBezTo>
                  <a:close/>
                </a:path>
                <a:path w="1327424" h="1285014" stroke="0" extrusionOk="0">
                  <a:moveTo>
                    <a:pt x="0" y="0"/>
                  </a:moveTo>
                  <a:cubicBezTo>
                    <a:pt x="151181" y="-13356"/>
                    <a:pt x="339950" y="1010"/>
                    <a:pt x="469023" y="0"/>
                  </a:cubicBezTo>
                  <a:cubicBezTo>
                    <a:pt x="598096" y="-1010"/>
                    <a:pt x="725135" y="40301"/>
                    <a:pt x="911498" y="0"/>
                  </a:cubicBezTo>
                  <a:cubicBezTo>
                    <a:pt x="1097861" y="-40301"/>
                    <a:pt x="1127600" y="20005"/>
                    <a:pt x="1327424" y="0"/>
                  </a:cubicBezTo>
                  <a:cubicBezTo>
                    <a:pt x="1330862" y="176347"/>
                    <a:pt x="1312856" y="360061"/>
                    <a:pt x="1327424" y="454038"/>
                  </a:cubicBezTo>
                  <a:cubicBezTo>
                    <a:pt x="1341992" y="548015"/>
                    <a:pt x="1315205" y="751619"/>
                    <a:pt x="1327424" y="908077"/>
                  </a:cubicBezTo>
                  <a:cubicBezTo>
                    <a:pt x="1339643" y="1064535"/>
                    <a:pt x="1315518" y="1148851"/>
                    <a:pt x="1327424" y="1285014"/>
                  </a:cubicBezTo>
                  <a:cubicBezTo>
                    <a:pt x="1109592" y="1317914"/>
                    <a:pt x="988535" y="1245930"/>
                    <a:pt x="858401" y="1285014"/>
                  </a:cubicBezTo>
                  <a:cubicBezTo>
                    <a:pt x="728267" y="1324098"/>
                    <a:pt x="554123" y="1280506"/>
                    <a:pt x="429200" y="1285014"/>
                  </a:cubicBezTo>
                  <a:cubicBezTo>
                    <a:pt x="304277" y="1289522"/>
                    <a:pt x="199140" y="1273335"/>
                    <a:pt x="0" y="1285014"/>
                  </a:cubicBezTo>
                  <a:cubicBezTo>
                    <a:pt x="-23883" y="1127657"/>
                    <a:pt x="47021" y="999729"/>
                    <a:pt x="0" y="856676"/>
                  </a:cubicBezTo>
                  <a:cubicBezTo>
                    <a:pt x="-47021" y="713623"/>
                    <a:pt x="33562" y="590450"/>
                    <a:pt x="0" y="415488"/>
                  </a:cubicBezTo>
                  <a:cubicBezTo>
                    <a:pt x="-33562" y="240526"/>
                    <a:pt x="5493" y="116490"/>
                    <a:pt x="0" y="0"/>
                  </a:cubicBezTo>
                  <a:close/>
                </a:path>
              </a:pathLst>
            </a:custGeom>
            <a:solidFill>
              <a:schemeClr val="bg1">
                <a:lumMod val="85000"/>
              </a:schemeClr>
            </a:solidFill>
            <a:ln w="38100">
              <a:solidFill>
                <a:schemeClr val="tx1">
                  <a:lumMod val="75000"/>
                  <a:lumOff val="25000"/>
                </a:schemeClr>
              </a:solidFill>
              <a:extLst>
                <a:ext uri="{C807C97D-BFC1-408E-A445-0C87EB9F89A2}">
                  <ask:lineSketchStyleProps xmlns:ask="http://schemas.microsoft.com/office/drawing/2018/sketchyshapes" sd="413222783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4" name="Rectangle 33">
              <a:extLst>
                <a:ext uri="{FF2B5EF4-FFF2-40B4-BE49-F238E27FC236}">
                  <a16:creationId xmlns:a16="http://schemas.microsoft.com/office/drawing/2014/main" id="{7437DE43-96BB-4C18-8978-64973ECD0345}"/>
                </a:ext>
              </a:extLst>
            </p:cNvPr>
            <p:cNvSpPr/>
            <p:nvPr/>
          </p:nvSpPr>
          <p:spPr>
            <a:xfrm>
              <a:off x="4286982" y="4183859"/>
              <a:ext cx="1327424" cy="1285014"/>
            </a:xfrm>
            <a:prstGeom prst="rect">
              <a:avLst/>
            </a:prstGeom>
            <a:solidFill>
              <a:schemeClr val="tx1">
                <a:lumMod val="50000"/>
                <a:lumOff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5" name="Rectangle 34">
              <a:extLst>
                <a:ext uri="{FF2B5EF4-FFF2-40B4-BE49-F238E27FC236}">
                  <a16:creationId xmlns:a16="http://schemas.microsoft.com/office/drawing/2014/main" id="{DF60CEB0-38F0-42E8-B505-F3FC48D98A7C}"/>
                </a:ext>
              </a:extLst>
            </p:cNvPr>
            <p:cNvSpPr/>
            <p:nvPr/>
          </p:nvSpPr>
          <p:spPr>
            <a:xfrm>
              <a:off x="304710" y="5468873"/>
              <a:ext cx="1327424" cy="1285014"/>
            </a:xfrm>
            <a:prstGeom prst="rect">
              <a:avLst/>
            </a:prstGeom>
            <a:solidFill>
              <a:schemeClr val="tx1">
                <a:lumMod val="50000"/>
                <a:lumOff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p>
          </p:txBody>
        </p:sp>
        <p:sp>
          <p:nvSpPr>
            <p:cNvPr id="36" name="Rectangle 35">
              <a:extLst>
                <a:ext uri="{FF2B5EF4-FFF2-40B4-BE49-F238E27FC236}">
                  <a16:creationId xmlns:a16="http://schemas.microsoft.com/office/drawing/2014/main" id="{9D6F7B86-B380-4C28-96B4-77C3AC361FBA}"/>
                </a:ext>
              </a:extLst>
            </p:cNvPr>
            <p:cNvSpPr/>
            <p:nvPr/>
          </p:nvSpPr>
          <p:spPr>
            <a:xfrm>
              <a:off x="1632134" y="5468873"/>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7" name="Rectangle 36">
              <a:extLst>
                <a:ext uri="{FF2B5EF4-FFF2-40B4-BE49-F238E27FC236}">
                  <a16:creationId xmlns:a16="http://schemas.microsoft.com/office/drawing/2014/main" id="{1CC6A1FB-8586-4C50-8B3E-B0F51A2A306C}"/>
                </a:ext>
              </a:extLst>
            </p:cNvPr>
            <p:cNvSpPr/>
            <p:nvPr/>
          </p:nvSpPr>
          <p:spPr>
            <a:xfrm>
              <a:off x="2959558" y="5468873"/>
              <a:ext cx="1327424" cy="1285014"/>
            </a:xfrm>
            <a:prstGeom prst="rect">
              <a:avLst/>
            </a:prstGeom>
            <a:solidFill>
              <a:schemeClr val="tx1">
                <a:lumMod val="50000"/>
                <a:lumOff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8" name="Rectangle 37">
              <a:extLst>
                <a:ext uri="{FF2B5EF4-FFF2-40B4-BE49-F238E27FC236}">
                  <a16:creationId xmlns:a16="http://schemas.microsoft.com/office/drawing/2014/main" id="{E1186781-F190-4DB4-B35A-A9D9E4FA228C}"/>
                </a:ext>
              </a:extLst>
            </p:cNvPr>
            <p:cNvSpPr/>
            <p:nvPr/>
          </p:nvSpPr>
          <p:spPr>
            <a:xfrm>
              <a:off x="4286982" y="5468873"/>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grpSp>
      <p:sp>
        <p:nvSpPr>
          <p:cNvPr id="39" name="Content Placeholder 2">
            <a:extLst>
              <a:ext uri="{FF2B5EF4-FFF2-40B4-BE49-F238E27FC236}">
                <a16:creationId xmlns:a16="http://schemas.microsoft.com/office/drawing/2014/main" id="{35578BB4-F01B-418C-AD2A-9B946C3019E6}"/>
              </a:ext>
            </a:extLst>
          </p:cNvPr>
          <p:cNvSpPr txBox="1">
            <a:spLocks/>
          </p:cNvSpPr>
          <p:nvPr/>
        </p:nvSpPr>
        <p:spPr>
          <a:xfrm>
            <a:off x="90702" y="311371"/>
            <a:ext cx="12010596" cy="9921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i="1" dirty="0">
                <a:latin typeface="Arial" panose="020B0604020202020204" pitchFamily="34" charset="0"/>
                <a:cs typeface="Arial" panose="020B0604020202020204" pitchFamily="34" charset="0"/>
              </a:rPr>
              <a:t>Notes: Chess board tessellation pattern: lighter and darker squares alternate symmetrically in both dimensions. Each (inside) square has 8 neighbors, if a queen contiguity weight matrix is assumed (but 4 if a rook one is).</a:t>
            </a:r>
          </a:p>
          <a:p>
            <a:pPr marL="0" indent="0">
              <a:buNone/>
            </a:pPr>
            <a:r>
              <a:rPr lang="en-US" sz="1200" i="1" dirty="0">
                <a:latin typeface="Arial" panose="020B0604020202020204" pitchFamily="34" charset="0"/>
                <a:cs typeface="Arial" panose="020B0604020202020204" pitchFamily="34" charset="0"/>
              </a:rPr>
              <a:t>Each square has 4 light and 4 dark neighbors: the average shade of its neighbors  does not predict a square’s shade.  </a:t>
            </a:r>
            <a:endParaRPr lang="en-US" sz="12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A69DADED-B72B-9ED7-253C-E96BC866EE2D}"/>
              </a:ext>
            </a:extLst>
          </p:cNvPr>
          <p:cNvPicPr>
            <a:picLocks noChangeAspect="1"/>
          </p:cNvPicPr>
          <p:nvPr/>
        </p:nvPicPr>
        <p:blipFill>
          <a:blip r:embed="rId2"/>
          <a:stretch>
            <a:fillRect/>
          </a:stretch>
        </p:blipFill>
        <p:spPr>
          <a:xfrm>
            <a:off x="10037617" y="6527405"/>
            <a:ext cx="1433947" cy="309760"/>
          </a:xfrm>
          <a:prstGeom prst="rect">
            <a:avLst/>
          </a:prstGeom>
        </p:spPr>
      </p:pic>
      <p:sp>
        <p:nvSpPr>
          <p:cNvPr id="5" name="Slide Number Placeholder 3">
            <a:extLst>
              <a:ext uri="{FF2B5EF4-FFF2-40B4-BE49-F238E27FC236}">
                <a16:creationId xmlns:a16="http://schemas.microsoft.com/office/drawing/2014/main" id="{EAC6BC55-17EC-0A79-B8FF-2EEF29C4114A}"/>
              </a:ext>
            </a:extLst>
          </p:cNvPr>
          <p:cNvSpPr txBox="1">
            <a:spLocks/>
          </p:cNvSpPr>
          <p:nvPr/>
        </p:nvSpPr>
        <p:spPr>
          <a:xfrm>
            <a:off x="11471564" y="6529388"/>
            <a:ext cx="643060" cy="307777"/>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8</a:t>
            </a:fld>
            <a:r>
              <a:rPr lang="en-US" b="1" dirty="0">
                <a:solidFill>
                  <a:srgbClr val="7030A0"/>
                </a:solidFill>
              </a:rPr>
              <a:t> of 28</a:t>
            </a:r>
          </a:p>
        </p:txBody>
      </p:sp>
    </p:spTree>
    <p:extLst>
      <p:ext uri="{BB962C8B-B14F-4D97-AF65-F5344CB8AC3E}">
        <p14:creationId xmlns:p14="http://schemas.microsoft.com/office/powerpoint/2010/main" val="1133000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4EA0340A-E2E3-4A94-82DC-AD4C2A6BCC93}"/>
              </a:ext>
            </a:extLst>
          </p:cNvPr>
          <p:cNvGrpSpPr/>
          <p:nvPr/>
        </p:nvGrpSpPr>
        <p:grpSpPr>
          <a:xfrm>
            <a:off x="90702" y="1146903"/>
            <a:ext cx="5309696" cy="5140056"/>
            <a:chOff x="304710" y="1613831"/>
            <a:chExt cx="5309696" cy="5140056"/>
          </a:xfrm>
        </p:grpSpPr>
        <p:sp>
          <p:nvSpPr>
            <p:cNvPr id="5" name="Rectangle 4">
              <a:extLst>
                <a:ext uri="{FF2B5EF4-FFF2-40B4-BE49-F238E27FC236}">
                  <a16:creationId xmlns:a16="http://schemas.microsoft.com/office/drawing/2014/main" id="{FDAA6C2C-60AA-4948-8237-0D0E44F8A0EF}"/>
                </a:ext>
              </a:extLst>
            </p:cNvPr>
            <p:cNvSpPr/>
            <p:nvPr/>
          </p:nvSpPr>
          <p:spPr>
            <a:xfrm>
              <a:off x="304710" y="1613831"/>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6" name="Rectangle 5">
              <a:extLst>
                <a:ext uri="{FF2B5EF4-FFF2-40B4-BE49-F238E27FC236}">
                  <a16:creationId xmlns:a16="http://schemas.microsoft.com/office/drawing/2014/main" id="{5A4C9982-632D-4668-809A-DA8D5A4240B9}"/>
                </a:ext>
              </a:extLst>
            </p:cNvPr>
            <p:cNvSpPr/>
            <p:nvPr/>
          </p:nvSpPr>
          <p:spPr>
            <a:xfrm>
              <a:off x="1632134" y="1613831"/>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7" name="Rectangle 6">
              <a:extLst>
                <a:ext uri="{FF2B5EF4-FFF2-40B4-BE49-F238E27FC236}">
                  <a16:creationId xmlns:a16="http://schemas.microsoft.com/office/drawing/2014/main" id="{B6C88402-B525-4836-A092-C881DDFF9936}"/>
                </a:ext>
              </a:extLst>
            </p:cNvPr>
            <p:cNvSpPr/>
            <p:nvPr/>
          </p:nvSpPr>
          <p:spPr>
            <a:xfrm>
              <a:off x="2959558" y="1613831"/>
              <a:ext cx="1327424" cy="1285014"/>
            </a:xfrm>
            <a:custGeom>
              <a:avLst/>
              <a:gdLst>
                <a:gd name="connsiteX0" fmla="*/ 0 w 1327424"/>
                <a:gd name="connsiteY0" fmla="*/ 0 h 1285014"/>
                <a:gd name="connsiteX1" fmla="*/ 455749 w 1327424"/>
                <a:gd name="connsiteY1" fmla="*/ 0 h 1285014"/>
                <a:gd name="connsiteX2" fmla="*/ 884949 w 1327424"/>
                <a:gd name="connsiteY2" fmla="*/ 0 h 1285014"/>
                <a:gd name="connsiteX3" fmla="*/ 1327424 w 1327424"/>
                <a:gd name="connsiteY3" fmla="*/ 0 h 1285014"/>
                <a:gd name="connsiteX4" fmla="*/ 1327424 w 1327424"/>
                <a:gd name="connsiteY4" fmla="*/ 441188 h 1285014"/>
                <a:gd name="connsiteX5" fmla="*/ 1327424 w 1327424"/>
                <a:gd name="connsiteY5" fmla="*/ 856676 h 1285014"/>
                <a:gd name="connsiteX6" fmla="*/ 1327424 w 1327424"/>
                <a:gd name="connsiteY6" fmla="*/ 1285014 h 1285014"/>
                <a:gd name="connsiteX7" fmla="*/ 871675 w 1327424"/>
                <a:gd name="connsiteY7" fmla="*/ 1285014 h 1285014"/>
                <a:gd name="connsiteX8" fmla="*/ 429200 w 1327424"/>
                <a:gd name="connsiteY8" fmla="*/ 1285014 h 1285014"/>
                <a:gd name="connsiteX9" fmla="*/ 0 w 1327424"/>
                <a:gd name="connsiteY9" fmla="*/ 1285014 h 1285014"/>
                <a:gd name="connsiteX10" fmla="*/ 0 w 1327424"/>
                <a:gd name="connsiteY10" fmla="*/ 843826 h 1285014"/>
                <a:gd name="connsiteX11" fmla="*/ 0 w 1327424"/>
                <a:gd name="connsiteY11" fmla="*/ 41548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132227" y="-41813"/>
                    <a:pt x="256268" y="7339"/>
                    <a:pt x="455749" y="0"/>
                  </a:cubicBezTo>
                  <a:cubicBezTo>
                    <a:pt x="655230" y="-7339"/>
                    <a:pt x="766886" y="37931"/>
                    <a:pt x="884949" y="0"/>
                  </a:cubicBezTo>
                  <a:cubicBezTo>
                    <a:pt x="1003012" y="-37931"/>
                    <a:pt x="1130530" y="25710"/>
                    <a:pt x="1327424" y="0"/>
                  </a:cubicBezTo>
                  <a:cubicBezTo>
                    <a:pt x="1358222" y="131478"/>
                    <a:pt x="1293536" y="338775"/>
                    <a:pt x="1327424" y="441188"/>
                  </a:cubicBezTo>
                  <a:cubicBezTo>
                    <a:pt x="1361312" y="543601"/>
                    <a:pt x="1300958" y="658826"/>
                    <a:pt x="1327424" y="856676"/>
                  </a:cubicBezTo>
                  <a:cubicBezTo>
                    <a:pt x="1353890" y="1054526"/>
                    <a:pt x="1296174" y="1134479"/>
                    <a:pt x="1327424" y="1285014"/>
                  </a:cubicBezTo>
                  <a:cubicBezTo>
                    <a:pt x="1106194" y="1310940"/>
                    <a:pt x="1019722" y="1274279"/>
                    <a:pt x="871675" y="1285014"/>
                  </a:cubicBezTo>
                  <a:cubicBezTo>
                    <a:pt x="723628" y="1295749"/>
                    <a:pt x="621548" y="1237336"/>
                    <a:pt x="429200" y="1285014"/>
                  </a:cubicBezTo>
                  <a:cubicBezTo>
                    <a:pt x="236852" y="1332692"/>
                    <a:pt x="142793" y="1280814"/>
                    <a:pt x="0" y="1285014"/>
                  </a:cubicBezTo>
                  <a:cubicBezTo>
                    <a:pt x="-42022" y="1080594"/>
                    <a:pt x="15966" y="945463"/>
                    <a:pt x="0" y="843826"/>
                  </a:cubicBezTo>
                  <a:cubicBezTo>
                    <a:pt x="-15966" y="742189"/>
                    <a:pt x="10478" y="566872"/>
                    <a:pt x="0" y="415488"/>
                  </a:cubicBezTo>
                  <a:cubicBezTo>
                    <a:pt x="-10478" y="264104"/>
                    <a:pt x="38017" y="199315"/>
                    <a:pt x="0" y="0"/>
                  </a:cubicBezTo>
                  <a:close/>
                </a:path>
                <a:path w="1327424" h="1285014" stroke="0" extrusionOk="0">
                  <a:moveTo>
                    <a:pt x="0" y="0"/>
                  </a:moveTo>
                  <a:cubicBezTo>
                    <a:pt x="138932" y="-23720"/>
                    <a:pt x="229274" y="21877"/>
                    <a:pt x="442475" y="0"/>
                  </a:cubicBezTo>
                  <a:cubicBezTo>
                    <a:pt x="655676" y="-21877"/>
                    <a:pt x="812031" y="42521"/>
                    <a:pt x="911498" y="0"/>
                  </a:cubicBezTo>
                  <a:cubicBezTo>
                    <a:pt x="1010965" y="-42521"/>
                    <a:pt x="1235535" y="27339"/>
                    <a:pt x="1327424" y="0"/>
                  </a:cubicBezTo>
                  <a:cubicBezTo>
                    <a:pt x="1369999" y="117174"/>
                    <a:pt x="1301927" y="312130"/>
                    <a:pt x="1327424" y="402638"/>
                  </a:cubicBezTo>
                  <a:cubicBezTo>
                    <a:pt x="1352921" y="493146"/>
                    <a:pt x="1293571" y="696046"/>
                    <a:pt x="1327424" y="792425"/>
                  </a:cubicBezTo>
                  <a:cubicBezTo>
                    <a:pt x="1361277" y="888804"/>
                    <a:pt x="1288425" y="1099562"/>
                    <a:pt x="1327424" y="1285014"/>
                  </a:cubicBezTo>
                  <a:cubicBezTo>
                    <a:pt x="1166218" y="1295998"/>
                    <a:pt x="1021504" y="1248164"/>
                    <a:pt x="924772" y="1285014"/>
                  </a:cubicBezTo>
                  <a:cubicBezTo>
                    <a:pt x="828040" y="1321864"/>
                    <a:pt x="610297" y="1248852"/>
                    <a:pt x="522120" y="1285014"/>
                  </a:cubicBezTo>
                  <a:cubicBezTo>
                    <a:pt x="433943" y="1321176"/>
                    <a:pt x="220044" y="1280649"/>
                    <a:pt x="0" y="1285014"/>
                  </a:cubicBezTo>
                  <a:cubicBezTo>
                    <a:pt x="-28158" y="1111159"/>
                    <a:pt x="29573" y="1070383"/>
                    <a:pt x="0" y="882376"/>
                  </a:cubicBezTo>
                  <a:cubicBezTo>
                    <a:pt x="-29573" y="694369"/>
                    <a:pt x="7595" y="560581"/>
                    <a:pt x="0" y="441188"/>
                  </a:cubicBezTo>
                  <a:cubicBezTo>
                    <a:pt x="-7595" y="321795"/>
                    <a:pt x="23213" y="104612"/>
                    <a:pt x="0" y="0"/>
                  </a:cubicBezTo>
                  <a:close/>
                </a:path>
              </a:pathLst>
            </a:custGeom>
            <a:solidFill>
              <a:schemeClr val="bg1">
                <a:lumMod val="50000"/>
              </a:schemeClr>
            </a:solidFill>
            <a:ln w="38100">
              <a:solidFill>
                <a:schemeClr val="tx1">
                  <a:lumMod val="75000"/>
                  <a:lumOff val="25000"/>
                </a:schemeClr>
              </a:solidFill>
              <a:extLst>
                <a:ext uri="{C807C97D-BFC1-408E-A445-0C87EB9F89A2}">
                  <ask:lineSketchStyleProps xmlns:ask="http://schemas.microsoft.com/office/drawing/2018/sketchyshapes" sd="2950533847">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8" name="Rectangle 7">
              <a:extLst>
                <a:ext uri="{FF2B5EF4-FFF2-40B4-BE49-F238E27FC236}">
                  <a16:creationId xmlns:a16="http://schemas.microsoft.com/office/drawing/2014/main" id="{7F07AB9B-EA4A-4EFC-877D-901C90388220}"/>
                </a:ext>
              </a:extLst>
            </p:cNvPr>
            <p:cNvSpPr/>
            <p:nvPr/>
          </p:nvSpPr>
          <p:spPr>
            <a:xfrm>
              <a:off x="4286982" y="1613831"/>
              <a:ext cx="1327424" cy="1285014"/>
            </a:xfrm>
            <a:prstGeom prst="rect">
              <a:avLst/>
            </a:prstGeom>
            <a:solidFill>
              <a:schemeClr val="bg1">
                <a:lumMod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9" name="Rectangle 8">
              <a:extLst>
                <a:ext uri="{FF2B5EF4-FFF2-40B4-BE49-F238E27FC236}">
                  <a16:creationId xmlns:a16="http://schemas.microsoft.com/office/drawing/2014/main" id="{0103EDE5-CA3A-4839-B604-D2A17F41EBAD}"/>
                </a:ext>
              </a:extLst>
            </p:cNvPr>
            <p:cNvSpPr/>
            <p:nvPr/>
          </p:nvSpPr>
          <p:spPr>
            <a:xfrm>
              <a:off x="304710" y="2898845"/>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0" name="Rectangle 9">
              <a:extLst>
                <a:ext uri="{FF2B5EF4-FFF2-40B4-BE49-F238E27FC236}">
                  <a16:creationId xmlns:a16="http://schemas.microsoft.com/office/drawing/2014/main" id="{298E82B8-0765-43FC-BB71-55F2983200E5}"/>
                </a:ext>
              </a:extLst>
            </p:cNvPr>
            <p:cNvSpPr/>
            <p:nvPr/>
          </p:nvSpPr>
          <p:spPr>
            <a:xfrm>
              <a:off x="1632134" y="2898845"/>
              <a:ext cx="1327424" cy="1285014"/>
            </a:xfrm>
            <a:custGeom>
              <a:avLst/>
              <a:gdLst>
                <a:gd name="connsiteX0" fmla="*/ 0 w 1327424"/>
                <a:gd name="connsiteY0" fmla="*/ 0 h 1285014"/>
                <a:gd name="connsiteX1" fmla="*/ 429200 w 1327424"/>
                <a:gd name="connsiteY1" fmla="*/ 0 h 1285014"/>
                <a:gd name="connsiteX2" fmla="*/ 831852 w 1327424"/>
                <a:gd name="connsiteY2" fmla="*/ 0 h 1285014"/>
                <a:gd name="connsiteX3" fmla="*/ 1327424 w 1327424"/>
                <a:gd name="connsiteY3" fmla="*/ 0 h 1285014"/>
                <a:gd name="connsiteX4" fmla="*/ 1327424 w 1327424"/>
                <a:gd name="connsiteY4" fmla="*/ 415488 h 1285014"/>
                <a:gd name="connsiteX5" fmla="*/ 1327424 w 1327424"/>
                <a:gd name="connsiteY5" fmla="*/ 805275 h 1285014"/>
                <a:gd name="connsiteX6" fmla="*/ 1327424 w 1327424"/>
                <a:gd name="connsiteY6" fmla="*/ 1285014 h 1285014"/>
                <a:gd name="connsiteX7" fmla="*/ 858401 w 1327424"/>
                <a:gd name="connsiteY7" fmla="*/ 1285014 h 1285014"/>
                <a:gd name="connsiteX8" fmla="*/ 415926 w 1327424"/>
                <a:gd name="connsiteY8" fmla="*/ 1285014 h 1285014"/>
                <a:gd name="connsiteX9" fmla="*/ 0 w 1327424"/>
                <a:gd name="connsiteY9" fmla="*/ 1285014 h 1285014"/>
                <a:gd name="connsiteX10" fmla="*/ 0 w 1327424"/>
                <a:gd name="connsiteY10" fmla="*/ 856676 h 1285014"/>
                <a:gd name="connsiteX11" fmla="*/ 0 w 1327424"/>
                <a:gd name="connsiteY11" fmla="*/ 45403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120239" y="-8741"/>
                    <a:pt x="223993" y="35297"/>
                    <a:pt x="429200" y="0"/>
                  </a:cubicBezTo>
                  <a:cubicBezTo>
                    <a:pt x="634407" y="-35297"/>
                    <a:pt x="714489" y="23423"/>
                    <a:pt x="831852" y="0"/>
                  </a:cubicBezTo>
                  <a:cubicBezTo>
                    <a:pt x="949215" y="-23423"/>
                    <a:pt x="1085491" y="26147"/>
                    <a:pt x="1327424" y="0"/>
                  </a:cubicBezTo>
                  <a:cubicBezTo>
                    <a:pt x="1365847" y="153458"/>
                    <a:pt x="1311452" y="304455"/>
                    <a:pt x="1327424" y="415488"/>
                  </a:cubicBezTo>
                  <a:cubicBezTo>
                    <a:pt x="1343396" y="526521"/>
                    <a:pt x="1297045" y="662061"/>
                    <a:pt x="1327424" y="805275"/>
                  </a:cubicBezTo>
                  <a:cubicBezTo>
                    <a:pt x="1357803" y="948489"/>
                    <a:pt x="1322628" y="1181409"/>
                    <a:pt x="1327424" y="1285014"/>
                  </a:cubicBezTo>
                  <a:cubicBezTo>
                    <a:pt x="1112467" y="1324046"/>
                    <a:pt x="1080776" y="1231103"/>
                    <a:pt x="858401" y="1285014"/>
                  </a:cubicBezTo>
                  <a:cubicBezTo>
                    <a:pt x="636026" y="1338925"/>
                    <a:pt x="517644" y="1272515"/>
                    <a:pt x="415926" y="1285014"/>
                  </a:cubicBezTo>
                  <a:cubicBezTo>
                    <a:pt x="314209" y="1297513"/>
                    <a:pt x="98012" y="1263541"/>
                    <a:pt x="0" y="1285014"/>
                  </a:cubicBezTo>
                  <a:cubicBezTo>
                    <a:pt x="-5816" y="1145707"/>
                    <a:pt x="40194" y="982191"/>
                    <a:pt x="0" y="856676"/>
                  </a:cubicBezTo>
                  <a:cubicBezTo>
                    <a:pt x="-40194" y="731161"/>
                    <a:pt x="11805" y="635254"/>
                    <a:pt x="0" y="454038"/>
                  </a:cubicBezTo>
                  <a:cubicBezTo>
                    <a:pt x="-11805" y="272822"/>
                    <a:pt x="10161" y="164306"/>
                    <a:pt x="0" y="0"/>
                  </a:cubicBezTo>
                  <a:close/>
                </a:path>
                <a:path w="1327424" h="1285014" stroke="0" extrusionOk="0">
                  <a:moveTo>
                    <a:pt x="0" y="0"/>
                  </a:moveTo>
                  <a:cubicBezTo>
                    <a:pt x="232015" y="-2692"/>
                    <a:pt x="356018" y="16948"/>
                    <a:pt x="469023" y="0"/>
                  </a:cubicBezTo>
                  <a:cubicBezTo>
                    <a:pt x="582028" y="-16948"/>
                    <a:pt x="778226" y="9542"/>
                    <a:pt x="898224" y="0"/>
                  </a:cubicBezTo>
                  <a:cubicBezTo>
                    <a:pt x="1018222" y="-9542"/>
                    <a:pt x="1188164" y="44708"/>
                    <a:pt x="1327424" y="0"/>
                  </a:cubicBezTo>
                  <a:cubicBezTo>
                    <a:pt x="1330352" y="99148"/>
                    <a:pt x="1295896" y="207357"/>
                    <a:pt x="1327424" y="402638"/>
                  </a:cubicBezTo>
                  <a:cubicBezTo>
                    <a:pt x="1358952" y="597919"/>
                    <a:pt x="1294825" y="723910"/>
                    <a:pt x="1327424" y="805275"/>
                  </a:cubicBezTo>
                  <a:cubicBezTo>
                    <a:pt x="1360023" y="886640"/>
                    <a:pt x="1270213" y="1070046"/>
                    <a:pt x="1327424" y="1285014"/>
                  </a:cubicBezTo>
                  <a:cubicBezTo>
                    <a:pt x="1121498" y="1319171"/>
                    <a:pt x="1004277" y="1254226"/>
                    <a:pt x="911498" y="1285014"/>
                  </a:cubicBezTo>
                  <a:cubicBezTo>
                    <a:pt x="818719" y="1315802"/>
                    <a:pt x="692224" y="1268687"/>
                    <a:pt x="482297" y="1285014"/>
                  </a:cubicBezTo>
                  <a:cubicBezTo>
                    <a:pt x="272370" y="1301341"/>
                    <a:pt x="212143" y="1259433"/>
                    <a:pt x="0" y="1285014"/>
                  </a:cubicBezTo>
                  <a:cubicBezTo>
                    <a:pt x="-17105" y="1076890"/>
                    <a:pt x="20020" y="1042284"/>
                    <a:pt x="0" y="856676"/>
                  </a:cubicBezTo>
                  <a:cubicBezTo>
                    <a:pt x="-20020" y="671068"/>
                    <a:pt x="39376" y="599306"/>
                    <a:pt x="0" y="454038"/>
                  </a:cubicBezTo>
                  <a:cubicBezTo>
                    <a:pt x="-39376" y="308770"/>
                    <a:pt x="54008" y="109854"/>
                    <a:pt x="0" y="0"/>
                  </a:cubicBezTo>
                  <a:close/>
                </a:path>
              </a:pathLst>
            </a:custGeom>
            <a:solidFill>
              <a:schemeClr val="bg1">
                <a:lumMod val="85000"/>
              </a:schemeClr>
            </a:solidFill>
            <a:ln w="38100">
              <a:solidFill>
                <a:schemeClr val="tx1">
                  <a:lumMod val="75000"/>
                  <a:lumOff val="25000"/>
                </a:schemeClr>
              </a:solidFill>
              <a:extLst>
                <a:ext uri="{C807C97D-BFC1-408E-A445-0C87EB9F89A2}">
                  <ask:lineSketchStyleProps xmlns:ask="http://schemas.microsoft.com/office/drawing/2018/sketchyshapes" sd="2341414179">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1" name="Rectangle 10">
              <a:extLst>
                <a:ext uri="{FF2B5EF4-FFF2-40B4-BE49-F238E27FC236}">
                  <a16:creationId xmlns:a16="http://schemas.microsoft.com/office/drawing/2014/main" id="{E4A67594-6C42-44D3-BDE8-E51E00F567E2}"/>
                </a:ext>
              </a:extLst>
            </p:cNvPr>
            <p:cNvSpPr/>
            <p:nvPr/>
          </p:nvSpPr>
          <p:spPr>
            <a:xfrm>
              <a:off x="2959558" y="2898845"/>
              <a:ext cx="1327424" cy="1285014"/>
            </a:xfrm>
            <a:custGeom>
              <a:avLst/>
              <a:gdLst>
                <a:gd name="connsiteX0" fmla="*/ 0 w 1327424"/>
                <a:gd name="connsiteY0" fmla="*/ 0 h 1285014"/>
                <a:gd name="connsiteX1" fmla="*/ 469023 w 1327424"/>
                <a:gd name="connsiteY1" fmla="*/ 0 h 1285014"/>
                <a:gd name="connsiteX2" fmla="*/ 884949 w 1327424"/>
                <a:gd name="connsiteY2" fmla="*/ 0 h 1285014"/>
                <a:gd name="connsiteX3" fmla="*/ 1327424 w 1327424"/>
                <a:gd name="connsiteY3" fmla="*/ 0 h 1285014"/>
                <a:gd name="connsiteX4" fmla="*/ 1327424 w 1327424"/>
                <a:gd name="connsiteY4" fmla="*/ 415488 h 1285014"/>
                <a:gd name="connsiteX5" fmla="*/ 1327424 w 1327424"/>
                <a:gd name="connsiteY5" fmla="*/ 869526 h 1285014"/>
                <a:gd name="connsiteX6" fmla="*/ 1327424 w 1327424"/>
                <a:gd name="connsiteY6" fmla="*/ 1285014 h 1285014"/>
                <a:gd name="connsiteX7" fmla="*/ 924772 w 1327424"/>
                <a:gd name="connsiteY7" fmla="*/ 1285014 h 1285014"/>
                <a:gd name="connsiteX8" fmla="*/ 508846 w 1327424"/>
                <a:gd name="connsiteY8" fmla="*/ 1285014 h 1285014"/>
                <a:gd name="connsiteX9" fmla="*/ 0 w 1327424"/>
                <a:gd name="connsiteY9" fmla="*/ 1285014 h 1285014"/>
                <a:gd name="connsiteX10" fmla="*/ 0 w 1327424"/>
                <a:gd name="connsiteY10" fmla="*/ 830976 h 1285014"/>
                <a:gd name="connsiteX11" fmla="*/ 0 w 1327424"/>
                <a:gd name="connsiteY11" fmla="*/ 38978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97584" y="-55770"/>
                    <a:pt x="286116" y="5394"/>
                    <a:pt x="469023" y="0"/>
                  </a:cubicBezTo>
                  <a:cubicBezTo>
                    <a:pt x="651930" y="-5394"/>
                    <a:pt x="678438" y="37803"/>
                    <a:pt x="884949" y="0"/>
                  </a:cubicBezTo>
                  <a:cubicBezTo>
                    <a:pt x="1091460" y="-37803"/>
                    <a:pt x="1122229" y="27366"/>
                    <a:pt x="1327424" y="0"/>
                  </a:cubicBezTo>
                  <a:cubicBezTo>
                    <a:pt x="1359050" y="201005"/>
                    <a:pt x="1299582" y="222461"/>
                    <a:pt x="1327424" y="415488"/>
                  </a:cubicBezTo>
                  <a:cubicBezTo>
                    <a:pt x="1355266" y="608515"/>
                    <a:pt x="1311085" y="766561"/>
                    <a:pt x="1327424" y="869526"/>
                  </a:cubicBezTo>
                  <a:cubicBezTo>
                    <a:pt x="1343763" y="972491"/>
                    <a:pt x="1302471" y="1157423"/>
                    <a:pt x="1327424" y="1285014"/>
                  </a:cubicBezTo>
                  <a:cubicBezTo>
                    <a:pt x="1243502" y="1331396"/>
                    <a:pt x="1046937" y="1279626"/>
                    <a:pt x="924772" y="1285014"/>
                  </a:cubicBezTo>
                  <a:cubicBezTo>
                    <a:pt x="802607" y="1290402"/>
                    <a:pt x="611186" y="1277321"/>
                    <a:pt x="508846" y="1285014"/>
                  </a:cubicBezTo>
                  <a:cubicBezTo>
                    <a:pt x="406506" y="1292707"/>
                    <a:pt x="176515" y="1281220"/>
                    <a:pt x="0" y="1285014"/>
                  </a:cubicBezTo>
                  <a:cubicBezTo>
                    <a:pt x="-53290" y="1169249"/>
                    <a:pt x="29022" y="992958"/>
                    <a:pt x="0" y="830976"/>
                  </a:cubicBezTo>
                  <a:cubicBezTo>
                    <a:pt x="-29022" y="668994"/>
                    <a:pt x="38387" y="536538"/>
                    <a:pt x="0" y="389788"/>
                  </a:cubicBezTo>
                  <a:cubicBezTo>
                    <a:pt x="-38387" y="243038"/>
                    <a:pt x="27219" y="82151"/>
                    <a:pt x="0" y="0"/>
                  </a:cubicBezTo>
                  <a:close/>
                </a:path>
                <a:path w="1327424" h="1285014" stroke="0" extrusionOk="0">
                  <a:moveTo>
                    <a:pt x="0" y="0"/>
                  </a:moveTo>
                  <a:cubicBezTo>
                    <a:pt x="167322" y="-4028"/>
                    <a:pt x="248826" y="6882"/>
                    <a:pt x="442475" y="0"/>
                  </a:cubicBezTo>
                  <a:cubicBezTo>
                    <a:pt x="636125" y="-6882"/>
                    <a:pt x="705231" y="24720"/>
                    <a:pt x="911498" y="0"/>
                  </a:cubicBezTo>
                  <a:cubicBezTo>
                    <a:pt x="1117765" y="-24720"/>
                    <a:pt x="1225822" y="11123"/>
                    <a:pt x="1327424" y="0"/>
                  </a:cubicBezTo>
                  <a:cubicBezTo>
                    <a:pt x="1376295" y="180031"/>
                    <a:pt x="1284560" y="254585"/>
                    <a:pt x="1327424" y="415488"/>
                  </a:cubicBezTo>
                  <a:cubicBezTo>
                    <a:pt x="1370288" y="576391"/>
                    <a:pt x="1286287" y="747779"/>
                    <a:pt x="1327424" y="856676"/>
                  </a:cubicBezTo>
                  <a:cubicBezTo>
                    <a:pt x="1368561" y="965573"/>
                    <a:pt x="1303895" y="1113905"/>
                    <a:pt x="1327424" y="1285014"/>
                  </a:cubicBezTo>
                  <a:cubicBezTo>
                    <a:pt x="1208925" y="1294501"/>
                    <a:pt x="1024078" y="1249854"/>
                    <a:pt x="911498" y="1285014"/>
                  </a:cubicBezTo>
                  <a:cubicBezTo>
                    <a:pt x="798918" y="1320174"/>
                    <a:pt x="635999" y="1283057"/>
                    <a:pt x="495572" y="1285014"/>
                  </a:cubicBezTo>
                  <a:cubicBezTo>
                    <a:pt x="355145" y="1286971"/>
                    <a:pt x="99365" y="1260189"/>
                    <a:pt x="0" y="1285014"/>
                  </a:cubicBezTo>
                  <a:cubicBezTo>
                    <a:pt x="-3219" y="1163477"/>
                    <a:pt x="19062" y="1041121"/>
                    <a:pt x="0" y="869526"/>
                  </a:cubicBezTo>
                  <a:cubicBezTo>
                    <a:pt x="-19062" y="697931"/>
                    <a:pt x="9174" y="616110"/>
                    <a:pt x="0" y="454038"/>
                  </a:cubicBezTo>
                  <a:cubicBezTo>
                    <a:pt x="-9174" y="291966"/>
                    <a:pt x="45509" y="151376"/>
                    <a:pt x="0" y="0"/>
                  </a:cubicBezTo>
                  <a:close/>
                </a:path>
              </a:pathLst>
            </a:custGeom>
            <a:solidFill>
              <a:schemeClr val="bg1">
                <a:lumMod val="50000"/>
              </a:schemeClr>
            </a:solidFill>
            <a:ln w="38100">
              <a:solidFill>
                <a:schemeClr val="tx1">
                  <a:lumMod val="75000"/>
                  <a:lumOff val="25000"/>
                </a:schemeClr>
              </a:solidFill>
              <a:extLst>
                <a:ext uri="{C807C97D-BFC1-408E-A445-0C87EB9F89A2}">
                  <ask:lineSketchStyleProps xmlns:ask="http://schemas.microsoft.com/office/drawing/2018/sketchyshapes" sd="227477535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2" name="Rectangle 11">
              <a:extLst>
                <a:ext uri="{FF2B5EF4-FFF2-40B4-BE49-F238E27FC236}">
                  <a16:creationId xmlns:a16="http://schemas.microsoft.com/office/drawing/2014/main" id="{0D0C022B-6E89-4361-B9BD-0EB3AECF16C0}"/>
                </a:ext>
              </a:extLst>
            </p:cNvPr>
            <p:cNvSpPr/>
            <p:nvPr/>
          </p:nvSpPr>
          <p:spPr>
            <a:xfrm>
              <a:off x="4286982" y="2898845"/>
              <a:ext cx="1327424" cy="1285014"/>
            </a:xfrm>
            <a:custGeom>
              <a:avLst/>
              <a:gdLst>
                <a:gd name="connsiteX0" fmla="*/ 0 w 1327424"/>
                <a:gd name="connsiteY0" fmla="*/ 0 h 1285014"/>
                <a:gd name="connsiteX1" fmla="*/ 429200 w 1327424"/>
                <a:gd name="connsiteY1" fmla="*/ 0 h 1285014"/>
                <a:gd name="connsiteX2" fmla="*/ 858401 w 1327424"/>
                <a:gd name="connsiteY2" fmla="*/ 0 h 1285014"/>
                <a:gd name="connsiteX3" fmla="*/ 1327424 w 1327424"/>
                <a:gd name="connsiteY3" fmla="*/ 0 h 1285014"/>
                <a:gd name="connsiteX4" fmla="*/ 1327424 w 1327424"/>
                <a:gd name="connsiteY4" fmla="*/ 389788 h 1285014"/>
                <a:gd name="connsiteX5" fmla="*/ 1327424 w 1327424"/>
                <a:gd name="connsiteY5" fmla="*/ 805275 h 1285014"/>
                <a:gd name="connsiteX6" fmla="*/ 1327424 w 1327424"/>
                <a:gd name="connsiteY6" fmla="*/ 1285014 h 1285014"/>
                <a:gd name="connsiteX7" fmla="*/ 884949 w 1327424"/>
                <a:gd name="connsiteY7" fmla="*/ 1285014 h 1285014"/>
                <a:gd name="connsiteX8" fmla="*/ 469023 w 1327424"/>
                <a:gd name="connsiteY8" fmla="*/ 1285014 h 1285014"/>
                <a:gd name="connsiteX9" fmla="*/ 0 w 1327424"/>
                <a:gd name="connsiteY9" fmla="*/ 1285014 h 1285014"/>
                <a:gd name="connsiteX10" fmla="*/ 0 w 1327424"/>
                <a:gd name="connsiteY10" fmla="*/ 869526 h 1285014"/>
                <a:gd name="connsiteX11" fmla="*/ 0 w 1327424"/>
                <a:gd name="connsiteY11" fmla="*/ 46688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130719" y="-30830"/>
                    <a:pt x="256852" y="37707"/>
                    <a:pt x="429200" y="0"/>
                  </a:cubicBezTo>
                  <a:cubicBezTo>
                    <a:pt x="601548" y="-37707"/>
                    <a:pt x="662114" y="46067"/>
                    <a:pt x="858401" y="0"/>
                  </a:cubicBezTo>
                  <a:cubicBezTo>
                    <a:pt x="1054688" y="-46067"/>
                    <a:pt x="1215741" y="2542"/>
                    <a:pt x="1327424" y="0"/>
                  </a:cubicBezTo>
                  <a:cubicBezTo>
                    <a:pt x="1366594" y="157581"/>
                    <a:pt x="1314106" y="255464"/>
                    <a:pt x="1327424" y="389788"/>
                  </a:cubicBezTo>
                  <a:cubicBezTo>
                    <a:pt x="1340742" y="524112"/>
                    <a:pt x="1310141" y="702566"/>
                    <a:pt x="1327424" y="805275"/>
                  </a:cubicBezTo>
                  <a:cubicBezTo>
                    <a:pt x="1344707" y="907984"/>
                    <a:pt x="1300598" y="1067788"/>
                    <a:pt x="1327424" y="1285014"/>
                  </a:cubicBezTo>
                  <a:cubicBezTo>
                    <a:pt x="1179317" y="1285735"/>
                    <a:pt x="996739" y="1254033"/>
                    <a:pt x="884949" y="1285014"/>
                  </a:cubicBezTo>
                  <a:cubicBezTo>
                    <a:pt x="773160" y="1315995"/>
                    <a:pt x="664729" y="1269599"/>
                    <a:pt x="469023" y="1285014"/>
                  </a:cubicBezTo>
                  <a:cubicBezTo>
                    <a:pt x="273317" y="1300429"/>
                    <a:pt x="130815" y="1251320"/>
                    <a:pt x="0" y="1285014"/>
                  </a:cubicBezTo>
                  <a:cubicBezTo>
                    <a:pt x="-7822" y="1092365"/>
                    <a:pt x="3590" y="992610"/>
                    <a:pt x="0" y="869526"/>
                  </a:cubicBezTo>
                  <a:cubicBezTo>
                    <a:pt x="-3590" y="746442"/>
                    <a:pt x="2642" y="655627"/>
                    <a:pt x="0" y="466888"/>
                  </a:cubicBezTo>
                  <a:cubicBezTo>
                    <a:pt x="-2642" y="278149"/>
                    <a:pt x="18301" y="111861"/>
                    <a:pt x="0" y="0"/>
                  </a:cubicBezTo>
                  <a:close/>
                </a:path>
                <a:path w="1327424" h="1285014" stroke="0" extrusionOk="0">
                  <a:moveTo>
                    <a:pt x="0" y="0"/>
                  </a:moveTo>
                  <a:cubicBezTo>
                    <a:pt x="188154" y="-41766"/>
                    <a:pt x="261141" y="30621"/>
                    <a:pt x="402652" y="0"/>
                  </a:cubicBezTo>
                  <a:cubicBezTo>
                    <a:pt x="544163" y="-30621"/>
                    <a:pt x="660505" y="31765"/>
                    <a:pt x="858401" y="0"/>
                  </a:cubicBezTo>
                  <a:cubicBezTo>
                    <a:pt x="1056297" y="-31765"/>
                    <a:pt x="1115056" y="1105"/>
                    <a:pt x="1327424" y="0"/>
                  </a:cubicBezTo>
                  <a:cubicBezTo>
                    <a:pt x="1354181" y="104934"/>
                    <a:pt x="1318149" y="267382"/>
                    <a:pt x="1327424" y="428338"/>
                  </a:cubicBezTo>
                  <a:cubicBezTo>
                    <a:pt x="1336699" y="589294"/>
                    <a:pt x="1318922" y="695557"/>
                    <a:pt x="1327424" y="843826"/>
                  </a:cubicBezTo>
                  <a:cubicBezTo>
                    <a:pt x="1335926" y="992095"/>
                    <a:pt x="1317407" y="1132551"/>
                    <a:pt x="1327424" y="1285014"/>
                  </a:cubicBezTo>
                  <a:cubicBezTo>
                    <a:pt x="1237722" y="1311291"/>
                    <a:pt x="1055717" y="1270554"/>
                    <a:pt x="898224" y="1285014"/>
                  </a:cubicBezTo>
                  <a:cubicBezTo>
                    <a:pt x="740731" y="1299474"/>
                    <a:pt x="681118" y="1237713"/>
                    <a:pt x="495572" y="1285014"/>
                  </a:cubicBezTo>
                  <a:cubicBezTo>
                    <a:pt x="310026" y="1332315"/>
                    <a:pt x="104621" y="1268536"/>
                    <a:pt x="0" y="1285014"/>
                  </a:cubicBezTo>
                  <a:cubicBezTo>
                    <a:pt x="-8156" y="1153007"/>
                    <a:pt x="26482" y="1070172"/>
                    <a:pt x="0" y="882376"/>
                  </a:cubicBezTo>
                  <a:cubicBezTo>
                    <a:pt x="-26482" y="694580"/>
                    <a:pt x="12953" y="663442"/>
                    <a:pt x="0" y="479739"/>
                  </a:cubicBezTo>
                  <a:cubicBezTo>
                    <a:pt x="-12953" y="296036"/>
                    <a:pt x="42459" y="146235"/>
                    <a:pt x="0" y="0"/>
                  </a:cubicBezTo>
                  <a:close/>
                </a:path>
              </a:pathLst>
            </a:custGeom>
            <a:solidFill>
              <a:schemeClr val="bg1">
                <a:lumMod val="50000"/>
              </a:schemeClr>
            </a:solidFill>
            <a:ln w="38100">
              <a:solidFill>
                <a:schemeClr val="tx1">
                  <a:lumMod val="75000"/>
                  <a:lumOff val="25000"/>
                </a:schemeClr>
              </a:solidFill>
              <a:extLst>
                <a:ext uri="{C807C97D-BFC1-408E-A445-0C87EB9F89A2}">
                  <ask:lineSketchStyleProps xmlns:ask="http://schemas.microsoft.com/office/drawing/2018/sketchyshapes" sd="2359385916">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3" name="Rectangle 12">
              <a:extLst>
                <a:ext uri="{FF2B5EF4-FFF2-40B4-BE49-F238E27FC236}">
                  <a16:creationId xmlns:a16="http://schemas.microsoft.com/office/drawing/2014/main" id="{B2F867CD-7C49-4B53-B328-B3517597B262}"/>
                </a:ext>
              </a:extLst>
            </p:cNvPr>
            <p:cNvSpPr/>
            <p:nvPr/>
          </p:nvSpPr>
          <p:spPr>
            <a:xfrm>
              <a:off x="304710" y="4183859"/>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4" name="Rectangle 13">
              <a:extLst>
                <a:ext uri="{FF2B5EF4-FFF2-40B4-BE49-F238E27FC236}">
                  <a16:creationId xmlns:a16="http://schemas.microsoft.com/office/drawing/2014/main" id="{A87D0DD3-3AE4-472D-814C-AE87B5A6C2A6}"/>
                </a:ext>
              </a:extLst>
            </p:cNvPr>
            <p:cNvSpPr/>
            <p:nvPr/>
          </p:nvSpPr>
          <p:spPr>
            <a:xfrm>
              <a:off x="1632134" y="4183859"/>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5" name="Rectangle 14">
              <a:extLst>
                <a:ext uri="{FF2B5EF4-FFF2-40B4-BE49-F238E27FC236}">
                  <a16:creationId xmlns:a16="http://schemas.microsoft.com/office/drawing/2014/main" id="{286C98A0-A2C0-4943-842E-64B1E0CE2E10}"/>
                </a:ext>
              </a:extLst>
            </p:cNvPr>
            <p:cNvSpPr/>
            <p:nvPr/>
          </p:nvSpPr>
          <p:spPr>
            <a:xfrm>
              <a:off x="2959558" y="4183859"/>
              <a:ext cx="1327424" cy="1285014"/>
            </a:xfrm>
            <a:custGeom>
              <a:avLst/>
              <a:gdLst>
                <a:gd name="connsiteX0" fmla="*/ 0 w 1327424"/>
                <a:gd name="connsiteY0" fmla="*/ 0 h 1285014"/>
                <a:gd name="connsiteX1" fmla="*/ 415926 w 1327424"/>
                <a:gd name="connsiteY1" fmla="*/ 0 h 1285014"/>
                <a:gd name="connsiteX2" fmla="*/ 831852 w 1327424"/>
                <a:gd name="connsiteY2" fmla="*/ 0 h 1285014"/>
                <a:gd name="connsiteX3" fmla="*/ 1327424 w 1327424"/>
                <a:gd name="connsiteY3" fmla="*/ 0 h 1285014"/>
                <a:gd name="connsiteX4" fmla="*/ 1327424 w 1327424"/>
                <a:gd name="connsiteY4" fmla="*/ 389788 h 1285014"/>
                <a:gd name="connsiteX5" fmla="*/ 1327424 w 1327424"/>
                <a:gd name="connsiteY5" fmla="*/ 843826 h 1285014"/>
                <a:gd name="connsiteX6" fmla="*/ 1327424 w 1327424"/>
                <a:gd name="connsiteY6" fmla="*/ 1285014 h 1285014"/>
                <a:gd name="connsiteX7" fmla="*/ 898224 w 1327424"/>
                <a:gd name="connsiteY7" fmla="*/ 1285014 h 1285014"/>
                <a:gd name="connsiteX8" fmla="*/ 482297 w 1327424"/>
                <a:gd name="connsiteY8" fmla="*/ 1285014 h 1285014"/>
                <a:gd name="connsiteX9" fmla="*/ 0 w 1327424"/>
                <a:gd name="connsiteY9" fmla="*/ 1285014 h 1285014"/>
                <a:gd name="connsiteX10" fmla="*/ 0 w 1327424"/>
                <a:gd name="connsiteY10" fmla="*/ 856676 h 1285014"/>
                <a:gd name="connsiteX11" fmla="*/ 0 w 1327424"/>
                <a:gd name="connsiteY11" fmla="*/ 40263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170895" y="-5212"/>
                    <a:pt x="309089" y="7839"/>
                    <a:pt x="415926" y="0"/>
                  </a:cubicBezTo>
                  <a:cubicBezTo>
                    <a:pt x="522763" y="-7839"/>
                    <a:pt x="703371" y="47983"/>
                    <a:pt x="831852" y="0"/>
                  </a:cubicBezTo>
                  <a:cubicBezTo>
                    <a:pt x="960333" y="-47983"/>
                    <a:pt x="1153413" y="48286"/>
                    <a:pt x="1327424" y="0"/>
                  </a:cubicBezTo>
                  <a:cubicBezTo>
                    <a:pt x="1341017" y="144859"/>
                    <a:pt x="1311972" y="239527"/>
                    <a:pt x="1327424" y="389788"/>
                  </a:cubicBezTo>
                  <a:cubicBezTo>
                    <a:pt x="1342876" y="540049"/>
                    <a:pt x="1277780" y="708164"/>
                    <a:pt x="1327424" y="843826"/>
                  </a:cubicBezTo>
                  <a:cubicBezTo>
                    <a:pt x="1377068" y="979488"/>
                    <a:pt x="1307106" y="1149886"/>
                    <a:pt x="1327424" y="1285014"/>
                  </a:cubicBezTo>
                  <a:cubicBezTo>
                    <a:pt x="1118945" y="1324671"/>
                    <a:pt x="1071899" y="1245727"/>
                    <a:pt x="898224" y="1285014"/>
                  </a:cubicBezTo>
                  <a:cubicBezTo>
                    <a:pt x="724549" y="1324301"/>
                    <a:pt x="689181" y="1251637"/>
                    <a:pt x="482297" y="1285014"/>
                  </a:cubicBezTo>
                  <a:cubicBezTo>
                    <a:pt x="275413" y="1318391"/>
                    <a:pt x="232325" y="1241589"/>
                    <a:pt x="0" y="1285014"/>
                  </a:cubicBezTo>
                  <a:cubicBezTo>
                    <a:pt x="-7053" y="1102303"/>
                    <a:pt x="34885" y="1040655"/>
                    <a:pt x="0" y="856676"/>
                  </a:cubicBezTo>
                  <a:cubicBezTo>
                    <a:pt x="-34885" y="672697"/>
                    <a:pt x="14138" y="593454"/>
                    <a:pt x="0" y="402638"/>
                  </a:cubicBezTo>
                  <a:cubicBezTo>
                    <a:pt x="-14138" y="211822"/>
                    <a:pt x="22015" y="179686"/>
                    <a:pt x="0" y="0"/>
                  </a:cubicBezTo>
                  <a:close/>
                </a:path>
                <a:path w="1327424" h="1285014" stroke="0" extrusionOk="0">
                  <a:moveTo>
                    <a:pt x="0" y="0"/>
                  </a:moveTo>
                  <a:cubicBezTo>
                    <a:pt x="194961" y="-46039"/>
                    <a:pt x="356517" y="26412"/>
                    <a:pt x="455749" y="0"/>
                  </a:cubicBezTo>
                  <a:cubicBezTo>
                    <a:pt x="554981" y="-26412"/>
                    <a:pt x="677698" y="46185"/>
                    <a:pt x="871675" y="0"/>
                  </a:cubicBezTo>
                  <a:cubicBezTo>
                    <a:pt x="1065652" y="-46185"/>
                    <a:pt x="1164774" y="38931"/>
                    <a:pt x="1327424" y="0"/>
                  </a:cubicBezTo>
                  <a:cubicBezTo>
                    <a:pt x="1346127" y="109399"/>
                    <a:pt x="1287535" y="214396"/>
                    <a:pt x="1327424" y="428338"/>
                  </a:cubicBezTo>
                  <a:cubicBezTo>
                    <a:pt x="1367313" y="642280"/>
                    <a:pt x="1322787" y="683056"/>
                    <a:pt x="1327424" y="843826"/>
                  </a:cubicBezTo>
                  <a:cubicBezTo>
                    <a:pt x="1332061" y="1004596"/>
                    <a:pt x="1321961" y="1104689"/>
                    <a:pt x="1327424" y="1285014"/>
                  </a:cubicBezTo>
                  <a:cubicBezTo>
                    <a:pt x="1190349" y="1335980"/>
                    <a:pt x="1043338" y="1264452"/>
                    <a:pt x="898224" y="1285014"/>
                  </a:cubicBezTo>
                  <a:cubicBezTo>
                    <a:pt x="753110" y="1305576"/>
                    <a:pt x="646243" y="1239962"/>
                    <a:pt x="455749" y="1285014"/>
                  </a:cubicBezTo>
                  <a:cubicBezTo>
                    <a:pt x="265255" y="1330066"/>
                    <a:pt x="162074" y="1260072"/>
                    <a:pt x="0" y="1285014"/>
                  </a:cubicBezTo>
                  <a:cubicBezTo>
                    <a:pt x="-22625" y="1120953"/>
                    <a:pt x="40552" y="1066239"/>
                    <a:pt x="0" y="856676"/>
                  </a:cubicBezTo>
                  <a:cubicBezTo>
                    <a:pt x="-40552" y="647113"/>
                    <a:pt x="23040" y="605283"/>
                    <a:pt x="0" y="415488"/>
                  </a:cubicBezTo>
                  <a:cubicBezTo>
                    <a:pt x="-23040" y="225693"/>
                    <a:pt x="24212" y="158518"/>
                    <a:pt x="0" y="0"/>
                  </a:cubicBezTo>
                  <a:close/>
                </a:path>
              </a:pathLst>
            </a:custGeom>
            <a:solidFill>
              <a:schemeClr val="bg1">
                <a:lumMod val="50000"/>
              </a:schemeClr>
            </a:solidFill>
            <a:ln w="38100">
              <a:solidFill>
                <a:schemeClr val="tx1">
                  <a:lumMod val="75000"/>
                  <a:lumOff val="25000"/>
                </a:schemeClr>
              </a:solidFill>
              <a:extLst>
                <a:ext uri="{C807C97D-BFC1-408E-A445-0C87EB9F89A2}">
                  <ask:lineSketchStyleProps xmlns:ask="http://schemas.microsoft.com/office/drawing/2018/sketchyshapes" sd="2813793058">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6" name="Rectangle 15">
              <a:extLst>
                <a:ext uri="{FF2B5EF4-FFF2-40B4-BE49-F238E27FC236}">
                  <a16:creationId xmlns:a16="http://schemas.microsoft.com/office/drawing/2014/main" id="{FACC2323-8AC3-4344-9092-427EC2D2F854}"/>
                </a:ext>
              </a:extLst>
            </p:cNvPr>
            <p:cNvSpPr/>
            <p:nvPr/>
          </p:nvSpPr>
          <p:spPr>
            <a:xfrm>
              <a:off x="4286982" y="4183859"/>
              <a:ext cx="1327424" cy="1285014"/>
            </a:xfrm>
            <a:prstGeom prst="rect">
              <a:avLst/>
            </a:prstGeom>
            <a:solidFill>
              <a:schemeClr val="bg1">
                <a:lumMod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7" name="Rectangle 16">
              <a:extLst>
                <a:ext uri="{FF2B5EF4-FFF2-40B4-BE49-F238E27FC236}">
                  <a16:creationId xmlns:a16="http://schemas.microsoft.com/office/drawing/2014/main" id="{222F576B-AD4A-4E86-B8DC-A9A704BC0F86}"/>
                </a:ext>
              </a:extLst>
            </p:cNvPr>
            <p:cNvSpPr/>
            <p:nvPr/>
          </p:nvSpPr>
          <p:spPr>
            <a:xfrm>
              <a:off x="304710" y="5468873"/>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p>
          </p:txBody>
        </p:sp>
        <p:sp>
          <p:nvSpPr>
            <p:cNvPr id="18" name="Rectangle 17">
              <a:extLst>
                <a:ext uri="{FF2B5EF4-FFF2-40B4-BE49-F238E27FC236}">
                  <a16:creationId xmlns:a16="http://schemas.microsoft.com/office/drawing/2014/main" id="{8C920721-3DAD-417B-887C-63E56BB136AF}"/>
                </a:ext>
              </a:extLst>
            </p:cNvPr>
            <p:cNvSpPr/>
            <p:nvPr/>
          </p:nvSpPr>
          <p:spPr>
            <a:xfrm>
              <a:off x="1632134" y="5468873"/>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19" name="Rectangle 18">
              <a:extLst>
                <a:ext uri="{FF2B5EF4-FFF2-40B4-BE49-F238E27FC236}">
                  <a16:creationId xmlns:a16="http://schemas.microsoft.com/office/drawing/2014/main" id="{2AEDF38A-A077-4A74-A093-8910A274B3E1}"/>
                </a:ext>
              </a:extLst>
            </p:cNvPr>
            <p:cNvSpPr/>
            <p:nvPr/>
          </p:nvSpPr>
          <p:spPr>
            <a:xfrm>
              <a:off x="2959558" y="5468873"/>
              <a:ext cx="1327424" cy="1285014"/>
            </a:xfrm>
            <a:prstGeom prst="rect">
              <a:avLst/>
            </a:prstGeom>
            <a:solidFill>
              <a:schemeClr val="bg1">
                <a:lumMod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0" name="Rectangle 19">
              <a:extLst>
                <a:ext uri="{FF2B5EF4-FFF2-40B4-BE49-F238E27FC236}">
                  <a16:creationId xmlns:a16="http://schemas.microsoft.com/office/drawing/2014/main" id="{A80A5C49-F860-4992-BCA9-A83C4D526CD6}"/>
                </a:ext>
              </a:extLst>
            </p:cNvPr>
            <p:cNvSpPr/>
            <p:nvPr/>
          </p:nvSpPr>
          <p:spPr>
            <a:xfrm>
              <a:off x="4286982" y="5468873"/>
              <a:ext cx="1327424" cy="1285014"/>
            </a:xfrm>
            <a:prstGeom prst="rect">
              <a:avLst/>
            </a:prstGeom>
            <a:solidFill>
              <a:schemeClr val="bg1">
                <a:lumMod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grpSp>
      <p:grpSp>
        <p:nvGrpSpPr>
          <p:cNvPr id="22" name="Group 21">
            <a:extLst>
              <a:ext uri="{FF2B5EF4-FFF2-40B4-BE49-F238E27FC236}">
                <a16:creationId xmlns:a16="http://schemas.microsoft.com/office/drawing/2014/main" id="{1481E131-3465-4460-8D2C-039F9A7F65BD}"/>
              </a:ext>
            </a:extLst>
          </p:cNvPr>
          <p:cNvGrpSpPr/>
          <p:nvPr/>
        </p:nvGrpSpPr>
        <p:grpSpPr>
          <a:xfrm>
            <a:off x="6791602" y="1146903"/>
            <a:ext cx="5309696" cy="5140056"/>
            <a:chOff x="304710" y="1613831"/>
            <a:chExt cx="5309696" cy="5140056"/>
          </a:xfrm>
        </p:grpSpPr>
        <p:sp>
          <p:nvSpPr>
            <p:cNvPr id="23" name="Rectangle 22">
              <a:extLst>
                <a:ext uri="{FF2B5EF4-FFF2-40B4-BE49-F238E27FC236}">
                  <a16:creationId xmlns:a16="http://schemas.microsoft.com/office/drawing/2014/main" id="{B356C09F-0EAD-4152-BFC2-E32052BD7274}"/>
                </a:ext>
              </a:extLst>
            </p:cNvPr>
            <p:cNvSpPr/>
            <p:nvPr/>
          </p:nvSpPr>
          <p:spPr>
            <a:xfrm>
              <a:off x="304710" y="1613831"/>
              <a:ext cx="1327424" cy="1285014"/>
            </a:xfrm>
            <a:prstGeom prst="rect">
              <a:avLst/>
            </a:prstGeom>
            <a:solidFill>
              <a:schemeClr val="bg1">
                <a:lumMod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4" name="Rectangle 23">
              <a:extLst>
                <a:ext uri="{FF2B5EF4-FFF2-40B4-BE49-F238E27FC236}">
                  <a16:creationId xmlns:a16="http://schemas.microsoft.com/office/drawing/2014/main" id="{19DEF400-E361-44EF-A53A-DC4282CDB750}"/>
                </a:ext>
              </a:extLst>
            </p:cNvPr>
            <p:cNvSpPr/>
            <p:nvPr/>
          </p:nvSpPr>
          <p:spPr>
            <a:xfrm>
              <a:off x="1632134" y="1613831"/>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5" name="Rectangle 24">
              <a:extLst>
                <a:ext uri="{FF2B5EF4-FFF2-40B4-BE49-F238E27FC236}">
                  <a16:creationId xmlns:a16="http://schemas.microsoft.com/office/drawing/2014/main" id="{5C492403-D8E5-4E5E-9FBA-E8B3B214753D}"/>
                </a:ext>
              </a:extLst>
            </p:cNvPr>
            <p:cNvSpPr/>
            <p:nvPr/>
          </p:nvSpPr>
          <p:spPr>
            <a:xfrm>
              <a:off x="2959558" y="1613831"/>
              <a:ext cx="1327424" cy="1285014"/>
            </a:xfrm>
            <a:custGeom>
              <a:avLst/>
              <a:gdLst>
                <a:gd name="connsiteX0" fmla="*/ 0 w 1327424"/>
                <a:gd name="connsiteY0" fmla="*/ 0 h 1285014"/>
                <a:gd name="connsiteX1" fmla="*/ 402652 w 1327424"/>
                <a:gd name="connsiteY1" fmla="*/ 0 h 1285014"/>
                <a:gd name="connsiteX2" fmla="*/ 831852 w 1327424"/>
                <a:gd name="connsiteY2" fmla="*/ 0 h 1285014"/>
                <a:gd name="connsiteX3" fmla="*/ 1327424 w 1327424"/>
                <a:gd name="connsiteY3" fmla="*/ 0 h 1285014"/>
                <a:gd name="connsiteX4" fmla="*/ 1327424 w 1327424"/>
                <a:gd name="connsiteY4" fmla="*/ 454038 h 1285014"/>
                <a:gd name="connsiteX5" fmla="*/ 1327424 w 1327424"/>
                <a:gd name="connsiteY5" fmla="*/ 895226 h 1285014"/>
                <a:gd name="connsiteX6" fmla="*/ 1327424 w 1327424"/>
                <a:gd name="connsiteY6" fmla="*/ 1285014 h 1285014"/>
                <a:gd name="connsiteX7" fmla="*/ 858401 w 1327424"/>
                <a:gd name="connsiteY7" fmla="*/ 1285014 h 1285014"/>
                <a:gd name="connsiteX8" fmla="*/ 455749 w 1327424"/>
                <a:gd name="connsiteY8" fmla="*/ 1285014 h 1285014"/>
                <a:gd name="connsiteX9" fmla="*/ 0 w 1327424"/>
                <a:gd name="connsiteY9" fmla="*/ 1285014 h 1285014"/>
                <a:gd name="connsiteX10" fmla="*/ 0 w 1327424"/>
                <a:gd name="connsiteY10" fmla="*/ 830976 h 1285014"/>
                <a:gd name="connsiteX11" fmla="*/ 0 w 1327424"/>
                <a:gd name="connsiteY11" fmla="*/ 44118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98791" y="-6412"/>
                    <a:pt x="302268" y="592"/>
                    <a:pt x="402652" y="0"/>
                  </a:cubicBezTo>
                  <a:cubicBezTo>
                    <a:pt x="503036" y="-592"/>
                    <a:pt x="703433" y="43332"/>
                    <a:pt x="831852" y="0"/>
                  </a:cubicBezTo>
                  <a:cubicBezTo>
                    <a:pt x="960271" y="-43332"/>
                    <a:pt x="1080870" y="27856"/>
                    <a:pt x="1327424" y="0"/>
                  </a:cubicBezTo>
                  <a:cubicBezTo>
                    <a:pt x="1329280" y="91412"/>
                    <a:pt x="1286586" y="358864"/>
                    <a:pt x="1327424" y="454038"/>
                  </a:cubicBezTo>
                  <a:cubicBezTo>
                    <a:pt x="1368262" y="549212"/>
                    <a:pt x="1298733" y="674682"/>
                    <a:pt x="1327424" y="895226"/>
                  </a:cubicBezTo>
                  <a:cubicBezTo>
                    <a:pt x="1356115" y="1115770"/>
                    <a:pt x="1280857" y="1205617"/>
                    <a:pt x="1327424" y="1285014"/>
                  </a:cubicBezTo>
                  <a:cubicBezTo>
                    <a:pt x="1135696" y="1287088"/>
                    <a:pt x="1060391" y="1264784"/>
                    <a:pt x="858401" y="1285014"/>
                  </a:cubicBezTo>
                  <a:cubicBezTo>
                    <a:pt x="656411" y="1305244"/>
                    <a:pt x="627582" y="1282606"/>
                    <a:pt x="455749" y="1285014"/>
                  </a:cubicBezTo>
                  <a:cubicBezTo>
                    <a:pt x="283916" y="1287422"/>
                    <a:pt x="119962" y="1266297"/>
                    <a:pt x="0" y="1285014"/>
                  </a:cubicBezTo>
                  <a:cubicBezTo>
                    <a:pt x="-45748" y="1143286"/>
                    <a:pt x="31461" y="1043221"/>
                    <a:pt x="0" y="830976"/>
                  </a:cubicBezTo>
                  <a:cubicBezTo>
                    <a:pt x="-31461" y="618731"/>
                    <a:pt x="18565" y="626396"/>
                    <a:pt x="0" y="441188"/>
                  </a:cubicBezTo>
                  <a:cubicBezTo>
                    <a:pt x="-18565" y="255980"/>
                    <a:pt x="27106" y="166476"/>
                    <a:pt x="0" y="0"/>
                  </a:cubicBezTo>
                  <a:close/>
                </a:path>
                <a:path w="1327424" h="1285014" stroke="0" extrusionOk="0">
                  <a:moveTo>
                    <a:pt x="0" y="0"/>
                  </a:moveTo>
                  <a:cubicBezTo>
                    <a:pt x="171001" y="-28325"/>
                    <a:pt x="335000" y="2349"/>
                    <a:pt x="455749" y="0"/>
                  </a:cubicBezTo>
                  <a:cubicBezTo>
                    <a:pt x="576498" y="-2349"/>
                    <a:pt x="712462" y="30234"/>
                    <a:pt x="911498" y="0"/>
                  </a:cubicBezTo>
                  <a:cubicBezTo>
                    <a:pt x="1110534" y="-30234"/>
                    <a:pt x="1175870" y="42091"/>
                    <a:pt x="1327424" y="0"/>
                  </a:cubicBezTo>
                  <a:cubicBezTo>
                    <a:pt x="1334324" y="168269"/>
                    <a:pt x="1295658" y="240691"/>
                    <a:pt x="1327424" y="389788"/>
                  </a:cubicBezTo>
                  <a:cubicBezTo>
                    <a:pt x="1359190" y="538885"/>
                    <a:pt x="1298661" y="613084"/>
                    <a:pt x="1327424" y="792425"/>
                  </a:cubicBezTo>
                  <a:cubicBezTo>
                    <a:pt x="1356187" y="971766"/>
                    <a:pt x="1326172" y="1114930"/>
                    <a:pt x="1327424" y="1285014"/>
                  </a:cubicBezTo>
                  <a:cubicBezTo>
                    <a:pt x="1172654" y="1325091"/>
                    <a:pt x="963423" y="1249296"/>
                    <a:pt x="871675" y="1285014"/>
                  </a:cubicBezTo>
                  <a:cubicBezTo>
                    <a:pt x="779927" y="1320732"/>
                    <a:pt x="557877" y="1241777"/>
                    <a:pt x="442475" y="1285014"/>
                  </a:cubicBezTo>
                  <a:cubicBezTo>
                    <a:pt x="327073" y="1328251"/>
                    <a:pt x="128686" y="1282451"/>
                    <a:pt x="0" y="1285014"/>
                  </a:cubicBezTo>
                  <a:cubicBezTo>
                    <a:pt x="-32034" y="1136414"/>
                    <a:pt x="23775" y="1019732"/>
                    <a:pt x="0" y="895226"/>
                  </a:cubicBezTo>
                  <a:cubicBezTo>
                    <a:pt x="-23775" y="770720"/>
                    <a:pt x="51776" y="594472"/>
                    <a:pt x="0" y="441188"/>
                  </a:cubicBezTo>
                  <a:cubicBezTo>
                    <a:pt x="-51776" y="287904"/>
                    <a:pt x="43886" y="157118"/>
                    <a:pt x="0" y="0"/>
                  </a:cubicBezTo>
                  <a:close/>
                </a:path>
              </a:pathLst>
            </a:custGeom>
            <a:solidFill>
              <a:schemeClr val="tx1">
                <a:lumMod val="50000"/>
                <a:lumOff val="50000"/>
              </a:schemeClr>
            </a:solidFill>
            <a:ln w="38100">
              <a:solidFill>
                <a:schemeClr val="tx1">
                  <a:lumMod val="75000"/>
                  <a:lumOff val="25000"/>
                </a:schemeClr>
              </a:solidFill>
              <a:extLst>
                <a:ext uri="{C807C97D-BFC1-408E-A445-0C87EB9F89A2}">
                  <ask:lineSketchStyleProps xmlns:ask="http://schemas.microsoft.com/office/drawing/2018/sketchyshapes" sd="2181918364">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6" name="Rectangle 25">
              <a:extLst>
                <a:ext uri="{FF2B5EF4-FFF2-40B4-BE49-F238E27FC236}">
                  <a16:creationId xmlns:a16="http://schemas.microsoft.com/office/drawing/2014/main" id="{35544614-9001-4E44-B67F-F1D8186FCA74}"/>
                </a:ext>
              </a:extLst>
            </p:cNvPr>
            <p:cNvSpPr/>
            <p:nvPr/>
          </p:nvSpPr>
          <p:spPr>
            <a:xfrm>
              <a:off x="4286982" y="1613831"/>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7" name="Rectangle 26">
              <a:extLst>
                <a:ext uri="{FF2B5EF4-FFF2-40B4-BE49-F238E27FC236}">
                  <a16:creationId xmlns:a16="http://schemas.microsoft.com/office/drawing/2014/main" id="{5BA42629-7334-4963-B566-FDBA3C669C3D}"/>
                </a:ext>
              </a:extLst>
            </p:cNvPr>
            <p:cNvSpPr/>
            <p:nvPr/>
          </p:nvSpPr>
          <p:spPr>
            <a:xfrm>
              <a:off x="304710" y="2898845"/>
              <a:ext cx="1327424" cy="1285014"/>
            </a:xfrm>
            <a:prstGeom prst="rect">
              <a:avLst/>
            </a:prstGeom>
            <a:solidFill>
              <a:schemeClr val="tx1">
                <a:lumMod val="50000"/>
                <a:lumOff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8" name="Rectangle 27">
              <a:extLst>
                <a:ext uri="{FF2B5EF4-FFF2-40B4-BE49-F238E27FC236}">
                  <a16:creationId xmlns:a16="http://schemas.microsoft.com/office/drawing/2014/main" id="{A0E28DDC-31A9-41E8-9541-71A340588E0C}"/>
                </a:ext>
              </a:extLst>
            </p:cNvPr>
            <p:cNvSpPr/>
            <p:nvPr/>
          </p:nvSpPr>
          <p:spPr>
            <a:xfrm>
              <a:off x="1632134" y="2898845"/>
              <a:ext cx="1327424" cy="1285014"/>
            </a:xfrm>
            <a:custGeom>
              <a:avLst/>
              <a:gdLst>
                <a:gd name="connsiteX0" fmla="*/ 0 w 1327424"/>
                <a:gd name="connsiteY0" fmla="*/ 0 h 1285014"/>
                <a:gd name="connsiteX1" fmla="*/ 455749 w 1327424"/>
                <a:gd name="connsiteY1" fmla="*/ 0 h 1285014"/>
                <a:gd name="connsiteX2" fmla="*/ 871675 w 1327424"/>
                <a:gd name="connsiteY2" fmla="*/ 0 h 1285014"/>
                <a:gd name="connsiteX3" fmla="*/ 1327424 w 1327424"/>
                <a:gd name="connsiteY3" fmla="*/ 0 h 1285014"/>
                <a:gd name="connsiteX4" fmla="*/ 1327424 w 1327424"/>
                <a:gd name="connsiteY4" fmla="*/ 441188 h 1285014"/>
                <a:gd name="connsiteX5" fmla="*/ 1327424 w 1327424"/>
                <a:gd name="connsiteY5" fmla="*/ 830976 h 1285014"/>
                <a:gd name="connsiteX6" fmla="*/ 1327424 w 1327424"/>
                <a:gd name="connsiteY6" fmla="*/ 1285014 h 1285014"/>
                <a:gd name="connsiteX7" fmla="*/ 858401 w 1327424"/>
                <a:gd name="connsiteY7" fmla="*/ 1285014 h 1285014"/>
                <a:gd name="connsiteX8" fmla="*/ 402652 w 1327424"/>
                <a:gd name="connsiteY8" fmla="*/ 1285014 h 1285014"/>
                <a:gd name="connsiteX9" fmla="*/ 0 w 1327424"/>
                <a:gd name="connsiteY9" fmla="*/ 1285014 h 1285014"/>
                <a:gd name="connsiteX10" fmla="*/ 0 w 1327424"/>
                <a:gd name="connsiteY10" fmla="*/ 856676 h 1285014"/>
                <a:gd name="connsiteX11" fmla="*/ 0 w 1327424"/>
                <a:gd name="connsiteY11" fmla="*/ 40263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144610" y="-15004"/>
                    <a:pt x="275911" y="31171"/>
                    <a:pt x="455749" y="0"/>
                  </a:cubicBezTo>
                  <a:cubicBezTo>
                    <a:pt x="635587" y="-31171"/>
                    <a:pt x="718651" y="4920"/>
                    <a:pt x="871675" y="0"/>
                  </a:cubicBezTo>
                  <a:cubicBezTo>
                    <a:pt x="1024699" y="-4920"/>
                    <a:pt x="1117084" y="37220"/>
                    <a:pt x="1327424" y="0"/>
                  </a:cubicBezTo>
                  <a:cubicBezTo>
                    <a:pt x="1327621" y="175944"/>
                    <a:pt x="1312011" y="348216"/>
                    <a:pt x="1327424" y="441188"/>
                  </a:cubicBezTo>
                  <a:cubicBezTo>
                    <a:pt x="1342837" y="534160"/>
                    <a:pt x="1323087" y="721209"/>
                    <a:pt x="1327424" y="830976"/>
                  </a:cubicBezTo>
                  <a:cubicBezTo>
                    <a:pt x="1331761" y="940743"/>
                    <a:pt x="1291728" y="1155546"/>
                    <a:pt x="1327424" y="1285014"/>
                  </a:cubicBezTo>
                  <a:cubicBezTo>
                    <a:pt x="1156081" y="1307260"/>
                    <a:pt x="1087278" y="1251542"/>
                    <a:pt x="858401" y="1285014"/>
                  </a:cubicBezTo>
                  <a:cubicBezTo>
                    <a:pt x="629524" y="1318486"/>
                    <a:pt x="523425" y="1245986"/>
                    <a:pt x="402652" y="1285014"/>
                  </a:cubicBezTo>
                  <a:cubicBezTo>
                    <a:pt x="281879" y="1324042"/>
                    <a:pt x="119548" y="1275096"/>
                    <a:pt x="0" y="1285014"/>
                  </a:cubicBezTo>
                  <a:cubicBezTo>
                    <a:pt x="-28160" y="1149919"/>
                    <a:pt x="44191" y="955987"/>
                    <a:pt x="0" y="856676"/>
                  </a:cubicBezTo>
                  <a:cubicBezTo>
                    <a:pt x="-44191" y="757365"/>
                    <a:pt x="38681" y="529144"/>
                    <a:pt x="0" y="402638"/>
                  </a:cubicBezTo>
                  <a:cubicBezTo>
                    <a:pt x="-38681" y="276132"/>
                    <a:pt x="10847" y="156882"/>
                    <a:pt x="0" y="0"/>
                  </a:cubicBezTo>
                  <a:close/>
                </a:path>
                <a:path w="1327424" h="1285014" stroke="0" extrusionOk="0">
                  <a:moveTo>
                    <a:pt x="0" y="0"/>
                  </a:moveTo>
                  <a:cubicBezTo>
                    <a:pt x="164956" y="-16844"/>
                    <a:pt x="349047" y="29439"/>
                    <a:pt x="442475" y="0"/>
                  </a:cubicBezTo>
                  <a:cubicBezTo>
                    <a:pt x="535904" y="-29439"/>
                    <a:pt x="651497" y="19858"/>
                    <a:pt x="845127" y="0"/>
                  </a:cubicBezTo>
                  <a:cubicBezTo>
                    <a:pt x="1038757" y="-19858"/>
                    <a:pt x="1184804" y="42185"/>
                    <a:pt x="1327424" y="0"/>
                  </a:cubicBezTo>
                  <a:cubicBezTo>
                    <a:pt x="1336698" y="142582"/>
                    <a:pt x="1326546" y="308686"/>
                    <a:pt x="1327424" y="389788"/>
                  </a:cubicBezTo>
                  <a:cubicBezTo>
                    <a:pt x="1328302" y="470890"/>
                    <a:pt x="1298712" y="622478"/>
                    <a:pt x="1327424" y="779575"/>
                  </a:cubicBezTo>
                  <a:cubicBezTo>
                    <a:pt x="1356136" y="936672"/>
                    <a:pt x="1273980" y="1045435"/>
                    <a:pt x="1327424" y="1285014"/>
                  </a:cubicBezTo>
                  <a:cubicBezTo>
                    <a:pt x="1180003" y="1326241"/>
                    <a:pt x="1063284" y="1266067"/>
                    <a:pt x="898224" y="1285014"/>
                  </a:cubicBezTo>
                  <a:cubicBezTo>
                    <a:pt x="733164" y="1303961"/>
                    <a:pt x="642403" y="1278681"/>
                    <a:pt x="442475" y="1285014"/>
                  </a:cubicBezTo>
                  <a:cubicBezTo>
                    <a:pt x="242547" y="1291347"/>
                    <a:pt x="126085" y="1264136"/>
                    <a:pt x="0" y="1285014"/>
                  </a:cubicBezTo>
                  <a:cubicBezTo>
                    <a:pt x="-44154" y="1122683"/>
                    <a:pt x="26815" y="1004965"/>
                    <a:pt x="0" y="830976"/>
                  </a:cubicBezTo>
                  <a:cubicBezTo>
                    <a:pt x="-26815" y="656987"/>
                    <a:pt x="27263" y="502424"/>
                    <a:pt x="0" y="402638"/>
                  </a:cubicBezTo>
                  <a:cubicBezTo>
                    <a:pt x="-27263" y="302852"/>
                    <a:pt x="14363" y="186319"/>
                    <a:pt x="0" y="0"/>
                  </a:cubicBezTo>
                  <a:close/>
                </a:path>
              </a:pathLst>
            </a:custGeom>
            <a:solidFill>
              <a:schemeClr val="bg1">
                <a:lumMod val="85000"/>
              </a:schemeClr>
            </a:solidFill>
            <a:ln w="38100">
              <a:solidFill>
                <a:schemeClr val="tx1">
                  <a:lumMod val="75000"/>
                  <a:lumOff val="25000"/>
                </a:schemeClr>
              </a:solidFill>
              <a:extLst>
                <a:ext uri="{C807C97D-BFC1-408E-A445-0C87EB9F89A2}">
                  <ask:lineSketchStyleProps xmlns:ask="http://schemas.microsoft.com/office/drawing/2018/sketchyshapes" sd="653822234">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29" name="Rectangle 28">
              <a:extLst>
                <a:ext uri="{FF2B5EF4-FFF2-40B4-BE49-F238E27FC236}">
                  <a16:creationId xmlns:a16="http://schemas.microsoft.com/office/drawing/2014/main" id="{84A9667E-BC80-4B87-A35D-9982A541DD49}"/>
                </a:ext>
              </a:extLst>
            </p:cNvPr>
            <p:cNvSpPr/>
            <p:nvPr/>
          </p:nvSpPr>
          <p:spPr>
            <a:xfrm>
              <a:off x="2959558" y="2898845"/>
              <a:ext cx="1327424" cy="1285014"/>
            </a:xfrm>
            <a:custGeom>
              <a:avLst/>
              <a:gdLst>
                <a:gd name="connsiteX0" fmla="*/ 0 w 1327424"/>
                <a:gd name="connsiteY0" fmla="*/ 0 h 1285014"/>
                <a:gd name="connsiteX1" fmla="*/ 429200 w 1327424"/>
                <a:gd name="connsiteY1" fmla="*/ 0 h 1285014"/>
                <a:gd name="connsiteX2" fmla="*/ 871675 w 1327424"/>
                <a:gd name="connsiteY2" fmla="*/ 0 h 1285014"/>
                <a:gd name="connsiteX3" fmla="*/ 1327424 w 1327424"/>
                <a:gd name="connsiteY3" fmla="*/ 0 h 1285014"/>
                <a:gd name="connsiteX4" fmla="*/ 1327424 w 1327424"/>
                <a:gd name="connsiteY4" fmla="*/ 441188 h 1285014"/>
                <a:gd name="connsiteX5" fmla="*/ 1327424 w 1327424"/>
                <a:gd name="connsiteY5" fmla="*/ 830976 h 1285014"/>
                <a:gd name="connsiteX6" fmla="*/ 1327424 w 1327424"/>
                <a:gd name="connsiteY6" fmla="*/ 1285014 h 1285014"/>
                <a:gd name="connsiteX7" fmla="*/ 858401 w 1327424"/>
                <a:gd name="connsiteY7" fmla="*/ 1285014 h 1285014"/>
                <a:gd name="connsiteX8" fmla="*/ 389378 w 1327424"/>
                <a:gd name="connsiteY8" fmla="*/ 1285014 h 1285014"/>
                <a:gd name="connsiteX9" fmla="*/ 0 w 1327424"/>
                <a:gd name="connsiteY9" fmla="*/ 1285014 h 1285014"/>
                <a:gd name="connsiteX10" fmla="*/ 0 w 1327424"/>
                <a:gd name="connsiteY10" fmla="*/ 869526 h 1285014"/>
                <a:gd name="connsiteX11" fmla="*/ 0 w 1327424"/>
                <a:gd name="connsiteY11" fmla="*/ 44118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105438" y="-46197"/>
                    <a:pt x="316699" y="31627"/>
                    <a:pt x="429200" y="0"/>
                  </a:cubicBezTo>
                  <a:cubicBezTo>
                    <a:pt x="541701" y="-31627"/>
                    <a:pt x="650587" y="18531"/>
                    <a:pt x="871675" y="0"/>
                  </a:cubicBezTo>
                  <a:cubicBezTo>
                    <a:pt x="1092764" y="-18531"/>
                    <a:pt x="1112611" y="48703"/>
                    <a:pt x="1327424" y="0"/>
                  </a:cubicBezTo>
                  <a:cubicBezTo>
                    <a:pt x="1366741" y="165508"/>
                    <a:pt x="1287441" y="342497"/>
                    <a:pt x="1327424" y="441188"/>
                  </a:cubicBezTo>
                  <a:cubicBezTo>
                    <a:pt x="1367407" y="539879"/>
                    <a:pt x="1300885" y="664590"/>
                    <a:pt x="1327424" y="830976"/>
                  </a:cubicBezTo>
                  <a:cubicBezTo>
                    <a:pt x="1353963" y="997362"/>
                    <a:pt x="1280774" y="1086848"/>
                    <a:pt x="1327424" y="1285014"/>
                  </a:cubicBezTo>
                  <a:cubicBezTo>
                    <a:pt x="1099636" y="1299224"/>
                    <a:pt x="982349" y="1249493"/>
                    <a:pt x="858401" y="1285014"/>
                  </a:cubicBezTo>
                  <a:cubicBezTo>
                    <a:pt x="734453" y="1320535"/>
                    <a:pt x="502373" y="1247729"/>
                    <a:pt x="389378" y="1285014"/>
                  </a:cubicBezTo>
                  <a:cubicBezTo>
                    <a:pt x="276383" y="1322299"/>
                    <a:pt x="108141" y="1266107"/>
                    <a:pt x="0" y="1285014"/>
                  </a:cubicBezTo>
                  <a:cubicBezTo>
                    <a:pt x="-3530" y="1124288"/>
                    <a:pt x="18409" y="1012732"/>
                    <a:pt x="0" y="869526"/>
                  </a:cubicBezTo>
                  <a:cubicBezTo>
                    <a:pt x="-18409" y="726320"/>
                    <a:pt x="28689" y="577763"/>
                    <a:pt x="0" y="441188"/>
                  </a:cubicBezTo>
                  <a:cubicBezTo>
                    <a:pt x="-28689" y="304613"/>
                    <a:pt x="4607" y="164257"/>
                    <a:pt x="0" y="0"/>
                  </a:cubicBezTo>
                  <a:close/>
                </a:path>
                <a:path w="1327424" h="1285014" stroke="0" extrusionOk="0">
                  <a:moveTo>
                    <a:pt x="0" y="0"/>
                  </a:moveTo>
                  <a:cubicBezTo>
                    <a:pt x="140395" y="-16669"/>
                    <a:pt x="292364" y="47891"/>
                    <a:pt x="429200" y="0"/>
                  </a:cubicBezTo>
                  <a:cubicBezTo>
                    <a:pt x="566036" y="-47891"/>
                    <a:pt x="746559" y="12822"/>
                    <a:pt x="831852" y="0"/>
                  </a:cubicBezTo>
                  <a:cubicBezTo>
                    <a:pt x="917145" y="-12822"/>
                    <a:pt x="1210621" y="14701"/>
                    <a:pt x="1327424" y="0"/>
                  </a:cubicBezTo>
                  <a:cubicBezTo>
                    <a:pt x="1357201" y="201993"/>
                    <a:pt x="1302506" y="275638"/>
                    <a:pt x="1327424" y="415488"/>
                  </a:cubicBezTo>
                  <a:cubicBezTo>
                    <a:pt x="1352342" y="555338"/>
                    <a:pt x="1282977" y="683867"/>
                    <a:pt x="1327424" y="818126"/>
                  </a:cubicBezTo>
                  <a:cubicBezTo>
                    <a:pt x="1371871" y="952385"/>
                    <a:pt x="1278437" y="1161025"/>
                    <a:pt x="1327424" y="1285014"/>
                  </a:cubicBezTo>
                  <a:cubicBezTo>
                    <a:pt x="1224612" y="1333499"/>
                    <a:pt x="996136" y="1245175"/>
                    <a:pt x="884949" y="1285014"/>
                  </a:cubicBezTo>
                  <a:cubicBezTo>
                    <a:pt x="773763" y="1324853"/>
                    <a:pt x="614147" y="1274195"/>
                    <a:pt x="415926" y="1285014"/>
                  </a:cubicBezTo>
                  <a:cubicBezTo>
                    <a:pt x="217705" y="1295833"/>
                    <a:pt x="124885" y="1271037"/>
                    <a:pt x="0" y="1285014"/>
                  </a:cubicBezTo>
                  <a:cubicBezTo>
                    <a:pt x="-12401" y="1159575"/>
                    <a:pt x="22413" y="959621"/>
                    <a:pt x="0" y="856676"/>
                  </a:cubicBezTo>
                  <a:cubicBezTo>
                    <a:pt x="-22413" y="753731"/>
                    <a:pt x="41061" y="607157"/>
                    <a:pt x="0" y="441188"/>
                  </a:cubicBezTo>
                  <a:cubicBezTo>
                    <a:pt x="-41061" y="275219"/>
                    <a:pt x="40055" y="149657"/>
                    <a:pt x="0" y="0"/>
                  </a:cubicBezTo>
                  <a:close/>
                </a:path>
              </a:pathLst>
            </a:custGeom>
            <a:solidFill>
              <a:schemeClr val="tx1">
                <a:lumMod val="50000"/>
                <a:lumOff val="50000"/>
              </a:schemeClr>
            </a:solidFill>
            <a:ln w="38100">
              <a:solidFill>
                <a:schemeClr val="tx1">
                  <a:lumMod val="75000"/>
                  <a:lumOff val="25000"/>
                </a:schemeClr>
              </a:solidFill>
              <a:extLst>
                <a:ext uri="{C807C97D-BFC1-408E-A445-0C87EB9F89A2}">
                  <ask:lineSketchStyleProps xmlns:ask="http://schemas.microsoft.com/office/drawing/2018/sketchyshapes" sd="121903347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0" name="Rectangle 29">
              <a:extLst>
                <a:ext uri="{FF2B5EF4-FFF2-40B4-BE49-F238E27FC236}">
                  <a16:creationId xmlns:a16="http://schemas.microsoft.com/office/drawing/2014/main" id="{ACB3C141-CCE1-4FD8-9ECB-52F436AD794E}"/>
                </a:ext>
              </a:extLst>
            </p:cNvPr>
            <p:cNvSpPr/>
            <p:nvPr/>
          </p:nvSpPr>
          <p:spPr>
            <a:xfrm>
              <a:off x="4286982" y="2898845"/>
              <a:ext cx="1327424" cy="1285014"/>
            </a:xfrm>
            <a:custGeom>
              <a:avLst/>
              <a:gdLst>
                <a:gd name="connsiteX0" fmla="*/ 0 w 1327424"/>
                <a:gd name="connsiteY0" fmla="*/ 0 h 1285014"/>
                <a:gd name="connsiteX1" fmla="*/ 455749 w 1327424"/>
                <a:gd name="connsiteY1" fmla="*/ 0 h 1285014"/>
                <a:gd name="connsiteX2" fmla="*/ 858401 w 1327424"/>
                <a:gd name="connsiteY2" fmla="*/ 0 h 1285014"/>
                <a:gd name="connsiteX3" fmla="*/ 1327424 w 1327424"/>
                <a:gd name="connsiteY3" fmla="*/ 0 h 1285014"/>
                <a:gd name="connsiteX4" fmla="*/ 1327424 w 1327424"/>
                <a:gd name="connsiteY4" fmla="*/ 454038 h 1285014"/>
                <a:gd name="connsiteX5" fmla="*/ 1327424 w 1327424"/>
                <a:gd name="connsiteY5" fmla="*/ 895226 h 1285014"/>
                <a:gd name="connsiteX6" fmla="*/ 1327424 w 1327424"/>
                <a:gd name="connsiteY6" fmla="*/ 1285014 h 1285014"/>
                <a:gd name="connsiteX7" fmla="*/ 871675 w 1327424"/>
                <a:gd name="connsiteY7" fmla="*/ 1285014 h 1285014"/>
                <a:gd name="connsiteX8" fmla="*/ 455749 w 1327424"/>
                <a:gd name="connsiteY8" fmla="*/ 1285014 h 1285014"/>
                <a:gd name="connsiteX9" fmla="*/ 0 w 1327424"/>
                <a:gd name="connsiteY9" fmla="*/ 1285014 h 1285014"/>
                <a:gd name="connsiteX10" fmla="*/ 0 w 1327424"/>
                <a:gd name="connsiteY10" fmla="*/ 843826 h 1285014"/>
                <a:gd name="connsiteX11" fmla="*/ 0 w 1327424"/>
                <a:gd name="connsiteY11" fmla="*/ 40263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135193" y="-21853"/>
                    <a:pt x="310713" y="47331"/>
                    <a:pt x="455749" y="0"/>
                  </a:cubicBezTo>
                  <a:cubicBezTo>
                    <a:pt x="600785" y="-47331"/>
                    <a:pt x="755782" y="23127"/>
                    <a:pt x="858401" y="0"/>
                  </a:cubicBezTo>
                  <a:cubicBezTo>
                    <a:pt x="961020" y="-23127"/>
                    <a:pt x="1121395" y="22838"/>
                    <a:pt x="1327424" y="0"/>
                  </a:cubicBezTo>
                  <a:cubicBezTo>
                    <a:pt x="1373675" y="205233"/>
                    <a:pt x="1289577" y="307489"/>
                    <a:pt x="1327424" y="454038"/>
                  </a:cubicBezTo>
                  <a:cubicBezTo>
                    <a:pt x="1365271" y="600587"/>
                    <a:pt x="1308649" y="753887"/>
                    <a:pt x="1327424" y="895226"/>
                  </a:cubicBezTo>
                  <a:cubicBezTo>
                    <a:pt x="1346199" y="1036565"/>
                    <a:pt x="1318532" y="1197106"/>
                    <a:pt x="1327424" y="1285014"/>
                  </a:cubicBezTo>
                  <a:cubicBezTo>
                    <a:pt x="1100773" y="1303677"/>
                    <a:pt x="1043405" y="1232387"/>
                    <a:pt x="871675" y="1285014"/>
                  </a:cubicBezTo>
                  <a:cubicBezTo>
                    <a:pt x="699945" y="1337641"/>
                    <a:pt x="608962" y="1257906"/>
                    <a:pt x="455749" y="1285014"/>
                  </a:cubicBezTo>
                  <a:cubicBezTo>
                    <a:pt x="302536" y="1312122"/>
                    <a:pt x="178109" y="1275502"/>
                    <a:pt x="0" y="1285014"/>
                  </a:cubicBezTo>
                  <a:cubicBezTo>
                    <a:pt x="-26898" y="1131622"/>
                    <a:pt x="31880" y="1062348"/>
                    <a:pt x="0" y="843826"/>
                  </a:cubicBezTo>
                  <a:cubicBezTo>
                    <a:pt x="-31880" y="625304"/>
                    <a:pt x="32938" y="589810"/>
                    <a:pt x="0" y="402638"/>
                  </a:cubicBezTo>
                  <a:cubicBezTo>
                    <a:pt x="-32938" y="215466"/>
                    <a:pt x="10238" y="137250"/>
                    <a:pt x="0" y="0"/>
                  </a:cubicBezTo>
                  <a:close/>
                </a:path>
                <a:path w="1327424" h="1285014" stroke="0" extrusionOk="0">
                  <a:moveTo>
                    <a:pt x="0" y="0"/>
                  </a:moveTo>
                  <a:cubicBezTo>
                    <a:pt x="124947" y="-49386"/>
                    <a:pt x="232408" y="47673"/>
                    <a:pt x="442475" y="0"/>
                  </a:cubicBezTo>
                  <a:cubicBezTo>
                    <a:pt x="652542" y="-47673"/>
                    <a:pt x="671868" y="11640"/>
                    <a:pt x="858401" y="0"/>
                  </a:cubicBezTo>
                  <a:cubicBezTo>
                    <a:pt x="1044934" y="-11640"/>
                    <a:pt x="1227543" y="414"/>
                    <a:pt x="1327424" y="0"/>
                  </a:cubicBezTo>
                  <a:cubicBezTo>
                    <a:pt x="1352754" y="162157"/>
                    <a:pt x="1281716" y="226895"/>
                    <a:pt x="1327424" y="402638"/>
                  </a:cubicBezTo>
                  <a:cubicBezTo>
                    <a:pt x="1373132" y="578381"/>
                    <a:pt x="1299331" y="668466"/>
                    <a:pt x="1327424" y="830976"/>
                  </a:cubicBezTo>
                  <a:cubicBezTo>
                    <a:pt x="1355517" y="993486"/>
                    <a:pt x="1286496" y="1191898"/>
                    <a:pt x="1327424" y="1285014"/>
                  </a:cubicBezTo>
                  <a:cubicBezTo>
                    <a:pt x="1165905" y="1329346"/>
                    <a:pt x="1037050" y="1233583"/>
                    <a:pt x="858401" y="1285014"/>
                  </a:cubicBezTo>
                  <a:cubicBezTo>
                    <a:pt x="679752" y="1336445"/>
                    <a:pt x="599704" y="1249141"/>
                    <a:pt x="415926" y="1285014"/>
                  </a:cubicBezTo>
                  <a:cubicBezTo>
                    <a:pt x="232149" y="1320887"/>
                    <a:pt x="131928" y="1238606"/>
                    <a:pt x="0" y="1285014"/>
                  </a:cubicBezTo>
                  <a:cubicBezTo>
                    <a:pt x="-42924" y="1103747"/>
                    <a:pt x="19380" y="1008246"/>
                    <a:pt x="0" y="843826"/>
                  </a:cubicBezTo>
                  <a:cubicBezTo>
                    <a:pt x="-19380" y="679406"/>
                    <a:pt x="32111" y="586721"/>
                    <a:pt x="0" y="402638"/>
                  </a:cubicBezTo>
                  <a:cubicBezTo>
                    <a:pt x="-32111" y="218555"/>
                    <a:pt x="2136" y="100953"/>
                    <a:pt x="0" y="0"/>
                  </a:cubicBezTo>
                  <a:close/>
                </a:path>
              </a:pathLst>
            </a:custGeom>
            <a:solidFill>
              <a:schemeClr val="tx1">
                <a:lumMod val="50000"/>
                <a:lumOff val="50000"/>
              </a:schemeClr>
            </a:solidFill>
            <a:ln w="38100">
              <a:solidFill>
                <a:schemeClr val="tx1">
                  <a:lumMod val="75000"/>
                  <a:lumOff val="25000"/>
                </a:schemeClr>
              </a:solidFill>
              <a:extLst>
                <a:ext uri="{C807C97D-BFC1-408E-A445-0C87EB9F89A2}">
                  <ask:lineSketchStyleProps xmlns:ask="http://schemas.microsoft.com/office/drawing/2018/sketchyshapes" sd="3563984335">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1" name="Rectangle 30">
              <a:extLst>
                <a:ext uri="{FF2B5EF4-FFF2-40B4-BE49-F238E27FC236}">
                  <a16:creationId xmlns:a16="http://schemas.microsoft.com/office/drawing/2014/main" id="{0374630E-5FC0-41B3-86D2-E0FC13C83C02}"/>
                </a:ext>
              </a:extLst>
            </p:cNvPr>
            <p:cNvSpPr/>
            <p:nvPr/>
          </p:nvSpPr>
          <p:spPr>
            <a:xfrm>
              <a:off x="304710" y="4183859"/>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2" name="Rectangle 31">
              <a:extLst>
                <a:ext uri="{FF2B5EF4-FFF2-40B4-BE49-F238E27FC236}">
                  <a16:creationId xmlns:a16="http://schemas.microsoft.com/office/drawing/2014/main" id="{834B18AA-61A1-46C8-80DF-FF711C6CD970}"/>
                </a:ext>
              </a:extLst>
            </p:cNvPr>
            <p:cNvSpPr/>
            <p:nvPr/>
          </p:nvSpPr>
          <p:spPr>
            <a:xfrm>
              <a:off x="1632134" y="4183859"/>
              <a:ext cx="1327424" cy="1285014"/>
            </a:xfrm>
            <a:prstGeom prst="rect">
              <a:avLst/>
            </a:prstGeom>
            <a:solidFill>
              <a:schemeClr val="tx1">
                <a:lumMod val="50000"/>
                <a:lumOff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3" name="Rectangle 32">
              <a:extLst>
                <a:ext uri="{FF2B5EF4-FFF2-40B4-BE49-F238E27FC236}">
                  <a16:creationId xmlns:a16="http://schemas.microsoft.com/office/drawing/2014/main" id="{17480240-4DA1-4A07-BE05-BAE941F5B9C8}"/>
                </a:ext>
              </a:extLst>
            </p:cNvPr>
            <p:cNvSpPr/>
            <p:nvPr/>
          </p:nvSpPr>
          <p:spPr>
            <a:xfrm>
              <a:off x="2959558" y="4183859"/>
              <a:ext cx="1327424" cy="1285014"/>
            </a:xfrm>
            <a:custGeom>
              <a:avLst/>
              <a:gdLst>
                <a:gd name="connsiteX0" fmla="*/ 0 w 1327424"/>
                <a:gd name="connsiteY0" fmla="*/ 0 h 1285014"/>
                <a:gd name="connsiteX1" fmla="*/ 442475 w 1327424"/>
                <a:gd name="connsiteY1" fmla="*/ 0 h 1285014"/>
                <a:gd name="connsiteX2" fmla="*/ 858401 w 1327424"/>
                <a:gd name="connsiteY2" fmla="*/ 0 h 1285014"/>
                <a:gd name="connsiteX3" fmla="*/ 1327424 w 1327424"/>
                <a:gd name="connsiteY3" fmla="*/ 0 h 1285014"/>
                <a:gd name="connsiteX4" fmla="*/ 1327424 w 1327424"/>
                <a:gd name="connsiteY4" fmla="*/ 441188 h 1285014"/>
                <a:gd name="connsiteX5" fmla="*/ 1327424 w 1327424"/>
                <a:gd name="connsiteY5" fmla="*/ 882376 h 1285014"/>
                <a:gd name="connsiteX6" fmla="*/ 1327424 w 1327424"/>
                <a:gd name="connsiteY6" fmla="*/ 1285014 h 1285014"/>
                <a:gd name="connsiteX7" fmla="*/ 884949 w 1327424"/>
                <a:gd name="connsiteY7" fmla="*/ 1285014 h 1285014"/>
                <a:gd name="connsiteX8" fmla="*/ 482297 w 1327424"/>
                <a:gd name="connsiteY8" fmla="*/ 1285014 h 1285014"/>
                <a:gd name="connsiteX9" fmla="*/ 0 w 1327424"/>
                <a:gd name="connsiteY9" fmla="*/ 1285014 h 1285014"/>
                <a:gd name="connsiteX10" fmla="*/ 0 w 1327424"/>
                <a:gd name="connsiteY10" fmla="*/ 843826 h 1285014"/>
                <a:gd name="connsiteX11" fmla="*/ 0 w 1327424"/>
                <a:gd name="connsiteY11" fmla="*/ 415488 h 1285014"/>
                <a:gd name="connsiteX12" fmla="*/ 0 w 1327424"/>
                <a:gd name="connsiteY12" fmla="*/ 0 h 128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7424" h="1285014" fill="none" extrusionOk="0">
                  <a:moveTo>
                    <a:pt x="0" y="0"/>
                  </a:moveTo>
                  <a:cubicBezTo>
                    <a:pt x="122302" y="-51529"/>
                    <a:pt x="331873" y="39766"/>
                    <a:pt x="442475" y="0"/>
                  </a:cubicBezTo>
                  <a:cubicBezTo>
                    <a:pt x="553078" y="-39766"/>
                    <a:pt x="746941" y="28664"/>
                    <a:pt x="858401" y="0"/>
                  </a:cubicBezTo>
                  <a:cubicBezTo>
                    <a:pt x="969861" y="-28664"/>
                    <a:pt x="1233615" y="28959"/>
                    <a:pt x="1327424" y="0"/>
                  </a:cubicBezTo>
                  <a:cubicBezTo>
                    <a:pt x="1361890" y="94209"/>
                    <a:pt x="1326111" y="307693"/>
                    <a:pt x="1327424" y="441188"/>
                  </a:cubicBezTo>
                  <a:cubicBezTo>
                    <a:pt x="1328737" y="574683"/>
                    <a:pt x="1327129" y="768594"/>
                    <a:pt x="1327424" y="882376"/>
                  </a:cubicBezTo>
                  <a:cubicBezTo>
                    <a:pt x="1327719" y="996158"/>
                    <a:pt x="1296221" y="1114333"/>
                    <a:pt x="1327424" y="1285014"/>
                  </a:cubicBezTo>
                  <a:cubicBezTo>
                    <a:pt x="1175093" y="1323782"/>
                    <a:pt x="1052710" y="1270447"/>
                    <a:pt x="884949" y="1285014"/>
                  </a:cubicBezTo>
                  <a:cubicBezTo>
                    <a:pt x="717189" y="1299581"/>
                    <a:pt x="574317" y="1259624"/>
                    <a:pt x="482297" y="1285014"/>
                  </a:cubicBezTo>
                  <a:cubicBezTo>
                    <a:pt x="390277" y="1310404"/>
                    <a:pt x="152527" y="1261148"/>
                    <a:pt x="0" y="1285014"/>
                  </a:cubicBezTo>
                  <a:cubicBezTo>
                    <a:pt x="-47754" y="1107332"/>
                    <a:pt x="6937" y="1020034"/>
                    <a:pt x="0" y="843826"/>
                  </a:cubicBezTo>
                  <a:cubicBezTo>
                    <a:pt x="-6937" y="667618"/>
                    <a:pt x="38903" y="606613"/>
                    <a:pt x="0" y="415488"/>
                  </a:cubicBezTo>
                  <a:cubicBezTo>
                    <a:pt x="-38903" y="224363"/>
                    <a:pt x="41545" y="89619"/>
                    <a:pt x="0" y="0"/>
                  </a:cubicBezTo>
                  <a:close/>
                </a:path>
                <a:path w="1327424" h="1285014" stroke="0" extrusionOk="0">
                  <a:moveTo>
                    <a:pt x="0" y="0"/>
                  </a:moveTo>
                  <a:cubicBezTo>
                    <a:pt x="151181" y="-13356"/>
                    <a:pt x="339950" y="1010"/>
                    <a:pt x="469023" y="0"/>
                  </a:cubicBezTo>
                  <a:cubicBezTo>
                    <a:pt x="598096" y="-1010"/>
                    <a:pt x="725135" y="40301"/>
                    <a:pt x="911498" y="0"/>
                  </a:cubicBezTo>
                  <a:cubicBezTo>
                    <a:pt x="1097861" y="-40301"/>
                    <a:pt x="1127600" y="20005"/>
                    <a:pt x="1327424" y="0"/>
                  </a:cubicBezTo>
                  <a:cubicBezTo>
                    <a:pt x="1330862" y="176347"/>
                    <a:pt x="1312856" y="360061"/>
                    <a:pt x="1327424" y="454038"/>
                  </a:cubicBezTo>
                  <a:cubicBezTo>
                    <a:pt x="1341992" y="548015"/>
                    <a:pt x="1315205" y="751619"/>
                    <a:pt x="1327424" y="908077"/>
                  </a:cubicBezTo>
                  <a:cubicBezTo>
                    <a:pt x="1339643" y="1064535"/>
                    <a:pt x="1315518" y="1148851"/>
                    <a:pt x="1327424" y="1285014"/>
                  </a:cubicBezTo>
                  <a:cubicBezTo>
                    <a:pt x="1109592" y="1317914"/>
                    <a:pt x="988535" y="1245930"/>
                    <a:pt x="858401" y="1285014"/>
                  </a:cubicBezTo>
                  <a:cubicBezTo>
                    <a:pt x="728267" y="1324098"/>
                    <a:pt x="554123" y="1280506"/>
                    <a:pt x="429200" y="1285014"/>
                  </a:cubicBezTo>
                  <a:cubicBezTo>
                    <a:pt x="304277" y="1289522"/>
                    <a:pt x="199140" y="1273335"/>
                    <a:pt x="0" y="1285014"/>
                  </a:cubicBezTo>
                  <a:cubicBezTo>
                    <a:pt x="-23883" y="1127657"/>
                    <a:pt x="47021" y="999729"/>
                    <a:pt x="0" y="856676"/>
                  </a:cubicBezTo>
                  <a:cubicBezTo>
                    <a:pt x="-47021" y="713623"/>
                    <a:pt x="33562" y="590450"/>
                    <a:pt x="0" y="415488"/>
                  </a:cubicBezTo>
                  <a:cubicBezTo>
                    <a:pt x="-33562" y="240526"/>
                    <a:pt x="5493" y="116490"/>
                    <a:pt x="0" y="0"/>
                  </a:cubicBezTo>
                  <a:close/>
                </a:path>
              </a:pathLst>
            </a:custGeom>
            <a:solidFill>
              <a:schemeClr val="bg1">
                <a:lumMod val="85000"/>
              </a:schemeClr>
            </a:solidFill>
            <a:ln w="38100">
              <a:solidFill>
                <a:schemeClr val="tx1">
                  <a:lumMod val="75000"/>
                  <a:lumOff val="25000"/>
                </a:schemeClr>
              </a:solidFill>
              <a:extLst>
                <a:ext uri="{C807C97D-BFC1-408E-A445-0C87EB9F89A2}">
                  <ask:lineSketchStyleProps xmlns:ask="http://schemas.microsoft.com/office/drawing/2018/sketchyshapes" sd="4132227832">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4" name="Rectangle 33">
              <a:extLst>
                <a:ext uri="{FF2B5EF4-FFF2-40B4-BE49-F238E27FC236}">
                  <a16:creationId xmlns:a16="http://schemas.microsoft.com/office/drawing/2014/main" id="{7437DE43-96BB-4C18-8978-64973ECD0345}"/>
                </a:ext>
              </a:extLst>
            </p:cNvPr>
            <p:cNvSpPr/>
            <p:nvPr/>
          </p:nvSpPr>
          <p:spPr>
            <a:xfrm>
              <a:off x="4286982" y="4183859"/>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5" name="Rectangle 34">
              <a:extLst>
                <a:ext uri="{FF2B5EF4-FFF2-40B4-BE49-F238E27FC236}">
                  <a16:creationId xmlns:a16="http://schemas.microsoft.com/office/drawing/2014/main" id="{DF60CEB0-38F0-42E8-B505-F3FC48D98A7C}"/>
                </a:ext>
              </a:extLst>
            </p:cNvPr>
            <p:cNvSpPr/>
            <p:nvPr/>
          </p:nvSpPr>
          <p:spPr>
            <a:xfrm>
              <a:off x="304710" y="5468873"/>
              <a:ext cx="1327424" cy="1285014"/>
            </a:xfrm>
            <a:prstGeom prst="rect">
              <a:avLst/>
            </a:prstGeom>
            <a:solidFill>
              <a:schemeClr val="tx1">
                <a:lumMod val="50000"/>
                <a:lumOff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p>
          </p:txBody>
        </p:sp>
        <p:sp>
          <p:nvSpPr>
            <p:cNvPr id="36" name="Rectangle 35">
              <a:extLst>
                <a:ext uri="{FF2B5EF4-FFF2-40B4-BE49-F238E27FC236}">
                  <a16:creationId xmlns:a16="http://schemas.microsoft.com/office/drawing/2014/main" id="{9D6F7B86-B380-4C28-96B4-77C3AC361FBA}"/>
                </a:ext>
              </a:extLst>
            </p:cNvPr>
            <p:cNvSpPr/>
            <p:nvPr/>
          </p:nvSpPr>
          <p:spPr>
            <a:xfrm>
              <a:off x="1632134" y="5468873"/>
              <a:ext cx="1327424" cy="1285014"/>
            </a:xfrm>
            <a:prstGeom prst="rect">
              <a:avLst/>
            </a:prstGeom>
            <a:solidFill>
              <a:schemeClr val="bg1">
                <a:lumMod val="8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7" name="Rectangle 36">
              <a:extLst>
                <a:ext uri="{FF2B5EF4-FFF2-40B4-BE49-F238E27FC236}">
                  <a16:creationId xmlns:a16="http://schemas.microsoft.com/office/drawing/2014/main" id="{1CC6A1FB-8586-4C50-8B3E-B0F51A2A306C}"/>
                </a:ext>
              </a:extLst>
            </p:cNvPr>
            <p:cNvSpPr/>
            <p:nvPr/>
          </p:nvSpPr>
          <p:spPr>
            <a:xfrm>
              <a:off x="2959558" y="5468873"/>
              <a:ext cx="1327424" cy="1285014"/>
            </a:xfrm>
            <a:prstGeom prst="rect">
              <a:avLst/>
            </a:prstGeom>
            <a:solidFill>
              <a:schemeClr val="bg1">
                <a:lumMod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sp>
          <p:nvSpPr>
            <p:cNvPr id="38" name="Rectangle 37">
              <a:extLst>
                <a:ext uri="{FF2B5EF4-FFF2-40B4-BE49-F238E27FC236}">
                  <a16:creationId xmlns:a16="http://schemas.microsoft.com/office/drawing/2014/main" id="{E1186781-F190-4DB4-B35A-A9D9E4FA228C}"/>
                </a:ext>
              </a:extLst>
            </p:cNvPr>
            <p:cNvSpPr/>
            <p:nvPr/>
          </p:nvSpPr>
          <p:spPr>
            <a:xfrm>
              <a:off x="4286982" y="5468873"/>
              <a:ext cx="1327424" cy="1285014"/>
            </a:xfrm>
            <a:prstGeom prst="rect">
              <a:avLst/>
            </a:prstGeom>
            <a:solidFill>
              <a:schemeClr val="tx1">
                <a:lumMod val="50000"/>
                <a:lumOff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a:p>
          </p:txBody>
        </p:sp>
      </p:grpSp>
      <p:sp>
        <p:nvSpPr>
          <p:cNvPr id="39" name="Content Placeholder 2">
            <a:extLst>
              <a:ext uri="{FF2B5EF4-FFF2-40B4-BE49-F238E27FC236}">
                <a16:creationId xmlns:a16="http://schemas.microsoft.com/office/drawing/2014/main" id="{35578BB4-F01B-418C-AD2A-9B946C3019E6}"/>
              </a:ext>
            </a:extLst>
          </p:cNvPr>
          <p:cNvSpPr txBox="1">
            <a:spLocks/>
          </p:cNvSpPr>
          <p:nvPr/>
        </p:nvSpPr>
        <p:spPr>
          <a:xfrm>
            <a:off x="90702" y="311371"/>
            <a:ext cx="12010596" cy="51933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i="1" dirty="0">
                <a:latin typeface="Arial" panose="020B0604020202020204" pitchFamily="34" charset="0"/>
                <a:cs typeface="Arial" panose="020B0604020202020204" pitchFamily="34" charset="0"/>
              </a:rPr>
              <a:t>Notes: A </a:t>
            </a:r>
            <a:r>
              <a:rPr lang="en-US" sz="1200" dirty="0">
                <a:latin typeface="Arial" panose="020B0604020202020204" pitchFamily="34" charset="0"/>
                <a:cs typeface="Arial" panose="020B0604020202020204" pitchFamily="34" charset="0"/>
              </a:rPr>
              <a:t>Darker shades tend to have darker neighbors too: Moran’s I would be maximal, if we extend the ‘same color’ pattern all across, into 2 homogeneous sections</a:t>
            </a:r>
          </a:p>
          <a:p>
            <a:pPr marL="0" indent="0">
              <a:buNone/>
            </a:pPr>
            <a:r>
              <a:rPr lang="en-US" sz="1200" i="1" dirty="0">
                <a:latin typeface="Arial" panose="020B0604020202020204" pitchFamily="34" charset="0"/>
                <a:cs typeface="Arial" panose="020B0604020202020204" pitchFamily="34" charset="0"/>
              </a:rPr>
              <a:t>B </a:t>
            </a:r>
            <a:r>
              <a:rPr lang="en-US" sz="1200" dirty="0">
                <a:latin typeface="Arial" panose="020B0604020202020204" pitchFamily="34" charset="0"/>
                <a:cs typeface="Arial" panose="020B0604020202020204" pitchFamily="34" charset="0"/>
              </a:rPr>
              <a:t>Darker and lighter shades spread out randomly: Moran’s I will come out as near-zero (randomness requires careful modeling too).</a:t>
            </a:r>
          </a:p>
        </p:txBody>
      </p:sp>
      <p:pic>
        <p:nvPicPr>
          <p:cNvPr id="3" name="Picture 2">
            <a:extLst>
              <a:ext uri="{FF2B5EF4-FFF2-40B4-BE49-F238E27FC236}">
                <a16:creationId xmlns:a16="http://schemas.microsoft.com/office/drawing/2014/main" id="{6864AAC4-78DE-F715-E7F0-53281CD6BB20}"/>
              </a:ext>
            </a:extLst>
          </p:cNvPr>
          <p:cNvPicPr>
            <a:picLocks noChangeAspect="1"/>
          </p:cNvPicPr>
          <p:nvPr/>
        </p:nvPicPr>
        <p:blipFill>
          <a:blip r:embed="rId2"/>
          <a:stretch>
            <a:fillRect/>
          </a:stretch>
        </p:blipFill>
        <p:spPr>
          <a:xfrm>
            <a:off x="10037617" y="6527405"/>
            <a:ext cx="1433947" cy="309760"/>
          </a:xfrm>
          <a:prstGeom prst="rect">
            <a:avLst/>
          </a:prstGeom>
        </p:spPr>
      </p:pic>
      <p:sp>
        <p:nvSpPr>
          <p:cNvPr id="40" name="Slide Number Placeholder 3">
            <a:extLst>
              <a:ext uri="{FF2B5EF4-FFF2-40B4-BE49-F238E27FC236}">
                <a16:creationId xmlns:a16="http://schemas.microsoft.com/office/drawing/2014/main" id="{4A4131A4-99AA-D8FD-2DF6-09229DD7EAF7}"/>
              </a:ext>
            </a:extLst>
          </p:cNvPr>
          <p:cNvSpPr txBox="1">
            <a:spLocks/>
          </p:cNvSpPr>
          <p:nvPr/>
        </p:nvSpPr>
        <p:spPr>
          <a:xfrm>
            <a:off x="11471564" y="6529388"/>
            <a:ext cx="643060" cy="307777"/>
          </a:xfrm>
          <a:prstGeom prst="rect">
            <a:avLst/>
          </a:prstGeom>
        </p:spPr>
        <p:txBody>
          <a:bodyPr vert="horz" lIns="91440" tIns="45720" rIns="91440" bIns="45720" rtlCol="0" anchor="ctr"/>
          <a:lstStyle>
            <a:defPPr>
              <a:defRPr lang="en-US"/>
            </a:defPPr>
            <a:lvl1pPr marL="0" algn="l" defTabSz="457200" rtl="0" eaLnBrk="1" latinLnBrk="0" hangingPunct="1">
              <a:defRPr sz="1200" b="0" i="0" kern="1200">
                <a:solidFill>
                  <a:schemeClr val="accent1"/>
                </a:solidFill>
                <a:latin typeface="Arial Narrow" panose="020B0604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EA810E7C-020C-FA43-9CFD-DA754FFFF69E}" type="slidenum">
              <a:rPr lang="en-US" b="1" smtClean="0">
                <a:solidFill>
                  <a:srgbClr val="7030A0"/>
                </a:solidFill>
              </a:rPr>
              <a:pPr algn="r"/>
              <a:t>9</a:t>
            </a:fld>
            <a:r>
              <a:rPr lang="en-US" b="1" dirty="0">
                <a:solidFill>
                  <a:srgbClr val="7030A0"/>
                </a:solidFill>
              </a:rPr>
              <a:t> of 28</a:t>
            </a:r>
          </a:p>
        </p:txBody>
      </p:sp>
    </p:spTree>
    <p:extLst>
      <p:ext uri="{BB962C8B-B14F-4D97-AF65-F5344CB8AC3E}">
        <p14:creationId xmlns:p14="http://schemas.microsoft.com/office/powerpoint/2010/main" val="21219946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4621</TotalTime>
  <Words>3269</Words>
  <Application>Microsoft Office PowerPoint</Application>
  <PresentationFormat>Widescreen</PresentationFormat>
  <Paragraphs>360</Paragraphs>
  <Slides>29</Slides>
  <Notes>10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29</vt:i4>
      </vt:variant>
    </vt:vector>
  </HeadingPairs>
  <TitlesOfParts>
    <vt:vector size="40" baseType="lpstr">
      <vt:lpstr>Agency FB</vt:lpstr>
      <vt:lpstr>Arial</vt:lpstr>
      <vt:lpstr>Arial Narrow</vt:lpstr>
      <vt:lpstr>Calibri</vt:lpstr>
      <vt:lpstr>Calibri Light</vt:lpstr>
      <vt:lpstr>Courier New</vt:lpstr>
      <vt:lpstr>halcom</vt:lpstr>
      <vt:lpstr>Merriweather</vt:lpstr>
      <vt:lpstr>Segoe UI</vt:lpstr>
      <vt:lpstr>Times New Roman</vt:lpstr>
      <vt:lpstr>Office Theme</vt:lpstr>
      <vt:lpstr>Comparative benefits of analyzing spatial aggregate data using Stata’s sp versus gsem and sem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 Coman</dc:creator>
  <cp:lastModifiedBy>Emil Coman</cp:lastModifiedBy>
  <cp:revision>67</cp:revision>
  <dcterms:created xsi:type="dcterms:W3CDTF">2022-07-28T13:58:03Z</dcterms:created>
  <dcterms:modified xsi:type="dcterms:W3CDTF">2022-08-01T20:50:42Z</dcterms:modified>
</cp:coreProperties>
</file>