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85" r:id="rId3"/>
    <p:sldId id="262" r:id="rId4"/>
    <p:sldId id="261" r:id="rId5"/>
    <p:sldId id="271" r:id="rId6"/>
    <p:sldId id="265" r:id="rId7"/>
    <p:sldId id="266" r:id="rId8"/>
    <p:sldId id="267" r:id="rId9"/>
    <p:sldId id="284" r:id="rId10"/>
    <p:sldId id="283" r:id="rId11"/>
    <p:sldId id="268" r:id="rId12"/>
    <p:sldId id="269" r:id="rId13"/>
    <p:sldId id="270" r:id="rId14"/>
    <p:sldId id="272" r:id="rId15"/>
    <p:sldId id="289" r:id="rId16"/>
    <p:sldId id="273" r:id="rId17"/>
    <p:sldId id="274" r:id="rId18"/>
    <p:sldId id="279" r:id="rId19"/>
    <p:sldId id="286" r:id="rId20"/>
    <p:sldId id="280" r:id="rId21"/>
    <p:sldId id="290" r:id="rId22"/>
    <p:sldId id="282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Kasza" initials="JK" lastIdx="9" clrIdx="0">
    <p:extLst/>
  </p:cmAuthor>
  <p:cmAuthor id="2" name="Raphael Udeh" initials="RU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>
        <p:scale>
          <a:sx n="119" d="100"/>
          <a:sy n="119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9AFD9-E03F-41C5-AE5C-35F0B830B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B8E724-9A4F-4E86-AC64-0E3949D53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2075E5-5ED4-4F8F-B6D3-33F7B427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4CE5-2C05-48F9-8091-182E16371740}" type="datetimeFigureOut">
              <a:rPr lang="en-AU" smtClean="0"/>
              <a:t>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711F43-C651-4C79-9CCA-FE1CCE55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608D4C-5CC6-4E61-9D6D-094E6272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EB6-931B-488F-A0F4-42FAFBA97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95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4F037-3241-4593-84DD-EECE67AD8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D241D4-0043-4DA0-AE27-A9E15EBE8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93D003-ACFD-4060-8E13-0B79E232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4CE5-2C05-48F9-8091-182E16371740}" type="datetimeFigureOut">
              <a:rPr lang="en-AU" smtClean="0"/>
              <a:t>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10E4A-4FBD-495E-B9D9-7EC45A04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CFEEC2-F81E-4315-908D-813F44F4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EB6-931B-488F-A0F4-42FAFBA97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75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DA13A8-54B8-4FDC-AE19-92CFFF0D8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564315-6DDB-4E6A-86AA-7216BCE73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7F1EA4-1B2B-494A-A3F8-16D0EF78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4CE5-2C05-48F9-8091-182E16371740}" type="datetimeFigureOut">
              <a:rPr lang="en-AU" smtClean="0"/>
              <a:t>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F4A987-1C39-48DE-9141-C97D2597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92F40C-AE7F-4F9A-A7A6-D124F336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EB6-931B-488F-A0F4-42FAFBA97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94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5635B-E2E5-4BDA-8B90-27B6768F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CA24DB-9C1B-4BE3-9B4D-FEB0C8489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11E87-99CF-4CF3-A981-0466B9AF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4CE5-2C05-48F9-8091-182E16371740}" type="datetimeFigureOut">
              <a:rPr lang="en-AU" smtClean="0"/>
              <a:t>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B669C8-9B83-4231-9BEB-3583524A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EBBA19-F0F6-409D-BD16-1030B999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EB6-931B-488F-A0F4-42FAFBA97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79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A618A-42FF-48F2-A037-4235C9A9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72A245-211C-4E7E-AC39-3ED50E5CD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884414-FA39-49E6-A3EC-8D5EF7D2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4CE5-2C05-48F9-8091-182E16371740}" type="datetimeFigureOut">
              <a:rPr lang="en-AU" smtClean="0"/>
              <a:t>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7D7EE0-B7B1-43E1-8925-D07DD052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75C61A-1E62-4415-9F6A-4403F5CA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EB6-931B-488F-A0F4-42FAFBA97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91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D537F-220B-404E-BD68-AB0CD64A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6C334C-6C36-4AEF-B244-05F845C65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F095DB-EE4F-4714-99BE-1AA93D407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CF3F7B-6576-43B5-8D82-7D7D0263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4CE5-2C05-48F9-8091-182E16371740}" type="datetimeFigureOut">
              <a:rPr lang="en-AU" smtClean="0"/>
              <a:t>7/08/2021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147341-F036-4AB9-8810-BFD39BF8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85018A-313F-41E9-AA35-529669BC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EB6-931B-488F-A0F4-42FAFBA97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90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D687C-3F07-4C11-9AA9-880F91E5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73B51E-88AD-4872-9D09-C755ADBA8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29F66A-82F4-49D3-A5B2-2EA953F66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4F01A8-87A2-4CCA-A609-CF6502AEC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25812C-46F9-4516-AA80-213243531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61F12A-FC7C-47DE-A9AF-902C9C96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4CE5-2C05-48F9-8091-182E16371740}" type="datetimeFigureOut">
              <a:rPr lang="en-AU" smtClean="0"/>
              <a:t>7/08/2021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AC1B09-224F-47F6-8383-B1E3B125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0764640-ADE0-4513-B1A3-2FF537EE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EB6-931B-488F-A0F4-42FAFBA97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381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6EBE7-00A4-469E-9848-F07543F4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0C8A07-359C-4935-9DAC-62C34098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4CE5-2C05-48F9-8091-182E16371740}" type="datetimeFigureOut">
              <a:rPr lang="en-AU" smtClean="0"/>
              <a:t>7/08/2021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1CD0EC-F692-4889-813A-C3C1D40F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F4A709-FB88-4132-95EE-AC817878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EB6-931B-488F-A0F4-42FAFBA97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25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C2A981-2BA7-4F71-806F-13B6BAC4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4CE5-2C05-48F9-8091-182E16371740}" type="datetimeFigureOut">
              <a:rPr lang="en-AU" smtClean="0"/>
              <a:t>7/08/2021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5627A3-1867-43FF-9CAE-90DA5638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1237F6-8713-4029-A751-12DF71D2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EB6-931B-488F-A0F4-42FAFBA97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420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A8C80-A6DF-4026-BBDC-86759B20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485EF7-D104-4641-AEAE-2058B529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A10D96-94DA-4DD8-8BF9-D8C50758D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2D375-CCE2-4262-BE69-E318EC88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4CE5-2C05-48F9-8091-182E16371740}" type="datetimeFigureOut">
              <a:rPr lang="en-AU" smtClean="0"/>
              <a:t>7/08/2021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9AB2D9-F2D6-49AB-983F-2E3CC426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127F1F-7BED-432B-A690-34CBF78F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EB6-931B-488F-A0F4-42FAFBA97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56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FDB9D-41B4-4F24-B909-8F90AB9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FD1777-9402-471F-9244-017A67F91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255762-E911-4E96-8969-CB68F3D5F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4B6808-848D-40E2-9F10-9B8FDE11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4CE5-2C05-48F9-8091-182E16371740}" type="datetimeFigureOut">
              <a:rPr lang="en-AU" smtClean="0"/>
              <a:t>7/08/2021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939B89-08E6-4C60-9F8E-843247FD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53FDF7-3E78-4FBD-9D05-A655E043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EB6-931B-488F-A0F4-42FAFBA97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83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AEFB5A1-3A58-4A01-ABBB-4FCA3CA3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96964B-B14F-481C-8002-168442049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2C2FA-C7E3-4E1B-8CA6-FCC0F11C1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4CE5-2C05-48F9-8091-182E16371740}" type="datetimeFigureOut">
              <a:rPr lang="en-AU" smtClean="0"/>
              <a:t>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D4DD70-22E4-4826-956B-FB0F9C9AF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695CB7-E567-4D83-9F42-D7CC8E547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3EB6-931B-488F-A0F4-42FAFBA97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800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jcm10040775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raphael-udeh-" TargetMode="External"/><Relationship Id="rId2" Type="http://schemas.openxmlformats.org/officeDocument/2006/relationships/hyperlink" Target="mailto:Raphael.Udeh@uon.edu.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056C-9674-4D2A-8B36-C4CD6605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/>
              <a:t>     </a:t>
            </a:r>
            <a:r>
              <a:rPr lang="en-AU" dirty="0">
                <a:solidFill>
                  <a:srgbClr val="FFFF00"/>
                </a:solidFill>
              </a:rPr>
              <a:t>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E0B1C5B-AFFA-4B0E-B356-ECB11BB5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222" y="1343818"/>
            <a:ext cx="10515600" cy="4698542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                                                                  </a:t>
            </a:r>
            <a:r>
              <a:rPr lang="en-AU" dirty="0">
                <a:solidFill>
                  <a:schemeClr val="bg1"/>
                </a:solidFill>
              </a:rPr>
              <a:t>Dr Raphael Udeh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                                           School of Medicine &amp; Public Health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                                  The University of Newcastle, Australia [Alumni]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                                                     2021 Stata Conference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                                                            August 5,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E1E391-C50B-4BD1-8942-91CF86F8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46" y="2720069"/>
            <a:ext cx="3532414" cy="26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6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4068F-1384-4F36-AD91-FF10C2CA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   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   | Selection criteria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B53AA43-E5FF-4B72-983F-DE8B8F4E4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388535"/>
              </p:ext>
            </p:extLst>
          </p:nvPr>
        </p:nvGraphicFramePr>
        <p:xfrm>
          <a:off x="1305482" y="1362073"/>
          <a:ext cx="9112146" cy="5211989"/>
        </p:xfrm>
        <a:graphic>
          <a:graphicData uri="http://schemas.openxmlformats.org/drawingml/2006/table">
            <a:tbl>
              <a:tblPr/>
              <a:tblGrid>
                <a:gridCol w="3037382">
                  <a:extLst>
                    <a:ext uri="{9D8B030D-6E8A-4147-A177-3AD203B41FA5}">
                      <a16:colId xmlns:a16="http://schemas.microsoft.com/office/drawing/2014/main" xmlns="" val="3617320745"/>
                    </a:ext>
                  </a:extLst>
                </a:gridCol>
                <a:gridCol w="3037382">
                  <a:extLst>
                    <a:ext uri="{9D8B030D-6E8A-4147-A177-3AD203B41FA5}">
                      <a16:colId xmlns:a16="http://schemas.microsoft.com/office/drawing/2014/main" xmlns="" val="3197234501"/>
                    </a:ext>
                  </a:extLst>
                </a:gridCol>
                <a:gridCol w="3037382">
                  <a:extLst>
                    <a:ext uri="{9D8B030D-6E8A-4147-A177-3AD203B41FA5}">
                      <a16:colId xmlns:a16="http://schemas.microsoft.com/office/drawing/2014/main" xmlns="" val="2442182388"/>
                    </a:ext>
                  </a:extLst>
                </a:gridCol>
              </a:tblGrid>
              <a:tr h="347466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PICOS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>
                          <a:solidFill>
                            <a:schemeClr val="bg1"/>
                          </a:solidFill>
                          <a:effectLst/>
                        </a:rPr>
                        <a:t>Inclusion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>
                          <a:solidFill>
                            <a:schemeClr val="bg1"/>
                          </a:solidFill>
                          <a:effectLst/>
                        </a:rPr>
                        <a:t>Exclusion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014245"/>
                  </a:ext>
                </a:extLst>
              </a:tr>
              <a:tr h="608065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Participants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>
                          <a:solidFill>
                            <a:schemeClr val="bg1"/>
                          </a:solidFill>
                          <a:effectLst/>
                        </a:rPr>
                        <a:t>Adults ≥ 18 years with confirmed COVID-19 infection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>
                          <a:solidFill>
                            <a:schemeClr val="bg1"/>
                          </a:solidFill>
                          <a:effectLst/>
                        </a:rPr>
                        <a:t>Adolescents &lt; 18 years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3507637"/>
                  </a:ext>
                </a:extLst>
              </a:tr>
              <a:tr h="347466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Intervention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>
                          <a:solidFill>
                            <a:schemeClr val="bg1"/>
                          </a:solidFill>
                          <a:effectLst/>
                        </a:rPr>
                        <a:t>Calprotectin level measured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>
                          <a:solidFill>
                            <a:schemeClr val="bg1"/>
                          </a:solidFill>
                          <a:effectLst/>
                        </a:rPr>
                        <a:t>Other diagnostic parameters used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4058901"/>
                  </a:ext>
                </a:extLst>
              </a:tr>
              <a:tr h="608065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>
                          <a:solidFill>
                            <a:schemeClr val="bg1"/>
                          </a:solidFill>
                          <a:effectLst/>
                        </a:rPr>
                        <a:t>Severe and non-severe COVID-19 infections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24239"/>
                  </a:ext>
                </a:extLst>
              </a:tr>
              <a:tr h="1911063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-Difference in calprotectin levels between the groups</a:t>
                      </a:r>
                      <a:b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-Association between calprotectin level and clinical/laboratory assessment of disease activity</a:t>
                      </a:r>
                      <a:b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-Association with risk of disease progress/therapeutic response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493835"/>
                  </a:ext>
                </a:extLst>
              </a:tr>
              <a:tr h="1389864">
                <a:tc>
                  <a:txBody>
                    <a:bodyPr/>
                    <a:lstStyle/>
                    <a:p>
                      <a:pPr algn="ctr"/>
                      <a:r>
                        <a:rPr lang="en-AU" sz="1400">
                          <a:solidFill>
                            <a:schemeClr val="bg1"/>
                          </a:solidFill>
                          <a:effectLst/>
                        </a:rPr>
                        <a:t>Study design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-Observational clinical studies</a:t>
                      </a:r>
                      <a:b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-Randomized controlled trial (RCTs)</a:t>
                      </a:r>
                      <a:b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-Case reports-Editorials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-Opinion papers, correspondents, review papers, healthcare guidelines, protocol</a:t>
                      </a:r>
                      <a:b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-Non-human studies</a:t>
                      </a:r>
                      <a:b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-Animal model and in-vitro studies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45619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71A65930-0D64-43BC-9624-9206E07D5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Table 1.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Eligibility criteria.</a:t>
            </a:r>
          </a:p>
        </p:txBody>
      </p:sp>
    </p:spTree>
    <p:extLst>
      <p:ext uri="{BB962C8B-B14F-4D97-AF65-F5344CB8AC3E}">
        <p14:creationId xmlns:p14="http://schemas.microsoft.com/office/powerpoint/2010/main" val="130423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EAE23-3B6E-44A5-A675-8EB7D649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 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 | PRISMA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73D8B0E-C1E8-4622-BD40-E412C0421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99" y="1313652"/>
            <a:ext cx="11375571" cy="5032376"/>
          </a:xfrm>
        </p:spPr>
        <p:txBody>
          <a:bodyPr>
            <a:normAutofit lnSpcReduction="10000"/>
          </a:bodyPr>
          <a:lstStyle/>
          <a:p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*</a:t>
            </a:r>
            <a:r>
              <a:rPr lang="en-AU" dirty="0">
                <a:solidFill>
                  <a:schemeClr val="bg1"/>
                </a:solidFill>
              </a:rPr>
              <a:t>98 published records retrieved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                          </a:t>
            </a:r>
            <a:r>
              <a:rPr lang="en-AU" dirty="0" smtClean="0">
                <a:solidFill>
                  <a:schemeClr val="bg1"/>
                </a:solidFill>
              </a:rPr>
              <a:t>     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                     </a:t>
            </a:r>
            <a:r>
              <a:rPr lang="en-AU" dirty="0" smtClean="0">
                <a:solidFill>
                  <a:schemeClr val="bg1"/>
                </a:solidFill>
              </a:rPr>
              <a:t>*</a:t>
            </a:r>
            <a:r>
              <a:rPr lang="en-AU" dirty="0">
                <a:solidFill>
                  <a:schemeClr val="bg1"/>
                </a:solidFill>
              </a:rPr>
              <a:t>61 after duplicate removal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                                                 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                                           *</a:t>
            </a:r>
            <a:r>
              <a:rPr lang="en-AU" dirty="0">
                <a:solidFill>
                  <a:schemeClr val="bg1"/>
                </a:solidFill>
              </a:rPr>
              <a:t>41 initially excluded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                                                                 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                                                                  </a:t>
            </a:r>
            <a:r>
              <a:rPr lang="en-AU" dirty="0" smtClean="0">
                <a:solidFill>
                  <a:schemeClr val="bg1"/>
                </a:solidFill>
              </a:rPr>
              <a:t>*</a:t>
            </a:r>
            <a:r>
              <a:rPr lang="en-AU" dirty="0">
                <a:solidFill>
                  <a:schemeClr val="bg1"/>
                </a:solidFill>
              </a:rPr>
              <a:t>20 further excluded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                                                                                   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                                                                                 </a:t>
            </a:r>
            <a:r>
              <a:rPr lang="en-AU" dirty="0" smtClean="0">
                <a:solidFill>
                  <a:schemeClr val="bg1"/>
                </a:solidFill>
              </a:rPr>
              <a:t>       </a:t>
            </a:r>
            <a:r>
              <a:rPr lang="en-AU" dirty="0">
                <a:solidFill>
                  <a:schemeClr val="bg1"/>
                </a:solidFill>
              </a:rPr>
              <a:t>*10 finally included [8:2]</a:t>
            </a:r>
          </a:p>
        </p:txBody>
      </p:sp>
    </p:spTree>
    <p:extLst>
      <p:ext uri="{BB962C8B-B14F-4D97-AF65-F5344CB8AC3E}">
        <p14:creationId xmlns:p14="http://schemas.microsoft.com/office/powerpoint/2010/main" val="126644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EAF71-AF68-4437-B00C-F073772A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  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  | Statistical Analysis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C1B490-E430-47D4-96E0-B206148A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94997"/>
            <a:ext cx="11571514" cy="50160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AU" dirty="0">
                <a:solidFill>
                  <a:schemeClr val="bg1"/>
                </a:solidFill>
              </a:rPr>
              <a:t>Narrative synthesis of the results of the included studies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Relevant data extraction from the findings of each study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Categorized by reported outcome measure as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- either Serum / Faecal calprotectin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- Standardized Mean Difference [SMD] in the mean values for severe and 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non-severe evaluated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- </a:t>
            </a:r>
            <a:r>
              <a:rPr lang="en-AU" dirty="0" err="1">
                <a:solidFill>
                  <a:schemeClr val="bg1"/>
                </a:solidFill>
              </a:rPr>
              <a:t>metan</a:t>
            </a:r>
            <a:r>
              <a:rPr lang="en-AU" dirty="0">
                <a:solidFill>
                  <a:schemeClr val="bg1"/>
                </a:solidFill>
              </a:rPr>
              <a:t> in Stata v 16.1 employed to get the pooled estimate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      - Substantial heterogeneity was defined by ꓲ₂ more than 50%</a:t>
            </a:r>
            <a:endParaRPr lang="en-AU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9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75E508-65FB-4C6F-9CF3-E8D68582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5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sz="4800" dirty="0">
                <a:solidFill>
                  <a:srgbClr val="FFFF00"/>
                </a:solidFill>
              </a:rPr>
              <a:t>       Calprotectin Metadata in COVID-19</a:t>
            </a:r>
            <a:br>
              <a:rPr lang="en-AU" sz="4800" dirty="0">
                <a:solidFill>
                  <a:srgbClr val="FFFF00"/>
                </a:solidFill>
              </a:rPr>
            </a:br>
            <a:r>
              <a:rPr lang="en-AU" sz="4800" dirty="0">
                <a:solidFill>
                  <a:srgbClr val="FFFF00"/>
                </a:solidFill>
              </a:rPr>
              <a:t>                             | Study Characteristics</a:t>
            </a:r>
            <a:endParaRPr lang="en-AU" sz="4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E226622-8B80-482E-9B4C-18B4988F4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367" y="1127960"/>
            <a:ext cx="7640053" cy="57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7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C94588-8BB5-422C-8D3F-FB687F4E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4"/>
            <a:ext cx="10927829" cy="133805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00"/>
                </a:solidFill>
              </a:rPr>
              <a:t>      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                             | Summary table [Main results]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D50801-92EE-4482-9248-1F3A096DB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5" y="1257445"/>
            <a:ext cx="12027108" cy="5300715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* Chen L. et al 2020   </a:t>
            </a:r>
            <a:r>
              <a:rPr lang="en-AU" i="1" dirty="0">
                <a:solidFill>
                  <a:schemeClr val="bg1"/>
                </a:solidFill>
                <a:latin typeface="Arial" panose="020B0604020202020204" pitchFamily="34" charset="0"/>
              </a:rPr>
              <a:t>Cellular &amp; Molecular Immunology</a:t>
            </a:r>
            <a:endParaRPr lang="en-AU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- Elevated serum levels of S100A8/A9 and HMGB1 at hospital admission are   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correlated with inferior clinical outcomes inCOVID-19 patients.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* </a:t>
            </a:r>
            <a:r>
              <a:rPr lang="en-AU" dirty="0" err="1">
                <a:solidFill>
                  <a:schemeClr val="bg1"/>
                </a:solidFill>
              </a:rPr>
              <a:t>Effenberger</a:t>
            </a:r>
            <a:r>
              <a:rPr lang="en-AU" dirty="0">
                <a:solidFill>
                  <a:schemeClr val="bg1"/>
                </a:solidFill>
              </a:rPr>
              <a:t> et al 2020     </a:t>
            </a:r>
            <a:r>
              <a:rPr lang="en-AU" i="1" dirty="0" err="1">
                <a:solidFill>
                  <a:schemeClr val="bg1"/>
                </a:solidFill>
              </a:rPr>
              <a:t>gut.bmj</a:t>
            </a:r>
            <a:endParaRPr lang="en-AU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- Faecal calprotectin indicates intestinal inflammation in COVID-19     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BD481C-ECEB-45CA-ACC2-771894DC6E45}"/>
              </a:ext>
            </a:extLst>
          </p:cNvPr>
          <p:cNvSpPr txBox="1"/>
          <p:nvPr/>
        </p:nvSpPr>
        <p:spPr>
          <a:xfrm>
            <a:off x="4085618" y="2646230"/>
            <a:ext cx="7992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FFFF00"/>
                </a:solidFill>
              </a:rPr>
              <a:t>Calprotectin circulating level strongly correlated with mean oxygen score and is </a:t>
            </a:r>
            <a:r>
              <a:rPr lang="en-AU" sz="2800" u="sng" dirty="0">
                <a:solidFill>
                  <a:srgbClr val="FFFF00"/>
                </a:solidFill>
              </a:rPr>
              <a:t>significantly raised in COVID-19 patients who died</a:t>
            </a:r>
            <a:r>
              <a:rPr lang="en-AU" sz="2800" dirty="0">
                <a:solidFill>
                  <a:schemeClr val="bg1"/>
                </a:solidFill>
              </a:rPr>
              <a:t>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4B4DB6-1287-48DE-9E78-4E6425E1CD22}"/>
              </a:ext>
            </a:extLst>
          </p:cNvPr>
          <p:cNvSpPr txBox="1"/>
          <p:nvPr/>
        </p:nvSpPr>
        <p:spPr>
          <a:xfrm>
            <a:off x="4085618" y="5282906"/>
            <a:ext cx="7795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FFFF00"/>
                </a:solidFill>
              </a:rPr>
              <a:t>FC levels were significantly higher in COVID-19 patients with diarrhea and </a:t>
            </a:r>
            <a:r>
              <a:rPr lang="en-AU" sz="2800" u="sng" dirty="0">
                <a:solidFill>
                  <a:srgbClr val="FFFF00"/>
                </a:solidFill>
              </a:rPr>
              <a:t>correlated positively with serum IL-6 </a:t>
            </a:r>
            <a:r>
              <a:rPr lang="en-AU" sz="2800" dirty="0">
                <a:solidFill>
                  <a:srgbClr val="FFFF00"/>
                </a:solidFill>
              </a:rPr>
              <a:t>but not with CRP and ferritin</a:t>
            </a:r>
            <a:r>
              <a:rPr lang="en-A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808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37D60-0AC6-4686-8B64-56DBDFC7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                               |Meta-analysis using Stata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560CF2-79CB-499D-B9A5-490CCBBA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711"/>
            <a:ext cx="10515600" cy="4367618"/>
          </a:xfrm>
        </p:spPr>
        <p:txBody>
          <a:bodyPr>
            <a:normAutofit fontScale="92500" lnSpcReduction="20000"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Core commands: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</a:rPr>
              <a:t>       - </a:t>
            </a:r>
            <a:r>
              <a:rPr lang="en-AU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 </a:t>
            </a:r>
            <a:r>
              <a:rPr lang="en-AU" sz="3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esize</a:t>
            </a:r>
            <a:r>
              <a:rPr lang="en-AU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n1 m1 sd1, n2 m2 sd2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</a:rPr>
              <a:t>       - </a:t>
            </a:r>
            <a:r>
              <a:rPr lang="en-AU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 summarize, random</a:t>
            </a:r>
            <a:r>
              <a:rPr lang="en-AU" sz="3200" dirty="0">
                <a:solidFill>
                  <a:schemeClr val="bg1"/>
                </a:solidFill>
              </a:rPr>
              <a:t> – for descriptive </a:t>
            </a:r>
            <a:r>
              <a:rPr lang="en-AU" sz="3200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 smtClean="0">
                <a:solidFill>
                  <a:schemeClr val="bg1"/>
                </a:solidFill>
              </a:rPr>
              <a:t>        </a:t>
            </a:r>
            <a:r>
              <a:rPr lang="en-AU" sz="3200" dirty="0" smtClean="0">
                <a:solidFill>
                  <a:schemeClr val="bg1"/>
                </a:solidFill>
              </a:rPr>
              <a:t>statistics</a:t>
            </a:r>
            <a:endParaRPr lang="en-AU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</a:rPr>
              <a:t>       - </a:t>
            </a:r>
            <a:r>
              <a:rPr lang="en-AU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 </a:t>
            </a:r>
            <a:r>
              <a:rPr lang="en-AU" sz="3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forestplot</a:t>
            </a:r>
            <a:r>
              <a:rPr lang="en-AU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random title(‘</a:t>
            </a:r>
            <a:r>
              <a:rPr lang="en-AU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’Random- 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AU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effect </a:t>
            </a:r>
            <a:r>
              <a:rPr lang="en-AU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meta-analysis’’)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</a:rPr>
              <a:t>       - Steps 2 &amp; 3 repeated for the fixed-effect model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</a:rPr>
              <a:t>       - </a:t>
            </a:r>
            <a:r>
              <a:rPr lang="en-AU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 </a:t>
            </a:r>
            <a:r>
              <a:rPr lang="en-AU" sz="3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funnelplot</a:t>
            </a:r>
            <a:endParaRPr lang="en-AU" sz="3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</a:rPr>
              <a:t>       - </a:t>
            </a:r>
            <a:r>
              <a:rPr lang="en-AU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 bias, egger</a:t>
            </a:r>
          </a:p>
        </p:txBody>
      </p:sp>
    </p:spTree>
    <p:extLst>
      <p:ext uri="{BB962C8B-B14F-4D97-AF65-F5344CB8AC3E}">
        <p14:creationId xmlns:p14="http://schemas.microsoft.com/office/powerpoint/2010/main" val="384923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FB102-9579-4273-8306-0F37740A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2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        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                               |Metaanalysis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5CDBFDD-2516-4D4F-8D67-46B9E3ACA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460" y="1171156"/>
            <a:ext cx="7526946" cy="5686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628F2E-2413-4CE3-B065-1B5AB84C87E3}"/>
              </a:ext>
            </a:extLst>
          </p:cNvPr>
          <p:cNvSpPr txBox="1"/>
          <p:nvPr/>
        </p:nvSpPr>
        <p:spPr>
          <a:xfrm>
            <a:off x="9360113" y="1921844"/>
            <a:ext cx="270755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Meta-analysis (Total cohort). </a:t>
            </a:r>
          </a:p>
          <a:p>
            <a:pPr marL="342900" indent="-342900">
              <a:buAutoNum type="alphaUcPeriod"/>
            </a:pPr>
            <a:r>
              <a:rPr lang="en-AU" sz="1600" dirty="0">
                <a:solidFill>
                  <a:schemeClr val="bg1"/>
                </a:solidFill>
              </a:rPr>
              <a:t>Forest plot (REM) and </a:t>
            </a:r>
          </a:p>
          <a:p>
            <a:pPr marL="342900" indent="-342900">
              <a:buAutoNum type="alphaUcPeriod"/>
            </a:pPr>
            <a:r>
              <a:rPr lang="en-AU" sz="1600" dirty="0">
                <a:solidFill>
                  <a:schemeClr val="bg1"/>
                </a:solidFill>
              </a:rPr>
              <a:t>Forest plot (FEM) comparing the mean differences in calprotectin level between severe and non-severe COVID-19. Studies 1–8 are respectively—Chen et al [14]; De Guadiana et al [25]; Shi et al [26]; </a:t>
            </a:r>
            <a:r>
              <a:rPr lang="en-AU" sz="1600" dirty="0" err="1">
                <a:solidFill>
                  <a:schemeClr val="bg1"/>
                </a:solidFill>
              </a:rPr>
              <a:t>Silvin</a:t>
            </a:r>
            <a:r>
              <a:rPr lang="en-AU" sz="1600" dirty="0">
                <a:solidFill>
                  <a:schemeClr val="bg1"/>
                </a:solidFill>
              </a:rPr>
              <a:t> et al [12]; Bauer et al [27]; </a:t>
            </a:r>
            <a:r>
              <a:rPr lang="en-AU" sz="1600" dirty="0" err="1">
                <a:solidFill>
                  <a:schemeClr val="bg1"/>
                </a:solidFill>
              </a:rPr>
              <a:t>Effenberger</a:t>
            </a:r>
            <a:r>
              <a:rPr lang="en-AU" sz="1600" dirty="0">
                <a:solidFill>
                  <a:schemeClr val="bg1"/>
                </a:solidFill>
              </a:rPr>
              <a:t> et al [16]; </a:t>
            </a:r>
            <a:r>
              <a:rPr lang="en-AU" sz="1600" dirty="0" err="1">
                <a:solidFill>
                  <a:schemeClr val="bg1"/>
                </a:solidFill>
              </a:rPr>
              <a:t>Ojetti</a:t>
            </a:r>
            <a:r>
              <a:rPr lang="en-AU" sz="1600" dirty="0">
                <a:solidFill>
                  <a:schemeClr val="bg1"/>
                </a:solidFill>
              </a:rPr>
              <a:t> et al [28]; Britton et al [29]. </a:t>
            </a:r>
          </a:p>
          <a:p>
            <a:r>
              <a:rPr lang="en-AU" sz="1600" dirty="0">
                <a:solidFill>
                  <a:schemeClr val="bg1"/>
                </a:solidFill>
              </a:rPr>
              <a:t>C. Funnel plot showing some publication bias.</a:t>
            </a:r>
          </a:p>
        </p:txBody>
      </p:sp>
    </p:spTree>
    <p:extLst>
      <p:ext uri="{BB962C8B-B14F-4D97-AF65-F5344CB8AC3E}">
        <p14:creationId xmlns:p14="http://schemas.microsoft.com/office/powerpoint/2010/main" val="3239507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CD4F7-244D-419C-B583-1B4C5B63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7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FFFF00"/>
                </a:solidFill>
              </a:rPr>
              <a:t>        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                               | Subgroup analysis/Pub. Bias</a:t>
            </a:r>
            <a:endParaRPr lang="en-AU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FE2072FB-9CE9-446D-B3DF-5F3355DF7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04393"/>
            <a:ext cx="9480885" cy="56700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C2761B-EBCA-40C2-B727-5728C1C40684}"/>
              </a:ext>
            </a:extLst>
          </p:cNvPr>
          <p:cNvSpPr txBox="1"/>
          <p:nvPr/>
        </p:nvSpPr>
        <p:spPr>
          <a:xfrm>
            <a:off x="9480884" y="1330895"/>
            <a:ext cx="2622884" cy="524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4: Meta-analysis (sensitivity analysis excluding three studies). </a:t>
            </a:r>
          </a:p>
          <a:p>
            <a:pPr marL="228600" indent="-228600" algn="just" defTabSz="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Forest plot (REM) and </a:t>
            </a:r>
          </a:p>
          <a:p>
            <a:pPr marL="228600" indent="-228600" algn="just" defTabSz="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Forest plot (FEM) comparing the mean differences in calprotectin level between severe and non-severe COVID-19. Studies 1-5 are respectively: De Guadiana et al</a:t>
            </a:r>
            <a:r>
              <a:rPr lang="en-AU" sz="12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Shi et al</a:t>
            </a:r>
            <a:r>
              <a:rPr lang="en-AU" sz="12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AU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Silvin</a:t>
            </a: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</a:t>
            </a:r>
            <a:r>
              <a:rPr lang="en-AU" sz="12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Bauer et al</a:t>
            </a:r>
            <a:r>
              <a:rPr lang="en-AU" sz="12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AU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Ojetti</a:t>
            </a: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</a:t>
            </a:r>
            <a:r>
              <a:rPr lang="en-AU" sz="12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28600" indent="-228600" algn="just" defTabSz="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Funnel plot (for the sensitivity analysis excluding three studies) shows no publication bias, an improvement from the total cohort funnel plot shown in figure 3c. </a:t>
            </a:r>
          </a:p>
          <a:p>
            <a:pPr marL="228600" indent="-228600" algn="just" defTabSz="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Funnel plot (Subgroup analysis - Serum group) shows no publication bias. </a:t>
            </a:r>
          </a:p>
          <a:p>
            <a:pPr marL="228600" indent="-228600" algn="just" defTabSz="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A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Funnel plot (Subgroup analysis - faecal group) shows some evidence of publication bias with much asymmetry.</a:t>
            </a:r>
            <a:endParaRPr lang="en-AU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endParaRPr lang="en-A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2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0AD2E-B2CC-47F9-9416-07646E66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      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                             | Strength &amp; Limitations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CE6997-F02C-437F-BB47-12886999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0" y="1316036"/>
            <a:ext cx="11967410" cy="5495927"/>
          </a:xfrm>
        </p:spPr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bg1"/>
                </a:solidFill>
              </a:rPr>
              <a:t>Strengths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First comprehensive systematic review and meta-analysis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Overall pooled estimate presents the data with enhanced accuracy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Most studies are of good quality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Included studies overlapped fairly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Limitations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Some of the included studies were underpowered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Huge heterogeneity owing to huge variation in clinical attributes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Variation in calprotectin kits in different studies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Lack of adequate data demands some caution in generalizing our findings</a:t>
            </a:r>
          </a:p>
        </p:txBody>
      </p:sp>
    </p:spTree>
    <p:extLst>
      <p:ext uri="{BB962C8B-B14F-4D97-AF65-F5344CB8AC3E}">
        <p14:creationId xmlns:p14="http://schemas.microsoft.com/office/powerpoint/2010/main" val="304108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68E5F4-13B0-4A10-8038-29018D34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 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 | Conclusions / Significance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1EEE1E-5DF1-49CD-B0C2-C6C908E05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73" y="1343818"/>
            <a:ext cx="11871838" cy="53577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solidFill>
                  <a:schemeClr val="bg1"/>
                </a:solidFill>
                <a:cs typeface="Calibri"/>
              </a:rPr>
              <a:t>Circulating </a:t>
            </a:r>
            <a:r>
              <a:rPr lang="en-AU" dirty="0" err="1" smtClean="0">
                <a:solidFill>
                  <a:schemeClr val="bg1"/>
                </a:solidFill>
                <a:cs typeface="Calibri"/>
              </a:rPr>
              <a:t>calprotectin</a:t>
            </a:r>
            <a:r>
              <a:rPr lang="en-A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en-AU" dirty="0">
                <a:solidFill>
                  <a:schemeClr val="bg1"/>
                </a:solidFill>
                <a:cs typeface="Calibri"/>
              </a:rPr>
              <a:t>is elevated in COVID-19</a:t>
            </a:r>
          </a:p>
          <a:p>
            <a:endParaRPr lang="en-AU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cs typeface="Calibri"/>
            </a:endParaRPr>
          </a:p>
          <a:p>
            <a:r>
              <a:rPr lang="en-AU" dirty="0">
                <a:solidFill>
                  <a:schemeClr val="bg1"/>
                </a:solidFill>
                <a:cs typeface="Calibri"/>
              </a:rPr>
              <a:t>Higher levels in severe cases of COVID-19 for risk stratification and outcome prediction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cs typeface="Calibri"/>
            </a:endParaRPr>
          </a:p>
          <a:p>
            <a:r>
              <a:rPr lang="en-AU" dirty="0">
                <a:solidFill>
                  <a:schemeClr val="bg1"/>
                </a:solidFill>
                <a:cs typeface="Calibri"/>
              </a:rPr>
              <a:t>Opportunity as a druggable target - potential therapeutic strategy in severe COVID-19</a:t>
            </a:r>
          </a:p>
          <a:p>
            <a:endParaRPr lang="en-AU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  <a:cs typeface="Calibri"/>
            </a:endParaRPr>
          </a:p>
          <a:p>
            <a:endParaRPr lang="en-AU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90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193D90-B9EA-4825-BAEF-2C2E1182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   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   | Contents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73FAB5-317B-4957-9412-E5BA0F7A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3369"/>
            <a:ext cx="12191999" cy="5646375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</a:p>
          <a:p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 / Recent Evidence</a:t>
            </a:r>
          </a:p>
          <a:p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Calprotectin?</a:t>
            </a:r>
          </a:p>
          <a:p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 / Aims</a:t>
            </a:r>
          </a:p>
          <a:p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&amp; Selection criteria / Statistical Analysis</a:t>
            </a:r>
          </a:p>
          <a:p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characteristics / Summary of main findings</a:t>
            </a:r>
          </a:p>
          <a:p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Meta-analysis using Stata</a:t>
            </a:r>
          </a:p>
          <a:p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&amp; Limitations</a:t>
            </a:r>
          </a:p>
          <a:p>
            <a:r>
              <a:rPr lang="en-A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/ Significance</a:t>
            </a:r>
          </a:p>
          <a:p>
            <a:pPr marL="0" indent="0">
              <a:buNone/>
            </a:pPr>
            <a:endParaRPr lang="en-A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97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68E5F4-13B0-4A10-8038-29018D34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FFFF00"/>
                </a:solidFill>
              </a:rPr>
              <a:t> 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 | Acknowledgement [Co-authors]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96FA95-A0EE-472E-8A00-E2A46461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50" y="1350936"/>
            <a:ext cx="11868700" cy="5507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Co-authors: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      Shailesh Advani</a:t>
            </a:r>
            <a:r>
              <a:rPr lang="en-US" baseline="30000" dirty="0">
                <a:solidFill>
                  <a:prstClr val="white"/>
                </a:solidFill>
                <a:latin typeface="Times New Roman"/>
                <a:cs typeface="Times New Roman"/>
              </a:rPr>
              <a:t>1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 Luis García De Guadiana Romualdo</a:t>
            </a:r>
            <a:r>
              <a:rPr lang="en-US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 &amp; Xenia Dolje-gore</a:t>
            </a:r>
            <a:r>
              <a:rPr lang="en-US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</a:p>
          <a:p>
            <a:pPr marL="0" indent="0">
              <a:buNone/>
            </a:pPr>
            <a:endParaRPr lang="en-US" baseline="30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aseline="30000" dirty="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                  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* </a:t>
            </a:r>
            <a:r>
              <a:rPr lang="en-US" baseline="30000" dirty="0">
                <a:solidFill>
                  <a:prstClr val="white"/>
                </a:solidFill>
                <a:latin typeface="Times New Roman"/>
                <a:cs typeface="Times New Roman"/>
              </a:rPr>
              <a:t>1</a:t>
            </a:r>
            <a:r>
              <a:rPr lang="es-ES" dirty="0" err="1">
                <a:solidFill>
                  <a:schemeClr val="bg1"/>
                </a:solidFill>
                <a:latin typeface="Times New Roman"/>
                <a:cs typeface="Times New Roman"/>
              </a:rPr>
              <a:t>Terasaki</a:t>
            </a:r>
            <a:r>
              <a:rPr lang="es-ES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Times New Roman"/>
                <a:cs typeface="Times New Roman"/>
              </a:rPr>
              <a:t>Institute</a:t>
            </a:r>
            <a:r>
              <a:rPr lang="es-ES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lang="es-ES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Times New Roman"/>
                <a:cs typeface="Times New Roman"/>
              </a:rPr>
              <a:t>Biomedical</a:t>
            </a:r>
            <a:r>
              <a:rPr lang="es-ES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Times New Roman"/>
                <a:cs typeface="Times New Roman"/>
              </a:rPr>
              <a:t>Innovation</a:t>
            </a:r>
            <a:r>
              <a:rPr lang="es-ES" dirty="0">
                <a:solidFill>
                  <a:schemeClr val="bg1"/>
                </a:solidFill>
                <a:latin typeface="Times New Roman"/>
                <a:cs typeface="Times New Roman"/>
              </a:rPr>
              <a:t>, Los </a:t>
            </a:r>
            <a:r>
              <a:rPr lang="es-ES" dirty="0" err="1">
                <a:solidFill>
                  <a:schemeClr val="bg1"/>
                </a:solidFill>
                <a:latin typeface="Times New Roman"/>
                <a:cs typeface="Times New Roman"/>
              </a:rPr>
              <a:t>Angeles</a:t>
            </a:r>
            <a:r>
              <a:rPr lang="es-ES" dirty="0">
                <a:solidFill>
                  <a:schemeClr val="bg1"/>
                </a:solidFill>
                <a:latin typeface="Times New Roman"/>
                <a:cs typeface="Times New Roman"/>
              </a:rPr>
              <a:t>, CA 90024,  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  <a:latin typeface="Times New Roman"/>
                <a:cs typeface="Times New Roman"/>
              </a:rPr>
              <a:t>                USA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             *</a:t>
            </a:r>
            <a:r>
              <a:rPr lang="en-US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 2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Hospital Universitario Santa Lucía, Calle 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Minarete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, s/n, 30202,  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                 Cartagena, Murcia, Spain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             * </a:t>
            </a:r>
            <a:r>
              <a:rPr lang="en-US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School of Medicine &amp; Public Health, University of Newcastle,  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                   Australia</a:t>
            </a:r>
            <a:r>
              <a:rPr lang="en-US" i="1" dirty="0">
                <a:solidFill>
                  <a:schemeClr val="bg1"/>
                </a:solidFill>
                <a:latin typeface="Times New Roman"/>
                <a:cs typeface="Times New Roman"/>
              </a:rPr>
              <a:t>. 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472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CDE98-8BB6-4700-A408-77B1A36F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sz="4000" dirty="0">
                <a:solidFill>
                  <a:srgbClr val="FFFF00"/>
                </a:solidFill>
              </a:rPr>
              <a:t>Calprotectin Metadata in COVID-19</a:t>
            </a:r>
            <a:br>
              <a:rPr lang="en-AU" sz="4000" dirty="0">
                <a:solidFill>
                  <a:srgbClr val="FFFF00"/>
                </a:solidFill>
              </a:rPr>
            </a:br>
            <a:r>
              <a:rPr lang="en-AU" sz="4000" dirty="0">
                <a:solidFill>
                  <a:srgbClr val="FFFF00"/>
                </a:solidFill>
              </a:rPr>
              <a:t>                             | References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1B337A-4302-4797-8394-B951131B3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4000" i="1" dirty="0">
                <a:solidFill>
                  <a:schemeClr val="bg1"/>
                </a:solidFill>
                <a:latin typeface="Times New Roman"/>
                <a:cs typeface="Times New Roman"/>
              </a:rPr>
              <a:t>* References</a:t>
            </a:r>
          </a:p>
          <a:p>
            <a:pPr marL="0" lvl="0" indent="0">
              <a:buNone/>
            </a:pPr>
            <a:r>
              <a:rPr lang="en-US" sz="4000" dirty="0">
                <a:solidFill>
                  <a:schemeClr val="bg1"/>
                </a:solidFill>
                <a:cs typeface="Calibri"/>
              </a:rPr>
              <a:t>          - </a:t>
            </a:r>
            <a:r>
              <a:rPr lang="en-AU" sz="4000" dirty="0" err="1">
                <a:solidFill>
                  <a:schemeClr val="bg1"/>
                </a:solidFill>
                <a:ea typeface="+mn-lt"/>
                <a:cs typeface="Calibri" panose="020F0502020204030204"/>
              </a:rPr>
              <a:t>Silvin</a:t>
            </a:r>
            <a:r>
              <a:rPr lang="en-AU" sz="4000" dirty="0">
                <a:solidFill>
                  <a:schemeClr val="bg1"/>
                </a:solidFill>
                <a:ea typeface="+mn-lt"/>
                <a:cs typeface="Calibri" panose="020F0502020204030204"/>
              </a:rPr>
              <a:t> et al. </a:t>
            </a:r>
            <a:r>
              <a:rPr lang="en-AU" sz="4000" i="1" dirty="0">
                <a:solidFill>
                  <a:schemeClr val="bg1"/>
                </a:solidFill>
                <a:ea typeface="+mn-lt"/>
                <a:cs typeface="Calibri" panose="020F0502020204030204"/>
              </a:rPr>
              <a:t>Cell</a:t>
            </a:r>
            <a:r>
              <a:rPr lang="en-AU" sz="4000" dirty="0">
                <a:solidFill>
                  <a:schemeClr val="bg1"/>
                </a:solidFill>
                <a:ea typeface="+mn-lt"/>
                <a:cs typeface="Calibri" panose="020F0502020204030204"/>
              </a:rPr>
              <a:t>, </a:t>
            </a:r>
            <a:r>
              <a:rPr lang="en-AU" sz="4000" i="1" dirty="0">
                <a:solidFill>
                  <a:schemeClr val="bg1"/>
                </a:solidFill>
                <a:ea typeface="+mn-lt"/>
                <a:cs typeface="Calibri" panose="020F0502020204030204"/>
              </a:rPr>
              <a:t>182</a:t>
            </a:r>
            <a:r>
              <a:rPr lang="en-AU" sz="4000" dirty="0">
                <a:solidFill>
                  <a:schemeClr val="bg1"/>
                </a:solidFill>
                <a:ea typeface="+mn-lt"/>
                <a:cs typeface="Calibri" panose="020F0502020204030204"/>
              </a:rPr>
              <a:t>(6), 1401-1418.</a:t>
            </a:r>
          </a:p>
          <a:p>
            <a:pPr marL="0" lvl="0" indent="0">
              <a:buNone/>
            </a:pPr>
            <a:endParaRPr lang="en-AU" sz="4000" dirty="0">
              <a:solidFill>
                <a:schemeClr val="bg1"/>
              </a:solidFill>
              <a:ea typeface="+mn-lt"/>
              <a:cs typeface="Calibri" panose="020F0502020204030204"/>
            </a:endParaRPr>
          </a:p>
          <a:p>
            <a:pPr marL="0" lvl="0" indent="0">
              <a:buNone/>
            </a:pPr>
            <a:r>
              <a:rPr lang="en-AU" sz="4000" dirty="0">
                <a:solidFill>
                  <a:schemeClr val="bg1"/>
                </a:solidFill>
                <a:ea typeface="+mn-lt"/>
                <a:cs typeface="Calibri" panose="020F0502020204030204"/>
              </a:rPr>
              <a:t>          - Wang S. et al. </a:t>
            </a:r>
            <a:r>
              <a:rPr lang="en-AU" sz="4000" i="1" dirty="0">
                <a:solidFill>
                  <a:schemeClr val="bg1"/>
                </a:solidFill>
                <a:ea typeface="+mn-lt"/>
                <a:cs typeface="Calibri" panose="020F0502020204030204"/>
              </a:rPr>
              <a:t>Frontiers in immunology</a:t>
            </a:r>
            <a:r>
              <a:rPr lang="en-AU" sz="4000" dirty="0">
                <a:solidFill>
                  <a:schemeClr val="bg1"/>
                </a:solidFill>
                <a:ea typeface="+mn-lt"/>
                <a:cs typeface="Calibri" panose="020F0502020204030204"/>
              </a:rPr>
              <a:t>,  </a:t>
            </a:r>
          </a:p>
          <a:p>
            <a:pPr marL="0" lvl="0" indent="0">
              <a:buNone/>
            </a:pPr>
            <a:r>
              <a:rPr lang="en-AU" sz="4000" i="1" dirty="0">
                <a:solidFill>
                  <a:schemeClr val="bg1"/>
                </a:solidFill>
                <a:ea typeface="+mn-lt"/>
                <a:cs typeface="Calibri" panose="020F0502020204030204"/>
              </a:rPr>
              <a:t>             11</a:t>
            </a:r>
            <a:r>
              <a:rPr lang="en-AU" sz="4000" dirty="0">
                <a:solidFill>
                  <a:schemeClr val="bg1"/>
                </a:solidFill>
                <a:ea typeface="+mn-lt"/>
                <a:cs typeface="Calibri" panose="020F0502020204030204"/>
              </a:rPr>
              <a:t>(9), 1298.</a:t>
            </a:r>
          </a:p>
          <a:p>
            <a:pPr marL="0" lvl="0" indent="0">
              <a:buNone/>
            </a:pPr>
            <a:endParaRPr lang="en-AU" sz="4000" dirty="0">
              <a:solidFill>
                <a:schemeClr val="bg1"/>
              </a:solidFill>
              <a:ea typeface="+mn-lt"/>
              <a:cs typeface="Calibri" panose="020F0502020204030204"/>
            </a:endParaRPr>
          </a:p>
          <a:p>
            <a:pPr marL="0" lvl="0" indent="0">
              <a:buNone/>
            </a:pPr>
            <a:r>
              <a:rPr lang="en-AU" sz="4000" dirty="0">
                <a:solidFill>
                  <a:schemeClr val="bg1"/>
                </a:solidFill>
                <a:ea typeface="+mn-lt"/>
                <a:cs typeface="Calibri" panose="020F0502020204030204"/>
              </a:rPr>
              <a:t>          - Udeh R. et al. </a:t>
            </a:r>
            <a:r>
              <a:rPr lang="en-AU" sz="4000" i="1" dirty="0">
                <a:solidFill>
                  <a:schemeClr val="bg1"/>
                </a:solidFill>
                <a:ea typeface="+mn-lt"/>
                <a:cs typeface="Calibri" panose="020F0502020204030204"/>
              </a:rPr>
              <a:t>Journal of clin med </a:t>
            </a:r>
            <a:r>
              <a:rPr lang="en-AU" sz="4000" dirty="0">
                <a:solidFill>
                  <a:schemeClr val="bg1"/>
                </a:solidFill>
                <a:ea typeface="+mn-lt"/>
                <a:cs typeface="Calibri" panose="020F0502020204030204"/>
              </a:rPr>
              <a:t>10(4), 775</a:t>
            </a:r>
          </a:p>
          <a:p>
            <a:pPr marL="0" lvl="0" indent="0">
              <a:buNone/>
            </a:pPr>
            <a:r>
              <a:rPr lang="en-AU" sz="4000" dirty="0">
                <a:solidFill>
                  <a:schemeClr val="bg1"/>
                </a:solidFill>
                <a:ea typeface="+mn-lt"/>
                <a:cs typeface="Calibri" panose="020F0502020204030204"/>
              </a:rPr>
              <a:t>             </a:t>
            </a:r>
            <a:r>
              <a:rPr lang="en-AU" sz="4000" dirty="0">
                <a:solidFill>
                  <a:schemeClr val="bg1"/>
                </a:solidFill>
                <a:ea typeface="+mn-lt"/>
                <a:cs typeface="Calibri" panose="020F0502020204030204"/>
                <a:hlinkClick r:id="rId2"/>
              </a:rPr>
              <a:t>https://doi.org/10.3390/jcm10040775/</a:t>
            </a:r>
            <a:r>
              <a:rPr lang="en-AU" sz="4000" dirty="0">
                <a:solidFill>
                  <a:schemeClr val="bg1"/>
                </a:solidFill>
                <a:ea typeface="+mn-lt"/>
                <a:cs typeface="Calibri" panose="020F0502020204030204"/>
              </a:rPr>
              <a:t>  </a:t>
            </a:r>
          </a:p>
          <a:p>
            <a:pPr marL="0" lvl="0" indent="0">
              <a:buNone/>
            </a:pPr>
            <a:r>
              <a:rPr lang="en-AU" sz="4000" dirty="0">
                <a:solidFill>
                  <a:schemeClr val="bg1"/>
                </a:solidFill>
                <a:ea typeface="+mn-lt"/>
                <a:cs typeface="Calibri" panose="020F0502020204030204"/>
              </a:rPr>
              <a:t>             [See the paper for the full reference list] </a:t>
            </a:r>
          </a:p>
          <a:p>
            <a:pPr marL="0" indent="0">
              <a:buNone/>
            </a:pPr>
            <a:endParaRPr lang="en-A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6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EEC7F-826F-460E-ABE6-1AC8EDB6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 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 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3AF57A1-98EC-4916-B6D5-29EDAA8E1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949" y="919043"/>
            <a:ext cx="5658102" cy="3188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75064B-02DF-4846-891A-98EE7FB9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06" y="4344878"/>
            <a:ext cx="3076575" cy="2272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B6CD06-88EF-4157-8558-76AA396BA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285" y="4548713"/>
            <a:ext cx="4389755" cy="15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75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D58335-9E8D-4159-95A6-4DADE046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43" y="-113846"/>
            <a:ext cx="10515600" cy="1325563"/>
          </a:xfrm>
        </p:spPr>
        <p:txBody>
          <a:bodyPr/>
          <a:lstStyle/>
          <a:p>
            <a:r>
              <a:rPr lang="en-AU" sz="4000" dirty="0">
                <a:solidFill>
                  <a:srgbClr val="FFFF00"/>
                </a:solidFill>
              </a:rPr>
              <a:t>Calprotectin Metadata in COVID-19</a:t>
            </a:r>
            <a:br>
              <a:rPr lang="en-AU" sz="4000" dirty="0">
                <a:solidFill>
                  <a:srgbClr val="FFFF00"/>
                </a:solidFill>
              </a:rPr>
            </a:br>
            <a:r>
              <a:rPr lang="en-AU" sz="4000" dirty="0">
                <a:solidFill>
                  <a:srgbClr val="FFFF00"/>
                </a:solidFill>
              </a:rPr>
              <a:t>                             | Correspondence/collaboration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FCA3B-7612-491C-8CC2-ABE29D5F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558" y="1560043"/>
            <a:ext cx="9148865" cy="4490561"/>
          </a:xfrm>
        </p:spPr>
        <p:txBody>
          <a:bodyPr>
            <a:normAutofit fontScale="77500" lnSpcReduction="20000"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Contact/Correspondence: </a:t>
            </a:r>
          </a:p>
          <a:p>
            <a:pPr marL="0" indent="0">
              <a:buNone/>
            </a:pPr>
            <a:r>
              <a:rPr lang="en-AU" sz="3600" dirty="0">
                <a:solidFill>
                  <a:schemeClr val="bg1"/>
                </a:solidFill>
              </a:rPr>
              <a:t>                   </a:t>
            </a:r>
            <a:r>
              <a:rPr lang="en-AU" sz="3600" dirty="0" smtClean="0">
                <a:solidFill>
                  <a:schemeClr val="bg1"/>
                </a:solidFill>
              </a:rPr>
              <a:t>Dr </a:t>
            </a:r>
            <a:r>
              <a:rPr lang="en-AU" sz="3600" dirty="0">
                <a:solidFill>
                  <a:schemeClr val="bg1"/>
                </a:solidFill>
              </a:rPr>
              <a:t>Ralph Udeh</a:t>
            </a:r>
          </a:p>
          <a:p>
            <a:pPr marL="0" indent="0">
              <a:buNone/>
            </a:pPr>
            <a:r>
              <a:rPr lang="en-AU" sz="3600" dirty="0">
                <a:solidFill>
                  <a:schemeClr val="bg1"/>
                </a:solidFill>
              </a:rPr>
              <a:t>                 </a:t>
            </a:r>
            <a:r>
              <a:rPr lang="en-AU" sz="3600" dirty="0" smtClean="0">
                <a:solidFill>
                  <a:schemeClr val="bg1"/>
                </a:solidFill>
              </a:rPr>
              <a:t>  </a:t>
            </a:r>
            <a:r>
              <a:rPr lang="en-AU" sz="3600" dirty="0">
                <a:solidFill>
                  <a:schemeClr val="bg1"/>
                </a:solidFill>
                <a:hlinkClick r:id="rId2"/>
              </a:rPr>
              <a:t>Raphael.Udeh@uon.edu.au</a:t>
            </a:r>
            <a:endParaRPr lang="en-A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sz="3600" dirty="0">
                <a:solidFill>
                  <a:schemeClr val="bg1"/>
                </a:solidFill>
              </a:rPr>
              <a:t>                 </a:t>
            </a:r>
            <a:r>
              <a:rPr lang="en-AU" sz="3600" dirty="0" smtClean="0">
                <a:solidFill>
                  <a:schemeClr val="bg1"/>
                </a:solidFill>
              </a:rPr>
              <a:t>  </a:t>
            </a:r>
            <a:r>
              <a:rPr lang="en-AU" sz="3600" dirty="0">
                <a:solidFill>
                  <a:schemeClr val="bg1"/>
                </a:solidFill>
              </a:rPr>
              <a:t>+61449735329</a:t>
            </a:r>
          </a:p>
          <a:p>
            <a:pPr marL="0" indent="0">
              <a:buNone/>
            </a:pPr>
            <a:endParaRPr lang="en-AU" sz="3600" dirty="0">
              <a:solidFill>
                <a:schemeClr val="bg1"/>
              </a:solidFill>
            </a:endParaRPr>
          </a:p>
          <a:p>
            <a:r>
              <a:rPr lang="en-AU" sz="3600" dirty="0">
                <a:solidFill>
                  <a:schemeClr val="bg1"/>
                </a:solidFill>
              </a:rPr>
              <a:t>Twitter: @DrUdeh2021</a:t>
            </a:r>
          </a:p>
          <a:p>
            <a:pPr marL="0" indent="0">
              <a:buNone/>
            </a:pPr>
            <a:endParaRPr lang="en-AU" sz="3600" dirty="0">
              <a:solidFill>
                <a:schemeClr val="bg1"/>
              </a:solidFill>
            </a:endParaRPr>
          </a:p>
          <a:p>
            <a:r>
              <a:rPr lang="en-AU" sz="3600" dirty="0">
                <a:solidFill>
                  <a:schemeClr val="bg1"/>
                </a:solidFill>
              </a:rPr>
              <a:t>LinkedIn: </a:t>
            </a:r>
            <a:r>
              <a:rPr lang="en-AU" sz="3600" dirty="0">
                <a:solidFill>
                  <a:schemeClr val="bg1"/>
                </a:solidFill>
                <a:hlinkClick r:id="rId3"/>
              </a:rPr>
              <a:t>https://www.linkedin.com/in/raphael-udeh-</a:t>
            </a:r>
            <a:r>
              <a:rPr lang="en-AU" sz="3600" dirty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r>
              <a:rPr lang="en-AU" sz="3600" dirty="0">
                <a:solidFill>
                  <a:schemeClr val="bg1"/>
                </a:solidFill>
              </a:rPr>
              <a:t>                    1a4a2276/ </a:t>
            </a:r>
          </a:p>
          <a:p>
            <a:pPr marL="0" indent="0">
              <a:buNone/>
            </a:pPr>
            <a:r>
              <a:rPr lang="en-AU" sz="3600" dirty="0"/>
              <a:t>     </a:t>
            </a:r>
          </a:p>
          <a:p>
            <a:pPr marL="0" indent="0">
              <a:buNone/>
            </a:pPr>
            <a:endParaRPr lang="en-AU" sz="3600" dirty="0"/>
          </a:p>
          <a:p>
            <a:pPr marL="0" indent="0">
              <a:buNone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03630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51392-7BE2-42B0-B9EF-A040378B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 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 |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0D8131-7C4F-4D52-8909-81C8BAD91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2325189"/>
            <a:ext cx="11930743" cy="4387351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  <a:p>
            <a:r>
              <a:rPr lang="en-AU" dirty="0"/>
              <a:t>                                           </a:t>
            </a:r>
            <a:r>
              <a:rPr lang="en-AU" dirty="0">
                <a:solidFill>
                  <a:schemeClr val="bg1"/>
                </a:solidFill>
              </a:rPr>
              <a:t>What is the difference in Calprotectin level between    </a:t>
            </a:r>
          </a:p>
          <a:p>
            <a:r>
              <a:rPr lang="en-AU" dirty="0">
                <a:solidFill>
                  <a:schemeClr val="bg1"/>
                </a:solidFill>
              </a:rPr>
              <a:t>                                                  patients with and without severe COVID-19?</a:t>
            </a:r>
          </a:p>
          <a:p>
            <a:r>
              <a:rPr lang="en-AU" dirty="0">
                <a:solidFill>
                  <a:schemeClr val="bg1"/>
                </a:solidFill>
              </a:rPr>
              <a:t>                              </a:t>
            </a:r>
          </a:p>
          <a:p>
            <a:r>
              <a:rPr lang="en-AU" dirty="0">
                <a:solidFill>
                  <a:schemeClr val="bg1"/>
                </a:solidFill>
              </a:rPr>
              <a:t>                                                 Role as a marker of disease progression and as an  </a:t>
            </a:r>
          </a:p>
          <a:p>
            <a:r>
              <a:rPr lang="en-AU" dirty="0">
                <a:solidFill>
                  <a:schemeClr val="bg1"/>
                </a:solidFill>
              </a:rPr>
              <a:t>                                                                      outcome predictor?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784D47-BA1B-4763-9070-BD1B18DDC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3282579"/>
            <a:ext cx="3529890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1B0FC-BFA5-4E72-AB15-FBA823CC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/>
              <a:t>      </a:t>
            </a:r>
            <a:r>
              <a:rPr lang="en-AU" dirty="0">
                <a:solidFill>
                  <a:srgbClr val="FFFF00"/>
                </a:solidFill>
              </a:rPr>
              <a:t>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| Rationale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842F76-A4DB-4FBF-BF32-A470B26EE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87" y="1701664"/>
            <a:ext cx="10515600" cy="4351338"/>
          </a:xfrm>
        </p:spPr>
        <p:txBody>
          <a:bodyPr/>
          <a:lstStyle/>
          <a:p>
            <a:r>
              <a:rPr lang="en-AU" sz="3600" dirty="0">
                <a:solidFill>
                  <a:schemeClr val="bg1"/>
                </a:solidFill>
              </a:rPr>
              <a:t>Varied clinical course </a:t>
            </a:r>
          </a:p>
          <a:p>
            <a:pPr marL="0" indent="0">
              <a:buNone/>
            </a:pPr>
            <a:r>
              <a:rPr lang="en-AU" sz="3600" dirty="0">
                <a:solidFill>
                  <a:schemeClr val="bg1"/>
                </a:solidFill>
              </a:rPr>
              <a:t>       - Mild / moderate cases [Often recovers] </a:t>
            </a:r>
          </a:p>
          <a:p>
            <a:pPr marL="0" indent="0">
              <a:buNone/>
            </a:pPr>
            <a:r>
              <a:rPr lang="en-AU" sz="3600" dirty="0">
                <a:solidFill>
                  <a:schemeClr val="bg1"/>
                </a:solidFill>
              </a:rPr>
              <a:t>       - Severe cases [May end up in ICU or die]</a:t>
            </a:r>
          </a:p>
          <a:p>
            <a:pPr marL="0" indent="0">
              <a:buNone/>
            </a:pPr>
            <a:endParaRPr lang="en-AU" sz="3600" dirty="0">
              <a:solidFill>
                <a:schemeClr val="bg1"/>
              </a:solidFill>
            </a:endParaRPr>
          </a:p>
          <a:p>
            <a:r>
              <a:rPr lang="en-AU" sz="3600" dirty="0">
                <a:solidFill>
                  <a:schemeClr val="bg1"/>
                </a:solidFill>
              </a:rPr>
              <a:t>Need for a more specific diagnostic tool – to identify and predict outcomes in COVID-19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9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6BED6F-9442-4534-9A1C-35CF9F80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   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   | Recent Evidence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CAFCFA-E6F2-4FF3-B205-8278E1513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7290"/>
            <a:ext cx="11932404" cy="546810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00" dirty="0">
                <a:solidFill>
                  <a:schemeClr val="bg1"/>
                </a:solidFill>
                <a:latin typeface="Arial" panose="020B0604020202020204" pitchFamily="34" charset="0"/>
              </a:rPr>
              <a:t>1. Elevated calprotectin and abnormal myeloid cell subsets discriminate severe from mild COVID-19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</a:rPr>
              <a:t>Silvin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</a:rPr>
              <a:t>, N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</a:rPr>
              <a:t>Chapuis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</a:rPr>
              <a:t>, G Dunsmore, AG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</a:rPr>
              <a:t>Goubet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</a:rPr>
              <a:t>… - </a:t>
            </a:r>
            <a:r>
              <a:rPr lang="en-US" altLang="en-US" sz="2600" i="1" dirty="0">
                <a:solidFill>
                  <a:schemeClr val="bg1"/>
                </a:solidFill>
                <a:latin typeface="Arial" panose="020B0604020202020204" pitchFamily="34" charset="0"/>
              </a:rPr>
              <a:t>Cell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</a:rPr>
              <a:t>, 2020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600" dirty="0">
                <a:solidFill>
                  <a:schemeClr val="bg1"/>
                </a:solidFill>
                <a:latin typeface="Arial" panose="020B0604020202020204" pitchFamily="34" charset="0"/>
              </a:rPr>
              <a:t>…… </a:t>
            </a:r>
            <a:r>
              <a:rPr lang="en-AU" alt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we performed high-dimensional flow cytometry and single-cell RNA sequencing of </a:t>
            </a:r>
            <a:r>
              <a:rPr lang="en-AU" sz="3000" dirty="0">
                <a:solidFill>
                  <a:schemeClr val="bg1"/>
                </a:solidFill>
              </a:rPr>
              <a:t>COVID-19 patient peripheral blood </a:t>
            </a:r>
            <a:r>
              <a:rPr lang="en-AU" sz="2600" u="sng" dirty="0">
                <a:solidFill>
                  <a:schemeClr val="bg1"/>
                </a:solidFill>
              </a:rPr>
              <a:t>…… </a:t>
            </a:r>
            <a:r>
              <a:rPr lang="en-AU" sz="3000" b="1" i="1" u="sng" dirty="0">
                <a:solidFill>
                  <a:srgbClr val="FFFF00"/>
                </a:solidFill>
              </a:rPr>
              <a:t>release of massive amounts of calprotectin (S100A8/S100A9) in severe cases</a:t>
            </a:r>
            <a:r>
              <a:rPr lang="en-AU" sz="3000" dirty="0">
                <a:solidFill>
                  <a:srgbClr val="FFFF00"/>
                </a:solidFill>
              </a:rPr>
              <a:t>. </a:t>
            </a:r>
            <a:endParaRPr lang="en-AU" sz="2600" dirty="0">
              <a:solidFill>
                <a:srgbClr val="FFFF00"/>
              </a:solidFill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3900" dirty="0">
                <a:solidFill>
                  <a:schemeClr val="bg1"/>
                </a:solidFill>
                <a:latin typeface="Arial" panose="020B0604020202020204" pitchFamily="34" charset="0"/>
              </a:rPr>
              <a:t>2. S100A8/A9 in Inflammation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600" dirty="0">
                <a:solidFill>
                  <a:schemeClr val="bg1"/>
                </a:solidFill>
                <a:latin typeface="Arial" panose="020B0604020202020204" pitchFamily="34" charset="0"/>
              </a:rPr>
              <a:t>S Wang, R Song, Z Wang, Z Jing, S Wang.. - </a:t>
            </a:r>
            <a:r>
              <a:rPr lang="en-AU" altLang="en-US" sz="2600" i="1" dirty="0">
                <a:solidFill>
                  <a:schemeClr val="bg1"/>
                </a:solidFill>
                <a:latin typeface="Arial" panose="020B0604020202020204" pitchFamily="34" charset="0"/>
              </a:rPr>
              <a:t>Frontiers in </a:t>
            </a:r>
            <a:r>
              <a:rPr lang="en-AU" altLang="en-US" sz="2600" i="1" dirty="0" err="1">
                <a:solidFill>
                  <a:schemeClr val="bg1"/>
                </a:solidFill>
                <a:latin typeface="Arial" panose="020B0604020202020204" pitchFamily="34" charset="0"/>
              </a:rPr>
              <a:t>immu</a:t>
            </a:r>
            <a:r>
              <a:rPr lang="en-AU" altLang="en-US" sz="2600" dirty="0">
                <a:solidFill>
                  <a:schemeClr val="bg1"/>
                </a:solidFill>
                <a:latin typeface="Arial" panose="020B0604020202020204" pitchFamily="34" charset="0"/>
              </a:rPr>
              <a:t>… 2018 - frontiersin.org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600" dirty="0">
                <a:solidFill>
                  <a:schemeClr val="bg1"/>
                </a:solidFill>
                <a:latin typeface="Arial" panose="020B0604020202020204" pitchFamily="34" charset="0"/>
              </a:rPr>
              <a:t>……. </a:t>
            </a:r>
            <a:r>
              <a:rPr lang="en-AU" altLang="en-US" sz="2600" dirty="0">
                <a:solidFill>
                  <a:srgbClr val="FFFF00"/>
                </a:solidFill>
                <a:latin typeface="Arial" panose="020B0604020202020204" pitchFamily="34" charset="0"/>
              </a:rPr>
              <a:t>S100A8 and S100A9 </a:t>
            </a:r>
            <a:r>
              <a:rPr lang="en-AU" altLang="en-US" sz="2600" dirty="0">
                <a:solidFill>
                  <a:schemeClr val="bg1"/>
                </a:solidFill>
                <a:latin typeface="Arial" panose="020B0604020202020204" pitchFamily="34" charset="0"/>
              </a:rPr>
              <a:t>…….. </a:t>
            </a:r>
            <a:r>
              <a:rPr lang="en-AU" altLang="en-US" sz="2600" dirty="0">
                <a:solidFill>
                  <a:srgbClr val="FFFF00"/>
                </a:solidFill>
                <a:latin typeface="Arial" panose="020B0604020202020204" pitchFamily="34" charset="0"/>
              </a:rPr>
              <a:t>often exist in the form of heterodimer</a:t>
            </a:r>
            <a:r>
              <a:rPr lang="en-AU" altLang="en-US" sz="2600" dirty="0">
                <a:solidFill>
                  <a:schemeClr val="bg1"/>
                </a:solidFill>
                <a:latin typeface="Arial" panose="020B0604020202020204" pitchFamily="34" charset="0"/>
              </a:rPr>
              <a:t>, while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600" dirty="0">
                <a:solidFill>
                  <a:schemeClr val="bg1"/>
                </a:solidFill>
                <a:latin typeface="Arial" panose="020B0604020202020204" pitchFamily="34" charset="0"/>
              </a:rPr>
              <a:t>homodimer exists very little because of the stability. S100A8/A9 is constitutively expressed in</a:t>
            </a:r>
            <a:endParaRPr lang="en-US" altLang="en-US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918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96F5F-F734-41C0-B602-E5C53D75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| What is Calprotectin?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D619B4-BD2B-4921-BF2D-E86EE3B0E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8"/>
            <a:ext cx="12192000" cy="5495927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Calcium and Zinc-binding protein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- Heterodimer of S100A8 [Green] and S100A9 [Blue]</a:t>
            </a:r>
          </a:p>
          <a:p>
            <a:r>
              <a:rPr lang="en-AU" dirty="0">
                <a:solidFill>
                  <a:schemeClr val="bg1"/>
                </a:solidFill>
              </a:rPr>
              <a:t>Fundamentally expressed by neutrophils and macrophages</a:t>
            </a:r>
          </a:p>
          <a:p>
            <a:r>
              <a:rPr lang="en-AU" dirty="0">
                <a:solidFill>
                  <a:schemeClr val="bg1"/>
                </a:solidFill>
              </a:rPr>
              <a:t>Predominant protein in neutrophils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- Accounts for 45-60% of all cytosolic proteins in neutrophils</a:t>
            </a:r>
          </a:p>
          <a:p>
            <a:r>
              <a:rPr lang="en-AU" dirty="0">
                <a:solidFill>
                  <a:schemeClr val="bg1"/>
                </a:solidFill>
              </a:rPr>
              <a:t>Non-covalent bonding between these blood cells and Calprotectin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- via its main receptor, Toll-like receptor 4 [TLR4]</a:t>
            </a:r>
          </a:p>
          <a:p>
            <a:r>
              <a:rPr lang="en-AU" dirty="0">
                <a:solidFill>
                  <a:schemeClr val="bg1"/>
                </a:solidFill>
              </a:rPr>
              <a:t>Postulated functions include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- acute-phase reactant in neutrophil migration in infection etc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- involved in cell maturation, arachidonic acid metabolism, predictive roles etc.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03707E-8487-45FA-9030-3EEEED8E8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66" y="1500219"/>
            <a:ext cx="2551591" cy="23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9FBE0-D4B7-474C-B992-45F50F08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  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  | Our Hypothesis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E034D-B37A-4515-AD12-A416EB3B6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75" y="1402635"/>
            <a:ext cx="11792918" cy="5277133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                                     Calprotectin is </a:t>
            </a:r>
            <a:r>
              <a:rPr lang="en-AU" i="1" dirty="0">
                <a:solidFill>
                  <a:schemeClr val="bg1"/>
                </a:solidFill>
              </a:rPr>
              <a:t>significantly higher </a:t>
            </a:r>
            <a:r>
              <a:rPr lang="en-AU" dirty="0">
                <a:solidFill>
                  <a:schemeClr val="bg1"/>
                </a:solidFill>
              </a:rPr>
              <a:t>in </a:t>
            </a:r>
            <a:r>
              <a:rPr lang="en-AU" u="sng" dirty="0">
                <a:solidFill>
                  <a:schemeClr val="bg1"/>
                </a:solidFill>
              </a:rPr>
              <a:t>severe cases</a:t>
            </a:r>
            <a:r>
              <a:rPr lang="en-AU" dirty="0">
                <a:solidFill>
                  <a:schemeClr val="bg1"/>
                </a:solidFill>
              </a:rPr>
              <a:t> of 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                                             COVID-19 compared to the non-severe forms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                                        </a:t>
            </a:r>
            <a:r>
              <a:rPr lang="en-AU" u="sng" dirty="0">
                <a:solidFill>
                  <a:schemeClr val="bg1"/>
                </a:solidFill>
              </a:rPr>
              <a:t>Raised calprotectin</a:t>
            </a:r>
            <a:r>
              <a:rPr lang="en-AU" dirty="0">
                <a:solidFill>
                  <a:schemeClr val="bg1"/>
                </a:solidFill>
              </a:rPr>
              <a:t> level in severe COVID-19 has    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                                            </a:t>
            </a:r>
            <a:r>
              <a:rPr lang="en-AU" i="1" dirty="0">
                <a:solidFill>
                  <a:schemeClr val="bg1"/>
                </a:solidFill>
              </a:rPr>
              <a:t>diagnostic, prognostic and therapeutic </a:t>
            </a:r>
            <a:r>
              <a:rPr lang="en-AU" dirty="0">
                <a:solidFill>
                  <a:schemeClr val="bg1"/>
                </a:solidFill>
              </a:rPr>
              <a:t>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FFF939-68B4-4036-BA45-146A1534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5" y="2788834"/>
            <a:ext cx="3129366" cy="28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8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87BEB-677A-45CE-A992-C6704EF6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 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 | Aims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59CD5-14BF-4E68-A7F1-AA450F8E6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66" y="1639645"/>
            <a:ext cx="11451955" cy="4993629"/>
          </a:xfrm>
        </p:spPr>
        <p:txBody>
          <a:bodyPr/>
          <a:lstStyle/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                                           To carefully evaluate the levels of calprotectin in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                                                         severe and non-severe COVID-19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                                                    To identify the implication of raised levels 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                                                                                  of calprotectin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E246DA-CBFA-44E0-9F10-9F67892C3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91" y="3047151"/>
            <a:ext cx="3127519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32754-0451-4E2F-A726-F42AD1C9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        Calprotectin Metadata in COVID-19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                              | Search &amp; Quality Check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AA3738-FB83-4947-B55E-596187AEA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1629681"/>
            <a:ext cx="11571514" cy="52100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Systematic search [Dec 1, 2019 – Dec 5, 2020] in 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MEDLINE 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EMBASE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    - The Cochrane Library</a:t>
            </a:r>
            <a:endParaRPr lang="en-AU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  <a:cs typeface="Calibri"/>
              </a:rPr>
              <a:t>    - Web of Science</a:t>
            </a: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</a:t>
            </a:r>
            <a:r>
              <a:rPr lang="en-AU" dirty="0" err="1">
                <a:solidFill>
                  <a:schemeClr val="bg1"/>
                </a:solidFill>
              </a:rPr>
              <a:t>MedRxiv</a:t>
            </a: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Quality assessment of included studies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Newcastle-Ottawa Scale [NOS]: 3 main parameters for cohort/cc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    - National Institute of Health [NIH]: 9 parameters for case series</a:t>
            </a:r>
          </a:p>
        </p:txBody>
      </p:sp>
    </p:spTree>
    <p:extLst>
      <p:ext uri="{BB962C8B-B14F-4D97-AF65-F5344CB8AC3E}">
        <p14:creationId xmlns:p14="http://schemas.microsoft.com/office/powerpoint/2010/main" val="86384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1159</Words>
  <Application>Microsoft Office PowerPoint</Application>
  <PresentationFormat>Custom</PresentationFormat>
  <Paragraphs>221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  Calprotectin Metadata in COVID-19 </vt:lpstr>
      <vt:lpstr>         Calprotectin Metadata in COVID-19                                | Contents</vt:lpstr>
      <vt:lpstr>       Calprotectin Metadata in COVID-19                              | Research Questions</vt:lpstr>
      <vt:lpstr>      Calprotectin Metadata in COVID-19                             | Rationale</vt:lpstr>
      <vt:lpstr>         Calprotectin Metadata in COVID-19                                | Recent Evidence</vt:lpstr>
      <vt:lpstr>      Calprotectin Metadata in COVID-19                             | What is Calprotectin?</vt:lpstr>
      <vt:lpstr>        Calprotectin Metadata in COVID-19                               | Our Hypothesis</vt:lpstr>
      <vt:lpstr>       Calprotectin Metadata in COVID-19                              | Aims</vt:lpstr>
      <vt:lpstr>        Calprotectin Metadata in COVID-19                               | Search &amp; Quality Check</vt:lpstr>
      <vt:lpstr>         Calprotectin Metadata in COVID-19                                | Selection criteria</vt:lpstr>
      <vt:lpstr>       Calprotectin Metadata in COVID-19                              | PRISMA</vt:lpstr>
      <vt:lpstr>        Calprotectin Metadata in COVID-19                               | Statistical Analysis</vt:lpstr>
      <vt:lpstr>       Calprotectin Metadata in COVID-19                              | Study Characteristics</vt:lpstr>
      <vt:lpstr>       Calprotectin Metadata in COVID-19                              | Summary table [Main results]</vt:lpstr>
      <vt:lpstr>Calprotectin Metadata in COVID-19                                |Meta-analysis using Stata</vt:lpstr>
      <vt:lpstr>         Calprotectin Metadata in COVID-19                                |Metaanalysis</vt:lpstr>
      <vt:lpstr>         Calprotectin Metadata in COVID-19                                | Subgroup analysis/Pub. Bias</vt:lpstr>
      <vt:lpstr>       Calprotectin Metadata in COVID-19                              | Strength &amp; Limitations</vt:lpstr>
      <vt:lpstr>       Calprotectin Metadata in COVID-19                              | Conclusions / Significance</vt:lpstr>
      <vt:lpstr>       Calprotectin Metadata in COVID-19                              | Acknowledgement [Co-authors]</vt:lpstr>
      <vt:lpstr>Calprotectin Metadata in COVID-19                              | References</vt:lpstr>
      <vt:lpstr>       Calprotectin Metadata in COVID-19                              </vt:lpstr>
      <vt:lpstr>Calprotectin Metadata in COVID-19                              | Correspondence/collaboration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Raphael Udeh</dc:creator>
  <cp:lastModifiedBy>Garden Suburbs Nurse Station</cp:lastModifiedBy>
  <cp:revision>136</cp:revision>
  <dcterms:created xsi:type="dcterms:W3CDTF">2021-06-12T02:46:18Z</dcterms:created>
  <dcterms:modified xsi:type="dcterms:W3CDTF">2021-08-07T03:52:43Z</dcterms:modified>
</cp:coreProperties>
</file>