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6" r:id="rId5"/>
    <p:sldId id="289" r:id="rId6"/>
    <p:sldId id="291" r:id="rId7"/>
    <p:sldId id="292" r:id="rId8"/>
    <p:sldId id="298" r:id="rId9"/>
    <p:sldId id="295" r:id="rId10"/>
    <p:sldId id="2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1" autoAdjust="0"/>
    <p:restoredTop sz="94619" autoAdjust="0"/>
  </p:normalViewPr>
  <p:slideViewPr>
    <p:cSldViewPr snapToGrid="0">
      <p:cViewPr varScale="1">
        <p:scale>
          <a:sx n="74" d="100"/>
          <a:sy n="74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gulehijerry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en.wikipedia.org/wiki/Isaac_New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imewiki.worldbank.org/Reproducible_Research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7E654-EE5F-4BE2-856A-FABEB5954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771" y="1066800"/>
            <a:ext cx="5727760" cy="4724400"/>
          </a:xfrm>
        </p:spPr>
        <p:txBody>
          <a:bodyPr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100" b="1" dirty="0">
                <a:solidFill>
                  <a:srgbClr val="FFFFFF">
                    <a:alpha val="9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Incorporating Stata into reproducible documents during survey data management for intervention projects in Africa</a:t>
            </a:r>
            <a:endParaRPr lang="en-GB" sz="4100" dirty="0">
              <a:solidFill>
                <a:srgbClr val="FFFFFF">
                  <a:alpha val="90000"/>
                </a:srgb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B0B56E-57B5-4659-846A-AA58B4045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4655" y="1066800"/>
            <a:ext cx="3405015" cy="4724400"/>
          </a:xfrm>
          <a:ln w="57150">
            <a:noFill/>
          </a:ln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Jerry Agulehi</a:t>
            </a:r>
          </a:p>
          <a:p>
            <a:r>
              <a:rPr lang="en-US" sz="1800" dirty="0">
                <a:solidFill>
                  <a:schemeClr val="tx1">
                    <a:lumMod val="6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agulehijerry@gmail.com</a:t>
            </a:r>
            <a:endParaRPr lang="en-US" sz="1800" dirty="0">
              <a:solidFill>
                <a:schemeClr val="tx1">
                  <a:lumMod val="6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800" dirty="0">
              <a:solidFill>
                <a:schemeClr val="tx1">
                  <a:lumMod val="6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800" dirty="0">
              <a:solidFill>
                <a:schemeClr val="tx1">
                  <a:lumMod val="6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800" dirty="0">
              <a:solidFill>
                <a:schemeClr val="tx1">
                  <a:lumMod val="6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800" dirty="0">
                <a:solidFill>
                  <a:schemeClr val="tx1">
                    <a:lumMod val="6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@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stata conference 2021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171433" y="3396996"/>
            <a:ext cx="370332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3331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26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8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30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32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E457A9-76D4-4800-A758-F39859A980A6}"/>
              </a:ext>
            </a:extLst>
          </p:cNvPr>
          <p:cNvSpPr txBox="1"/>
          <p:nvPr/>
        </p:nvSpPr>
        <p:spPr>
          <a:xfrm>
            <a:off x="969818" y="1118862"/>
            <a:ext cx="6443415" cy="3962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200" b="1" i="1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2" tooltip="Isaac Newton"/>
              </a:rPr>
              <a:t>Isaac Newton</a:t>
            </a: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in 1675: "If I have seen further, it is by standing on the shoulders of Giants."</a:t>
            </a:r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B21FAB-1988-4666-9601-F0BC329B90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67" r="2894" b="3"/>
          <a:stretch/>
        </p:blipFill>
        <p:spPr>
          <a:xfrm>
            <a:off x="8042147" y="601201"/>
            <a:ext cx="3703320" cy="5774200"/>
          </a:xfrm>
          <a:prstGeom prst="rect">
            <a:avLst/>
          </a:prstGeom>
        </p:spPr>
      </p:pic>
      <p:sp>
        <p:nvSpPr>
          <p:cNvPr id="2" name="AutoShape 2" descr="That's all 😊">
            <a:extLst>
              <a:ext uri="{FF2B5EF4-FFF2-40B4-BE49-F238E27FC236}">
                <a16:creationId xmlns:a16="http://schemas.microsoft.com/office/drawing/2014/main" id="{3C0F1671-F91E-4D02-8EFE-B1FB49011C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99164" y="1032164"/>
            <a:ext cx="2549236" cy="254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G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83414F-574B-4C39-B7ED-03F394C93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918" y="4903186"/>
            <a:ext cx="1154502" cy="15253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69443F-4213-4592-BB46-F6B9ED9913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0509" y="5591840"/>
            <a:ext cx="706584" cy="72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42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72603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3" name="Picture 22" descr="Glasses on top of a book">
            <a:extLst>
              <a:ext uri="{FF2B5EF4-FFF2-40B4-BE49-F238E27FC236}">
                <a16:creationId xmlns:a16="http://schemas.microsoft.com/office/drawing/2014/main" id="{1912F2B3-E931-4AD1-8E8B-D20D642EA1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89" r="41420" b="-2"/>
          <a:stretch/>
        </p:blipFill>
        <p:spPr>
          <a:xfrm>
            <a:off x="446534" y="601201"/>
            <a:ext cx="3703320" cy="5774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C5C36-C694-4A69-A659-0A63E601E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566" y="688238"/>
            <a:ext cx="7396633" cy="57036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Reproducible research is the system of documenting and publishing results of an impact evaluation.</a:t>
            </a:r>
          </a:p>
          <a:p>
            <a:pPr marL="0" indent="0"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At the very least, reproducibility allows other researchers to analyze the same data to get the same results as the original study, which strengthens the conclusions of the original study.</a:t>
            </a:r>
          </a:p>
          <a:p>
            <a:pPr marL="0" indent="0"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It is important to push researchers towards publishing reproducible research because the path to research findings is just as important as the findings themselves.</a:t>
            </a:r>
          </a:p>
          <a:p>
            <a:pPr marL="0" indent="0"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The path to reproducibility is to develop templates in do-files that can be used for several projects using a plug and play method.</a:t>
            </a:r>
          </a:p>
          <a:p>
            <a:pPr marL="0" indent="0"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Innovating reproducibility involves an understudy of the entire Data Management Cycle of the projects. </a:t>
            </a:r>
          </a:p>
          <a:p>
            <a:pPr marL="0" indent="0"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Beginning with the end in mind during the start of the project as an Data Scientist, Data Analyst is the first step towards reproducibility.</a:t>
            </a:r>
          </a:p>
        </p:txBody>
      </p:sp>
    </p:spTree>
    <p:extLst>
      <p:ext uri="{BB962C8B-B14F-4D97-AF65-F5344CB8AC3E}">
        <p14:creationId xmlns:p14="http://schemas.microsoft.com/office/powerpoint/2010/main" val="4041635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5DC53C2-DB39-4BDA-A09F-FB10CA671A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372006"/>
              </p:ext>
            </p:extLst>
          </p:nvPr>
        </p:nvGraphicFramePr>
        <p:xfrm>
          <a:off x="446532" y="626030"/>
          <a:ext cx="11292145" cy="5147710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3869820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3628930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3793395">
                  <a:extLst>
                    <a:ext uri="{9D8B030D-6E8A-4147-A177-3AD203B41FA5}">
                      <a16:colId xmlns:a16="http://schemas.microsoft.com/office/drawing/2014/main" val="2572263168"/>
                    </a:ext>
                  </a:extLst>
                </a:gridCol>
              </a:tblGrid>
              <a:tr h="552847">
                <a:tc>
                  <a:txBody>
                    <a:bodyPr/>
                    <a:lstStyle/>
                    <a:p>
                      <a:r>
                        <a:rPr lang="en-US" sz="2100" b="0" cap="all" spc="150" dirty="0">
                          <a:solidFill>
                            <a:schemeClr val="lt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Q1</a:t>
                      </a:r>
                    </a:p>
                  </a:txBody>
                  <a:tcPr marL="101060" marR="101060" marT="101060" marB="101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0" cap="all" spc="150">
                          <a:solidFill>
                            <a:schemeClr val="lt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Q2</a:t>
                      </a:r>
                    </a:p>
                  </a:txBody>
                  <a:tcPr marL="101060" marR="101060" marT="101060" marB="101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0" cap="all" spc="150" dirty="0">
                          <a:solidFill>
                            <a:schemeClr val="lt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Q3</a:t>
                      </a:r>
                    </a:p>
                  </a:txBody>
                  <a:tcPr marL="101060" marR="101060" marT="101060" marB="1010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1531621">
                <a:tc>
                  <a:txBody>
                    <a:bodyPr/>
                    <a:lstStyle/>
                    <a:p>
                      <a:r>
                        <a:rPr lang="en-US" sz="2100" cap="none" spc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Data from the field/Hard to reach areas and Hinterland</a:t>
                      </a:r>
                    </a:p>
                  </a:txBody>
                  <a:tcPr marL="101060" marR="101060" marT="101060" marB="1010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cap="none" spc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Data Quality Checks and Cleaning</a:t>
                      </a:r>
                    </a:p>
                    <a:p>
                      <a:endParaRPr lang="en-US" sz="2100" cap="none" spc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01060" marR="101060" marT="101060" marB="1010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cap="none" spc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Export  to </a:t>
                      </a:r>
                    </a:p>
                    <a:p>
                      <a:r>
                        <a:rPr lang="en-US" sz="2100" cap="none" spc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MsWord  for :-</a:t>
                      </a:r>
                    </a:p>
                    <a:p>
                      <a:r>
                        <a:rPr lang="en-US" sz="2100" cap="none" spc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Univariate and Bivariate  Analysis</a:t>
                      </a:r>
                    </a:p>
                  </a:txBody>
                  <a:tcPr marL="101060" marR="101060" marT="101060" marB="1010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369860"/>
                  </a:ext>
                </a:extLst>
              </a:tr>
              <a:tr h="1857879">
                <a:tc>
                  <a:txBody>
                    <a:bodyPr/>
                    <a:lstStyle/>
                    <a:p>
                      <a:r>
                        <a:rPr lang="en-US" sz="2100" cap="none" spc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ODK Server/ </a:t>
                      </a:r>
                      <a:r>
                        <a:rPr lang="en-US" sz="2100" cap="none" spc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SurveyCTO</a:t>
                      </a:r>
                      <a:r>
                        <a:rPr lang="en-US" sz="2100" cap="none" spc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/</a:t>
                      </a:r>
                      <a:r>
                        <a:rPr lang="en-US" sz="2100" cap="none" spc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KoboCollect</a:t>
                      </a:r>
                      <a:r>
                        <a:rPr lang="en-US" sz="2100" cap="none" spc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/</a:t>
                      </a:r>
                      <a:r>
                        <a:rPr lang="en-US" sz="2100" cap="none" spc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Commcare</a:t>
                      </a:r>
                      <a:r>
                        <a:rPr lang="en-US" sz="2100" cap="none" spc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/Ona/</a:t>
                      </a:r>
                      <a:r>
                        <a:rPr lang="en-US" sz="2100" cap="none" spc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CsPro</a:t>
                      </a:r>
                      <a:r>
                        <a:rPr lang="en-US" sz="2100" cap="none" spc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Server/Salesforce</a:t>
                      </a:r>
                    </a:p>
                  </a:txBody>
                  <a:tcPr marL="101060" marR="101060" marT="101060" marB="1010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cap="none" spc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BackCheck Analysis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cap="none" spc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Outliers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cap="none" spc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Error Checks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100" cap="none" spc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endParaRPr lang="en-US" sz="2100" cap="none" spc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01060" marR="101060" marT="101060" marB="1010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cap="none" spc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Excel for :- </a:t>
                      </a:r>
                    </a:p>
                    <a:p>
                      <a:r>
                        <a:rPr lang="en-US" sz="2100" cap="none" spc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Outliers and Error Checks</a:t>
                      </a:r>
                    </a:p>
                    <a:p>
                      <a:endParaRPr lang="en-US" sz="2100" cap="none" spc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01060" marR="101060" marT="101060" marB="1010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228359"/>
                  </a:ext>
                </a:extLst>
              </a:tr>
              <a:tr h="12053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cap="none" spc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Google Sheet/Cloud Storage System</a:t>
                      </a:r>
                    </a:p>
                    <a:p>
                      <a:endParaRPr lang="en-US" sz="2100" cap="none" spc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01060" marR="101060" marT="101060" marB="1010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cap="none" spc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Univariate and Bivariate Analysis</a:t>
                      </a:r>
                    </a:p>
                    <a:p>
                      <a:endParaRPr lang="en-US" sz="2100" cap="none" spc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01060" marR="101060" marT="101060" marB="1010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cap="none" spc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GIS Format (KML)  </a:t>
                      </a:r>
                    </a:p>
                  </a:txBody>
                  <a:tcPr marL="101060" marR="101060" marT="101060" marB="1010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8382368-4A67-4380-B703-881CFCD08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26" y="-424439"/>
            <a:ext cx="11589474" cy="988332"/>
          </a:xfrm>
        </p:spPr>
        <p:txBody>
          <a:bodyPr/>
          <a:lstStyle/>
          <a:p>
            <a:r>
              <a:rPr lang="en-US" dirty="0"/>
              <a:t>Data management FLOW cycle in intervention projects</a:t>
            </a:r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912768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72603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3" name="Picture 22" descr="Glasses on top of a book">
            <a:extLst>
              <a:ext uri="{FF2B5EF4-FFF2-40B4-BE49-F238E27FC236}">
                <a16:creationId xmlns:a16="http://schemas.microsoft.com/office/drawing/2014/main" id="{1912F2B3-E931-4AD1-8E8B-D20D642EA1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89" r="41420" b="-2"/>
          <a:stretch/>
        </p:blipFill>
        <p:spPr>
          <a:xfrm>
            <a:off x="446534" y="601201"/>
            <a:ext cx="3703320" cy="5774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C5C36-C694-4A69-A659-0A63E601E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6079" y="555073"/>
            <a:ext cx="7378876" cy="591674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ensure reproducibility in the a projects certain do-files that work in for all data is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needed for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G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Consistency Checks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G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Manipulating string variables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G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Unique identifiers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Back-check consistency </a:t>
            </a:r>
            <a:endParaRPr lang="en-NG" sz="3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G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Dealing with missing variables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G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Descriptive Statistics as a tool to understanding your data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G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Outlier detection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G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Dealing with outliers </a:t>
            </a:r>
            <a:endParaRPr lang="en-US" sz="3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GIS Analytics using GPS</a:t>
            </a:r>
            <a:endParaRPr lang="en-NG" sz="3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141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409F327-FE5B-45BE-9891-0AC2BB3C7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EA2409-B68F-42C1-811F-AF7213494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426179-F318-4F63-8D09-77B498805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292831-A37E-45F7-8CA8-0223DD3FA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725005-3D31-4F39-B9D5-E4CBFFDB82A0}"/>
              </a:ext>
            </a:extLst>
          </p:cNvPr>
          <p:cNvSpPr txBox="1"/>
          <p:nvPr/>
        </p:nvSpPr>
        <p:spPr>
          <a:xfrm>
            <a:off x="64395" y="115910"/>
            <a:ext cx="12039600" cy="6631254"/>
          </a:xfrm>
          <a:prstGeom prst="rect">
            <a:avLst/>
          </a:prstGeom>
          <a:ln w="76200"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clear all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tempfile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sheetsFile</a:t>
            </a: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</a:t>
            </a:r>
            <a:r>
              <a:rPr lang="en-US" sz="15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://docs.google.com/spreadsheets/d/1LZ0P_zAD0m1UGpGZvx5PqD5IZMAgTtcD7B5nObSPdwA/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export?format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=xlsx" `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sheetsFile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', replace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excel `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sheetsFile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', clear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firstrow</a:t>
            </a: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egen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hhid_lab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concat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Country_ID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hhid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levelsof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hhid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loc(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hhidlevels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ssc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install dta2kml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endParaRPr 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preserve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foreach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hhid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of local 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hhidlevels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dta2kml using `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hhid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'.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kml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, latitude(latitude) longitude(longitude) names(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hhid_lab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descriptions(</a:t>
            </a:r>
            <a:r>
              <a:rPr lang="en-US" sz="15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hhid_lab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replace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restore, preserve</a:t>
            </a:r>
          </a:p>
          <a:p>
            <a:pPr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987E7C-9AB2-4B1B-AD9F-B8E4CEFE8040}"/>
              </a:ext>
            </a:extLst>
          </p:cNvPr>
          <p:cNvSpPr txBox="1"/>
          <p:nvPr/>
        </p:nvSpPr>
        <p:spPr>
          <a:xfrm>
            <a:off x="5638800" y="285403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F447A3-5EBB-4239-B700-712A62150A6F}"/>
              </a:ext>
            </a:extLst>
          </p:cNvPr>
          <p:cNvSpPr txBox="1"/>
          <p:nvPr/>
        </p:nvSpPr>
        <p:spPr>
          <a:xfrm>
            <a:off x="138545" y="17041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3772727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2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2" name="Rectangle 18">
            <a:extLst>
              <a:ext uri="{FF2B5EF4-FFF2-40B4-BE49-F238E27FC236}">
                <a16:creationId xmlns:a16="http://schemas.microsoft.com/office/drawing/2014/main" id="{F858DF7D-C2D0-4B03-A7A0-2F06B789E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id="{1B26B711-3121-40B0-8377-A64F3DC00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2">
            <a:extLst>
              <a:ext uri="{FF2B5EF4-FFF2-40B4-BE49-F238E27FC236}">
                <a16:creationId xmlns:a16="http://schemas.microsoft.com/office/drawing/2014/main" id="{645C4D3D-ABBA-4B4E-93E5-01E343719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98DDD5E5-0097-4C6C-B266-5732EDA96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6">
            <a:extLst>
              <a:ext uri="{FF2B5EF4-FFF2-40B4-BE49-F238E27FC236}">
                <a16:creationId xmlns:a16="http://schemas.microsoft.com/office/drawing/2014/main" id="{8952EF87-C74F-4D3F-9CAD-EEA1733C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97643"/>
            <a:ext cx="3703320" cy="5792922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0F1C9B-65ED-4FEA-A71E-DAD60B104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48" y="1037967"/>
            <a:ext cx="3054091" cy="47091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kern="1200" cap="all">
                <a:solidFill>
                  <a:srgbClr val="FFFEFF"/>
                </a:solidFill>
                <a:latin typeface="+mj-lt"/>
                <a:ea typeface="+mj-ea"/>
                <a:cs typeface="+mj-cs"/>
              </a:rPr>
              <a:t>References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A1E291-64FD-4F48-91BD-A92AD86D3987}"/>
              </a:ext>
            </a:extLst>
          </p:cNvPr>
          <p:cNvSpPr txBox="1"/>
          <p:nvPr/>
        </p:nvSpPr>
        <p:spPr>
          <a:xfrm>
            <a:off x="4452079" y="1037968"/>
            <a:ext cx="7600013" cy="4820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Import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googlesheet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Jesse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Wursten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Post 886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https://www.statalist.org/forums/forum/general-stata-discussion/general/1509190-import-data-from-google-spreadsheet-by-stata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Dta2kml Benjamin Daniels      bbdaniels@gmail.com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https://dimewiki.worldbank.org/Reproducible_Research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9347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D2D995-20F0-4C14-BF62-1248AB4B484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16c05727-aa75-4e4a-9b5f-8a80a1165891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{AF098DE7-EA3B-4944-8DFE-A569C961BFD8}tf67061901_win32</Template>
  <TotalTime>1395</TotalTime>
  <Words>457</Words>
  <Application>Microsoft Office PowerPoint</Application>
  <PresentationFormat>Widescreen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Cambria</vt:lpstr>
      <vt:lpstr>Courier New</vt:lpstr>
      <vt:lpstr>Franklin Gothic Book</vt:lpstr>
      <vt:lpstr>Franklin Gothic Demi</vt:lpstr>
      <vt:lpstr>Wingdings 2</vt:lpstr>
      <vt:lpstr>DividendVTI</vt:lpstr>
      <vt:lpstr>Incorporating Stata into reproducible documents during survey data management for intervention projects in Africa</vt:lpstr>
      <vt:lpstr>PowerPoint Presentation</vt:lpstr>
      <vt:lpstr>PowerPoint Presentation</vt:lpstr>
      <vt:lpstr>Data management FLOW cycle in intervention projects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jerry agulehi</dc:creator>
  <cp:lastModifiedBy>Collins Ozoadibe</cp:lastModifiedBy>
  <cp:revision>20</cp:revision>
  <dcterms:created xsi:type="dcterms:W3CDTF">2021-07-30T20:50:55Z</dcterms:created>
  <dcterms:modified xsi:type="dcterms:W3CDTF">2021-08-25T08:49:07Z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