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698" r:id="rId2"/>
    <p:sldId id="2780" r:id="rId3"/>
    <p:sldId id="2730" r:id="rId4"/>
    <p:sldId id="2761" r:id="rId5"/>
    <p:sldId id="2765" r:id="rId6"/>
    <p:sldId id="2768" r:id="rId7"/>
    <p:sldId id="2775" r:id="rId8"/>
    <p:sldId id="2777" r:id="rId9"/>
    <p:sldId id="2779" r:id="rId10"/>
    <p:sldId id="2785" r:id="rId11"/>
    <p:sldId id="2788" r:id="rId12"/>
    <p:sldId id="2717" r:id="rId13"/>
    <p:sldId id="2656" r:id="rId14"/>
    <p:sldId id="2784" r:id="rId15"/>
    <p:sldId id="2781" r:id="rId16"/>
    <p:sldId id="2783" r:id="rId17"/>
    <p:sldId id="2716" r:id="rId18"/>
    <p:sldId id="2700" r:id="rId19"/>
    <p:sldId id="2699" r:id="rId20"/>
    <p:sldId id="2782" r:id="rId21"/>
    <p:sldId id="2705" r:id="rId22"/>
    <p:sldId id="270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s Ster, Anca" initials="CSA" lastIdx="2" clrIdx="0">
    <p:extLst>
      <p:ext uri="{19B8F6BF-5375-455C-9EA6-DF929625EA0E}">
        <p15:presenceInfo xmlns:p15="http://schemas.microsoft.com/office/powerpoint/2012/main" userId="S::k2036498@kcl.ac.uk::97648010-093f-4973-be98-c96df37bd4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87ACDA"/>
    <a:srgbClr val="558ED5"/>
    <a:srgbClr val="C72929"/>
    <a:srgbClr val="C00000"/>
    <a:srgbClr val="0052F6"/>
    <a:srgbClr val="3A4A6A"/>
    <a:srgbClr val="616161"/>
    <a:srgbClr val="BE4B48"/>
    <a:srgbClr val="863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0F86FB-C190-40A2-819D-A65D8CD07426}" v="1160" dt="2024-09-11T19:37:59.904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72385" autoAdjust="0"/>
  </p:normalViewPr>
  <p:slideViewPr>
    <p:cSldViewPr snapToGrid="0">
      <p:cViewPr varScale="1">
        <p:scale>
          <a:sx n="82" d="100"/>
          <a:sy n="82" d="100"/>
        </p:scale>
        <p:origin x="1152" y="9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55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ca Chis Ster" userId="97648010-093f-4973-be98-c96df37bd49b" providerId="ADAL" clId="{EF6DF385-1FD7-4967-A4C7-FA75A2A683B4}"/>
    <pc:docChg chg="undo custSel addSld delSld modSld">
      <pc:chgData name="Anca Chis Ster" userId="97648010-093f-4973-be98-c96df37bd49b" providerId="ADAL" clId="{EF6DF385-1FD7-4967-A4C7-FA75A2A683B4}" dt="2024-09-09T10:47:28.157" v="16" actId="47"/>
      <pc:docMkLst>
        <pc:docMk/>
      </pc:docMkLst>
      <pc:sldChg chg="modSp">
        <pc:chgData name="Anca Chis Ster" userId="97648010-093f-4973-be98-c96df37bd49b" providerId="ADAL" clId="{EF6DF385-1FD7-4967-A4C7-FA75A2A683B4}" dt="2024-09-09T10:45:51.755" v="15" actId="404"/>
        <pc:sldMkLst>
          <pc:docMk/>
          <pc:sldMk cId="4168333546" sldId="2700"/>
        </pc:sldMkLst>
        <pc:spChg chg="mod">
          <ac:chgData name="Anca Chis Ster" userId="97648010-093f-4973-be98-c96df37bd49b" providerId="ADAL" clId="{EF6DF385-1FD7-4967-A4C7-FA75A2A683B4}" dt="2024-09-09T10:45:51.755" v="15" actId="404"/>
          <ac:spMkLst>
            <pc:docMk/>
            <pc:sldMk cId="4168333546" sldId="2700"/>
            <ac:spMk id="5" creationId="{4527EE28-AA19-99F7-543C-199806A62F1A}"/>
          </ac:spMkLst>
        </pc:spChg>
      </pc:sldChg>
      <pc:sldChg chg="del">
        <pc:chgData name="Anca Chis Ster" userId="97648010-093f-4973-be98-c96df37bd49b" providerId="ADAL" clId="{EF6DF385-1FD7-4967-A4C7-FA75A2A683B4}" dt="2024-09-09T10:31:30.944" v="0" actId="47"/>
        <pc:sldMkLst>
          <pc:docMk/>
          <pc:sldMk cId="1652869374" sldId="2701"/>
        </pc:sldMkLst>
      </pc:sldChg>
      <pc:sldChg chg="del">
        <pc:chgData name="Anca Chis Ster" userId="97648010-093f-4973-be98-c96df37bd49b" providerId="ADAL" clId="{EF6DF385-1FD7-4967-A4C7-FA75A2A683B4}" dt="2024-09-09T10:31:53.186" v="10" actId="47"/>
        <pc:sldMkLst>
          <pc:docMk/>
          <pc:sldMk cId="2925762138" sldId="2713"/>
        </pc:sldMkLst>
      </pc:sldChg>
      <pc:sldChg chg="del">
        <pc:chgData name="Anca Chis Ster" userId="97648010-093f-4973-be98-c96df37bd49b" providerId="ADAL" clId="{EF6DF385-1FD7-4967-A4C7-FA75A2A683B4}" dt="2024-09-09T10:31:49.978" v="9" actId="47"/>
        <pc:sldMkLst>
          <pc:docMk/>
          <pc:sldMk cId="702070627" sldId="2719"/>
        </pc:sldMkLst>
      </pc:sldChg>
      <pc:sldChg chg="del">
        <pc:chgData name="Anca Chis Ster" userId="97648010-093f-4973-be98-c96df37bd49b" providerId="ADAL" clId="{EF6DF385-1FD7-4967-A4C7-FA75A2A683B4}" dt="2024-09-09T10:31:33.766" v="3" actId="47"/>
        <pc:sldMkLst>
          <pc:docMk/>
          <pc:sldMk cId="2487127307" sldId="2726"/>
        </pc:sldMkLst>
      </pc:sldChg>
      <pc:sldChg chg="del">
        <pc:chgData name="Anca Chis Ster" userId="97648010-093f-4973-be98-c96df37bd49b" providerId="ADAL" clId="{EF6DF385-1FD7-4967-A4C7-FA75A2A683B4}" dt="2024-09-09T10:31:31.546" v="1" actId="47"/>
        <pc:sldMkLst>
          <pc:docMk/>
          <pc:sldMk cId="2841968528" sldId="2727"/>
        </pc:sldMkLst>
      </pc:sldChg>
      <pc:sldChg chg="add del">
        <pc:chgData name="Anca Chis Ster" userId="97648010-093f-4973-be98-c96df37bd49b" providerId="ADAL" clId="{EF6DF385-1FD7-4967-A4C7-FA75A2A683B4}" dt="2024-09-09T10:31:49.354" v="8" actId="47"/>
        <pc:sldMkLst>
          <pc:docMk/>
          <pc:sldMk cId="875892013" sldId="2729"/>
        </pc:sldMkLst>
      </pc:sldChg>
      <pc:sldChg chg="del">
        <pc:chgData name="Anca Chis Ster" userId="97648010-093f-4973-be98-c96df37bd49b" providerId="ADAL" clId="{EF6DF385-1FD7-4967-A4C7-FA75A2A683B4}" dt="2024-09-09T10:31:45.601" v="6" actId="47"/>
        <pc:sldMkLst>
          <pc:docMk/>
          <pc:sldMk cId="3971342524" sldId="2738"/>
        </pc:sldMkLst>
      </pc:sldChg>
      <pc:sldChg chg="del">
        <pc:chgData name="Anca Chis Ster" userId="97648010-093f-4973-be98-c96df37bd49b" providerId="ADAL" clId="{EF6DF385-1FD7-4967-A4C7-FA75A2A683B4}" dt="2024-09-09T10:47:28.157" v="16" actId="47"/>
        <pc:sldMkLst>
          <pc:docMk/>
          <pc:sldMk cId="229755341" sldId="2739"/>
        </pc:sldMkLst>
      </pc:sldChg>
      <pc:sldChg chg="del">
        <pc:chgData name="Anca Chis Ster" userId="97648010-093f-4973-be98-c96df37bd49b" providerId="ADAL" clId="{EF6DF385-1FD7-4967-A4C7-FA75A2A683B4}" dt="2024-09-09T10:31:32.648" v="2" actId="47"/>
        <pc:sldMkLst>
          <pc:docMk/>
          <pc:sldMk cId="989617692" sldId="2753"/>
        </pc:sldMkLst>
      </pc:sldChg>
      <pc:sldChg chg="del">
        <pc:chgData name="Anca Chis Ster" userId="97648010-093f-4973-be98-c96df37bd49b" providerId="ADAL" clId="{EF6DF385-1FD7-4967-A4C7-FA75A2A683B4}" dt="2024-09-09T10:31:46.857" v="7" actId="47"/>
        <pc:sldMkLst>
          <pc:docMk/>
          <pc:sldMk cId="789126254" sldId="2754"/>
        </pc:sldMkLst>
      </pc:sldChg>
    </pc:docChg>
  </pc:docChgLst>
  <pc:docChgLst>
    <pc:chgData name="Anca Chis Ster" userId="97648010-093f-4973-be98-c96df37bd49b" providerId="ADAL" clId="{F70F86FB-C190-40A2-819D-A65D8CD07426}"/>
    <pc:docChg chg="undo custSel addSld delSld modSld sldOrd">
      <pc:chgData name="Anca Chis Ster" userId="97648010-093f-4973-be98-c96df37bd49b" providerId="ADAL" clId="{F70F86FB-C190-40A2-819D-A65D8CD07426}" dt="2024-09-11T19:37:01.798" v="4543" actId="113"/>
      <pc:docMkLst>
        <pc:docMk/>
      </pc:docMkLst>
      <pc:sldChg chg="modNotesTx">
        <pc:chgData name="Anca Chis Ster" userId="97648010-093f-4973-be98-c96df37bd49b" providerId="ADAL" clId="{F70F86FB-C190-40A2-819D-A65D8CD07426}" dt="2024-09-11T19:35:24.569" v="4515" actId="6549"/>
        <pc:sldMkLst>
          <pc:docMk/>
          <pc:sldMk cId="1814187362" sldId="2656"/>
        </pc:sldMkLst>
      </pc:sldChg>
      <pc:sldChg chg="modNotesTx">
        <pc:chgData name="Anca Chis Ster" userId="97648010-093f-4973-be98-c96df37bd49b" providerId="ADAL" clId="{F70F86FB-C190-40A2-819D-A65D8CD07426}" dt="2024-09-11T19:35:32.697" v="4516" actId="6549"/>
        <pc:sldMkLst>
          <pc:docMk/>
          <pc:sldMk cId="1432535825" sldId="2699"/>
        </pc:sldMkLst>
      </pc:sldChg>
      <pc:sldChg chg="modSp modAnim">
        <pc:chgData name="Anca Chis Ster" userId="97648010-093f-4973-be98-c96df37bd49b" providerId="ADAL" clId="{F70F86FB-C190-40A2-819D-A65D8CD07426}" dt="2024-09-11T19:34:44.877" v="4504" actId="20577"/>
        <pc:sldMkLst>
          <pc:docMk/>
          <pc:sldMk cId="3972751451" sldId="2705"/>
        </pc:sldMkLst>
        <pc:spChg chg="mod">
          <ac:chgData name="Anca Chis Ster" userId="97648010-093f-4973-be98-c96df37bd49b" providerId="ADAL" clId="{F70F86FB-C190-40A2-819D-A65D8CD07426}" dt="2024-09-11T19:34:44.877" v="4504" actId="20577"/>
          <ac:spMkLst>
            <pc:docMk/>
            <pc:sldMk cId="3972751451" sldId="2705"/>
            <ac:spMk id="3" creationId="{02DAAC1B-0E9F-54C6-22E9-ADB729C12BFE}"/>
          </ac:spMkLst>
        </pc:spChg>
      </pc:sldChg>
      <pc:sldChg chg="modSp">
        <pc:chgData name="Anca Chis Ster" userId="97648010-093f-4973-be98-c96df37bd49b" providerId="ADAL" clId="{F70F86FB-C190-40A2-819D-A65D8CD07426}" dt="2024-09-11T19:36:41.882" v="4541" actId="20577"/>
        <pc:sldMkLst>
          <pc:docMk/>
          <pc:sldMk cId="3708494397" sldId="2716"/>
        </pc:sldMkLst>
        <pc:spChg chg="mod">
          <ac:chgData name="Anca Chis Ster" userId="97648010-093f-4973-be98-c96df37bd49b" providerId="ADAL" clId="{F70F86FB-C190-40A2-819D-A65D8CD07426}" dt="2024-09-11T19:36:41.882" v="4541" actId="20577"/>
          <ac:spMkLst>
            <pc:docMk/>
            <pc:sldMk cId="3708494397" sldId="2716"/>
            <ac:spMk id="5" creationId="{4527EE28-AA19-99F7-543C-199806A62F1A}"/>
          </ac:spMkLst>
        </pc:spChg>
      </pc:sldChg>
      <pc:sldChg chg="modNotesTx">
        <pc:chgData name="Anca Chis Ster" userId="97648010-093f-4973-be98-c96df37bd49b" providerId="ADAL" clId="{F70F86FB-C190-40A2-819D-A65D8CD07426}" dt="2024-09-11T19:34:58.391" v="4506" actId="6549"/>
        <pc:sldMkLst>
          <pc:docMk/>
          <pc:sldMk cId="944781998" sldId="2730"/>
        </pc:sldMkLst>
      </pc:sldChg>
      <pc:sldChg chg="del">
        <pc:chgData name="Anca Chis Ster" userId="97648010-093f-4973-be98-c96df37bd49b" providerId="ADAL" clId="{F70F86FB-C190-40A2-819D-A65D8CD07426}" dt="2024-09-11T18:54:26.565" v="4002" actId="47"/>
        <pc:sldMkLst>
          <pc:docMk/>
          <pc:sldMk cId="3744447218" sldId="2755"/>
        </pc:sldMkLst>
      </pc:sldChg>
      <pc:sldChg chg="del">
        <pc:chgData name="Anca Chis Ster" userId="97648010-093f-4973-be98-c96df37bd49b" providerId="ADAL" clId="{F70F86FB-C190-40A2-819D-A65D8CD07426}" dt="2024-09-11T18:56:14.951" v="4023" actId="47"/>
        <pc:sldMkLst>
          <pc:docMk/>
          <pc:sldMk cId="1554717563" sldId="2760"/>
        </pc:sldMkLst>
      </pc:sldChg>
      <pc:sldChg chg="modNotesTx">
        <pc:chgData name="Anca Chis Ster" userId="97648010-093f-4973-be98-c96df37bd49b" providerId="ADAL" clId="{F70F86FB-C190-40A2-819D-A65D8CD07426}" dt="2024-09-11T19:35:01.687" v="4507" actId="6549"/>
        <pc:sldMkLst>
          <pc:docMk/>
          <pc:sldMk cId="1473413018" sldId="2761"/>
        </pc:sldMkLst>
      </pc:sldChg>
      <pc:sldChg chg="modNotesTx">
        <pc:chgData name="Anca Chis Ster" userId="97648010-093f-4973-be98-c96df37bd49b" providerId="ADAL" clId="{F70F86FB-C190-40A2-819D-A65D8CD07426}" dt="2024-09-11T19:35:03.577" v="4508" actId="6549"/>
        <pc:sldMkLst>
          <pc:docMk/>
          <pc:sldMk cId="3217175175" sldId="2765"/>
        </pc:sldMkLst>
      </pc:sldChg>
      <pc:sldChg chg="modNotesTx">
        <pc:chgData name="Anca Chis Ster" userId="97648010-093f-4973-be98-c96df37bd49b" providerId="ADAL" clId="{F70F86FB-C190-40A2-819D-A65D8CD07426}" dt="2024-09-11T19:35:05.731" v="4509" actId="6549"/>
        <pc:sldMkLst>
          <pc:docMk/>
          <pc:sldMk cId="733786742" sldId="2768"/>
        </pc:sldMkLst>
      </pc:sldChg>
      <pc:sldChg chg="modNotesTx">
        <pc:chgData name="Anca Chis Ster" userId="97648010-093f-4973-be98-c96df37bd49b" providerId="ADAL" clId="{F70F86FB-C190-40A2-819D-A65D8CD07426}" dt="2024-09-11T19:35:08.122" v="4510" actId="6549"/>
        <pc:sldMkLst>
          <pc:docMk/>
          <pc:sldMk cId="97309439" sldId="2775"/>
        </pc:sldMkLst>
      </pc:sldChg>
      <pc:sldChg chg="modNotesTx">
        <pc:chgData name="Anca Chis Ster" userId="97648010-093f-4973-be98-c96df37bd49b" providerId="ADAL" clId="{F70F86FB-C190-40A2-819D-A65D8CD07426}" dt="2024-09-11T19:35:10.044" v="4511" actId="6549"/>
        <pc:sldMkLst>
          <pc:docMk/>
          <pc:sldMk cId="4235001728" sldId="2777"/>
        </pc:sldMkLst>
      </pc:sldChg>
      <pc:sldChg chg="modNotesTx">
        <pc:chgData name="Anca Chis Ster" userId="97648010-093f-4973-be98-c96df37bd49b" providerId="ADAL" clId="{F70F86FB-C190-40A2-819D-A65D8CD07426}" dt="2024-09-11T19:35:12.666" v="4512" actId="6549"/>
        <pc:sldMkLst>
          <pc:docMk/>
          <pc:sldMk cId="1307299156" sldId="2779"/>
        </pc:sldMkLst>
      </pc:sldChg>
      <pc:sldChg chg="addSp delSp modSp add mod delAnim modAnim modNotesTx">
        <pc:chgData name="Anca Chis Ster" userId="97648010-093f-4973-be98-c96df37bd49b" providerId="ADAL" clId="{F70F86FB-C190-40A2-819D-A65D8CD07426}" dt="2024-09-11T19:34:54.810" v="4505" actId="6549"/>
        <pc:sldMkLst>
          <pc:docMk/>
          <pc:sldMk cId="128403070" sldId="2780"/>
        </pc:sldMkLst>
        <pc:spChg chg="mod">
          <ac:chgData name="Anca Chis Ster" userId="97648010-093f-4973-be98-c96df37bd49b" providerId="ADAL" clId="{F70F86FB-C190-40A2-819D-A65D8CD07426}" dt="2024-09-11T12:52:01.414" v="2285" actId="20577"/>
          <ac:spMkLst>
            <pc:docMk/>
            <pc:sldMk cId="128403070" sldId="2780"/>
            <ac:spMk id="2" creationId="{55B4940E-A433-4B62-B5E3-B5CC6BE8559A}"/>
          </ac:spMkLst>
        </pc:spChg>
        <pc:spChg chg="del">
          <ac:chgData name="Anca Chis Ster" userId="97648010-093f-4973-be98-c96df37bd49b" providerId="ADAL" clId="{F70F86FB-C190-40A2-819D-A65D8CD07426}" dt="2024-09-10T09:19:10.450" v="21" actId="478"/>
          <ac:spMkLst>
            <pc:docMk/>
            <pc:sldMk cId="128403070" sldId="2780"/>
            <ac:spMk id="3" creationId="{B3BD67FF-8307-435E-B53E-DEE8F6079448}"/>
          </ac:spMkLst>
        </pc:spChg>
        <pc:spChg chg="add mod">
          <ac:chgData name="Anca Chis Ster" userId="97648010-093f-4973-be98-c96df37bd49b" providerId="ADAL" clId="{F70F86FB-C190-40A2-819D-A65D8CD07426}" dt="2024-09-11T13:02:48.758" v="2571" actId="20577"/>
          <ac:spMkLst>
            <pc:docMk/>
            <pc:sldMk cId="128403070" sldId="2780"/>
            <ac:spMk id="6" creationId="{22E9A65A-E6EE-170E-EDD3-935C69D06A4E}"/>
          </ac:spMkLst>
        </pc:spChg>
        <pc:spChg chg="del">
          <ac:chgData name="Anca Chis Ster" userId="97648010-093f-4973-be98-c96df37bd49b" providerId="ADAL" clId="{F70F86FB-C190-40A2-819D-A65D8CD07426}" dt="2024-09-10T09:18:54.920" v="4" actId="478"/>
          <ac:spMkLst>
            <pc:docMk/>
            <pc:sldMk cId="128403070" sldId="2780"/>
            <ac:spMk id="38" creationId="{D65FFEF4-E0D0-48A5-8FD5-346A2B2BCFC7}"/>
          </ac:spMkLst>
        </pc:spChg>
        <pc:spChg chg="del">
          <ac:chgData name="Anca Chis Ster" userId="97648010-093f-4973-be98-c96df37bd49b" providerId="ADAL" clId="{F70F86FB-C190-40A2-819D-A65D8CD07426}" dt="2024-09-10T09:19:00.181" v="8" actId="478"/>
          <ac:spMkLst>
            <pc:docMk/>
            <pc:sldMk cId="128403070" sldId="2780"/>
            <ac:spMk id="39" creationId="{3BFA39A7-4EDB-4F3E-AA31-A08AB02A10DE}"/>
          </ac:spMkLst>
        </pc:spChg>
        <pc:spChg chg="del">
          <ac:chgData name="Anca Chis Ster" userId="97648010-093f-4973-be98-c96df37bd49b" providerId="ADAL" clId="{F70F86FB-C190-40A2-819D-A65D8CD07426}" dt="2024-09-10T09:18:54.920" v="4" actId="478"/>
          <ac:spMkLst>
            <pc:docMk/>
            <pc:sldMk cId="128403070" sldId="2780"/>
            <ac:spMk id="40" creationId="{6E253EB4-1701-438B-B692-39208739E625}"/>
          </ac:spMkLst>
        </pc:spChg>
        <pc:spChg chg="del">
          <ac:chgData name="Anca Chis Ster" userId="97648010-093f-4973-be98-c96df37bd49b" providerId="ADAL" clId="{F70F86FB-C190-40A2-819D-A65D8CD07426}" dt="2024-09-10T09:18:54.920" v="4" actId="478"/>
          <ac:spMkLst>
            <pc:docMk/>
            <pc:sldMk cId="128403070" sldId="2780"/>
            <ac:spMk id="41" creationId="{8DBA430E-145E-4A09-B5B7-A29ACB43DAA7}"/>
          </ac:spMkLst>
        </pc:spChg>
        <pc:spChg chg="del">
          <ac:chgData name="Anca Chis Ster" userId="97648010-093f-4973-be98-c96df37bd49b" providerId="ADAL" clId="{F70F86FB-C190-40A2-819D-A65D8CD07426}" dt="2024-09-10T09:19:12.487" v="22" actId="478"/>
          <ac:spMkLst>
            <pc:docMk/>
            <pc:sldMk cId="128403070" sldId="2780"/>
            <ac:spMk id="43" creationId="{0846B8DD-706C-4ACA-B6AF-58822AD81229}"/>
          </ac:spMkLst>
        </pc:spChg>
        <pc:spChg chg="del">
          <ac:chgData name="Anca Chis Ster" userId="97648010-093f-4973-be98-c96df37bd49b" providerId="ADAL" clId="{F70F86FB-C190-40A2-819D-A65D8CD07426}" dt="2024-09-10T09:19:10.450" v="21" actId="478"/>
          <ac:spMkLst>
            <pc:docMk/>
            <pc:sldMk cId="128403070" sldId="2780"/>
            <ac:spMk id="45" creationId="{B3DAB179-D2E4-A1F0-DAB5-983A90496000}"/>
          </ac:spMkLst>
        </pc:spChg>
        <pc:spChg chg="del">
          <ac:chgData name="Anca Chis Ster" userId="97648010-093f-4973-be98-c96df37bd49b" providerId="ADAL" clId="{F70F86FB-C190-40A2-819D-A65D8CD07426}" dt="2024-09-10T09:19:10.450" v="21" actId="478"/>
          <ac:spMkLst>
            <pc:docMk/>
            <pc:sldMk cId="128403070" sldId="2780"/>
            <ac:spMk id="46" creationId="{61D8A49A-BE15-441B-9DAA-41D899A63085}"/>
          </ac:spMkLst>
        </pc:spChg>
        <pc:spChg chg="del">
          <ac:chgData name="Anca Chis Ster" userId="97648010-093f-4973-be98-c96df37bd49b" providerId="ADAL" clId="{F70F86FB-C190-40A2-819D-A65D8CD07426}" dt="2024-09-10T09:18:53.764" v="3" actId="478"/>
          <ac:spMkLst>
            <pc:docMk/>
            <pc:sldMk cId="128403070" sldId="2780"/>
            <ac:spMk id="50" creationId="{3B4D0236-964B-BE29-24DF-D607DB62D6A9}"/>
          </ac:spMkLst>
        </pc:spChg>
        <pc:spChg chg="del">
          <ac:chgData name="Anca Chis Ster" userId="97648010-093f-4973-be98-c96df37bd49b" providerId="ADAL" clId="{F70F86FB-C190-40A2-819D-A65D8CD07426}" dt="2024-09-10T09:18:53.764" v="3" actId="478"/>
          <ac:spMkLst>
            <pc:docMk/>
            <pc:sldMk cId="128403070" sldId="2780"/>
            <ac:spMk id="51" creationId="{8EBA06F2-BCC5-6F46-3BC9-23A646FC6321}"/>
          </ac:spMkLst>
        </pc:spChg>
        <pc:spChg chg="del">
          <ac:chgData name="Anca Chis Ster" userId="97648010-093f-4973-be98-c96df37bd49b" providerId="ADAL" clId="{F70F86FB-C190-40A2-819D-A65D8CD07426}" dt="2024-09-10T09:18:53.764" v="3" actId="478"/>
          <ac:spMkLst>
            <pc:docMk/>
            <pc:sldMk cId="128403070" sldId="2780"/>
            <ac:spMk id="52" creationId="{155685FE-89D6-7C72-A29E-E78603E5A1B9}"/>
          </ac:spMkLst>
        </pc:spChg>
        <pc:spChg chg="del">
          <ac:chgData name="Anca Chis Ster" userId="97648010-093f-4973-be98-c96df37bd49b" providerId="ADAL" clId="{F70F86FB-C190-40A2-819D-A65D8CD07426}" dt="2024-09-10T09:18:53.764" v="3" actId="478"/>
          <ac:spMkLst>
            <pc:docMk/>
            <pc:sldMk cId="128403070" sldId="2780"/>
            <ac:spMk id="53" creationId="{6941C0DD-FB1A-CD5D-F220-C6315D4C1195}"/>
          </ac:spMkLst>
        </pc:spChg>
        <pc:spChg chg="del">
          <ac:chgData name="Anca Chis Ster" userId="97648010-093f-4973-be98-c96df37bd49b" providerId="ADAL" clId="{F70F86FB-C190-40A2-819D-A65D8CD07426}" dt="2024-09-10T09:18:53.764" v="3" actId="478"/>
          <ac:spMkLst>
            <pc:docMk/>
            <pc:sldMk cId="128403070" sldId="2780"/>
            <ac:spMk id="55" creationId="{49694B5A-0974-1B1F-1E88-04998F85674D}"/>
          </ac:spMkLst>
        </pc:spChg>
        <pc:grpChg chg="del">
          <ac:chgData name="Anca Chis Ster" userId="97648010-093f-4973-be98-c96df37bd49b" providerId="ADAL" clId="{F70F86FB-C190-40A2-819D-A65D8CD07426}" dt="2024-09-10T09:19:10.450" v="21" actId="478"/>
          <ac:grpSpMkLst>
            <pc:docMk/>
            <pc:sldMk cId="128403070" sldId="2780"/>
            <ac:grpSpMk id="5" creationId="{2EE9C015-8028-A614-8697-E0985FEA878E}"/>
          </ac:grpSpMkLst>
        </pc:grpChg>
        <pc:grpChg chg="del">
          <ac:chgData name="Anca Chis Ster" userId="97648010-093f-4973-be98-c96df37bd49b" providerId="ADAL" clId="{F70F86FB-C190-40A2-819D-A65D8CD07426}" dt="2024-09-10T09:19:10.450" v="21" actId="478"/>
          <ac:grpSpMkLst>
            <pc:docMk/>
            <pc:sldMk cId="128403070" sldId="2780"/>
            <ac:grpSpMk id="12" creationId="{2A9CE34E-27BA-4107-BB26-0C0E1C777A23}"/>
          </ac:grpSpMkLst>
        </pc:grpChg>
        <pc:grpChg chg="del">
          <ac:chgData name="Anca Chis Ster" userId="97648010-093f-4973-be98-c96df37bd49b" providerId="ADAL" clId="{F70F86FB-C190-40A2-819D-A65D8CD07426}" dt="2024-09-10T09:19:10.450" v="21" actId="478"/>
          <ac:grpSpMkLst>
            <pc:docMk/>
            <pc:sldMk cId="128403070" sldId="2780"/>
            <ac:grpSpMk id="18" creationId="{85EF0035-B55F-34C1-614D-87A44DF5CCD4}"/>
          </ac:grpSpMkLst>
        </pc:grpChg>
        <pc:grpChg chg="del">
          <ac:chgData name="Anca Chis Ster" userId="97648010-093f-4973-be98-c96df37bd49b" providerId="ADAL" clId="{F70F86FB-C190-40A2-819D-A65D8CD07426}" dt="2024-09-10T09:18:54.920" v="4" actId="478"/>
          <ac:grpSpMkLst>
            <pc:docMk/>
            <pc:sldMk cId="128403070" sldId="2780"/>
            <ac:grpSpMk id="27" creationId="{22BAD3AD-5FF7-4A0D-9C34-55E8B6CEE604}"/>
          </ac:grpSpMkLst>
        </pc:grpChg>
        <pc:grpChg chg="del">
          <ac:chgData name="Anca Chis Ster" userId="97648010-093f-4973-be98-c96df37bd49b" providerId="ADAL" clId="{F70F86FB-C190-40A2-819D-A65D8CD07426}" dt="2024-09-10T09:18:54.920" v="4" actId="478"/>
          <ac:grpSpMkLst>
            <pc:docMk/>
            <pc:sldMk cId="128403070" sldId="2780"/>
            <ac:grpSpMk id="32" creationId="{D5554555-71F5-4800-A04F-98BA62D7496F}"/>
          </ac:grpSpMkLst>
        </pc:grpChg>
        <pc:grpChg chg="del">
          <ac:chgData name="Anca Chis Ster" userId="97648010-093f-4973-be98-c96df37bd49b" providerId="ADAL" clId="{F70F86FB-C190-40A2-819D-A65D8CD07426}" dt="2024-09-10T09:19:10.450" v="21" actId="478"/>
          <ac:grpSpMkLst>
            <pc:docMk/>
            <pc:sldMk cId="128403070" sldId="2780"/>
            <ac:grpSpMk id="49" creationId="{3E800B37-6E3F-6D1F-0112-3EBD391C63F0}"/>
          </ac:grpSpMkLst>
        </pc:grpChg>
        <pc:grpChg chg="del">
          <ac:chgData name="Anca Chis Ster" userId="97648010-093f-4973-be98-c96df37bd49b" providerId="ADAL" clId="{F70F86FB-C190-40A2-819D-A65D8CD07426}" dt="2024-09-10T09:18:56.826" v="6" actId="478"/>
          <ac:grpSpMkLst>
            <pc:docMk/>
            <pc:sldMk cId="128403070" sldId="2780"/>
            <ac:grpSpMk id="60" creationId="{8123E2CA-DADE-FD0D-D46D-3DF8EF98BC44}"/>
          </ac:grpSpMkLst>
        </pc:grpChg>
        <pc:picChg chg="add mod">
          <ac:chgData name="Anca Chis Ster" userId="97648010-093f-4973-be98-c96df37bd49b" providerId="ADAL" clId="{F70F86FB-C190-40A2-819D-A65D8CD07426}" dt="2024-09-11T13:03:02.751" v="2578" actId="1076"/>
          <ac:picMkLst>
            <pc:docMk/>
            <pc:sldMk cId="128403070" sldId="2780"/>
            <ac:picMk id="9" creationId="{A18F1740-6AC5-6ED2-B487-0056DB77AD46}"/>
          </ac:picMkLst>
        </pc:picChg>
        <pc:cxnChg chg="del">
          <ac:chgData name="Anca Chis Ster" userId="97648010-093f-4973-be98-c96df37bd49b" providerId="ADAL" clId="{F70F86FB-C190-40A2-819D-A65D8CD07426}" dt="2024-09-10T09:18:56.017" v="5" actId="478"/>
          <ac:cxnSpMkLst>
            <pc:docMk/>
            <pc:sldMk cId="128403070" sldId="2780"/>
            <ac:cxnSpMk id="15" creationId="{7F73C365-7915-813D-D59B-264CBC8217ED}"/>
          </ac:cxnSpMkLst>
        </pc:cxnChg>
        <pc:cxnChg chg="del mod">
          <ac:chgData name="Anca Chis Ster" userId="97648010-093f-4973-be98-c96df37bd49b" providerId="ADAL" clId="{F70F86FB-C190-40A2-819D-A65D8CD07426}" dt="2024-09-10T09:19:10.450" v="21" actId="478"/>
          <ac:cxnSpMkLst>
            <pc:docMk/>
            <pc:sldMk cId="128403070" sldId="2780"/>
            <ac:cxnSpMk id="19" creationId="{F84D48B0-9A8F-DF7C-A6D6-8D0A83FCFAA3}"/>
          </ac:cxnSpMkLst>
        </pc:cxnChg>
        <pc:cxnChg chg="del mod">
          <ac:chgData name="Anca Chis Ster" userId="97648010-093f-4973-be98-c96df37bd49b" providerId="ADAL" clId="{F70F86FB-C190-40A2-819D-A65D8CD07426}" dt="2024-09-10T09:19:10.450" v="21" actId="478"/>
          <ac:cxnSpMkLst>
            <pc:docMk/>
            <pc:sldMk cId="128403070" sldId="2780"/>
            <ac:cxnSpMk id="22" creationId="{0E969467-F1C8-0CEA-2342-45C464B0B26F}"/>
          </ac:cxnSpMkLst>
        </pc:cxnChg>
        <pc:cxnChg chg="del mod">
          <ac:chgData name="Anca Chis Ster" userId="97648010-093f-4973-be98-c96df37bd49b" providerId="ADAL" clId="{F70F86FB-C190-40A2-819D-A65D8CD07426}" dt="2024-09-10T09:19:10.450" v="21" actId="478"/>
          <ac:cxnSpMkLst>
            <pc:docMk/>
            <pc:sldMk cId="128403070" sldId="2780"/>
            <ac:cxnSpMk id="26" creationId="{730B71DD-3278-43BF-9374-B71C9D0689E3}"/>
          </ac:cxnSpMkLst>
        </pc:cxnChg>
        <pc:cxnChg chg="del mod">
          <ac:chgData name="Anca Chis Ster" userId="97648010-093f-4973-be98-c96df37bd49b" providerId="ADAL" clId="{F70F86FB-C190-40A2-819D-A65D8CD07426}" dt="2024-09-10T09:19:10.450" v="21" actId="478"/>
          <ac:cxnSpMkLst>
            <pc:docMk/>
            <pc:sldMk cId="128403070" sldId="2780"/>
            <ac:cxnSpMk id="28" creationId="{8460D69A-AE0F-4B76-B47B-06884C9D5D7C}"/>
          </ac:cxnSpMkLst>
        </pc:cxnChg>
        <pc:cxnChg chg="del">
          <ac:chgData name="Anca Chis Ster" userId="97648010-093f-4973-be98-c96df37bd49b" providerId="ADAL" clId="{F70F86FB-C190-40A2-819D-A65D8CD07426}" dt="2024-09-10T09:18:53.764" v="3" actId="478"/>
          <ac:cxnSpMkLst>
            <pc:docMk/>
            <pc:sldMk cId="128403070" sldId="2780"/>
            <ac:cxnSpMk id="29" creationId="{AAD6E8B1-18F8-4109-B286-7C2C93B0C261}"/>
          </ac:cxnSpMkLst>
        </pc:cxnChg>
        <pc:cxnChg chg="del">
          <ac:chgData name="Anca Chis Ster" userId="97648010-093f-4973-be98-c96df37bd49b" providerId="ADAL" clId="{F70F86FB-C190-40A2-819D-A65D8CD07426}" dt="2024-09-10T09:18:54.920" v="4" actId="478"/>
          <ac:cxnSpMkLst>
            <pc:docMk/>
            <pc:sldMk cId="128403070" sldId="2780"/>
            <ac:cxnSpMk id="30" creationId="{935F867D-F107-4F5C-9810-B94F588CFE03}"/>
          </ac:cxnSpMkLst>
        </pc:cxnChg>
        <pc:cxnChg chg="del">
          <ac:chgData name="Anca Chis Ster" userId="97648010-093f-4973-be98-c96df37bd49b" providerId="ADAL" clId="{F70F86FB-C190-40A2-819D-A65D8CD07426}" dt="2024-09-10T09:18:53.764" v="3" actId="478"/>
          <ac:cxnSpMkLst>
            <pc:docMk/>
            <pc:sldMk cId="128403070" sldId="2780"/>
            <ac:cxnSpMk id="33" creationId="{F762A31F-1A41-4387-9BC8-189BA5AF3635}"/>
          </ac:cxnSpMkLst>
        </pc:cxnChg>
        <pc:cxnChg chg="del">
          <ac:chgData name="Anca Chis Ster" userId="97648010-093f-4973-be98-c96df37bd49b" providerId="ADAL" clId="{F70F86FB-C190-40A2-819D-A65D8CD07426}" dt="2024-09-10T09:19:10.450" v="21" actId="478"/>
          <ac:cxnSpMkLst>
            <pc:docMk/>
            <pc:sldMk cId="128403070" sldId="2780"/>
            <ac:cxnSpMk id="37" creationId="{01D40A78-0B76-4F9E-B8D9-3E05929B2649}"/>
          </ac:cxnSpMkLst>
        </pc:cxnChg>
        <pc:cxnChg chg="del">
          <ac:chgData name="Anca Chis Ster" userId="97648010-093f-4973-be98-c96df37bd49b" providerId="ADAL" clId="{F70F86FB-C190-40A2-819D-A65D8CD07426}" dt="2024-09-10T09:18:56.017" v="5" actId="478"/>
          <ac:cxnSpMkLst>
            <pc:docMk/>
            <pc:sldMk cId="128403070" sldId="2780"/>
            <ac:cxnSpMk id="42" creationId="{FC825058-85B5-46C0-A4D0-93ACBC9056ED}"/>
          </ac:cxnSpMkLst>
        </pc:cxnChg>
        <pc:cxnChg chg="del">
          <ac:chgData name="Anca Chis Ster" userId="97648010-093f-4973-be98-c96df37bd49b" providerId="ADAL" clId="{F70F86FB-C190-40A2-819D-A65D8CD07426}" dt="2024-09-10T09:18:59.042" v="7" actId="478"/>
          <ac:cxnSpMkLst>
            <pc:docMk/>
            <pc:sldMk cId="128403070" sldId="2780"/>
            <ac:cxnSpMk id="63" creationId="{E2D63DFE-D7D3-5BA5-4DFA-880FE7FBD872}"/>
          </ac:cxnSpMkLst>
        </pc:cxnChg>
        <pc:cxnChg chg="del mod">
          <ac:chgData name="Anca Chis Ster" userId="97648010-093f-4973-be98-c96df37bd49b" providerId="ADAL" clId="{F70F86FB-C190-40A2-819D-A65D8CD07426}" dt="2024-09-10T09:18:56.826" v="6" actId="478"/>
          <ac:cxnSpMkLst>
            <pc:docMk/>
            <pc:sldMk cId="128403070" sldId="2780"/>
            <ac:cxnSpMk id="64" creationId="{7AF316E1-9670-27F6-25EA-D2F7326745C3}"/>
          </ac:cxnSpMkLst>
        </pc:cxnChg>
        <pc:cxnChg chg="del">
          <ac:chgData name="Anca Chis Ster" userId="97648010-093f-4973-be98-c96df37bd49b" providerId="ADAL" clId="{F70F86FB-C190-40A2-819D-A65D8CD07426}" dt="2024-09-10T09:18:54.920" v="4" actId="478"/>
          <ac:cxnSpMkLst>
            <pc:docMk/>
            <pc:sldMk cId="128403070" sldId="2780"/>
            <ac:cxnSpMk id="66" creationId="{3AF25647-6F6D-E1B1-EC40-5E016548212B}"/>
          </ac:cxnSpMkLst>
        </pc:cxnChg>
      </pc:sldChg>
      <pc:sldChg chg="add del">
        <pc:chgData name="Anca Chis Ster" userId="97648010-093f-4973-be98-c96df37bd49b" providerId="ADAL" clId="{F70F86FB-C190-40A2-819D-A65D8CD07426}" dt="2024-09-10T09:18:47.043" v="1" actId="2890"/>
        <pc:sldMkLst>
          <pc:docMk/>
          <pc:sldMk cId="2319769660" sldId="2780"/>
        </pc:sldMkLst>
      </pc:sldChg>
      <pc:sldChg chg="modSp new mod ord">
        <pc:chgData name="Anca Chis Ster" userId="97648010-093f-4973-be98-c96df37bd49b" providerId="ADAL" clId="{F70F86FB-C190-40A2-819D-A65D8CD07426}" dt="2024-09-11T19:35:53.951" v="4520" actId="20577"/>
        <pc:sldMkLst>
          <pc:docMk/>
          <pc:sldMk cId="949314811" sldId="2781"/>
        </pc:sldMkLst>
        <pc:spChg chg="mod">
          <ac:chgData name="Anca Chis Ster" userId="97648010-093f-4973-be98-c96df37bd49b" providerId="ADAL" clId="{F70F86FB-C190-40A2-819D-A65D8CD07426}" dt="2024-09-11T13:33:38.863" v="2805" actId="20577"/>
          <ac:spMkLst>
            <pc:docMk/>
            <pc:sldMk cId="949314811" sldId="2781"/>
            <ac:spMk id="2" creationId="{F49803CA-70D6-0255-28B8-AD2310B29E8D}"/>
          </ac:spMkLst>
        </pc:spChg>
        <pc:spChg chg="mod">
          <ac:chgData name="Anca Chis Ster" userId="97648010-093f-4973-be98-c96df37bd49b" providerId="ADAL" clId="{F70F86FB-C190-40A2-819D-A65D8CD07426}" dt="2024-09-11T19:35:53.951" v="4520" actId="20577"/>
          <ac:spMkLst>
            <pc:docMk/>
            <pc:sldMk cId="949314811" sldId="2781"/>
            <ac:spMk id="3" creationId="{02496384-7AF9-A26D-32A4-7DA7F93BE85A}"/>
          </ac:spMkLst>
        </pc:spChg>
      </pc:sldChg>
      <pc:sldChg chg="modSp new mod">
        <pc:chgData name="Anca Chis Ster" userId="97648010-093f-4973-be98-c96df37bd49b" providerId="ADAL" clId="{F70F86FB-C190-40A2-819D-A65D8CD07426}" dt="2024-09-11T19:37:01.798" v="4543" actId="113"/>
        <pc:sldMkLst>
          <pc:docMk/>
          <pc:sldMk cId="4240908727" sldId="2782"/>
        </pc:sldMkLst>
        <pc:spChg chg="mod">
          <ac:chgData name="Anca Chis Ster" userId="97648010-093f-4973-be98-c96df37bd49b" providerId="ADAL" clId="{F70F86FB-C190-40A2-819D-A65D8CD07426}" dt="2024-09-10T09:37:43.249" v="908" actId="120"/>
          <ac:spMkLst>
            <pc:docMk/>
            <pc:sldMk cId="4240908727" sldId="2782"/>
            <ac:spMk id="2" creationId="{1C856087-8FD7-9E74-0705-7F3728A60890}"/>
          </ac:spMkLst>
        </pc:spChg>
        <pc:spChg chg="mod">
          <ac:chgData name="Anca Chis Ster" userId="97648010-093f-4973-be98-c96df37bd49b" providerId="ADAL" clId="{F70F86FB-C190-40A2-819D-A65D8CD07426}" dt="2024-09-11T19:37:01.798" v="4543" actId="113"/>
          <ac:spMkLst>
            <pc:docMk/>
            <pc:sldMk cId="4240908727" sldId="2782"/>
            <ac:spMk id="3" creationId="{64C85786-F4F6-DC97-5B52-85F880F8ACBD}"/>
          </ac:spMkLst>
        </pc:spChg>
      </pc:sldChg>
      <pc:sldChg chg="addSp delSp modSp add mod addAnim delAnim modAnim">
        <pc:chgData name="Anca Chis Ster" userId="97648010-093f-4973-be98-c96df37bd49b" providerId="ADAL" clId="{F70F86FB-C190-40A2-819D-A65D8CD07426}" dt="2024-09-11T18:38:43.547" v="3923" actId="2711"/>
        <pc:sldMkLst>
          <pc:docMk/>
          <pc:sldMk cId="3099221977" sldId="2783"/>
        </pc:sldMkLst>
        <pc:spChg chg="mod">
          <ac:chgData name="Anca Chis Ster" userId="97648010-093f-4973-be98-c96df37bd49b" providerId="ADAL" clId="{F70F86FB-C190-40A2-819D-A65D8CD07426}" dt="2024-09-11T18:38:43.547" v="3923" actId="2711"/>
          <ac:spMkLst>
            <pc:docMk/>
            <pc:sldMk cId="3099221977" sldId="2783"/>
            <ac:spMk id="2" creationId="{F49803CA-70D6-0255-28B8-AD2310B29E8D}"/>
          </ac:spMkLst>
        </pc:spChg>
        <pc:spChg chg="del">
          <ac:chgData name="Anca Chis Ster" userId="97648010-093f-4973-be98-c96df37bd49b" providerId="ADAL" clId="{F70F86FB-C190-40A2-819D-A65D8CD07426}" dt="2024-09-11T13:33:43.499" v="2806" actId="478"/>
          <ac:spMkLst>
            <pc:docMk/>
            <pc:sldMk cId="3099221977" sldId="2783"/>
            <ac:spMk id="3" creationId="{02496384-7AF9-A26D-32A4-7DA7F93BE85A}"/>
          </ac:spMkLst>
        </pc:spChg>
        <pc:spChg chg="add del mod">
          <ac:chgData name="Anca Chis Ster" userId="97648010-093f-4973-be98-c96df37bd49b" providerId="ADAL" clId="{F70F86FB-C190-40A2-819D-A65D8CD07426}" dt="2024-09-11T13:33:45.072" v="2807" actId="478"/>
          <ac:spMkLst>
            <pc:docMk/>
            <pc:sldMk cId="3099221977" sldId="2783"/>
            <ac:spMk id="6" creationId="{9F4230C3-67C5-DD9A-906D-95F28D72A007}"/>
          </ac:spMkLst>
        </pc:spChg>
        <pc:picChg chg="add del mod">
          <ac:chgData name="Anca Chis Ster" userId="97648010-093f-4973-be98-c96df37bd49b" providerId="ADAL" clId="{F70F86FB-C190-40A2-819D-A65D8CD07426}" dt="2024-09-11T14:08:14.354" v="3821" actId="478"/>
          <ac:picMkLst>
            <pc:docMk/>
            <pc:sldMk cId="3099221977" sldId="2783"/>
            <ac:picMk id="7" creationId="{9945A583-7208-15E0-6461-DF279057131A}"/>
          </ac:picMkLst>
        </pc:picChg>
        <pc:picChg chg="add del mod">
          <ac:chgData name="Anca Chis Ster" userId="97648010-093f-4973-be98-c96df37bd49b" providerId="ADAL" clId="{F70F86FB-C190-40A2-819D-A65D8CD07426}" dt="2024-09-11T14:08:48.570" v="3823" actId="478"/>
          <ac:picMkLst>
            <pc:docMk/>
            <pc:sldMk cId="3099221977" sldId="2783"/>
            <ac:picMk id="8" creationId="{D6C46B0A-8652-C428-CD40-D3665990555A}"/>
          </ac:picMkLst>
        </pc:picChg>
        <pc:picChg chg="add del mod">
          <ac:chgData name="Anca Chis Ster" userId="97648010-093f-4973-be98-c96df37bd49b" providerId="ADAL" clId="{F70F86FB-C190-40A2-819D-A65D8CD07426}" dt="2024-09-11T14:09:25.198" v="3825" actId="478"/>
          <ac:picMkLst>
            <pc:docMk/>
            <pc:sldMk cId="3099221977" sldId="2783"/>
            <ac:picMk id="9" creationId="{D6D46A1E-6AED-A548-DAFC-F4C6A0AE4CAF}"/>
          </ac:picMkLst>
        </pc:picChg>
        <pc:picChg chg="add del mod">
          <ac:chgData name="Anca Chis Ster" userId="97648010-093f-4973-be98-c96df37bd49b" providerId="ADAL" clId="{F70F86FB-C190-40A2-819D-A65D8CD07426}" dt="2024-09-11T14:09:55.388" v="3827" actId="478"/>
          <ac:picMkLst>
            <pc:docMk/>
            <pc:sldMk cId="3099221977" sldId="2783"/>
            <ac:picMk id="10" creationId="{58C9035A-A303-07A8-3B91-20BCFC8413DB}"/>
          </ac:picMkLst>
        </pc:picChg>
        <pc:picChg chg="add del mod">
          <ac:chgData name="Anca Chis Ster" userId="97648010-093f-4973-be98-c96df37bd49b" providerId="ADAL" clId="{F70F86FB-C190-40A2-819D-A65D8CD07426}" dt="2024-09-11T14:11:07.985" v="3829" actId="478"/>
          <ac:picMkLst>
            <pc:docMk/>
            <pc:sldMk cId="3099221977" sldId="2783"/>
            <ac:picMk id="11" creationId="{9887D3BE-21DA-DBB6-C6C1-3A11FD33028B}"/>
          </ac:picMkLst>
        </pc:picChg>
        <pc:picChg chg="add del mod">
          <ac:chgData name="Anca Chis Ster" userId="97648010-093f-4973-be98-c96df37bd49b" providerId="ADAL" clId="{F70F86FB-C190-40A2-819D-A65D8CD07426}" dt="2024-09-11T14:11:28.098" v="3831" actId="478"/>
          <ac:picMkLst>
            <pc:docMk/>
            <pc:sldMk cId="3099221977" sldId="2783"/>
            <ac:picMk id="12" creationId="{080E12A9-8E24-3459-8A2A-A1BD14C01569}"/>
          </ac:picMkLst>
        </pc:picChg>
        <pc:picChg chg="add del mod">
          <ac:chgData name="Anca Chis Ster" userId="97648010-093f-4973-be98-c96df37bd49b" providerId="ADAL" clId="{F70F86FB-C190-40A2-819D-A65D8CD07426}" dt="2024-09-11T14:12:47.842" v="3836" actId="478"/>
          <ac:picMkLst>
            <pc:docMk/>
            <pc:sldMk cId="3099221977" sldId="2783"/>
            <ac:picMk id="13" creationId="{423A92AF-8835-65C9-AC17-0519F5920602}"/>
          </ac:picMkLst>
        </pc:picChg>
        <pc:picChg chg="add del mod">
          <ac:chgData name="Anca Chis Ster" userId="97648010-093f-4973-be98-c96df37bd49b" providerId="ADAL" clId="{F70F86FB-C190-40A2-819D-A65D8CD07426}" dt="2024-09-11T14:13:36.723" v="3838" actId="478"/>
          <ac:picMkLst>
            <pc:docMk/>
            <pc:sldMk cId="3099221977" sldId="2783"/>
            <ac:picMk id="14" creationId="{AC0E23D4-168A-B339-80AF-DDE45C0506C2}"/>
          </ac:picMkLst>
        </pc:picChg>
        <pc:picChg chg="add del mod">
          <ac:chgData name="Anca Chis Ster" userId="97648010-093f-4973-be98-c96df37bd49b" providerId="ADAL" clId="{F70F86FB-C190-40A2-819D-A65D8CD07426}" dt="2024-09-11T14:16:12.306" v="3840" actId="478"/>
          <ac:picMkLst>
            <pc:docMk/>
            <pc:sldMk cId="3099221977" sldId="2783"/>
            <ac:picMk id="15" creationId="{9EB550BE-7BB8-5EA8-054F-7F1221C8E880}"/>
          </ac:picMkLst>
        </pc:picChg>
        <pc:picChg chg="add del mod">
          <ac:chgData name="Anca Chis Ster" userId="97648010-093f-4973-be98-c96df37bd49b" providerId="ADAL" clId="{F70F86FB-C190-40A2-819D-A65D8CD07426}" dt="2024-09-11T14:17:59.554" v="3842" actId="478"/>
          <ac:picMkLst>
            <pc:docMk/>
            <pc:sldMk cId="3099221977" sldId="2783"/>
            <ac:picMk id="16" creationId="{C89E124C-1491-6FF4-844B-E58D4BD1AECE}"/>
          </ac:picMkLst>
        </pc:picChg>
        <pc:picChg chg="add del mod">
          <ac:chgData name="Anca Chis Ster" userId="97648010-093f-4973-be98-c96df37bd49b" providerId="ADAL" clId="{F70F86FB-C190-40A2-819D-A65D8CD07426}" dt="2024-09-11T14:19:58.553" v="3844" actId="478"/>
          <ac:picMkLst>
            <pc:docMk/>
            <pc:sldMk cId="3099221977" sldId="2783"/>
            <ac:picMk id="17" creationId="{E5B7E008-1A05-C833-E67E-92221F0955DE}"/>
          </ac:picMkLst>
        </pc:picChg>
        <pc:picChg chg="add del mod">
          <ac:chgData name="Anca Chis Ster" userId="97648010-093f-4973-be98-c96df37bd49b" providerId="ADAL" clId="{F70F86FB-C190-40A2-819D-A65D8CD07426}" dt="2024-09-11T14:21:22.033" v="3850" actId="478"/>
          <ac:picMkLst>
            <pc:docMk/>
            <pc:sldMk cId="3099221977" sldId="2783"/>
            <ac:picMk id="18" creationId="{E17945FB-2F52-B64D-E566-4611B4064F7F}"/>
          </ac:picMkLst>
        </pc:picChg>
        <pc:picChg chg="add del mod">
          <ac:chgData name="Anca Chis Ster" userId="97648010-093f-4973-be98-c96df37bd49b" providerId="ADAL" clId="{F70F86FB-C190-40A2-819D-A65D8CD07426}" dt="2024-09-11T14:23:25.496" v="3852" actId="478"/>
          <ac:picMkLst>
            <pc:docMk/>
            <pc:sldMk cId="3099221977" sldId="2783"/>
            <ac:picMk id="19" creationId="{004D94E5-F677-97FE-0D9A-144DECFCB03D}"/>
          </ac:picMkLst>
        </pc:picChg>
        <pc:picChg chg="add mod">
          <ac:chgData name="Anca Chis Ster" userId="97648010-093f-4973-be98-c96df37bd49b" providerId="ADAL" clId="{F70F86FB-C190-40A2-819D-A65D8CD07426}" dt="2024-09-11T14:26:06.536" v="3855" actId="1076"/>
          <ac:picMkLst>
            <pc:docMk/>
            <pc:sldMk cId="3099221977" sldId="2783"/>
            <ac:picMk id="20" creationId="{724291DC-77A1-0915-0A58-0E846F5C9E9A}"/>
          </ac:picMkLst>
        </pc:picChg>
      </pc:sldChg>
      <pc:sldChg chg="addSp delSp modSp add mod ord">
        <pc:chgData name="Anca Chis Ster" userId="97648010-093f-4973-be98-c96df37bd49b" providerId="ADAL" clId="{F70F86FB-C190-40A2-819D-A65D8CD07426}" dt="2024-09-11T19:21:50.023" v="4034" actId="14100"/>
        <pc:sldMkLst>
          <pc:docMk/>
          <pc:sldMk cId="1620850031" sldId="2784"/>
        </pc:sldMkLst>
        <pc:spChg chg="mod">
          <ac:chgData name="Anca Chis Ster" userId="97648010-093f-4973-be98-c96df37bd49b" providerId="ADAL" clId="{F70F86FB-C190-40A2-819D-A65D8CD07426}" dt="2024-09-11T13:35:55.861" v="2880" actId="20577"/>
          <ac:spMkLst>
            <pc:docMk/>
            <pc:sldMk cId="1620850031" sldId="2784"/>
            <ac:spMk id="2" creationId="{F49803CA-70D6-0255-28B8-AD2310B29E8D}"/>
          </ac:spMkLst>
        </pc:spChg>
        <pc:spChg chg="mod">
          <ac:chgData name="Anca Chis Ster" userId="97648010-093f-4973-be98-c96df37bd49b" providerId="ADAL" clId="{F70F86FB-C190-40A2-819D-A65D8CD07426}" dt="2024-09-11T19:21:50.023" v="4034" actId="14100"/>
          <ac:spMkLst>
            <pc:docMk/>
            <pc:sldMk cId="1620850031" sldId="2784"/>
            <ac:spMk id="3" creationId="{02496384-7AF9-A26D-32A4-7DA7F93BE85A}"/>
          </ac:spMkLst>
        </pc:spChg>
        <pc:spChg chg="add mod">
          <ac:chgData name="Anca Chis Ster" userId="97648010-093f-4973-be98-c96df37bd49b" providerId="ADAL" clId="{F70F86FB-C190-40A2-819D-A65D8CD07426}" dt="2024-09-11T13:37:44.038" v="3081" actId="207"/>
          <ac:spMkLst>
            <pc:docMk/>
            <pc:sldMk cId="1620850031" sldId="2784"/>
            <ac:spMk id="6" creationId="{93A28FC9-AACA-C8D1-0A5C-68B39282D7B2}"/>
          </ac:spMkLst>
        </pc:spChg>
        <pc:spChg chg="add del mod">
          <ac:chgData name="Anca Chis Ster" userId="97648010-093f-4973-be98-c96df37bd49b" providerId="ADAL" clId="{F70F86FB-C190-40A2-819D-A65D8CD07426}" dt="2024-09-11T13:49:26.921" v="3691" actId="478"/>
          <ac:spMkLst>
            <pc:docMk/>
            <pc:sldMk cId="1620850031" sldId="2784"/>
            <ac:spMk id="7" creationId="{4A9D5A52-EF07-3711-9D2F-84F8F4D0E023}"/>
          </ac:spMkLst>
        </pc:spChg>
        <pc:spChg chg="add del mod">
          <ac:chgData name="Anca Chis Ster" userId="97648010-093f-4973-be98-c96df37bd49b" providerId="ADAL" clId="{F70F86FB-C190-40A2-819D-A65D8CD07426}" dt="2024-09-11T13:49:28.770" v="3692" actId="478"/>
          <ac:spMkLst>
            <pc:docMk/>
            <pc:sldMk cId="1620850031" sldId="2784"/>
            <ac:spMk id="8" creationId="{2774F6FD-0F65-D4B5-6087-7FCAF7346F5B}"/>
          </ac:spMkLst>
        </pc:spChg>
        <pc:picChg chg="add mod">
          <ac:chgData name="Anca Chis Ster" userId="97648010-093f-4973-be98-c96df37bd49b" providerId="ADAL" clId="{F70F86FB-C190-40A2-819D-A65D8CD07426}" dt="2024-09-11T13:36:01.538" v="2881"/>
          <ac:picMkLst>
            <pc:docMk/>
            <pc:sldMk cId="1620850031" sldId="2784"/>
            <ac:picMk id="5" creationId="{B37EF534-63FF-C156-285C-A6E610AF8773}"/>
          </ac:picMkLst>
        </pc:picChg>
      </pc:sldChg>
      <pc:sldChg chg="addSp modSp add mod modAnim modNotesTx">
        <pc:chgData name="Anca Chis Ster" userId="97648010-093f-4973-be98-c96df37bd49b" providerId="ADAL" clId="{F70F86FB-C190-40A2-819D-A65D8CD07426}" dt="2024-09-11T19:35:17.819" v="4514" actId="6549"/>
        <pc:sldMkLst>
          <pc:docMk/>
          <pc:sldMk cId="2578996489" sldId="2785"/>
        </pc:sldMkLst>
        <pc:spChg chg="mod">
          <ac:chgData name="Anca Chis Ster" userId="97648010-093f-4973-be98-c96df37bd49b" providerId="ADAL" clId="{F70F86FB-C190-40A2-819D-A65D8CD07426}" dt="2024-09-11T18:53:16.745" v="3994" actId="20577"/>
          <ac:spMkLst>
            <pc:docMk/>
            <pc:sldMk cId="2578996489" sldId="2785"/>
            <ac:spMk id="2" creationId="{55B4940E-A433-4B62-B5E3-B5CC6BE8559A}"/>
          </ac:spMkLst>
        </pc:spChg>
        <pc:spChg chg="add mod">
          <ac:chgData name="Anca Chis Ster" userId="97648010-093f-4973-be98-c96df37bd49b" providerId="ADAL" clId="{F70F86FB-C190-40A2-819D-A65D8CD07426}" dt="2024-09-11T18:52:39.988" v="3927"/>
          <ac:spMkLst>
            <pc:docMk/>
            <pc:sldMk cId="2578996489" sldId="2785"/>
            <ac:spMk id="33" creationId="{3115C53C-608B-7B5B-5CAC-21FF7407AB16}"/>
          </ac:spMkLst>
        </pc:spChg>
        <pc:spChg chg="add mod">
          <ac:chgData name="Anca Chis Ster" userId="97648010-093f-4973-be98-c96df37bd49b" providerId="ADAL" clId="{F70F86FB-C190-40A2-819D-A65D8CD07426}" dt="2024-09-11T18:52:39.988" v="3927"/>
          <ac:spMkLst>
            <pc:docMk/>
            <pc:sldMk cId="2578996489" sldId="2785"/>
            <ac:spMk id="54" creationId="{CD6C77D8-927A-A4B0-F77C-5E2246F4D0C9}"/>
          </ac:spMkLst>
        </pc:spChg>
      </pc:sldChg>
      <pc:sldChg chg="add del">
        <pc:chgData name="Anca Chis Ster" userId="97648010-093f-4973-be98-c96df37bd49b" providerId="ADAL" clId="{F70F86FB-C190-40A2-819D-A65D8CD07426}" dt="2024-09-11T18:51:47.154" v="3925"/>
        <pc:sldMkLst>
          <pc:docMk/>
          <pc:sldMk cId="2921203588" sldId="2785"/>
        </pc:sldMkLst>
      </pc:sldChg>
      <pc:sldChg chg="modSp add del mod">
        <pc:chgData name="Anca Chis Ster" userId="97648010-093f-4973-be98-c96df37bd49b" providerId="ADAL" clId="{F70F86FB-C190-40A2-819D-A65D8CD07426}" dt="2024-09-11T18:54:22.783" v="4001" actId="47"/>
        <pc:sldMkLst>
          <pc:docMk/>
          <pc:sldMk cId="3568666895" sldId="2786"/>
        </pc:sldMkLst>
        <pc:spChg chg="mod">
          <ac:chgData name="Anca Chis Ster" userId="97648010-093f-4973-be98-c96df37bd49b" providerId="ADAL" clId="{F70F86FB-C190-40A2-819D-A65D8CD07426}" dt="2024-09-11T18:52:51.251" v="3929" actId="14100"/>
          <ac:spMkLst>
            <pc:docMk/>
            <pc:sldMk cId="3568666895" sldId="2786"/>
            <ac:spMk id="33" creationId="{3115C53C-608B-7B5B-5CAC-21FF7407AB16}"/>
          </ac:spMkLst>
        </pc:spChg>
      </pc:sldChg>
      <pc:sldChg chg="modSp add del mod">
        <pc:chgData name="Anca Chis Ster" userId="97648010-093f-4973-be98-c96df37bd49b" providerId="ADAL" clId="{F70F86FB-C190-40A2-819D-A65D8CD07426}" dt="2024-09-11T18:54:21.380" v="4000" actId="47"/>
        <pc:sldMkLst>
          <pc:docMk/>
          <pc:sldMk cId="1368943151" sldId="2787"/>
        </pc:sldMkLst>
        <pc:spChg chg="mod">
          <ac:chgData name="Anca Chis Ster" userId="97648010-093f-4973-be98-c96df37bd49b" providerId="ADAL" clId="{F70F86FB-C190-40A2-819D-A65D8CD07426}" dt="2024-09-11T18:53:22.649" v="3996" actId="14100"/>
          <ac:spMkLst>
            <pc:docMk/>
            <pc:sldMk cId="1368943151" sldId="2787"/>
            <ac:spMk id="33" creationId="{3115C53C-608B-7B5B-5CAC-21FF7407AB16}"/>
          </ac:spMkLst>
        </pc:spChg>
      </pc:sldChg>
      <pc:sldChg chg="addSp modSp add mod modAnim modNotesTx">
        <pc:chgData name="Anca Chis Ster" userId="97648010-093f-4973-be98-c96df37bd49b" providerId="ADAL" clId="{F70F86FB-C190-40A2-819D-A65D8CD07426}" dt="2024-09-11T19:35:15.428" v="4513" actId="6549"/>
        <pc:sldMkLst>
          <pc:docMk/>
          <pc:sldMk cId="2491448795" sldId="2788"/>
        </pc:sldMkLst>
        <pc:spChg chg="mod">
          <ac:chgData name="Anca Chis Ster" userId="97648010-093f-4973-be98-c96df37bd49b" providerId="ADAL" clId="{F70F86FB-C190-40A2-819D-A65D8CD07426}" dt="2024-09-11T18:54:02.665" v="3999" actId="14100"/>
          <ac:spMkLst>
            <pc:docMk/>
            <pc:sldMk cId="2491448795" sldId="2788"/>
            <ac:spMk id="33" creationId="{3115C53C-608B-7B5B-5CAC-21FF7407AB16}"/>
          </ac:spMkLst>
        </pc:spChg>
        <pc:spChg chg="add mod">
          <ac:chgData name="Anca Chis Ster" userId="97648010-093f-4973-be98-c96df37bd49b" providerId="ADAL" clId="{F70F86FB-C190-40A2-819D-A65D8CD07426}" dt="2024-09-11T18:56:20.469" v="4024" actId="1076"/>
          <ac:spMkLst>
            <pc:docMk/>
            <pc:sldMk cId="2491448795" sldId="2788"/>
            <ac:spMk id="56" creationId="{193FDCE3-EE5C-ACB5-A1E4-CEEBCAAEC6C0}"/>
          </ac:spMkLst>
        </pc:spChg>
        <pc:spChg chg="add mod">
          <ac:chgData name="Anca Chis Ster" userId="97648010-093f-4973-be98-c96df37bd49b" providerId="ADAL" clId="{F70F86FB-C190-40A2-819D-A65D8CD07426}" dt="2024-09-11T18:54:44.127" v="4004"/>
          <ac:spMkLst>
            <pc:docMk/>
            <pc:sldMk cId="2491448795" sldId="2788"/>
            <ac:spMk id="57" creationId="{7DE5F5EB-E520-EC53-C8C8-51640FA17942}"/>
          </ac:spMkLst>
        </pc:spChg>
        <pc:grpChg chg="mod">
          <ac:chgData name="Anca Chis Ster" userId="97648010-093f-4973-be98-c96df37bd49b" providerId="ADAL" clId="{F70F86FB-C190-40A2-819D-A65D8CD07426}" dt="2024-09-11T18:55:43.463" v="4018" actId="1076"/>
          <ac:grpSpMkLst>
            <pc:docMk/>
            <pc:sldMk cId="2491448795" sldId="2788"/>
            <ac:grpSpMk id="12" creationId="{2A9CE34E-27BA-4107-BB26-0C0E1C777A23}"/>
          </ac:grpSpMkLst>
        </pc:grpChg>
        <pc:cxnChg chg="add mod">
          <ac:chgData name="Anca Chis Ster" userId="97648010-093f-4973-be98-c96df37bd49b" providerId="ADAL" clId="{F70F86FB-C190-40A2-819D-A65D8CD07426}" dt="2024-09-11T18:54:50.849" v="4005"/>
          <ac:cxnSpMkLst>
            <pc:docMk/>
            <pc:sldMk cId="2491448795" sldId="2788"/>
            <ac:cxnSpMk id="58" creationId="{53371C9C-4E75-F9B3-AA15-023EBAA1053D}"/>
          </ac:cxnSpMkLst>
        </pc:cxnChg>
        <pc:cxnChg chg="add mod">
          <ac:chgData name="Anca Chis Ster" userId="97648010-093f-4973-be98-c96df37bd49b" providerId="ADAL" clId="{F70F86FB-C190-40A2-819D-A65D8CD07426}" dt="2024-09-11T18:54:50.849" v="4005"/>
          <ac:cxnSpMkLst>
            <pc:docMk/>
            <pc:sldMk cId="2491448795" sldId="2788"/>
            <ac:cxnSpMk id="59" creationId="{CEC34A7A-E6B0-C8FB-FBDE-A42045FBE50A}"/>
          </ac:cxnSpMkLst>
        </pc:cxnChg>
        <pc:cxnChg chg="add mod">
          <ac:chgData name="Anca Chis Ster" userId="97648010-093f-4973-be98-c96df37bd49b" providerId="ADAL" clId="{F70F86FB-C190-40A2-819D-A65D8CD07426}" dt="2024-09-11T18:55:54.149" v="4022" actId="1076"/>
          <ac:cxnSpMkLst>
            <pc:docMk/>
            <pc:sldMk cId="2491448795" sldId="2788"/>
            <ac:cxnSpMk id="65" creationId="{A55F7F57-44A3-E7E7-9F79-32E50EA7633C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69EB8-935F-4A49-8F5C-A6536709DCD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1BFD5-DBD5-4106-B601-4D5211AAD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45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320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134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371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498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505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172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142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42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03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298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640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571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613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68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102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1BFD5-DBD5-4106-B601-4D5211AADE7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01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ay1_Data/WORK%20ARCHIVE/%20K/KING'S/11143%20KCL%20POWERPOINT%20UPDATE/BUILD/IMAGES/_DSC8361-rs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80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1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3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7" y="333380"/>
            <a:ext cx="10972800" cy="792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4417" y="1844675"/>
            <a:ext cx="10972800" cy="428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D61840C-2E9F-457D-96CB-98334EE8EA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91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- joint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4990" b="23836"/>
          <a:stretch>
            <a:fillRect/>
          </a:stretch>
        </p:blipFill>
        <p:spPr>
          <a:xfrm>
            <a:off x="0" y="5"/>
            <a:ext cx="12192000" cy="555497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180001"/>
            <a:ext cx="11232000" cy="1080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1440000"/>
            <a:ext cx="11232000" cy="891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80484" y="5733722"/>
            <a:ext cx="8995856" cy="944280"/>
          </a:xfrm>
          <a:prstGeom prst="rect">
            <a:avLst/>
          </a:prstGeom>
        </p:spPr>
        <p:txBody>
          <a:bodyPr/>
          <a:lstStyle/>
          <a:p>
            <a:r>
              <a:rPr lang="en-GB"/>
              <a:t>Drag picture to placeholder or click icon to add</a:t>
            </a:r>
            <a:endParaRPr lang="en-US" dirty="0"/>
          </a:p>
        </p:txBody>
      </p:sp>
      <p:pic>
        <p:nvPicPr>
          <p:cNvPr id="10" name="KCL-LOGO-UK-1.png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00" y="5555720"/>
            <a:ext cx="228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755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2114"/>
          </a:xfrm>
        </p:spPr>
        <p:txBody>
          <a:bodyPr/>
          <a:lstStyle>
            <a:lvl1pPr>
              <a:defRPr sz="36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81"/>
            <a:ext cx="10972800" cy="4713387"/>
          </a:xfrm>
        </p:spPr>
        <p:txBody>
          <a:bodyPr/>
          <a:lstStyle>
            <a:lvl1pPr marL="342891" indent="-342891">
              <a:spcBef>
                <a:spcPts val="0"/>
              </a:spcBef>
              <a:buFont typeface="Wingdings" panose="05000000000000000000" pitchFamily="2" charset="2"/>
              <a:buChar char="Ø"/>
              <a:defRPr/>
            </a:lvl1pPr>
            <a:lvl2pPr marL="742932" indent="-285744">
              <a:spcBef>
                <a:spcPts val="0"/>
              </a:spcBef>
              <a:buFont typeface="Arial" panose="020B0604020202020204" pitchFamily="34" charset="0"/>
              <a:buChar char="•"/>
              <a:defRPr sz="2000" baseline="0"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D8A7ED-69E9-436F-AE24-6E5839D2CEF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196752"/>
            <a:ext cx="12192000" cy="0"/>
          </a:xfrm>
          <a:prstGeom prst="line">
            <a:avLst/>
          </a:prstGeom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85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7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55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95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13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10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40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22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A7ED-69E9-436F-AE24-6E5839D2CE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9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elebratingfamilystories.blogspot.com/2013/12/mystery-monday-what-happened-to-hiram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A67DB-2F6F-F323-C5A9-2A45797B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DD8A7ED-69E9-436F-AE24-6E5839D2CEF3}" type="slidenum">
              <a:rPr lang="en-GB" smtClean="0"/>
              <a:pPr>
                <a:spcAft>
                  <a:spcPts val="600"/>
                </a:spcAft>
              </a:pPr>
              <a:t>1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7F2FA8-2D80-669B-29CD-5BC4860D936D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3458266"/>
          </a:xfrm>
          <a:prstGeom prst="rect">
            <a:avLst/>
          </a:prstGeom>
        </p:spPr>
        <p:txBody>
          <a:bodyPr/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400" b="0" i="0" u="none" strike="noStrike" baseline="0" dirty="0">
              <a:solidFill>
                <a:srgbClr val="3A4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b="0" i="0" u="none" strike="noStrike" baseline="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3200" b="1" i="0" u="none" strike="noStrike" baseline="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compmed</a:t>
            </a:r>
            <a:r>
              <a:rPr lang="en-GB" sz="32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3200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command for estimating causal mediation effects with non-adherence to treatment allocation</a:t>
            </a:r>
          </a:p>
          <a:p>
            <a:endParaRPr lang="en-GB" sz="2000" b="0" i="1" u="sng" strike="noStrike" baseline="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r>
              <a:rPr lang="en-GB" sz="2000" b="0" i="1" u="sng" strike="noStrike" baseline="0" dirty="0">
                <a:solidFill>
                  <a:srgbClr val="3A4A6A"/>
                </a:solidFill>
                <a:latin typeface="Calibri" panose="020F0502020204030204" pitchFamily="34" charset="0"/>
              </a:rPr>
              <a:t> Anca Chis Ster</a:t>
            </a:r>
            <a:r>
              <a:rPr lang="en-GB" sz="2000" b="0" i="1" u="none" strike="noStrike" baseline="0" dirty="0">
                <a:solidFill>
                  <a:srgbClr val="3A4A6A"/>
                </a:solidFill>
                <a:latin typeface="Calibri" panose="020F0502020204030204" pitchFamily="34" charset="0"/>
              </a:rPr>
              <a:t>, Sabine Landau, Richard Emsley </a:t>
            </a:r>
          </a:p>
          <a:p>
            <a:r>
              <a:rPr lang="en-GB" sz="2000" b="0" i="1" u="none" strike="noStrike" baseline="0" dirty="0">
                <a:solidFill>
                  <a:srgbClr val="3A4A6A"/>
                </a:solidFill>
                <a:latin typeface="Calibri" panose="020F0502020204030204" pitchFamily="34" charset="0"/>
              </a:rPr>
              <a:t>Department of Biostatistics and Health Informatics, King’s College London, United Kingdom</a:t>
            </a:r>
          </a:p>
          <a:p>
            <a:endParaRPr lang="en-GB" sz="2000" b="0" i="1" u="none" strike="noStrike" baseline="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r>
              <a:rPr lang="en-GB" sz="2000" b="0" i="1" u="none" strike="noStrike" baseline="0" dirty="0">
                <a:solidFill>
                  <a:srgbClr val="3A4A6A"/>
                </a:solidFill>
                <a:latin typeface="+mn-lt"/>
              </a:rPr>
              <a:t>Thursday 12</a:t>
            </a:r>
            <a:r>
              <a:rPr lang="en-GB" sz="2000" b="0" i="1" u="none" strike="noStrike" baseline="30000" dirty="0">
                <a:solidFill>
                  <a:srgbClr val="3A4A6A"/>
                </a:solidFill>
                <a:latin typeface="+mn-lt"/>
              </a:rPr>
              <a:t>rd</a:t>
            </a:r>
            <a:r>
              <a:rPr lang="en-GB" sz="2000" b="0" i="1" u="none" strike="noStrike" baseline="0" dirty="0">
                <a:solidFill>
                  <a:srgbClr val="3A4A6A"/>
                </a:solidFill>
                <a:latin typeface="+mn-lt"/>
              </a:rPr>
              <a:t> September 2024</a:t>
            </a:r>
          </a:p>
          <a:p>
            <a:r>
              <a:rPr lang="en-GB" sz="2000" i="1" dirty="0">
                <a:solidFill>
                  <a:srgbClr val="3A4A6A"/>
                </a:solidFill>
                <a:effectLst/>
                <a:highlight>
                  <a:srgbClr val="FCFCFC"/>
                </a:highlight>
                <a:latin typeface="+mn-lt"/>
              </a:rPr>
              <a:t>2024 UK Stata Conference</a:t>
            </a:r>
            <a:endParaRPr lang="en-GB" sz="2000" b="0" i="1" dirty="0">
              <a:solidFill>
                <a:srgbClr val="17365D"/>
              </a:solidFill>
              <a:effectLst/>
              <a:highlight>
                <a:srgbClr val="FCFCFC"/>
              </a:highlight>
              <a:latin typeface="+mn-lt"/>
            </a:endParaRPr>
          </a:p>
          <a:p>
            <a:endParaRPr lang="en-GB" sz="2000" b="0" i="1" u="none" strike="noStrike" baseline="0" dirty="0">
              <a:solidFill>
                <a:srgbClr val="3A4A6A"/>
              </a:solidFill>
              <a:latin typeface="Calibri" panose="020F0502020204030204" pitchFamily="34" charset="0"/>
            </a:endParaRPr>
          </a:p>
          <a:p>
            <a:endParaRPr lang="en-GB" sz="2000" i="1" dirty="0">
              <a:solidFill>
                <a:srgbClr val="3A4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6000" b="1" i="1" dirty="0">
              <a:solidFill>
                <a:srgbClr val="3A4A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National Institute for Health and Care Research logo | Homepage">
            <a:extLst>
              <a:ext uri="{FF2B5EF4-FFF2-40B4-BE49-F238E27FC236}">
                <a16:creationId xmlns:a16="http://schemas.microsoft.com/office/drawing/2014/main" id="{88F5F27B-7812-A4EF-5D5F-4C9AAD3D9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85334"/>
            <a:ext cx="3377217" cy="33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maudsleybrc.nihr.ac.uk/media/219630/maudsley-biomedical-research-centre_logo_outlined_rgb_col_jan19.png?width=350&amp;height=70">
            <a:extLst>
              <a:ext uri="{FF2B5EF4-FFF2-40B4-BE49-F238E27FC236}">
                <a16:creationId xmlns:a16="http://schemas.microsoft.com/office/drawing/2014/main" id="{B4C13ADB-3080-9A4D-A09C-5F0A142F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657" y="5752932"/>
            <a:ext cx="3017112" cy="6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10" descr="KHP_M_oneline_lr_RGB.jpg">
            <a:extLst>
              <a:ext uri="{FF2B5EF4-FFF2-40B4-BE49-F238E27FC236}">
                <a16:creationId xmlns:a16="http://schemas.microsoft.com/office/drawing/2014/main" id="{4F046341-D139-59CF-975B-2EA19C5B3C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194" y="6333021"/>
            <a:ext cx="5474355" cy="42284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FDE406A-26AD-1BE5-6106-BD8115ED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75" y="4220583"/>
            <a:ext cx="1919250" cy="14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ta - Insight Platforms">
            <a:extLst>
              <a:ext uri="{FF2B5EF4-FFF2-40B4-BE49-F238E27FC236}">
                <a16:creationId xmlns:a16="http://schemas.microsoft.com/office/drawing/2014/main" id="{CA74934B-9FB2-E9FB-693D-1694C0BF5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3" b="37023"/>
          <a:stretch/>
        </p:blipFill>
        <p:spPr bwMode="auto">
          <a:xfrm>
            <a:off x="8396286" y="3877720"/>
            <a:ext cx="2799853" cy="76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97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Combining mediation and non-adherence: </a:t>
            </a:r>
            <a:r>
              <a:rPr lang="en-GB" b="0" dirty="0"/>
              <a:t>Identification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800B37-6E3F-6D1F-0112-3EBD391C63F0}"/>
              </a:ext>
            </a:extLst>
          </p:cNvPr>
          <p:cNvGrpSpPr/>
          <p:nvPr/>
        </p:nvGrpSpPr>
        <p:grpSpPr>
          <a:xfrm>
            <a:off x="1963646" y="3866212"/>
            <a:ext cx="1884459" cy="873722"/>
            <a:chOff x="4325251" y="3862917"/>
            <a:chExt cx="1884459" cy="87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DADCAE-5E88-4795-8AAB-74EEF893F24B}"/>
                </a:ext>
              </a:extLst>
            </p:cNvPr>
            <p:cNvSpPr/>
            <p:nvPr/>
          </p:nvSpPr>
          <p:spPr>
            <a:xfrm>
              <a:off x="4388862" y="386291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A19D1-4982-4E9C-AF9F-C80AC5067EAE}"/>
                </a:ext>
              </a:extLst>
            </p:cNvPr>
            <p:cNvSpPr txBox="1"/>
            <p:nvPr/>
          </p:nvSpPr>
          <p:spPr>
            <a:xfrm>
              <a:off x="4325251" y="399605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Randomisation</a:t>
              </a:r>
            </a:p>
            <a:p>
              <a:pPr algn="ctr"/>
              <a:r>
                <a:rPr lang="en-GB" sz="1700" b="1" dirty="0"/>
                <a:t>(R)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CE34E-27BA-4107-BB26-0C0E1C777A23}"/>
              </a:ext>
            </a:extLst>
          </p:cNvPr>
          <p:cNvGrpSpPr/>
          <p:nvPr/>
        </p:nvGrpSpPr>
        <p:grpSpPr>
          <a:xfrm>
            <a:off x="6673011" y="3866212"/>
            <a:ext cx="1884459" cy="873722"/>
            <a:chOff x="4321533" y="3873207"/>
            <a:chExt cx="1884459" cy="8737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212DBB-5FFB-47B1-AF8E-1847F973EE0C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41A00-18CF-4BC4-A49D-EBBBF0CC83A6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Outcome</a:t>
              </a:r>
            </a:p>
            <a:p>
              <a:pPr algn="ctr"/>
              <a:r>
                <a:rPr lang="en-GB" sz="1700" b="1" dirty="0"/>
                <a:t>(Y)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554555-71F5-4800-A04F-98BA62D7496F}"/>
              </a:ext>
            </a:extLst>
          </p:cNvPr>
          <p:cNvGrpSpPr/>
          <p:nvPr/>
        </p:nvGrpSpPr>
        <p:grpSpPr>
          <a:xfrm>
            <a:off x="4315221" y="3866212"/>
            <a:ext cx="1884459" cy="873722"/>
            <a:chOff x="4321533" y="3873207"/>
            <a:chExt cx="1884459" cy="873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DC65F9-AD45-4733-8052-513198EEA800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72128F-169A-4FB5-8823-490754441F8A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Treatment receipt</a:t>
              </a:r>
            </a:p>
            <a:p>
              <a:pPr algn="ctr"/>
              <a:r>
                <a:rPr lang="en-GB" sz="1700" b="1" dirty="0"/>
                <a:t>(D)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D40A78-0B76-4F9E-B8D9-3E05929B2649}"/>
              </a:ext>
            </a:extLst>
          </p:cNvPr>
          <p:cNvCxnSpPr>
            <a:cxnSpLocks/>
          </p:cNvCxnSpPr>
          <p:nvPr/>
        </p:nvCxnSpPr>
        <p:spPr>
          <a:xfrm>
            <a:off x="14622808" y="4316194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BAD3AD-5FF7-4A0D-9C34-55E8B6CEE604}"/>
              </a:ext>
            </a:extLst>
          </p:cNvPr>
          <p:cNvGrpSpPr/>
          <p:nvPr/>
        </p:nvGrpSpPr>
        <p:grpSpPr>
          <a:xfrm>
            <a:off x="5493307" y="2037219"/>
            <a:ext cx="1884459" cy="873722"/>
            <a:chOff x="4317649" y="3873207"/>
            <a:chExt cx="1884459" cy="8737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B3FDAB-E8A2-47F0-99CB-ACA9ADA0E0F1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51E1F-A715-4A30-9120-B4F6FB938D11}"/>
                </a:ext>
              </a:extLst>
            </p:cNvPr>
            <p:cNvSpPr txBox="1"/>
            <p:nvPr/>
          </p:nvSpPr>
          <p:spPr>
            <a:xfrm>
              <a:off x="4317649" y="4008756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Mediator</a:t>
              </a:r>
            </a:p>
            <a:p>
              <a:pPr algn="ctr"/>
              <a:r>
                <a:rPr lang="en-GB" sz="1700" b="1" dirty="0"/>
                <a:t>(M)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D6E8B1-18F8-4109-B286-7C2C93B0C261}"/>
              </a:ext>
            </a:extLst>
          </p:cNvPr>
          <p:cNvCxnSpPr>
            <a:cxnSpLocks/>
          </p:cNvCxnSpPr>
          <p:nvPr/>
        </p:nvCxnSpPr>
        <p:spPr>
          <a:xfrm flipV="1">
            <a:off x="5252051" y="2909293"/>
            <a:ext cx="720480" cy="9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5F867D-F107-4F5C-9810-B94F588CFE03}"/>
              </a:ext>
            </a:extLst>
          </p:cNvPr>
          <p:cNvCxnSpPr>
            <a:cxnSpLocks/>
          </p:cNvCxnSpPr>
          <p:nvPr/>
        </p:nvCxnSpPr>
        <p:spPr>
          <a:xfrm>
            <a:off x="6977306" y="2906698"/>
            <a:ext cx="641716" cy="96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D67FF-8307-435E-B53E-DEE8F6079448}"/>
              </a:ext>
            </a:extLst>
          </p:cNvPr>
          <p:cNvSpPr txBox="1"/>
          <p:nvPr/>
        </p:nvSpPr>
        <p:spPr>
          <a:xfrm>
            <a:off x="15285808" y="3637518"/>
            <a:ext cx="6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ITT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5FFEF4-E0D0-48A5-8FD5-346A2B2BCFC7}"/>
              </a:ext>
            </a:extLst>
          </p:cNvPr>
          <p:cNvSpPr txBox="1"/>
          <p:nvPr/>
        </p:nvSpPr>
        <p:spPr>
          <a:xfrm>
            <a:off x="-1443846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FA39A7-4EDB-4F3E-AA31-A08AB02A10DE}"/>
              </a:ext>
            </a:extLst>
          </p:cNvPr>
          <p:cNvSpPr txBox="1"/>
          <p:nvPr/>
        </p:nvSpPr>
        <p:spPr>
          <a:xfrm>
            <a:off x="5940247" y="7359036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53EB4-1701-438B-B692-39208739E625}"/>
              </a:ext>
            </a:extLst>
          </p:cNvPr>
          <p:cNvSpPr txBox="1"/>
          <p:nvPr/>
        </p:nvSpPr>
        <p:spPr>
          <a:xfrm>
            <a:off x="-733928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NIE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BA430E-145E-4A09-B5B7-A29ACB43DAA7}"/>
              </a:ext>
            </a:extLst>
          </p:cNvPr>
          <p:cNvSpPr txBox="1"/>
          <p:nvPr/>
        </p:nvSpPr>
        <p:spPr>
          <a:xfrm>
            <a:off x="-2415387" y="1499601"/>
            <a:ext cx="167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ITT</a:t>
            </a:r>
          </a:p>
          <a:p>
            <a:pPr algn="ctr"/>
            <a:r>
              <a:rPr lang="en-GB" sz="2400" dirty="0"/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/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825058-85B5-46C0-A4D0-93ACBC9056ED}"/>
              </a:ext>
            </a:extLst>
          </p:cNvPr>
          <p:cNvCxnSpPr>
            <a:cxnSpLocks/>
          </p:cNvCxnSpPr>
          <p:nvPr/>
        </p:nvCxnSpPr>
        <p:spPr>
          <a:xfrm flipH="1">
            <a:off x="5318486" y="-1660452"/>
            <a:ext cx="1962611" cy="106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0846B8DD-706C-4ACA-B6AF-58822AD81229}"/>
              </a:ext>
            </a:extLst>
          </p:cNvPr>
          <p:cNvSpPr txBox="1">
            <a:spLocks/>
          </p:cNvSpPr>
          <p:nvPr/>
        </p:nvSpPr>
        <p:spPr>
          <a:xfrm>
            <a:off x="5437550" y="5596930"/>
            <a:ext cx="2844800" cy="1145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X, U = measured or unmeasured variables</a:t>
            </a:r>
          </a:p>
          <a:p>
            <a:pPr algn="l"/>
            <a:r>
              <a:rPr lang="en-GB" dirty="0"/>
              <a:t>ITT = Intention-to-treat</a:t>
            </a:r>
          </a:p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NDE = Natural Direct Effect</a:t>
            </a:r>
          </a:p>
          <a:p>
            <a:pPr algn="l"/>
            <a:r>
              <a:rPr lang="en-GB" dirty="0"/>
              <a:t>NIE = Natural Indirect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9C015-8028-A614-8697-E0985FEA878E}"/>
              </a:ext>
            </a:extLst>
          </p:cNvPr>
          <p:cNvGrpSpPr/>
          <p:nvPr/>
        </p:nvGrpSpPr>
        <p:grpSpPr>
          <a:xfrm>
            <a:off x="14310796" y="-381069"/>
            <a:ext cx="1749471" cy="881816"/>
            <a:chOff x="5526637" y="2024683"/>
            <a:chExt cx="1749471" cy="881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2FAB-508E-4BE1-A653-FD38DC0A6A4D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8EC2B-77DD-438D-9A75-2BE6DE7C2DC6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B71DD-3278-43BF-9374-B71C9D0689E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5181649" y="500747"/>
            <a:ext cx="3883" cy="58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0D69A-AE0F-4B76-B47B-06884C9D5D7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6060267" y="63886"/>
            <a:ext cx="1473025" cy="102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4D0236-964B-BE29-24DF-D607DB62D6A9}"/>
              </a:ext>
            </a:extLst>
          </p:cNvPr>
          <p:cNvSpPr txBox="1"/>
          <p:nvPr/>
        </p:nvSpPr>
        <p:spPr>
          <a:xfrm>
            <a:off x="12079825" y="-1126662"/>
            <a:ext cx="143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 = a*b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A06F2-BCC5-6F46-3BC9-23A646FC6321}"/>
              </a:ext>
            </a:extLst>
          </p:cNvPr>
          <p:cNvSpPr txBox="1"/>
          <p:nvPr/>
        </p:nvSpPr>
        <p:spPr>
          <a:xfrm>
            <a:off x="5789447" y="6897370"/>
            <a:ext cx="15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 = c’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5685FE-89D6-7C72-A29E-E78603E5A1B9}"/>
              </a:ext>
            </a:extLst>
          </p:cNvPr>
          <p:cNvSpPr txBox="1"/>
          <p:nvPr/>
        </p:nvSpPr>
        <p:spPr>
          <a:xfrm>
            <a:off x="952200" y="-1366909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41C0DD-FB1A-CD5D-F220-C6315D4C1195}"/>
              </a:ext>
            </a:extLst>
          </p:cNvPr>
          <p:cNvSpPr txBox="1"/>
          <p:nvPr/>
        </p:nvSpPr>
        <p:spPr>
          <a:xfrm>
            <a:off x="6192647" y="7636035"/>
            <a:ext cx="395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c’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694B5A-0974-1B1F-1E88-04998F85674D}"/>
              </a:ext>
            </a:extLst>
          </p:cNvPr>
          <p:cNvSpPr txBox="1"/>
          <p:nvPr/>
        </p:nvSpPr>
        <p:spPr>
          <a:xfrm>
            <a:off x="12870300" y="-483995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123E2CA-DADE-FD0D-D46D-3DF8EF98BC44}"/>
              </a:ext>
            </a:extLst>
          </p:cNvPr>
          <p:cNvGrpSpPr/>
          <p:nvPr/>
        </p:nvGrpSpPr>
        <p:grpSpPr>
          <a:xfrm>
            <a:off x="13883395" y="2266982"/>
            <a:ext cx="559332" cy="524248"/>
            <a:chOff x="4250155" y="3873207"/>
            <a:chExt cx="1884460" cy="87372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DFA1A7-A5E4-3249-C022-7B8A13B51A2A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BECA0-0718-BA41-43D1-8377D4B72A7E}"/>
                </a:ext>
              </a:extLst>
            </p:cNvPr>
            <p:cNvSpPr txBox="1"/>
            <p:nvPr/>
          </p:nvSpPr>
          <p:spPr>
            <a:xfrm>
              <a:off x="4250155" y="4039637"/>
              <a:ext cx="1884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U,X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D63DFE-D7D3-5BA5-4DFA-880FE7FBD872}"/>
              </a:ext>
            </a:extLst>
          </p:cNvPr>
          <p:cNvCxnSpPr>
            <a:cxnSpLocks/>
          </p:cNvCxnSpPr>
          <p:nvPr/>
        </p:nvCxnSpPr>
        <p:spPr>
          <a:xfrm flipH="1">
            <a:off x="13512800" y="2529106"/>
            <a:ext cx="41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316E1-9670-27F6-25EA-D2F7326745C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4183094" y="2791230"/>
            <a:ext cx="23701" cy="96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F25647-6F6D-E1B1-EC40-5E016548212B}"/>
              </a:ext>
            </a:extLst>
          </p:cNvPr>
          <p:cNvCxnSpPr>
            <a:cxnSpLocks/>
          </p:cNvCxnSpPr>
          <p:nvPr/>
        </p:nvCxnSpPr>
        <p:spPr>
          <a:xfrm>
            <a:off x="3780543" y="4315839"/>
            <a:ext cx="5982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73C365-7915-813D-D59B-264CBC8217ED}"/>
              </a:ext>
            </a:extLst>
          </p:cNvPr>
          <p:cNvCxnSpPr>
            <a:cxnSpLocks/>
          </p:cNvCxnSpPr>
          <p:nvPr/>
        </p:nvCxnSpPr>
        <p:spPr>
          <a:xfrm flipH="1">
            <a:off x="5534707" y="-1182243"/>
            <a:ext cx="1962611" cy="10675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EF0035-B55F-34C1-614D-87A44DF5CCD4}"/>
              </a:ext>
            </a:extLst>
          </p:cNvPr>
          <p:cNvGrpSpPr/>
          <p:nvPr/>
        </p:nvGrpSpPr>
        <p:grpSpPr>
          <a:xfrm>
            <a:off x="6158266" y="-2702114"/>
            <a:ext cx="514745" cy="369332"/>
            <a:chOff x="7180202" y="2237059"/>
            <a:chExt cx="514745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A156A7-3F36-EE5A-BB92-F8D544F1B58D}"/>
                </a:ext>
              </a:extLst>
            </p:cNvPr>
            <p:cNvSpPr/>
            <p:nvPr/>
          </p:nvSpPr>
          <p:spPr>
            <a:xfrm>
              <a:off x="7180202" y="2238156"/>
              <a:ext cx="514745" cy="349343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034B8-8816-03D6-0133-6A596D4A541D}"/>
                </a:ext>
              </a:extLst>
            </p:cNvPr>
            <p:cNvSpPr txBox="1"/>
            <p:nvPr/>
          </p:nvSpPr>
          <p:spPr>
            <a:xfrm>
              <a:off x="7309621" y="2237059"/>
              <a:ext cx="25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U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4D48B0-9A8F-DF7C-A6D6-8D0A83FCFAA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673011" y="-2526345"/>
            <a:ext cx="463301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969467-F1C8-0CEA-2342-45C464B0B26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748773" y="-2526345"/>
            <a:ext cx="409493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B3DAB179-D2E4-A1F0-DAB5-983A90496000}"/>
              </a:ext>
            </a:extLst>
          </p:cNvPr>
          <p:cNvSpPr/>
          <p:nvPr/>
        </p:nvSpPr>
        <p:spPr>
          <a:xfrm>
            <a:off x="9199118" y="-381069"/>
            <a:ext cx="122705" cy="11789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80FE4-96B9-0431-79F7-446C957A4578}"/>
              </a:ext>
            </a:extLst>
          </p:cNvPr>
          <p:cNvCxnSpPr>
            <a:cxnSpLocks/>
          </p:cNvCxnSpPr>
          <p:nvPr/>
        </p:nvCxnSpPr>
        <p:spPr>
          <a:xfrm>
            <a:off x="6134450" y="4315839"/>
            <a:ext cx="602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C03DC-D400-AC7B-8EF7-124989D92511}"/>
              </a:ext>
            </a:extLst>
          </p:cNvPr>
          <p:cNvGrpSpPr/>
          <p:nvPr/>
        </p:nvGrpSpPr>
        <p:grpSpPr>
          <a:xfrm>
            <a:off x="3074749" y="2342467"/>
            <a:ext cx="1749471" cy="881816"/>
            <a:chOff x="5526637" y="2024683"/>
            <a:chExt cx="1749471" cy="8818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1CC3CF-ECD4-A492-8CC7-2EFD2C9053A4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A413A-5146-1F1C-2568-3907C72F60EC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BB678E-FF06-A021-816C-EEC16410B130}"/>
              </a:ext>
            </a:extLst>
          </p:cNvPr>
          <p:cNvCxnSpPr>
            <a:cxnSpLocks/>
          </p:cNvCxnSpPr>
          <p:nvPr/>
        </p:nvCxnSpPr>
        <p:spPr>
          <a:xfrm>
            <a:off x="4824220" y="3042353"/>
            <a:ext cx="2297069" cy="829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1CCC59-596D-B33A-5C4E-B0940409571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824220" y="2480633"/>
            <a:ext cx="739887" cy="306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00499C-5F64-1DD6-F68F-A90AA7D9808B}"/>
              </a:ext>
            </a:extLst>
          </p:cNvPr>
          <p:cNvCxnSpPr>
            <a:cxnSpLocks/>
          </p:cNvCxnSpPr>
          <p:nvPr/>
        </p:nvCxnSpPr>
        <p:spPr>
          <a:xfrm>
            <a:off x="4226601" y="3219630"/>
            <a:ext cx="597619" cy="649533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1D8A49A-BE15-441B-9DAA-41D899A63085}"/>
              </a:ext>
            </a:extLst>
          </p:cNvPr>
          <p:cNvSpPr/>
          <p:nvPr/>
        </p:nvSpPr>
        <p:spPr>
          <a:xfrm>
            <a:off x="807724" y="-608276"/>
            <a:ext cx="303446" cy="28320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6DF070F-4E45-1206-2135-AF263675F38C}"/>
              </a:ext>
            </a:extLst>
          </p:cNvPr>
          <p:cNvSpPr/>
          <p:nvPr/>
        </p:nvSpPr>
        <p:spPr>
          <a:xfrm>
            <a:off x="-2801565" y="-2158110"/>
            <a:ext cx="18283938" cy="11749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46B002-1DF9-E7FD-ADED-A47D9D276B55}"/>
              </a:ext>
            </a:extLst>
          </p:cNvPr>
          <p:cNvSpPr txBox="1"/>
          <p:nvPr/>
        </p:nvSpPr>
        <p:spPr>
          <a:xfrm>
            <a:off x="15771320" y="3641665"/>
            <a:ext cx="244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>
                <a:solidFill>
                  <a:srgbClr val="002060"/>
                </a:solidFill>
              </a:rPr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rgbClr val="87ACDA"/>
                </a:solidFill>
              </a:rPr>
              <a:t>NIE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C27F96-0B81-1DB5-6EE8-FFAF069F834D}"/>
              </a:ext>
            </a:extLst>
          </p:cNvPr>
          <p:cNvSpPr/>
          <p:nvPr/>
        </p:nvSpPr>
        <p:spPr>
          <a:xfrm>
            <a:off x="4886999" y="3044282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5E6EBD-73DB-73EA-41E5-E2FD40B3E2AA}"/>
              </a:ext>
            </a:extLst>
          </p:cNvPr>
          <p:cNvSpPr txBox="1"/>
          <p:nvPr/>
        </p:nvSpPr>
        <p:spPr>
          <a:xfrm>
            <a:off x="4920040" y="3041401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U1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0EB7072-FE50-8895-64EA-83B0B0DACE06}"/>
              </a:ext>
            </a:extLst>
          </p:cNvPr>
          <p:cNvCxnSpPr>
            <a:cxnSpLocks/>
          </p:cNvCxnSpPr>
          <p:nvPr/>
        </p:nvCxnSpPr>
        <p:spPr>
          <a:xfrm flipV="1">
            <a:off x="5288435" y="2840314"/>
            <a:ext cx="280436" cy="2300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B50797A-F661-9C71-4FB9-E85C0A02F559}"/>
              </a:ext>
            </a:extLst>
          </p:cNvPr>
          <p:cNvCxnSpPr>
            <a:cxnSpLocks/>
          </p:cNvCxnSpPr>
          <p:nvPr/>
        </p:nvCxnSpPr>
        <p:spPr>
          <a:xfrm>
            <a:off x="5144371" y="3389937"/>
            <a:ext cx="28030" cy="47387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AB94BE91-4B62-126E-77C1-03DF3BF18CEE}"/>
              </a:ext>
            </a:extLst>
          </p:cNvPr>
          <p:cNvSpPr/>
          <p:nvPr/>
        </p:nvSpPr>
        <p:spPr>
          <a:xfrm>
            <a:off x="6254428" y="4814315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2E3905-2D7C-CED5-A56D-E26F9E8E3775}"/>
              </a:ext>
            </a:extLst>
          </p:cNvPr>
          <p:cNvSpPr txBox="1"/>
          <p:nvPr/>
        </p:nvSpPr>
        <p:spPr>
          <a:xfrm>
            <a:off x="6287469" y="4811434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U2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5C977EC-7469-3C59-FA1D-6897252433ED}"/>
              </a:ext>
            </a:extLst>
          </p:cNvPr>
          <p:cNvCxnSpPr>
            <a:cxnSpLocks/>
          </p:cNvCxnSpPr>
          <p:nvPr/>
        </p:nvCxnSpPr>
        <p:spPr>
          <a:xfrm flipV="1">
            <a:off x="6736107" y="4743991"/>
            <a:ext cx="249739" cy="1548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24F64D7-E994-9028-0545-4938C770A534}"/>
              </a:ext>
            </a:extLst>
          </p:cNvPr>
          <p:cNvCxnSpPr>
            <a:cxnSpLocks/>
          </p:cNvCxnSpPr>
          <p:nvPr/>
        </p:nvCxnSpPr>
        <p:spPr>
          <a:xfrm flipH="1" flipV="1">
            <a:off x="6055353" y="4747634"/>
            <a:ext cx="245320" cy="1352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A1BB5372-7183-A959-DDC6-83CAD2C4CD28}"/>
              </a:ext>
            </a:extLst>
          </p:cNvPr>
          <p:cNvSpPr/>
          <p:nvPr/>
        </p:nvSpPr>
        <p:spPr>
          <a:xfrm>
            <a:off x="2166443" y="-370443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C7671A27-F84D-42BA-7163-86CE504B2F95}"/>
              </a:ext>
            </a:extLst>
          </p:cNvPr>
          <p:cNvSpPr/>
          <p:nvPr/>
        </p:nvSpPr>
        <p:spPr>
          <a:xfrm>
            <a:off x="5164197" y="7620826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115C53C-608B-7B5B-5CAC-21FF7407AB16}"/>
              </a:ext>
            </a:extLst>
          </p:cNvPr>
          <p:cNvSpPr/>
          <p:nvPr/>
        </p:nvSpPr>
        <p:spPr>
          <a:xfrm>
            <a:off x="4343919" y="3558521"/>
            <a:ext cx="4520536" cy="16710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6C77D8-927A-A4B0-F77C-5E2246F4D0C9}"/>
              </a:ext>
            </a:extLst>
          </p:cNvPr>
          <p:cNvSpPr txBox="1"/>
          <p:nvPr/>
        </p:nvSpPr>
        <p:spPr>
          <a:xfrm>
            <a:off x="6083300" y="5232197"/>
            <a:ext cx="610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CACE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78996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Combining mediation and non-adherence: </a:t>
            </a:r>
            <a:r>
              <a:rPr lang="en-GB" b="0" dirty="0"/>
              <a:t>Identification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800B37-6E3F-6D1F-0112-3EBD391C63F0}"/>
              </a:ext>
            </a:extLst>
          </p:cNvPr>
          <p:cNvGrpSpPr/>
          <p:nvPr/>
        </p:nvGrpSpPr>
        <p:grpSpPr>
          <a:xfrm>
            <a:off x="1963646" y="3866212"/>
            <a:ext cx="1884459" cy="873722"/>
            <a:chOff x="4325251" y="3862917"/>
            <a:chExt cx="1884459" cy="87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DADCAE-5E88-4795-8AAB-74EEF893F24B}"/>
                </a:ext>
              </a:extLst>
            </p:cNvPr>
            <p:cNvSpPr/>
            <p:nvPr/>
          </p:nvSpPr>
          <p:spPr>
            <a:xfrm>
              <a:off x="4388862" y="386291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A19D1-4982-4E9C-AF9F-C80AC5067EAE}"/>
                </a:ext>
              </a:extLst>
            </p:cNvPr>
            <p:cNvSpPr txBox="1"/>
            <p:nvPr/>
          </p:nvSpPr>
          <p:spPr>
            <a:xfrm>
              <a:off x="4325251" y="399605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Randomisation</a:t>
              </a:r>
            </a:p>
            <a:p>
              <a:pPr algn="ctr"/>
              <a:r>
                <a:rPr lang="en-GB" sz="1700" b="1" dirty="0"/>
                <a:t>(R)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CE34E-27BA-4107-BB26-0C0E1C777A23}"/>
              </a:ext>
            </a:extLst>
          </p:cNvPr>
          <p:cNvGrpSpPr/>
          <p:nvPr/>
        </p:nvGrpSpPr>
        <p:grpSpPr>
          <a:xfrm>
            <a:off x="6673011" y="3866212"/>
            <a:ext cx="1884459" cy="873722"/>
            <a:chOff x="4321533" y="3873207"/>
            <a:chExt cx="1884459" cy="8737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212DBB-5FFB-47B1-AF8E-1847F973EE0C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41A00-18CF-4BC4-A49D-EBBBF0CC83A6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Outcome</a:t>
              </a:r>
            </a:p>
            <a:p>
              <a:pPr algn="ctr"/>
              <a:r>
                <a:rPr lang="en-GB" sz="1700" b="1" dirty="0"/>
                <a:t>(Y)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554555-71F5-4800-A04F-98BA62D7496F}"/>
              </a:ext>
            </a:extLst>
          </p:cNvPr>
          <p:cNvGrpSpPr/>
          <p:nvPr/>
        </p:nvGrpSpPr>
        <p:grpSpPr>
          <a:xfrm>
            <a:off x="4315221" y="3866212"/>
            <a:ext cx="1884459" cy="873722"/>
            <a:chOff x="4321533" y="3873207"/>
            <a:chExt cx="1884459" cy="873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DC65F9-AD45-4733-8052-513198EEA800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72128F-169A-4FB5-8823-490754441F8A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Treatment receipt</a:t>
              </a:r>
            </a:p>
            <a:p>
              <a:pPr algn="ctr"/>
              <a:r>
                <a:rPr lang="en-GB" sz="1700" b="1" dirty="0"/>
                <a:t>(D)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D40A78-0B76-4F9E-B8D9-3E05929B2649}"/>
              </a:ext>
            </a:extLst>
          </p:cNvPr>
          <p:cNvCxnSpPr>
            <a:cxnSpLocks/>
          </p:cNvCxnSpPr>
          <p:nvPr/>
        </p:nvCxnSpPr>
        <p:spPr>
          <a:xfrm>
            <a:off x="14622808" y="4316194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BAD3AD-5FF7-4A0D-9C34-55E8B6CEE604}"/>
              </a:ext>
            </a:extLst>
          </p:cNvPr>
          <p:cNvGrpSpPr/>
          <p:nvPr/>
        </p:nvGrpSpPr>
        <p:grpSpPr>
          <a:xfrm>
            <a:off x="5493307" y="2037219"/>
            <a:ext cx="1884459" cy="873722"/>
            <a:chOff x="4317649" y="3873207"/>
            <a:chExt cx="1884459" cy="8737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B3FDAB-E8A2-47F0-99CB-ACA9ADA0E0F1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51E1F-A715-4A30-9120-B4F6FB938D11}"/>
                </a:ext>
              </a:extLst>
            </p:cNvPr>
            <p:cNvSpPr txBox="1"/>
            <p:nvPr/>
          </p:nvSpPr>
          <p:spPr>
            <a:xfrm>
              <a:off x="4317649" y="4008756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Mediator</a:t>
              </a:r>
            </a:p>
            <a:p>
              <a:pPr algn="ctr"/>
              <a:r>
                <a:rPr lang="en-GB" sz="1700" b="1" dirty="0"/>
                <a:t>(M)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D6E8B1-18F8-4109-B286-7C2C93B0C261}"/>
              </a:ext>
            </a:extLst>
          </p:cNvPr>
          <p:cNvCxnSpPr>
            <a:cxnSpLocks/>
          </p:cNvCxnSpPr>
          <p:nvPr/>
        </p:nvCxnSpPr>
        <p:spPr>
          <a:xfrm flipV="1">
            <a:off x="5252051" y="2909293"/>
            <a:ext cx="720480" cy="9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5F867D-F107-4F5C-9810-B94F588CFE03}"/>
              </a:ext>
            </a:extLst>
          </p:cNvPr>
          <p:cNvCxnSpPr>
            <a:cxnSpLocks/>
          </p:cNvCxnSpPr>
          <p:nvPr/>
        </p:nvCxnSpPr>
        <p:spPr>
          <a:xfrm>
            <a:off x="6977306" y="2906698"/>
            <a:ext cx="641716" cy="96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D67FF-8307-435E-B53E-DEE8F6079448}"/>
              </a:ext>
            </a:extLst>
          </p:cNvPr>
          <p:cNvSpPr txBox="1"/>
          <p:nvPr/>
        </p:nvSpPr>
        <p:spPr>
          <a:xfrm>
            <a:off x="15285808" y="3637518"/>
            <a:ext cx="6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ITT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5FFEF4-E0D0-48A5-8FD5-346A2B2BCFC7}"/>
              </a:ext>
            </a:extLst>
          </p:cNvPr>
          <p:cNvSpPr txBox="1"/>
          <p:nvPr/>
        </p:nvSpPr>
        <p:spPr>
          <a:xfrm>
            <a:off x="-1443846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FA39A7-4EDB-4F3E-AA31-A08AB02A10DE}"/>
              </a:ext>
            </a:extLst>
          </p:cNvPr>
          <p:cNvSpPr txBox="1"/>
          <p:nvPr/>
        </p:nvSpPr>
        <p:spPr>
          <a:xfrm>
            <a:off x="5940247" y="7359036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53EB4-1701-438B-B692-39208739E625}"/>
              </a:ext>
            </a:extLst>
          </p:cNvPr>
          <p:cNvSpPr txBox="1"/>
          <p:nvPr/>
        </p:nvSpPr>
        <p:spPr>
          <a:xfrm>
            <a:off x="-733928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NIE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BA430E-145E-4A09-B5B7-A29ACB43DAA7}"/>
              </a:ext>
            </a:extLst>
          </p:cNvPr>
          <p:cNvSpPr txBox="1"/>
          <p:nvPr/>
        </p:nvSpPr>
        <p:spPr>
          <a:xfrm>
            <a:off x="-2415387" y="1499601"/>
            <a:ext cx="167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ITT</a:t>
            </a:r>
          </a:p>
          <a:p>
            <a:pPr algn="ctr"/>
            <a:r>
              <a:rPr lang="en-GB" sz="2400" dirty="0"/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/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825058-85B5-46C0-A4D0-93ACBC9056ED}"/>
              </a:ext>
            </a:extLst>
          </p:cNvPr>
          <p:cNvCxnSpPr>
            <a:cxnSpLocks/>
          </p:cNvCxnSpPr>
          <p:nvPr/>
        </p:nvCxnSpPr>
        <p:spPr>
          <a:xfrm flipH="1">
            <a:off x="5318486" y="-1660452"/>
            <a:ext cx="1962611" cy="106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0846B8DD-706C-4ACA-B6AF-58822AD81229}"/>
              </a:ext>
            </a:extLst>
          </p:cNvPr>
          <p:cNvSpPr txBox="1">
            <a:spLocks/>
          </p:cNvSpPr>
          <p:nvPr/>
        </p:nvSpPr>
        <p:spPr>
          <a:xfrm>
            <a:off x="5437550" y="5596930"/>
            <a:ext cx="2844800" cy="1145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X, U = measured or unmeasured variables</a:t>
            </a:r>
          </a:p>
          <a:p>
            <a:pPr algn="l"/>
            <a:r>
              <a:rPr lang="en-GB" dirty="0"/>
              <a:t>ITT = Intention-to-treat</a:t>
            </a:r>
          </a:p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NDE = Natural Direct Effect</a:t>
            </a:r>
          </a:p>
          <a:p>
            <a:pPr algn="l"/>
            <a:r>
              <a:rPr lang="en-GB" dirty="0"/>
              <a:t>NIE = Natural Indirect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9C015-8028-A614-8697-E0985FEA878E}"/>
              </a:ext>
            </a:extLst>
          </p:cNvPr>
          <p:cNvGrpSpPr/>
          <p:nvPr/>
        </p:nvGrpSpPr>
        <p:grpSpPr>
          <a:xfrm>
            <a:off x="14310796" y="-381069"/>
            <a:ext cx="1749471" cy="881816"/>
            <a:chOff x="5526637" y="2024683"/>
            <a:chExt cx="1749471" cy="881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2FAB-508E-4BE1-A653-FD38DC0A6A4D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8EC2B-77DD-438D-9A75-2BE6DE7C2DC6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B71DD-3278-43BF-9374-B71C9D0689E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5181649" y="500747"/>
            <a:ext cx="3883" cy="58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0D69A-AE0F-4B76-B47B-06884C9D5D7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6060267" y="63886"/>
            <a:ext cx="1473025" cy="102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4D0236-964B-BE29-24DF-D607DB62D6A9}"/>
              </a:ext>
            </a:extLst>
          </p:cNvPr>
          <p:cNvSpPr txBox="1"/>
          <p:nvPr/>
        </p:nvSpPr>
        <p:spPr>
          <a:xfrm>
            <a:off x="12079825" y="-1126662"/>
            <a:ext cx="143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 = a*b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A06F2-BCC5-6F46-3BC9-23A646FC6321}"/>
              </a:ext>
            </a:extLst>
          </p:cNvPr>
          <p:cNvSpPr txBox="1"/>
          <p:nvPr/>
        </p:nvSpPr>
        <p:spPr>
          <a:xfrm>
            <a:off x="5789447" y="6897370"/>
            <a:ext cx="15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 = c’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5685FE-89D6-7C72-A29E-E78603E5A1B9}"/>
              </a:ext>
            </a:extLst>
          </p:cNvPr>
          <p:cNvSpPr txBox="1"/>
          <p:nvPr/>
        </p:nvSpPr>
        <p:spPr>
          <a:xfrm>
            <a:off x="952200" y="-1366909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41C0DD-FB1A-CD5D-F220-C6315D4C1195}"/>
              </a:ext>
            </a:extLst>
          </p:cNvPr>
          <p:cNvSpPr txBox="1"/>
          <p:nvPr/>
        </p:nvSpPr>
        <p:spPr>
          <a:xfrm>
            <a:off x="6192647" y="7636035"/>
            <a:ext cx="395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c’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694B5A-0974-1B1F-1E88-04998F85674D}"/>
              </a:ext>
            </a:extLst>
          </p:cNvPr>
          <p:cNvSpPr txBox="1"/>
          <p:nvPr/>
        </p:nvSpPr>
        <p:spPr>
          <a:xfrm>
            <a:off x="12870300" y="-483995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123E2CA-DADE-FD0D-D46D-3DF8EF98BC44}"/>
              </a:ext>
            </a:extLst>
          </p:cNvPr>
          <p:cNvGrpSpPr/>
          <p:nvPr/>
        </p:nvGrpSpPr>
        <p:grpSpPr>
          <a:xfrm>
            <a:off x="13883395" y="2266982"/>
            <a:ext cx="559332" cy="524248"/>
            <a:chOff x="4250155" y="3873207"/>
            <a:chExt cx="1884460" cy="87372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DFA1A7-A5E4-3249-C022-7B8A13B51A2A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BECA0-0718-BA41-43D1-8377D4B72A7E}"/>
                </a:ext>
              </a:extLst>
            </p:cNvPr>
            <p:cNvSpPr txBox="1"/>
            <p:nvPr/>
          </p:nvSpPr>
          <p:spPr>
            <a:xfrm>
              <a:off x="4250155" y="4039637"/>
              <a:ext cx="1884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U,X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D63DFE-D7D3-5BA5-4DFA-880FE7FBD872}"/>
              </a:ext>
            </a:extLst>
          </p:cNvPr>
          <p:cNvCxnSpPr>
            <a:cxnSpLocks/>
          </p:cNvCxnSpPr>
          <p:nvPr/>
        </p:nvCxnSpPr>
        <p:spPr>
          <a:xfrm flipH="1">
            <a:off x="13512800" y="2529106"/>
            <a:ext cx="41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316E1-9670-27F6-25EA-D2F7326745C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4183094" y="2791230"/>
            <a:ext cx="23701" cy="96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F25647-6F6D-E1B1-EC40-5E016548212B}"/>
              </a:ext>
            </a:extLst>
          </p:cNvPr>
          <p:cNvCxnSpPr>
            <a:cxnSpLocks/>
          </p:cNvCxnSpPr>
          <p:nvPr/>
        </p:nvCxnSpPr>
        <p:spPr>
          <a:xfrm>
            <a:off x="3780543" y="4315839"/>
            <a:ext cx="5982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73C365-7915-813D-D59B-264CBC8217ED}"/>
              </a:ext>
            </a:extLst>
          </p:cNvPr>
          <p:cNvCxnSpPr>
            <a:cxnSpLocks/>
          </p:cNvCxnSpPr>
          <p:nvPr/>
        </p:nvCxnSpPr>
        <p:spPr>
          <a:xfrm flipH="1">
            <a:off x="5534707" y="-1182243"/>
            <a:ext cx="1962611" cy="10675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EF0035-B55F-34C1-614D-87A44DF5CCD4}"/>
              </a:ext>
            </a:extLst>
          </p:cNvPr>
          <p:cNvGrpSpPr/>
          <p:nvPr/>
        </p:nvGrpSpPr>
        <p:grpSpPr>
          <a:xfrm>
            <a:off x="6158266" y="-2702114"/>
            <a:ext cx="514745" cy="369332"/>
            <a:chOff x="7180202" y="2237059"/>
            <a:chExt cx="514745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A156A7-3F36-EE5A-BB92-F8D544F1B58D}"/>
                </a:ext>
              </a:extLst>
            </p:cNvPr>
            <p:cNvSpPr/>
            <p:nvPr/>
          </p:nvSpPr>
          <p:spPr>
            <a:xfrm>
              <a:off x="7180202" y="2238156"/>
              <a:ext cx="514745" cy="349343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034B8-8816-03D6-0133-6A596D4A541D}"/>
                </a:ext>
              </a:extLst>
            </p:cNvPr>
            <p:cNvSpPr txBox="1"/>
            <p:nvPr/>
          </p:nvSpPr>
          <p:spPr>
            <a:xfrm>
              <a:off x="7309621" y="2237059"/>
              <a:ext cx="25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U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4D48B0-9A8F-DF7C-A6D6-8D0A83FCFAA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673011" y="-2526345"/>
            <a:ext cx="463301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969467-F1C8-0CEA-2342-45C464B0B26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748773" y="-2526345"/>
            <a:ext cx="409493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B3DAB179-D2E4-A1F0-DAB5-983A90496000}"/>
              </a:ext>
            </a:extLst>
          </p:cNvPr>
          <p:cNvSpPr/>
          <p:nvPr/>
        </p:nvSpPr>
        <p:spPr>
          <a:xfrm>
            <a:off x="9199118" y="-381069"/>
            <a:ext cx="122705" cy="11789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80FE4-96B9-0431-79F7-446C957A4578}"/>
              </a:ext>
            </a:extLst>
          </p:cNvPr>
          <p:cNvCxnSpPr>
            <a:cxnSpLocks/>
          </p:cNvCxnSpPr>
          <p:nvPr/>
        </p:nvCxnSpPr>
        <p:spPr>
          <a:xfrm>
            <a:off x="6134450" y="4315839"/>
            <a:ext cx="602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C03DC-D400-AC7B-8EF7-124989D92511}"/>
              </a:ext>
            </a:extLst>
          </p:cNvPr>
          <p:cNvGrpSpPr/>
          <p:nvPr/>
        </p:nvGrpSpPr>
        <p:grpSpPr>
          <a:xfrm>
            <a:off x="3074749" y="2342467"/>
            <a:ext cx="1749471" cy="881816"/>
            <a:chOff x="5526637" y="2024683"/>
            <a:chExt cx="1749471" cy="8818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1CC3CF-ECD4-A492-8CC7-2EFD2C9053A4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A413A-5146-1F1C-2568-3907C72F60EC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BB678E-FF06-A021-816C-EEC16410B130}"/>
              </a:ext>
            </a:extLst>
          </p:cNvPr>
          <p:cNvCxnSpPr>
            <a:cxnSpLocks/>
          </p:cNvCxnSpPr>
          <p:nvPr/>
        </p:nvCxnSpPr>
        <p:spPr>
          <a:xfrm>
            <a:off x="4824220" y="3042353"/>
            <a:ext cx="2297069" cy="829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1CCC59-596D-B33A-5C4E-B0940409571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824220" y="2480633"/>
            <a:ext cx="739887" cy="306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00499C-5F64-1DD6-F68F-A90AA7D9808B}"/>
              </a:ext>
            </a:extLst>
          </p:cNvPr>
          <p:cNvCxnSpPr>
            <a:cxnSpLocks/>
          </p:cNvCxnSpPr>
          <p:nvPr/>
        </p:nvCxnSpPr>
        <p:spPr>
          <a:xfrm>
            <a:off x="4226601" y="3219630"/>
            <a:ext cx="597619" cy="649533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1D8A49A-BE15-441B-9DAA-41D899A63085}"/>
              </a:ext>
            </a:extLst>
          </p:cNvPr>
          <p:cNvSpPr/>
          <p:nvPr/>
        </p:nvSpPr>
        <p:spPr>
          <a:xfrm>
            <a:off x="807724" y="-608276"/>
            <a:ext cx="303446" cy="28320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6DF070F-4E45-1206-2135-AF263675F38C}"/>
              </a:ext>
            </a:extLst>
          </p:cNvPr>
          <p:cNvSpPr/>
          <p:nvPr/>
        </p:nvSpPr>
        <p:spPr>
          <a:xfrm>
            <a:off x="-2801565" y="-2158110"/>
            <a:ext cx="18283938" cy="11749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46B002-1DF9-E7FD-ADED-A47D9D276B55}"/>
              </a:ext>
            </a:extLst>
          </p:cNvPr>
          <p:cNvSpPr txBox="1"/>
          <p:nvPr/>
        </p:nvSpPr>
        <p:spPr>
          <a:xfrm>
            <a:off x="15771320" y="3641665"/>
            <a:ext cx="244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>
                <a:solidFill>
                  <a:srgbClr val="002060"/>
                </a:solidFill>
              </a:rPr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rgbClr val="87ACDA"/>
                </a:solidFill>
              </a:rPr>
              <a:t>NIE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C27F96-0B81-1DB5-6EE8-FFAF069F834D}"/>
              </a:ext>
            </a:extLst>
          </p:cNvPr>
          <p:cNvSpPr/>
          <p:nvPr/>
        </p:nvSpPr>
        <p:spPr>
          <a:xfrm>
            <a:off x="4886999" y="3044282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5E6EBD-73DB-73EA-41E5-E2FD40B3E2AA}"/>
              </a:ext>
            </a:extLst>
          </p:cNvPr>
          <p:cNvSpPr txBox="1"/>
          <p:nvPr/>
        </p:nvSpPr>
        <p:spPr>
          <a:xfrm>
            <a:off x="4920040" y="3041401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U1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0EB7072-FE50-8895-64EA-83B0B0DACE06}"/>
              </a:ext>
            </a:extLst>
          </p:cNvPr>
          <p:cNvCxnSpPr>
            <a:cxnSpLocks/>
          </p:cNvCxnSpPr>
          <p:nvPr/>
        </p:nvCxnSpPr>
        <p:spPr>
          <a:xfrm flipV="1">
            <a:off x="5288435" y="2840314"/>
            <a:ext cx="280436" cy="2300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B50797A-F661-9C71-4FB9-E85C0A02F559}"/>
              </a:ext>
            </a:extLst>
          </p:cNvPr>
          <p:cNvCxnSpPr>
            <a:cxnSpLocks/>
          </p:cNvCxnSpPr>
          <p:nvPr/>
        </p:nvCxnSpPr>
        <p:spPr>
          <a:xfrm>
            <a:off x="5144371" y="3389937"/>
            <a:ext cx="28030" cy="47387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AB94BE91-4B62-126E-77C1-03DF3BF18CEE}"/>
              </a:ext>
            </a:extLst>
          </p:cNvPr>
          <p:cNvSpPr/>
          <p:nvPr/>
        </p:nvSpPr>
        <p:spPr>
          <a:xfrm>
            <a:off x="6254428" y="4814315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2E3905-2D7C-CED5-A56D-E26F9E8E3775}"/>
              </a:ext>
            </a:extLst>
          </p:cNvPr>
          <p:cNvSpPr txBox="1"/>
          <p:nvPr/>
        </p:nvSpPr>
        <p:spPr>
          <a:xfrm>
            <a:off x="6287469" y="4811434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U2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5C977EC-7469-3C59-FA1D-6897252433ED}"/>
              </a:ext>
            </a:extLst>
          </p:cNvPr>
          <p:cNvCxnSpPr>
            <a:cxnSpLocks/>
          </p:cNvCxnSpPr>
          <p:nvPr/>
        </p:nvCxnSpPr>
        <p:spPr>
          <a:xfrm flipV="1">
            <a:off x="6736107" y="4743991"/>
            <a:ext cx="249739" cy="1548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24F64D7-E994-9028-0545-4938C770A534}"/>
              </a:ext>
            </a:extLst>
          </p:cNvPr>
          <p:cNvCxnSpPr>
            <a:cxnSpLocks/>
          </p:cNvCxnSpPr>
          <p:nvPr/>
        </p:nvCxnSpPr>
        <p:spPr>
          <a:xfrm flipH="1" flipV="1">
            <a:off x="6055353" y="4747634"/>
            <a:ext cx="245320" cy="1352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A1BB5372-7183-A959-DDC6-83CAD2C4CD28}"/>
              </a:ext>
            </a:extLst>
          </p:cNvPr>
          <p:cNvSpPr/>
          <p:nvPr/>
        </p:nvSpPr>
        <p:spPr>
          <a:xfrm>
            <a:off x="2166443" y="-370443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C7671A27-F84D-42BA-7163-86CE504B2F95}"/>
              </a:ext>
            </a:extLst>
          </p:cNvPr>
          <p:cNvSpPr/>
          <p:nvPr/>
        </p:nvSpPr>
        <p:spPr>
          <a:xfrm>
            <a:off x="5164197" y="7620826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115C53C-608B-7B5B-5CAC-21FF7407AB16}"/>
              </a:ext>
            </a:extLst>
          </p:cNvPr>
          <p:cNvSpPr/>
          <p:nvPr/>
        </p:nvSpPr>
        <p:spPr>
          <a:xfrm>
            <a:off x="4343919" y="1910845"/>
            <a:ext cx="4520536" cy="33187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6C77D8-927A-A4B0-F77C-5E2246F4D0C9}"/>
              </a:ext>
            </a:extLst>
          </p:cNvPr>
          <p:cNvSpPr txBox="1"/>
          <p:nvPr/>
        </p:nvSpPr>
        <p:spPr>
          <a:xfrm>
            <a:off x="6083300" y="5232197"/>
            <a:ext cx="610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CACE</a:t>
            </a:r>
            <a:endParaRPr lang="en-GB" sz="3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3FDCE3-EE5C-ACB5-A1E4-CEEBCAAEC6C0}"/>
              </a:ext>
            </a:extLst>
          </p:cNvPr>
          <p:cNvSpPr txBox="1"/>
          <p:nvPr/>
        </p:nvSpPr>
        <p:spPr>
          <a:xfrm>
            <a:off x="31706" y="1106953"/>
            <a:ext cx="610870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002060"/>
                </a:solidFill>
              </a:rPr>
              <a:t>The </a:t>
            </a:r>
            <a:r>
              <a:rPr lang="en-GB" dirty="0">
                <a:solidFill>
                  <a:srgbClr val="002060"/>
                </a:solidFill>
              </a:rPr>
              <a:t>CACE</a:t>
            </a:r>
            <a:r>
              <a:rPr lang="en-GB" sz="1800" dirty="0">
                <a:solidFill>
                  <a:srgbClr val="002060"/>
                </a:solidFill>
              </a:rPr>
              <a:t> can be partitioned into a: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2D050"/>
                </a:solidFill>
              </a:rPr>
              <a:t>Complier-Average </a:t>
            </a:r>
            <a:r>
              <a:rPr lang="en-GB" dirty="0">
                <a:solidFill>
                  <a:srgbClr val="92D050"/>
                </a:solidFill>
              </a:rPr>
              <a:t>C</a:t>
            </a:r>
            <a:r>
              <a:rPr lang="en-GB" sz="1800" dirty="0">
                <a:solidFill>
                  <a:srgbClr val="92D050"/>
                </a:solidFill>
              </a:rPr>
              <a:t>ausal </a:t>
            </a:r>
            <a:r>
              <a:rPr lang="en-GB" dirty="0">
                <a:solidFill>
                  <a:srgbClr val="92D050"/>
                </a:solidFill>
              </a:rPr>
              <a:t>M</a:t>
            </a:r>
            <a:r>
              <a:rPr lang="en-GB" sz="1800" dirty="0">
                <a:solidFill>
                  <a:srgbClr val="92D050"/>
                </a:solidFill>
              </a:rPr>
              <a:t>ediated </a:t>
            </a:r>
            <a:r>
              <a:rPr lang="en-GB" dirty="0">
                <a:solidFill>
                  <a:srgbClr val="92D050"/>
                </a:solidFill>
              </a:rPr>
              <a:t>E</a:t>
            </a:r>
            <a:r>
              <a:rPr lang="en-GB" sz="1800" dirty="0">
                <a:solidFill>
                  <a:srgbClr val="92D050"/>
                </a:solidFill>
              </a:rPr>
              <a:t>ffect (CACME)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B0F0"/>
                </a:solidFill>
              </a:rPr>
              <a:t>Complier-Average </a:t>
            </a:r>
            <a:r>
              <a:rPr lang="en-GB" dirty="0">
                <a:solidFill>
                  <a:srgbClr val="00B0F0"/>
                </a:solidFill>
              </a:rPr>
              <a:t>N</a:t>
            </a:r>
            <a:r>
              <a:rPr lang="en-GB" sz="1800" dirty="0">
                <a:solidFill>
                  <a:srgbClr val="00B0F0"/>
                </a:solidFill>
              </a:rPr>
              <a:t>atural </a:t>
            </a:r>
            <a:r>
              <a:rPr lang="en-GB" dirty="0">
                <a:solidFill>
                  <a:srgbClr val="00B0F0"/>
                </a:solidFill>
              </a:rPr>
              <a:t>D</a:t>
            </a:r>
            <a:r>
              <a:rPr lang="en-GB" sz="1800" dirty="0">
                <a:solidFill>
                  <a:srgbClr val="00B0F0"/>
                </a:solidFill>
              </a:rPr>
              <a:t>irect </a:t>
            </a:r>
            <a:r>
              <a:rPr lang="en-GB" dirty="0">
                <a:solidFill>
                  <a:srgbClr val="00B0F0"/>
                </a:solidFill>
              </a:rPr>
              <a:t>E</a:t>
            </a:r>
            <a:r>
              <a:rPr lang="en-GB" sz="1800" dirty="0">
                <a:solidFill>
                  <a:srgbClr val="00B0F0"/>
                </a:solidFill>
              </a:rPr>
              <a:t>ffect (CANDE)</a:t>
            </a:r>
            <a:endParaRPr lang="en-GB" sz="1800" dirty="0">
              <a:solidFill>
                <a:srgbClr val="92D05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E5F5EB-E520-EC53-C8C8-51640FA17942}"/>
              </a:ext>
            </a:extLst>
          </p:cNvPr>
          <p:cNvSpPr txBox="1"/>
          <p:nvPr/>
        </p:nvSpPr>
        <p:spPr>
          <a:xfrm>
            <a:off x="7043009" y="5232197"/>
            <a:ext cx="6233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= </a:t>
            </a:r>
            <a:r>
              <a:rPr lang="en-GB" sz="3200" dirty="0">
                <a:solidFill>
                  <a:srgbClr val="92D050"/>
                </a:solidFill>
              </a:rPr>
              <a:t>CACME</a:t>
            </a:r>
            <a:r>
              <a:rPr lang="en-GB" sz="3200" dirty="0">
                <a:solidFill>
                  <a:srgbClr val="002060"/>
                </a:solidFill>
              </a:rPr>
              <a:t> + </a:t>
            </a:r>
            <a:r>
              <a:rPr lang="en-GB" sz="3200" dirty="0">
                <a:solidFill>
                  <a:srgbClr val="00B0F0"/>
                </a:solidFill>
              </a:rPr>
              <a:t>CANDE</a:t>
            </a:r>
            <a:endParaRPr lang="en-GB" sz="320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3371C9C-4E75-F9B3-AA15-023EBAA1053D}"/>
              </a:ext>
            </a:extLst>
          </p:cNvPr>
          <p:cNvCxnSpPr>
            <a:cxnSpLocks/>
          </p:cNvCxnSpPr>
          <p:nvPr/>
        </p:nvCxnSpPr>
        <p:spPr>
          <a:xfrm flipV="1">
            <a:off x="5252579" y="2904922"/>
            <a:ext cx="738016" cy="97451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EC34A7A-E6B0-C8FB-FBDE-A42045FBE50A}"/>
              </a:ext>
            </a:extLst>
          </p:cNvPr>
          <p:cNvCxnSpPr>
            <a:cxnSpLocks/>
          </p:cNvCxnSpPr>
          <p:nvPr/>
        </p:nvCxnSpPr>
        <p:spPr>
          <a:xfrm>
            <a:off x="6985846" y="2915247"/>
            <a:ext cx="649728" cy="97815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55F7F57-44A3-E7E7-9F79-32E50EA7633C}"/>
              </a:ext>
            </a:extLst>
          </p:cNvPr>
          <p:cNvCxnSpPr>
            <a:cxnSpLocks/>
          </p:cNvCxnSpPr>
          <p:nvPr/>
        </p:nvCxnSpPr>
        <p:spPr>
          <a:xfrm>
            <a:off x="6134464" y="4315839"/>
            <a:ext cx="61789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448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CDCC-552B-E49A-526F-58182B21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Combining mediation and non-adherence: </a:t>
            </a:r>
            <a:r>
              <a:rPr lang="en-GB" b="0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887AA-83A5-F26F-503B-CFD22A647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>
                <a:solidFill>
                  <a:srgbClr val="002060"/>
                </a:solidFill>
              </a:rPr>
              <a:t>The CACME and CANDE can be identified under: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GB" sz="2200" dirty="0">
                <a:solidFill>
                  <a:srgbClr val="002060"/>
                </a:solidFill>
              </a:rPr>
              <a:t>Conditionally ignorable treatment assignment</a:t>
            </a:r>
          </a:p>
          <a:p>
            <a:pPr marL="857241" lvl="1" indent="-457200">
              <a:lnSpc>
                <a:spcPct val="150000"/>
              </a:lnSpc>
            </a:pPr>
            <a:r>
              <a:rPr lang="en-GB" dirty="0">
                <a:solidFill>
                  <a:srgbClr val="002060"/>
                </a:solidFill>
              </a:rPr>
              <a:t>No variables that influence the randomisation variable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GB" sz="2200" dirty="0">
                <a:solidFill>
                  <a:srgbClr val="002060"/>
                </a:solidFill>
              </a:rPr>
              <a:t>Monotonicity</a:t>
            </a:r>
          </a:p>
          <a:p>
            <a:pPr marL="857241" lvl="1" indent="-457200">
              <a:lnSpc>
                <a:spcPct val="150000"/>
              </a:lnSpc>
            </a:pPr>
            <a:r>
              <a:rPr lang="en-GB" dirty="0">
                <a:solidFill>
                  <a:srgbClr val="002060"/>
                </a:solidFill>
              </a:rPr>
              <a:t>No individuals who would receive the opposite intervention to the one offered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GB" sz="2200" dirty="0">
                <a:solidFill>
                  <a:srgbClr val="002060"/>
                </a:solidFill>
              </a:rPr>
              <a:t>Exclusion restriction for non-compliers</a:t>
            </a:r>
          </a:p>
          <a:p>
            <a:pPr marL="857241" lvl="1" indent="-457200">
              <a:lnSpc>
                <a:spcPct val="150000"/>
              </a:lnSpc>
            </a:pPr>
            <a:r>
              <a:rPr lang="en-GB" dirty="0">
                <a:solidFill>
                  <a:srgbClr val="002060"/>
                </a:solidFill>
              </a:rPr>
              <a:t>Randomisation cannot directly influence the mediator or outcome variables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GB" sz="2200" dirty="0">
                <a:solidFill>
                  <a:srgbClr val="002060"/>
                </a:solidFill>
              </a:rPr>
              <a:t>Conditionally ignorable observed mediator among compliers</a:t>
            </a:r>
          </a:p>
          <a:p>
            <a:pPr marL="857241" lvl="1" indent="-457200">
              <a:lnSpc>
                <a:spcPct val="150000"/>
              </a:lnSpc>
            </a:pPr>
            <a:r>
              <a:rPr lang="en-GB" dirty="0">
                <a:solidFill>
                  <a:srgbClr val="002060"/>
                </a:solidFill>
              </a:rPr>
              <a:t>No unmeasured confounding between the mediator and outcome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66DC8-1CEE-7797-C6AE-6D098BAB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9BEFAD7-6F63-CEC8-63E4-B38DB0922DE0}"/>
              </a:ext>
            </a:extLst>
          </p:cNvPr>
          <p:cNvSpPr txBox="1">
            <a:spLocks/>
          </p:cNvSpPr>
          <p:nvPr/>
        </p:nvSpPr>
        <p:spPr>
          <a:xfrm>
            <a:off x="5437550" y="6102350"/>
            <a:ext cx="3369900" cy="640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CANDE = Complier Average Natural Direct Effect</a:t>
            </a:r>
          </a:p>
          <a:p>
            <a:pPr algn="l"/>
            <a:r>
              <a:rPr lang="en-GB" dirty="0"/>
              <a:t>CACME = Complier Average Causal Mediated Effect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9B5AB65-905B-315C-2C77-440D936B220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</p:spTree>
    <p:extLst>
      <p:ext uri="{BB962C8B-B14F-4D97-AF65-F5344CB8AC3E}">
        <p14:creationId xmlns:p14="http://schemas.microsoft.com/office/powerpoint/2010/main" val="289261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0CC5C-6A53-40B0-96DB-E1118083E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7" t="18857" r="16722" b="6667"/>
          <a:stretch/>
        </p:blipFill>
        <p:spPr>
          <a:xfrm>
            <a:off x="2179580" y="1427453"/>
            <a:ext cx="7174646" cy="4052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E4E058-074D-4611-B74D-C5E7AF20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Combining mediation and non-adherence: </a:t>
            </a:r>
            <a:r>
              <a:rPr lang="en-GB" b="0" dirty="0"/>
              <a:t>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938F8-ECC5-49EC-BF01-EABDF00D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00799"/>
            <a:ext cx="2844800" cy="365125"/>
          </a:xfrm>
        </p:spPr>
        <p:txBody>
          <a:bodyPr/>
          <a:lstStyle/>
          <a:p>
            <a:r>
              <a:rPr lang="en-GB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46291FF-066D-414A-BE94-CAF1DBA7A21A}"/>
                  </a:ext>
                </a:extLst>
              </p:cNvPr>
              <p:cNvSpPr/>
              <p:nvPr/>
            </p:nvSpPr>
            <p:spPr>
              <a:xfrm>
                <a:off x="3619697" y="2272878"/>
                <a:ext cx="152207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3992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000" b="1" i="1" smtClean="0">
                              <a:solidFill>
                                <a:srgbClr val="3603CC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46291FF-066D-414A-BE94-CAF1DBA7A2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697" y="2272878"/>
                <a:ext cx="1522071" cy="400110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80D2BC-02E9-4D3E-8322-F668E3DA4EFE}"/>
                  </a:ext>
                </a:extLst>
              </p:cNvPr>
              <p:cNvSpPr/>
              <p:nvPr/>
            </p:nvSpPr>
            <p:spPr>
              <a:xfrm>
                <a:off x="7005955" y="2841513"/>
                <a:ext cx="173164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3992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000" b="1" i="1" smtClean="0">
                              <a:solidFill>
                                <a:srgbClr val="82B366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80D2BC-02E9-4D3E-8322-F668E3DA4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955" y="2841513"/>
                <a:ext cx="1731645" cy="400110"/>
              </a:xfrm>
              <a:prstGeom prst="rect">
                <a:avLst/>
              </a:prstGeom>
              <a:blipFill>
                <a:blip r:embed="rId5"/>
                <a:stretch>
                  <a:fillRect r="-2817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DAB387C-5478-46BC-97A0-F4919D8A8470}"/>
                  </a:ext>
                </a:extLst>
              </p:cNvPr>
              <p:cNvSpPr/>
              <p:nvPr/>
            </p:nvSpPr>
            <p:spPr>
              <a:xfrm>
                <a:off x="3230121" y="4784398"/>
                <a:ext cx="165595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3992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000" b="1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DAB387C-5478-46BC-97A0-F4919D8A8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121" y="4784398"/>
                <a:ext cx="1655953" cy="400110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63E1171-A5F3-4452-B1C9-3D33BBD91A0F}"/>
              </a:ext>
            </a:extLst>
          </p:cNvPr>
          <p:cNvSpPr txBox="1"/>
          <p:nvPr/>
        </p:nvSpPr>
        <p:spPr>
          <a:xfrm>
            <a:off x="662392" y="1330906"/>
            <a:ext cx="543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Figure: </a:t>
            </a:r>
            <a:r>
              <a:rPr lang="en-GB" dirty="0">
                <a:solidFill>
                  <a:srgbClr val="002060"/>
                </a:solidFill>
              </a:rPr>
              <a:t>Path diagram for Structural Equation Model combining mediation and non-adherence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0183AF-B1D8-471E-9A10-2F8C4F4D82E8}"/>
              </a:ext>
            </a:extLst>
          </p:cNvPr>
          <p:cNvSpPr/>
          <p:nvPr/>
        </p:nvSpPr>
        <p:spPr>
          <a:xfrm>
            <a:off x="-292535" y="7152487"/>
            <a:ext cx="46732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1600" dirty="0"/>
              <a:t> Complier Average Causal Effect (total)</a:t>
            </a:r>
            <a:endParaRPr lang="en-GB" sz="1600" baseline="30000" dirty="0"/>
          </a:p>
          <a:p>
            <a:r>
              <a:rPr lang="en-GB" sz="1600" baseline="30000" dirty="0"/>
              <a:t>Ω</a:t>
            </a:r>
            <a:r>
              <a:rPr lang="en-GB" sz="1600" dirty="0"/>
              <a:t> Complier Average Natural Direct Effect (direct)</a:t>
            </a:r>
          </a:p>
          <a:p>
            <a:r>
              <a:rPr lang="el-G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/>
              <a:t>Complier Average Causal Mediated Effect (mediated)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598CCE-3689-44DA-A980-73AE50E9A879}"/>
              </a:ext>
            </a:extLst>
          </p:cNvPr>
          <p:cNvSpPr txBox="1"/>
          <p:nvPr/>
        </p:nvSpPr>
        <p:spPr>
          <a:xfrm>
            <a:off x="13207638" y="1850343"/>
            <a:ext cx="3006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Pathways estimated using Structural Equation Modelling with maximum likelihood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D129EC-52C5-7940-DF53-C8DF8860EDD3}"/>
              </a:ext>
            </a:extLst>
          </p:cNvPr>
          <p:cNvSpPr txBox="1"/>
          <p:nvPr/>
        </p:nvSpPr>
        <p:spPr>
          <a:xfrm>
            <a:off x="9194800" y="5396647"/>
            <a:ext cx="2705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solidFill>
                  <a:srgbClr val="002060"/>
                </a:solidFill>
              </a:rPr>
              <a:t>CACME = </a:t>
            </a:r>
            <a:r>
              <a:rPr lang="en-GB" sz="3200" dirty="0">
                <a:solidFill>
                  <a:srgbClr val="3800CC"/>
                </a:solidFill>
              </a:rPr>
              <a:t>a </a:t>
            </a:r>
            <a:r>
              <a:rPr lang="en-GB" sz="3200" dirty="0"/>
              <a:t>* </a:t>
            </a:r>
            <a:r>
              <a:rPr lang="en-GB" sz="3200" dirty="0">
                <a:solidFill>
                  <a:srgbClr val="82B366"/>
                </a:solidFill>
              </a:rPr>
              <a:t>b</a:t>
            </a:r>
          </a:p>
          <a:p>
            <a:r>
              <a:rPr lang="en-GB" sz="3000" dirty="0">
                <a:solidFill>
                  <a:srgbClr val="002060"/>
                </a:solidFill>
              </a:rPr>
              <a:t>CANDE =</a:t>
            </a:r>
            <a:r>
              <a:rPr lang="en-GB" sz="3200" dirty="0">
                <a:solidFill>
                  <a:srgbClr val="C00000"/>
                </a:solidFill>
              </a:rPr>
              <a:t> c’</a:t>
            </a:r>
            <a:endParaRPr lang="en-GB" sz="30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B74E506-5450-15C0-9EB8-F03EBDE1C933}"/>
              </a:ext>
            </a:extLst>
          </p:cNvPr>
          <p:cNvSpPr txBox="1">
            <a:spLocks/>
          </p:cNvSpPr>
          <p:nvPr/>
        </p:nvSpPr>
        <p:spPr>
          <a:xfrm>
            <a:off x="5437550" y="6102350"/>
            <a:ext cx="3369900" cy="640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CANDE = Complier Average Natural Direct Effect</a:t>
            </a:r>
          </a:p>
          <a:p>
            <a:pPr algn="l"/>
            <a:r>
              <a:rPr lang="en-GB" dirty="0"/>
              <a:t>CACME = Complier Average Causal Mediated Effect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2BCCD4F-A1F1-C40B-C975-0A8BF9EBF97D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</p:spTree>
    <p:extLst>
      <p:ext uri="{BB962C8B-B14F-4D97-AF65-F5344CB8AC3E}">
        <p14:creationId xmlns:p14="http://schemas.microsoft.com/office/powerpoint/2010/main" val="181418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03CA-70D6-0255-28B8-AD2310B2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+mn-lt"/>
                <a:cs typeface="Courier New" panose="02070309020205020404" pitchFamily="49" charset="0"/>
              </a:rPr>
              <a:t>Illustrating example: </a:t>
            </a:r>
            <a:r>
              <a:rPr lang="en-GB" b="0" dirty="0">
                <a:latin typeface="+mn-lt"/>
                <a:cs typeface="Courier New" panose="02070309020205020404" pitchFamily="49" charset="0"/>
              </a:rPr>
              <a:t>The AVATAR study</a:t>
            </a:r>
            <a:endParaRPr lang="en-GB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96384-7AF9-A26D-32A4-7DA7F93B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12781"/>
            <a:ext cx="6574971" cy="47133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cs typeface="Courier New" panose="02070309020205020404" pitchFamily="49" charset="0"/>
              </a:rPr>
              <a:t>150 participants randomised 1:1 to receive </a:t>
            </a:r>
            <a:r>
              <a:rPr lang="en-GB" sz="2000" b="1" spc="10" dirty="0">
                <a:solidFill>
                  <a:srgbClr val="002060"/>
                </a:solidFill>
                <a:highlight>
                  <a:srgbClr val="FFFFFF"/>
                </a:highlight>
                <a:cs typeface="Courier New" panose="02070309020205020404" pitchFamily="49" charset="0"/>
              </a:rPr>
              <a:t>AVATAR therapy </a:t>
            </a: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cs typeface="Courier New" panose="02070309020205020404" pitchFamily="49" charset="0"/>
              </a:rPr>
              <a:t>or supportive counselling for psychosis related symptoms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cs typeface="Courier New" panose="02070309020205020404" pitchFamily="49" charset="0"/>
              </a:rPr>
              <a:t>The primary outcome was the total score on the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b="1" dirty="0">
                <a:solidFill>
                  <a:srgbClr val="002060"/>
                </a:solidFill>
              </a:rPr>
              <a:t>Psychotic Symptom Rating Scales</a:t>
            </a:r>
            <a:r>
              <a:rPr lang="en-GB" sz="2000" dirty="0">
                <a:solidFill>
                  <a:srgbClr val="002060"/>
                </a:solidFill>
              </a:rPr>
              <a:t> at 12 weeks and was analysed with the </a:t>
            </a:r>
            <a:r>
              <a:rPr lang="en-GB" sz="2000" b="1" dirty="0">
                <a:solidFill>
                  <a:srgbClr val="002060"/>
                </a:solidFill>
              </a:rPr>
              <a:t>ITT principle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84% compliance (attended ≥3 of 6 sessions)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Mediator of interest is the participants </a:t>
            </a:r>
            <a:r>
              <a:rPr lang="en-GB" sz="2000" b="1" dirty="0">
                <a:solidFill>
                  <a:srgbClr val="002060"/>
                </a:solidFill>
              </a:rPr>
              <a:t>acceptance-based attitudes </a:t>
            </a:r>
            <a:r>
              <a:rPr lang="en-GB" sz="2000" dirty="0">
                <a:solidFill>
                  <a:srgbClr val="002060"/>
                </a:solidFill>
              </a:rPr>
              <a:t>in relation to their auditory hallucinations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61403-E4B6-9AFD-0D82-CA40331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2" descr="Avatar therapy to reduce auditory hallucinations for people with  schizophrenia | UCL News - UCL – University College London">
            <a:extLst>
              <a:ext uri="{FF2B5EF4-FFF2-40B4-BE49-F238E27FC236}">
                <a16:creationId xmlns:a16="http://schemas.microsoft.com/office/drawing/2014/main" id="{B37EF534-63FF-C156-285C-A6E610AF8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19" y="1679683"/>
            <a:ext cx="4211381" cy="315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A28FC9-AACA-C8D1-0A5C-68B39282D7B2}"/>
              </a:ext>
            </a:extLst>
          </p:cNvPr>
          <p:cNvSpPr txBox="1"/>
          <p:nvPr/>
        </p:nvSpPr>
        <p:spPr>
          <a:xfrm>
            <a:off x="609600" y="6126168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solidFill>
                  <a:srgbClr val="002060"/>
                </a:solidFill>
              </a:rPr>
              <a:t>Craig, T. K. J., Rus-Calafell, M., Ward, T., </a:t>
            </a:r>
            <a:r>
              <a:rPr lang="en-GB" sz="1400" b="0" i="0" u="none" strike="noStrike" baseline="0" dirty="0" err="1">
                <a:solidFill>
                  <a:srgbClr val="002060"/>
                </a:solidFill>
              </a:rPr>
              <a:t>Leff</a:t>
            </a:r>
            <a:r>
              <a:rPr lang="en-GB" sz="1400" b="0" i="0" u="none" strike="noStrike" baseline="0" dirty="0">
                <a:solidFill>
                  <a:srgbClr val="002060"/>
                </a:solidFill>
              </a:rPr>
              <a:t>, J. P., Huckvale, M., Howarth, E., . . . Garety, P. A. (2018). AVATAR therapy for auditory verbal hallucinations in people with psychosis: a single-blind, randomised controlled trial. </a:t>
            </a:r>
            <a:r>
              <a:rPr lang="en-GB" sz="1400" b="0" i="1" u="none" strike="noStrike" baseline="0" dirty="0">
                <a:solidFill>
                  <a:srgbClr val="002060"/>
                </a:solidFill>
              </a:rPr>
              <a:t>The Lancet Psychiatry, 5</a:t>
            </a:r>
            <a:r>
              <a:rPr lang="en-GB" sz="1400" b="0" i="0" u="none" strike="noStrike" baseline="0" dirty="0">
                <a:solidFill>
                  <a:srgbClr val="002060"/>
                </a:solidFill>
              </a:rPr>
              <a:t>(1), 31-40. doi:10.1016/S2215-0366(17)30427-3 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50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03CA-70D6-0255-28B8-AD2310B2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Estimation via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96384-7AF9-A26D-32A4-7DA7F93BE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sem</a:t>
            </a:r>
            <a:r>
              <a:rPr lang="en-GB" sz="32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(R -&gt; D) (D -&gt; M) (D M -&gt; Y), </a:t>
            </a:r>
            <a:r>
              <a:rPr lang="en-GB" sz="32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cov</a:t>
            </a:r>
            <a:r>
              <a:rPr lang="en-GB" sz="32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32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e.D</a:t>
            </a:r>
            <a:r>
              <a:rPr lang="en-GB" sz="32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GB" sz="32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e.M</a:t>
            </a:r>
            <a:r>
              <a:rPr lang="en-GB" sz="32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GB" sz="32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cov</a:t>
            </a:r>
            <a:r>
              <a:rPr lang="en-GB" sz="32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32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e.D</a:t>
            </a:r>
            <a:r>
              <a:rPr lang="en-GB" sz="32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GB" sz="32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e.Y</a:t>
            </a:r>
            <a:r>
              <a:rPr lang="en-GB" sz="32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path </a:t>
            </a:r>
            <a:r>
              <a:rPr lang="en-GB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 -&gt; D)</a:t>
            </a:r>
            <a:r>
              <a:rPr lang="en-GB" sz="20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implements IV theory and accounts for </a:t>
            </a: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endogeneity in D</a:t>
            </a:r>
            <a:endParaRPr lang="en-GB" sz="2000" spc="10" dirty="0">
              <a:solidFill>
                <a:srgbClr val="002060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covariances </a:t>
            </a:r>
            <a:r>
              <a:rPr lang="en-GB" sz="20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cov</a:t>
            </a:r>
            <a:r>
              <a:rPr lang="en-GB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e.D</a:t>
            </a:r>
            <a:r>
              <a:rPr lang="en-GB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e.M</a:t>
            </a:r>
            <a:r>
              <a:rPr lang="en-GB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cs typeface="Calibri" panose="020F0502020204030204" pitchFamily="34" charset="0"/>
              </a:rPr>
              <a:t> and</a:t>
            </a:r>
            <a:r>
              <a:rPr lang="en-GB" sz="2000" dirty="0">
                <a:solidFill>
                  <a:srgbClr val="002060"/>
                </a:solidFill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cov</a:t>
            </a:r>
            <a:r>
              <a:rPr lang="en-GB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e.D</a:t>
            </a:r>
            <a:r>
              <a:rPr lang="en-GB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e.Y</a:t>
            </a:r>
            <a:r>
              <a:rPr lang="en-GB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sz="2000" dirty="0">
                <a:solidFill>
                  <a:srgbClr val="002060"/>
                </a:solidFill>
                <a:cs typeface="Courier New" panose="02070309020205020404" pitchFamily="49" charset="0"/>
              </a:rPr>
              <a:t> are essential as they </a:t>
            </a: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cs typeface="Calibri" panose="020F0502020204030204" pitchFamily="34" charset="0"/>
              </a:rPr>
              <a:t>allow for unmeasured confounding between D-M and D-Y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estat</a:t>
            </a:r>
            <a:r>
              <a:rPr lang="en-GB" sz="36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teffects</a:t>
            </a:r>
            <a:endParaRPr lang="en-GB" sz="36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Produces many results and paths – many are not relevant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spc="10" dirty="0">
                <a:solidFill>
                  <a:srgbClr val="00206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Can be difficult to identify which paths correspond to the CACME and CANDE </a:t>
            </a:r>
            <a:endParaRPr lang="en-GB" sz="2000" spc="10" dirty="0">
              <a:solidFill>
                <a:srgbClr val="002060"/>
              </a:solidFill>
              <a:highlight>
                <a:srgbClr val="FFFFFF"/>
              </a:highlight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61403-E4B6-9AFD-0D82-CA40331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314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03CA-70D6-0255-28B8-AD2310B2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Estimation via the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  <a:r>
              <a:rPr lang="en-GB" dirty="0">
                <a:latin typeface="+mn-lt"/>
                <a:cs typeface="Courier New" panose="02070309020205020404" pitchFamily="49" charset="0"/>
              </a:rPr>
              <a:t> command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61403-E4B6-9AFD-0D82-CA40331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20" name="Screen Recording 19">
            <a:hlinkClick r:id="" action="ppaction://media"/>
            <a:extLst>
              <a:ext uri="{FF2B5EF4-FFF2-40B4-BE49-F238E27FC236}">
                <a16:creationId xmlns:a16="http://schemas.microsoft.com/office/drawing/2014/main" id="{724291DC-77A1-0915-0A58-0E846F5C9E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344501"/>
            <a:ext cx="8579962" cy="486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22D9-C4C7-29EC-5901-6EBA85BA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The –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compmed-</a:t>
            </a:r>
            <a:r>
              <a:rPr lang="en-GB" dirty="0"/>
              <a:t> command: </a:t>
            </a:r>
            <a:r>
              <a:rPr lang="en-GB" b="0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FE503-C5A8-FF4F-AF49-2AE46D6B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27EE28-AA19-99F7-543C-199806A62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Estimating the CACME and CANDE requires</a:t>
            </a:r>
          </a:p>
          <a:p>
            <a:pPr marL="914388" lvl="1" indent="-457200">
              <a:lnSpc>
                <a:spcPct val="150000"/>
              </a:lnSpc>
              <a:buAutoNum type="arabicParenBoth"/>
            </a:pPr>
            <a:r>
              <a:rPr lang="en-GB" sz="2200" dirty="0">
                <a:solidFill>
                  <a:srgbClr val="002060"/>
                </a:solidFill>
              </a:rPr>
              <a:t>Knowledge of SEMs and the SEM Stata package</a:t>
            </a:r>
          </a:p>
          <a:p>
            <a:pPr marL="914388" lvl="1" indent="-457200">
              <a:lnSpc>
                <a:spcPct val="150000"/>
              </a:lnSpc>
              <a:buAutoNum type="arabicParenBoth"/>
            </a:pPr>
            <a:r>
              <a:rPr lang="en-GB" sz="2200" dirty="0">
                <a:solidFill>
                  <a:srgbClr val="002060"/>
                </a:solidFill>
              </a:rPr>
              <a:t>Fitting the correct Structural Equation Model</a:t>
            </a:r>
          </a:p>
          <a:p>
            <a:pPr marL="914388" lvl="1" indent="-457200">
              <a:lnSpc>
                <a:spcPct val="150000"/>
              </a:lnSpc>
              <a:buAutoNum type="arabicParenBoth"/>
            </a:pPr>
            <a:r>
              <a:rPr lang="en-GB" sz="2200" dirty="0">
                <a:solidFill>
                  <a:srgbClr val="002060"/>
                </a:solidFill>
              </a:rPr>
              <a:t>Identifying the correct pathways that correspond to the CACME and CANDE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compmed</a:t>
            </a:r>
            <a:r>
              <a:rPr lang="en-GB" dirty="0">
                <a:solidFill>
                  <a:srgbClr val="002060"/>
                </a:solidFill>
              </a:rPr>
              <a:t> offers a standardised approach for estimating the CACME and CANDE in Stata using a single, more intuitive, and user-friendly programme.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04C03DF-81DC-C66D-5C7F-8F7468FCF6A7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</p:spTree>
    <p:extLst>
      <p:ext uri="{BB962C8B-B14F-4D97-AF65-F5344CB8AC3E}">
        <p14:creationId xmlns:p14="http://schemas.microsoft.com/office/powerpoint/2010/main" val="370849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22D9-C4C7-29EC-5901-6EBA85BA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The –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compmed-</a:t>
            </a:r>
            <a:r>
              <a:rPr lang="en-GB" dirty="0"/>
              <a:t> command: </a:t>
            </a:r>
            <a:r>
              <a:rPr lang="en-GB" b="0" dirty="0"/>
              <a:t>Syntax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FE503-C5A8-FF4F-AF49-2AE46D6B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27EE28-AA19-99F7-543C-199806A62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compmed Y, mvar(M) dvar(D) rvar(R) cvars(varlist) [, vce(vcetype) FULLoutput]</a:t>
            </a:r>
          </a:p>
          <a:p>
            <a:pPr marL="0" indent="0">
              <a:buNone/>
            </a:pPr>
            <a:endParaRPr lang="en-GB" sz="1600" spc="10" dirty="0">
              <a:solidFill>
                <a:srgbClr val="002060"/>
              </a:solidFill>
              <a:highlight>
                <a:srgbClr val="FFFFFF"/>
              </a:highlight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7625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GB" sz="1700" b="1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cvars(varlist)</a:t>
            </a:r>
            <a:r>
              <a:rPr lang="en-GB" sz="1700" b="1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determines the list of covariates that are included in the outcome and mediator models. </a:t>
            </a:r>
          </a:p>
          <a:p>
            <a:pPr marL="0" marR="47625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GB" sz="1700" b="1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vce(vcetype)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calculates the standard error of the estimator. vcetype can be </a:t>
            </a:r>
            <a:r>
              <a:rPr lang="en-GB" sz="1700" spc="1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oim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(observed information matrix), 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robust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(Huber/White/sandwich estimator), 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bootstrap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or 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(generalized Huber/White/sandwich estimator). If the option is not specified, the default is </a:t>
            </a:r>
            <a:r>
              <a:rPr lang="en-GB" sz="1700" spc="1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oim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47625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GB" sz="1700" b="1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FULLoutput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reports the full decomposition of effects into total, direct, and indirect effects, along with standard errors obtained by the delta method (Sobel, 1987). This option is </a:t>
            </a:r>
            <a:r>
              <a:rPr lang="en-GB" sz="170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equivalent to the ‘</a:t>
            </a:r>
            <a:r>
              <a:rPr lang="en-GB" sz="170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estat</a:t>
            </a:r>
            <a:r>
              <a:rPr lang="en-GB" sz="170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teffects</a:t>
            </a:r>
            <a:r>
              <a:rPr lang="en-GB" sz="170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co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mmand that is for use after running an the </a:t>
            </a:r>
            <a:r>
              <a:rPr lang="en-GB" sz="1700" spc="1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r>
              <a:rPr lang="en-GB" sz="1700" spc="1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command in Stata.</a:t>
            </a:r>
            <a:endParaRPr lang="en-GB" sz="17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04C03DF-81DC-C66D-5C7F-8F7468FCF6A7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</p:spTree>
    <p:extLst>
      <p:ext uri="{BB962C8B-B14F-4D97-AF65-F5344CB8AC3E}">
        <p14:creationId xmlns:p14="http://schemas.microsoft.com/office/powerpoint/2010/main" val="41683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22D9-C4C7-29EC-5901-6EBA85BA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The –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compmed-</a:t>
            </a:r>
            <a:r>
              <a:rPr lang="en-GB" dirty="0"/>
              <a:t> command: </a:t>
            </a:r>
            <a:r>
              <a:rPr lang="en-GB" b="0" dirty="0"/>
              <a:t>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FE503-C5A8-FF4F-AF49-2AE46D6B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17" name="Screen Recording 16">
            <a:hlinkClick r:id="" action="ppaction://media"/>
            <a:extLst>
              <a:ext uri="{FF2B5EF4-FFF2-40B4-BE49-F238E27FC236}">
                <a16:creationId xmlns:a16="http://schemas.microsoft.com/office/drawing/2014/main" id="{6F181954-C00E-9FC7-D12D-02D640D1D5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1338" y="1412875"/>
            <a:ext cx="8570912" cy="4713288"/>
          </a:xfr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9117322-6F24-80FC-6D84-94FFEC4ADF1C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</p:spTree>
    <p:extLst>
      <p:ext uri="{BB962C8B-B14F-4D97-AF65-F5344CB8AC3E}">
        <p14:creationId xmlns:p14="http://schemas.microsoft.com/office/powerpoint/2010/main" val="143253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Motivation for handling nonadherence in mediation</a:t>
            </a: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2E9A65A-E6EE-170E-EDD3-935C69D0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2781"/>
            <a:ext cx="10972800" cy="47133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Trials in mental health often evaluate </a:t>
            </a:r>
            <a:r>
              <a:rPr lang="en-GB" b="1" dirty="0">
                <a:solidFill>
                  <a:srgbClr val="002060"/>
                </a:solidFill>
              </a:rPr>
              <a:t>complex</a:t>
            </a:r>
            <a:r>
              <a:rPr lang="en-GB" dirty="0">
                <a:solidFill>
                  <a:srgbClr val="002060"/>
                </a:solidFill>
              </a:rPr>
              <a:t> interventions, such as therapy or psychotherapy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One guideline for evaluating complex interventions is to understand the treatment </a:t>
            </a:r>
            <a:r>
              <a:rPr lang="en-GB" b="1" dirty="0">
                <a:solidFill>
                  <a:srgbClr val="002060"/>
                </a:solidFill>
              </a:rPr>
              <a:t>mechanism</a:t>
            </a:r>
            <a:r>
              <a:rPr lang="en-GB" dirty="0">
                <a:solidFill>
                  <a:srgbClr val="002060"/>
                </a:solidFill>
              </a:rPr>
              <a:t>, i.e., understand how the treatment works in practice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Trials in mental health are faced with the challenge of </a:t>
            </a:r>
            <a:r>
              <a:rPr lang="en-GB" b="1" dirty="0">
                <a:solidFill>
                  <a:srgbClr val="002060"/>
                </a:solidFill>
              </a:rPr>
              <a:t>nonadherence</a:t>
            </a:r>
            <a:r>
              <a:rPr lang="en-GB" dirty="0">
                <a:solidFill>
                  <a:srgbClr val="002060"/>
                </a:solidFill>
              </a:rPr>
              <a:t> to treatment allocation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It’s currently unclear how to account for nonadherence in a mechanism evaluation, or how to practically implement this within a statistical package, e.g.,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9" name="Picture 2" descr="Stata - Insight Platforms">
            <a:extLst>
              <a:ext uri="{FF2B5EF4-FFF2-40B4-BE49-F238E27FC236}">
                <a16:creationId xmlns:a16="http://schemas.microsoft.com/office/drawing/2014/main" id="{A18F1740-6AC5-6ED2-B487-0056DB77A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3" b="37023"/>
          <a:stretch/>
        </p:blipFill>
        <p:spPr bwMode="auto">
          <a:xfrm>
            <a:off x="9631725" y="5445219"/>
            <a:ext cx="1188675" cy="3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03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6087-8FD7-9E74-0705-7F3728A60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Missing data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85786-F4F6-DC97-5B52-85F880F8A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Both </a:t>
            </a:r>
            <a:r>
              <a:rPr lang="en-GB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GB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sem</a:t>
            </a:r>
            <a:r>
              <a:rPr lang="en-GB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GB" dirty="0">
                <a:solidFill>
                  <a:srgbClr val="002060"/>
                </a:solidFill>
              </a:rPr>
              <a:t>and </a:t>
            </a:r>
            <a:r>
              <a:rPr lang="en-GB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-compmed-</a:t>
            </a:r>
            <a:r>
              <a:rPr lang="en-GB" dirty="0">
                <a:solidFill>
                  <a:srgbClr val="002060"/>
                </a:solidFill>
                <a:cs typeface="Courier New" panose="02070309020205020404" pitchFamily="49" charset="0"/>
              </a:rPr>
              <a:t> undertake a </a:t>
            </a:r>
            <a:r>
              <a:rPr lang="en-GB" b="1" dirty="0">
                <a:solidFill>
                  <a:srgbClr val="002060"/>
                </a:solidFill>
                <a:cs typeface="Courier New" panose="02070309020205020404" pitchFamily="49" charset="0"/>
              </a:rPr>
              <a:t>complete-case analysis</a:t>
            </a:r>
            <a:r>
              <a:rPr lang="en-GB" dirty="0">
                <a:solidFill>
                  <a:srgbClr val="002060"/>
                </a:solidFill>
                <a:cs typeface="Courier New" panose="02070309020205020404" pitchFamily="49" charset="0"/>
              </a:rPr>
              <a:t>, i.e., observations with missing values are dropped from the analysis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cs typeface="Courier New" panose="02070309020205020404" pitchFamily="49" charset="0"/>
              </a:rPr>
              <a:t>The analysis is therefore valid provided the missing data are </a:t>
            </a:r>
            <a:r>
              <a:rPr lang="en-GB" b="1" dirty="0">
                <a:solidFill>
                  <a:srgbClr val="002060"/>
                </a:solidFill>
                <a:cs typeface="Courier New" panose="02070309020205020404" pitchFamily="49" charset="0"/>
              </a:rPr>
              <a:t>MCAR</a:t>
            </a:r>
            <a:r>
              <a:rPr lang="en-GB" dirty="0">
                <a:solidFill>
                  <a:srgbClr val="002060"/>
                </a:solidFill>
                <a:cs typeface="Courier New" panose="02070309020205020404" pitchFamily="49" charset="0"/>
              </a:rPr>
              <a:t>, or </a:t>
            </a:r>
            <a:r>
              <a:rPr lang="en-GB" b="1" dirty="0">
                <a:solidFill>
                  <a:srgbClr val="002060"/>
                </a:solidFill>
                <a:cs typeface="Courier New" panose="02070309020205020404" pitchFamily="49" charset="0"/>
              </a:rPr>
              <a:t>MAR</a:t>
            </a:r>
            <a:r>
              <a:rPr lang="en-GB" dirty="0">
                <a:solidFill>
                  <a:srgbClr val="002060"/>
                </a:solidFill>
                <a:cs typeface="Courier New" panose="02070309020205020404" pitchFamily="49" charset="0"/>
              </a:rPr>
              <a:t> (provided all variables that drive missingness are in the analysis model)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B050"/>
                </a:solidFill>
                <a:cs typeface="Courier New" panose="02070309020205020404" pitchFamily="49" charset="0"/>
              </a:rPr>
              <a:t>Information on non-adherence, a common predictor of missingness, is already included in the analysis model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cs typeface="Courier New" panose="02070309020205020404" pitchFamily="49" charset="0"/>
              </a:rPr>
              <a:t>A Monte Carlo simulation study demonstrates that unbiased estimates of CACME, CANDE, and CACE can be obtained under the MCAR and MAR scenarios explored (full results and details not described here)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01C9F-98B9-5CD0-2512-60F8EB30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908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A8D1B-F210-3FF1-ECD6-41FE82F8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AAC1B-0E9F-54C6-22E9-ADB729C12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The CACE can be partitioned into a CACME and CANDE under a given set of assumptions and can be estimated with linear SEMs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A new Stata program, </a:t>
            </a:r>
            <a:r>
              <a:rPr lang="en-GB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compmed</a:t>
            </a:r>
            <a:r>
              <a:rPr lang="en-GB" dirty="0">
                <a:solidFill>
                  <a:srgbClr val="002060"/>
                </a:solidFill>
              </a:rPr>
              <a:t>, provides a practical tool for undertaking causal mediation analysis with non-adherence</a:t>
            </a:r>
          </a:p>
          <a:p>
            <a:pPr marL="914388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Fits the correct SEM model</a:t>
            </a:r>
          </a:p>
          <a:p>
            <a:pPr marL="914388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Automatically identifies the paths that correspond to the CACME and CANDE</a:t>
            </a:r>
          </a:p>
          <a:p>
            <a:pPr marL="914388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Outputs a nice and simple table with these estimates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61BF1-5FD5-58BC-46B0-6AE0201D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6F09366-339B-14A5-4ACA-F1DFA21D8EF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</p:spTree>
    <p:extLst>
      <p:ext uri="{BB962C8B-B14F-4D97-AF65-F5344CB8AC3E}">
        <p14:creationId xmlns:p14="http://schemas.microsoft.com/office/powerpoint/2010/main" val="397275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A8D1B-F210-3FF1-ECD6-41FE82F8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61BF1-5FD5-58BC-46B0-6AE0201D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A7ED-69E9-436F-AE24-6E5839D2CEF3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30FC5-8979-83F9-3F22-B94539A72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00624" y="1738510"/>
            <a:ext cx="3390752" cy="3380980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6491D08-CC14-DD54-8F32-34C1BC0D5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795" y="5240354"/>
            <a:ext cx="4444410" cy="841787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rgbClr val="002060"/>
                </a:solidFill>
              </a:rPr>
              <a:t>anca.m.chis_ster@kcl.ac.uk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2060"/>
                </a:solidFill>
              </a:rPr>
              <a:t>@anca_chisster</a:t>
            </a:r>
          </a:p>
        </p:txBody>
      </p:sp>
    </p:spTree>
    <p:extLst>
      <p:ext uri="{BB962C8B-B14F-4D97-AF65-F5344CB8AC3E}">
        <p14:creationId xmlns:p14="http://schemas.microsoft.com/office/powerpoint/2010/main" val="136499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Background: </a:t>
            </a:r>
            <a:r>
              <a:rPr lang="en-GB" b="0" dirty="0"/>
              <a:t>The challenge of non-adherence in trials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800B37-6E3F-6D1F-0112-3EBD391C63F0}"/>
              </a:ext>
            </a:extLst>
          </p:cNvPr>
          <p:cNvGrpSpPr/>
          <p:nvPr/>
        </p:nvGrpSpPr>
        <p:grpSpPr>
          <a:xfrm>
            <a:off x="4325251" y="3862917"/>
            <a:ext cx="1884459" cy="873722"/>
            <a:chOff x="4325251" y="3862917"/>
            <a:chExt cx="1884459" cy="87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DADCAE-5E88-4795-8AAB-74EEF893F24B}"/>
                </a:ext>
              </a:extLst>
            </p:cNvPr>
            <p:cNvSpPr/>
            <p:nvPr/>
          </p:nvSpPr>
          <p:spPr>
            <a:xfrm>
              <a:off x="4388862" y="386291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A19D1-4982-4E9C-AF9F-C80AC5067EAE}"/>
                </a:ext>
              </a:extLst>
            </p:cNvPr>
            <p:cNvSpPr txBox="1"/>
            <p:nvPr/>
          </p:nvSpPr>
          <p:spPr>
            <a:xfrm>
              <a:off x="4325251" y="399605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Randomisation</a:t>
              </a:r>
            </a:p>
            <a:p>
              <a:pPr algn="ctr"/>
              <a:r>
                <a:rPr lang="en-GB" sz="1700" b="1" dirty="0"/>
                <a:t>(R)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CE34E-27BA-4107-BB26-0C0E1C777A23}"/>
              </a:ext>
            </a:extLst>
          </p:cNvPr>
          <p:cNvGrpSpPr/>
          <p:nvPr/>
        </p:nvGrpSpPr>
        <p:grpSpPr>
          <a:xfrm>
            <a:off x="6673011" y="3866212"/>
            <a:ext cx="1884459" cy="873722"/>
            <a:chOff x="4321533" y="3873207"/>
            <a:chExt cx="1884459" cy="8737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212DBB-5FFB-47B1-AF8E-1847F973EE0C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41A00-18CF-4BC4-A49D-EBBBF0CC83A6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Outcome</a:t>
              </a:r>
            </a:p>
            <a:p>
              <a:pPr algn="ctr"/>
              <a:r>
                <a:rPr lang="en-GB" sz="1700" b="1" dirty="0"/>
                <a:t>(Y)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554555-71F5-4800-A04F-98BA62D7496F}"/>
              </a:ext>
            </a:extLst>
          </p:cNvPr>
          <p:cNvGrpSpPr/>
          <p:nvPr/>
        </p:nvGrpSpPr>
        <p:grpSpPr>
          <a:xfrm>
            <a:off x="-2343246" y="3862917"/>
            <a:ext cx="1884459" cy="873722"/>
            <a:chOff x="4321533" y="3873207"/>
            <a:chExt cx="1884459" cy="873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DC65F9-AD45-4733-8052-513198EEA800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72128F-169A-4FB5-8823-490754441F8A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Treatment receipt</a:t>
              </a:r>
            </a:p>
            <a:p>
              <a:pPr algn="ctr"/>
              <a:r>
                <a:rPr lang="en-GB" sz="1700" b="1" dirty="0"/>
                <a:t>(D)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62A31F-1A41-4387-9BC8-189BA5AF3635}"/>
              </a:ext>
            </a:extLst>
          </p:cNvPr>
          <p:cNvCxnSpPr>
            <a:cxnSpLocks/>
          </p:cNvCxnSpPr>
          <p:nvPr/>
        </p:nvCxnSpPr>
        <p:spPr>
          <a:xfrm>
            <a:off x="-2726281" y="4328353"/>
            <a:ext cx="4466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D40A78-0B76-4F9E-B8D9-3E05929B2649}"/>
              </a:ext>
            </a:extLst>
          </p:cNvPr>
          <p:cNvCxnSpPr>
            <a:cxnSpLocks/>
          </p:cNvCxnSpPr>
          <p:nvPr/>
        </p:nvCxnSpPr>
        <p:spPr>
          <a:xfrm>
            <a:off x="6138333" y="4335704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BAD3AD-5FF7-4A0D-9C34-55E8B6CEE604}"/>
              </a:ext>
            </a:extLst>
          </p:cNvPr>
          <p:cNvGrpSpPr/>
          <p:nvPr/>
        </p:nvGrpSpPr>
        <p:grpSpPr>
          <a:xfrm>
            <a:off x="-2485025" y="2040128"/>
            <a:ext cx="1884459" cy="873722"/>
            <a:chOff x="4317649" y="3873207"/>
            <a:chExt cx="1884459" cy="8737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B3FDAB-E8A2-47F0-99CB-ACA9ADA0E0F1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51E1F-A715-4A30-9120-B4F6FB938D11}"/>
                </a:ext>
              </a:extLst>
            </p:cNvPr>
            <p:cNvSpPr txBox="1"/>
            <p:nvPr/>
          </p:nvSpPr>
          <p:spPr>
            <a:xfrm>
              <a:off x="4317649" y="4008756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Mediator</a:t>
              </a:r>
            </a:p>
            <a:p>
              <a:pPr algn="ctr"/>
              <a:r>
                <a:rPr lang="en-GB" sz="1700" b="1" dirty="0"/>
                <a:t>(M)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D6E8B1-18F8-4109-B286-7C2C93B0C261}"/>
              </a:ext>
            </a:extLst>
          </p:cNvPr>
          <p:cNvCxnSpPr>
            <a:cxnSpLocks/>
          </p:cNvCxnSpPr>
          <p:nvPr/>
        </p:nvCxnSpPr>
        <p:spPr>
          <a:xfrm flipV="1">
            <a:off x="-2726281" y="2912202"/>
            <a:ext cx="720480" cy="9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5F867D-F107-4F5C-9810-B94F588CFE03}"/>
              </a:ext>
            </a:extLst>
          </p:cNvPr>
          <p:cNvCxnSpPr>
            <a:cxnSpLocks/>
          </p:cNvCxnSpPr>
          <p:nvPr/>
        </p:nvCxnSpPr>
        <p:spPr>
          <a:xfrm>
            <a:off x="-1001026" y="2909607"/>
            <a:ext cx="641716" cy="96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D67FF-8307-435E-B53E-DEE8F6079448}"/>
              </a:ext>
            </a:extLst>
          </p:cNvPr>
          <p:cNvSpPr txBox="1"/>
          <p:nvPr/>
        </p:nvSpPr>
        <p:spPr>
          <a:xfrm>
            <a:off x="6153068" y="4738835"/>
            <a:ext cx="6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ITT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5FFEF4-E0D0-48A5-8FD5-346A2B2BCFC7}"/>
              </a:ext>
            </a:extLst>
          </p:cNvPr>
          <p:cNvSpPr txBox="1"/>
          <p:nvPr/>
        </p:nvSpPr>
        <p:spPr>
          <a:xfrm>
            <a:off x="-1443846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FA39A7-4EDB-4F3E-AA31-A08AB02A10DE}"/>
              </a:ext>
            </a:extLst>
          </p:cNvPr>
          <p:cNvSpPr txBox="1"/>
          <p:nvPr/>
        </p:nvSpPr>
        <p:spPr>
          <a:xfrm>
            <a:off x="6126362" y="7080870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53EB4-1701-438B-B692-39208739E625}"/>
              </a:ext>
            </a:extLst>
          </p:cNvPr>
          <p:cNvSpPr txBox="1"/>
          <p:nvPr/>
        </p:nvSpPr>
        <p:spPr>
          <a:xfrm>
            <a:off x="-733928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NIE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BA430E-145E-4A09-B5B7-A29ACB43DAA7}"/>
              </a:ext>
            </a:extLst>
          </p:cNvPr>
          <p:cNvSpPr txBox="1"/>
          <p:nvPr/>
        </p:nvSpPr>
        <p:spPr>
          <a:xfrm>
            <a:off x="-2415387" y="1499601"/>
            <a:ext cx="167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ITT</a:t>
            </a:r>
          </a:p>
          <a:p>
            <a:pPr algn="ctr"/>
            <a:r>
              <a:rPr lang="en-GB" sz="2400" dirty="0"/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/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825058-85B5-46C0-A4D0-93ACBC9056ED}"/>
              </a:ext>
            </a:extLst>
          </p:cNvPr>
          <p:cNvCxnSpPr>
            <a:cxnSpLocks/>
          </p:cNvCxnSpPr>
          <p:nvPr/>
        </p:nvCxnSpPr>
        <p:spPr>
          <a:xfrm flipH="1">
            <a:off x="5318486" y="-1660452"/>
            <a:ext cx="1962611" cy="106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0846B8DD-706C-4ACA-B6AF-58822AD81229}"/>
              </a:ext>
            </a:extLst>
          </p:cNvPr>
          <p:cNvSpPr txBox="1">
            <a:spLocks/>
          </p:cNvSpPr>
          <p:nvPr/>
        </p:nvSpPr>
        <p:spPr>
          <a:xfrm>
            <a:off x="5437550" y="5596930"/>
            <a:ext cx="2844800" cy="1145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X, U = measured or unmeasured variables</a:t>
            </a:r>
          </a:p>
          <a:p>
            <a:pPr algn="l"/>
            <a:r>
              <a:rPr lang="en-GB" dirty="0"/>
              <a:t>ITT = Intention-to-treat</a:t>
            </a:r>
          </a:p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NDE = Natural Direct Effect</a:t>
            </a:r>
          </a:p>
          <a:p>
            <a:pPr algn="l"/>
            <a:r>
              <a:rPr lang="en-GB" dirty="0"/>
              <a:t>NIE = Natural Indirect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9C015-8028-A614-8697-E0985FEA878E}"/>
              </a:ext>
            </a:extLst>
          </p:cNvPr>
          <p:cNvGrpSpPr/>
          <p:nvPr/>
        </p:nvGrpSpPr>
        <p:grpSpPr>
          <a:xfrm>
            <a:off x="4388862" y="2399197"/>
            <a:ext cx="1749471" cy="881816"/>
            <a:chOff x="5526637" y="2024683"/>
            <a:chExt cx="1749471" cy="881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2FAB-508E-4BE1-A653-FD38DC0A6A4D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8EC2B-77DD-438D-9A75-2BE6DE7C2DC6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B71DD-3278-43BF-9374-B71C9D0689E3}"/>
              </a:ext>
            </a:extLst>
          </p:cNvPr>
          <p:cNvCxnSpPr>
            <a:cxnSpLocks/>
            <a:stCxn id="23" idx="2"/>
            <a:endCxn id="7" idx="0"/>
          </p:cNvCxnSpPr>
          <p:nvPr/>
        </p:nvCxnSpPr>
        <p:spPr>
          <a:xfrm>
            <a:off x="5263598" y="3281013"/>
            <a:ext cx="0" cy="581904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0D69A-AE0F-4B76-B47B-06884C9D5D7C}"/>
              </a:ext>
            </a:extLst>
          </p:cNvPr>
          <p:cNvCxnSpPr>
            <a:cxnSpLocks/>
            <a:stCxn id="23" idx="3"/>
            <a:endCxn id="13" idx="0"/>
          </p:cNvCxnSpPr>
          <p:nvPr/>
        </p:nvCxnSpPr>
        <p:spPr>
          <a:xfrm>
            <a:off x="6138333" y="2844152"/>
            <a:ext cx="1473025" cy="102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1D8A49A-BE15-441B-9DAA-41D899A63085}"/>
              </a:ext>
            </a:extLst>
          </p:cNvPr>
          <p:cNvSpPr/>
          <p:nvPr/>
        </p:nvSpPr>
        <p:spPr>
          <a:xfrm>
            <a:off x="5111874" y="3383884"/>
            <a:ext cx="303446" cy="28320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4D0236-964B-BE29-24DF-D607DB62D6A9}"/>
              </a:ext>
            </a:extLst>
          </p:cNvPr>
          <p:cNvSpPr txBox="1"/>
          <p:nvPr/>
        </p:nvSpPr>
        <p:spPr>
          <a:xfrm>
            <a:off x="-4075366" y="4104871"/>
            <a:ext cx="143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 = a*b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A06F2-BCC5-6F46-3BC9-23A646FC6321}"/>
              </a:ext>
            </a:extLst>
          </p:cNvPr>
          <p:cNvSpPr txBox="1"/>
          <p:nvPr/>
        </p:nvSpPr>
        <p:spPr>
          <a:xfrm>
            <a:off x="-3909620" y="4443293"/>
            <a:ext cx="15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 = c’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5685FE-89D6-7C72-A29E-E78603E5A1B9}"/>
              </a:ext>
            </a:extLst>
          </p:cNvPr>
          <p:cNvSpPr txBox="1"/>
          <p:nvPr/>
        </p:nvSpPr>
        <p:spPr>
          <a:xfrm>
            <a:off x="-3526506" y="4897262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41C0DD-FB1A-CD5D-F220-C6315D4C1195}"/>
              </a:ext>
            </a:extLst>
          </p:cNvPr>
          <p:cNvSpPr txBox="1"/>
          <p:nvPr/>
        </p:nvSpPr>
        <p:spPr>
          <a:xfrm>
            <a:off x="-3256487" y="5019897"/>
            <a:ext cx="395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c’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694B5A-0974-1B1F-1E88-04998F85674D}"/>
              </a:ext>
            </a:extLst>
          </p:cNvPr>
          <p:cNvSpPr txBox="1"/>
          <p:nvPr/>
        </p:nvSpPr>
        <p:spPr>
          <a:xfrm>
            <a:off x="-2790930" y="4954051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123E2CA-DADE-FD0D-D46D-3DF8EF98BC44}"/>
              </a:ext>
            </a:extLst>
          </p:cNvPr>
          <p:cNvGrpSpPr/>
          <p:nvPr/>
        </p:nvGrpSpPr>
        <p:grpSpPr>
          <a:xfrm>
            <a:off x="13883395" y="2266982"/>
            <a:ext cx="559332" cy="524248"/>
            <a:chOff x="4250155" y="3873207"/>
            <a:chExt cx="1884460" cy="87372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DFA1A7-A5E4-3249-C022-7B8A13B51A2A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BECA0-0718-BA41-43D1-8377D4B72A7E}"/>
                </a:ext>
              </a:extLst>
            </p:cNvPr>
            <p:cNvSpPr txBox="1"/>
            <p:nvPr/>
          </p:nvSpPr>
          <p:spPr>
            <a:xfrm>
              <a:off x="4250155" y="4039637"/>
              <a:ext cx="1884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U,X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D63DFE-D7D3-5BA5-4DFA-880FE7FBD872}"/>
              </a:ext>
            </a:extLst>
          </p:cNvPr>
          <p:cNvCxnSpPr>
            <a:cxnSpLocks/>
          </p:cNvCxnSpPr>
          <p:nvPr/>
        </p:nvCxnSpPr>
        <p:spPr>
          <a:xfrm flipH="1">
            <a:off x="13512800" y="2529106"/>
            <a:ext cx="41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316E1-9670-27F6-25EA-D2F7326745C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4183094" y="2791230"/>
            <a:ext cx="23701" cy="96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F25647-6F6D-E1B1-EC40-5E016548212B}"/>
              </a:ext>
            </a:extLst>
          </p:cNvPr>
          <p:cNvCxnSpPr>
            <a:cxnSpLocks/>
          </p:cNvCxnSpPr>
          <p:nvPr/>
        </p:nvCxnSpPr>
        <p:spPr>
          <a:xfrm>
            <a:off x="-658455" y="4459958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73C365-7915-813D-D59B-264CBC8217ED}"/>
              </a:ext>
            </a:extLst>
          </p:cNvPr>
          <p:cNvCxnSpPr>
            <a:cxnSpLocks/>
          </p:cNvCxnSpPr>
          <p:nvPr/>
        </p:nvCxnSpPr>
        <p:spPr>
          <a:xfrm flipH="1">
            <a:off x="5534707" y="-1182243"/>
            <a:ext cx="1962611" cy="10675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EF0035-B55F-34C1-614D-87A44DF5CCD4}"/>
              </a:ext>
            </a:extLst>
          </p:cNvPr>
          <p:cNvGrpSpPr/>
          <p:nvPr/>
        </p:nvGrpSpPr>
        <p:grpSpPr>
          <a:xfrm>
            <a:off x="6153068" y="3351844"/>
            <a:ext cx="514745" cy="369332"/>
            <a:chOff x="7180202" y="2237059"/>
            <a:chExt cx="514745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A156A7-3F36-EE5A-BB92-F8D544F1B58D}"/>
                </a:ext>
              </a:extLst>
            </p:cNvPr>
            <p:cNvSpPr/>
            <p:nvPr/>
          </p:nvSpPr>
          <p:spPr>
            <a:xfrm>
              <a:off x="7180202" y="2238156"/>
              <a:ext cx="514745" cy="349343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034B8-8816-03D6-0133-6A596D4A541D}"/>
                </a:ext>
              </a:extLst>
            </p:cNvPr>
            <p:cNvSpPr txBox="1"/>
            <p:nvPr/>
          </p:nvSpPr>
          <p:spPr>
            <a:xfrm>
              <a:off x="7309621" y="2237059"/>
              <a:ext cx="25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U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4D48B0-9A8F-DF7C-A6D6-8D0A83FCFAA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667813" y="3527613"/>
            <a:ext cx="463301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969467-F1C8-0CEA-2342-45C464B0B26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743575" y="3527613"/>
            <a:ext cx="409493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B3DAB179-D2E4-A1F0-DAB5-983A90496000}"/>
              </a:ext>
            </a:extLst>
          </p:cNvPr>
          <p:cNvSpPr/>
          <p:nvPr/>
        </p:nvSpPr>
        <p:spPr>
          <a:xfrm>
            <a:off x="5930963" y="3616317"/>
            <a:ext cx="122705" cy="11789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78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Background: </a:t>
            </a:r>
            <a:r>
              <a:rPr lang="en-GB" b="0" dirty="0"/>
              <a:t>The challenge of non-adherence in trials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800B37-6E3F-6D1F-0112-3EBD391C63F0}"/>
              </a:ext>
            </a:extLst>
          </p:cNvPr>
          <p:cNvGrpSpPr/>
          <p:nvPr/>
        </p:nvGrpSpPr>
        <p:grpSpPr>
          <a:xfrm>
            <a:off x="-2446429" y="3898842"/>
            <a:ext cx="1884459" cy="873722"/>
            <a:chOff x="4325251" y="3862917"/>
            <a:chExt cx="1884459" cy="87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DADCAE-5E88-4795-8AAB-74EEF893F24B}"/>
                </a:ext>
              </a:extLst>
            </p:cNvPr>
            <p:cNvSpPr/>
            <p:nvPr/>
          </p:nvSpPr>
          <p:spPr>
            <a:xfrm>
              <a:off x="4388862" y="386291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A19D1-4982-4E9C-AF9F-C80AC5067EAE}"/>
                </a:ext>
              </a:extLst>
            </p:cNvPr>
            <p:cNvSpPr txBox="1"/>
            <p:nvPr/>
          </p:nvSpPr>
          <p:spPr>
            <a:xfrm>
              <a:off x="4325251" y="399605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Randomisation</a:t>
              </a:r>
            </a:p>
            <a:p>
              <a:pPr algn="ctr"/>
              <a:r>
                <a:rPr lang="en-GB" sz="1700" b="1" dirty="0"/>
                <a:t>(R)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CE34E-27BA-4107-BB26-0C0E1C777A23}"/>
              </a:ext>
            </a:extLst>
          </p:cNvPr>
          <p:cNvGrpSpPr/>
          <p:nvPr/>
        </p:nvGrpSpPr>
        <p:grpSpPr>
          <a:xfrm>
            <a:off x="6673011" y="3866212"/>
            <a:ext cx="1884459" cy="873722"/>
            <a:chOff x="4321533" y="3873207"/>
            <a:chExt cx="1884459" cy="8737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212DBB-5FFB-47B1-AF8E-1847F973EE0C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41A00-18CF-4BC4-A49D-EBBBF0CC83A6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Outcome</a:t>
              </a:r>
            </a:p>
            <a:p>
              <a:pPr algn="ctr"/>
              <a:r>
                <a:rPr lang="en-GB" sz="1700" b="1" dirty="0"/>
                <a:t>(Y)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554555-71F5-4800-A04F-98BA62D7496F}"/>
              </a:ext>
            </a:extLst>
          </p:cNvPr>
          <p:cNvGrpSpPr/>
          <p:nvPr/>
        </p:nvGrpSpPr>
        <p:grpSpPr>
          <a:xfrm>
            <a:off x="4321368" y="3862917"/>
            <a:ext cx="1884459" cy="873722"/>
            <a:chOff x="4321533" y="3873207"/>
            <a:chExt cx="1884459" cy="873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DC65F9-AD45-4733-8052-513198EEA800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72128F-169A-4FB5-8823-490754441F8A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Treatment receipt</a:t>
              </a:r>
            </a:p>
            <a:p>
              <a:pPr algn="ctr"/>
              <a:r>
                <a:rPr lang="en-GB" sz="1700" b="1" dirty="0"/>
                <a:t>(D)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D40A78-0B76-4F9E-B8D9-3E05929B2649}"/>
              </a:ext>
            </a:extLst>
          </p:cNvPr>
          <p:cNvCxnSpPr>
            <a:cxnSpLocks/>
          </p:cNvCxnSpPr>
          <p:nvPr/>
        </p:nvCxnSpPr>
        <p:spPr>
          <a:xfrm>
            <a:off x="6138333" y="4335704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BAD3AD-5FF7-4A0D-9C34-55E8B6CEE604}"/>
              </a:ext>
            </a:extLst>
          </p:cNvPr>
          <p:cNvGrpSpPr/>
          <p:nvPr/>
        </p:nvGrpSpPr>
        <p:grpSpPr>
          <a:xfrm>
            <a:off x="-2485025" y="2040128"/>
            <a:ext cx="1884459" cy="873722"/>
            <a:chOff x="4317649" y="3873207"/>
            <a:chExt cx="1884459" cy="8737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B3FDAB-E8A2-47F0-99CB-ACA9ADA0E0F1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51E1F-A715-4A30-9120-B4F6FB938D11}"/>
                </a:ext>
              </a:extLst>
            </p:cNvPr>
            <p:cNvSpPr txBox="1"/>
            <p:nvPr/>
          </p:nvSpPr>
          <p:spPr>
            <a:xfrm>
              <a:off x="4317649" y="4008756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Mediator</a:t>
              </a:r>
            </a:p>
            <a:p>
              <a:pPr algn="ctr"/>
              <a:r>
                <a:rPr lang="en-GB" sz="1700" b="1" dirty="0"/>
                <a:t>(M)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D6E8B1-18F8-4109-B286-7C2C93B0C261}"/>
              </a:ext>
            </a:extLst>
          </p:cNvPr>
          <p:cNvCxnSpPr>
            <a:cxnSpLocks/>
          </p:cNvCxnSpPr>
          <p:nvPr/>
        </p:nvCxnSpPr>
        <p:spPr>
          <a:xfrm flipV="1">
            <a:off x="-2726281" y="2912202"/>
            <a:ext cx="720480" cy="9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5F867D-F107-4F5C-9810-B94F588CFE03}"/>
              </a:ext>
            </a:extLst>
          </p:cNvPr>
          <p:cNvCxnSpPr>
            <a:cxnSpLocks/>
          </p:cNvCxnSpPr>
          <p:nvPr/>
        </p:nvCxnSpPr>
        <p:spPr>
          <a:xfrm>
            <a:off x="-1001026" y="2909607"/>
            <a:ext cx="641716" cy="96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D67FF-8307-435E-B53E-DEE8F6079448}"/>
              </a:ext>
            </a:extLst>
          </p:cNvPr>
          <p:cNvSpPr txBox="1"/>
          <p:nvPr/>
        </p:nvSpPr>
        <p:spPr>
          <a:xfrm>
            <a:off x="6242145" y="7035853"/>
            <a:ext cx="6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ITT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5FFEF4-E0D0-48A5-8FD5-346A2B2BCFC7}"/>
              </a:ext>
            </a:extLst>
          </p:cNvPr>
          <p:cNvSpPr txBox="1"/>
          <p:nvPr/>
        </p:nvSpPr>
        <p:spPr>
          <a:xfrm>
            <a:off x="-1443846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FA39A7-4EDB-4F3E-AA31-A08AB02A10DE}"/>
              </a:ext>
            </a:extLst>
          </p:cNvPr>
          <p:cNvSpPr txBox="1"/>
          <p:nvPr/>
        </p:nvSpPr>
        <p:spPr>
          <a:xfrm>
            <a:off x="5948321" y="7037936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53EB4-1701-438B-B692-39208739E625}"/>
              </a:ext>
            </a:extLst>
          </p:cNvPr>
          <p:cNvSpPr txBox="1"/>
          <p:nvPr/>
        </p:nvSpPr>
        <p:spPr>
          <a:xfrm>
            <a:off x="-733928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NIE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BA430E-145E-4A09-B5B7-A29ACB43DAA7}"/>
              </a:ext>
            </a:extLst>
          </p:cNvPr>
          <p:cNvSpPr txBox="1"/>
          <p:nvPr/>
        </p:nvSpPr>
        <p:spPr>
          <a:xfrm>
            <a:off x="-2415387" y="1499601"/>
            <a:ext cx="167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ITT</a:t>
            </a:r>
          </a:p>
          <a:p>
            <a:pPr algn="ctr"/>
            <a:r>
              <a:rPr lang="en-GB" sz="2400" dirty="0"/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/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825058-85B5-46C0-A4D0-93ACBC9056ED}"/>
              </a:ext>
            </a:extLst>
          </p:cNvPr>
          <p:cNvCxnSpPr>
            <a:cxnSpLocks/>
          </p:cNvCxnSpPr>
          <p:nvPr/>
        </p:nvCxnSpPr>
        <p:spPr>
          <a:xfrm flipH="1">
            <a:off x="5318486" y="-1660452"/>
            <a:ext cx="1962611" cy="106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0846B8DD-706C-4ACA-B6AF-58822AD81229}"/>
              </a:ext>
            </a:extLst>
          </p:cNvPr>
          <p:cNvSpPr txBox="1">
            <a:spLocks/>
          </p:cNvSpPr>
          <p:nvPr/>
        </p:nvSpPr>
        <p:spPr>
          <a:xfrm>
            <a:off x="5437550" y="5596930"/>
            <a:ext cx="2844800" cy="1145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X, U = measured or unmeasured variables</a:t>
            </a:r>
          </a:p>
          <a:p>
            <a:pPr algn="l"/>
            <a:r>
              <a:rPr lang="en-GB" dirty="0"/>
              <a:t>ITT = Intention-to-treat</a:t>
            </a:r>
          </a:p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NDE = Natural Direct Effect</a:t>
            </a:r>
          </a:p>
          <a:p>
            <a:pPr algn="l"/>
            <a:r>
              <a:rPr lang="en-GB" dirty="0"/>
              <a:t>NIE = Natural Indirect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9C015-8028-A614-8697-E0985FEA878E}"/>
              </a:ext>
            </a:extLst>
          </p:cNvPr>
          <p:cNvGrpSpPr/>
          <p:nvPr/>
        </p:nvGrpSpPr>
        <p:grpSpPr>
          <a:xfrm>
            <a:off x="4388862" y="2399197"/>
            <a:ext cx="1749471" cy="881816"/>
            <a:chOff x="5526637" y="2024683"/>
            <a:chExt cx="1749471" cy="881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2FAB-508E-4BE1-A653-FD38DC0A6A4D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8EC2B-77DD-438D-9A75-2BE6DE7C2DC6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B71DD-3278-43BF-9374-B71C9D0689E3}"/>
              </a:ext>
            </a:extLst>
          </p:cNvPr>
          <p:cNvCxnSpPr>
            <a:cxnSpLocks/>
            <a:stCxn id="23" idx="2"/>
            <a:endCxn id="34" idx="0"/>
          </p:cNvCxnSpPr>
          <p:nvPr/>
        </p:nvCxnSpPr>
        <p:spPr>
          <a:xfrm flipH="1">
            <a:off x="5259715" y="3281013"/>
            <a:ext cx="3883" cy="58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0D69A-AE0F-4B76-B47B-06884C9D5D7C}"/>
              </a:ext>
            </a:extLst>
          </p:cNvPr>
          <p:cNvCxnSpPr>
            <a:cxnSpLocks/>
            <a:stCxn id="23" idx="3"/>
            <a:endCxn id="13" idx="0"/>
          </p:cNvCxnSpPr>
          <p:nvPr/>
        </p:nvCxnSpPr>
        <p:spPr>
          <a:xfrm>
            <a:off x="6138333" y="2844152"/>
            <a:ext cx="1473025" cy="102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1D8A49A-BE15-441B-9DAA-41D899A63085}"/>
              </a:ext>
            </a:extLst>
          </p:cNvPr>
          <p:cNvSpPr/>
          <p:nvPr/>
        </p:nvSpPr>
        <p:spPr>
          <a:xfrm>
            <a:off x="1898774" y="-882868"/>
            <a:ext cx="303446" cy="28320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4D0236-964B-BE29-24DF-D607DB62D6A9}"/>
              </a:ext>
            </a:extLst>
          </p:cNvPr>
          <p:cNvSpPr txBox="1"/>
          <p:nvPr/>
        </p:nvSpPr>
        <p:spPr>
          <a:xfrm>
            <a:off x="-4075366" y="4104871"/>
            <a:ext cx="143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 = a*b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A06F2-BCC5-6F46-3BC9-23A646FC6321}"/>
              </a:ext>
            </a:extLst>
          </p:cNvPr>
          <p:cNvSpPr txBox="1"/>
          <p:nvPr/>
        </p:nvSpPr>
        <p:spPr>
          <a:xfrm>
            <a:off x="-3909620" y="4443293"/>
            <a:ext cx="15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 = c’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5685FE-89D6-7C72-A29E-E78603E5A1B9}"/>
              </a:ext>
            </a:extLst>
          </p:cNvPr>
          <p:cNvSpPr txBox="1"/>
          <p:nvPr/>
        </p:nvSpPr>
        <p:spPr>
          <a:xfrm>
            <a:off x="-3526506" y="4897262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41C0DD-FB1A-CD5D-F220-C6315D4C1195}"/>
              </a:ext>
            </a:extLst>
          </p:cNvPr>
          <p:cNvSpPr txBox="1"/>
          <p:nvPr/>
        </p:nvSpPr>
        <p:spPr>
          <a:xfrm>
            <a:off x="-3256487" y="5019897"/>
            <a:ext cx="395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c’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694B5A-0974-1B1F-1E88-04998F85674D}"/>
              </a:ext>
            </a:extLst>
          </p:cNvPr>
          <p:cNvSpPr txBox="1"/>
          <p:nvPr/>
        </p:nvSpPr>
        <p:spPr>
          <a:xfrm>
            <a:off x="-2790930" y="4954051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123E2CA-DADE-FD0D-D46D-3DF8EF98BC44}"/>
              </a:ext>
            </a:extLst>
          </p:cNvPr>
          <p:cNvGrpSpPr/>
          <p:nvPr/>
        </p:nvGrpSpPr>
        <p:grpSpPr>
          <a:xfrm>
            <a:off x="13883395" y="2266982"/>
            <a:ext cx="559332" cy="524248"/>
            <a:chOff x="4250155" y="3873207"/>
            <a:chExt cx="1884460" cy="87372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DFA1A7-A5E4-3249-C022-7B8A13B51A2A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BECA0-0718-BA41-43D1-8377D4B72A7E}"/>
                </a:ext>
              </a:extLst>
            </p:cNvPr>
            <p:cNvSpPr txBox="1"/>
            <p:nvPr/>
          </p:nvSpPr>
          <p:spPr>
            <a:xfrm>
              <a:off x="4250155" y="4039637"/>
              <a:ext cx="1884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U,X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D63DFE-D7D3-5BA5-4DFA-880FE7FBD872}"/>
              </a:ext>
            </a:extLst>
          </p:cNvPr>
          <p:cNvCxnSpPr>
            <a:cxnSpLocks/>
          </p:cNvCxnSpPr>
          <p:nvPr/>
        </p:nvCxnSpPr>
        <p:spPr>
          <a:xfrm flipH="1">
            <a:off x="13512800" y="2529106"/>
            <a:ext cx="41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316E1-9670-27F6-25EA-D2F7326745C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4183094" y="2791230"/>
            <a:ext cx="23701" cy="96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F25647-6F6D-E1B1-EC40-5E016548212B}"/>
              </a:ext>
            </a:extLst>
          </p:cNvPr>
          <p:cNvCxnSpPr>
            <a:cxnSpLocks/>
          </p:cNvCxnSpPr>
          <p:nvPr/>
        </p:nvCxnSpPr>
        <p:spPr>
          <a:xfrm>
            <a:off x="-658455" y="4459958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73C365-7915-813D-D59B-264CBC8217ED}"/>
              </a:ext>
            </a:extLst>
          </p:cNvPr>
          <p:cNvCxnSpPr>
            <a:cxnSpLocks/>
          </p:cNvCxnSpPr>
          <p:nvPr/>
        </p:nvCxnSpPr>
        <p:spPr>
          <a:xfrm flipH="1">
            <a:off x="5534707" y="-1182243"/>
            <a:ext cx="1962611" cy="10675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EF0035-B55F-34C1-614D-87A44DF5CCD4}"/>
              </a:ext>
            </a:extLst>
          </p:cNvPr>
          <p:cNvGrpSpPr/>
          <p:nvPr/>
        </p:nvGrpSpPr>
        <p:grpSpPr>
          <a:xfrm>
            <a:off x="6153068" y="3351844"/>
            <a:ext cx="514745" cy="369332"/>
            <a:chOff x="7180202" y="2237059"/>
            <a:chExt cx="514745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A156A7-3F36-EE5A-BB92-F8D544F1B58D}"/>
                </a:ext>
              </a:extLst>
            </p:cNvPr>
            <p:cNvSpPr/>
            <p:nvPr/>
          </p:nvSpPr>
          <p:spPr>
            <a:xfrm>
              <a:off x="7180202" y="2238156"/>
              <a:ext cx="514745" cy="349343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034B8-8816-03D6-0133-6A596D4A541D}"/>
                </a:ext>
              </a:extLst>
            </p:cNvPr>
            <p:cNvSpPr txBox="1"/>
            <p:nvPr/>
          </p:nvSpPr>
          <p:spPr>
            <a:xfrm>
              <a:off x="7309621" y="2237059"/>
              <a:ext cx="25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U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4D48B0-9A8F-DF7C-A6D6-8D0A83FCFAA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667813" y="3527613"/>
            <a:ext cx="463301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969467-F1C8-0CEA-2342-45C464B0B26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743575" y="3527613"/>
            <a:ext cx="409493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B3DAB179-D2E4-A1F0-DAB5-983A90496000}"/>
              </a:ext>
            </a:extLst>
          </p:cNvPr>
          <p:cNvSpPr/>
          <p:nvPr/>
        </p:nvSpPr>
        <p:spPr>
          <a:xfrm>
            <a:off x="9199118" y="-381069"/>
            <a:ext cx="122705" cy="11789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80FE4-96B9-0431-79F7-446C957A4578}"/>
              </a:ext>
            </a:extLst>
          </p:cNvPr>
          <p:cNvCxnSpPr>
            <a:cxnSpLocks/>
          </p:cNvCxnSpPr>
          <p:nvPr/>
        </p:nvCxnSpPr>
        <p:spPr>
          <a:xfrm>
            <a:off x="-2607973" y="4320605"/>
            <a:ext cx="602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413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Background: </a:t>
            </a:r>
            <a:r>
              <a:rPr lang="en-GB" b="0" dirty="0"/>
              <a:t>The challenge of non-adherence in trials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800B37-6E3F-6D1F-0112-3EBD391C63F0}"/>
              </a:ext>
            </a:extLst>
          </p:cNvPr>
          <p:cNvGrpSpPr/>
          <p:nvPr/>
        </p:nvGrpSpPr>
        <p:grpSpPr>
          <a:xfrm>
            <a:off x="1969725" y="3870268"/>
            <a:ext cx="1884459" cy="873722"/>
            <a:chOff x="4325251" y="3862917"/>
            <a:chExt cx="1884459" cy="87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DADCAE-5E88-4795-8AAB-74EEF893F24B}"/>
                </a:ext>
              </a:extLst>
            </p:cNvPr>
            <p:cNvSpPr/>
            <p:nvPr/>
          </p:nvSpPr>
          <p:spPr>
            <a:xfrm>
              <a:off x="4388862" y="386291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A19D1-4982-4E9C-AF9F-C80AC5067EAE}"/>
                </a:ext>
              </a:extLst>
            </p:cNvPr>
            <p:cNvSpPr txBox="1"/>
            <p:nvPr/>
          </p:nvSpPr>
          <p:spPr>
            <a:xfrm>
              <a:off x="4325251" y="399605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Randomisation</a:t>
              </a:r>
            </a:p>
            <a:p>
              <a:pPr algn="ctr"/>
              <a:r>
                <a:rPr lang="en-GB" sz="1700" b="1" dirty="0"/>
                <a:t>(R)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CE34E-27BA-4107-BB26-0C0E1C777A23}"/>
              </a:ext>
            </a:extLst>
          </p:cNvPr>
          <p:cNvGrpSpPr/>
          <p:nvPr/>
        </p:nvGrpSpPr>
        <p:grpSpPr>
          <a:xfrm>
            <a:off x="6673011" y="3866212"/>
            <a:ext cx="1884459" cy="873722"/>
            <a:chOff x="4321533" y="3873207"/>
            <a:chExt cx="1884459" cy="8737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212DBB-5FFB-47B1-AF8E-1847F973EE0C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41A00-18CF-4BC4-A49D-EBBBF0CC83A6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Outcome</a:t>
              </a:r>
            </a:p>
            <a:p>
              <a:pPr algn="ctr"/>
              <a:r>
                <a:rPr lang="en-GB" sz="1700" b="1" dirty="0"/>
                <a:t>(Y)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554555-71F5-4800-A04F-98BA62D7496F}"/>
              </a:ext>
            </a:extLst>
          </p:cNvPr>
          <p:cNvGrpSpPr/>
          <p:nvPr/>
        </p:nvGrpSpPr>
        <p:grpSpPr>
          <a:xfrm>
            <a:off x="4321368" y="3862917"/>
            <a:ext cx="1884459" cy="873722"/>
            <a:chOff x="4321533" y="3873207"/>
            <a:chExt cx="1884459" cy="873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DC65F9-AD45-4733-8052-513198EEA800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72128F-169A-4FB5-8823-490754441F8A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Treatment receipt</a:t>
              </a:r>
            </a:p>
            <a:p>
              <a:pPr algn="ctr"/>
              <a:r>
                <a:rPr lang="en-GB" sz="1700" b="1" dirty="0"/>
                <a:t>(D)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D40A78-0B76-4F9E-B8D9-3E05929B2649}"/>
              </a:ext>
            </a:extLst>
          </p:cNvPr>
          <p:cNvCxnSpPr>
            <a:cxnSpLocks/>
          </p:cNvCxnSpPr>
          <p:nvPr/>
        </p:nvCxnSpPr>
        <p:spPr>
          <a:xfrm>
            <a:off x="6138333" y="4335704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BAD3AD-5FF7-4A0D-9C34-55E8B6CEE604}"/>
              </a:ext>
            </a:extLst>
          </p:cNvPr>
          <p:cNvGrpSpPr/>
          <p:nvPr/>
        </p:nvGrpSpPr>
        <p:grpSpPr>
          <a:xfrm>
            <a:off x="-2485025" y="2040128"/>
            <a:ext cx="1884459" cy="873722"/>
            <a:chOff x="4317649" y="3873207"/>
            <a:chExt cx="1884459" cy="8737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B3FDAB-E8A2-47F0-99CB-ACA9ADA0E0F1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51E1F-A715-4A30-9120-B4F6FB938D11}"/>
                </a:ext>
              </a:extLst>
            </p:cNvPr>
            <p:cNvSpPr txBox="1"/>
            <p:nvPr/>
          </p:nvSpPr>
          <p:spPr>
            <a:xfrm>
              <a:off x="4317649" y="4008756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Mediator</a:t>
              </a:r>
            </a:p>
            <a:p>
              <a:pPr algn="ctr"/>
              <a:r>
                <a:rPr lang="en-GB" sz="1700" b="1" dirty="0"/>
                <a:t>(M)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D6E8B1-18F8-4109-B286-7C2C93B0C261}"/>
              </a:ext>
            </a:extLst>
          </p:cNvPr>
          <p:cNvCxnSpPr>
            <a:cxnSpLocks/>
          </p:cNvCxnSpPr>
          <p:nvPr/>
        </p:nvCxnSpPr>
        <p:spPr>
          <a:xfrm flipV="1">
            <a:off x="-2726281" y="2912202"/>
            <a:ext cx="720480" cy="9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5F867D-F107-4F5C-9810-B94F588CFE03}"/>
              </a:ext>
            </a:extLst>
          </p:cNvPr>
          <p:cNvCxnSpPr>
            <a:cxnSpLocks/>
          </p:cNvCxnSpPr>
          <p:nvPr/>
        </p:nvCxnSpPr>
        <p:spPr>
          <a:xfrm>
            <a:off x="-1001026" y="2909607"/>
            <a:ext cx="641716" cy="96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D67FF-8307-435E-B53E-DEE8F6079448}"/>
              </a:ext>
            </a:extLst>
          </p:cNvPr>
          <p:cNvSpPr txBox="1"/>
          <p:nvPr/>
        </p:nvSpPr>
        <p:spPr>
          <a:xfrm>
            <a:off x="6242145" y="7035853"/>
            <a:ext cx="6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ITT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5FFEF4-E0D0-48A5-8FD5-346A2B2BCFC7}"/>
              </a:ext>
            </a:extLst>
          </p:cNvPr>
          <p:cNvSpPr txBox="1"/>
          <p:nvPr/>
        </p:nvSpPr>
        <p:spPr>
          <a:xfrm>
            <a:off x="-1443846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FA39A7-4EDB-4F3E-AA31-A08AB02A10DE}"/>
              </a:ext>
            </a:extLst>
          </p:cNvPr>
          <p:cNvSpPr txBox="1"/>
          <p:nvPr/>
        </p:nvSpPr>
        <p:spPr>
          <a:xfrm>
            <a:off x="6024465" y="4717129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53EB4-1701-438B-B692-39208739E625}"/>
              </a:ext>
            </a:extLst>
          </p:cNvPr>
          <p:cNvSpPr txBox="1"/>
          <p:nvPr/>
        </p:nvSpPr>
        <p:spPr>
          <a:xfrm>
            <a:off x="-733928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NIE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BA430E-145E-4A09-B5B7-A29ACB43DAA7}"/>
              </a:ext>
            </a:extLst>
          </p:cNvPr>
          <p:cNvSpPr txBox="1"/>
          <p:nvPr/>
        </p:nvSpPr>
        <p:spPr>
          <a:xfrm>
            <a:off x="-2415387" y="1499601"/>
            <a:ext cx="167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ITT</a:t>
            </a:r>
          </a:p>
          <a:p>
            <a:pPr algn="ctr"/>
            <a:r>
              <a:rPr lang="en-GB" sz="2400" dirty="0"/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/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825058-85B5-46C0-A4D0-93ACBC9056ED}"/>
              </a:ext>
            </a:extLst>
          </p:cNvPr>
          <p:cNvCxnSpPr>
            <a:cxnSpLocks/>
          </p:cNvCxnSpPr>
          <p:nvPr/>
        </p:nvCxnSpPr>
        <p:spPr>
          <a:xfrm flipH="1">
            <a:off x="5318486" y="-1660452"/>
            <a:ext cx="1962611" cy="106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0846B8DD-706C-4ACA-B6AF-58822AD81229}"/>
              </a:ext>
            </a:extLst>
          </p:cNvPr>
          <p:cNvSpPr txBox="1">
            <a:spLocks/>
          </p:cNvSpPr>
          <p:nvPr/>
        </p:nvSpPr>
        <p:spPr>
          <a:xfrm>
            <a:off x="5437550" y="5596930"/>
            <a:ext cx="2844800" cy="1145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X, U = measured or unmeasured variables</a:t>
            </a:r>
          </a:p>
          <a:p>
            <a:pPr algn="l"/>
            <a:r>
              <a:rPr lang="en-GB" dirty="0"/>
              <a:t>ITT = Intention-to-treat</a:t>
            </a:r>
          </a:p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NDE = Natural Direct Effect</a:t>
            </a:r>
          </a:p>
          <a:p>
            <a:pPr algn="l"/>
            <a:r>
              <a:rPr lang="en-GB" dirty="0"/>
              <a:t>NIE = Natural Indirect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9C015-8028-A614-8697-E0985FEA878E}"/>
              </a:ext>
            </a:extLst>
          </p:cNvPr>
          <p:cNvGrpSpPr/>
          <p:nvPr/>
        </p:nvGrpSpPr>
        <p:grpSpPr>
          <a:xfrm>
            <a:off x="4388862" y="2399197"/>
            <a:ext cx="1749471" cy="881816"/>
            <a:chOff x="5526637" y="2024683"/>
            <a:chExt cx="1749471" cy="881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2FAB-508E-4BE1-A653-FD38DC0A6A4D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8EC2B-77DD-438D-9A75-2BE6DE7C2DC6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B71DD-3278-43BF-9374-B71C9D0689E3}"/>
              </a:ext>
            </a:extLst>
          </p:cNvPr>
          <p:cNvCxnSpPr>
            <a:cxnSpLocks/>
            <a:stCxn id="23" idx="2"/>
            <a:endCxn id="34" idx="0"/>
          </p:cNvCxnSpPr>
          <p:nvPr/>
        </p:nvCxnSpPr>
        <p:spPr>
          <a:xfrm flipH="1">
            <a:off x="5259715" y="3281013"/>
            <a:ext cx="3883" cy="58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0D69A-AE0F-4B76-B47B-06884C9D5D7C}"/>
              </a:ext>
            </a:extLst>
          </p:cNvPr>
          <p:cNvCxnSpPr>
            <a:cxnSpLocks/>
            <a:stCxn id="23" idx="3"/>
            <a:endCxn id="13" idx="0"/>
          </p:cNvCxnSpPr>
          <p:nvPr/>
        </p:nvCxnSpPr>
        <p:spPr>
          <a:xfrm>
            <a:off x="6138333" y="2844152"/>
            <a:ext cx="1473025" cy="102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1D8A49A-BE15-441B-9DAA-41D899A63085}"/>
              </a:ext>
            </a:extLst>
          </p:cNvPr>
          <p:cNvSpPr/>
          <p:nvPr/>
        </p:nvSpPr>
        <p:spPr>
          <a:xfrm>
            <a:off x="1898774" y="-882868"/>
            <a:ext cx="303446" cy="28320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4D0236-964B-BE29-24DF-D607DB62D6A9}"/>
              </a:ext>
            </a:extLst>
          </p:cNvPr>
          <p:cNvSpPr txBox="1"/>
          <p:nvPr/>
        </p:nvSpPr>
        <p:spPr>
          <a:xfrm>
            <a:off x="-4075366" y="4104871"/>
            <a:ext cx="143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 = a*b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A06F2-BCC5-6F46-3BC9-23A646FC6321}"/>
              </a:ext>
            </a:extLst>
          </p:cNvPr>
          <p:cNvSpPr txBox="1"/>
          <p:nvPr/>
        </p:nvSpPr>
        <p:spPr>
          <a:xfrm>
            <a:off x="-3909620" y="4443293"/>
            <a:ext cx="15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 = c’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5685FE-89D6-7C72-A29E-E78603E5A1B9}"/>
              </a:ext>
            </a:extLst>
          </p:cNvPr>
          <p:cNvSpPr txBox="1"/>
          <p:nvPr/>
        </p:nvSpPr>
        <p:spPr>
          <a:xfrm>
            <a:off x="-3526506" y="4897262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41C0DD-FB1A-CD5D-F220-C6315D4C1195}"/>
              </a:ext>
            </a:extLst>
          </p:cNvPr>
          <p:cNvSpPr txBox="1"/>
          <p:nvPr/>
        </p:nvSpPr>
        <p:spPr>
          <a:xfrm>
            <a:off x="-3256487" y="5019897"/>
            <a:ext cx="395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c’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694B5A-0974-1B1F-1E88-04998F85674D}"/>
              </a:ext>
            </a:extLst>
          </p:cNvPr>
          <p:cNvSpPr txBox="1"/>
          <p:nvPr/>
        </p:nvSpPr>
        <p:spPr>
          <a:xfrm>
            <a:off x="-2790930" y="4954051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123E2CA-DADE-FD0D-D46D-3DF8EF98BC44}"/>
              </a:ext>
            </a:extLst>
          </p:cNvPr>
          <p:cNvGrpSpPr/>
          <p:nvPr/>
        </p:nvGrpSpPr>
        <p:grpSpPr>
          <a:xfrm>
            <a:off x="13883395" y="2266982"/>
            <a:ext cx="559332" cy="524248"/>
            <a:chOff x="4250155" y="3873207"/>
            <a:chExt cx="1884460" cy="87372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DFA1A7-A5E4-3249-C022-7B8A13B51A2A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BECA0-0718-BA41-43D1-8377D4B72A7E}"/>
                </a:ext>
              </a:extLst>
            </p:cNvPr>
            <p:cNvSpPr txBox="1"/>
            <p:nvPr/>
          </p:nvSpPr>
          <p:spPr>
            <a:xfrm>
              <a:off x="4250155" y="4039637"/>
              <a:ext cx="1884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U,X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D63DFE-D7D3-5BA5-4DFA-880FE7FBD872}"/>
              </a:ext>
            </a:extLst>
          </p:cNvPr>
          <p:cNvCxnSpPr>
            <a:cxnSpLocks/>
          </p:cNvCxnSpPr>
          <p:nvPr/>
        </p:nvCxnSpPr>
        <p:spPr>
          <a:xfrm flipH="1">
            <a:off x="13512800" y="2529106"/>
            <a:ext cx="41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316E1-9670-27F6-25EA-D2F7326745C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4183094" y="2791230"/>
            <a:ext cx="23701" cy="96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F25647-6F6D-E1B1-EC40-5E016548212B}"/>
              </a:ext>
            </a:extLst>
          </p:cNvPr>
          <p:cNvCxnSpPr>
            <a:cxnSpLocks/>
          </p:cNvCxnSpPr>
          <p:nvPr/>
        </p:nvCxnSpPr>
        <p:spPr>
          <a:xfrm>
            <a:off x="-658455" y="4459958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73C365-7915-813D-D59B-264CBC8217ED}"/>
              </a:ext>
            </a:extLst>
          </p:cNvPr>
          <p:cNvCxnSpPr>
            <a:cxnSpLocks/>
          </p:cNvCxnSpPr>
          <p:nvPr/>
        </p:nvCxnSpPr>
        <p:spPr>
          <a:xfrm flipH="1">
            <a:off x="5534707" y="-1182243"/>
            <a:ext cx="1962611" cy="10675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EF0035-B55F-34C1-614D-87A44DF5CCD4}"/>
              </a:ext>
            </a:extLst>
          </p:cNvPr>
          <p:cNvGrpSpPr/>
          <p:nvPr/>
        </p:nvGrpSpPr>
        <p:grpSpPr>
          <a:xfrm>
            <a:off x="6153068" y="3351844"/>
            <a:ext cx="514745" cy="369332"/>
            <a:chOff x="7180202" y="2237059"/>
            <a:chExt cx="514745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A156A7-3F36-EE5A-BB92-F8D544F1B58D}"/>
                </a:ext>
              </a:extLst>
            </p:cNvPr>
            <p:cNvSpPr/>
            <p:nvPr/>
          </p:nvSpPr>
          <p:spPr>
            <a:xfrm>
              <a:off x="7180202" y="2238156"/>
              <a:ext cx="514745" cy="349343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034B8-8816-03D6-0133-6A596D4A541D}"/>
                </a:ext>
              </a:extLst>
            </p:cNvPr>
            <p:cNvSpPr txBox="1"/>
            <p:nvPr/>
          </p:nvSpPr>
          <p:spPr>
            <a:xfrm>
              <a:off x="7309621" y="2237059"/>
              <a:ext cx="25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U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4D48B0-9A8F-DF7C-A6D6-8D0A83FCFAA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667813" y="3527613"/>
            <a:ext cx="463301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969467-F1C8-0CEA-2342-45C464B0B26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743575" y="3527613"/>
            <a:ext cx="409493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B3DAB179-D2E4-A1F0-DAB5-983A90496000}"/>
              </a:ext>
            </a:extLst>
          </p:cNvPr>
          <p:cNvSpPr/>
          <p:nvPr/>
        </p:nvSpPr>
        <p:spPr>
          <a:xfrm>
            <a:off x="9199118" y="-381069"/>
            <a:ext cx="122705" cy="11789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80FE4-96B9-0431-79F7-446C957A4578}"/>
              </a:ext>
            </a:extLst>
          </p:cNvPr>
          <p:cNvCxnSpPr>
            <a:cxnSpLocks/>
          </p:cNvCxnSpPr>
          <p:nvPr/>
        </p:nvCxnSpPr>
        <p:spPr>
          <a:xfrm>
            <a:off x="3782807" y="4319895"/>
            <a:ext cx="602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C03DC-D400-AC7B-8EF7-124989D92511}"/>
              </a:ext>
            </a:extLst>
          </p:cNvPr>
          <p:cNvGrpSpPr/>
          <p:nvPr/>
        </p:nvGrpSpPr>
        <p:grpSpPr>
          <a:xfrm>
            <a:off x="730465" y="-2427792"/>
            <a:ext cx="1749471" cy="881816"/>
            <a:chOff x="5526637" y="2024683"/>
            <a:chExt cx="1749471" cy="8818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1CC3CF-ECD4-A492-8CC7-2EFD2C9053A4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A413A-5146-1F1C-2568-3907C72F60EC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BB678E-FF06-A021-816C-EEC16410B130}"/>
              </a:ext>
            </a:extLst>
          </p:cNvPr>
          <p:cNvCxnSpPr>
            <a:cxnSpLocks/>
          </p:cNvCxnSpPr>
          <p:nvPr/>
        </p:nvCxnSpPr>
        <p:spPr>
          <a:xfrm>
            <a:off x="2479936" y="-1727906"/>
            <a:ext cx="2297069" cy="829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1CCC59-596D-B33A-5C4E-B0940409571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479936" y="-2289626"/>
            <a:ext cx="739887" cy="306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00499C-5F64-1DD6-F68F-A90AA7D9808B}"/>
              </a:ext>
            </a:extLst>
          </p:cNvPr>
          <p:cNvCxnSpPr>
            <a:cxnSpLocks/>
          </p:cNvCxnSpPr>
          <p:nvPr/>
        </p:nvCxnSpPr>
        <p:spPr>
          <a:xfrm>
            <a:off x="1882317" y="-1550629"/>
            <a:ext cx="597619" cy="64953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175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Background: </a:t>
            </a:r>
            <a:r>
              <a:rPr lang="en-GB" b="0" dirty="0"/>
              <a:t>Mechanism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800B37-6E3F-6D1F-0112-3EBD391C63F0}"/>
              </a:ext>
            </a:extLst>
          </p:cNvPr>
          <p:cNvGrpSpPr/>
          <p:nvPr/>
        </p:nvGrpSpPr>
        <p:grpSpPr>
          <a:xfrm>
            <a:off x="4321368" y="3866212"/>
            <a:ext cx="1884459" cy="873722"/>
            <a:chOff x="4325251" y="3862917"/>
            <a:chExt cx="1884459" cy="87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DADCAE-5E88-4795-8AAB-74EEF893F24B}"/>
                </a:ext>
              </a:extLst>
            </p:cNvPr>
            <p:cNvSpPr/>
            <p:nvPr/>
          </p:nvSpPr>
          <p:spPr>
            <a:xfrm>
              <a:off x="4388862" y="386291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A19D1-4982-4E9C-AF9F-C80AC5067EAE}"/>
                </a:ext>
              </a:extLst>
            </p:cNvPr>
            <p:cNvSpPr txBox="1"/>
            <p:nvPr/>
          </p:nvSpPr>
          <p:spPr>
            <a:xfrm>
              <a:off x="4325251" y="399605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Randomisation</a:t>
              </a:r>
            </a:p>
            <a:p>
              <a:pPr algn="ctr"/>
              <a:r>
                <a:rPr lang="en-GB" sz="1700" b="1" dirty="0"/>
                <a:t>(R)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CE34E-27BA-4107-BB26-0C0E1C777A23}"/>
              </a:ext>
            </a:extLst>
          </p:cNvPr>
          <p:cNvGrpSpPr/>
          <p:nvPr/>
        </p:nvGrpSpPr>
        <p:grpSpPr>
          <a:xfrm>
            <a:off x="6673011" y="3866212"/>
            <a:ext cx="1884459" cy="873722"/>
            <a:chOff x="4321533" y="3873207"/>
            <a:chExt cx="1884459" cy="8737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212DBB-5FFB-47B1-AF8E-1847F973EE0C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41A00-18CF-4BC4-A49D-EBBBF0CC83A6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Outcome</a:t>
              </a:r>
            </a:p>
            <a:p>
              <a:pPr algn="ctr"/>
              <a:r>
                <a:rPr lang="en-GB" sz="1700" b="1" dirty="0"/>
                <a:t>(Y)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554555-71F5-4800-A04F-98BA62D7496F}"/>
              </a:ext>
            </a:extLst>
          </p:cNvPr>
          <p:cNvGrpSpPr/>
          <p:nvPr/>
        </p:nvGrpSpPr>
        <p:grpSpPr>
          <a:xfrm>
            <a:off x="12805843" y="3843407"/>
            <a:ext cx="1884459" cy="873722"/>
            <a:chOff x="4321533" y="3873207"/>
            <a:chExt cx="1884459" cy="873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DC65F9-AD45-4733-8052-513198EEA800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72128F-169A-4FB5-8823-490754441F8A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Treatment receipt</a:t>
              </a:r>
            </a:p>
            <a:p>
              <a:pPr algn="ctr"/>
              <a:r>
                <a:rPr lang="en-GB" sz="1700" b="1" dirty="0"/>
                <a:t>(D)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D40A78-0B76-4F9E-B8D9-3E05929B2649}"/>
              </a:ext>
            </a:extLst>
          </p:cNvPr>
          <p:cNvCxnSpPr>
            <a:cxnSpLocks/>
          </p:cNvCxnSpPr>
          <p:nvPr/>
        </p:nvCxnSpPr>
        <p:spPr>
          <a:xfrm>
            <a:off x="14622808" y="4316194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BAD3AD-5FF7-4A0D-9C34-55E8B6CEE604}"/>
              </a:ext>
            </a:extLst>
          </p:cNvPr>
          <p:cNvGrpSpPr/>
          <p:nvPr/>
        </p:nvGrpSpPr>
        <p:grpSpPr>
          <a:xfrm>
            <a:off x="5493307" y="2037219"/>
            <a:ext cx="1884459" cy="873722"/>
            <a:chOff x="4317649" y="3873207"/>
            <a:chExt cx="1884459" cy="8737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B3FDAB-E8A2-47F0-99CB-ACA9ADA0E0F1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51E1F-A715-4A30-9120-B4F6FB938D11}"/>
                </a:ext>
              </a:extLst>
            </p:cNvPr>
            <p:cNvSpPr txBox="1"/>
            <p:nvPr/>
          </p:nvSpPr>
          <p:spPr>
            <a:xfrm>
              <a:off x="4317649" y="4008756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Mediator</a:t>
              </a:r>
            </a:p>
            <a:p>
              <a:pPr algn="ctr"/>
              <a:r>
                <a:rPr lang="en-GB" sz="1700" b="1" dirty="0"/>
                <a:t>(M)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D6E8B1-18F8-4109-B286-7C2C93B0C261}"/>
              </a:ext>
            </a:extLst>
          </p:cNvPr>
          <p:cNvCxnSpPr>
            <a:cxnSpLocks/>
          </p:cNvCxnSpPr>
          <p:nvPr/>
        </p:nvCxnSpPr>
        <p:spPr>
          <a:xfrm flipV="1">
            <a:off x="5252051" y="2909293"/>
            <a:ext cx="720480" cy="9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5F867D-F107-4F5C-9810-B94F588CFE03}"/>
              </a:ext>
            </a:extLst>
          </p:cNvPr>
          <p:cNvCxnSpPr>
            <a:cxnSpLocks/>
          </p:cNvCxnSpPr>
          <p:nvPr/>
        </p:nvCxnSpPr>
        <p:spPr>
          <a:xfrm>
            <a:off x="6977306" y="2906698"/>
            <a:ext cx="641716" cy="96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D67FF-8307-435E-B53E-DEE8F6079448}"/>
              </a:ext>
            </a:extLst>
          </p:cNvPr>
          <p:cNvSpPr txBox="1"/>
          <p:nvPr/>
        </p:nvSpPr>
        <p:spPr>
          <a:xfrm>
            <a:off x="8890562" y="4107225"/>
            <a:ext cx="6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ITT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5FFEF4-E0D0-48A5-8FD5-346A2B2BCFC7}"/>
              </a:ext>
            </a:extLst>
          </p:cNvPr>
          <p:cNvSpPr txBox="1"/>
          <p:nvPr/>
        </p:nvSpPr>
        <p:spPr>
          <a:xfrm>
            <a:off x="-1443846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FA39A7-4EDB-4F3E-AA31-A08AB02A10DE}"/>
              </a:ext>
            </a:extLst>
          </p:cNvPr>
          <p:cNvSpPr txBox="1"/>
          <p:nvPr/>
        </p:nvSpPr>
        <p:spPr>
          <a:xfrm>
            <a:off x="5940247" y="7359036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53EB4-1701-438B-B692-39208739E625}"/>
              </a:ext>
            </a:extLst>
          </p:cNvPr>
          <p:cNvSpPr txBox="1"/>
          <p:nvPr/>
        </p:nvSpPr>
        <p:spPr>
          <a:xfrm>
            <a:off x="-733928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NIE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BA430E-145E-4A09-B5B7-A29ACB43DAA7}"/>
              </a:ext>
            </a:extLst>
          </p:cNvPr>
          <p:cNvSpPr txBox="1"/>
          <p:nvPr/>
        </p:nvSpPr>
        <p:spPr>
          <a:xfrm>
            <a:off x="-2415387" y="1499601"/>
            <a:ext cx="167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ITT</a:t>
            </a:r>
          </a:p>
          <a:p>
            <a:pPr algn="ctr"/>
            <a:r>
              <a:rPr lang="en-GB" sz="2400" dirty="0"/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/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825058-85B5-46C0-A4D0-93ACBC9056ED}"/>
              </a:ext>
            </a:extLst>
          </p:cNvPr>
          <p:cNvCxnSpPr>
            <a:cxnSpLocks/>
          </p:cNvCxnSpPr>
          <p:nvPr/>
        </p:nvCxnSpPr>
        <p:spPr>
          <a:xfrm flipH="1">
            <a:off x="5318486" y="-1660452"/>
            <a:ext cx="1962611" cy="106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0846B8DD-706C-4ACA-B6AF-58822AD81229}"/>
              </a:ext>
            </a:extLst>
          </p:cNvPr>
          <p:cNvSpPr txBox="1">
            <a:spLocks/>
          </p:cNvSpPr>
          <p:nvPr/>
        </p:nvSpPr>
        <p:spPr>
          <a:xfrm>
            <a:off x="5437550" y="5596930"/>
            <a:ext cx="2844800" cy="1145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X, U = measured or unmeasured variables</a:t>
            </a:r>
          </a:p>
          <a:p>
            <a:pPr algn="l"/>
            <a:r>
              <a:rPr lang="en-GB" dirty="0"/>
              <a:t>ITT = Intention-to-treat</a:t>
            </a:r>
          </a:p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NDE = Natural Direct Effect</a:t>
            </a:r>
          </a:p>
          <a:p>
            <a:pPr algn="l"/>
            <a:r>
              <a:rPr lang="en-GB" dirty="0"/>
              <a:t>NIE = Natural Indirect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9C015-8028-A614-8697-E0985FEA878E}"/>
              </a:ext>
            </a:extLst>
          </p:cNvPr>
          <p:cNvGrpSpPr/>
          <p:nvPr/>
        </p:nvGrpSpPr>
        <p:grpSpPr>
          <a:xfrm>
            <a:off x="14310796" y="-381069"/>
            <a:ext cx="1749471" cy="881816"/>
            <a:chOff x="5526637" y="2024683"/>
            <a:chExt cx="1749471" cy="881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2FAB-508E-4BE1-A653-FD38DC0A6A4D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8EC2B-77DD-438D-9A75-2BE6DE7C2DC6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B71DD-3278-43BF-9374-B71C9D0689E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5181649" y="500747"/>
            <a:ext cx="3883" cy="58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0D69A-AE0F-4B76-B47B-06884C9D5D7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6060267" y="63886"/>
            <a:ext cx="1473025" cy="102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4D0236-964B-BE29-24DF-D607DB62D6A9}"/>
              </a:ext>
            </a:extLst>
          </p:cNvPr>
          <p:cNvSpPr txBox="1"/>
          <p:nvPr/>
        </p:nvSpPr>
        <p:spPr>
          <a:xfrm>
            <a:off x="-4075366" y="4104871"/>
            <a:ext cx="143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 = a*b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A06F2-BCC5-6F46-3BC9-23A646FC6321}"/>
              </a:ext>
            </a:extLst>
          </p:cNvPr>
          <p:cNvSpPr txBox="1"/>
          <p:nvPr/>
        </p:nvSpPr>
        <p:spPr>
          <a:xfrm>
            <a:off x="-3909620" y="4443293"/>
            <a:ext cx="15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 = c’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5685FE-89D6-7C72-A29E-E78603E5A1B9}"/>
              </a:ext>
            </a:extLst>
          </p:cNvPr>
          <p:cNvSpPr txBox="1"/>
          <p:nvPr/>
        </p:nvSpPr>
        <p:spPr>
          <a:xfrm>
            <a:off x="-3526506" y="4897262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41C0DD-FB1A-CD5D-F220-C6315D4C1195}"/>
              </a:ext>
            </a:extLst>
          </p:cNvPr>
          <p:cNvSpPr txBox="1"/>
          <p:nvPr/>
        </p:nvSpPr>
        <p:spPr>
          <a:xfrm>
            <a:off x="-3256487" y="5019897"/>
            <a:ext cx="395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c’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694B5A-0974-1B1F-1E88-04998F85674D}"/>
              </a:ext>
            </a:extLst>
          </p:cNvPr>
          <p:cNvSpPr txBox="1"/>
          <p:nvPr/>
        </p:nvSpPr>
        <p:spPr>
          <a:xfrm>
            <a:off x="-2790930" y="4954051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123E2CA-DADE-FD0D-D46D-3DF8EF98BC44}"/>
              </a:ext>
            </a:extLst>
          </p:cNvPr>
          <p:cNvGrpSpPr/>
          <p:nvPr/>
        </p:nvGrpSpPr>
        <p:grpSpPr>
          <a:xfrm>
            <a:off x="13883395" y="2266982"/>
            <a:ext cx="559332" cy="524248"/>
            <a:chOff x="4250155" y="3873207"/>
            <a:chExt cx="1884460" cy="87372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DFA1A7-A5E4-3249-C022-7B8A13B51A2A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BECA0-0718-BA41-43D1-8377D4B72A7E}"/>
                </a:ext>
              </a:extLst>
            </p:cNvPr>
            <p:cNvSpPr txBox="1"/>
            <p:nvPr/>
          </p:nvSpPr>
          <p:spPr>
            <a:xfrm>
              <a:off x="4250155" y="4039637"/>
              <a:ext cx="1884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U,X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D63DFE-D7D3-5BA5-4DFA-880FE7FBD872}"/>
              </a:ext>
            </a:extLst>
          </p:cNvPr>
          <p:cNvCxnSpPr>
            <a:cxnSpLocks/>
          </p:cNvCxnSpPr>
          <p:nvPr/>
        </p:nvCxnSpPr>
        <p:spPr>
          <a:xfrm flipH="1">
            <a:off x="13512800" y="2529106"/>
            <a:ext cx="41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316E1-9670-27F6-25EA-D2F7326745C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4183094" y="2791230"/>
            <a:ext cx="23701" cy="96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F25647-6F6D-E1B1-EC40-5E016548212B}"/>
              </a:ext>
            </a:extLst>
          </p:cNvPr>
          <p:cNvCxnSpPr>
            <a:cxnSpLocks/>
          </p:cNvCxnSpPr>
          <p:nvPr/>
        </p:nvCxnSpPr>
        <p:spPr>
          <a:xfrm>
            <a:off x="-658455" y="4459958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73C365-7915-813D-D59B-264CBC8217ED}"/>
              </a:ext>
            </a:extLst>
          </p:cNvPr>
          <p:cNvCxnSpPr>
            <a:cxnSpLocks/>
          </p:cNvCxnSpPr>
          <p:nvPr/>
        </p:nvCxnSpPr>
        <p:spPr>
          <a:xfrm flipH="1">
            <a:off x="5534707" y="-1182243"/>
            <a:ext cx="1962611" cy="10675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EF0035-B55F-34C1-614D-87A44DF5CCD4}"/>
              </a:ext>
            </a:extLst>
          </p:cNvPr>
          <p:cNvGrpSpPr/>
          <p:nvPr/>
        </p:nvGrpSpPr>
        <p:grpSpPr>
          <a:xfrm>
            <a:off x="6158266" y="-2702114"/>
            <a:ext cx="514745" cy="369332"/>
            <a:chOff x="7180202" y="2237059"/>
            <a:chExt cx="514745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A156A7-3F36-EE5A-BB92-F8D544F1B58D}"/>
                </a:ext>
              </a:extLst>
            </p:cNvPr>
            <p:cNvSpPr/>
            <p:nvPr/>
          </p:nvSpPr>
          <p:spPr>
            <a:xfrm>
              <a:off x="7180202" y="2238156"/>
              <a:ext cx="514745" cy="349343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034B8-8816-03D6-0133-6A596D4A541D}"/>
                </a:ext>
              </a:extLst>
            </p:cNvPr>
            <p:cNvSpPr txBox="1"/>
            <p:nvPr/>
          </p:nvSpPr>
          <p:spPr>
            <a:xfrm>
              <a:off x="7309621" y="2237059"/>
              <a:ext cx="25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U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4D48B0-9A8F-DF7C-A6D6-8D0A83FCFAA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673011" y="-2526345"/>
            <a:ext cx="463301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969467-F1C8-0CEA-2342-45C464B0B26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748773" y="-2526345"/>
            <a:ext cx="409493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B3DAB179-D2E4-A1F0-DAB5-983A90496000}"/>
              </a:ext>
            </a:extLst>
          </p:cNvPr>
          <p:cNvSpPr/>
          <p:nvPr/>
        </p:nvSpPr>
        <p:spPr>
          <a:xfrm>
            <a:off x="9199118" y="-381069"/>
            <a:ext cx="122705" cy="11789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80FE4-96B9-0431-79F7-446C957A4578}"/>
              </a:ext>
            </a:extLst>
          </p:cNvPr>
          <p:cNvCxnSpPr>
            <a:cxnSpLocks/>
          </p:cNvCxnSpPr>
          <p:nvPr/>
        </p:nvCxnSpPr>
        <p:spPr>
          <a:xfrm>
            <a:off x="6134450" y="4315839"/>
            <a:ext cx="602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C03DC-D400-AC7B-8EF7-124989D92511}"/>
              </a:ext>
            </a:extLst>
          </p:cNvPr>
          <p:cNvGrpSpPr/>
          <p:nvPr/>
        </p:nvGrpSpPr>
        <p:grpSpPr>
          <a:xfrm>
            <a:off x="3074749" y="2342467"/>
            <a:ext cx="1749471" cy="881816"/>
            <a:chOff x="5526637" y="2024683"/>
            <a:chExt cx="1749471" cy="8818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1CC3CF-ECD4-A492-8CC7-2EFD2C9053A4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A413A-5146-1F1C-2568-3907C72F60EC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BB678E-FF06-A021-816C-EEC16410B130}"/>
              </a:ext>
            </a:extLst>
          </p:cNvPr>
          <p:cNvCxnSpPr>
            <a:cxnSpLocks/>
          </p:cNvCxnSpPr>
          <p:nvPr/>
        </p:nvCxnSpPr>
        <p:spPr>
          <a:xfrm>
            <a:off x="4824220" y="3042353"/>
            <a:ext cx="2297069" cy="829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1CCC59-596D-B33A-5C4E-B0940409571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824220" y="2480633"/>
            <a:ext cx="739887" cy="306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00499C-5F64-1DD6-F68F-A90AA7D9808B}"/>
              </a:ext>
            </a:extLst>
          </p:cNvPr>
          <p:cNvCxnSpPr>
            <a:cxnSpLocks/>
          </p:cNvCxnSpPr>
          <p:nvPr/>
        </p:nvCxnSpPr>
        <p:spPr>
          <a:xfrm>
            <a:off x="4226601" y="3219630"/>
            <a:ext cx="597619" cy="64953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1D8A49A-BE15-441B-9DAA-41D899A63085}"/>
              </a:ext>
            </a:extLst>
          </p:cNvPr>
          <p:cNvSpPr/>
          <p:nvPr/>
        </p:nvSpPr>
        <p:spPr>
          <a:xfrm>
            <a:off x="4321368" y="3346911"/>
            <a:ext cx="303446" cy="28320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6DF070F-4E45-1206-2135-AF263675F38C}"/>
              </a:ext>
            </a:extLst>
          </p:cNvPr>
          <p:cNvSpPr/>
          <p:nvPr/>
        </p:nvSpPr>
        <p:spPr>
          <a:xfrm>
            <a:off x="4421336" y="3633910"/>
            <a:ext cx="3938431" cy="1346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46B002-1DF9-E7FD-ADED-A47D9D276B55}"/>
              </a:ext>
            </a:extLst>
          </p:cNvPr>
          <p:cNvSpPr txBox="1"/>
          <p:nvPr/>
        </p:nvSpPr>
        <p:spPr>
          <a:xfrm>
            <a:off x="12544334" y="4907884"/>
            <a:ext cx="244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>
                <a:solidFill>
                  <a:srgbClr val="002060"/>
                </a:solidFill>
              </a:rPr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rgbClr val="87ACDA"/>
                </a:solidFill>
              </a:rPr>
              <a:t>NIE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C27F96-0B81-1DB5-6EE8-FFAF069F834D}"/>
              </a:ext>
            </a:extLst>
          </p:cNvPr>
          <p:cNvSpPr/>
          <p:nvPr/>
        </p:nvSpPr>
        <p:spPr>
          <a:xfrm>
            <a:off x="4886999" y="3044282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5E6EBD-73DB-73EA-41E5-E2FD40B3E2AA}"/>
              </a:ext>
            </a:extLst>
          </p:cNvPr>
          <p:cNvSpPr txBox="1"/>
          <p:nvPr/>
        </p:nvSpPr>
        <p:spPr>
          <a:xfrm>
            <a:off x="4920040" y="3041401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U1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0EB7072-FE50-8895-64EA-83B0B0DACE06}"/>
              </a:ext>
            </a:extLst>
          </p:cNvPr>
          <p:cNvCxnSpPr>
            <a:cxnSpLocks/>
          </p:cNvCxnSpPr>
          <p:nvPr/>
        </p:nvCxnSpPr>
        <p:spPr>
          <a:xfrm flipV="1">
            <a:off x="5288435" y="2840314"/>
            <a:ext cx="280436" cy="2300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B50797A-F661-9C71-4FB9-E85C0A02F559}"/>
              </a:ext>
            </a:extLst>
          </p:cNvPr>
          <p:cNvCxnSpPr>
            <a:cxnSpLocks/>
          </p:cNvCxnSpPr>
          <p:nvPr/>
        </p:nvCxnSpPr>
        <p:spPr>
          <a:xfrm>
            <a:off x="5144371" y="3389937"/>
            <a:ext cx="28030" cy="47387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AB94BE91-4B62-126E-77C1-03DF3BF18CEE}"/>
              </a:ext>
            </a:extLst>
          </p:cNvPr>
          <p:cNvSpPr/>
          <p:nvPr/>
        </p:nvSpPr>
        <p:spPr>
          <a:xfrm>
            <a:off x="6254428" y="4814315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2E3905-2D7C-CED5-A56D-E26F9E8E3775}"/>
              </a:ext>
            </a:extLst>
          </p:cNvPr>
          <p:cNvSpPr txBox="1"/>
          <p:nvPr/>
        </p:nvSpPr>
        <p:spPr>
          <a:xfrm>
            <a:off x="6287469" y="4811434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U2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5C977EC-7469-3C59-FA1D-6897252433ED}"/>
              </a:ext>
            </a:extLst>
          </p:cNvPr>
          <p:cNvCxnSpPr>
            <a:cxnSpLocks/>
          </p:cNvCxnSpPr>
          <p:nvPr/>
        </p:nvCxnSpPr>
        <p:spPr>
          <a:xfrm flipV="1">
            <a:off x="6736107" y="4743991"/>
            <a:ext cx="249739" cy="1548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24F64D7-E994-9028-0545-4938C770A534}"/>
              </a:ext>
            </a:extLst>
          </p:cNvPr>
          <p:cNvCxnSpPr>
            <a:cxnSpLocks/>
          </p:cNvCxnSpPr>
          <p:nvPr/>
        </p:nvCxnSpPr>
        <p:spPr>
          <a:xfrm flipH="1" flipV="1">
            <a:off x="6055353" y="4747634"/>
            <a:ext cx="245320" cy="1352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A1BB5372-7183-A959-DDC6-83CAD2C4CD28}"/>
              </a:ext>
            </a:extLst>
          </p:cNvPr>
          <p:cNvSpPr/>
          <p:nvPr/>
        </p:nvSpPr>
        <p:spPr>
          <a:xfrm>
            <a:off x="5094112" y="3508882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C7671A27-F84D-42BA-7163-86CE504B2F95}"/>
              </a:ext>
            </a:extLst>
          </p:cNvPr>
          <p:cNvSpPr/>
          <p:nvPr/>
        </p:nvSpPr>
        <p:spPr>
          <a:xfrm>
            <a:off x="6158266" y="4797207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786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 animBg="1"/>
      <p:bldP spid="44" grpId="0" animBg="1"/>
      <p:bldP spid="67" grpId="0" animBg="1"/>
      <p:bldP spid="68" grpId="0"/>
      <p:bldP spid="71" grpId="0" animBg="1"/>
      <p:bldP spid="72" grpId="0"/>
      <p:bldP spid="75" grpId="0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Background: </a:t>
            </a:r>
            <a:r>
              <a:rPr lang="en-GB" b="0" dirty="0"/>
              <a:t>Mechanism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800B37-6E3F-6D1F-0112-3EBD391C63F0}"/>
              </a:ext>
            </a:extLst>
          </p:cNvPr>
          <p:cNvGrpSpPr/>
          <p:nvPr/>
        </p:nvGrpSpPr>
        <p:grpSpPr>
          <a:xfrm>
            <a:off x="4321368" y="3866212"/>
            <a:ext cx="1884459" cy="873722"/>
            <a:chOff x="4325251" y="3862917"/>
            <a:chExt cx="1884459" cy="87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DADCAE-5E88-4795-8AAB-74EEF893F24B}"/>
                </a:ext>
              </a:extLst>
            </p:cNvPr>
            <p:cNvSpPr/>
            <p:nvPr/>
          </p:nvSpPr>
          <p:spPr>
            <a:xfrm>
              <a:off x="4388862" y="386291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A19D1-4982-4E9C-AF9F-C80AC5067EAE}"/>
                </a:ext>
              </a:extLst>
            </p:cNvPr>
            <p:cNvSpPr txBox="1"/>
            <p:nvPr/>
          </p:nvSpPr>
          <p:spPr>
            <a:xfrm>
              <a:off x="4325251" y="399605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Randomisation</a:t>
              </a:r>
            </a:p>
            <a:p>
              <a:pPr algn="ctr"/>
              <a:r>
                <a:rPr lang="en-GB" sz="1700" b="1" dirty="0"/>
                <a:t>(R)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CE34E-27BA-4107-BB26-0C0E1C777A23}"/>
              </a:ext>
            </a:extLst>
          </p:cNvPr>
          <p:cNvGrpSpPr/>
          <p:nvPr/>
        </p:nvGrpSpPr>
        <p:grpSpPr>
          <a:xfrm>
            <a:off x="6673011" y="3866212"/>
            <a:ext cx="1884459" cy="873722"/>
            <a:chOff x="4321533" y="3873207"/>
            <a:chExt cx="1884459" cy="8737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212DBB-5FFB-47B1-AF8E-1847F973EE0C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41A00-18CF-4BC4-A49D-EBBBF0CC83A6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Outcome</a:t>
              </a:r>
            </a:p>
            <a:p>
              <a:pPr algn="ctr"/>
              <a:r>
                <a:rPr lang="en-GB" sz="1700" b="1" dirty="0"/>
                <a:t>(Y)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554555-71F5-4800-A04F-98BA62D7496F}"/>
              </a:ext>
            </a:extLst>
          </p:cNvPr>
          <p:cNvGrpSpPr/>
          <p:nvPr/>
        </p:nvGrpSpPr>
        <p:grpSpPr>
          <a:xfrm>
            <a:off x="12805843" y="3843407"/>
            <a:ext cx="1884459" cy="873722"/>
            <a:chOff x="4321533" y="3873207"/>
            <a:chExt cx="1884459" cy="873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DC65F9-AD45-4733-8052-513198EEA800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72128F-169A-4FB5-8823-490754441F8A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Treatment receipt</a:t>
              </a:r>
            </a:p>
            <a:p>
              <a:pPr algn="ctr"/>
              <a:r>
                <a:rPr lang="en-GB" sz="1700" b="1" dirty="0"/>
                <a:t>(D)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D40A78-0B76-4F9E-B8D9-3E05929B2649}"/>
              </a:ext>
            </a:extLst>
          </p:cNvPr>
          <p:cNvCxnSpPr>
            <a:cxnSpLocks/>
          </p:cNvCxnSpPr>
          <p:nvPr/>
        </p:nvCxnSpPr>
        <p:spPr>
          <a:xfrm>
            <a:off x="14622808" y="4316194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BAD3AD-5FF7-4A0D-9C34-55E8B6CEE604}"/>
              </a:ext>
            </a:extLst>
          </p:cNvPr>
          <p:cNvGrpSpPr/>
          <p:nvPr/>
        </p:nvGrpSpPr>
        <p:grpSpPr>
          <a:xfrm>
            <a:off x="5493307" y="2037219"/>
            <a:ext cx="1884459" cy="873722"/>
            <a:chOff x="4317649" y="3873207"/>
            <a:chExt cx="1884459" cy="8737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B3FDAB-E8A2-47F0-99CB-ACA9ADA0E0F1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51E1F-A715-4A30-9120-B4F6FB938D11}"/>
                </a:ext>
              </a:extLst>
            </p:cNvPr>
            <p:cNvSpPr txBox="1"/>
            <p:nvPr/>
          </p:nvSpPr>
          <p:spPr>
            <a:xfrm>
              <a:off x="4317649" y="4008756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Mediator</a:t>
              </a:r>
            </a:p>
            <a:p>
              <a:pPr algn="ctr"/>
              <a:r>
                <a:rPr lang="en-GB" sz="1700" b="1" dirty="0"/>
                <a:t>(M)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D6E8B1-18F8-4109-B286-7C2C93B0C261}"/>
              </a:ext>
            </a:extLst>
          </p:cNvPr>
          <p:cNvCxnSpPr>
            <a:cxnSpLocks/>
          </p:cNvCxnSpPr>
          <p:nvPr/>
        </p:nvCxnSpPr>
        <p:spPr>
          <a:xfrm flipV="1">
            <a:off x="5252051" y="2909293"/>
            <a:ext cx="720480" cy="9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5F867D-F107-4F5C-9810-B94F588CFE03}"/>
              </a:ext>
            </a:extLst>
          </p:cNvPr>
          <p:cNvCxnSpPr>
            <a:cxnSpLocks/>
          </p:cNvCxnSpPr>
          <p:nvPr/>
        </p:nvCxnSpPr>
        <p:spPr>
          <a:xfrm>
            <a:off x="6977306" y="2906698"/>
            <a:ext cx="641716" cy="96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D67FF-8307-435E-B53E-DEE8F6079448}"/>
              </a:ext>
            </a:extLst>
          </p:cNvPr>
          <p:cNvSpPr txBox="1"/>
          <p:nvPr/>
        </p:nvSpPr>
        <p:spPr>
          <a:xfrm>
            <a:off x="8890562" y="4107225"/>
            <a:ext cx="6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ITT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5FFEF4-E0D0-48A5-8FD5-346A2B2BCFC7}"/>
              </a:ext>
            </a:extLst>
          </p:cNvPr>
          <p:cNvSpPr txBox="1"/>
          <p:nvPr/>
        </p:nvSpPr>
        <p:spPr>
          <a:xfrm>
            <a:off x="-1443846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FA39A7-4EDB-4F3E-AA31-A08AB02A10DE}"/>
              </a:ext>
            </a:extLst>
          </p:cNvPr>
          <p:cNvSpPr txBox="1"/>
          <p:nvPr/>
        </p:nvSpPr>
        <p:spPr>
          <a:xfrm>
            <a:off x="5940247" y="7359036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53EB4-1701-438B-B692-39208739E625}"/>
              </a:ext>
            </a:extLst>
          </p:cNvPr>
          <p:cNvSpPr txBox="1"/>
          <p:nvPr/>
        </p:nvSpPr>
        <p:spPr>
          <a:xfrm>
            <a:off x="-733928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NIE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BA430E-145E-4A09-B5B7-A29ACB43DAA7}"/>
              </a:ext>
            </a:extLst>
          </p:cNvPr>
          <p:cNvSpPr txBox="1"/>
          <p:nvPr/>
        </p:nvSpPr>
        <p:spPr>
          <a:xfrm>
            <a:off x="-2415387" y="1499601"/>
            <a:ext cx="167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ITT</a:t>
            </a:r>
          </a:p>
          <a:p>
            <a:pPr algn="ctr"/>
            <a:r>
              <a:rPr lang="en-GB" sz="2400" dirty="0"/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/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825058-85B5-46C0-A4D0-93ACBC9056ED}"/>
              </a:ext>
            </a:extLst>
          </p:cNvPr>
          <p:cNvCxnSpPr>
            <a:cxnSpLocks/>
          </p:cNvCxnSpPr>
          <p:nvPr/>
        </p:nvCxnSpPr>
        <p:spPr>
          <a:xfrm flipH="1">
            <a:off x="5318486" y="-1660452"/>
            <a:ext cx="1962611" cy="106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0846B8DD-706C-4ACA-B6AF-58822AD81229}"/>
              </a:ext>
            </a:extLst>
          </p:cNvPr>
          <p:cNvSpPr txBox="1">
            <a:spLocks/>
          </p:cNvSpPr>
          <p:nvPr/>
        </p:nvSpPr>
        <p:spPr>
          <a:xfrm>
            <a:off x="5437550" y="5596930"/>
            <a:ext cx="2844800" cy="1145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X, U = measured or unmeasured variables</a:t>
            </a:r>
          </a:p>
          <a:p>
            <a:pPr algn="l"/>
            <a:r>
              <a:rPr lang="en-GB" dirty="0"/>
              <a:t>ITT = Intention-to-treat</a:t>
            </a:r>
          </a:p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NDE = Natural Direct Effect</a:t>
            </a:r>
          </a:p>
          <a:p>
            <a:pPr algn="l"/>
            <a:r>
              <a:rPr lang="en-GB" dirty="0"/>
              <a:t>NIE = Natural Indirect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9C015-8028-A614-8697-E0985FEA878E}"/>
              </a:ext>
            </a:extLst>
          </p:cNvPr>
          <p:cNvGrpSpPr/>
          <p:nvPr/>
        </p:nvGrpSpPr>
        <p:grpSpPr>
          <a:xfrm>
            <a:off x="14310796" y="-381069"/>
            <a:ext cx="1749471" cy="881816"/>
            <a:chOff x="5526637" y="2024683"/>
            <a:chExt cx="1749471" cy="881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2FAB-508E-4BE1-A653-FD38DC0A6A4D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8EC2B-77DD-438D-9A75-2BE6DE7C2DC6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B71DD-3278-43BF-9374-B71C9D0689E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5181649" y="500747"/>
            <a:ext cx="3883" cy="58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0D69A-AE0F-4B76-B47B-06884C9D5D7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6060267" y="63886"/>
            <a:ext cx="1473025" cy="102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4D0236-964B-BE29-24DF-D607DB62D6A9}"/>
              </a:ext>
            </a:extLst>
          </p:cNvPr>
          <p:cNvSpPr txBox="1"/>
          <p:nvPr/>
        </p:nvSpPr>
        <p:spPr>
          <a:xfrm>
            <a:off x="8174074" y="2152023"/>
            <a:ext cx="143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 = a*b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A06F2-BCC5-6F46-3BC9-23A646FC6321}"/>
              </a:ext>
            </a:extLst>
          </p:cNvPr>
          <p:cNvSpPr txBox="1"/>
          <p:nvPr/>
        </p:nvSpPr>
        <p:spPr>
          <a:xfrm>
            <a:off x="5953519" y="5233540"/>
            <a:ext cx="15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 = c’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5685FE-89D6-7C72-A29E-E78603E5A1B9}"/>
              </a:ext>
            </a:extLst>
          </p:cNvPr>
          <p:cNvSpPr txBox="1"/>
          <p:nvPr/>
        </p:nvSpPr>
        <p:spPr>
          <a:xfrm>
            <a:off x="5772101" y="3068444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41C0DD-FB1A-CD5D-F220-C6315D4C1195}"/>
              </a:ext>
            </a:extLst>
          </p:cNvPr>
          <p:cNvSpPr txBox="1"/>
          <p:nvPr/>
        </p:nvSpPr>
        <p:spPr>
          <a:xfrm>
            <a:off x="6281723" y="3968725"/>
            <a:ext cx="395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c’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694B5A-0974-1B1F-1E88-04998F85674D}"/>
              </a:ext>
            </a:extLst>
          </p:cNvPr>
          <p:cNvSpPr txBox="1"/>
          <p:nvPr/>
        </p:nvSpPr>
        <p:spPr>
          <a:xfrm>
            <a:off x="6873207" y="3063125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123E2CA-DADE-FD0D-D46D-3DF8EF98BC44}"/>
              </a:ext>
            </a:extLst>
          </p:cNvPr>
          <p:cNvGrpSpPr/>
          <p:nvPr/>
        </p:nvGrpSpPr>
        <p:grpSpPr>
          <a:xfrm>
            <a:off x="13883395" y="2266982"/>
            <a:ext cx="559332" cy="524248"/>
            <a:chOff x="4250155" y="3873207"/>
            <a:chExt cx="1884460" cy="87372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DFA1A7-A5E4-3249-C022-7B8A13B51A2A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BECA0-0718-BA41-43D1-8377D4B72A7E}"/>
                </a:ext>
              </a:extLst>
            </p:cNvPr>
            <p:cNvSpPr txBox="1"/>
            <p:nvPr/>
          </p:nvSpPr>
          <p:spPr>
            <a:xfrm>
              <a:off x="4250155" y="4039637"/>
              <a:ext cx="1884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U,X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D63DFE-D7D3-5BA5-4DFA-880FE7FBD872}"/>
              </a:ext>
            </a:extLst>
          </p:cNvPr>
          <p:cNvCxnSpPr>
            <a:cxnSpLocks/>
          </p:cNvCxnSpPr>
          <p:nvPr/>
        </p:nvCxnSpPr>
        <p:spPr>
          <a:xfrm flipH="1">
            <a:off x="13512800" y="2529106"/>
            <a:ext cx="41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316E1-9670-27F6-25EA-D2F7326745C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4183094" y="2791230"/>
            <a:ext cx="23701" cy="96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F25647-6F6D-E1B1-EC40-5E016548212B}"/>
              </a:ext>
            </a:extLst>
          </p:cNvPr>
          <p:cNvCxnSpPr>
            <a:cxnSpLocks/>
          </p:cNvCxnSpPr>
          <p:nvPr/>
        </p:nvCxnSpPr>
        <p:spPr>
          <a:xfrm>
            <a:off x="-658455" y="4459958"/>
            <a:ext cx="5982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73C365-7915-813D-D59B-264CBC8217ED}"/>
              </a:ext>
            </a:extLst>
          </p:cNvPr>
          <p:cNvCxnSpPr>
            <a:cxnSpLocks/>
          </p:cNvCxnSpPr>
          <p:nvPr/>
        </p:nvCxnSpPr>
        <p:spPr>
          <a:xfrm flipH="1">
            <a:off x="5534707" y="-1182243"/>
            <a:ext cx="1962611" cy="10675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EF0035-B55F-34C1-614D-87A44DF5CCD4}"/>
              </a:ext>
            </a:extLst>
          </p:cNvPr>
          <p:cNvGrpSpPr/>
          <p:nvPr/>
        </p:nvGrpSpPr>
        <p:grpSpPr>
          <a:xfrm>
            <a:off x="6158266" y="-2702114"/>
            <a:ext cx="514745" cy="369332"/>
            <a:chOff x="7180202" y="2237059"/>
            <a:chExt cx="514745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A156A7-3F36-EE5A-BB92-F8D544F1B58D}"/>
                </a:ext>
              </a:extLst>
            </p:cNvPr>
            <p:cNvSpPr/>
            <p:nvPr/>
          </p:nvSpPr>
          <p:spPr>
            <a:xfrm>
              <a:off x="7180202" y="2238156"/>
              <a:ext cx="514745" cy="349343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034B8-8816-03D6-0133-6A596D4A541D}"/>
                </a:ext>
              </a:extLst>
            </p:cNvPr>
            <p:cNvSpPr txBox="1"/>
            <p:nvPr/>
          </p:nvSpPr>
          <p:spPr>
            <a:xfrm>
              <a:off x="7309621" y="2237059"/>
              <a:ext cx="25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U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4D48B0-9A8F-DF7C-A6D6-8D0A83FCFAA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673011" y="-2526345"/>
            <a:ext cx="463301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969467-F1C8-0CEA-2342-45C464B0B26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748773" y="-2526345"/>
            <a:ext cx="409493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B3DAB179-D2E4-A1F0-DAB5-983A90496000}"/>
              </a:ext>
            </a:extLst>
          </p:cNvPr>
          <p:cNvSpPr/>
          <p:nvPr/>
        </p:nvSpPr>
        <p:spPr>
          <a:xfrm>
            <a:off x="9199118" y="-381069"/>
            <a:ext cx="122705" cy="11789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80FE4-96B9-0431-79F7-446C957A4578}"/>
              </a:ext>
            </a:extLst>
          </p:cNvPr>
          <p:cNvCxnSpPr>
            <a:cxnSpLocks/>
          </p:cNvCxnSpPr>
          <p:nvPr/>
        </p:nvCxnSpPr>
        <p:spPr>
          <a:xfrm>
            <a:off x="6134450" y="4315839"/>
            <a:ext cx="602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C03DC-D400-AC7B-8EF7-124989D92511}"/>
              </a:ext>
            </a:extLst>
          </p:cNvPr>
          <p:cNvGrpSpPr/>
          <p:nvPr/>
        </p:nvGrpSpPr>
        <p:grpSpPr>
          <a:xfrm>
            <a:off x="3074749" y="2342467"/>
            <a:ext cx="1749471" cy="881816"/>
            <a:chOff x="5526637" y="2024683"/>
            <a:chExt cx="1749471" cy="8818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1CC3CF-ECD4-A492-8CC7-2EFD2C9053A4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A413A-5146-1F1C-2568-3907C72F60EC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BB678E-FF06-A021-816C-EEC16410B130}"/>
              </a:ext>
            </a:extLst>
          </p:cNvPr>
          <p:cNvCxnSpPr>
            <a:cxnSpLocks/>
          </p:cNvCxnSpPr>
          <p:nvPr/>
        </p:nvCxnSpPr>
        <p:spPr>
          <a:xfrm>
            <a:off x="4824220" y="3042353"/>
            <a:ext cx="2297069" cy="829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1CCC59-596D-B33A-5C4E-B0940409571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824220" y="2480633"/>
            <a:ext cx="739887" cy="306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00499C-5F64-1DD6-F68F-A90AA7D9808B}"/>
              </a:ext>
            </a:extLst>
          </p:cNvPr>
          <p:cNvCxnSpPr>
            <a:cxnSpLocks/>
          </p:cNvCxnSpPr>
          <p:nvPr/>
        </p:nvCxnSpPr>
        <p:spPr>
          <a:xfrm>
            <a:off x="4226601" y="3219630"/>
            <a:ext cx="597619" cy="64953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1D8A49A-BE15-441B-9DAA-41D899A63085}"/>
              </a:ext>
            </a:extLst>
          </p:cNvPr>
          <p:cNvSpPr/>
          <p:nvPr/>
        </p:nvSpPr>
        <p:spPr>
          <a:xfrm>
            <a:off x="4321368" y="3346911"/>
            <a:ext cx="303446" cy="28320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6DF070F-4E45-1206-2135-AF263675F38C}"/>
              </a:ext>
            </a:extLst>
          </p:cNvPr>
          <p:cNvSpPr/>
          <p:nvPr/>
        </p:nvSpPr>
        <p:spPr>
          <a:xfrm>
            <a:off x="4421336" y="2064262"/>
            <a:ext cx="3938431" cy="29160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46B002-1DF9-E7FD-ADED-A47D9D276B55}"/>
              </a:ext>
            </a:extLst>
          </p:cNvPr>
          <p:cNvSpPr txBox="1"/>
          <p:nvPr/>
        </p:nvSpPr>
        <p:spPr>
          <a:xfrm>
            <a:off x="9376074" y="4111372"/>
            <a:ext cx="244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>
                <a:solidFill>
                  <a:srgbClr val="002060"/>
                </a:solidFill>
              </a:rPr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rgbClr val="87ACDA"/>
                </a:solidFill>
              </a:rPr>
              <a:t>NIE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C27F96-0B81-1DB5-6EE8-FFAF069F834D}"/>
              </a:ext>
            </a:extLst>
          </p:cNvPr>
          <p:cNvSpPr/>
          <p:nvPr/>
        </p:nvSpPr>
        <p:spPr>
          <a:xfrm>
            <a:off x="4886999" y="3044282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5E6EBD-73DB-73EA-41E5-E2FD40B3E2AA}"/>
              </a:ext>
            </a:extLst>
          </p:cNvPr>
          <p:cNvSpPr txBox="1"/>
          <p:nvPr/>
        </p:nvSpPr>
        <p:spPr>
          <a:xfrm>
            <a:off x="4920040" y="3041401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U1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0EB7072-FE50-8895-64EA-83B0B0DACE06}"/>
              </a:ext>
            </a:extLst>
          </p:cNvPr>
          <p:cNvCxnSpPr>
            <a:cxnSpLocks/>
          </p:cNvCxnSpPr>
          <p:nvPr/>
        </p:nvCxnSpPr>
        <p:spPr>
          <a:xfrm flipV="1">
            <a:off x="5288435" y="2840314"/>
            <a:ext cx="280436" cy="2300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B50797A-F661-9C71-4FB9-E85C0A02F559}"/>
              </a:ext>
            </a:extLst>
          </p:cNvPr>
          <p:cNvCxnSpPr>
            <a:cxnSpLocks/>
          </p:cNvCxnSpPr>
          <p:nvPr/>
        </p:nvCxnSpPr>
        <p:spPr>
          <a:xfrm>
            <a:off x="5144371" y="3389937"/>
            <a:ext cx="28030" cy="47387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AB94BE91-4B62-126E-77C1-03DF3BF18CEE}"/>
              </a:ext>
            </a:extLst>
          </p:cNvPr>
          <p:cNvSpPr/>
          <p:nvPr/>
        </p:nvSpPr>
        <p:spPr>
          <a:xfrm>
            <a:off x="6254428" y="4814315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2E3905-2D7C-CED5-A56D-E26F9E8E3775}"/>
              </a:ext>
            </a:extLst>
          </p:cNvPr>
          <p:cNvSpPr txBox="1"/>
          <p:nvPr/>
        </p:nvSpPr>
        <p:spPr>
          <a:xfrm>
            <a:off x="6287469" y="4811434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U2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5C977EC-7469-3C59-FA1D-6897252433ED}"/>
              </a:ext>
            </a:extLst>
          </p:cNvPr>
          <p:cNvCxnSpPr>
            <a:cxnSpLocks/>
          </p:cNvCxnSpPr>
          <p:nvPr/>
        </p:nvCxnSpPr>
        <p:spPr>
          <a:xfrm flipV="1">
            <a:off x="6736107" y="4743991"/>
            <a:ext cx="249739" cy="1548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24F64D7-E994-9028-0545-4938C770A534}"/>
              </a:ext>
            </a:extLst>
          </p:cNvPr>
          <p:cNvCxnSpPr>
            <a:cxnSpLocks/>
          </p:cNvCxnSpPr>
          <p:nvPr/>
        </p:nvCxnSpPr>
        <p:spPr>
          <a:xfrm flipH="1" flipV="1">
            <a:off x="6055353" y="4747634"/>
            <a:ext cx="245320" cy="1352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A1BB5372-7183-A959-DDC6-83CAD2C4CD28}"/>
              </a:ext>
            </a:extLst>
          </p:cNvPr>
          <p:cNvSpPr/>
          <p:nvPr/>
        </p:nvSpPr>
        <p:spPr>
          <a:xfrm>
            <a:off x="5094112" y="3508882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C7671A27-F84D-42BA-7163-86CE504B2F95}"/>
              </a:ext>
            </a:extLst>
          </p:cNvPr>
          <p:cNvSpPr/>
          <p:nvPr/>
        </p:nvSpPr>
        <p:spPr>
          <a:xfrm>
            <a:off x="6158266" y="4797207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09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5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Background: </a:t>
            </a:r>
            <a:r>
              <a:rPr lang="en-GB" b="0" dirty="0"/>
              <a:t>Mechanism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800B37-6E3F-6D1F-0112-3EBD391C63F0}"/>
              </a:ext>
            </a:extLst>
          </p:cNvPr>
          <p:cNvGrpSpPr/>
          <p:nvPr/>
        </p:nvGrpSpPr>
        <p:grpSpPr>
          <a:xfrm>
            <a:off x="-2502133" y="3947669"/>
            <a:ext cx="1884459" cy="873722"/>
            <a:chOff x="4325251" y="3862917"/>
            <a:chExt cx="1884459" cy="87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DADCAE-5E88-4795-8AAB-74EEF893F24B}"/>
                </a:ext>
              </a:extLst>
            </p:cNvPr>
            <p:cNvSpPr/>
            <p:nvPr/>
          </p:nvSpPr>
          <p:spPr>
            <a:xfrm>
              <a:off x="4388862" y="386291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A19D1-4982-4E9C-AF9F-C80AC5067EAE}"/>
                </a:ext>
              </a:extLst>
            </p:cNvPr>
            <p:cNvSpPr txBox="1"/>
            <p:nvPr/>
          </p:nvSpPr>
          <p:spPr>
            <a:xfrm>
              <a:off x="4325251" y="399605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Randomisation</a:t>
              </a:r>
            </a:p>
            <a:p>
              <a:pPr algn="ctr"/>
              <a:r>
                <a:rPr lang="en-GB" sz="1700" b="1" dirty="0"/>
                <a:t>(R)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CE34E-27BA-4107-BB26-0C0E1C777A23}"/>
              </a:ext>
            </a:extLst>
          </p:cNvPr>
          <p:cNvGrpSpPr/>
          <p:nvPr/>
        </p:nvGrpSpPr>
        <p:grpSpPr>
          <a:xfrm>
            <a:off x="6673011" y="3866212"/>
            <a:ext cx="1884459" cy="873722"/>
            <a:chOff x="4321533" y="3873207"/>
            <a:chExt cx="1884459" cy="8737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212DBB-5FFB-47B1-AF8E-1847F973EE0C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41A00-18CF-4BC4-A49D-EBBBF0CC83A6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Outcome</a:t>
              </a:r>
            </a:p>
            <a:p>
              <a:pPr algn="ctr"/>
              <a:r>
                <a:rPr lang="en-GB" sz="1700" b="1" dirty="0"/>
                <a:t>(Y)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554555-71F5-4800-A04F-98BA62D7496F}"/>
              </a:ext>
            </a:extLst>
          </p:cNvPr>
          <p:cNvGrpSpPr/>
          <p:nvPr/>
        </p:nvGrpSpPr>
        <p:grpSpPr>
          <a:xfrm>
            <a:off x="4315221" y="3866212"/>
            <a:ext cx="1884459" cy="873722"/>
            <a:chOff x="4321533" y="3873207"/>
            <a:chExt cx="1884459" cy="873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DC65F9-AD45-4733-8052-513198EEA800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72128F-169A-4FB5-8823-490754441F8A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Treatment receipt</a:t>
              </a:r>
            </a:p>
            <a:p>
              <a:pPr algn="ctr"/>
              <a:r>
                <a:rPr lang="en-GB" sz="1700" b="1" dirty="0"/>
                <a:t>(D)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D40A78-0B76-4F9E-B8D9-3E05929B2649}"/>
              </a:ext>
            </a:extLst>
          </p:cNvPr>
          <p:cNvCxnSpPr>
            <a:cxnSpLocks/>
          </p:cNvCxnSpPr>
          <p:nvPr/>
        </p:nvCxnSpPr>
        <p:spPr>
          <a:xfrm>
            <a:off x="14622808" y="4316194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BAD3AD-5FF7-4A0D-9C34-55E8B6CEE604}"/>
              </a:ext>
            </a:extLst>
          </p:cNvPr>
          <p:cNvGrpSpPr/>
          <p:nvPr/>
        </p:nvGrpSpPr>
        <p:grpSpPr>
          <a:xfrm>
            <a:off x="5493307" y="2037219"/>
            <a:ext cx="1884459" cy="873722"/>
            <a:chOff x="4317649" y="3873207"/>
            <a:chExt cx="1884459" cy="8737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B3FDAB-E8A2-47F0-99CB-ACA9ADA0E0F1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51E1F-A715-4A30-9120-B4F6FB938D11}"/>
                </a:ext>
              </a:extLst>
            </p:cNvPr>
            <p:cNvSpPr txBox="1"/>
            <p:nvPr/>
          </p:nvSpPr>
          <p:spPr>
            <a:xfrm>
              <a:off x="4317649" y="4008756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Mediator</a:t>
              </a:r>
            </a:p>
            <a:p>
              <a:pPr algn="ctr"/>
              <a:r>
                <a:rPr lang="en-GB" sz="1700" b="1" dirty="0"/>
                <a:t>(M)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D6E8B1-18F8-4109-B286-7C2C93B0C261}"/>
              </a:ext>
            </a:extLst>
          </p:cNvPr>
          <p:cNvCxnSpPr>
            <a:cxnSpLocks/>
          </p:cNvCxnSpPr>
          <p:nvPr/>
        </p:nvCxnSpPr>
        <p:spPr>
          <a:xfrm flipV="1">
            <a:off x="5252051" y="2909293"/>
            <a:ext cx="720480" cy="9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5F867D-F107-4F5C-9810-B94F588CFE03}"/>
              </a:ext>
            </a:extLst>
          </p:cNvPr>
          <p:cNvCxnSpPr>
            <a:cxnSpLocks/>
          </p:cNvCxnSpPr>
          <p:nvPr/>
        </p:nvCxnSpPr>
        <p:spPr>
          <a:xfrm>
            <a:off x="6977306" y="2906698"/>
            <a:ext cx="641716" cy="96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D67FF-8307-435E-B53E-DEE8F6079448}"/>
              </a:ext>
            </a:extLst>
          </p:cNvPr>
          <p:cNvSpPr txBox="1"/>
          <p:nvPr/>
        </p:nvSpPr>
        <p:spPr>
          <a:xfrm>
            <a:off x="15285808" y="3637518"/>
            <a:ext cx="6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ITT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5FFEF4-E0D0-48A5-8FD5-346A2B2BCFC7}"/>
              </a:ext>
            </a:extLst>
          </p:cNvPr>
          <p:cNvSpPr txBox="1"/>
          <p:nvPr/>
        </p:nvSpPr>
        <p:spPr>
          <a:xfrm>
            <a:off x="-1443846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FA39A7-4EDB-4F3E-AA31-A08AB02A10DE}"/>
              </a:ext>
            </a:extLst>
          </p:cNvPr>
          <p:cNvSpPr txBox="1"/>
          <p:nvPr/>
        </p:nvSpPr>
        <p:spPr>
          <a:xfrm>
            <a:off x="5940247" y="7359036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53EB4-1701-438B-B692-39208739E625}"/>
              </a:ext>
            </a:extLst>
          </p:cNvPr>
          <p:cNvSpPr txBox="1"/>
          <p:nvPr/>
        </p:nvSpPr>
        <p:spPr>
          <a:xfrm>
            <a:off x="-733928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NIE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BA430E-145E-4A09-B5B7-A29ACB43DAA7}"/>
              </a:ext>
            </a:extLst>
          </p:cNvPr>
          <p:cNvSpPr txBox="1"/>
          <p:nvPr/>
        </p:nvSpPr>
        <p:spPr>
          <a:xfrm>
            <a:off x="-2415387" y="1499601"/>
            <a:ext cx="167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ITT</a:t>
            </a:r>
          </a:p>
          <a:p>
            <a:pPr algn="ctr"/>
            <a:r>
              <a:rPr lang="en-GB" sz="2400" dirty="0"/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/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825058-85B5-46C0-A4D0-93ACBC9056ED}"/>
              </a:ext>
            </a:extLst>
          </p:cNvPr>
          <p:cNvCxnSpPr>
            <a:cxnSpLocks/>
          </p:cNvCxnSpPr>
          <p:nvPr/>
        </p:nvCxnSpPr>
        <p:spPr>
          <a:xfrm flipH="1">
            <a:off x="5318486" y="-1660452"/>
            <a:ext cx="1962611" cy="106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0846B8DD-706C-4ACA-B6AF-58822AD81229}"/>
              </a:ext>
            </a:extLst>
          </p:cNvPr>
          <p:cNvSpPr txBox="1">
            <a:spLocks/>
          </p:cNvSpPr>
          <p:nvPr/>
        </p:nvSpPr>
        <p:spPr>
          <a:xfrm>
            <a:off x="5437550" y="5596930"/>
            <a:ext cx="2844800" cy="1145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X, U = measured or unmeasured variables</a:t>
            </a:r>
          </a:p>
          <a:p>
            <a:pPr algn="l"/>
            <a:r>
              <a:rPr lang="en-GB" dirty="0"/>
              <a:t>ITT = Intention-to-treat</a:t>
            </a:r>
          </a:p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NDE = Natural Direct Effect</a:t>
            </a:r>
          </a:p>
          <a:p>
            <a:pPr algn="l"/>
            <a:r>
              <a:rPr lang="en-GB" dirty="0"/>
              <a:t>NIE = Natural Indirect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9C015-8028-A614-8697-E0985FEA878E}"/>
              </a:ext>
            </a:extLst>
          </p:cNvPr>
          <p:cNvGrpSpPr/>
          <p:nvPr/>
        </p:nvGrpSpPr>
        <p:grpSpPr>
          <a:xfrm>
            <a:off x="14310796" y="-381069"/>
            <a:ext cx="1749471" cy="881816"/>
            <a:chOff x="5526637" y="2024683"/>
            <a:chExt cx="1749471" cy="881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2FAB-508E-4BE1-A653-FD38DC0A6A4D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8EC2B-77DD-438D-9A75-2BE6DE7C2DC6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B71DD-3278-43BF-9374-B71C9D0689E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5181649" y="500747"/>
            <a:ext cx="3883" cy="58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0D69A-AE0F-4B76-B47B-06884C9D5D7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6060267" y="63886"/>
            <a:ext cx="1473025" cy="102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4D0236-964B-BE29-24DF-D607DB62D6A9}"/>
              </a:ext>
            </a:extLst>
          </p:cNvPr>
          <p:cNvSpPr txBox="1"/>
          <p:nvPr/>
        </p:nvSpPr>
        <p:spPr>
          <a:xfrm>
            <a:off x="12079825" y="-1126662"/>
            <a:ext cx="143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 = a*b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A06F2-BCC5-6F46-3BC9-23A646FC6321}"/>
              </a:ext>
            </a:extLst>
          </p:cNvPr>
          <p:cNvSpPr txBox="1"/>
          <p:nvPr/>
        </p:nvSpPr>
        <p:spPr>
          <a:xfrm>
            <a:off x="5789447" y="6897370"/>
            <a:ext cx="15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 = c’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5685FE-89D6-7C72-A29E-E78603E5A1B9}"/>
              </a:ext>
            </a:extLst>
          </p:cNvPr>
          <p:cNvSpPr txBox="1"/>
          <p:nvPr/>
        </p:nvSpPr>
        <p:spPr>
          <a:xfrm>
            <a:off x="952200" y="-1366909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41C0DD-FB1A-CD5D-F220-C6315D4C1195}"/>
              </a:ext>
            </a:extLst>
          </p:cNvPr>
          <p:cNvSpPr txBox="1"/>
          <p:nvPr/>
        </p:nvSpPr>
        <p:spPr>
          <a:xfrm>
            <a:off x="6192647" y="7636035"/>
            <a:ext cx="395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c’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694B5A-0974-1B1F-1E88-04998F85674D}"/>
              </a:ext>
            </a:extLst>
          </p:cNvPr>
          <p:cNvSpPr txBox="1"/>
          <p:nvPr/>
        </p:nvSpPr>
        <p:spPr>
          <a:xfrm>
            <a:off x="12870300" y="-483995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123E2CA-DADE-FD0D-D46D-3DF8EF98BC44}"/>
              </a:ext>
            </a:extLst>
          </p:cNvPr>
          <p:cNvGrpSpPr/>
          <p:nvPr/>
        </p:nvGrpSpPr>
        <p:grpSpPr>
          <a:xfrm>
            <a:off x="13883395" y="2266982"/>
            <a:ext cx="559332" cy="524248"/>
            <a:chOff x="4250155" y="3873207"/>
            <a:chExt cx="1884460" cy="87372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DFA1A7-A5E4-3249-C022-7B8A13B51A2A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BECA0-0718-BA41-43D1-8377D4B72A7E}"/>
                </a:ext>
              </a:extLst>
            </p:cNvPr>
            <p:cNvSpPr txBox="1"/>
            <p:nvPr/>
          </p:nvSpPr>
          <p:spPr>
            <a:xfrm>
              <a:off x="4250155" y="4039637"/>
              <a:ext cx="1884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U,X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D63DFE-D7D3-5BA5-4DFA-880FE7FBD872}"/>
              </a:ext>
            </a:extLst>
          </p:cNvPr>
          <p:cNvCxnSpPr>
            <a:cxnSpLocks/>
          </p:cNvCxnSpPr>
          <p:nvPr/>
        </p:nvCxnSpPr>
        <p:spPr>
          <a:xfrm flipH="1">
            <a:off x="13512800" y="2529106"/>
            <a:ext cx="41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316E1-9670-27F6-25EA-D2F7326745C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4183094" y="2791230"/>
            <a:ext cx="23701" cy="96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F25647-6F6D-E1B1-EC40-5E016548212B}"/>
              </a:ext>
            </a:extLst>
          </p:cNvPr>
          <p:cNvCxnSpPr>
            <a:cxnSpLocks/>
          </p:cNvCxnSpPr>
          <p:nvPr/>
        </p:nvCxnSpPr>
        <p:spPr>
          <a:xfrm>
            <a:off x="-658455" y="4459958"/>
            <a:ext cx="5982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73C365-7915-813D-D59B-264CBC8217ED}"/>
              </a:ext>
            </a:extLst>
          </p:cNvPr>
          <p:cNvCxnSpPr>
            <a:cxnSpLocks/>
          </p:cNvCxnSpPr>
          <p:nvPr/>
        </p:nvCxnSpPr>
        <p:spPr>
          <a:xfrm flipH="1">
            <a:off x="5534707" y="-1182243"/>
            <a:ext cx="1962611" cy="10675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EF0035-B55F-34C1-614D-87A44DF5CCD4}"/>
              </a:ext>
            </a:extLst>
          </p:cNvPr>
          <p:cNvGrpSpPr/>
          <p:nvPr/>
        </p:nvGrpSpPr>
        <p:grpSpPr>
          <a:xfrm>
            <a:off x="6158266" y="-2702114"/>
            <a:ext cx="514745" cy="369332"/>
            <a:chOff x="7180202" y="2237059"/>
            <a:chExt cx="514745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A156A7-3F36-EE5A-BB92-F8D544F1B58D}"/>
                </a:ext>
              </a:extLst>
            </p:cNvPr>
            <p:cNvSpPr/>
            <p:nvPr/>
          </p:nvSpPr>
          <p:spPr>
            <a:xfrm>
              <a:off x="7180202" y="2238156"/>
              <a:ext cx="514745" cy="349343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034B8-8816-03D6-0133-6A596D4A541D}"/>
                </a:ext>
              </a:extLst>
            </p:cNvPr>
            <p:cNvSpPr txBox="1"/>
            <p:nvPr/>
          </p:nvSpPr>
          <p:spPr>
            <a:xfrm>
              <a:off x="7309621" y="2237059"/>
              <a:ext cx="25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U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4D48B0-9A8F-DF7C-A6D6-8D0A83FCFAA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673011" y="-2526345"/>
            <a:ext cx="463301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969467-F1C8-0CEA-2342-45C464B0B26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748773" y="-2526345"/>
            <a:ext cx="409493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B3DAB179-D2E4-A1F0-DAB5-983A90496000}"/>
              </a:ext>
            </a:extLst>
          </p:cNvPr>
          <p:cNvSpPr/>
          <p:nvPr/>
        </p:nvSpPr>
        <p:spPr>
          <a:xfrm>
            <a:off x="9199118" y="-381069"/>
            <a:ext cx="122705" cy="11789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80FE4-96B9-0431-79F7-446C957A4578}"/>
              </a:ext>
            </a:extLst>
          </p:cNvPr>
          <p:cNvCxnSpPr>
            <a:cxnSpLocks/>
          </p:cNvCxnSpPr>
          <p:nvPr/>
        </p:nvCxnSpPr>
        <p:spPr>
          <a:xfrm>
            <a:off x="6134450" y="4315839"/>
            <a:ext cx="602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C03DC-D400-AC7B-8EF7-124989D92511}"/>
              </a:ext>
            </a:extLst>
          </p:cNvPr>
          <p:cNvGrpSpPr/>
          <p:nvPr/>
        </p:nvGrpSpPr>
        <p:grpSpPr>
          <a:xfrm>
            <a:off x="3074749" y="2342467"/>
            <a:ext cx="1749471" cy="881816"/>
            <a:chOff x="5526637" y="2024683"/>
            <a:chExt cx="1749471" cy="8818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1CC3CF-ECD4-A492-8CC7-2EFD2C9053A4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A413A-5146-1F1C-2568-3907C72F60EC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BB678E-FF06-A021-816C-EEC16410B130}"/>
              </a:ext>
            </a:extLst>
          </p:cNvPr>
          <p:cNvCxnSpPr>
            <a:cxnSpLocks/>
          </p:cNvCxnSpPr>
          <p:nvPr/>
        </p:nvCxnSpPr>
        <p:spPr>
          <a:xfrm>
            <a:off x="4824220" y="3042353"/>
            <a:ext cx="2297069" cy="829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1CCC59-596D-B33A-5C4E-B0940409571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824220" y="2480633"/>
            <a:ext cx="739887" cy="306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00499C-5F64-1DD6-F68F-A90AA7D9808B}"/>
              </a:ext>
            </a:extLst>
          </p:cNvPr>
          <p:cNvCxnSpPr>
            <a:cxnSpLocks/>
          </p:cNvCxnSpPr>
          <p:nvPr/>
        </p:nvCxnSpPr>
        <p:spPr>
          <a:xfrm>
            <a:off x="4226601" y="3219630"/>
            <a:ext cx="597619" cy="649533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1D8A49A-BE15-441B-9DAA-41D899A63085}"/>
              </a:ext>
            </a:extLst>
          </p:cNvPr>
          <p:cNvSpPr/>
          <p:nvPr/>
        </p:nvSpPr>
        <p:spPr>
          <a:xfrm>
            <a:off x="807724" y="-608276"/>
            <a:ext cx="303446" cy="28320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6DF070F-4E45-1206-2135-AF263675F38C}"/>
              </a:ext>
            </a:extLst>
          </p:cNvPr>
          <p:cNvSpPr/>
          <p:nvPr/>
        </p:nvSpPr>
        <p:spPr>
          <a:xfrm>
            <a:off x="-2801565" y="-2158110"/>
            <a:ext cx="18283938" cy="11749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46B002-1DF9-E7FD-ADED-A47D9D276B55}"/>
              </a:ext>
            </a:extLst>
          </p:cNvPr>
          <p:cNvSpPr txBox="1"/>
          <p:nvPr/>
        </p:nvSpPr>
        <p:spPr>
          <a:xfrm>
            <a:off x="15771320" y="3641665"/>
            <a:ext cx="244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>
                <a:solidFill>
                  <a:srgbClr val="002060"/>
                </a:solidFill>
              </a:rPr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rgbClr val="87ACDA"/>
                </a:solidFill>
              </a:rPr>
              <a:t>NIE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C27F96-0B81-1DB5-6EE8-FFAF069F834D}"/>
              </a:ext>
            </a:extLst>
          </p:cNvPr>
          <p:cNvSpPr/>
          <p:nvPr/>
        </p:nvSpPr>
        <p:spPr>
          <a:xfrm>
            <a:off x="4886999" y="3044282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5E6EBD-73DB-73EA-41E5-E2FD40B3E2AA}"/>
              </a:ext>
            </a:extLst>
          </p:cNvPr>
          <p:cNvSpPr txBox="1"/>
          <p:nvPr/>
        </p:nvSpPr>
        <p:spPr>
          <a:xfrm>
            <a:off x="4920040" y="3041401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U1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0EB7072-FE50-8895-64EA-83B0B0DACE06}"/>
              </a:ext>
            </a:extLst>
          </p:cNvPr>
          <p:cNvCxnSpPr>
            <a:cxnSpLocks/>
          </p:cNvCxnSpPr>
          <p:nvPr/>
        </p:nvCxnSpPr>
        <p:spPr>
          <a:xfrm flipV="1">
            <a:off x="5288435" y="2840314"/>
            <a:ext cx="280436" cy="2300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B50797A-F661-9C71-4FB9-E85C0A02F559}"/>
              </a:ext>
            </a:extLst>
          </p:cNvPr>
          <p:cNvCxnSpPr>
            <a:cxnSpLocks/>
          </p:cNvCxnSpPr>
          <p:nvPr/>
        </p:nvCxnSpPr>
        <p:spPr>
          <a:xfrm>
            <a:off x="5144371" y="3389937"/>
            <a:ext cx="28030" cy="47387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AB94BE91-4B62-126E-77C1-03DF3BF18CEE}"/>
              </a:ext>
            </a:extLst>
          </p:cNvPr>
          <p:cNvSpPr/>
          <p:nvPr/>
        </p:nvSpPr>
        <p:spPr>
          <a:xfrm>
            <a:off x="6254428" y="4814315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2E3905-2D7C-CED5-A56D-E26F9E8E3775}"/>
              </a:ext>
            </a:extLst>
          </p:cNvPr>
          <p:cNvSpPr txBox="1"/>
          <p:nvPr/>
        </p:nvSpPr>
        <p:spPr>
          <a:xfrm>
            <a:off x="6287469" y="4811434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U2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5C977EC-7469-3C59-FA1D-6897252433ED}"/>
              </a:ext>
            </a:extLst>
          </p:cNvPr>
          <p:cNvCxnSpPr>
            <a:cxnSpLocks/>
          </p:cNvCxnSpPr>
          <p:nvPr/>
        </p:nvCxnSpPr>
        <p:spPr>
          <a:xfrm flipV="1">
            <a:off x="6736107" y="4743991"/>
            <a:ext cx="249739" cy="1548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24F64D7-E994-9028-0545-4938C770A534}"/>
              </a:ext>
            </a:extLst>
          </p:cNvPr>
          <p:cNvCxnSpPr>
            <a:cxnSpLocks/>
          </p:cNvCxnSpPr>
          <p:nvPr/>
        </p:nvCxnSpPr>
        <p:spPr>
          <a:xfrm flipH="1" flipV="1">
            <a:off x="6055353" y="4747634"/>
            <a:ext cx="245320" cy="1352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A1BB5372-7183-A959-DDC6-83CAD2C4CD28}"/>
              </a:ext>
            </a:extLst>
          </p:cNvPr>
          <p:cNvSpPr/>
          <p:nvPr/>
        </p:nvSpPr>
        <p:spPr>
          <a:xfrm>
            <a:off x="2166443" y="-370443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C7671A27-F84D-42BA-7163-86CE504B2F95}"/>
              </a:ext>
            </a:extLst>
          </p:cNvPr>
          <p:cNvSpPr/>
          <p:nvPr/>
        </p:nvSpPr>
        <p:spPr>
          <a:xfrm>
            <a:off x="5164197" y="7620826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001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940E-A433-4B62-B5E3-B5CC6BE8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Background: </a:t>
            </a:r>
            <a:r>
              <a:rPr lang="en-GB" b="0" dirty="0"/>
              <a:t>Mechanism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D4ED9-B3EE-445D-B745-15DD00A3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800B37-6E3F-6D1F-0112-3EBD391C63F0}"/>
              </a:ext>
            </a:extLst>
          </p:cNvPr>
          <p:cNvGrpSpPr/>
          <p:nvPr/>
        </p:nvGrpSpPr>
        <p:grpSpPr>
          <a:xfrm>
            <a:off x="1963646" y="3866212"/>
            <a:ext cx="1884459" cy="873722"/>
            <a:chOff x="4325251" y="3862917"/>
            <a:chExt cx="1884459" cy="873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DADCAE-5E88-4795-8AAB-74EEF893F24B}"/>
                </a:ext>
              </a:extLst>
            </p:cNvPr>
            <p:cNvSpPr/>
            <p:nvPr/>
          </p:nvSpPr>
          <p:spPr>
            <a:xfrm>
              <a:off x="4388862" y="386291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A19D1-4982-4E9C-AF9F-C80AC5067EAE}"/>
                </a:ext>
              </a:extLst>
            </p:cNvPr>
            <p:cNvSpPr txBox="1"/>
            <p:nvPr/>
          </p:nvSpPr>
          <p:spPr>
            <a:xfrm>
              <a:off x="4325251" y="399605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Randomisation</a:t>
              </a:r>
            </a:p>
            <a:p>
              <a:pPr algn="ctr"/>
              <a:r>
                <a:rPr lang="en-GB" sz="1700" b="1" dirty="0"/>
                <a:t>(R)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9CE34E-27BA-4107-BB26-0C0E1C777A23}"/>
              </a:ext>
            </a:extLst>
          </p:cNvPr>
          <p:cNvGrpSpPr/>
          <p:nvPr/>
        </p:nvGrpSpPr>
        <p:grpSpPr>
          <a:xfrm>
            <a:off x="6673011" y="3866212"/>
            <a:ext cx="1884459" cy="873722"/>
            <a:chOff x="4321533" y="3873207"/>
            <a:chExt cx="1884459" cy="8737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212DBB-5FFB-47B1-AF8E-1847F973EE0C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341A00-18CF-4BC4-A49D-EBBBF0CC83A6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Outcome</a:t>
              </a:r>
            </a:p>
            <a:p>
              <a:pPr algn="ctr"/>
              <a:r>
                <a:rPr lang="en-GB" sz="1700" b="1" dirty="0"/>
                <a:t>(Y)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554555-71F5-4800-A04F-98BA62D7496F}"/>
              </a:ext>
            </a:extLst>
          </p:cNvPr>
          <p:cNvGrpSpPr/>
          <p:nvPr/>
        </p:nvGrpSpPr>
        <p:grpSpPr>
          <a:xfrm>
            <a:off x="4315221" y="3866212"/>
            <a:ext cx="1884459" cy="873722"/>
            <a:chOff x="4321533" y="3873207"/>
            <a:chExt cx="1884459" cy="873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DC65F9-AD45-4733-8052-513198EEA800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72128F-169A-4FB5-8823-490754441F8A}"/>
                </a:ext>
              </a:extLst>
            </p:cNvPr>
            <p:cNvSpPr txBox="1"/>
            <p:nvPr/>
          </p:nvSpPr>
          <p:spPr>
            <a:xfrm>
              <a:off x="4321533" y="4006348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Treatment receipt</a:t>
              </a:r>
            </a:p>
            <a:p>
              <a:pPr algn="ctr"/>
              <a:r>
                <a:rPr lang="en-GB" sz="1700" b="1" dirty="0"/>
                <a:t>(D)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D40A78-0B76-4F9E-B8D9-3E05929B2649}"/>
              </a:ext>
            </a:extLst>
          </p:cNvPr>
          <p:cNvCxnSpPr>
            <a:cxnSpLocks/>
          </p:cNvCxnSpPr>
          <p:nvPr/>
        </p:nvCxnSpPr>
        <p:spPr>
          <a:xfrm>
            <a:off x="14622808" y="4316194"/>
            <a:ext cx="598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FD7956F-355C-4429-B866-C011FE4EC0BF}"/>
              </a:ext>
            </a:extLst>
          </p:cNvPr>
          <p:cNvSpPr txBox="1">
            <a:spLocks/>
          </p:cNvSpPr>
          <p:nvPr/>
        </p:nvSpPr>
        <p:spPr>
          <a:xfrm>
            <a:off x="609600" y="6082775"/>
            <a:ext cx="2006010" cy="638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Anca Chis Ster</a:t>
            </a:r>
          </a:p>
          <a:p>
            <a:pPr algn="l"/>
            <a:r>
              <a:rPr lang="en-GB" dirty="0"/>
              <a:t>King’s College London anca.m.chis_ster@kcl.ac.uk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BAD3AD-5FF7-4A0D-9C34-55E8B6CEE604}"/>
              </a:ext>
            </a:extLst>
          </p:cNvPr>
          <p:cNvGrpSpPr/>
          <p:nvPr/>
        </p:nvGrpSpPr>
        <p:grpSpPr>
          <a:xfrm>
            <a:off x="5493307" y="2037219"/>
            <a:ext cx="1884459" cy="873722"/>
            <a:chOff x="4317649" y="3873207"/>
            <a:chExt cx="1884459" cy="8737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B3FDAB-E8A2-47F0-99CB-ACA9ADA0E0F1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51E1F-A715-4A30-9120-B4F6FB938D11}"/>
                </a:ext>
              </a:extLst>
            </p:cNvPr>
            <p:cNvSpPr txBox="1"/>
            <p:nvPr/>
          </p:nvSpPr>
          <p:spPr>
            <a:xfrm>
              <a:off x="4317649" y="4008756"/>
              <a:ext cx="1884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Mediator</a:t>
              </a:r>
            </a:p>
            <a:p>
              <a:pPr algn="ctr"/>
              <a:r>
                <a:rPr lang="en-GB" sz="1700" b="1" dirty="0"/>
                <a:t>(M)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D6E8B1-18F8-4109-B286-7C2C93B0C261}"/>
              </a:ext>
            </a:extLst>
          </p:cNvPr>
          <p:cNvCxnSpPr>
            <a:cxnSpLocks/>
          </p:cNvCxnSpPr>
          <p:nvPr/>
        </p:nvCxnSpPr>
        <p:spPr>
          <a:xfrm flipV="1">
            <a:off x="5252051" y="2909293"/>
            <a:ext cx="720480" cy="95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5F867D-F107-4F5C-9810-B94F588CFE03}"/>
              </a:ext>
            </a:extLst>
          </p:cNvPr>
          <p:cNvCxnSpPr>
            <a:cxnSpLocks/>
          </p:cNvCxnSpPr>
          <p:nvPr/>
        </p:nvCxnSpPr>
        <p:spPr>
          <a:xfrm>
            <a:off x="6977306" y="2906698"/>
            <a:ext cx="641716" cy="96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BD67FF-8307-435E-B53E-DEE8F6079448}"/>
              </a:ext>
            </a:extLst>
          </p:cNvPr>
          <p:cNvSpPr txBox="1"/>
          <p:nvPr/>
        </p:nvSpPr>
        <p:spPr>
          <a:xfrm>
            <a:off x="15285808" y="3637518"/>
            <a:ext cx="6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ITT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5FFEF4-E0D0-48A5-8FD5-346A2B2BCFC7}"/>
              </a:ext>
            </a:extLst>
          </p:cNvPr>
          <p:cNvSpPr txBox="1"/>
          <p:nvPr/>
        </p:nvSpPr>
        <p:spPr>
          <a:xfrm>
            <a:off x="-1443846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FA39A7-4EDB-4F3E-AA31-A08AB02A10DE}"/>
              </a:ext>
            </a:extLst>
          </p:cNvPr>
          <p:cNvSpPr txBox="1"/>
          <p:nvPr/>
        </p:nvSpPr>
        <p:spPr>
          <a:xfrm>
            <a:off x="5940247" y="7359036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53EB4-1701-438B-B692-39208739E625}"/>
              </a:ext>
            </a:extLst>
          </p:cNvPr>
          <p:cNvSpPr txBox="1"/>
          <p:nvPr/>
        </p:nvSpPr>
        <p:spPr>
          <a:xfrm>
            <a:off x="-733928" y="4765071"/>
            <a:ext cx="8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NIE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BA430E-145E-4A09-B5B7-A29ACB43DAA7}"/>
              </a:ext>
            </a:extLst>
          </p:cNvPr>
          <p:cNvSpPr txBox="1"/>
          <p:nvPr/>
        </p:nvSpPr>
        <p:spPr>
          <a:xfrm>
            <a:off x="-2415387" y="1499601"/>
            <a:ext cx="167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ITT</a:t>
            </a:r>
          </a:p>
          <a:p>
            <a:pPr algn="ctr"/>
            <a:r>
              <a:rPr lang="en-GB" sz="2400" dirty="0"/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/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825058-85B5-46C0-A4D0-93ACBC9056ED}"/>
              </a:ext>
            </a:extLst>
          </p:cNvPr>
          <p:cNvCxnSpPr>
            <a:cxnSpLocks/>
          </p:cNvCxnSpPr>
          <p:nvPr/>
        </p:nvCxnSpPr>
        <p:spPr>
          <a:xfrm flipH="1">
            <a:off x="5318486" y="-1660452"/>
            <a:ext cx="1962611" cy="106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0846B8DD-706C-4ACA-B6AF-58822AD81229}"/>
              </a:ext>
            </a:extLst>
          </p:cNvPr>
          <p:cNvSpPr txBox="1">
            <a:spLocks/>
          </p:cNvSpPr>
          <p:nvPr/>
        </p:nvSpPr>
        <p:spPr>
          <a:xfrm>
            <a:off x="5437550" y="5596930"/>
            <a:ext cx="2844800" cy="1145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X, U = measured or unmeasured variables</a:t>
            </a:r>
          </a:p>
          <a:p>
            <a:pPr algn="l"/>
            <a:r>
              <a:rPr lang="en-GB" dirty="0"/>
              <a:t>ITT = Intention-to-treat</a:t>
            </a:r>
          </a:p>
          <a:p>
            <a:pPr algn="l"/>
            <a:r>
              <a:rPr lang="en-GB" dirty="0"/>
              <a:t>CACE = Complier Average Causal Effect</a:t>
            </a:r>
          </a:p>
          <a:p>
            <a:pPr algn="l"/>
            <a:r>
              <a:rPr lang="en-GB" dirty="0"/>
              <a:t>NDE = Natural Direct Effect</a:t>
            </a:r>
          </a:p>
          <a:p>
            <a:pPr algn="l"/>
            <a:r>
              <a:rPr lang="en-GB" dirty="0"/>
              <a:t>NIE = Natural Indirect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9C015-8028-A614-8697-E0985FEA878E}"/>
              </a:ext>
            </a:extLst>
          </p:cNvPr>
          <p:cNvGrpSpPr/>
          <p:nvPr/>
        </p:nvGrpSpPr>
        <p:grpSpPr>
          <a:xfrm>
            <a:off x="14310796" y="-381069"/>
            <a:ext cx="1749471" cy="881816"/>
            <a:chOff x="5526637" y="2024683"/>
            <a:chExt cx="1749471" cy="881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2FAB-508E-4BE1-A653-FD38DC0A6A4D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E8EC2B-77DD-438D-9A75-2BE6DE7C2DC6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B71DD-3278-43BF-9374-B71C9D0689E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5181649" y="500747"/>
            <a:ext cx="3883" cy="58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0D69A-AE0F-4B76-B47B-06884C9D5D7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6060267" y="63886"/>
            <a:ext cx="1473025" cy="102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4D0236-964B-BE29-24DF-D607DB62D6A9}"/>
              </a:ext>
            </a:extLst>
          </p:cNvPr>
          <p:cNvSpPr txBox="1"/>
          <p:nvPr/>
        </p:nvSpPr>
        <p:spPr>
          <a:xfrm>
            <a:off x="12079825" y="-1126662"/>
            <a:ext cx="143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NIE = a*b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BA06F2-BCC5-6F46-3BC9-23A646FC6321}"/>
              </a:ext>
            </a:extLst>
          </p:cNvPr>
          <p:cNvSpPr txBox="1"/>
          <p:nvPr/>
        </p:nvSpPr>
        <p:spPr>
          <a:xfrm>
            <a:off x="5789447" y="6897370"/>
            <a:ext cx="15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NDE = c’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5685FE-89D6-7C72-A29E-E78603E5A1B9}"/>
              </a:ext>
            </a:extLst>
          </p:cNvPr>
          <p:cNvSpPr txBox="1"/>
          <p:nvPr/>
        </p:nvSpPr>
        <p:spPr>
          <a:xfrm>
            <a:off x="952200" y="-1366909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41C0DD-FB1A-CD5D-F220-C6315D4C1195}"/>
              </a:ext>
            </a:extLst>
          </p:cNvPr>
          <p:cNvSpPr txBox="1"/>
          <p:nvPr/>
        </p:nvSpPr>
        <p:spPr>
          <a:xfrm>
            <a:off x="6192647" y="7636035"/>
            <a:ext cx="395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</a:rPr>
              <a:t>c’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694B5A-0974-1B1F-1E88-04998F85674D}"/>
              </a:ext>
            </a:extLst>
          </p:cNvPr>
          <p:cNvSpPr txBox="1"/>
          <p:nvPr/>
        </p:nvSpPr>
        <p:spPr>
          <a:xfrm>
            <a:off x="12870300" y="-483995"/>
            <a:ext cx="26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123E2CA-DADE-FD0D-D46D-3DF8EF98BC44}"/>
              </a:ext>
            </a:extLst>
          </p:cNvPr>
          <p:cNvGrpSpPr/>
          <p:nvPr/>
        </p:nvGrpSpPr>
        <p:grpSpPr>
          <a:xfrm>
            <a:off x="13883395" y="2266982"/>
            <a:ext cx="559332" cy="524248"/>
            <a:chOff x="4250155" y="3873207"/>
            <a:chExt cx="1884460" cy="87372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6DFA1A7-A5E4-3249-C022-7B8A13B51A2A}"/>
                </a:ext>
              </a:extLst>
            </p:cNvPr>
            <p:cNvSpPr/>
            <p:nvPr/>
          </p:nvSpPr>
          <p:spPr>
            <a:xfrm>
              <a:off x="4385144" y="387320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BECA0-0718-BA41-43D1-8377D4B72A7E}"/>
                </a:ext>
              </a:extLst>
            </p:cNvPr>
            <p:cNvSpPr txBox="1"/>
            <p:nvPr/>
          </p:nvSpPr>
          <p:spPr>
            <a:xfrm>
              <a:off x="4250155" y="4039637"/>
              <a:ext cx="1884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U,X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D63DFE-D7D3-5BA5-4DFA-880FE7FBD872}"/>
              </a:ext>
            </a:extLst>
          </p:cNvPr>
          <p:cNvCxnSpPr>
            <a:cxnSpLocks/>
          </p:cNvCxnSpPr>
          <p:nvPr/>
        </p:nvCxnSpPr>
        <p:spPr>
          <a:xfrm flipH="1">
            <a:off x="13512800" y="2529106"/>
            <a:ext cx="41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316E1-9670-27F6-25EA-D2F7326745C3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4183094" y="2791230"/>
            <a:ext cx="23701" cy="96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F25647-6F6D-E1B1-EC40-5E016548212B}"/>
              </a:ext>
            </a:extLst>
          </p:cNvPr>
          <p:cNvCxnSpPr>
            <a:cxnSpLocks/>
          </p:cNvCxnSpPr>
          <p:nvPr/>
        </p:nvCxnSpPr>
        <p:spPr>
          <a:xfrm>
            <a:off x="3780543" y="4315839"/>
            <a:ext cx="5982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73C365-7915-813D-D59B-264CBC8217ED}"/>
              </a:ext>
            </a:extLst>
          </p:cNvPr>
          <p:cNvCxnSpPr>
            <a:cxnSpLocks/>
          </p:cNvCxnSpPr>
          <p:nvPr/>
        </p:nvCxnSpPr>
        <p:spPr>
          <a:xfrm flipH="1">
            <a:off x="5534707" y="-1182243"/>
            <a:ext cx="1962611" cy="10675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EF0035-B55F-34C1-614D-87A44DF5CCD4}"/>
              </a:ext>
            </a:extLst>
          </p:cNvPr>
          <p:cNvGrpSpPr/>
          <p:nvPr/>
        </p:nvGrpSpPr>
        <p:grpSpPr>
          <a:xfrm>
            <a:off x="6158266" y="-2702114"/>
            <a:ext cx="514745" cy="369332"/>
            <a:chOff x="7180202" y="2237059"/>
            <a:chExt cx="514745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A156A7-3F36-EE5A-BB92-F8D544F1B58D}"/>
                </a:ext>
              </a:extLst>
            </p:cNvPr>
            <p:cNvSpPr/>
            <p:nvPr/>
          </p:nvSpPr>
          <p:spPr>
            <a:xfrm>
              <a:off x="7180202" y="2238156"/>
              <a:ext cx="514745" cy="349343"/>
            </a:xfrm>
            <a:prstGeom prst="ellips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034B8-8816-03D6-0133-6A596D4A541D}"/>
                </a:ext>
              </a:extLst>
            </p:cNvPr>
            <p:cNvSpPr txBox="1"/>
            <p:nvPr/>
          </p:nvSpPr>
          <p:spPr>
            <a:xfrm>
              <a:off x="7309621" y="2237059"/>
              <a:ext cx="255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U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4D48B0-9A8F-DF7C-A6D6-8D0A83FCFAA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673011" y="-2526345"/>
            <a:ext cx="463301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969467-F1C8-0CEA-2342-45C464B0B26F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748773" y="-2526345"/>
            <a:ext cx="409493" cy="3426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B3DAB179-D2E4-A1F0-DAB5-983A90496000}"/>
              </a:ext>
            </a:extLst>
          </p:cNvPr>
          <p:cNvSpPr/>
          <p:nvPr/>
        </p:nvSpPr>
        <p:spPr>
          <a:xfrm>
            <a:off x="9199118" y="-381069"/>
            <a:ext cx="122705" cy="11789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80FE4-96B9-0431-79F7-446C957A4578}"/>
              </a:ext>
            </a:extLst>
          </p:cNvPr>
          <p:cNvCxnSpPr>
            <a:cxnSpLocks/>
          </p:cNvCxnSpPr>
          <p:nvPr/>
        </p:nvCxnSpPr>
        <p:spPr>
          <a:xfrm>
            <a:off x="6134450" y="4315839"/>
            <a:ext cx="602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C03DC-D400-AC7B-8EF7-124989D92511}"/>
              </a:ext>
            </a:extLst>
          </p:cNvPr>
          <p:cNvGrpSpPr/>
          <p:nvPr/>
        </p:nvGrpSpPr>
        <p:grpSpPr>
          <a:xfrm>
            <a:off x="3074749" y="2342467"/>
            <a:ext cx="1749471" cy="881816"/>
            <a:chOff x="5526637" y="2024683"/>
            <a:chExt cx="1749471" cy="8818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1CC3CF-ECD4-A492-8CC7-2EFD2C9053A4}"/>
                </a:ext>
              </a:extLst>
            </p:cNvPr>
            <p:cNvSpPr/>
            <p:nvPr/>
          </p:nvSpPr>
          <p:spPr>
            <a:xfrm>
              <a:off x="5526637" y="2032777"/>
              <a:ext cx="1749471" cy="873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A413A-5146-1F1C-2568-3907C72F60EC}"/>
                </a:ext>
              </a:extLst>
            </p:cNvPr>
            <p:cNvSpPr txBox="1"/>
            <p:nvPr/>
          </p:nvSpPr>
          <p:spPr>
            <a:xfrm>
              <a:off x="5887792" y="2024683"/>
              <a:ext cx="109936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/>
                <a:t>Baseline covariates</a:t>
              </a:r>
            </a:p>
            <a:p>
              <a:pPr algn="ctr"/>
              <a:r>
                <a:rPr lang="en-GB" sz="1700" b="1" dirty="0"/>
                <a:t>(X)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BB678E-FF06-A021-816C-EEC16410B130}"/>
              </a:ext>
            </a:extLst>
          </p:cNvPr>
          <p:cNvCxnSpPr>
            <a:cxnSpLocks/>
          </p:cNvCxnSpPr>
          <p:nvPr/>
        </p:nvCxnSpPr>
        <p:spPr>
          <a:xfrm>
            <a:off x="4824220" y="3042353"/>
            <a:ext cx="2297069" cy="829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1CCC59-596D-B33A-5C4E-B0940409571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824220" y="2480633"/>
            <a:ext cx="739887" cy="306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00499C-5F64-1DD6-F68F-A90AA7D9808B}"/>
              </a:ext>
            </a:extLst>
          </p:cNvPr>
          <p:cNvCxnSpPr>
            <a:cxnSpLocks/>
          </p:cNvCxnSpPr>
          <p:nvPr/>
        </p:nvCxnSpPr>
        <p:spPr>
          <a:xfrm>
            <a:off x="4226601" y="3219630"/>
            <a:ext cx="597619" cy="649533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1D8A49A-BE15-441B-9DAA-41D899A63085}"/>
              </a:ext>
            </a:extLst>
          </p:cNvPr>
          <p:cNvSpPr/>
          <p:nvPr/>
        </p:nvSpPr>
        <p:spPr>
          <a:xfrm>
            <a:off x="807724" y="-608276"/>
            <a:ext cx="303446" cy="28320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6DF070F-4E45-1206-2135-AF263675F38C}"/>
              </a:ext>
            </a:extLst>
          </p:cNvPr>
          <p:cNvSpPr/>
          <p:nvPr/>
        </p:nvSpPr>
        <p:spPr>
          <a:xfrm>
            <a:off x="-2801565" y="-2158110"/>
            <a:ext cx="18283938" cy="11749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46B002-1DF9-E7FD-ADED-A47D9D276B55}"/>
              </a:ext>
            </a:extLst>
          </p:cNvPr>
          <p:cNvSpPr txBox="1"/>
          <p:nvPr/>
        </p:nvSpPr>
        <p:spPr>
          <a:xfrm>
            <a:off x="15771320" y="3641665"/>
            <a:ext cx="244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=</a:t>
            </a:r>
            <a:r>
              <a:rPr lang="en-GB" sz="2400" dirty="0">
                <a:solidFill>
                  <a:srgbClr val="C00000"/>
                </a:solidFill>
              </a:rPr>
              <a:t> NDE </a:t>
            </a:r>
            <a:r>
              <a:rPr lang="en-GB" sz="2400" dirty="0">
                <a:solidFill>
                  <a:srgbClr val="002060"/>
                </a:solidFill>
              </a:rPr>
              <a:t>+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rgbClr val="87ACDA"/>
                </a:solidFill>
              </a:rPr>
              <a:t>NIE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C27F96-0B81-1DB5-6EE8-FFAF069F834D}"/>
              </a:ext>
            </a:extLst>
          </p:cNvPr>
          <p:cNvSpPr/>
          <p:nvPr/>
        </p:nvSpPr>
        <p:spPr>
          <a:xfrm>
            <a:off x="4886999" y="3044282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5E6EBD-73DB-73EA-41E5-E2FD40B3E2AA}"/>
              </a:ext>
            </a:extLst>
          </p:cNvPr>
          <p:cNvSpPr txBox="1"/>
          <p:nvPr/>
        </p:nvSpPr>
        <p:spPr>
          <a:xfrm>
            <a:off x="4920040" y="3041401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U1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0EB7072-FE50-8895-64EA-83B0B0DACE06}"/>
              </a:ext>
            </a:extLst>
          </p:cNvPr>
          <p:cNvCxnSpPr>
            <a:cxnSpLocks/>
          </p:cNvCxnSpPr>
          <p:nvPr/>
        </p:nvCxnSpPr>
        <p:spPr>
          <a:xfrm flipV="1">
            <a:off x="5288435" y="2840314"/>
            <a:ext cx="280436" cy="2300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B50797A-F661-9C71-4FB9-E85C0A02F559}"/>
              </a:ext>
            </a:extLst>
          </p:cNvPr>
          <p:cNvCxnSpPr>
            <a:cxnSpLocks/>
          </p:cNvCxnSpPr>
          <p:nvPr/>
        </p:nvCxnSpPr>
        <p:spPr>
          <a:xfrm>
            <a:off x="5144371" y="3389937"/>
            <a:ext cx="28030" cy="47387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AB94BE91-4B62-126E-77C1-03DF3BF18CEE}"/>
              </a:ext>
            </a:extLst>
          </p:cNvPr>
          <p:cNvSpPr/>
          <p:nvPr/>
        </p:nvSpPr>
        <p:spPr>
          <a:xfrm>
            <a:off x="6254428" y="4814315"/>
            <a:ext cx="514745" cy="34934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2E3905-2D7C-CED5-A56D-E26F9E8E3775}"/>
              </a:ext>
            </a:extLst>
          </p:cNvPr>
          <p:cNvSpPr txBox="1"/>
          <p:nvPr/>
        </p:nvSpPr>
        <p:spPr>
          <a:xfrm>
            <a:off x="6287469" y="4811434"/>
            <a:ext cx="85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U2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5C977EC-7469-3C59-FA1D-6897252433ED}"/>
              </a:ext>
            </a:extLst>
          </p:cNvPr>
          <p:cNvCxnSpPr>
            <a:cxnSpLocks/>
          </p:cNvCxnSpPr>
          <p:nvPr/>
        </p:nvCxnSpPr>
        <p:spPr>
          <a:xfrm flipV="1">
            <a:off x="6736107" y="4743991"/>
            <a:ext cx="249739" cy="1548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24F64D7-E994-9028-0545-4938C770A534}"/>
              </a:ext>
            </a:extLst>
          </p:cNvPr>
          <p:cNvCxnSpPr>
            <a:cxnSpLocks/>
          </p:cNvCxnSpPr>
          <p:nvPr/>
        </p:nvCxnSpPr>
        <p:spPr>
          <a:xfrm flipH="1" flipV="1">
            <a:off x="6055353" y="4747634"/>
            <a:ext cx="245320" cy="1352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A1BB5372-7183-A959-DDC6-83CAD2C4CD28}"/>
              </a:ext>
            </a:extLst>
          </p:cNvPr>
          <p:cNvSpPr/>
          <p:nvPr/>
        </p:nvSpPr>
        <p:spPr>
          <a:xfrm>
            <a:off x="2166443" y="-370443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C7671A27-F84D-42BA-7163-86CE504B2F95}"/>
              </a:ext>
            </a:extLst>
          </p:cNvPr>
          <p:cNvSpPr/>
          <p:nvPr/>
        </p:nvSpPr>
        <p:spPr>
          <a:xfrm>
            <a:off x="5164197" y="7620826"/>
            <a:ext cx="124238" cy="9074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29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3989</TotalTime>
  <Words>2162</Words>
  <Application>Microsoft Office PowerPoint</Application>
  <PresentationFormat>Widescreen</PresentationFormat>
  <Paragraphs>451</Paragraphs>
  <Slides>22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Courier New</vt:lpstr>
      <vt:lpstr>Georgia</vt:lpstr>
      <vt:lpstr>Times New Roman</vt:lpstr>
      <vt:lpstr>Wingdings</vt:lpstr>
      <vt:lpstr>1_Office Theme</vt:lpstr>
      <vt:lpstr>PowerPoint Presentation</vt:lpstr>
      <vt:lpstr>Motivation for handling nonadherence in mediation</vt:lpstr>
      <vt:lpstr>Background: The challenge of non-adherence in trials</vt:lpstr>
      <vt:lpstr>Background: The challenge of non-adherence in trials</vt:lpstr>
      <vt:lpstr>Background: The challenge of non-adherence in trials</vt:lpstr>
      <vt:lpstr>Background: Mechanism evaluation</vt:lpstr>
      <vt:lpstr>Background: Mechanism evaluation</vt:lpstr>
      <vt:lpstr>Background: Mechanism evaluation</vt:lpstr>
      <vt:lpstr>Background: Mechanism evaluation</vt:lpstr>
      <vt:lpstr>Combining mediation and non-adherence: Identification</vt:lpstr>
      <vt:lpstr>Combining mediation and non-adherence: Identification</vt:lpstr>
      <vt:lpstr>Combining mediation and non-adherence: Assumptions</vt:lpstr>
      <vt:lpstr>Combining mediation and non-adherence: Estimation</vt:lpstr>
      <vt:lpstr>Illustrating example: The AVATAR study</vt:lpstr>
      <vt:lpstr>Estimation via –sem–</vt:lpstr>
      <vt:lpstr>Estimation via the –sem– command</vt:lpstr>
      <vt:lpstr>The –compmed- command: Motivation</vt:lpstr>
      <vt:lpstr>The –compmed- command: Syntax</vt:lpstr>
      <vt:lpstr>The –compmed- command: Demonstration</vt:lpstr>
      <vt:lpstr>Missing data consideration</vt:lpstr>
      <vt:lpstr>Final remarks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Combining non-adherence and mediation in a unified causal analysis</dc:title>
  <dc:creator>Anca Chis Ster</dc:creator>
  <cp:lastModifiedBy>Anca Chis Ster</cp:lastModifiedBy>
  <cp:revision>3</cp:revision>
  <dcterms:created xsi:type="dcterms:W3CDTF">2023-05-16T16:31:17Z</dcterms:created>
  <dcterms:modified xsi:type="dcterms:W3CDTF">2024-09-11T19:38:00Z</dcterms:modified>
</cp:coreProperties>
</file>