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7" r:id="rId4"/>
    <p:sldId id="268" r:id="rId5"/>
    <p:sldId id="279" r:id="rId6"/>
    <p:sldId id="287" r:id="rId7"/>
    <p:sldId id="288" r:id="rId8"/>
    <p:sldId id="282" r:id="rId9"/>
    <p:sldId id="274" r:id="rId10"/>
    <p:sldId id="275" r:id="rId11"/>
    <p:sldId id="276" r:id="rId12"/>
    <p:sldId id="277" r:id="rId13"/>
    <p:sldId id="273" r:id="rId14"/>
    <p:sldId id="265" r:id="rId15"/>
    <p:sldId id="284" r:id="rId16"/>
    <p:sldId id="285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4282694-879E-478A-8BD7-9F40CE0C78D8}">
          <p14:sldIdLst>
            <p14:sldId id="256"/>
            <p14:sldId id="257"/>
            <p14:sldId id="267"/>
            <p14:sldId id="268"/>
            <p14:sldId id="279"/>
            <p14:sldId id="287"/>
            <p14:sldId id="288"/>
            <p14:sldId id="282"/>
            <p14:sldId id="274"/>
            <p14:sldId id="275"/>
            <p14:sldId id="276"/>
            <p14:sldId id="277"/>
            <p14:sldId id="273"/>
            <p14:sldId id="265"/>
            <p14:sldId id="284"/>
            <p14:sldId id="285"/>
          </p14:sldIdLst>
        </p14:section>
        <p14:section name="Appendix Slides" id="{ED0A2E8D-5406-49D4-9864-47316BDB518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B937"/>
    <a:srgbClr val="E52126"/>
    <a:srgbClr val="DCC5D2"/>
    <a:srgbClr val="91456F"/>
    <a:srgbClr val="7FC1BF"/>
    <a:srgbClr val="FFFFFF"/>
    <a:srgbClr val="75164B"/>
    <a:srgbClr val="BFE0DF"/>
    <a:srgbClr val="339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81762" autoAdjust="0"/>
  </p:normalViewPr>
  <p:slideViewPr>
    <p:cSldViewPr snapToGrid="0">
      <p:cViewPr>
        <p:scale>
          <a:sx n="125" d="100"/>
          <a:sy n="125" d="100"/>
        </p:scale>
        <p:origin x="108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oneomnicom-my.sharepoint.com/personal/chloe_middleton-dalby_adelphigroup_com/Documents/git%20chart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oneomnicom-my.sharepoint.com/personal/chloe_middleton-dalby_adelphigroup_com/Documents/git%20chart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462132186162508"/>
          <c:y val="0.21716648138566283"/>
          <c:w val="0.55670576263924598"/>
          <c:h val="0.7174329786525546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Sheet1!$B$52</c:f>
              <c:strCache>
                <c:ptCount val="1"/>
                <c:pt idx="0">
                  <c:v>Neither -</c:v>
                </c:pt>
              </c:strCache>
            </c:strRef>
          </c:tx>
          <c:spPr>
            <a:solidFill>
              <a:srgbClr val="FFBB25">
                <a:alpha val="5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56A9196-7612-42D5-A82F-C1EE7B7FDE0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C56B-4CF7-BA9E-34DC71E7C8F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91EF2A4-EAAE-4881-934F-F9F794420E37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C56B-4CF7-BA9E-34DC71E7C8F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DA2DEA5-9344-4ED9-831A-4863DCEEB335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56B-4CF7-BA9E-34DC71E7C8F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C56B-4CF7-BA9E-34DC71E7C8F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260C49B-FD50-4FE4-B702-AD8A2A5B4386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56B-4CF7-BA9E-34DC71E7C8FB}"/>
                </c:ext>
              </c:extLst>
            </c:dLbl>
            <c:dLbl>
              <c:idx val="5"/>
              <c:layout>
                <c:manualLayout>
                  <c:x val="-3.7528790671274635E-3"/>
                  <c:y val="-2.238126219909009E-3"/>
                </c:manualLayout>
              </c:layout>
              <c:tx>
                <c:rich>
                  <a:bodyPr/>
                  <a:lstStyle/>
                  <a:p>
                    <a:fld id="{8BC477C7-B2A9-4A38-B170-CEECC4022C64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C56B-4CF7-BA9E-34DC71E7C8F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56B-4CF7-BA9E-34DC71E7C8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Sheet1!$C$51:$I$51</c:f>
              <c:strCache>
                <c:ptCount val="7"/>
                <c:pt idx="0">
                  <c:v>GitHub is easy to use for my day-to-day work</c:v>
                </c:pt>
                <c:pt idx="1">
                  <c:v>GitHub has made our QC process more efficient</c:v>
                </c:pt>
                <c:pt idx="2">
                  <c:v>GitHub has made our analysis more accurate</c:v>
                </c:pt>
                <c:pt idx="3">
                  <c:v>I like using GitHub for QC and review</c:v>
                </c:pt>
                <c:pt idx="4">
                  <c:v>I like using GitHub for things other than QC and review</c:v>
                </c:pt>
                <c:pt idx="5">
                  <c:v>GitHub creates unnecessary admin
for projects that don't need to be QC'd</c:v>
                </c:pt>
                <c:pt idx="6">
                  <c:v>I would like to continue to use GitHub in my role</c:v>
                </c:pt>
              </c:strCache>
            </c:strRef>
          </c:cat>
          <c:val>
            <c:numRef>
              <c:f>Sheet1!$C$52:$I$52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-1.5</c:v>
                </c:pt>
                <c:pt idx="4">
                  <c:v>-1</c:v>
                </c:pt>
                <c:pt idx="5">
                  <c:v>-0.5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Sheet1!$C$71:$I$71</c15:f>
                <c15:dlblRangeCache>
                  <c:ptCount val="7"/>
                  <c:pt idx="2">
                    <c:v>33%</c:v>
                  </c:pt>
                  <c:pt idx="4">
                    <c:v>22%</c:v>
                  </c:pt>
                  <c:pt idx="5">
                    <c:v>11%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C56B-4CF7-BA9E-34DC71E7C8FB}"/>
            </c:ext>
          </c:extLst>
        </c:ser>
        <c:ser>
          <c:idx val="1"/>
          <c:order val="1"/>
          <c:tx>
            <c:strRef>
              <c:f>Sheet1!$B$53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rgbClr val="E52126">
                <a:alpha val="5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13227F3-5A6A-4545-8E32-C2CE62DE77D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C56B-4CF7-BA9E-34DC71E7C8F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BAB345E-F3BA-4CE5-9637-5C52087184D7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C56B-4CF7-BA9E-34DC71E7C8F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868622F-8DE4-4FD5-8E1A-5A565EDAC1DB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C56B-4CF7-BA9E-34DC71E7C8F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43035C7-FB1D-4142-8CA8-346A14352AD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C56B-4CF7-BA9E-34DC71E7C8F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D324E6F-2A23-46D8-8659-99C1E33492A5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C56B-4CF7-BA9E-34DC71E7C8F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B50BF43-79F0-4787-B2DD-84E04BD77129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C56B-4CF7-BA9E-34DC71E7C8F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AA38636-52CF-49B1-A9A0-09D5C7BF55F5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C56B-4CF7-BA9E-34DC71E7C8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Sheet1!$C$51:$I$51</c:f>
              <c:strCache>
                <c:ptCount val="7"/>
                <c:pt idx="0">
                  <c:v>GitHub is easy to use for my day-to-day work</c:v>
                </c:pt>
                <c:pt idx="1">
                  <c:v>GitHub has made our QC process more efficient</c:v>
                </c:pt>
                <c:pt idx="2">
                  <c:v>GitHub has made our analysis more accurate</c:v>
                </c:pt>
                <c:pt idx="3">
                  <c:v>I like using GitHub for QC and review</c:v>
                </c:pt>
                <c:pt idx="4">
                  <c:v>I like using GitHub for things other than QC and review</c:v>
                </c:pt>
                <c:pt idx="5">
                  <c:v>GitHub creates unnecessary admin
for projects that don't need to be QC'd</c:v>
                </c:pt>
                <c:pt idx="6">
                  <c:v>I would like to continue to use GitHub in my role</c:v>
                </c:pt>
              </c:strCache>
            </c:strRef>
          </c:cat>
          <c:val>
            <c:numRef>
              <c:f>Sheet1!$C$53:$I$53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-4</c:v>
                </c:pt>
                <c:pt idx="6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Sheet1!$C$65:$I$65</c15:f>
                <c15:dlblRangeCache>
                  <c:ptCount val="7"/>
                  <c:pt idx="5">
                    <c:v>44%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C56B-4CF7-BA9E-34DC71E7C8FB}"/>
            </c:ext>
          </c:extLst>
        </c:ser>
        <c:ser>
          <c:idx val="2"/>
          <c:order val="2"/>
          <c:tx>
            <c:strRef>
              <c:f>Sheet1!$B$54</c:f>
              <c:strCache>
                <c:ptCount val="1"/>
                <c:pt idx="0">
                  <c:v>Disagreement</c:v>
                </c:pt>
              </c:strCache>
            </c:strRef>
          </c:tx>
          <c:spPr>
            <a:solidFill>
              <a:srgbClr val="E5212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62264EF-C84E-4A67-B1DF-3330520E2894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C56B-4CF7-BA9E-34DC71E7C8F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BF4A40C-54C2-4AFB-861B-375973294D9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C56B-4CF7-BA9E-34DC71E7C8F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5480987-D73D-442E-942F-53FE18244B5A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C56B-4CF7-BA9E-34DC71E7C8F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9B44CBB-1F29-43FE-A05F-CE500597ED7D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C56B-4CF7-BA9E-34DC71E7C8F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4DA09CC-B2F6-4303-81D1-74AA65348DCD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C56B-4CF7-BA9E-34DC71E7C8F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516CC3E-8476-4B50-8358-081B20D69F26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C56B-4CF7-BA9E-34DC71E7C8F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676E2A1-6E49-4CE3-A27B-063570D5AFC5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C56B-4CF7-BA9E-34DC71E7C8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Sheet1!$C$51:$I$51</c:f>
              <c:strCache>
                <c:ptCount val="7"/>
                <c:pt idx="0">
                  <c:v>GitHub is easy to use for my day-to-day work</c:v>
                </c:pt>
                <c:pt idx="1">
                  <c:v>GitHub has made our QC process more efficient</c:v>
                </c:pt>
                <c:pt idx="2">
                  <c:v>GitHub has made our analysis more accurate</c:v>
                </c:pt>
                <c:pt idx="3">
                  <c:v>I like using GitHub for QC and review</c:v>
                </c:pt>
                <c:pt idx="4">
                  <c:v>I like using GitHub for things other than QC and review</c:v>
                </c:pt>
                <c:pt idx="5">
                  <c:v>GitHub creates unnecessary admin
for projects that don't need to be QC'd</c:v>
                </c:pt>
                <c:pt idx="6">
                  <c:v>I would like to continue to use GitHub in my role</c:v>
                </c:pt>
              </c:strCache>
            </c:strRef>
          </c:cat>
          <c:val>
            <c:numRef>
              <c:f>Sheet1!$C$54:$I$54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-3</c:v>
                </c:pt>
                <c:pt idx="6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Sheet1!$C$66:$I$66</c15:f>
                <c15:dlblRangeCache>
                  <c:ptCount val="7"/>
                  <c:pt idx="5">
                    <c:v>33%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7-C56B-4CF7-BA9E-34DC71E7C8FB}"/>
            </c:ext>
          </c:extLst>
        </c:ser>
        <c:ser>
          <c:idx val="3"/>
          <c:order val="3"/>
          <c:tx>
            <c:strRef>
              <c:f>Sheet1!$B$55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FFBB25">
                <a:alpha val="49804"/>
              </a:srgb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Sheet1!$C$51:$I$51</c:f>
              <c:strCache>
                <c:ptCount val="7"/>
                <c:pt idx="0">
                  <c:v>GitHub is easy to use for my day-to-day work</c:v>
                </c:pt>
                <c:pt idx="1">
                  <c:v>GitHub has made our QC process more efficient</c:v>
                </c:pt>
                <c:pt idx="2">
                  <c:v>GitHub has made our analysis more accurate</c:v>
                </c:pt>
                <c:pt idx="3">
                  <c:v>I like using GitHub for QC and review</c:v>
                </c:pt>
                <c:pt idx="4">
                  <c:v>I like using GitHub for things other than QC and review</c:v>
                </c:pt>
                <c:pt idx="5">
                  <c:v>GitHub creates unnecessary admin
for projects that don't need to be QC'd</c:v>
                </c:pt>
                <c:pt idx="6">
                  <c:v>I would like to continue to use GitHub in my role</c:v>
                </c:pt>
              </c:strCache>
            </c:strRef>
          </c:cat>
          <c:val>
            <c:numRef>
              <c:f>Sheet1!$C$55:$I$55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1.5</c:v>
                </c:pt>
                <c:pt idx="3">
                  <c:v>0</c:v>
                </c:pt>
                <c:pt idx="4">
                  <c:v>1</c:v>
                </c:pt>
                <c:pt idx="5">
                  <c:v>0.5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C56B-4CF7-BA9E-34DC71E7C8FB}"/>
            </c:ext>
          </c:extLst>
        </c:ser>
        <c:ser>
          <c:idx val="4"/>
          <c:order val="4"/>
          <c:tx>
            <c:strRef>
              <c:f>Sheet1!$B$56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68B937">
                <a:alpha val="5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6D060E3-060D-4B66-860C-C1BBE044E390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C56B-4CF7-BA9E-34DC71E7C8F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005FE28-DB1A-476B-8116-D88478E8E50D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C56B-4CF7-BA9E-34DC71E7C8F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CAF64D5-8BD6-4785-9D71-D2684D2CD72A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C56B-4CF7-BA9E-34DC71E7C8F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230670F-2D90-45D9-8BF8-0A65A634328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C56B-4CF7-BA9E-34DC71E7C8F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C2828F1-A905-4D26-A218-E40589EAA0A9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C56B-4CF7-BA9E-34DC71E7C8F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3D87173-4966-4E27-B62B-6F4A3A02C863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C56B-4CF7-BA9E-34DC71E7C8F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035AE08-0198-4ED5-98B7-2035F8254CDA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C56B-4CF7-BA9E-34DC71E7C8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Sheet1!$C$51:$I$51</c:f>
              <c:strCache>
                <c:ptCount val="7"/>
                <c:pt idx="0">
                  <c:v>GitHub is easy to use for my day-to-day work</c:v>
                </c:pt>
                <c:pt idx="1">
                  <c:v>GitHub has made our QC process more efficient</c:v>
                </c:pt>
                <c:pt idx="2">
                  <c:v>GitHub has made our analysis more accurate</c:v>
                </c:pt>
                <c:pt idx="3">
                  <c:v>I like using GitHub for QC and review</c:v>
                </c:pt>
                <c:pt idx="4">
                  <c:v>I like using GitHub for things other than QC and review</c:v>
                </c:pt>
                <c:pt idx="5">
                  <c:v>GitHub creates unnecessary admin
for projects that don't need to be QC'd</c:v>
                </c:pt>
                <c:pt idx="6">
                  <c:v>I would like to continue to use GitHub in my role</c:v>
                </c:pt>
              </c:strCache>
            </c:strRef>
          </c:cat>
          <c:val>
            <c:numRef>
              <c:f>Sheet1!$C$56:$I$56</c:f>
              <c:numCache>
                <c:formatCode>General</c:formatCode>
                <c:ptCount val="7"/>
                <c:pt idx="0">
                  <c:v>6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0</c:v>
                </c:pt>
                <c:pt idx="6">
                  <c:v>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Sheet1!$C$68:$I$68</c15:f>
                <c15:dlblRangeCache>
                  <c:ptCount val="7"/>
                  <c:pt idx="0">
                    <c:v>67%</c:v>
                  </c:pt>
                  <c:pt idx="1">
                    <c:v>22%</c:v>
                  </c:pt>
                  <c:pt idx="2">
                    <c:v>22%</c:v>
                  </c:pt>
                  <c:pt idx="3">
                    <c:v>22%</c:v>
                  </c:pt>
                  <c:pt idx="4">
                    <c:v>33%</c:v>
                  </c:pt>
                  <c:pt idx="6">
                    <c:v>44%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0-C56B-4CF7-BA9E-34DC71E7C8FB}"/>
            </c:ext>
          </c:extLst>
        </c:ser>
        <c:ser>
          <c:idx val="5"/>
          <c:order val="5"/>
          <c:tx>
            <c:strRef>
              <c:f>Sheet1!$B$57</c:f>
              <c:strCache>
                <c:ptCount val="1"/>
                <c:pt idx="0">
                  <c:v>Agreement</c:v>
                </c:pt>
              </c:strCache>
            </c:strRef>
          </c:tx>
          <c:spPr>
            <a:solidFill>
              <a:srgbClr val="68B93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675F182-DBB4-4420-9E8E-08866145A9D4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C56B-4CF7-BA9E-34DC71E7C8F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692AB29-56AA-44C5-8BAF-9DE588F77AE6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C56B-4CF7-BA9E-34DC71E7C8F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AF5FE46-BBC3-4502-8290-CA0BDF41AB7B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C56B-4CF7-BA9E-34DC71E7C8F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982D065-FBDC-4B1A-A873-14AD5FC76218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C56B-4CF7-BA9E-34DC71E7C8F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EBC3714-5BEF-438D-9B9B-FA517E576E38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C56B-4CF7-BA9E-34DC71E7C8FB}"/>
                </c:ext>
              </c:extLst>
            </c:dLbl>
            <c:dLbl>
              <c:idx val="5"/>
              <c:layout>
                <c:manualLayout>
                  <c:x val="-7.8437732160741252E-4"/>
                  <c:y val="2.0491908257726729E-7"/>
                </c:manualLayout>
              </c:layout>
              <c:tx>
                <c:rich>
                  <a:bodyPr/>
                  <a:lstStyle/>
                  <a:p>
                    <a:fld id="{B3F95F09-4B8F-488C-9EE0-14F0ABB5D1C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6-C56B-4CF7-BA9E-34DC71E7C8F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76EA330-E1C6-4177-9BB9-6A46F1DE9EB8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C56B-4CF7-BA9E-34DC71E7C8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Sheet1!$C$51:$I$51</c:f>
              <c:strCache>
                <c:ptCount val="7"/>
                <c:pt idx="0">
                  <c:v>GitHub is easy to use for my day-to-day work</c:v>
                </c:pt>
                <c:pt idx="1">
                  <c:v>GitHub has made our QC process more efficient</c:v>
                </c:pt>
                <c:pt idx="2">
                  <c:v>GitHub has made our analysis more accurate</c:v>
                </c:pt>
                <c:pt idx="3">
                  <c:v>I like using GitHub for QC and review</c:v>
                </c:pt>
                <c:pt idx="4">
                  <c:v>I like using GitHub for things other than QC and review</c:v>
                </c:pt>
                <c:pt idx="5">
                  <c:v>GitHub creates unnecessary admin
for projects that don't need to be QC'd</c:v>
                </c:pt>
                <c:pt idx="6">
                  <c:v>I would like to continue to use GitHub in my role</c:v>
                </c:pt>
              </c:strCache>
            </c:strRef>
          </c:cat>
          <c:val>
            <c:numRef>
              <c:f>Sheet1!$C$57:$I$57</c:f>
              <c:numCache>
                <c:formatCode>General</c:formatCode>
                <c:ptCount val="7"/>
                <c:pt idx="0">
                  <c:v>3</c:v>
                </c:pt>
                <c:pt idx="1">
                  <c:v>7</c:v>
                </c:pt>
                <c:pt idx="2">
                  <c:v>4</c:v>
                </c:pt>
                <c:pt idx="3">
                  <c:v>7</c:v>
                </c:pt>
                <c:pt idx="4">
                  <c:v>4</c:v>
                </c:pt>
                <c:pt idx="5">
                  <c:v>1</c:v>
                </c:pt>
                <c:pt idx="6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Sheet1!$C$69:$I$69</c15:f>
                <c15:dlblRangeCache>
                  <c:ptCount val="7"/>
                  <c:pt idx="0">
                    <c:v>33%</c:v>
                  </c:pt>
                  <c:pt idx="1">
                    <c:v>78%</c:v>
                  </c:pt>
                  <c:pt idx="2">
                    <c:v>44%</c:v>
                  </c:pt>
                  <c:pt idx="3">
                    <c:v>78%</c:v>
                  </c:pt>
                  <c:pt idx="4">
                    <c:v>44%</c:v>
                  </c:pt>
                  <c:pt idx="5">
                    <c:v>11%</c:v>
                  </c:pt>
                  <c:pt idx="6">
                    <c:v>56%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8-C56B-4CF7-BA9E-34DC71E7C8F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48431439"/>
        <c:axId val="448428559"/>
      </c:barChart>
      <c:catAx>
        <c:axId val="44843143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448428559"/>
        <c:crosses val="autoZero"/>
        <c:auto val="1"/>
        <c:lblAlgn val="ctr"/>
        <c:lblOffset val="100"/>
        <c:noMultiLvlLbl val="0"/>
      </c:catAx>
      <c:valAx>
        <c:axId val="44842855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%;#,##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448431439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72339386477479"/>
          <c:y val="0.24303308414892272"/>
          <c:w val="0.69272107001173577"/>
          <c:h val="0.6247917253674455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75164B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'[git charts.xlsx]Sheet1'!$C$4:$D$4</c:f>
              <c:strCache>
                <c:ptCount val="2"/>
                <c:pt idx="0">
                  <c:v>Previous process  (pre-Git)</c:v>
                </c:pt>
                <c:pt idx="1">
                  <c:v>Current (Git)</c:v>
                </c:pt>
              </c:strCache>
            </c:strRef>
          </c:cat>
          <c:val>
            <c:numRef>
              <c:f>'[git charts.xlsx]Sheet1'!$C$5:$D$5</c:f>
              <c:numCache>
                <c:formatCode>General</c:formatCode>
                <c:ptCount val="2"/>
                <c:pt idx="0">
                  <c:v>3</c:v>
                </c:pt>
                <c:pt idx="1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AF-42B2-BFB6-447797B3A2E7}"/>
            </c:ext>
          </c:extLst>
        </c:ser>
        <c:ser>
          <c:idx val="1"/>
          <c:order val="1"/>
          <c:spPr>
            <a:ln w="28575" cap="rnd">
              <a:solidFill>
                <a:srgbClr val="75164B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'[git charts.xlsx]Sheet1'!$C$4:$D$4</c:f>
              <c:strCache>
                <c:ptCount val="2"/>
                <c:pt idx="0">
                  <c:v>Previous process  (pre-Git)</c:v>
                </c:pt>
                <c:pt idx="1">
                  <c:v>Current (Git)</c:v>
                </c:pt>
              </c:strCache>
            </c:strRef>
          </c:cat>
          <c:val>
            <c:numRef>
              <c:f>'[git charts.xlsx]Sheet1'!$C$6:$D$6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AF-42B2-BFB6-447797B3A2E7}"/>
            </c:ext>
          </c:extLst>
        </c:ser>
        <c:ser>
          <c:idx val="2"/>
          <c:order val="2"/>
          <c:spPr>
            <a:ln w="28575" cap="rnd">
              <a:solidFill>
                <a:srgbClr val="75164B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'[git charts.xlsx]Sheet1'!$C$4:$D$4</c:f>
              <c:strCache>
                <c:ptCount val="2"/>
                <c:pt idx="0">
                  <c:v>Previous process  (pre-Git)</c:v>
                </c:pt>
                <c:pt idx="1">
                  <c:v>Current (Git)</c:v>
                </c:pt>
              </c:strCache>
            </c:strRef>
          </c:cat>
          <c:val>
            <c:numRef>
              <c:f>'[git charts.xlsx]Sheet1'!$C$7:$D$7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AF-42B2-BFB6-447797B3A2E7}"/>
            </c:ext>
          </c:extLst>
        </c:ser>
        <c:ser>
          <c:idx val="3"/>
          <c:order val="3"/>
          <c:spPr>
            <a:ln w="28575" cap="rnd">
              <a:solidFill>
                <a:srgbClr val="75164B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'[git charts.xlsx]Sheet1'!$C$4:$D$4</c:f>
              <c:strCache>
                <c:ptCount val="2"/>
                <c:pt idx="0">
                  <c:v>Previous process  (pre-Git)</c:v>
                </c:pt>
                <c:pt idx="1">
                  <c:v>Current (Git)</c:v>
                </c:pt>
              </c:strCache>
            </c:strRef>
          </c:cat>
          <c:val>
            <c:numRef>
              <c:f>'[git charts.xlsx]Sheet1'!$C$8:$D$8</c:f>
              <c:numCache>
                <c:formatCode>General</c:formatCode>
                <c:ptCount val="2"/>
                <c:pt idx="0">
                  <c:v>3</c:v>
                </c:pt>
                <c:pt idx="1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0AF-42B2-BFB6-447797B3A2E7}"/>
            </c:ext>
          </c:extLst>
        </c:ser>
        <c:ser>
          <c:idx val="4"/>
          <c:order val="4"/>
          <c:spPr>
            <a:ln w="28575" cap="rnd">
              <a:solidFill>
                <a:srgbClr val="75164B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'[git charts.xlsx]Sheet1'!$C$4:$D$4</c:f>
              <c:strCache>
                <c:ptCount val="2"/>
                <c:pt idx="0">
                  <c:v>Previous process  (pre-Git)</c:v>
                </c:pt>
                <c:pt idx="1">
                  <c:v>Current (Git)</c:v>
                </c:pt>
              </c:strCache>
            </c:strRef>
          </c:cat>
          <c:val>
            <c:numRef>
              <c:f>'[git charts.xlsx]Sheet1'!$C$9:$D$9</c:f>
              <c:numCache>
                <c:formatCode>General</c:formatCode>
                <c:ptCount val="2"/>
                <c:pt idx="0">
                  <c:v>5</c:v>
                </c:pt>
                <c:pt idx="1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0AF-42B2-BFB6-447797B3A2E7}"/>
            </c:ext>
          </c:extLst>
        </c:ser>
        <c:ser>
          <c:idx val="5"/>
          <c:order val="5"/>
          <c:spPr>
            <a:ln w="28575" cap="rnd">
              <a:solidFill>
                <a:srgbClr val="75164B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'[git charts.xlsx]Sheet1'!$C$4:$D$4</c:f>
              <c:strCache>
                <c:ptCount val="2"/>
                <c:pt idx="0">
                  <c:v>Previous process  (pre-Git)</c:v>
                </c:pt>
                <c:pt idx="1">
                  <c:v>Current (Git)</c:v>
                </c:pt>
              </c:strCache>
            </c:strRef>
          </c:cat>
          <c:val>
            <c:numRef>
              <c:f>'[git charts.xlsx]Sheet1'!$C$10:$D$10</c:f>
              <c:numCache>
                <c:formatCode>General</c:formatCode>
                <c:ptCount val="2"/>
                <c:pt idx="0">
                  <c:v>5</c:v>
                </c:pt>
                <c:pt idx="1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0AF-42B2-BFB6-447797B3A2E7}"/>
            </c:ext>
          </c:extLst>
        </c:ser>
        <c:ser>
          <c:idx val="6"/>
          <c:order val="6"/>
          <c:spPr>
            <a:ln w="28575" cap="rnd">
              <a:solidFill>
                <a:srgbClr val="75164B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'[git charts.xlsx]Sheet1'!$C$4:$D$4</c:f>
              <c:strCache>
                <c:ptCount val="2"/>
                <c:pt idx="0">
                  <c:v>Previous process  (pre-Git)</c:v>
                </c:pt>
                <c:pt idx="1">
                  <c:v>Current (Git)</c:v>
                </c:pt>
              </c:strCache>
            </c:strRef>
          </c:cat>
          <c:val>
            <c:numRef>
              <c:f>'[git charts.xlsx]Sheet1'!$C$11:$D$11</c:f>
              <c:numCache>
                <c:formatCode>General</c:formatCode>
                <c:ptCount val="2"/>
                <c:pt idx="0">
                  <c:v>4</c:v>
                </c:pt>
                <c:pt idx="1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0AF-42B2-BFB6-447797B3A2E7}"/>
            </c:ext>
          </c:extLst>
        </c:ser>
        <c:ser>
          <c:idx val="7"/>
          <c:order val="7"/>
          <c:spPr>
            <a:ln w="28575" cap="rnd">
              <a:solidFill>
                <a:srgbClr val="75164B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'[git charts.xlsx]Sheet1'!$C$4:$D$4</c:f>
              <c:strCache>
                <c:ptCount val="2"/>
                <c:pt idx="0">
                  <c:v>Previous process  (pre-Git)</c:v>
                </c:pt>
                <c:pt idx="1">
                  <c:v>Current (Git)</c:v>
                </c:pt>
              </c:strCache>
            </c:strRef>
          </c:cat>
          <c:val>
            <c:numRef>
              <c:f>'[git charts.xlsx]Sheet1'!$C$12:$D$12</c:f>
              <c:numCache>
                <c:formatCode>General</c:formatCode>
                <c:ptCount val="2"/>
                <c:pt idx="0">
                  <c:v>3</c:v>
                </c:pt>
                <c:pt idx="1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0AF-42B2-BFB6-447797B3A2E7}"/>
            </c:ext>
          </c:extLst>
        </c:ser>
        <c:ser>
          <c:idx val="8"/>
          <c:order val="8"/>
          <c:spPr>
            <a:ln w="28575" cap="rnd">
              <a:solidFill>
                <a:srgbClr val="75164B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'[git charts.xlsx]Sheet1'!$C$4:$D$4</c:f>
              <c:strCache>
                <c:ptCount val="2"/>
                <c:pt idx="0">
                  <c:v>Previous process  (pre-Git)</c:v>
                </c:pt>
                <c:pt idx="1">
                  <c:v>Current (Git)</c:v>
                </c:pt>
              </c:strCache>
            </c:strRef>
          </c:cat>
          <c:val>
            <c:numRef>
              <c:f>'[git charts.xlsx]Sheet1'!$C$13:$D$13</c:f>
              <c:numCache>
                <c:formatCode>General</c:formatCode>
                <c:ptCount val="2"/>
                <c:pt idx="0">
                  <c:v>1</c:v>
                </c:pt>
                <c:pt idx="1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0AF-42B2-BFB6-447797B3A2E7}"/>
            </c:ext>
          </c:extLst>
        </c:ser>
        <c:ser>
          <c:idx val="10"/>
          <c:order val="10"/>
          <c:tx>
            <c:strRef>
              <c:f>'[git charts.xlsx]Sheet1'!$B$14</c:f>
              <c:strCache>
                <c:ptCount val="1"/>
                <c:pt idx="0">
                  <c:v>mean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25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'[git charts.xlsx]Sheet1'!$C$15:$D$15</c:f>
                <c:numCache>
                  <c:formatCode>General</c:formatCode>
                  <c:ptCount val="2"/>
                  <c:pt idx="0">
                    <c:v>1.9364916731037085</c:v>
                  </c:pt>
                  <c:pt idx="1">
                    <c:v>0.72648315725677881</c:v>
                  </c:pt>
                </c:numCache>
              </c:numRef>
            </c:plus>
            <c:minus>
              <c:numRef>
                <c:f>'[git charts.xlsx]Sheet1'!$C$15:$D$15</c:f>
                <c:numCache>
                  <c:formatCode>General</c:formatCode>
                  <c:ptCount val="2"/>
                  <c:pt idx="0">
                    <c:v>1.9364916731037085</c:v>
                  </c:pt>
                  <c:pt idx="1">
                    <c:v>0.72648315725677881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'[git charts.xlsx]Sheet1'!$C$4:$D$4</c:f>
              <c:strCache>
                <c:ptCount val="2"/>
                <c:pt idx="0">
                  <c:v>Previous process  (pre-Git)</c:v>
                </c:pt>
                <c:pt idx="1">
                  <c:v>Current (Git)</c:v>
                </c:pt>
              </c:strCache>
            </c:strRef>
          </c:cat>
          <c:val>
            <c:numRef>
              <c:f>'[git charts.xlsx]Sheet1'!$C$14:$D$14</c:f>
              <c:numCache>
                <c:formatCode>General</c:formatCode>
                <c:ptCount val="2"/>
                <c:pt idx="0">
                  <c:v>2.6666666666666665</c:v>
                </c:pt>
                <c:pt idx="1">
                  <c:v>9.4444444444444446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0AF-42B2-BFB6-447797B3A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624575"/>
        <c:axId val="215623615"/>
      </c:lineChart>
      <c:scatterChart>
        <c:scatterStyle val="lineMarker"/>
        <c:varyColors val="0"/>
        <c:ser>
          <c:idx val="9"/>
          <c:order val="9"/>
          <c:tx>
            <c:v>extra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BBA8A0B2-3ADE-4989-9ED5-5A5449A174F6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80AF-42B2-BFB6-447797B3A2E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5625007-E658-4FBD-A5A7-9AEC43A7312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80AF-42B2-BFB6-447797B3A2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11DD775-4DE7-4DEB-BA6D-0A7F9295679D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80AF-42B2-BFB6-447797B3A2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D8C6247-8028-43AB-8E02-DDA74450D2FE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80AF-42B2-BFB6-447797B3A2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A076875-3362-4B43-88FF-9BD206ED3F5C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80AF-42B2-BFB6-447797B3A2E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F4B2EE2-D38C-40AE-9182-9A7FA5979B8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80AF-42B2-BFB6-447797B3A2E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F7B3520-6541-404F-B941-BC17174D65EA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80AF-42B2-BFB6-447797B3A2E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E93C8FA-9994-412B-8EAD-87483800B677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80AF-42B2-BFB6-447797B3A2E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26CBA2C-FE92-448E-9E1B-B19128913735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80AF-42B2-BFB6-447797B3A2E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1BB30795-B603-4565-B543-939D4ACCF1C9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80AF-42B2-BFB6-447797B3A2E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B8B16419-F800-4805-B039-7DB4E87FF6E1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80AF-42B2-BFB6-447797B3A2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6576" tIns="18288" rIns="36576" bIns="18288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'[git charts.xlsx]Sheet1'!$E$17:$E$27</c:f>
              <c:numCache>
                <c:formatCode>General</c:formatCode>
                <c:ptCount val="11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</c:numCache>
            </c:numRef>
          </c:xVal>
          <c:yVal>
            <c:numRef>
              <c:f>'[git charts.xlsx]Sheet1'!$D$17:$D$27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'[git charts.xlsx]Sheet1'!$C$17:$C$27</c15:f>
                <c15:dlblRangeCache>
                  <c:ptCount val="11"/>
                  <c:pt idx="0">
                    <c:v>Not at all likely  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Extremely likely 10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5-80AF-42B2-BFB6-447797B3A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624575"/>
        <c:axId val="215623615"/>
      </c:scatterChart>
      <c:catAx>
        <c:axId val="2156245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215623615"/>
        <c:crosses val="autoZero"/>
        <c:auto val="1"/>
        <c:lblAlgn val="ctr"/>
        <c:lblOffset val="100"/>
        <c:noMultiLvlLbl val="0"/>
      </c:catAx>
      <c:valAx>
        <c:axId val="215623615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215624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0.11445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0F2377C-8FA9-86EC-106B-8C3E0C832228}"/>
            </a:ext>
          </a:extLst>
        </cdr:cNvPr>
        <cdr:cNvSpPr txBox="1"/>
      </cdr:nvSpPr>
      <cdr:spPr>
        <a:xfrm xmlns:a="http://schemas.openxmlformats.org/drawingml/2006/main">
          <a:off x="0" y="0"/>
          <a:ext cx="5601600" cy="510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 what extent would you agree with the following statements:</a:t>
          </a:r>
          <a:endParaRPr lang="en-GB" sz="2400" b="1" baseline="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0.88555</cdr:y>
    </cdr:from>
    <cdr:to>
      <cdr:x>1</cdr:x>
      <cdr:y>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83D119BA-8F27-96FB-DEE0-55EBB720F7EF}"/>
            </a:ext>
          </a:extLst>
        </cdr:cNvPr>
        <cdr:cNvSpPr txBox="1"/>
      </cdr:nvSpPr>
      <cdr:spPr>
        <a:xfrm xmlns:a="http://schemas.openxmlformats.org/drawingml/2006/main">
          <a:off x="0" y="3856689"/>
          <a:ext cx="5220804" cy="4984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b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000" b="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n=9;</a:t>
          </a:r>
          <a:r>
            <a:rPr lang="en-GB" sz="1000" b="0" i="1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Responses on a 5-point scale (Strongly disagree, Disagree, Neither, Agree, Strongly Agree); ARW S&amp;DA GitHub Survey September 2024</a:t>
          </a:r>
        </a:p>
      </cdr:txBody>
    </cdr:sp>
  </cdr:relSizeAnchor>
  <cdr:relSizeAnchor xmlns:cdr="http://schemas.openxmlformats.org/drawingml/2006/chartDrawing">
    <cdr:from>
      <cdr:x>0.77098</cdr:x>
      <cdr:y>0.09977</cdr:y>
    </cdr:from>
    <cdr:to>
      <cdr:x>0.868</cdr:x>
      <cdr:y>0.16059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67B0D925-2323-A4D8-DCE6-76D057747C0E}"/>
            </a:ext>
          </a:extLst>
        </cdr:cNvPr>
        <cdr:cNvSpPr txBox="1"/>
      </cdr:nvSpPr>
      <cdr:spPr>
        <a:xfrm xmlns:a="http://schemas.openxmlformats.org/drawingml/2006/main">
          <a:off x="8795171" y="486874"/>
          <a:ext cx="1106779" cy="2967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en-GB" sz="1400" dirty="0">
              <a:solidFill>
                <a:srgbClr val="68B937"/>
              </a:solidFill>
            </a:rPr>
            <a:t>Agreement</a:t>
          </a:r>
        </a:p>
      </cdr:txBody>
    </cdr:sp>
  </cdr:relSizeAnchor>
  <cdr:relSizeAnchor xmlns:cdr="http://schemas.openxmlformats.org/drawingml/2006/chartDrawing">
    <cdr:from>
      <cdr:x>0.48943</cdr:x>
      <cdr:y>0.09977</cdr:y>
    </cdr:from>
    <cdr:to>
      <cdr:x>0.60008</cdr:x>
      <cdr:y>0.16059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3B6DC911-F9B6-1273-5A17-4F33489D58BF}"/>
            </a:ext>
          </a:extLst>
        </cdr:cNvPr>
        <cdr:cNvSpPr txBox="1"/>
      </cdr:nvSpPr>
      <cdr:spPr>
        <a:xfrm xmlns:a="http://schemas.openxmlformats.org/drawingml/2006/main">
          <a:off x="5583349" y="486874"/>
          <a:ext cx="1262185" cy="2967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GB" sz="1400" dirty="0">
              <a:solidFill>
                <a:srgbClr val="E52126"/>
              </a:solidFill>
            </a:rPr>
            <a:t>Disagreement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0.90188</cdr:x>
      <cdr:y>0.23478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2BBB222-F39E-6F10-F866-152275A9F7FB}"/>
            </a:ext>
          </a:extLst>
        </cdr:cNvPr>
        <cdr:cNvSpPr txBox="1"/>
      </cdr:nvSpPr>
      <cdr:spPr>
        <a:xfrm xmlns:a="http://schemas.openxmlformats.org/drawingml/2006/main">
          <a:off x="0" y="0"/>
          <a:ext cx="5414737" cy="11457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How likely</a:t>
          </a:r>
          <a:r>
            <a:rPr lang="en-GB" sz="1800" b="1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would you be to recommend our quality control process to another team who conducts the same work as us?</a:t>
          </a:r>
        </a:p>
      </cdr:txBody>
    </cdr:sp>
  </cdr:relSizeAnchor>
  <cdr:relSizeAnchor xmlns:cdr="http://schemas.openxmlformats.org/drawingml/2006/chartDrawing">
    <cdr:from>
      <cdr:x>0</cdr:x>
      <cdr:y>0.8846</cdr:y>
    </cdr:from>
    <cdr:to>
      <cdr:x>1</cdr:x>
      <cdr:y>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A59ED72-4FEA-65B7-D3B4-C475D4B4F360}"/>
            </a:ext>
          </a:extLst>
        </cdr:cNvPr>
        <cdr:cNvSpPr txBox="1"/>
      </cdr:nvSpPr>
      <cdr:spPr>
        <a:xfrm xmlns:a="http://schemas.openxmlformats.org/drawingml/2006/main">
          <a:off x="0" y="3832225"/>
          <a:ext cx="4576956" cy="499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b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000" b="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n=9;</a:t>
          </a:r>
          <a:r>
            <a:rPr lang="en-GB" sz="1000" b="0" i="1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Mean and standard deviation reported; ARW S&amp;DA GitHub Survey September 2024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9E5CA-3F05-450C-96FE-FC12D7FBB235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CD8A7-DB21-4043-90F5-5917A3138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477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blog/2023/01/09/beyond-git-the-other-version-control-systems-developers-use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github.blog/news-insights/company-news/100-million-developers-and-counting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Chloe, Assoc Director of Statistics at Adelphi Real World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Co-authored by Liane Gillespie-Akar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Talk about Git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CD8A7-DB21-4043-90F5-5917A313841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854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sz="1100" dirty="0"/>
              <a:t>Reviewer looks </a:t>
            </a:r>
            <a:r>
              <a:rPr lang="en-GB" sz="1100" dirty="0" err="1"/>
              <a:t>atfiles</a:t>
            </a:r>
            <a:r>
              <a:rPr lang="en-GB" sz="1100" dirty="0"/>
              <a:t> changed tab</a:t>
            </a:r>
          </a:p>
          <a:p>
            <a:pPr marL="171450" indent="-171450">
              <a:buFontTx/>
              <a:buChar char="-"/>
            </a:pPr>
            <a:r>
              <a:rPr lang="en-GB" sz="1100" dirty="0"/>
              <a:t>for each do file changed, they see the old code from main, and the new code that I want to add in</a:t>
            </a:r>
          </a:p>
          <a:p>
            <a:pPr marL="171450" indent="-171450">
              <a:buFontTx/>
              <a:buChar char="-"/>
            </a:pPr>
            <a:r>
              <a:rPr lang="en-GB" sz="1100" dirty="0"/>
              <a:t>This helps the reviewer to only review the changes</a:t>
            </a:r>
          </a:p>
          <a:p>
            <a:pPr marL="171450" indent="-171450">
              <a:buFontTx/>
              <a:buChar char="-"/>
            </a:pPr>
            <a:endParaRPr lang="en-GB" sz="1100" dirty="0"/>
          </a:p>
          <a:p>
            <a:pPr marL="171450" indent="-171450">
              <a:buFontTx/>
              <a:buChar char="-"/>
            </a:pPr>
            <a:r>
              <a:rPr lang="en-GB" sz="1100" dirty="0"/>
              <a:t>The reviewer can also clone my branch down to their computer and run my do files in Stata to check everything works as expected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CD8A7-DB21-4043-90F5-5917A313841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210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sz="1100" dirty="0"/>
              <a:t>Reviewer leaves comments on the changes</a:t>
            </a:r>
          </a:p>
          <a:p>
            <a:pPr marL="171450" indent="-171450">
              <a:buFontTx/>
              <a:buChar char="-"/>
            </a:pPr>
            <a:r>
              <a:rPr lang="en-GB" sz="1100" dirty="0"/>
              <a:t>Conversation style, so the first analyst can reply</a:t>
            </a:r>
          </a:p>
          <a:p>
            <a:pPr marL="171450" indent="-171450">
              <a:buFontTx/>
              <a:buChar char="-"/>
            </a:pPr>
            <a:r>
              <a:rPr lang="en-GB" sz="1100" dirty="0"/>
              <a:t>Comments refer to lines – here changes are on 225</a:t>
            </a:r>
          </a:p>
          <a:p>
            <a:pPr marL="171450" indent="-171450">
              <a:buFontTx/>
              <a:buChar char="-"/>
            </a:pPr>
            <a:endParaRPr lang="en-GB" sz="1100" dirty="0"/>
          </a:p>
          <a:p>
            <a:pPr marL="171450" indent="-171450">
              <a:buFontTx/>
              <a:buChar char="-"/>
            </a:pPr>
            <a:r>
              <a:rPr lang="en-GB" sz="1100" dirty="0"/>
              <a:t>After review, either approved to merge, or requires changes</a:t>
            </a:r>
          </a:p>
          <a:p>
            <a:pPr marL="171450" indent="-171450">
              <a:buFontTx/>
              <a:buChar char="-"/>
            </a:pPr>
            <a:endParaRPr lang="en-GB" sz="1100" dirty="0"/>
          </a:p>
          <a:p>
            <a:pPr marL="171450" indent="-171450">
              <a:buFontTx/>
              <a:buChar char="-"/>
            </a:pPr>
            <a:r>
              <a:rPr lang="en-GB" sz="1100" dirty="0"/>
              <a:t>Once the reviewer submits their review, the original author gets an email or notification. They make the changes locally, run them in Stata, and commit them as normal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CD8A7-DB21-4043-90F5-5917A313841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248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sz="1100" dirty="0"/>
              <a:t>Repeat the process as needed until approved</a:t>
            </a:r>
          </a:p>
          <a:p>
            <a:pPr marL="171450" indent="-171450">
              <a:buFontTx/>
              <a:buChar char="-"/>
            </a:pPr>
            <a:r>
              <a:rPr lang="en-GB" sz="1100" dirty="0"/>
              <a:t>Approved</a:t>
            </a:r>
          </a:p>
          <a:p>
            <a:pPr marL="171450" indent="-171450">
              <a:buFontTx/>
              <a:buChar char="-"/>
            </a:pPr>
            <a:r>
              <a:rPr lang="en-GB" sz="1100" dirty="0"/>
              <a:t>I can merge into main, and delete the branch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CD8A7-DB21-4043-90F5-5917A313841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080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sz="1100" dirty="0"/>
              <a:t>Process is simple</a:t>
            </a:r>
          </a:p>
          <a:p>
            <a:pPr marL="171450" indent="-171450">
              <a:buFontTx/>
              <a:buChar char="-"/>
            </a:pPr>
            <a:r>
              <a:rPr lang="en-GB" sz="1100" dirty="0"/>
              <a:t>Blue is original analyst, pink is QC</a:t>
            </a:r>
          </a:p>
          <a:p>
            <a:pPr marL="171450" indent="-171450">
              <a:buFontTx/>
              <a:buChar char="-"/>
            </a:pPr>
            <a:r>
              <a:rPr lang="en-GB" sz="1100" dirty="0"/>
              <a:t>Repeat this section until everyone is happy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CD8A7-DB21-4043-90F5-5917A313841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517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107000"/>
              </a:lnSpc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Used for almost a year, team gave feedback</a:t>
            </a:r>
          </a:p>
          <a:p>
            <a:pPr marL="285750" lvl="0" indent="-285750">
              <a:lnSpc>
                <a:spcPct val="107000"/>
              </a:lnSpc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Overwhelmingly positive</a:t>
            </a:r>
          </a:p>
          <a:p>
            <a:pPr marL="742950" lvl="1" indent="-285750">
              <a:lnSpc>
                <a:spcPct val="107000"/>
              </a:lnSpc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 agreement with easy to use, efficient and like using it for review</a:t>
            </a:r>
          </a:p>
          <a:p>
            <a:pPr marL="742950" lvl="1" indent="-285750">
              <a:lnSpc>
                <a:spcPct val="107000"/>
              </a:lnSpc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Still high but slightly lower for increased accuracy and for things other than review</a:t>
            </a:r>
          </a:p>
          <a:p>
            <a:pPr marL="742950" lvl="1" indent="-285750">
              <a:lnSpc>
                <a:spcPct val="107000"/>
              </a:lnSpc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Concern pre-launch was Git would create unnecessary admin for non-review – generally team disagree with that</a:t>
            </a:r>
          </a:p>
          <a:p>
            <a:pPr marL="742950" lvl="1" indent="-285750">
              <a:lnSpc>
                <a:spcPct val="107000"/>
              </a:lnSpc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Everyone wants to continue to use it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CD8A7-DB21-4043-90F5-5917A313841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973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107000"/>
              </a:lnSpc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Substantial increase in recommending to friend compared to old version – mean 2.7 to 9.4 on 1-10 scale</a:t>
            </a:r>
          </a:p>
          <a:p>
            <a:pPr marL="285750" lvl="0" indent="-285750">
              <a:lnSpc>
                <a:spcPct val="107000"/>
              </a:lnSpc>
              <a:buFontTx/>
              <a:buChar char="-"/>
            </a:pP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Addition to feedback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Know exactly who made each change, when, and if it’s reviewed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Fantastic for when a client wants to know exactly what you did on a project 6 months and 10 versions ago. </a:t>
            </a:r>
          </a:p>
          <a:p>
            <a:pPr marL="742950" lvl="1" indent="-285750">
              <a:lnSpc>
                <a:spcPct val="107000"/>
              </a:lnSpc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Confident we won’t lose our work, even if issue with ARW servers</a:t>
            </a:r>
          </a:p>
          <a:p>
            <a:pPr marL="742950" lvl="1" indent="-285750">
              <a:lnSpc>
                <a:spcPct val="107000"/>
              </a:lnSpc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find errors in work that otherwise wouldn’t be caught</a:t>
            </a:r>
          </a:p>
          <a:p>
            <a:pPr marL="742950" lvl="1" indent="-285750">
              <a:lnSpc>
                <a:spcPct val="107000"/>
              </a:lnSpc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Learn from each other, pick up techniques. Allows junior team members to work on more complex projects with easier reviews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Allowing multiple people to work on the same project simultaneously with branches and merge conflict support is also a game changer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Esp for user-written Stata commands</a:t>
            </a:r>
          </a:p>
          <a:p>
            <a:pPr marL="285750" lvl="0" indent="-285750">
              <a:lnSpc>
                <a:spcPct val="107000"/>
              </a:lnSpc>
              <a:buFontTx/>
              <a:buChar char="-"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CD8A7-DB21-4043-90F5-5917A313841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980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If you or your team are looking to be more collaborative in your analysis, want to implement a formalised review process, or just have a really robust and safe version control system, I’d encourage you to give it a go.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CD8A7-DB21-4043-90F5-5917A313841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636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lnSpc>
                <a:spcPct val="107000"/>
              </a:lnSpc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Two years ago, the S&amp;DA team at ARW had a problem</a:t>
            </a:r>
          </a:p>
          <a:p>
            <a:pPr marL="171450" lvl="0" indent="-171450">
              <a:lnSpc>
                <a:spcPct val="107000"/>
              </a:lnSpc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 we do is important </a:t>
            </a:r>
          </a:p>
          <a:p>
            <a:pPr marL="628650" lvl="1" indent="-171450">
              <a:lnSpc>
                <a:spcPct val="107000"/>
              </a:lnSpc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Analysis on medical data for pharmaceutical clients</a:t>
            </a:r>
          </a:p>
          <a:p>
            <a:pPr marL="628650" lvl="1" indent="-171450">
              <a:lnSpc>
                <a:spcPct val="107000"/>
              </a:lnSpc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Published and used (pharma, medical orgs, physicians)</a:t>
            </a:r>
          </a:p>
          <a:p>
            <a:pPr marL="628650" lvl="1" indent="-171450">
              <a:lnSpc>
                <a:spcPct val="107000"/>
              </a:lnSpc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Must be correct, can be audited/required </a:t>
            </a:r>
          </a:p>
          <a:p>
            <a:pPr marL="628650" lvl="1" indent="-171450">
              <a:lnSpc>
                <a:spcPct val="107000"/>
              </a:lnSpc>
              <a:buFontTx/>
              <a:buChar char="-"/>
            </a:pP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 we do is difficult</a:t>
            </a:r>
          </a:p>
          <a:p>
            <a:pPr marL="628650" lvl="1" indent="-171450">
              <a:lnSpc>
                <a:spcPct val="107000"/>
              </a:lnSpc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Code in </a:t>
            </a:r>
            <a:r>
              <a:rPr lang="en-GB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stata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lnSpc>
                <a:spcPct val="107000"/>
              </a:lnSpc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Requests change, flexible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Need to collaborate, share knowledge, train staff</a:t>
            </a:r>
          </a:p>
          <a:p>
            <a:pPr marL="628650" marR="0" lvl="1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Statisticians are human</a:t>
            </a:r>
          </a:p>
          <a:p>
            <a:pPr marL="628650" lvl="1" indent="-171450">
              <a:lnSpc>
                <a:spcPct val="107000"/>
              </a:lnSpc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Mistakes – typos/ wrong variable </a:t>
            </a:r>
          </a:p>
          <a:p>
            <a:pPr marL="628650" lvl="1" indent="-171450">
              <a:lnSpc>
                <a:spcPct val="107000"/>
              </a:lnSpc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Especially when busy or complicated</a:t>
            </a:r>
          </a:p>
          <a:p>
            <a:pPr marL="628650" lvl="1" indent="-171450">
              <a:lnSpc>
                <a:spcPct val="107000"/>
              </a:lnSpc>
              <a:buFontTx/>
              <a:buChar char="-"/>
            </a:pP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need a high-quality code review process, ideally that encourages collaboration and can support a fluid and changeable environment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CD8A7-DB21-4043-90F5-5917A313841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12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Old QC process</a:t>
            </a:r>
          </a:p>
          <a:p>
            <a:pPr marL="457200" lvl="1" indent="0">
              <a:lnSpc>
                <a:spcPct val="107000"/>
              </a:lnSpc>
              <a:buFont typeface="Courier New" panose="02070309020205020404" pitchFamily="49" charset="0"/>
              <a:buNone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Comment in the do files themselves. Manually send back and forth with links to documents shared on a shared file system</a:t>
            </a:r>
          </a:p>
          <a:p>
            <a:pPr marL="457200" lvl="1" indent="0">
              <a:lnSpc>
                <a:spcPct val="107000"/>
              </a:lnSpc>
              <a:buFont typeface="Courier New" panose="02070309020205020404" pitchFamily="49" charset="0"/>
              <a:buNone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Manually fill out a QC log, with dates, who reviewed etc </a:t>
            </a:r>
          </a:p>
          <a:p>
            <a:pPr marL="457200" lvl="1" indent="0">
              <a:lnSpc>
                <a:spcPct val="107000"/>
              </a:lnSpc>
              <a:buFont typeface="Courier New" panose="02070309020205020404" pitchFamily="49" charset="0"/>
              <a:buNone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Manually archive, save whole folders when we make a change (which we would forget to do). This is a version control process, but it’s not very good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CD8A7-DB21-4043-90F5-5917A313841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201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lnSpc>
                <a:spcPct val="107000"/>
              </a:lnSpc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Manual process: risks human error, forgetting, or losing things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Shared filed system: online only, slow – working locally risks losing data </a:t>
            </a:r>
          </a:p>
          <a:p>
            <a:pPr marL="171450" lvl="0" indent="-171450">
              <a:lnSpc>
                <a:spcPct val="107000"/>
              </a:lnSpc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Send messages “who did this” , when, and why</a:t>
            </a:r>
          </a:p>
          <a:p>
            <a:pPr marL="171450" lvl="0" indent="-171450">
              <a:lnSpc>
                <a:spcPct val="107000"/>
              </a:lnSpc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files cluttered with comments, making them less readable, easy to miss comments, and risks comment rot</a:t>
            </a:r>
          </a:p>
          <a:p>
            <a:pPr marL="171450" lvl="0" indent="-171450">
              <a:lnSpc>
                <a:spcPct val="107000"/>
              </a:lnSpc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Only had the new analysis, hard to tell what changes were made</a:t>
            </a:r>
          </a:p>
          <a:p>
            <a:pPr marL="171450" lvl="0" indent="-171450">
              <a:lnSpc>
                <a:spcPct val="107000"/>
              </a:lnSpc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Collaboration was difficult – waiting for others to be done with files, risk breaking someone else’s code</a:t>
            </a:r>
          </a:p>
          <a:p>
            <a:pPr marL="171450" lvl="0" indent="-171450">
              <a:lnSpc>
                <a:spcPct val="107000"/>
              </a:lnSpc>
              <a:buFontTx/>
              <a:buChar char="-"/>
            </a:pPr>
            <a:endParaRPr lang="en-GB" sz="1100" dirty="0"/>
          </a:p>
          <a:p>
            <a:pPr marL="171450" indent="-171450">
              <a:buFontTx/>
              <a:buChar char="-"/>
            </a:pPr>
            <a:r>
              <a:rPr lang="en-GB" sz="1100" dirty="0"/>
              <a:t>Software developers have the same problem, so we took the solution they developed 20 years ago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en-GB" sz="1100" dirty="0"/>
          </a:p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CD8A7-DB21-4043-90F5-5917A313841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706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lnSpc>
                <a:spcPct val="107000"/>
              </a:lnSpc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Linus Torvalds</a:t>
            </a:r>
          </a:p>
          <a:p>
            <a:pPr marL="628650" lvl="1" indent="-171450">
              <a:lnSpc>
                <a:spcPct val="107000"/>
              </a:lnSpc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Developed Linus Torvalds while creating the </a:t>
            </a:r>
            <a:r>
              <a:rPr lang="en-GB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linux</a:t>
            </a: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operating system. </a:t>
            </a:r>
          </a:p>
          <a:p>
            <a:pPr marL="628650" lvl="1" indent="-171450">
              <a:lnSpc>
                <a:spcPct val="107000"/>
              </a:lnSpc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Lightweight, scalable, and allow collaboration across large teams, and on large projects</a:t>
            </a:r>
          </a:p>
          <a:p>
            <a:pPr marL="171450" lvl="0" indent="-171450">
              <a:lnSpc>
                <a:spcPct val="107000"/>
              </a:lnSpc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Git</a:t>
            </a:r>
          </a:p>
          <a:p>
            <a:pPr marL="628650" lvl="1" indent="-171450">
              <a:lnSpc>
                <a:spcPct val="107000"/>
              </a:lnSpc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Everything is stored in the cloud and backed up</a:t>
            </a:r>
          </a:p>
          <a:p>
            <a:pPr marL="628650" lvl="1" indent="-171450">
              <a:lnSpc>
                <a:spcPct val="107000"/>
              </a:lnSpc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statisticians make a copy of the whole repository so they can work locally and regularly our changes up to the cloud</a:t>
            </a:r>
          </a:p>
          <a:p>
            <a:pPr marL="628650" lvl="1" indent="-171450">
              <a:lnSpc>
                <a:spcPct val="107000"/>
              </a:lnSpc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Text files only (although you can upload non-text files for storage). </a:t>
            </a:r>
          </a:p>
          <a:p>
            <a:pPr marL="628650" lvl="1" indent="-171450">
              <a:lnSpc>
                <a:spcPct val="107000"/>
              </a:lnSpc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Throughout, I’m talking about how we store do-files and ado-files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GitHub</a:t>
            </a:r>
          </a:p>
          <a:p>
            <a:pPr marL="628650" marR="0" lvl="1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interact with Git via the platform GitHub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Owned by Microsoft and works with our processes, other tools exist like GitLab or </a:t>
            </a:r>
            <a:r>
              <a:rPr lang="en-GB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BitBucket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GitHub feature is the pull request and review system, that we’ll look at shortly (and similar features are available from the alternatives to GitHub)</a:t>
            </a:r>
          </a:p>
          <a:p>
            <a:pPr>
              <a:spcAft>
                <a:spcPts val="800"/>
              </a:spcAft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1-  </a:t>
            </a:r>
            <a:r>
              <a:rPr lang="en-GB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https://stackoverflow.blog/2023/01/09/beyond-git-the-other-version-control-systems-developers-use/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2- </a:t>
            </a:r>
            <a:r>
              <a:rPr lang="en-GB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https://github.blog/news-insights/company-news/100-million-developers-and-counting/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CD8A7-DB21-4043-90F5-5917A313841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051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sz="1100" dirty="0"/>
              <a:t>Git process – timeline </a:t>
            </a:r>
          </a:p>
          <a:p>
            <a:pPr marL="171450" indent="-171450">
              <a:buFontTx/>
              <a:buChar char="-"/>
            </a:pPr>
            <a:r>
              <a:rPr lang="en-GB" sz="1100" dirty="0"/>
              <a:t>Commits</a:t>
            </a:r>
          </a:p>
          <a:p>
            <a:pPr marL="628650" lvl="1" indent="-171450">
              <a:buFontTx/>
              <a:buChar char="-"/>
            </a:pPr>
            <a:r>
              <a:rPr lang="en-GB" sz="1100" dirty="0"/>
              <a:t>Built on commits</a:t>
            </a:r>
          </a:p>
          <a:p>
            <a:pPr marL="628650" lvl="1" indent="-171450">
              <a:buFontTx/>
              <a:buChar char="-"/>
            </a:pPr>
            <a:r>
              <a:rPr lang="en-GB" sz="1100" dirty="0"/>
              <a:t>Chunks of work, or changes, like snapshots of the project over time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100" dirty="0"/>
              <a:t>Commit little and often: cleaning some variables, or model is working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100" dirty="0"/>
              <a:t>Includes summary of changes, who made them, and when (git blame experience)</a:t>
            </a:r>
          </a:p>
          <a:p>
            <a:pPr marL="171450" indent="-171450">
              <a:buFontTx/>
              <a:buChar char="-"/>
            </a:pPr>
            <a:r>
              <a:rPr lang="en-GB" sz="1100" dirty="0"/>
              <a:t>Branches</a:t>
            </a:r>
          </a:p>
          <a:p>
            <a:pPr marL="628650" lvl="1" indent="-171450">
              <a:buFontTx/>
              <a:buChar char="-"/>
            </a:pPr>
            <a:r>
              <a:rPr lang="en-GB" sz="1100" dirty="0"/>
              <a:t>Multiple timelines allow for collaboration</a:t>
            </a:r>
          </a:p>
          <a:p>
            <a:pPr marL="628650" lvl="1" indent="-171450">
              <a:buFontTx/>
              <a:buChar char="-"/>
            </a:pPr>
            <a:r>
              <a:rPr lang="en-GB" sz="1100" dirty="0"/>
              <a:t>Multiple people and multiple work items</a:t>
            </a:r>
          </a:p>
          <a:p>
            <a:pPr marL="171450" indent="-171450">
              <a:buFontTx/>
              <a:buChar char="-"/>
            </a:pPr>
            <a:r>
              <a:rPr lang="en-GB" sz="1100" dirty="0"/>
              <a:t>Main</a:t>
            </a:r>
          </a:p>
          <a:p>
            <a:pPr marL="628650" lvl="1" indent="-171450">
              <a:buFontTx/>
              <a:buChar char="-"/>
            </a:pPr>
            <a:r>
              <a:rPr lang="en-GB" sz="1100" dirty="0"/>
              <a:t>Black is “main” pathway for our codebase. It’s a source of truth</a:t>
            </a:r>
          </a:p>
          <a:p>
            <a:pPr marL="628650" lvl="1" indent="-171450">
              <a:buFontTx/>
              <a:buChar char="-"/>
            </a:pPr>
            <a:r>
              <a:rPr lang="en-GB" sz="1100" dirty="0"/>
              <a:t>Finished, reviewed, and delivered analysis, not work in progress</a:t>
            </a:r>
          </a:p>
          <a:p>
            <a:pPr marL="628650" lvl="1" indent="-171450">
              <a:buFontTx/>
              <a:buChar char="-"/>
            </a:pPr>
            <a:r>
              <a:rPr lang="en-GB" sz="1100" dirty="0"/>
              <a:t>We can always add or change thing </a:t>
            </a:r>
          </a:p>
          <a:p>
            <a:pPr marL="171450" lvl="0" indent="-171450">
              <a:buFontTx/>
              <a:buChar char="-"/>
            </a:pPr>
            <a:r>
              <a:rPr lang="en-GB" sz="1100" dirty="0"/>
              <a:t>Branching</a:t>
            </a:r>
          </a:p>
          <a:p>
            <a:pPr marL="628650" lvl="1" indent="-171450"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you want to do some work, create a branch. </a:t>
            </a:r>
          </a:p>
          <a:p>
            <a:pPr marL="628650" lvl="1" indent="-171450"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diversion from the main path like the branch of a tree, where you do something specific. </a:t>
            </a:r>
          </a:p>
          <a:p>
            <a:pPr marL="628650" lvl="1" indent="-171450"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QoL regressions, so we branch off of main. </a:t>
            </a:r>
          </a:p>
          <a:p>
            <a:pPr marL="628650" lvl="1" indent="-171450"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Commit</a:t>
            </a:r>
          </a:p>
          <a:p>
            <a:pPr marL="628650" lvl="1" indent="-171450"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Importantly, at any point I (or someone else) can go back into main, where the project is at this unbranched state. </a:t>
            </a:r>
          </a:p>
          <a:p>
            <a:pPr marL="171450" lvl="0" indent="-171450"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Merge</a:t>
            </a:r>
          </a:p>
          <a:p>
            <a:pPr marL="628650" lvl="1" indent="-171450"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Finished branch, changes back into main, we do that by merging (white dot)</a:t>
            </a:r>
          </a:p>
          <a:p>
            <a:pPr marL="628650" lvl="1" indent="-171450"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Code review happens at this stage, but it’s not required.</a:t>
            </a:r>
          </a:p>
          <a:p>
            <a:pPr marL="628650" lvl="1" indent="-171450">
              <a:buFontTx/>
              <a:buChar char="-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GitHub we submit a pull request – asking permission to pull our changes from our branch into </a:t>
            </a:r>
            <a:r>
              <a:rPr lang="en-GB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buFontTx/>
              <a:buNone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This is an example with just one branch, but you can have as many branches as you want at once (example)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CD8A7-DB21-4043-90F5-5917A313841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418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100" dirty="0"/>
              <a:t>Multiple branches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100" dirty="0"/>
              <a:t>Green working on one project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100" dirty="0"/>
              <a:t>Purple working on another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100" dirty="0"/>
              <a:t>Same codebase but at the same time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11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100" dirty="0"/>
              <a:t>Green merge as before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100" dirty="0"/>
              <a:t>Purple merges on top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100" dirty="0"/>
              <a:t>If disagreements in the code, tools to easily resolve conflicts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11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100" dirty="0"/>
              <a:t>Current status includes both regressions and dashboard </a:t>
            </a:r>
          </a:p>
          <a:p>
            <a:pPr marL="171450" indent="-171450">
              <a:buFontTx/>
              <a:buChar char="-"/>
            </a:pP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CD8A7-DB21-4043-90F5-5917A313841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209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sz="1100" dirty="0"/>
              <a:t>example repository on the </a:t>
            </a:r>
            <a:r>
              <a:rPr lang="en-GB" sz="1100" dirty="0" err="1"/>
              <a:t>github</a:t>
            </a:r>
            <a:r>
              <a:rPr lang="en-GB" sz="1100" dirty="0"/>
              <a:t> website (private, only we have access)</a:t>
            </a:r>
          </a:p>
          <a:p>
            <a:pPr marL="171450" indent="-171450">
              <a:buFontTx/>
              <a:buChar char="-"/>
            </a:pPr>
            <a:endParaRPr lang="en-GB" sz="1100" dirty="0"/>
          </a:p>
          <a:p>
            <a:pPr marL="171450" indent="-171450">
              <a:buFontTx/>
              <a:buChar char="-"/>
            </a:pPr>
            <a:r>
              <a:rPr lang="en-GB" sz="1100" dirty="0"/>
              <a:t>A repository is project – all analysis on our Ovarian Cancer data</a:t>
            </a:r>
          </a:p>
          <a:p>
            <a:pPr marL="171450" indent="-171450">
              <a:buFontTx/>
              <a:buChar char="-"/>
            </a:pPr>
            <a:r>
              <a:rPr lang="en-GB" sz="1100" dirty="0"/>
              <a:t>No database, lots of do files</a:t>
            </a:r>
          </a:p>
          <a:p>
            <a:pPr marL="171450" indent="-171450">
              <a:buFontTx/>
              <a:buChar char="-"/>
            </a:pPr>
            <a:r>
              <a:rPr lang="en-GB" sz="1100" dirty="0"/>
              <a:t>file structure here matches the file structure that you would see in finder or explorer</a:t>
            </a:r>
          </a:p>
          <a:p>
            <a:pPr marL="171450" indent="-171450">
              <a:buFontTx/>
              <a:buChar char="-"/>
            </a:pPr>
            <a:r>
              <a:rPr lang="en-GB" sz="1100" dirty="0"/>
              <a:t>We include a readme for information about the project</a:t>
            </a:r>
          </a:p>
          <a:p>
            <a:pPr marL="171450" indent="-171450">
              <a:buFontTx/>
              <a:buChar char="-"/>
            </a:pPr>
            <a:r>
              <a:rPr lang="en-GB" sz="1100" dirty="0"/>
              <a:t>We can see the commit history, and go back in time to previous version</a:t>
            </a:r>
          </a:p>
          <a:p>
            <a:pPr marL="0" indent="0">
              <a:buFontTx/>
              <a:buNone/>
            </a:pPr>
            <a:r>
              <a:rPr lang="en-GB" sz="1100" dirty="0"/>
              <a:t>-  Latest changes across the top, and the contributors to the team who work on the project</a:t>
            </a:r>
          </a:p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CD8A7-DB21-4043-90F5-5917A313841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75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sz="1100" dirty="0"/>
              <a:t>Pull request tab – this example required a review, but it looks the same for self-reviews (just without the review part!)</a:t>
            </a:r>
          </a:p>
          <a:p>
            <a:pPr marL="171450" indent="-171450">
              <a:buFontTx/>
              <a:buChar char="-"/>
            </a:pPr>
            <a:endParaRPr lang="en-GB" sz="1100" dirty="0"/>
          </a:p>
          <a:p>
            <a:pPr marL="171450" indent="-171450">
              <a:buFontTx/>
              <a:buChar char="-"/>
            </a:pPr>
            <a:r>
              <a:rPr lang="en-GB" sz="1100" dirty="0"/>
              <a:t>Description: overview of the branch, the changes, and anything that it’s important for the reviewer or collaborators to know</a:t>
            </a:r>
          </a:p>
          <a:p>
            <a:pPr marL="171450" indent="-171450">
              <a:buFontTx/>
              <a:buChar char="-"/>
            </a:pPr>
            <a:r>
              <a:rPr lang="en-GB" sz="1100" dirty="0"/>
              <a:t>Changes in branch- I’ve added 72 lines of code, and removed 4</a:t>
            </a:r>
          </a:p>
          <a:p>
            <a:pPr marL="171450" indent="-171450">
              <a:buFontTx/>
              <a:buChar char="-"/>
            </a:pPr>
            <a:r>
              <a:rPr lang="en-GB" sz="1100" dirty="0"/>
              <a:t>We tag the reviewer, and  assign anyone who wrote the code. </a:t>
            </a:r>
          </a:p>
          <a:p>
            <a:pPr marL="171450" indent="-171450">
              <a:buFontTx/>
              <a:buChar char="-"/>
            </a:pPr>
            <a:r>
              <a:rPr lang="en-GB" sz="1100" dirty="0"/>
              <a:t>Send request, automated notification</a:t>
            </a:r>
          </a:p>
          <a:p>
            <a:pPr marL="171450" indent="-171450">
              <a:buFontTx/>
              <a:buChar char="-"/>
            </a:pPr>
            <a:endParaRPr lang="en-GB" sz="1100" dirty="0"/>
          </a:p>
          <a:p>
            <a:pPr marL="171450" indent="-171450">
              <a:buFontTx/>
              <a:buChar char="-"/>
            </a:pPr>
            <a:r>
              <a:rPr lang="en-GB" sz="1100" dirty="0"/>
              <a:t>Everything is very controlled, organised, and visual – we know exactly what’s going on with the project</a:t>
            </a:r>
          </a:p>
          <a:p>
            <a:pPr marL="171450" indent="-171450">
              <a:buFontTx/>
              <a:buChar char="-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CD8A7-DB21-4043-90F5-5917A313841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670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DD9B8E7-F536-49C9-A682-67FCFD16BD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87A4E7-2743-440E-9FEA-3D7C7477B7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819400"/>
            <a:ext cx="12192000" cy="121920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639852" y="4400011"/>
            <a:ext cx="8312149" cy="412997"/>
          </a:xfrm>
          <a:ln algn="ctr"/>
        </p:spPr>
        <p:txBody>
          <a:bodyPr tIns="10800" bIns="10800"/>
          <a:lstStyle>
            <a:lvl1pPr marL="0" indent="0" algn="r">
              <a:buFontTx/>
              <a:buNone/>
              <a:defRPr sz="2400" b="1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339164" y="2818164"/>
            <a:ext cx="9614955" cy="1219200"/>
          </a:xfrm>
          <a:ln algn="ctr"/>
        </p:spPr>
        <p:txBody>
          <a:bodyPr anchor="b" anchorCtr="0"/>
          <a:lstStyle>
            <a:lvl1pPr algn="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549" y="5842000"/>
            <a:ext cx="3232452" cy="73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3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75164B"/>
              </a:buClr>
              <a:defRPr sz="2400">
                <a:solidFill>
                  <a:schemeClr val="tx2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Clr>
                <a:srgbClr val="75164B"/>
              </a:buClr>
              <a:defRPr sz="2000"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Clr>
                <a:srgbClr val="75164B"/>
              </a:buClr>
              <a:defRPr sz="1800">
                <a:solidFill>
                  <a:schemeClr val="tx2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rgbClr val="75164B"/>
              </a:buClr>
              <a:defRPr sz="1600"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rgbClr val="75164B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803CC9-ECFD-19B9-202A-E9FCD2DF6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99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2643" y="236137"/>
            <a:ext cx="11406717" cy="90805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643" y="1238253"/>
            <a:ext cx="5600700" cy="4962527"/>
          </a:xfrm>
          <a:ln>
            <a:noFill/>
            <a:prstDash val="dash"/>
          </a:ln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75164B"/>
              </a:buClr>
              <a:defRPr sz="24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1800"/>
            </a:lvl3pPr>
            <a:lvl4pPr>
              <a:spcBef>
                <a:spcPts val="600"/>
              </a:spcBef>
              <a:spcAft>
                <a:spcPts val="600"/>
              </a:spcAft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544" y="1238253"/>
            <a:ext cx="5602817" cy="4962527"/>
          </a:xfrm>
          <a:ln>
            <a:noFill/>
            <a:prstDash val="dash"/>
          </a:ln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75164B"/>
              </a:buClr>
              <a:defRPr sz="2400"/>
            </a:lvl1pPr>
            <a:lvl2pPr>
              <a:spcBef>
                <a:spcPts val="600"/>
              </a:spcBef>
              <a:spcAft>
                <a:spcPts val="600"/>
              </a:spcAft>
              <a:buClr>
                <a:srgbClr val="75164B"/>
              </a:buClr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buClr>
                <a:srgbClr val="75164B"/>
              </a:buClr>
              <a:defRPr sz="1800"/>
            </a:lvl3pPr>
            <a:lvl4pPr>
              <a:spcBef>
                <a:spcPts val="600"/>
              </a:spcBef>
              <a:spcAft>
                <a:spcPts val="600"/>
              </a:spcAft>
              <a:buClr>
                <a:srgbClr val="75164B"/>
              </a:buClr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7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279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2643" y="236137"/>
            <a:ext cx="11406717" cy="90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643" y="1196755"/>
            <a:ext cx="11406717" cy="488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Picture 5" descr="Heads_small.psd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54141" y="6357097"/>
            <a:ext cx="727864" cy="37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cap="none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tx2"/>
          </a:solidFill>
          <a:latin typeface="Calibri" pitchFamily="34" charset="0"/>
          <a:ea typeface="MS PGothic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tx2"/>
          </a:solidFill>
          <a:latin typeface="Calibri" pitchFamily="34" charset="0"/>
          <a:ea typeface="MS PGothic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tx2"/>
          </a:solidFill>
          <a:latin typeface="Calibri" pitchFamily="34" charset="0"/>
          <a:ea typeface="MS PGothic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tx2"/>
          </a:solidFill>
          <a:latin typeface="Calibri" pitchFamily="34" charset="0"/>
          <a:ea typeface="MS PGothic" pitchFamily="34" charset="-128"/>
        </a:defRPr>
      </a:lvl5pPr>
      <a:lvl6pPr marL="6095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tx2"/>
          </a:solidFill>
          <a:latin typeface="Calibri" pitchFamily="34" charset="0"/>
          <a:ea typeface="MS PGothic" pitchFamily="34" charset="-128"/>
        </a:defRPr>
      </a:lvl6pPr>
      <a:lvl7pPr marL="12191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tx2"/>
          </a:solidFill>
          <a:latin typeface="Calibri" pitchFamily="34" charset="0"/>
          <a:ea typeface="MS PGothic" pitchFamily="34" charset="-128"/>
        </a:defRPr>
      </a:lvl7pPr>
      <a:lvl8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tx2"/>
          </a:solidFill>
          <a:latin typeface="Calibri" pitchFamily="34" charset="0"/>
          <a:ea typeface="MS PGothic" pitchFamily="34" charset="-128"/>
        </a:defRPr>
      </a:lvl8pPr>
      <a:lvl9pPr marL="24382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tx2"/>
          </a:solidFill>
          <a:latin typeface="Calibri" pitchFamily="34" charset="0"/>
          <a:ea typeface="MS PGothic" pitchFamily="34" charset="-128"/>
        </a:defRPr>
      </a:lvl9pPr>
    </p:titleStyle>
    <p:bodyStyle>
      <a:lvl1pPr marL="474109" indent="-474109" algn="l" rtl="0" eaLnBrk="1" fontAlgn="base" hangingPunct="1">
        <a:spcBef>
          <a:spcPts val="800"/>
        </a:spcBef>
        <a:spcAft>
          <a:spcPts val="800"/>
        </a:spcAft>
        <a:buClr>
          <a:srgbClr val="008380"/>
        </a:buClr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829693" indent="-353466" algn="l" rtl="0" eaLnBrk="1" fontAlgn="base" hangingPunct="1">
        <a:spcBef>
          <a:spcPts val="800"/>
        </a:spcBef>
        <a:spcAft>
          <a:spcPts val="800"/>
        </a:spcAft>
        <a:buClr>
          <a:srgbClr val="008380"/>
        </a:buClr>
        <a:buFont typeface="Arial" charset="0"/>
        <a:buChar char="–"/>
        <a:defRPr sz="2667">
          <a:solidFill>
            <a:schemeClr val="tx2"/>
          </a:solidFill>
          <a:latin typeface="+mn-lt"/>
          <a:ea typeface="+mn-ea"/>
        </a:defRPr>
      </a:lvl2pPr>
      <a:lvl3pPr marL="1197973" indent="-366166" algn="l" rtl="0" eaLnBrk="1" fontAlgn="base" hangingPunct="1">
        <a:spcBef>
          <a:spcPts val="800"/>
        </a:spcBef>
        <a:spcAft>
          <a:spcPts val="800"/>
        </a:spcAft>
        <a:buClr>
          <a:srgbClr val="008380"/>
        </a:buClr>
        <a:buChar char="•"/>
        <a:defRPr>
          <a:solidFill>
            <a:schemeClr val="tx2"/>
          </a:solidFill>
          <a:latin typeface="+mn-lt"/>
          <a:ea typeface="+mn-ea"/>
        </a:defRPr>
      </a:lvl3pPr>
      <a:lvl4pPr marL="1553556" indent="-353466" algn="l" rtl="0" eaLnBrk="1" fontAlgn="base" hangingPunct="1">
        <a:spcBef>
          <a:spcPts val="800"/>
        </a:spcBef>
        <a:spcAft>
          <a:spcPts val="800"/>
        </a:spcAft>
        <a:buClr>
          <a:srgbClr val="008380"/>
        </a:buClr>
        <a:buFont typeface="Times" pitchFamily="18" charset="0"/>
        <a:buChar char="•"/>
        <a:defRPr sz="2133">
          <a:solidFill>
            <a:schemeClr val="tx2"/>
          </a:solidFill>
          <a:latin typeface="+mn-lt"/>
          <a:ea typeface="+mn-ea"/>
        </a:defRPr>
      </a:lvl4pPr>
      <a:lvl5pPr marL="1790610" indent="-234939" algn="l" rtl="0" eaLnBrk="1" fontAlgn="base" hangingPunct="1">
        <a:spcBef>
          <a:spcPts val="800"/>
        </a:spcBef>
        <a:spcAft>
          <a:spcPts val="800"/>
        </a:spcAft>
        <a:buClr>
          <a:srgbClr val="008380"/>
        </a:buClr>
        <a:buFont typeface="Times" pitchFamily="18" charset="0"/>
        <a:buChar char="•"/>
        <a:defRPr sz="1867">
          <a:solidFill>
            <a:schemeClr val="tx2"/>
          </a:solidFill>
          <a:latin typeface="+mn-lt"/>
          <a:ea typeface="+mn-ea"/>
        </a:defRPr>
      </a:lvl5pPr>
      <a:lvl6pPr marL="2400180" indent="-234939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Font typeface="Times" pitchFamily="18" charset="0"/>
        <a:buChar char="•"/>
        <a:defRPr sz="1867">
          <a:solidFill>
            <a:schemeClr val="tx1"/>
          </a:solidFill>
          <a:latin typeface="+mn-lt"/>
          <a:ea typeface="+mn-ea"/>
        </a:defRPr>
      </a:lvl6pPr>
      <a:lvl7pPr marL="3009750" indent="-234939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Font typeface="Times" pitchFamily="18" charset="0"/>
        <a:buChar char="•"/>
        <a:defRPr sz="1867">
          <a:solidFill>
            <a:schemeClr val="tx1"/>
          </a:solidFill>
          <a:latin typeface="+mn-lt"/>
          <a:ea typeface="+mn-ea"/>
        </a:defRPr>
      </a:lvl7pPr>
      <a:lvl8pPr marL="3619320" indent="-234939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Font typeface="Times" pitchFamily="18" charset="0"/>
        <a:buChar char="•"/>
        <a:defRPr sz="1867">
          <a:solidFill>
            <a:schemeClr val="tx1"/>
          </a:solidFill>
          <a:latin typeface="+mn-lt"/>
          <a:ea typeface="+mn-ea"/>
        </a:defRPr>
      </a:lvl8pPr>
      <a:lvl9pPr marL="4228889" indent="-234939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Font typeface="Times" pitchFamily="18" charset="0"/>
        <a:buChar char="•"/>
        <a:defRPr sz="18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loe.middleton-dalby@adelphigroup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iane.gillespie-akar@adelphigroup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3" Type="http://schemas.openxmlformats.org/officeDocument/2006/relationships/chart" Target="../charts/chart2.xml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hyperlink" Target="https://github.blog/news-insights/company-news/100-million-developers-and-counting/" TargetMode="External"/><Relationship Id="rId5" Type="http://schemas.openxmlformats.org/officeDocument/2006/relationships/image" Target="../media/image6.svg"/><Relationship Id="rId10" Type="http://schemas.openxmlformats.org/officeDocument/2006/relationships/hyperlink" Target="https://stackoverflow.blog/2023/01/09/beyond-git-the-other-version-control-systems-developers-use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2D1C465-4630-4F03-9AEF-2EDA9B393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1970" y="4194448"/>
            <a:ext cx="8312149" cy="412997"/>
          </a:xfrm>
        </p:spPr>
        <p:txBody>
          <a:bodyPr/>
          <a:lstStyle/>
          <a:p>
            <a:r>
              <a:rPr lang="en-GB" dirty="0"/>
              <a:t>12</a:t>
            </a:r>
            <a:r>
              <a:rPr lang="en-GB" baseline="30000" dirty="0"/>
              <a:t>th</a:t>
            </a:r>
            <a:r>
              <a:rPr lang="en-GB" dirty="0"/>
              <a:t> September 2024 | UK Stata Conference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6D9C70-EDE4-4297-8536-55A9259872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GB" b="1" dirty="0"/>
              <a:t>Using GitHub for Collaborative Analysis</a:t>
            </a:r>
            <a:br>
              <a:rPr lang="en-GB" b="1" dirty="0"/>
            </a:br>
            <a:r>
              <a:rPr lang="en-GB" sz="2000" b="1" dirty="0"/>
              <a:t>Chloe Middleton-Dalby, Liane Gillespie-Akar</a:t>
            </a:r>
            <a:br>
              <a:rPr lang="en-GB" sz="2000" b="1" dirty="0"/>
            </a:br>
            <a:r>
              <a:rPr lang="en-GB" sz="1400" dirty="0"/>
              <a:t>email: </a:t>
            </a:r>
            <a:r>
              <a:rPr lang="en-GB" sz="1400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chloe.middleton-dalby@adelphigroup.com</a:t>
            </a:r>
            <a:r>
              <a:rPr lang="en-GB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GB" sz="1400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liane.gillespie-akar@adelphigroup.com</a:t>
            </a:r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18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E2898-08D1-8B05-ADBD-402B08BC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643" y="236137"/>
            <a:ext cx="11406717" cy="908051"/>
          </a:xfrm>
        </p:spPr>
        <p:txBody>
          <a:bodyPr/>
          <a:lstStyle/>
          <a:p>
            <a:r>
              <a:rPr lang="en-GB" dirty="0"/>
              <a:t>Pull requests: Files changed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CB4BD4-6C14-0763-D6EF-43E717C76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1616" y="1196975"/>
            <a:ext cx="10228768" cy="4879975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EADFD94-7784-FEFB-190E-72E887E7C48C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3760843" y="2172905"/>
            <a:ext cx="267749" cy="27855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C5E49ED-CBAD-C86B-6009-22A573C76A0B}"/>
              </a:ext>
            </a:extLst>
          </p:cNvPr>
          <p:cNvCxnSpPr>
            <a:cxnSpLocks/>
            <a:stCxn id="28" idx="0"/>
          </p:cNvCxnSpPr>
          <p:nvPr/>
        </p:nvCxnSpPr>
        <p:spPr>
          <a:xfrm>
            <a:off x="7817691" y="1729241"/>
            <a:ext cx="711799" cy="57853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215BAF6-9771-9D30-96D3-BDD23D5571D6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1652643" y="3975192"/>
            <a:ext cx="350520" cy="54632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AF8D03C-184C-6D79-F967-600B8064702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9953897" y="3561192"/>
            <a:ext cx="376188" cy="34460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C4A12AF3-758D-2B04-11D7-BC2C0FCA1DEF}"/>
              </a:ext>
            </a:extLst>
          </p:cNvPr>
          <p:cNvSpPr/>
          <p:nvPr/>
        </p:nvSpPr>
        <p:spPr>
          <a:xfrm rot="5400000">
            <a:off x="4244592" y="1542905"/>
            <a:ext cx="828000" cy="1260000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/>
              <a:t>Old code</a:t>
            </a:r>
          </a:p>
          <a:p>
            <a:pPr algn="ctr"/>
            <a:r>
              <a:rPr lang="en-GB" sz="1100" i="1" dirty="0"/>
              <a:t>File as it was before branching</a:t>
            </a:r>
          </a:p>
        </p:txBody>
      </p:sp>
      <p:sp>
        <p:nvSpPr>
          <p:cNvPr id="28" name="Flowchart: Alternate Process 27">
            <a:extLst>
              <a:ext uri="{FF2B5EF4-FFF2-40B4-BE49-F238E27FC236}">
                <a16:creationId xmlns:a16="http://schemas.microsoft.com/office/drawing/2014/main" id="{C18FA7BF-EE4B-7A4C-5EE9-BD5A661145B6}"/>
              </a:ext>
            </a:extLst>
          </p:cNvPr>
          <p:cNvSpPr/>
          <p:nvPr/>
        </p:nvSpPr>
        <p:spPr>
          <a:xfrm rot="5400000">
            <a:off x="6773691" y="1099241"/>
            <a:ext cx="828000" cy="1260000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/>
              <a:t>New code</a:t>
            </a:r>
          </a:p>
          <a:p>
            <a:pPr algn="ctr"/>
            <a:r>
              <a:rPr lang="en-GB" sz="1100" i="1" dirty="0"/>
              <a:t>New analysis to add to main</a:t>
            </a:r>
          </a:p>
        </p:txBody>
      </p: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DA1604B8-69DC-47FB-6A4B-4FDD881F8A27}"/>
              </a:ext>
            </a:extLst>
          </p:cNvPr>
          <p:cNvSpPr/>
          <p:nvPr/>
        </p:nvSpPr>
        <p:spPr>
          <a:xfrm rot="5400000">
            <a:off x="608643" y="3891520"/>
            <a:ext cx="828000" cy="1260000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/>
              <a:t>Highlighted red</a:t>
            </a:r>
          </a:p>
          <a:p>
            <a:pPr algn="ctr"/>
            <a:r>
              <a:rPr lang="en-GB" sz="1100" i="1" dirty="0"/>
              <a:t>Where text has been deleted</a:t>
            </a:r>
          </a:p>
        </p:txBody>
      </p: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A20C7E2D-C0E0-F628-DA07-37639B865B06}"/>
              </a:ext>
            </a:extLst>
          </p:cNvPr>
          <p:cNvSpPr/>
          <p:nvPr/>
        </p:nvSpPr>
        <p:spPr>
          <a:xfrm rot="5400000">
            <a:off x="10546085" y="2931192"/>
            <a:ext cx="828000" cy="1260000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/>
              <a:t>Highlighted green</a:t>
            </a:r>
          </a:p>
          <a:p>
            <a:pPr algn="ctr"/>
            <a:r>
              <a:rPr lang="en-GB" sz="1100" i="1" dirty="0"/>
              <a:t>Where text has been added</a:t>
            </a:r>
          </a:p>
        </p:txBody>
      </p:sp>
    </p:spTree>
    <p:extLst>
      <p:ext uri="{BB962C8B-B14F-4D97-AF65-F5344CB8AC3E}">
        <p14:creationId xmlns:p14="http://schemas.microsoft.com/office/powerpoint/2010/main" val="291944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9FA50-B717-DC40-246F-86246F9AE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641" y="236137"/>
            <a:ext cx="11406717" cy="908051"/>
          </a:xfrm>
        </p:spPr>
        <p:txBody>
          <a:bodyPr/>
          <a:lstStyle/>
          <a:p>
            <a:r>
              <a:rPr lang="en-GB" dirty="0"/>
              <a:t>Pull requests: Reviewer comments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551145-5D43-14C3-A036-2D721FA2F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6094" y="1196975"/>
            <a:ext cx="10359813" cy="4879975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386502-F4E3-C00C-2A6C-AA1B7088BE0D}"/>
              </a:ext>
            </a:extLst>
          </p:cNvPr>
          <p:cNvCxnSpPr>
            <a:cxnSpLocks/>
            <a:stCxn id="19" idx="0"/>
          </p:cNvCxnSpPr>
          <p:nvPr/>
        </p:nvCxnSpPr>
        <p:spPr>
          <a:xfrm>
            <a:off x="5568375" y="3891858"/>
            <a:ext cx="701796" cy="4441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E3F14E2-23A0-75D5-331E-15396EEB1F51}"/>
              </a:ext>
            </a:extLst>
          </p:cNvPr>
          <p:cNvCxnSpPr>
            <a:cxnSpLocks/>
            <a:stCxn id="14" idx="0"/>
          </p:cNvCxnSpPr>
          <p:nvPr/>
        </p:nvCxnSpPr>
        <p:spPr>
          <a:xfrm>
            <a:off x="10423404" y="734045"/>
            <a:ext cx="214116" cy="589657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DA181781-E7D6-6DAF-09CD-0B464B9E0EF1}"/>
              </a:ext>
            </a:extLst>
          </p:cNvPr>
          <p:cNvSpPr/>
          <p:nvPr/>
        </p:nvSpPr>
        <p:spPr>
          <a:xfrm rot="5400000">
            <a:off x="9379404" y="104045"/>
            <a:ext cx="828000" cy="1260000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/>
              <a:t>Review</a:t>
            </a:r>
          </a:p>
          <a:p>
            <a:pPr algn="ctr"/>
            <a:r>
              <a:rPr lang="en-GB" sz="1100" i="1" dirty="0"/>
              <a:t>Approve code or request changes</a:t>
            </a:r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7056C8BF-1DA6-B49F-6E5B-406F7166882D}"/>
              </a:ext>
            </a:extLst>
          </p:cNvPr>
          <p:cNvSpPr/>
          <p:nvPr/>
        </p:nvSpPr>
        <p:spPr>
          <a:xfrm rot="5400000">
            <a:off x="4524375" y="3261858"/>
            <a:ext cx="828000" cy="1260000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/>
              <a:t>Comments</a:t>
            </a:r>
          </a:p>
          <a:p>
            <a:pPr algn="ctr"/>
            <a:r>
              <a:rPr lang="en-GB" sz="1100" i="1" dirty="0"/>
              <a:t>Reviewers and analysts add comments on top of code</a:t>
            </a:r>
          </a:p>
        </p:txBody>
      </p:sp>
    </p:spTree>
    <p:extLst>
      <p:ext uri="{BB962C8B-B14F-4D97-AF65-F5344CB8AC3E}">
        <p14:creationId xmlns:p14="http://schemas.microsoft.com/office/powerpoint/2010/main" val="43599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D3BBC-1BCD-C724-EB37-53C86F4D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643" y="236137"/>
            <a:ext cx="11406717" cy="908051"/>
          </a:xfrm>
        </p:spPr>
        <p:txBody>
          <a:bodyPr/>
          <a:lstStyle/>
          <a:p>
            <a:r>
              <a:rPr lang="en-GB" dirty="0"/>
              <a:t>Pull requests: Resolution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002589-27C1-AA91-96F8-0594799CB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" t="73185" r="53611"/>
          <a:stretch/>
        </p:blipFill>
        <p:spPr>
          <a:xfrm>
            <a:off x="457430" y="1689444"/>
            <a:ext cx="11277139" cy="3128315"/>
          </a:xfr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CC0419B-2E8A-3F38-A640-120C4B1BB076}"/>
              </a:ext>
            </a:extLst>
          </p:cNvPr>
          <p:cNvCxnSpPr>
            <a:cxnSpLocks/>
            <a:stCxn id="60" idx="0"/>
          </p:cNvCxnSpPr>
          <p:nvPr/>
        </p:nvCxnSpPr>
        <p:spPr>
          <a:xfrm>
            <a:off x="1533605" y="1275444"/>
            <a:ext cx="430461" cy="56875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1371BC7-9E7A-0472-72CD-E5AE40571D1B}"/>
              </a:ext>
            </a:extLst>
          </p:cNvPr>
          <p:cNvCxnSpPr>
            <a:cxnSpLocks/>
            <a:stCxn id="68" idx="1"/>
          </p:cNvCxnSpPr>
          <p:nvPr/>
        </p:nvCxnSpPr>
        <p:spPr>
          <a:xfrm flipV="1">
            <a:off x="903605" y="3145240"/>
            <a:ext cx="898499" cy="84451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C1279BF-5835-B177-9F8A-7BB26F65EAE3}"/>
              </a:ext>
            </a:extLst>
          </p:cNvPr>
          <p:cNvCxnSpPr>
            <a:cxnSpLocks/>
            <a:stCxn id="55" idx="2"/>
          </p:cNvCxnSpPr>
          <p:nvPr/>
        </p:nvCxnSpPr>
        <p:spPr>
          <a:xfrm flipH="1" flipV="1">
            <a:off x="9372600" y="4367719"/>
            <a:ext cx="443837" cy="45004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5" name="Flowchart: Alternate Process 54">
            <a:extLst>
              <a:ext uri="{FF2B5EF4-FFF2-40B4-BE49-F238E27FC236}">
                <a16:creationId xmlns:a16="http://schemas.microsoft.com/office/drawing/2014/main" id="{5212F437-A493-EADD-A0B4-90F12D12923B}"/>
              </a:ext>
            </a:extLst>
          </p:cNvPr>
          <p:cNvSpPr/>
          <p:nvPr/>
        </p:nvSpPr>
        <p:spPr>
          <a:xfrm rot="5400000">
            <a:off x="10032437" y="4187759"/>
            <a:ext cx="828000" cy="1260000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/>
              <a:t>Branch deleted</a:t>
            </a:r>
          </a:p>
          <a:p>
            <a:pPr algn="ctr"/>
            <a:r>
              <a:rPr lang="en-GB" sz="1100" i="1" dirty="0"/>
              <a:t>No longer required, but can be restored</a:t>
            </a:r>
          </a:p>
        </p:txBody>
      </p:sp>
      <p:sp>
        <p:nvSpPr>
          <p:cNvPr id="60" name="Flowchart: Alternate Process 59">
            <a:extLst>
              <a:ext uri="{FF2B5EF4-FFF2-40B4-BE49-F238E27FC236}">
                <a16:creationId xmlns:a16="http://schemas.microsoft.com/office/drawing/2014/main" id="{A338CD70-C01B-329A-AD44-145D0F244336}"/>
              </a:ext>
            </a:extLst>
          </p:cNvPr>
          <p:cNvSpPr/>
          <p:nvPr/>
        </p:nvSpPr>
        <p:spPr>
          <a:xfrm rot="5400000">
            <a:off x="489605" y="645444"/>
            <a:ext cx="828000" cy="1260000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/>
              <a:t>Approved by reviewer!</a:t>
            </a:r>
          </a:p>
        </p:txBody>
      </p:sp>
      <p:sp>
        <p:nvSpPr>
          <p:cNvPr id="68" name="Flowchart: Alternate Process 67">
            <a:extLst>
              <a:ext uri="{FF2B5EF4-FFF2-40B4-BE49-F238E27FC236}">
                <a16:creationId xmlns:a16="http://schemas.microsoft.com/office/drawing/2014/main" id="{87E52057-40D9-835B-1EAD-393B2E7A3010}"/>
              </a:ext>
            </a:extLst>
          </p:cNvPr>
          <p:cNvSpPr/>
          <p:nvPr/>
        </p:nvSpPr>
        <p:spPr>
          <a:xfrm rot="5400000">
            <a:off x="489605" y="3773759"/>
            <a:ext cx="828000" cy="1260000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/>
              <a:t>Merged</a:t>
            </a:r>
          </a:p>
          <a:p>
            <a:pPr algn="ctr"/>
            <a:r>
              <a:rPr lang="en-GB" sz="1100" i="1" dirty="0"/>
              <a:t>Changes are now in main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8EDAB5-F3F0-937A-6E05-ED5A8EC39C21}"/>
              </a:ext>
            </a:extLst>
          </p:cNvPr>
          <p:cNvSpPr txBox="1"/>
          <p:nvPr/>
        </p:nvSpPr>
        <p:spPr>
          <a:xfrm>
            <a:off x="5321509" y="4255019"/>
            <a:ext cx="247627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800" dirty="0"/>
              <a:t>🥳</a:t>
            </a:r>
          </a:p>
        </p:txBody>
      </p:sp>
    </p:spTree>
    <p:extLst>
      <p:ext uri="{BB962C8B-B14F-4D97-AF65-F5344CB8AC3E}">
        <p14:creationId xmlns:p14="http://schemas.microsoft.com/office/powerpoint/2010/main" val="544466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0" grpId="0" animBg="1"/>
      <p:bldP spid="68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6898C8-006A-34C1-8200-D4F37199A585}"/>
              </a:ext>
            </a:extLst>
          </p:cNvPr>
          <p:cNvSpPr/>
          <p:nvPr/>
        </p:nvSpPr>
        <p:spPr>
          <a:xfrm rot="19051645">
            <a:off x="5123044" y="2669356"/>
            <a:ext cx="1309118" cy="12780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69C79D-111F-71F1-5180-48585D2AA6D5}"/>
              </a:ext>
            </a:extLst>
          </p:cNvPr>
          <p:cNvSpPr txBox="1"/>
          <p:nvPr/>
        </p:nvSpPr>
        <p:spPr>
          <a:xfrm>
            <a:off x="4955695" y="2687336"/>
            <a:ext cx="1643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</a:endParaRPr>
          </a:p>
          <a:p>
            <a:pPr algn="ctr"/>
            <a:r>
              <a:rPr lang="en-GB" dirty="0">
                <a:solidFill>
                  <a:schemeClr val="tx2"/>
                </a:solidFill>
              </a:rPr>
              <a:t>Are changes required?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C8F83-0B09-B35C-2DE3-799D507E4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643" y="236137"/>
            <a:ext cx="11406717" cy="908051"/>
          </a:xfrm>
        </p:spPr>
        <p:txBody>
          <a:bodyPr/>
          <a:lstStyle/>
          <a:p>
            <a:r>
              <a:rPr lang="en-GB" dirty="0"/>
              <a:t>Overview of pull request process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398570-6875-4AAE-CF7F-F1FF54FE2F3A}"/>
              </a:ext>
            </a:extLst>
          </p:cNvPr>
          <p:cNvSpPr/>
          <p:nvPr/>
        </p:nvSpPr>
        <p:spPr>
          <a:xfrm>
            <a:off x="393675" y="2477501"/>
            <a:ext cx="1620000" cy="162000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Submit a pull request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D7AEFB-A6B7-3C26-4643-C2B4CD1EB5CC}"/>
              </a:ext>
            </a:extLst>
          </p:cNvPr>
          <p:cNvSpPr/>
          <p:nvPr/>
        </p:nvSpPr>
        <p:spPr>
          <a:xfrm>
            <a:off x="2751332" y="2465633"/>
            <a:ext cx="1620000" cy="1620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Review the code, leaving comments on GitHub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D70AF8F-4251-9C8E-3841-D717179C7222}"/>
              </a:ext>
            </a:extLst>
          </p:cNvPr>
          <p:cNvSpPr/>
          <p:nvPr/>
        </p:nvSpPr>
        <p:spPr>
          <a:xfrm>
            <a:off x="6469106" y="3907952"/>
            <a:ext cx="566821" cy="5668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Yes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D99D76-2EE2-26AB-E552-89E5B63FB52A}"/>
              </a:ext>
            </a:extLst>
          </p:cNvPr>
          <p:cNvSpPr/>
          <p:nvPr/>
        </p:nvSpPr>
        <p:spPr>
          <a:xfrm>
            <a:off x="6469106" y="2100228"/>
            <a:ext cx="566821" cy="5668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No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461C5D-F809-65FC-9690-83CF8B795CBE}"/>
              </a:ext>
            </a:extLst>
          </p:cNvPr>
          <p:cNvSpPr/>
          <p:nvPr/>
        </p:nvSpPr>
        <p:spPr>
          <a:xfrm>
            <a:off x="7513023" y="3386274"/>
            <a:ext cx="1620000" cy="1620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Submit the review as </a:t>
            </a:r>
            <a:r>
              <a:rPr lang="en-GB" i="1" dirty="0"/>
              <a:t>changes requested</a:t>
            </a:r>
            <a:endParaRPr lang="en-GB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1939D6A-E93B-362C-59DF-35A61A1561CD}"/>
              </a:ext>
            </a:extLst>
          </p:cNvPr>
          <p:cNvSpPr/>
          <p:nvPr/>
        </p:nvSpPr>
        <p:spPr>
          <a:xfrm>
            <a:off x="7513023" y="1573638"/>
            <a:ext cx="1620000" cy="1620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Submit the review as </a:t>
            </a:r>
            <a:r>
              <a:rPr lang="en-GB" i="1" dirty="0"/>
              <a:t>approved</a:t>
            </a:r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797397-2261-EE03-BB74-37EA98115991}"/>
              </a:ext>
            </a:extLst>
          </p:cNvPr>
          <p:cNvSpPr/>
          <p:nvPr/>
        </p:nvSpPr>
        <p:spPr>
          <a:xfrm>
            <a:off x="9831692" y="1573638"/>
            <a:ext cx="1620000" cy="162000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Merge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3DE9DE-9F78-29AD-DB50-1F6201D8C64C}"/>
              </a:ext>
            </a:extLst>
          </p:cNvPr>
          <p:cNvSpPr/>
          <p:nvPr/>
        </p:nvSpPr>
        <p:spPr>
          <a:xfrm>
            <a:off x="4953597" y="5083336"/>
            <a:ext cx="1620000" cy="162000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Make and commit the requested changes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2B3DEC-D753-C455-780F-03BDAA1ED8D6}"/>
              </a:ext>
            </a:extLst>
          </p:cNvPr>
          <p:cNvSpPr txBox="1"/>
          <p:nvPr/>
        </p:nvSpPr>
        <p:spPr>
          <a:xfrm>
            <a:off x="10944886" y="2603996"/>
            <a:ext cx="1085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dirty="0"/>
              <a:t>🥳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AF700A6-5470-E562-1FD8-0DE543B27D7A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2013675" y="3275633"/>
            <a:ext cx="737657" cy="1186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649BFE-73C6-1E9C-B660-8623834B749A}"/>
              </a:ext>
            </a:extLst>
          </p:cNvPr>
          <p:cNvCxnSpPr>
            <a:cxnSpLocks/>
            <a:stCxn id="6" idx="3"/>
            <a:endCxn id="14" idx="1"/>
          </p:cNvCxnSpPr>
          <p:nvPr/>
        </p:nvCxnSpPr>
        <p:spPr>
          <a:xfrm>
            <a:off x="4371332" y="3275633"/>
            <a:ext cx="584363" cy="1186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FE8382A-7F67-0405-F262-A5E364887B54}"/>
              </a:ext>
            </a:extLst>
          </p:cNvPr>
          <p:cNvCxnSpPr>
            <a:cxnSpLocks/>
            <a:stCxn id="7" idx="3"/>
            <a:endCxn id="9" idx="3"/>
          </p:cNvCxnSpPr>
          <p:nvPr/>
        </p:nvCxnSpPr>
        <p:spPr>
          <a:xfrm flipV="1">
            <a:off x="6260406" y="2584040"/>
            <a:ext cx="291709" cy="282349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98DC4C9-2AC3-27E3-8E91-E643F1ABB831}"/>
              </a:ext>
            </a:extLst>
          </p:cNvPr>
          <p:cNvCxnSpPr>
            <a:cxnSpLocks/>
            <a:stCxn id="7" idx="2"/>
            <a:endCxn id="8" idx="1"/>
          </p:cNvCxnSpPr>
          <p:nvPr/>
        </p:nvCxnSpPr>
        <p:spPr>
          <a:xfrm>
            <a:off x="6209090" y="3779711"/>
            <a:ext cx="343025" cy="21125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D055294-BFCC-5589-9E70-743ABE00DBDF}"/>
              </a:ext>
            </a:extLst>
          </p:cNvPr>
          <p:cNvCxnSpPr>
            <a:cxnSpLocks/>
            <a:stCxn id="8" idx="6"/>
            <a:endCxn id="10" idx="1"/>
          </p:cNvCxnSpPr>
          <p:nvPr/>
        </p:nvCxnSpPr>
        <p:spPr>
          <a:xfrm>
            <a:off x="7035927" y="4191363"/>
            <a:ext cx="477096" cy="491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25A451D-E802-419A-9DEB-C6E05173B5A2}"/>
              </a:ext>
            </a:extLst>
          </p:cNvPr>
          <p:cNvCxnSpPr>
            <a:cxnSpLocks/>
            <a:stCxn id="9" idx="6"/>
            <a:endCxn id="11" idx="1"/>
          </p:cNvCxnSpPr>
          <p:nvPr/>
        </p:nvCxnSpPr>
        <p:spPr>
          <a:xfrm flipV="1">
            <a:off x="7035927" y="2383638"/>
            <a:ext cx="477096" cy="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9B0BBA9-5DA3-3DBE-3E71-8FACD05F26FE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9133023" y="2383638"/>
            <a:ext cx="698669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id="{D5E6CED2-AA94-4E33-892B-64E5CDB8C5C0}"/>
              </a:ext>
            </a:extLst>
          </p:cNvPr>
          <p:cNvCxnSpPr>
            <a:cxnSpLocks/>
            <a:stCxn id="10" idx="2"/>
            <a:endCxn id="13" idx="3"/>
          </p:cNvCxnSpPr>
          <p:nvPr/>
        </p:nvCxnSpPr>
        <p:spPr>
          <a:xfrm rot="5400000">
            <a:off x="7004779" y="4575092"/>
            <a:ext cx="887062" cy="1749426"/>
          </a:xfrm>
          <a:prstGeom prst="curvedConnector2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Curved 56">
            <a:extLst>
              <a:ext uri="{FF2B5EF4-FFF2-40B4-BE49-F238E27FC236}">
                <a16:creationId xmlns:a16="http://schemas.microsoft.com/office/drawing/2014/main" id="{D898BF57-D23B-ED80-8102-690DE9E22A66}"/>
              </a:ext>
            </a:extLst>
          </p:cNvPr>
          <p:cNvCxnSpPr>
            <a:cxnSpLocks/>
            <a:stCxn id="13" idx="1"/>
            <a:endCxn id="6" idx="2"/>
          </p:cNvCxnSpPr>
          <p:nvPr/>
        </p:nvCxnSpPr>
        <p:spPr>
          <a:xfrm rot="10800000">
            <a:off x="3561333" y="4085634"/>
            <a:ext cx="1392265" cy="1807703"/>
          </a:xfrm>
          <a:prstGeom prst="curvedConnector2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0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52B59-3F1E-23CC-CDA5-450E00475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of Git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73AAA4-37DF-3DFC-2DDB-EBA8FD648D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438495"/>
              </p:ext>
            </p:extLst>
          </p:nvPr>
        </p:nvGraphicFramePr>
        <p:xfrm>
          <a:off x="392113" y="1196975"/>
          <a:ext cx="11407775" cy="487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78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52B59-3F1E-23CC-CDA5-450E00475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of Git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60D647-3716-3EFB-FF7E-A7A852F7EC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464927"/>
              </p:ext>
            </p:extLst>
          </p:nvPr>
        </p:nvGraphicFramePr>
        <p:xfrm>
          <a:off x="392114" y="1196975"/>
          <a:ext cx="5575805" cy="487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1" name="Group 50">
            <a:extLst>
              <a:ext uri="{FF2B5EF4-FFF2-40B4-BE49-F238E27FC236}">
                <a16:creationId xmlns:a16="http://schemas.microsoft.com/office/drawing/2014/main" id="{37AEAD08-33F3-BA6D-59F1-25CBFC4621F4}"/>
              </a:ext>
            </a:extLst>
          </p:cNvPr>
          <p:cNvGrpSpPr/>
          <p:nvPr/>
        </p:nvGrpSpPr>
        <p:grpSpPr>
          <a:xfrm>
            <a:off x="6385150" y="5384487"/>
            <a:ext cx="5318761" cy="792480"/>
            <a:chOff x="6385150" y="5384487"/>
            <a:chExt cx="5318761" cy="79248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8FEE1BD-463D-9A7C-47D4-AE41D06AE957}"/>
                </a:ext>
              </a:extLst>
            </p:cNvPr>
            <p:cNvGrpSpPr/>
            <p:nvPr/>
          </p:nvGrpSpPr>
          <p:grpSpPr>
            <a:xfrm>
              <a:off x="6385150" y="5384487"/>
              <a:ext cx="5318761" cy="792480"/>
              <a:chOff x="-2373631" y="4001357"/>
              <a:chExt cx="5318761" cy="792480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7458302D-93F3-812C-22BA-7DFEED21646C}"/>
                  </a:ext>
                </a:extLst>
              </p:cNvPr>
              <p:cNvSpPr/>
              <p:nvPr/>
            </p:nvSpPr>
            <p:spPr>
              <a:xfrm>
                <a:off x="-2373631" y="4001357"/>
                <a:ext cx="5318761" cy="792480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000" dirty="0"/>
                  <a:t>            Collaborative programming</a:t>
                </a:r>
                <a:endParaRPr lang="en-GB" sz="2000" b="1" dirty="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E9D188EB-C625-AB44-900C-40E25B6987DB}"/>
                  </a:ext>
                </a:extLst>
              </p:cNvPr>
              <p:cNvSpPr/>
              <p:nvPr/>
            </p:nvSpPr>
            <p:spPr>
              <a:xfrm>
                <a:off x="-2250688" y="4123823"/>
                <a:ext cx="598181" cy="5981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</p:grpSp>
        <p:pic>
          <p:nvPicPr>
            <p:cNvPr id="59" name="Graphic 58" descr="Lightbulb and pencil with solid fill">
              <a:extLst>
                <a:ext uri="{FF2B5EF4-FFF2-40B4-BE49-F238E27FC236}">
                  <a16:creationId xmlns:a16="http://schemas.microsoft.com/office/drawing/2014/main" id="{97C3433D-E9FE-F9EF-F49B-45477F55A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577127" y="5554043"/>
              <a:ext cx="504000" cy="5040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4C750EE-CBAB-829B-681E-C3827F7E7A79}"/>
              </a:ext>
            </a:extLst>
          </p:cNvPr>
          <p:cNvGrpSpPr/>
          <p:nvPr/>
        </p:nvGrpSpPr>
        <p:grpSpPr>
          <a:xfrm>
            <a:off x="6385150" y="4347929"/>
            <a:ext cx="5318761" cy="792480"/>
            <a:chOff x="6385150" y="4347929"/>
            <a:chExt cx="5318761" cy="79248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CF9B8A31-3421-75EB-BF60-7E63EA54C314}"/>
                </a:ext>
              </a:extLst>
            </p:cNvPr>
            <p:cNvGrpSpPr/>
            <p:nvPr/>
          </p:nvGrpSpPr>
          <p:grpSpPr>
            <a:xfrm>
              <a:off x="6385150" y="4347929"/>
              <a:ext cx="5318761" cy="792480"/>
              <a:chOff x="-2373631" y="4001357"/>
              <a:chExt cx="5318761" cy="792480"/>
            </a:xfrm>
          </p:grpSpPr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13B18018-AD1E-A524-E9CB-721E1DA946D6}"/>
                  </a:ext>
                </a:extLst>
              </p:cNvPr>
              <p:cNvSpPr/>
              <p:nvPr/>
            </p:nvSpPr>
            <p:spPr>
              <a:xfrm>
                <a:off x="-2373631" y="4001357"/>
                <a:ext cx="5318761" cy="792480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000" dirty="0"/>
                  <a:t>            Exposure to each other’s work</a:t>
                </a:r>
                <a:endParaRPr lang="en-GB" sz="2000" b="1" dirty="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2D7934D5-51AA-2399-5816-05701BB7B7AE}"/>
                  </a:ext>
                </a:extLst>
              </p:cNvPr>
              <p:cNvSpPr/>
              <p:nvPr/>
            </p:nvSpPr>
            <p:spPr>
              <a:xfrm>
                <a:off x="-2250688" y="4098507"/>
                <a:ext cx="598181" cy="5981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</p:grpSp>
        <p:pic>
          <p:nvPicPr>
            <p:cNvPr id="64" name="Graphic 63" descr="Brainstorm with solid fill">
              <a:extLst>
                <a:ext uri="{FF2B5EF4-FFF2-40B4-BE49-F238E27FC236}">
                  <a16:creationId xmlns:a16="http://schemas.microsoft.com/office/drawing/2014/main" id="{72AFD4E4-AAB3-25DF-5E7A-64BAA05B4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63776" y="4506448"/>
              <a:ext cx="504000" cy="504000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9CF835F-982E-25F5-1844-FB9ED05B0172}"/>
              </a:ext>
            </a:extLst>
          </p:cNvPr>
          <p:cNvGrpSpPr/>
          <p:nvPr/>
        </p:nvGrpSpPr>
        <p:grpSpPr>
          <a:xfrm>
            <a:off x="6385150" y="3311371"/>
            <a:ext cx="5318761" cy="792480"/>
            <a:chOff x="6385150" y="3311371"/>
            <a:chExt cx="5318761" cy="79248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ACF77BB-82E3-3569-5F56-200DDE8B02A9}"/>
                </a:ext>
              </a:extLst>
            </p:cNvPr>
            <p:cNvGrpSpPr/>
            <p:nvPr/>
          </p:nvGrpSpPr>
          <p:grpSpPr>
            <a:xfrm>
              <a:off x="6385150" y="3311371"/>
              <a:ext cx="5318761" cy="792480"/>
              <a:chOff x="-2373631" y="4001357"/>
              <a:chExt cx="5318761" cy="792480"/>
            </a:xfrm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DEB14945-5F2F-BA2F-B661-A0EA403031AA}"/>
                  </a:ext>
                </a:extLst>
              </p:cNvPr>
              <p:cNvSpPr/>
              <p:nvPr/>
            </p:nvSpPr>
            <p:spPr>
              <a:xfrm>
                <a:off x="-2373631" y="4001357"/>
                <a:ext cx="5318761" cy="792480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000" dirty="0"/>
                  <a:t>            Reduced errors, higher quality analysis</a:t>
                </a:r>
                <a:endParaRPr lang="en-GB" sz="2000" b="1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D873F0CE-BF70-3070-FC13-ACA244E3A52A}"/>
                  </a:ext>
                </a:extLst>
              </p:cNvPr>
              <p:cNvSpPr/>
              <p:nvPr/>
            </p:nvSpPr>
            <p:spPr>
              <a:xfrm>
                <a:off x="-2250688" y="4098507"/>
                <a:ext cx="598181" cy="5981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</p:grpSp>
        <p:pic>
          <p:nvPicPr>
            <p:cNvPr id="69" name="Graphic 68" descr="Badge Tick1 with solid fill">
              <a:extLst>
                <a:ext uri="{FF2B5EF4-FFF2-40B4-BE49-F238E27FC236}">
                  <a16:creationId xmlns:a16="http://schemas.microsoft.com/office/drawing/2014/main" id="{17C07051-CD31-DD18-638C-76E3078A1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555183" y="3455611"/>
              <a:ext cx="504000" cy="504000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319A24F-2D68-CF96-B496-7A3D93EA003C}"/>
              </a:ext>
            </a:extLst>
          </p:cNvPr>
          <p:cNvGrpSpPr/>
          <p:nvPr/>
        </p:nvGrpSpPr>
        <p:grpSpPr>
          <a:xfrm>
            <a:off x="6385150" y="2274812"/>
            <a:ext cx="5318761" cy="792480"/>
            <a:chOff x="6385150" y="2274812"/>
            <a:chExt cx="5318761" cy="792480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7F31AF7-7469-6F2D-95A8-875A3414A889}"/>
                </a:ext>
              </a:extLst>
            </p:cNvPr>
            <p:cNvGrpSpPr/>
            <p:nvPr/>
          </p:nvGrpSpPr>
          <p:grpSpPr>
            <a:xfrm>
              <a:off x="6385150" y="2274812"/>
              <a:ext cx="5318761" cy="792480"/>
              <a:chOff x="-2373631" y="4026673"/>
              <a:chExt cx="5318761" cy="792480"/>
            </a:xfrm>
          </p:grpSpPr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6566C893-93E0-AF09-F2DB-E67016D23F68}"/>
                  </a:ext>
                </a:extLst>
              </p:cNvPr>
              <p:cNvSpPr/>
              <p:nvPr/>
            </p:nvSpPr>
            <p:spPr>
              <a:xfrm>
                <a:off x="-2373631" y="4026673"/>
                <a:ext cx="5318761" cy="792480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000" dirty="0"/>
                  <a:t>            Secure back-ups and version control</a:t>
                </a:r>
                <a:endParaRPr lang="en-GB" sz="2000" b="1" dirty="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55BE84FA-8318-B2AB-285E-CD00194FE67E}"/>
                  </a:ext>
                </a:extLst>
              </p:cNvPr>
              <p:cNvSpPr/>
              <p:nvPr/>
            </p:nvSpPr>
            <p:spPr>
              <a:xfrm>
                <a:off x="-2250688" y="4123823"/>
                <a:ext cx="598181" cy="5981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</p:grpSp>
        <p:pic>
          <p:nvPicPr>
            <p:cNvPr id="74" name="Graphic 73" descr="Lock with solid fill">
              <a:extLst>
                <a:ext uri="{FF2B5EF4-FFF2-40B4-BE49-F238E27FC236}">
                  <a16:creationId xmlns:a16="http://schemas.microsoft.com/office/drawing/2014/main" id="{8EF886B0-A245-3F19-B3F5-DE62BC03F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563776" y="2419052"/>
              <a:ext cx="504000" cy="504000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AB49036-09ED-EB0A-FBE8-CCABAC182A93}"/>
              </a:ext>
            </a:extLst>
          </p:cNvPr>
          <p:cNvGrpSpPr/>
          <p:nvPr/>
        </p:nvGrpSpPr>
        <p:grpSpPr>
          <a:xfrm>
            <a:off x="6385150" y="1238253"/>
            <a:ext cx="5318761" cy="792480"/>
            <a:chOff x="6385150" y="1238253"/>
            <a:chExt cx="5318761" cy="792480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F6AF6A6-5FBD-6E2D-389D-02F090A36F22}"/>
                </a:ext>
              </a:extLst>
            </p:cNvPr>
            <p:cNvGrpSpPr/>
            <p:nvPr/>
          </p:nvGrpSpPr>
          <p:grpSpPr>
            <a:xfrm>
              <a:off x="6385150" y="1238253"/>
              <a:ext cx="5318761" cy="792480"/>
              <a:chOff x="-2373631" y="4026673"/>
              <a:chExt cx="5318761" cy="792480"/>
            </a:xfrm>
          </p:grpSpPr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45D99C6E-7B59-F7B8-4E14-395A20DFE19F}"/>
                  </a:ext>
                </a:extLst>
              </p:cNvPr>
              <p:cNvSpPr/>
              <p:nvPr/>
            </p:nvSpPr>
            <p:spPr>
              <a:xfrm>
                <a:off x="-2373631" y="4026673"/>
                <a:ext cx="5318761" cy="792480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000" dirty="0"/>
                  <a:t>            Comprehensive record of changes</a:t>
                </a:r>
                <a:endParaRPr lang="en-GB" sz="2000" b="1" dirty="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69D7B61D-18A7-6A89-C777-9032CCCDBE60}"/>
                  </a:ext>
                </a:extLst>
              </p:cNvPr>
              <p:cNvSpPr/>
              <p:nvPr/>
            </p:nvSpPr>
            <p:spPr>
              <a:xfrm>
                <a:off x="-2250688" y="4123823"/>
                <a:ext cx="598181" cy="5981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</p:grpSp>
        <p:pic>
          <p:nvPicPr>
            <p:cNvPr id="79" name="Graphic 78" descr="Clipboard Checked with solid fill">
              <a:extLst>
                <a:ext uri="{FF2B5EF4-FFF2-40B4-BE49-F238E27FC236}">
                  <a16:creationId xmlns:a16="http://schemas.microsoft.com/office/drawing/2014/main" id="{A57C27D2-8365-DB44-055B-BD79A1DC8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555183" y="1376987"/>
              <a:ext cx="504000" cy="50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604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40A4BA3-3035-5135-75B6-6CD2EA3BE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120" y="1573825"/>
            <a:ext cx="3333130" cy="3333130"/>
          </a:xfrm>
          <a:prstGeom prst="rect">
            <a:avLst/>
          </a:prstGeom>
        </p:spPr>
      </p:pic>
      <p:pic>
        <p:nvPicPr>
          <p:cNvPr id="8" name="Graphic 7" descr="Heart with solid fill">
            <a:extLst>
              <a:ext uri="{FF2B5EF4-FFF2-40B4-BE49-F238E27FC236}">
                <a16:creationId xmlns:a16="http://schemas.microsoft.com/office/drawing/2014/main" id="{8D93BFFF-C536-5842-A99F-F9B164F24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47689" y="2783190"/>
            <a:ext cx="914400" cy="914400"/>
          </a:xfrm>
          <a:prstGeom prst="rect">
            <a:avLst/>
          </a:prstGeom>
        </p:spPr>
      </p:pic>
      <p:pic>
        <p:nvPicPr>
          <p:cNvPr id="9" name="Graphic 8" descr="Heart with solid fill">
            <a:extLst>
              <a:ext uri="{FF2B5EF4-FFF2-40B4-BE49-F238E27FC236}">
                <a16:creationId xmlns:a16="http://schemas.microsoft.com/office/drawing/2014/main" id="{8A925342-C5E5-AA74-BA95-0430EB71F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73269" y="2783190"/>
            <a:ext cx="914400" cy="914400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B1F36D81-CCD8-6BF4-D28C-BE292E509737}"/>
              </a:ext>
            </a:extLst>
          </p:cNvPr>
          <p:cNvSpPr/>
          <p:nvPr/>
        </p:nvSpPr>
        <p:spPr>
          <a:xfrm>
            <a:off x="5531264" y="496135"/>
            <a:ext cx="2169918" cy="726577"/>
          </a:xfrm>
          <a:prstGeom prst="wedgeRoundRectCallout">
            <a:avLst>
              <a:gd name="adj1" fmla="val -10956"/>
              <a:gd name="adj2" fmla="val 9939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/>
              <a:t>“</a:t>
            </a:r>
            <a:r>
              <a:rPr lang="en-GB" sz="1400" b="1" i="1" dirty="0"/>
              <a:t>#</a:t>
            </a:r>
            <a:r>
              <a:rPr lang="en-GB" sz="1400" b="1" i="1" dirty="0" err="1"/>
              <a:t>GitHubConvert</a:t>
            </a:r>
            <a:r>
              <a:rPr lang="en-GB" sz="1400" i="1" dirty="0"/>
              <a:t>”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5252D65F-8888-D19D-8B7D-7C45E5CD1448}"/>
              </a:ext>
            </a:extLst>
          </p:cNvPr>
          <p:cNvSpPr/>
          <p:nvPr/>
        </p:nvSpPr>
        <p:spPr>
          <a:xfrm>
            <a:off x="284147" y="1573825"/>
            <a:ext cx="2963407" cy="1580506"/>
          </a:xfrm>
          <a:prstGeom prst="wedgeRoundRectCallout">
            <a:avLst>
              <a:gd name="adj1" fmla="val 92745"/>
              <a:gd name="adj2" fmla="val -333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/>
              <a:t>“GitHub has not just dramatically improved our QC process, but enables us to have a full archive of previous work iterations - invaluable for tracking where changes have been made and why”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B54ADA9A-D9F2-3689-466D-EDBEED45E52A}"/>
              </a:ext>
            </a:extLst>
          </p:cNvPr>
          <p:cNvSpPr/>
          <p:nvPr/>
        </p:nvSpPr>
        <p:spPr>
          <a:xfrm>
            <a:off x="8475034" y="787851"/>
            <a:ext cx="2963407" cy="989928"/>
          </a:xfrm>
          <a:prstGeom prst="wedgeRoundRectCallout">
            <a:avLst>
              <a:gd name="adj1" fmla="val -80305"/>
              <a:gd name="adj2" fmla="val 6289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/>
              <a:t>“GitHub has made my process a lot more organized and easier to follow when I need to go back to old code.”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339517F9-514C-DC25-A303-93C7215492B8}"/>
              </a:ext>
            </a:extLst>
          </p:cNvPr>
          <p:cNvSpPr/>
          <p:nvPr/>
        </p:nvSpPr>
        <p:spPr>
          <a:xfrm>
            <a:off x="6551297" y="5406708"/>
            <a:ext cx="2169918" cy="989927"/>
          </a:xfrm>
          <a:prstGeom prst="wedgeRoundRectCallout">
            <a:avLst>
              <a:gd name="adj1" fmla="val -42989"/>
              <a:gd name="adj2" fmla="val -9276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/>
              <a:t>“GitHub has completely changed the way I think about code reviews”</a:t>
            </a:r>
            <a:endParaRPr lang="en-GB" sz="1400" b="1" i="1" dirty="0"/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D889F94B-1CEC-F88C-2D92-2A0A17FB49F4}"/>
              </a:ext>
            </a:extLst>
          </p:cNvPr>
          <p:cNvSpPr/>
          <p:nvPr/>
        </p:nvSpPr>
        <p:spPr>
          <a:xfrm>
            <a:off x="477520" y="3532488"/>
            <a:ext cx="3222739" cy="1485834"/>
          </a:xfrm>
          <a:prstGeom prst="wedgeRoundRectCallout">
            <a:avLst>
              <a:gd name="adj1" fmla="val 73821"/>
              <a:gd name="adj2" fmla="val -3742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/>
              <a:t>“It is so much more efficient than our original process, it highlights the specific areas where code has changed, which reduces the need to talk another analyst through the changes”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55419714-0AFA-D79C-D369-2866A3F00F1B}"/>
              </a:ext>
            </a:extLst>
          </p:cNvPr>
          <p:cNvSpPr/>
          <p:nvPr/>
        </p:nvSpPr>
        <p:spPr>
          <a:xfrm>
            <a:off x="9045816" y="2353448"/>
            <a:ext cx="2850754" cy="1246994"/>
          </a:xfrm>
          <a:prstGeom prst="wedgeRoundRectCallout">
            <a:avLst>
              <a:gd name="adj1" fmla="val -87525"/>
              <a:gd name="adj2" fmla="val 1525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/>
              <a:t>“GitHub is so useful for version control, and tracking contributions and amendments for old projects you haven't used in a while”</a:t>
            </a:r>
            <a:endParaRPr lang="en-GB" sz="1400" b="1" i="1" dirty="0"/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2E8587A5-3EF6-61B3-8D25-1F6826D233E4}"/>
              </a:ext>
            </a:extLst>
          </p:cNvPr>
          <p:cNvSpPr/>
          <p:nvPr/>
        </p:nvSpPr>
        <p:spPr>
          <a:xfrm>
            <a:off x="2308331" y="403672"/>
            <a:ext cx="2169918" cy="726577"/>
          </a:xfrm>
          <a:prstGeom prst="wedgeRoundRectCallout">
            <a:avLst>
              <a:gd name="adj1" fmla="val 46635"/>
              <a:gd name="adj2" fmla="val 13011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/>
              <a:t>“It’s efficient and tidy”</a:t>
            </a: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5BF9B147-6ED9-363B-48CE-CFE4862ED6EF}"/>
              </a:ext>
            </a:extLst>
          </p:cNvPr>
          <p:cNvSpPr/>
          <p:nvPr/>
        </p:nvSpPr>
        <p:spPr>
          <a:xfrm>
            <a:off x="8913021" y="4493221"/>
            <a:ext cx="2169918" cy="726577"/>
          </a:xfrm>
          <a:prstGeom prst="wedgeRoundRectCallout">
            <a:avLst>
              <a:gd name="adj1" fmla="val -83017"/>
              <a:gd name="adj2" fmla="val -6324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/>
              <a:t>“Useful and intuitive!”</a:t>
            </a: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A290EE5F-3931-B51F-C411-155E65BAFABF}"/>
              </a:ext>
            </a:extLst>
          </p:cNvPr>
          <p:cNvSpPr/>
          <p:nvPr/>
        </p:nvSpPr>
        <p:spPr>
          <a:xfrm>
            <a:off x="3247554" y="5247031"/>
            <a:ext cx="2736681" cy="1090185"/>
          </a:xfrm>
          <a:prstGeom prst="wedgeRoundRectCallout">
            <a:avLst>
              <a:gd name="adj1" fmla="val 31657"/>
              <a:gd name="adj2" fmla="val -8708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/>
              <a:t>“Having an archive and a small explanation of each commit gives me a better understanding of why I coded what I did”</a:t>
            </a:r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29BE9CAB-91D1-8BC1-F34A-EAAB7CB66B2C}"/>
              </a:ext>
            </a:extLst>
          </p:cNvPr>
          <p:cNvSpPr txBox="1"/>
          <p:nvPr/>
        </p:nvSpPr>
        <p:spPr>
          <a:xfrm>
            <a:off x="20456" y="6299487"/>
            <a:ext cx="11407775" cy="558513"/>
          </a:xfrm>
          <a:prstGeom prst="rect">
            <a:avLst/>
          </a:prstGeom>
        </p:spPr>
        <p:txBody>
          <a:bodyPr wrap="square" rtlCol="0" anchor="b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Statistician </a:t>
            </a:r>
            <a:r>
              <a:rPr lang="en-GB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responses to “How do you feel about GitHub”; </a:t>
            </a:r>
            <a:r>
              <a:rPr lang="en-GB" sz="1000" b="0" i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ARW S&amp;DA GitHub Survey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236570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5C33B-C280-2DBF-F4BF-316F1946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643" y="236137"/>
            <a:ext cx="11406717" cy="908051"/>
          </a:xfrm>
        </p:spPr>
        <p:txBody>
          <a:bodyPr/>
          <a:lstStyle/>
          <a:p>
            <a:r>
              <a:rPr lang="en-GB" dirty="0"/>
              <a:t>The problem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5669C8-04EC-8640-32A8-B0409AE30785}"/>
              </a:ext>
            </a:extLst>
          </p:cNvPr>
          <p:cNvGrpSpPr/>
          <p:nvPr/>
        </p:nvGrpSpPr>
        <p:grpSpPr>
          <a:xfrm>
            <a:off x="1343492" y="1196755"/>
            <a:ext cx="2413000" cy="3926347"/>
            <a:chOff x="1459062" y="1144188"/>
            <a:chExt cx="2413000" cy="392634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7F50C62-61BB-4FB9-0331-C475736F085B}"/>
                </a:ext>
              </a:extLst>
            </p:cNvPr>
            <p:cNvSpPr/>
            <p:nvPr/>
          </p:nvSpPr>
          <p:spPr>
            <a:xfrm>
              <a:off x="1459062" y="1144188"/>
              <a:ext cx="2413000" cy="3926347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  <a:p>
              <a:pPr algn="ctr"/>
              <a:endParaRPr lang="en-GB" sz="2400" b="1" dirty="0"/>
            </a:p>
            <a:p>
              <a:pPr algn="ctr"/>
              <a:endParaRPr lang="en-GB" sz="2400" b="1" dirty="0"/>
            </a:p>
            <a:p>
              <a:pPr algn="ctr"/>
              <a:r>
                <a:rPr lang="en-GB" sz="2400" dirty="0"/>
                <a:t>The work we do is </a:t>
              </a:r>
              <a:r>
                <a:rPr lang="en-GB" sz="2400" b="1" dirty="0"/>
                <a:t>important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A8A486D-28EE-5475-3095-F7997C3A2AF4}"/>
                </a:ext>
              </a:extLst>
            </p:cNvPr>
            <p:cNvSpPr/>
            <p:nvPr/>
          </p:nvSpPr>
          <p:spPr>
            <a:xfrm>
              <a:off x="1880702" y="1463792"/>
              <a:ext cx="1554480" cy="15544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Graphic 9" descr="Comment Important with solid fill">
              <a:extLst>
                <a:ext uri="{FF2B5EF4-FFF2-40B4-BE49-F238E27FC236}">
                  <a16:creationId xmlns:a16="http://schemas.microsoft.com/office/drawing/2014/main" id="{2B1ED133-7E3E-3C10-4787-E225152AB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61042" y="1699872"/>
              <a:ext cx="1188720" cy="118872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414A169-A705-576B-589B-67F9289BD763}"/>
              </a:ext>
            </a:extLst>
          </p:cNvPr>
          <p:cNvGrpSpPr/>
          <p:nvPr/>
        </p:nvGrpSpPr>
        <p:grpSpPr>
          <a:xfrm>
            <a:off x="4940745" y="1196755"/>
            <a:ext cx="2413000" cy="3926347"/>
            <a:chOff x="9779000" y="3018272"/>
            <a:chExt cx="2413000" cy="39263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FBC0CEB-5566-B995-F698-A21BF4878BE7}"/>
                </a:ext>
              </a:extLst>
            </p:cNvPr>
            <p:cNvGrpSpPr/>
            <p:nvPr/>
          </p:nvGrpSpPr>
          <p:grpSpPr>
            <a:xfrm>
              <a:off x="9779000" y="3018272"/>
              <a:ext cx="2413000" cy="3926347"/>
              <a:chOff x="6851291" y="3018272"/>
              <a:chExt cx="2413000" cy="3926347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C57D117-ADD7-5E23-F016-00775801A574}"/>
                  </a:ext>
                </a:extLst>
              </p:cNvPr>
              <p:cNvSpPr/>
              <p:nvPr/>
            </p:nvSpPr>
            <p:spPr>
              <a:xfrm>
                <a:off x="6851291" y="3018272"/>
                <a:ext cx="2413000" cy="3926347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  <a:p>
                <a:pPr algn="ctr"/>
                <a:endParaRPr lang="en-GB" sz="2400" b="1" dirty="0"/>
              </a:p>
              <a:p>
                <a:pPr algn="ctr"/>
                <a:endParaRPr lang="en-GB" sz="2400" b="1" dirty="0"/>
              </a:p>
              <a:p>
                <a:pPr algn="ctr"/>
                <a:r>
                  <a:rPr lang="en-GB" sz="2400" dirty="0"/>
                  <a:t>The work we do is </a:t>
                </a:r>
                <a:r>
                  <a:rPr lang="en-GB" sz="2400" b="1" dirty="0"/>
                  <a:t>difficult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82AD0C6-0EC7-518B-87A8-5D59B49B3B0C}"/>
                  </a:ext>
                </a:extLst>
              </p:cNvPr>
              <p:cNvSpPr/>
              <p:nvPr/>
            </p:nvSpPr>
            <p:spPr>
              <a:xfrm>
                <a:off x="7272931" y="3337876"/>
                <a:ext cx="1554480" cy="15544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8" name="Graphic 7" descr="Lost with solid fill">
              <a:extLst>
                <a:ext uri="{FF2B5EF4-FFF2-40B4-BE49-F238E27FC236}">
                  <a16:creationId xmlns:a16="http://schemas.microsoft.com/office/drawing/2014/main" id="{2CAE946D-30FD-4C73-D199-7C3672CE8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391500" y="3521116"/>
              <a:ext cx="1188000" cy="11880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EEC6373-EB11-7B38-DC7C-E8750C61D005}"/>
              </a:ext>
            </a:extLst>
          </p:cNvPr>
          <p:cNvGrpSpPr/>
          <p:nvPr/>
        </p:nvGrpSpPr>
        <p:grpSpPr>
          <a:xfrm>
            <a:off x="8537997" y="1196755"/>
            <a:ext cx="2413000" cy="3926347"/>
            <a:chOff x="8830819" y="1301667"/>
            <a:chExt cx="2413000" cy="392634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8A26FB1-766B-F774-C60E-EB7EE7A8D010}"/>
                </a:ext>
              </a:extLst>
            </p:cNvPr>
            <p:cNvGrpSpPr/>
            <p:nvPr/>
          </p:nvGrpSpPr>
          <p:grpSpPr>
            <a:xfrm>
              <a:off x="8830819" y="1301667"/>
              <a:ext cx="2413000" cy="3926347"/>
              <a:chOff x="6993531" y="3018271"/>
              <a:chExt cx="2413000" cy="3926347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C9B9B75C-8F9F-9050-67BE-8FA52B458D9A}"/>
                  </a:ext>
                </a:extLst>
              </p:cNvPr>
              <p:cNvSpPr/>
              <p:nvPr/>
            </p:nvSpPr>
            <p:spPr>
              <a:xfrm>
                <a:off x="6993531" y="3018271"/>
                <a:ext cx="2413000" cy="3926347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  <a:p>
                <a:pPr algn="ctr"/>
                <a:endParaRPr lang="en-GB" sz="2400" b="1" dirty="0"/>
              </a:p>
              <a:p>
                <a:pPr algn="ctr"/>
                <a:endParaRPr lang="en-GB" sz="2400" b="1" dirty="0"/>
              </a:p>
              <a:p>
                <a:pPr algn="ctr"/>
                <a:r>
                  <a:rPr lang="en-GB" sz="2400" dirty="0"/>
                  <a:t>Statisticians are </a:t>
                </a:r>
                <a:r>
                  <a:rPr lang="en-GB" sz="2400" b="1" dirty="0"/>
                  <a:t>human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9304550-BA88-DE09-EDE9-373568612C08}"/>
                  </a:ext>
                </a:extLst>
              </p:cNvPr>
              <p:cNvSpPr/>
              <p:nvPr/>
            </p:nvSpPr>
            <p:spPr>
              <a:xfrm>
                <a:off x="7422791" y="3337875"/>
                <a:ext cx="1554480" cy="15544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7" name="Graphic 16" descr="Robot with solid fill">
              <a:extLst>
                <a:ext uri="{FF2B5EF4-FFF2-40B4-BE49-F238E27FC236}">
                  <a16:creationId xmlns:a16="http://schemas.microsoft.com/office/drawing/2014/main" id="{FB15EC29-32AC-893B-D063-30B495C6C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43319" y="1804511"/>
              <a:ext cx="1188000" cy="1188000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D85DFF3-B02C-F868-BE09-0D69820A3BB9}"/>
              </a:ext>
            </a:extLst>
          </p:cNvPr>
          <p:cNvSpPr txBox="1"/>
          <p:nvPr/>
        </p:nvSpPr>
        <p:spPr>
          <a:xfrm>
            <a:off x="1904084" y="5442706"/>
            <a:ext cx="8383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2"/>
                </a:solidFill>
              </a:rPr>
              <a:t>We need to implement a robust quality control process</a:t>
            </a:r>
          </a:p>
        </p:txBody>
      </p:sp>
    </p:spTree>
    <p:extLst>
      <p:ext uri="{BB962C8B-B14F-4D97-AF65-F5344CB8AC3E}">
        <p14:creationId xmlns:p14="http://schemas.microsoft.com/office/powerpoint/2010/main" val="78157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50631-FD50-8941-1FFE-E15E1FD21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823" y="1238252"/>
            <a:ext cx="5602817" cy="496252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32C95-EE86-EA4C-557A-02674F62F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Old code review process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10FEFFB-5747-CD89-BA15-B54F13DF89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756" t="16664" r="24917" b="6518"/>
          <a:stretch/>
        </p:blipFill>
        <p:spPr>
          <a:xfrm>
            <a:off x="448491" y="1238252"/>
            <a:ext cx="5544322" cy="4962521"/>
          </a:xfrm>
          <a:prstGeom prst="rect">
            <a:avLst/>
          </a:prstGeom>
        </p:spPr>
      </p:pic>
      <p:pic>
        <p:nvPicPr>
          <p:cNvPr id="18" name="Content Placeholder 6">
            <a:extLst>
              <a:ext uri="{FF2B5EF4-FFF2-40B4-BE49-F238E27FC236}">
                <a16:creationId xmlns:a16="http://schemas.microsoft.com/office/drawing/2014/main" id="{0DB4F300-2EB3-8152-B7C4-CE17738CB7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18" r="26" b="10696"/>
          <a:stretch/>
        </p:blipFill>
        <p:spPr bwMode="auto">
          <a:xfrm>
            <a:off x="6211296" y="2979888"/>
            <a:ext cx="5603874" cy="322088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pic>
        <p:nvPicPr>
          <p:cNvPr id="19" name="Content Placeholder 8">
            <a:extLst>
              <a:ext uri="{FF2B5EF4-FFF2-40B4-BE49-F238E27FC236}">
                <a16:creationId xmlns:a16="http://schemas.microsoft.com/office/drawing/2014/main" id="{B21B48C4-6DE8-42C5-29A6-64500CFE0D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286" b="36284"/>
          <a:stretch/>
        </p:blipFill>
        <p:spPr bwMode="auto">
          <a:xfrm>
            <a:off x="6211823" y="1238252"/>
            <a:ext cx="5603875" cy="16040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F655AFA-3DD0-12FC-411B-3965819D9682}"/>
              </a:ext>
            </a:extLst>
          </p:cNvPr>
          <p:cNvCxnSpPr>
            <a:cxnSpLocks/>
            <a:stCxn id="6" idx="0"/>
          </p:cNvCxnSpPr>
          <p:nvPr/>
        </p:nvCxnSpPr>
        <p:spPr>
          <a:xfrm>
            <a:off x="1343948" y="1484361"/>
            <a:ext cx="344746" cy="308085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F4B49779-7F53-9284-42DB-C8F929BBE329}"/>
              </a:ext>
            </a:extLst>
          </p:cNvPr>
          <p:cNvSpPr/>
          <p:nvPr/>
        </p:nvSpPr>
        <p:spPr>
          <a:xfrm rot="5400000">
            <a:off x="299948" y="854361"/>
            <a:ext cx="828000" cy="1260000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/>
              <a:t>Review comments</a:t>
            </a:r>
          </a:p>
          <a:p>
            <a:pPr algn="ctr"/>
            <a:r>
              <a:rPr lang="en-GB" sz="1100" i="1" dirty="0"/>
              <a:t>Directly in the do-files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F137AA16-53F7-3C7C-C83A-AD7FF5DCCABE}"/>
              </a:ext>
            </a:extLst>
          </p:cNvPr>
          <p:cNvSpPr/>
          <p:nvPr/>
        </p:nvSpPr>
        <p:spPr>
          <a:xfrm rot="5400000">
            <a:off x="402724" y="3065149"/>
            <a:ext cx="828000" cy="1260000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/>
              <a:t>Comment responses</a:t>
            </a:r>
          </a:p>
          <a:p>
            <a:pPr algn="ctr"/>
            <a:r>
              <a:rPr lang="en-GB" sz="1100" i="1" dirty="0"/>
              <a:t>Also directly in the do-files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7601594-21B7-F092-8372-7F18672F81E1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1446724" y="3357827"/>
            <a:ext cx="400594" cy="33732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EE5B7229-587D-BEF8-5A36-A2442319DD18}"/>
              </a:ext>
            </a:extLst>
          </p:cNvPr>
          <p:cNvSpPr/>
          <p:nvPr/>
        </p:nvSpPr>
        <p:spPr>
          <a:xfrm rot="5400000">
            <a:off x="9999647" y="618647"/>
            <a:ext cx="828000" cy="1260000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/>
              <a:t>Manual archives</a:t>
            </a:r>
          </a:p>
          <a:p>
            <a:pPr algn="ctr"/>
            <a:r>
              <a:rPr lang="en-GB" sz="1100" i="1" dirty="0"/>
              <a:t>Copies of files at each review timepoint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D048795-59FB-5EC1-FC2D-0298EC895571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9483634" y="1248647"/>
            <a:ext cx="300013" cy="283913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8C5D65BD-CBFB-0D46-50B8-C69D12F26ADF}"/>
              </a:ext>
            </a:extLst>
          </p:cNvPr>
          <p:cNvSpPr/>
          <p:nvPr/>
        </p:nvSpPr>
        <p:spPr>
          <a:xfrm rot="5400000">
            <a:off x="9960458" y="1709806"/>
            <a:ext cx="828000" cy="1260000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/>
              <a:t>Review summary log</a:t>
            </a:r>
          </a:p>
          <a:p>
            <a:pPr algn="ctr"/>
            <a:r>
              <a:rPr lang="en-GB" sz="1200" i="1" dirty="0"/>
              <a:t>Tracks approvals </a:t>
            </a:r>
            <a:r>
              <a:rPr lang="en-GB" sz="1100" i="1" dirty="0"/>
              <a:t>and versioning</a:t>
            </a:r>
            <a:endParaRPr lang="en-GB" sz="12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5FFB09F-B7A3-2900-7B84-8C9B2752FDCC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9483634" y="2339806"/>
            <a:ext cx="260824" cy="99093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2B05ACB-15DD-0928-97DA-5BE5FBB5A11A}"/>
              </a:ext>
            </a:extLst>
          </p:cNvPr>
          <p:cNvCxnSpPr>
            <a:cxnSpLocks/>
            <a:stCxn id="20" idx="2"/>
            <a:endCxn id="18" idx="0"/>
          </p:cNvCxnSpPr>
          <p:nvPr/>
        </p:nvCxnSpPr>
        <p:spPr>
          <a:xfrm flipH="1">
            <a:off x="9013233" y="2339806"/>
            <a:ext cx="731225" cy="64008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C3235A16-3137-41C7-9F8B-11398596E2F8}"/>
              </a:ext>
            </a:extLst>
          </p:cNvPr>
          <p:cNvSpPr/>
          <p:nvPr/>
        </p:nvSpPr>
        <p:spPr>
          <a:xfrm rot="5400000">
            <a:off x="4971208" y="2981258"/>
            <a:ext cx="828000" cy="1260000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/>
              <a:t>Date</a:t>
            </a:r>
          </a:p>
          <a:p>
            <a:pPr algn="ctr"/>
            <a:r>
              <a:rPr lang="en-GB" sz="1200" i="1" dirty="0"/>
              <a:t>When reviews were conducted</a:t>
            </a:r>
            <a:endParaRPr lang="en-GB" sz="12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89612A1-70DA-4EC8-839A-8F34C1573712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6015208" y="3197251"/>
            <a:ext cx="378199" cy="414007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B07882C9-1C2E-EF03-CEB3-22995C051108}"/>
              </a:ext>
            </a:extLst>
          </p:cNvPr>
          <p:cNvSpPr/>
          <p:nvPr/>
        </p:nvSpPr>
        <p:spPr>
          <a:xfrm rot="5400000">
            <a:off x="5333118" y="5782938"/>
            <a:ext cx="828000" cy="1260000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/>
              <a:t>QC Analyst</a:t>
            </a:r>
          </a:p>
          <a:p>
            <a:pPr algn="ctr"/>
            <a:r>
              <a:rPr lang="en-GB" sz="1200" i="1" dirty="0"/>
              <a:t>Who conducted the review</a:t>
            </a:r>
            <a:endParaRPr lang="en-GB" sz="12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511CCE5-11F5-C3BB-FF22-EAAAFE40DA9A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6377118" y="5847806"/>
            <a:ext cx="602802" cy="56513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id="{9D752D4E-59B5-879C-C337-7C870F45B995}"/>
              </a:ext>
            </a:extLst>
          </p:cNvPr>
          <p:cNvSpPr/>
          <p:nvPr/>
        </p:nvSpPr>
        <p:spPr>
          <a:xfrm rot="5400000">
            <a:off x="6691151" y="3662570"/>
            <a:ext cx="828000" cy="1260000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/>
              <a:t>Comments</a:t>
            </a:r>
          </a:p>
          <a:p>
            <a:pPr algn="ctr"/>
            <a:r>
              <a:rPr lang="en-GB" sz="1200" i="1" dirty="0"/>
              <a:t>Whether comments were added</a:t>
            </a:r>
            <a:endParaRPr lang="en-GB" sz="12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2FC80B0-D24D-0247-E4D7-CAD91A28887F}"/>
              </a:ext>
            </a:extLst>
          </p:cNvPr>
          <p:cNvCxnSpPr>
            <a:cxnSpLocks/>
          </p:cNvCxnSpPr>
          <p:nvPr/>
        </p:nvCxnSpPr>
        <p:spPr>
          <a:xfrm flipV="1">
            <a:off x="7232469" y="3197251"/>
            <a:ext cx="539931" cy="68131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E06BC4DF-DF18-B642-881C-C9D4C1E068C5}"/>
              </a:ext>
            </a:extLst>
          </p:cNvPr>
          <p:cNvSpPr/>
          <p:nvPr/>
        </p:nvSpPr>
        <p:spPr>
          <a:xfrm rot="5400000">
            <a:off x="7761842" y="5829382"/>
            <a:ext cx="828000" cy="1260000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/>
              <a:t>Analysis version</a:t>
            </a:r>
          </a:p>
          <a:p>
            <a:pPr algn="ctr"/>
            <a:r>
              <a:rPr lang="en-GB" sz="1200" i="1" dirty="0"/>
              <a:t>For manual version control</a:t>
            </a:r>
            <a:endParaRPr lang="en-GB" sz="1200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FAA3E74-50C9-2703-037C-6A3181D87306}"/>
              </a:ext>
            </a:extLst>
          </p:cNvPr>
          <p:cNvCxnSpPr>
            <a:cxnSpLocks/>
          </p:cNvCxnSpPr>
          <p:nvPr/>
        </p:nvCxnSpPr>
        <p:spPr>
          <a:xfrm flipV="1">
            <a:off x="8303160" y="5368834"/>
            <a:ext cx="409766" cy="67654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6" name="Flowchart: Alternate Process 45">
            <a:extLst>
              <a:ext uri="{FF2B5EF4-FFF2-40B4-BE49-F238E27FC236}">
                <a16:creationId xmlns:a16="http://schemas.microsoft.com/office/drawing/2014/main" id="{38EEA450-3901-3B7A-F212-48268ABAF5D8}"/>
              </a:ext>
            </a:extLst>
          </p:cNvPr>
          <p:cNvSpPr/>
          <p:nvPr/>
        </p:nvSpPr>
        <p:spPr>
          <a:xfrm rot="5400000">
            <a:off x="10462354" y="3386139"/>
            <a:ext cx="828000" cy="1260000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/>
              <a:t>Status</a:t>
            </a:r>
          </a:p>
          <a:p>
            <a:pPr algn="ctr"/>
            <a:r>
              <a:rPr lang="en-GB" sz="1200" i="1" dirty="0"/>
              <a:t>Tracks where updates are required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780D3D0-D414-F605-8F7E-61E2ABAFC25B}"/>
              </a:ext>
            </a:extLst>
          </p:cNvPr>
          <p:cNvCxnSpPr>
            <a:cxnSpLocks/>
            <a:stCxn id="46" idx="2"/>
          </p:cNvCxnSpPr>
          <p:nvPr/>
        </p:nvCxnSpPr>
        <p:spPr>
          <a:xfrm flipH="1" flipV="1">
            <a:off x="9679577" y="3526971"/>
            <a:ext cx="566777" cy="48916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68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20" grpId="0" animBg="1"/>
      <p:bldP spid="27" grpId="0" animBg="1"/>
      <p:bldP spid="31" grpId="0" animBg="1"/>
      <p:bldP spid="33" grpId="0" animBg="1"/>
      <p:bldP spid="37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D23E6-AFCD-C575-2644-BD132D0CC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643" y="236137"/>
            <a:ext cx="11406717" cy="908051"/>
          </a:xfrm>
        </p:spPr>
        <p:txBody>
          <a:bodyPr/>
          <a:lstStyle/>
          <a:p>
            <a:r>
              <a:rPr lang="en-GB" dirty="0"/>
              <a:t>Problems with the old process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D351CAC-EAA9-4600-D7B2-3BF9A4BFB1F9}"/>
              </a:ext>
            </a:extLst>
          </p:cNvPr>
          <p:cNvSpPr txBox="1"/>
          <p:nvPr/>
        </p:nvSpPr>
        <p:spPr>
          <a:xfrm>
            <a:off x="2372620" y="5442706"/>
            <a:ext cx="7446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2"/>
                </a:solidFill>
              </a:rPr>
              <a:t>We weren’t the first people to have this problem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CAAB378-A37D-5FDD-846B-E93EA9EA9298}"/>
              </a:ext>
            </a:extLst>
          </p:cNvPr>
          <p:cNvGrpSpPr/>
          <p:nvPr/>
        </p:nvGrpSpPr>
        <p:grpSpPr>
          <a:xfrm>
            <a:off x="6480595" y="2707240"/>
            <a:ext cx="5318761" cy="792480"/>
            <a:chOff x="6480596" y="3285999"/>
            <a:chExt cx="5318761" cy="79248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84C9DF6-8C00-2A14-E920-59262BC4A98D}"/>
                </a:ext>
              </a:extLst>
            </p:cNvPr>
            <p:cNvGrpSpPr/>
            <p:nvPr/>
          </p:nvGrpSpPr>
          <p:grpSpPr>
            <a:xfrm>
              <a:off x="6480596" y="3285999"/>
              <a:ext cx="5318761" cy="792480"/>
              <a:chOff x="-2373631" y="4026673"/>
              <a:chExt cx="5318761" cy="792480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AB6F973D-94EF-948C-988E-32ACEBE6C2D0}"/>
                  </a:ext>
                </a:extLst>
              </p:cNvPr>
              <p:cNvSpPr/>
              <p:nvPr/>
            </p:nvSpPr>
            <p:spPr>
              <a:xfrm>
                <a:off x="-2373631" y="4026673"/>
                <a:ext cx="5318761" cy="792480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400" dirty="0"/>
                  <a:t>          </a:t>
                </a:r>
                <a:r>
                  <a:rPr lang="en-GB" sz="2000" dirty="0"/>
                  <a:t>Hard to see if errors were actually fixed</a:t>
                </a:r>
                <a:endParaRPr lang="en-GB" sz="2000" b="1" dirty="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1F56BEB-8351-B5BF-6CFC-7629FD17D8E7}"/>
                  </a:ext>
                </a:extLst>
              </p:cNvPr>
              <p:cNvSpPr/>
              <p:nvPr/>
            </p:nvSpPr>
            <p:spPr>
              <a:xfrm>
                <a:off x="-2250688" y="4123823"/>
                <a:ext cx="598181" cy="5981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</p:grpSp>
        <p:pic>
          <p:nvPicPr>
            <p:cNvPr id="80" name="Graphic 79" descr="Rating Star with solid fill">
              <a:extLst>
                <a:ext uri="{FF2B5EF4-FFF2-40B4-BE49-F238E27FC236}">
                  <a16:creationId xmlns:a16="http://schemas.microsoft.com/office/drawing/2014/main" id="{53159736-2422-40A3-1D48-B069958E9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57163" y="3420244"/>
              <a:ext cx="504000" cy="504000"/>
            </a:xfrm>
            <a:prstGeom prst="rect">
              <a:avLst/>
            </a:prstGeom>
          </p:spPr>
        </p:pic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FD4161E-5614-B8AF-630A-F9B2DEE317E6}"/>
              </a:ext>
            </a:extLst>
          </p:cNvPr>
          <p:cNvGrpSpPr/>
          <p:nvPr/>
        </p:nvGrpSpPr>
        <p:grpSpPr>
          <a:xfrm>
            <a:off x="6480595" y="1196755"/>
            <a:ext cx="5318761" cy="792480"/>
            <a:chOff x="6480596" y="2241377"/>
            <a:chExt cx="5318761" cy="79248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FD7F61F-AC8C-819F-17E7-4FB1D015D486}"/>
                </a:ext>
              </a:extLst>
            </p:cNvPr>
            <p:cNvGrpSpPr/>
            <p:nvPr/>
          </p:nvGrpSpPr>
          <p:grpSpPr>
            <a:xfrm>
              <a:off x="6480596" y="2241377"/>
              <a:ext cx="5318761" cy="792480"/>
              <a:chOff x="-2373631" y="4026673"/>
              <a:chExt cx="5318761" cy="792480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7047CBF5-396E-D35E-FF95-6C3DE6F6366A}"/>
                  </a:ext>
                </a:extLst>
              </p:cNvPr>
              <p:cNvSpPr/>
              <p:nvPr/>
            </p:nvSpPr>
            <p:spPr>
              <a:xfrm>
                <a:off x="-2373631" y="4026673"/>
                <a:ext cx="5318761" cy="792480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400" dirty="0"/>
                  <a:t>          </a:t>
                </a:r>
                <a:r>
                  <a:rPr lang="en-GB" sz="2000" dirty="0"/>
                  <a:t>Do-files clogged up with old comments  </a:t>
                </a:r>
                <a:endParaRPr lang="en-GB" sz="2000" b="1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A23C637-EBBC-FC45-3FDE-CEB7917410D7}"/>
                  </a:ext>
                </a:extLst>
              </p:cNvPr>
              <p:cNvSpPr/>
              <p:nvPr/>
            </p:nvSpPr>
            <p:spPr>
              <a:xfrm>
                <a:off x="-2250688" y="4123823"/>
                <a:ext cx="598181" cy="5981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82" name="Graphic 81" descr="Comment Dislike with solid fill">
              <a:extLst>
                <a:ext uri="{FF2B5EF4-FFF2-40B4-BE49-F238E27FC236}">
                  <a16:creationId xmlns:a16="http://schemas.microsoft.com/office/drawing/2014/main" id="{4F41B070-8432-2D40-460D-B2CC09AB6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57163" y="2419348"/>
              <a:ext cx="504000" cy="504000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D3CCD9E-0803-D4BD-2529-F5FC0B9DF1AE}"/>
              </a:ext>
            </a:extLst>
          </p:cNvPr>
          <p:cNvGrpSpPr/>
          <p:nvPr/>
        </p:nvGrpSpPr>
        <p:grpSpPr>
          <a:xfrm>
            <a:off x="392643" y="1196755"/>
            <a:ext cx="5318761" cy="792480"/>
            <a:chOff x="392643" y="1196755"/>
            <a:chExt cx="5318761" cy="79248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632A3EB-85C3-AFB1-FEB8-98C61C8524B9}"/>
                </a:ext>
              </a:extLst>
            </p:cNvPr>
            <p:cNvGrpSpPr/>
            <p:nvPr/>
          </p:nvGrpSpPr>
          <p:grpSpPr>
            <a:xfrm>
              <a:off x="392643" y="1196755"/>
              <a:ext cx="5318761" cy="792480"/>
              <a:chOff x="-2373631" y="4026673"/>
              <a:chExt cx="5318761" cy="79248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56B769B-5AFC-C9A6-580A-7518C3145DAE}"/>
                  </a:ext>
                </a:extLst>
              </p:cNvPr>
              <p:cNvSpPr/>
              <p:nvPr/>
            </p:nvSpPr>
            <p:spPr>
              <a:xfrm>
                <a:off x="-2373631" y="4026673"/>
                <a:ext cx="5318761" cy="792480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000" dirty="0"/>
                  <a:t>            Time consuming, manual, &amp; admin-heavy</a:t>
                </a:r>
                <a:endParaRPr lang="en-GB" sz="2000" b="1" dirty="0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6C913EE-C5BC-23CD-F882-CD20129D0F42}"/>
                  </a:ext>
                </a:extLst>
              </p:cNvPr>
              <p:cNvSpPr/>
              <p:nvPr/>
            </p:nvSpPr>
            <p:spPr>
              <a:xfrm>
                <a:off x="-2250688" y="4123823"/>
                <a:ext cx="598181" cy="5981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</p:grpSp>
        <p:pic>
          <p:nvPicPr>
            <p:cNvPr id="93" name="Graphic 92" descr="Stopwatch with solid fill">
              <a:extLst>
                <a:ext uri="{FF2B5EF4-FFF2-40B4-BE49-F238E27FC236}">
                  <a16:creationId xmlns:a16="http://schemas.microsoft.com/office/drawing/2014/main" id="{4ACF0C2C-E722-D08A-639A-334CBE2AD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9206" y="1340995"/>
              <a:ext cx="504000" cy="504000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7741A36-0EC6-00C9-8054-FECABFBF2B66}"/>
              </a:ext>
            </a:extLst>
          </p:cNvPr>
          <p:cNvGrpSpPr/>
          <p:nvPr/>
        </p:nvGrpSpPr>
        <p:grpSpPr>
          <a:xfrm>
            <a:off x="6480596" y="4330622"/>
            <a:ext cx="5318761" cy="792480"/>
            <a:chOff x="6480599" y="4330622"/>
            <a:chExt cx="5318761" cy="792480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7C8D56C-6B08-CA38-B1B2-FC059E17A1EC}"/>
                </a:ext>
              </a:extLst>
            </p:cNvPr>
            <p:cNvSpPr/>
            <p:nvPr/>
          </p:nvSpPr>
          <p:spPr>
            <a:xfrm>
              <a:off x="6480599" y="4330622"/>
              <a:ext cx="5318761" cy="79248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000" dirty="0"/>
                <a:t>            Working simultaneously wasn’t possible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790A7F6-A5E5-AC3C-FE12-82D287CDA2A9}"/>
                </a:ext>
              </a:extLst>
            </p:cNvPr>
            <p:cNvSpPr/>
            <p:nvPr/>
          </p:nvSpPr>
          <p:spPr>
            <a:xfrm>
              <a:off x="6603542" y="4427772"/>
              <a:ext cx="598181" cy="5981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1E6F569-59FF-A44F-8F3C-75FB68370813}"/>
                </a:ext>
              </a:extLst>
            </p:cNvPr>
            <p:cNvSpPr/>
            <p:nvPr/>
          </p:nvSpPr>
          <p:spPr>
            <a:xfrm>
              <a:off x="6872413" y="4583680"/>
              <a:ext cx="73500" cy="73500"/>
            </a:xfrm>
            <a:custGeom>
              <a:avLst/>
              <a:gdLst>
                <a:gd name="connsiteX0" fmla="*/ 73500 w 73500"/>
                <a:gd name="connsiteY0" fmla="*/ 36750 h 73500"/>
                <a:gd name="connsiteX1" fmla="*/ 36750 w 73500"/>
                <a:gd name="connsiteY1" fmla="*/ 73500 h 73500"/>
                <a:gd name="connsiteX2" fmla="*/ 0 w 73500"/>
                <a:gd name="connsiteY2" fmla="*/ 36750 h 73500"/>
                <a:gd name="connsiteX3" fmla="*/ 36750 w 73500"/>
                <a:gd name="connsiteY3" fmla="*/ 0 h 73500"/>
                <a:gd name="connsiteX4" fmla="*/ 73500 w 73500"/>
                <a:gd name="connsiteY4" fmla="*/ 36750 h 7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00" h="73500">
                  <a:moveTo>
                    <a:pt x="73500" y="36750"/>
                  </a:moveTo>
                  <a:cubicBezTo>
                    <a:pt x="73500" y="57225"/>
                    <a:pt x="57225" y="73500"/>
                    <a:pt x="36750" y="73500"/>
                  </a:cubicBezTo>
                  <a:cubicBezTo>
                    <a:pt x="16275" y="73500"/>
                    <a:pt x="0" y="57225"/>
                    <a:pt x="0" y="36750"/>
                  </a:cubicBezTo>
                  <a:cubicBezTo>
                    <a:pt x="0" y="16275"/>
                    <a:pt x="16275" y="0"/>
                    <a:pt x="36750" y="0"/>
                  </a:cubicBezTo>
                  <a:cubicBezTo>
                    <a:pt x="57225" y="0"/>
                    <a:pt x="73500" y="16800"/>
                    <a:pt x="73500" y="36750"/>
                  </a:cubicBezTo>
                </a:path>
              </a:pathLst>
            </a:custGeom>
            <a:solidFill>
              <a:srgbClr val="000000"/>
            </a:solidFill>
            <a:ln w="5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C36F74D-0E37-A9BE-5459-0FAE1FA0B878}"/>
                </a:ext>
              </a:extLst>
            </p:cNvPr>
            <p:cNvSpPr/>
            <p:nvPr/>
          </p:nvSpPr>
          <p:spPr>
            <a:xfrm>
              <a:off x="7019413" y="4604680"/>
              <a:ext cx="73500" cy="73500"/>
            </a:xfrm>
            <a:custGeom>
              <a:avLst/>
              <a:gdLst>
                <a:gd name="connsiteX0" fmla="*/ 73500 w 73500"/>
                <a:gd name="connsiteY0" fmla="*/ 36750 h 73500"/>
                <a:gd name="connsiteX1" fmla="*/ 36750 w 73500"/>
                <a:gd name="connsiteY1" fmla="*/ 73500 h 73500"/>
                <a:gd name="connsiteX2" fmla="*/ 0 w 73500"/>
                <a:gd name="connsiteY2" fmla="*/ 36750 h 73500"/>
                <a:gd name="connsiteX3" fmla="*/ 36750 w 73500"/>
                <a:gd name="connsiteY3" fmla="*/ 0 h 73500"/>
                <a:gd name="connsiteX4" fmla="*/ 73500 w 73500"/>
                <a:gd name="connsiteY4" fmla="*/ 36750 h 7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00" h="73500">
                  <a:moveTo>
                    <a:pt x="73500" y="36750"/>
                  </a:moveTo>
                  <a:cubicBezTo>
                    <a:pt x="73500" y="57225"/>
                    <a:pt x="57225" y="73500"/>
                    <a:pt x="36750" y="73500"/>
                  </a:cubicBezTo>
                  <a:cubicBezTo>
                    <a:pt x="16275" y="73500"/>
                    <a:pt x="0" y="57225"/>
                    <a:pt x="0" y="36750"/>
                  </a:cubicBezTo>
                  <a:cubicBezTo>
                    <a:pt x="0" y="16275"/>
                    <a:pt x="16275" y="0"/>
                    <a:pt x="36750" y="0"/>
                  </a:cubicBezTo>
                  <a:cubicBezTo>
                    <a:pt x="57225" y="0"/>
                    <a:pt x="73500" y="16275"/>
                    <a:pt x="73500" y="36750"/>
                  </a:cubicBezTo>
                </a:path>
              </a:pathLst>
            </a:custGeom>
            <a:solidFill>
              <a:srgbClr val="000000"/>
            </a:solidFill>
            <a:ln w="5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19C8AAB-7062-6228-1069-C202C98543BB}"/>
                </a:ext>
              </a:extLst>
            </p:cNvPr>
            <p:cNvSpPr/>
            <p:nvPr/>
          </p:nvSpPr>
          <p:spPr>
            <a:xfrm>
              <a:off x="6725413" y="4604680"/>
              <a:ext cx="73500" cy="73500"/>
            </a:xfrm>
            <a:custGeom>
              <a:avLst/>
              <a:gdLst>
                <a:gd name="connsiteX0" fmla="*/ 73500 w 73500"/>
                <a:gd name="connsiteY0" fmla="*/ 36750 h 73500"/>
                <a:gd name="connsiteX1" fmla="*/ 36750 w 73500"/>
                <a:gd name="connsiteY1" fmla="*/ 73500 h 73500"/>
                <a:gd name="connsiteX2" fmla="*/ 0 w 73500"/>
                <a:gd name="connsiteY2" fmla="*/ 36750 h 73500"/>
                <a:gd name="connsiteX3" fmla="*/ 36750 w 73500"/>
                <a:gd name="connsiteY3" fmla="*/ 0 h 73500"/>
                <a:gd name="connsiteX4" fmla="*/ 73500 w 73500"/>
                <a:gd name="connsiteY4" fmla="*/ 36750 h 7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00" h="73500">
                  <a:moveTo>
                    <a:pt x="73500" y="36750"/>
                  </a:moveTo>
                  <a:cubicBezTo>
                    <a:pt x="73500" y="57225"/>
                    <a:pt x="57225" y="73500"/>
                    <a:pt x="36750" y="73500"/>
                  </a:cubicBezTo>
                  <a:cubicBezTo>
                    <a:pt x="16275" y="73500"/>
                    <a:pt x="0" y="57225"/>
                    <a:pt x="0" y="36750"/>
                  </a:cubicBezTo>
                  <a:cubicBezTo>
                    <a:pt x="0" y="16275"/>
                    <a:pt x="16275" y="0"/>
                    <a:pt x="36750" y="0"/>
                  </a:cubicBezTo>
                  <a:cubicBezTo>
                    <a:pt x="57225" y="0"/>
                    <a:pt x="73500" y="16275"/>
                    <a:pt x="73500" y="36750"/>
                  </a:cubicBezTo>
                </a:path>
              </a:pathLst>
            </a:custGeom>
            <a:solidFill>
              <a:srgbClr val="000000"/>
            </a:solidFill>
            <a:ln w="5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21B3641-DE4C-BD89-C908-A65E739C9087}"/>
                </a:ext>
              </a:extLst>
            </p:cNvPr>
            <p:cNvSpPr/>
            <p:nvPr/>
          </p:nvSpPr>
          <p:spPr>
            <a:xfrm>
              <a:off x="6702313" y="4740131"/>
              <a:ext cx="413700" cy="138599"/>
            </a:xfrm>
            <a:custGeom>
              <a:avLst/>
              <a:gdLst>
                <a:gd name="connsiteX0" fmla="*/ 0 w 413700"/>
                <a:gd name="connsiteY0" fmla="*/ 138600 h 138599"/>
                <a:gd name="connsiteX1" fmla="*/ 206850 w 413700"/>
                <a:gd name="connsiteY1" fmla="*/ 0 h 138599"/>
                <a:gd name="connsiteX2" fmla="*/ 413700 w 413700"/>
                <a:gd name="connsiteY2" fmla="*/ 138600 h 138599"/>
                <a:gd name="connsiteX3" fmla="*/ 0 w 413700"/>
                <a:gd name="connsiteY3" fmla="*/ 138600 h 13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700" h="138599">
                  <a:moveTo>
                    <a:pt x="0" y="138600"/>
                  </a:moveTo>
                  <a:cubicBezTo>
                    <a:pt x="0" y="61950"/>
                    <a:pt x="92400" y="0"/>
                    <a:pt x="206850" y="0"/>
                  </a:cubicBezTo>
                  <a:cubicBezTo>
                    <a:pt x="320775" y="0"/>
                    <a:pt x="413700" y="61950"/>
                    <a:pt x="413700" y="138600"/>
                  </a:cubicBezTo>
                  <a:lnTo>
                    <a:pt x="0" y="138600"/>
                  </a:lnTo>
                  <a:close/>
                </a:path>
              </a:pathLst>
            </a:custGeom>
            <a:solidFill>
              <a:srgbClr val="000000"/>
            </a:solidFill>
            <a:ln w="5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4CEF734-4F6A-CFF3-BDD5-B75014FC11E7}"/>
                </a:ext>
              </a:extLst>
            </p:cNvPr>
            <p:cNvSpPr/>
            <p:nvPr/>
          </p:nvSpPr>
          <p:spPr>
            <a:xfrm>
              <a:off x="6699163" y="4688876"/>
              <a:ext cx="126000" cy="120554"/>
            </a:xfrm>
            <a:custGeom>
              <a:avLst/>
              <a:gdLst>
                <a:gd name="connsiteX0" fmla="*/ 50400 w 126000"/>
                <a:gd name="connsiteY0" fmla="*/ 70679 h 120554"/>
                <a:gd name="connsiteX1" fmla="*/ 126000 w 126000"/>
                <a:gd name="connsiteY1" fmla="*/ 37079 h 120554"/>
                <a:gd name="connsiteX2" fmla="*/ 126000 w 126000"/>
                <a:gd name="connsiteY2" fmla="*/ 31304 h 120554"/>
                <a:gd name="connsiteX3" fmla="*/ 119700 w 126000"/>
                <a:gd name="connsiteY3" fmla="*/ 16079 h 120554"/>
                <a:gd name="connsiteX4" fmla="*/ 109725 w 126000"/>
                <a:gd name="connsiteY4" fmla="*/ 10304 h 120554"/>
                <a:gd name="connsiteX5" fmla="*/ 17325 w 126000"/>
                <a:gd name="connsiteY5" fmla="*/ 9779 h 120554"/>
                <a:gd name="connsiteX6" fmla="*/ 5775 w 126000"/>
                <a:gd name="connsiteY6" fmla="*/ 16079 h 120554"/>
                <a:gd name="connsiteX7" fmla="*/ 0 w 126000"/>
                <a:gd name="connsiteY7" fmla="*/ 31304 h 120554"/>
                <a:gd name="connsiteX8" fmla="*/ 0 w 126000"/>
                <a:gd name="connsiteY8" fmla="*/ 120554 h 120554"/>
                <a:gd name="connsiteX9" fmla="*/ 50400 w 126000"/>
                <a:gd name="connsiteY9" fmla="*/ 70679 h 12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000" h="120554">
                  <a:moveTo>
                    <a:pt x="50400" y="70679"/>
                  </a:moveTo>
                  <a:cubicBezTo>
                    <a:pt x="72450" y="55979"/>
                    <a:pt x="98175" y="44429"/>
                    <a:pt x="126000" y="37079"/>
                  </a:cubicBezTo>
                  <a:lnTo>
                    <a:pt x="126000" y="31304"/>
                  </a:lnTo>
                  <a:cubicBezTo>
                    <a:pt x="126000" y="25529"/>
                    <a:pt x="123375" y="19754"/>
                    <a:pt x="119700" y="16079"/>
                  </a:cubicBezTo>
                  <a:cubicBezTo>
                    <a:pt x="118125" y="14504"/>
                    <a:pt x="114450" y="12404"/>
                    <a:pt x="109725" y="10304"/>
                  </a:cubicBezTo>
                  <a:cubicBezTo>
                    <a:pt x="80850" y="-3346"/>
                    <a:pt x="46725" y="-3346"/>
                    <a:pt x="17325" y="9779"/>
                  </a:cubicBezTo>
                  <a:cubicBezTo>
                    <a:pt x="12075" y="11879"/>
                    <a:pt x="7875" y="14504"/>
                    <a:pt x="5775" y="16079"/>
                  </a:cubicBezTo>
                  <a:cubicBezTo>
                    <a:pt x="2625" y="19754"/>
                    <a:pt x="0" y="25529"/>
                    <a:pt x="0" y="31304"/>
                  </a:cubicBezTo>
                  <a:lnTo>
                    <a:pt x="0" y="120554"/>
                  </a:lnTo>
                  <a:cubicBezTo>
                    <a:pt x="12075" y="102179"/>
                    <a:pt x="28875" y="84854"/>
                    <a:pt x="50400" y="70679"/>
                  </a:cubicBezTo>
                </a:path>
              </a:pathLst>
            </a:custGeom>
            <a:solidFill>
              <a:srgbClr val="000000"/>
            </a:solidFill>
            <a:ln w="5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84E9FD6-F9DE-DDE9-327C-5940EF09417F}"/>
                </a:ext>
              </a:extLst>
            </p:cNvPr>
            <p:cNvSpPr/>
            <p:nvPr/>
          </p:nvSpPr>
          <p:spPr>
            <a:xfrm>
              <a:off x="6845638" y="4667876"/>
              <a:ext cx="126524" cy="52829"/>
            </a:xfrm>
            <a:custGeom>
              <a:avLst/>
              <a:gdLst>
                <a:gd name="connsiteX0" fmla="*/ 126525 w 126524"/>
                <a:gd name="connsiteY0" fmla="*/ 52829 h 52829"/>
                <a:gd name="connsiteX1" fmla="*/ 126525 w 126524"/>
                <a:gd name="connsiteY1" fmla="*/ 31304 h 52829"/>
                <a:gd name="connsiteX2" fmla="*/ 120225 w 126524"/>
                <a:gd name="connsiteY2" fmla="*/ 16079 h 52829"/>
                <a:gd name="connsiteX3" fmla="*/ 110250 w 126524"/>
                <a:gd name="connsiteY3" fmla="*/ 10304 h 52829"/>
                <a:gd name="connsiteX4" fmla="*/ 17850 w 126524"/>
                <a:gd name="connsiteY4" fmla="*/ 9779 h 52829"/>
                <a:gd name="connsiteX5" fmla="*/ 6300 w 126524"/>
                <a:gd name="connsiteY5" fmla="*/ 16079 h 52829"/>
                <a:gd name="connsiteX6" fmla="*/ 0 w 126524"/>
                <a:gd name="connsiteY6" fmla="*/ 31304 h 52829"/>
                <a:gd name="connsiteX7" fmla="*/ 0 w 126524"/>
                <a:gd name="connsiteY7" fmla="*/ 52829 h 52829"/>
                <a:gd name="connsiteX8" fmla="*/ 63000 w 126524"/>
                <a:gd name="connsiteY8" fmla="*/ 46529 h 52829"/>
                <a:gd name="connsiteX9" fmla="*/ 126525 w 126524"/>
                <a:gd name="connsiteY9" fmla="*/ 52829 h 5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524" h="52829">
                  <a:moveTo>
                    <a:pt x="126525" y="52829"/>
                  </a:moveTo>
                  <a:lnTo>
                    <a:pt x="126525" y="31304"/>
                  </a:lnTo>
                  <a:cubicBezTo>
                    <a:pt x="126525" y="25529"/>
                    <a:pt x="123900" y="19754"/>
                    <a:pt x="120225" y="16079"/>
                  </a:cubicBezTo>
                  <a:cubicBezTo>
                    <a:pt x="118650" y="14504"/>
                    <a:pt x="114975" y="12404"/>
                    <a:pt x="110250" y="10304"/>
                  </a:cubicBezTo>
                  <a:cubicBezTo>
                    <a:pt x="81375" y="-3346"/>
                    <a:pt x="47250" y="-3346"/>
                    <a:pt x="17850" y="9779"/>
                  </a:cubicBezTo>
                  <a:cubicBezTo>
                    <a:pt x="12600" y="11879"/>
                    <a:pt x="8400" y="14504"/>
                    <a:pt x="6300" y="16079"/>
                  </a:cubicBezTo>
                  <a:cubicBezTo>
                    <a:pt x="2100" y="19754"/>
                    <a:pt x="0" y="25529"/>
                    <a:pt x="0" y="31304"/>
                  </a:cubicBezTo>
                  <a:lnTo>
                    <a:pt x="0" y="52829"/>
                  </a:lnTo>
                  <a:cubicBezTo>
                    <a:pt x="20475" y="48629"/>
                    <a:pt x="41475" y="46529"/>
                    <a:pt x="63000" y="46529"/>
                  </a:cubicBezTo>
                  <a:cubicBezTo>
                    <a:pt x="84525" y="46529"/>
                    <a:pt x="106050" y="49154"/>
                    <a:pt x="126525" y="52829"/>
                  </a:cubicBezTo>
                </a:path>
              </a:pathLst>
            </a:custGeom>
            <a:solidFill>
              <a:srgbClr val="000000"/>
            </a:solidFill>
            <a:ln w="5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A237271-6765-8AF4-10F8-5504D11D0949}"/>
                </a:ext>
              </a:extLst>
            </p:cNvPr>
            <p:cNvSpPr/>
            <p:nvPr/>
          </p:nvSpPr>
          <p:spPr>
            <a:xfrm>
              <a:off x="6992638" y="4688876"/>
              <a:ext cx="126524" cy="120554"/>
            </a:xfrm>
            <a:custGeom>
              <a:avLst/>
              <a:gdLst>
                <a:gd name="connsiteX0" fmla="*/ 126525 w 126524"/>
                <a:gd name="connsiteY0" fmla="*/ 120554 h 120554"/>
                <a:gd name="connsiteX1" fmla="*/ 126525 w 126524"/>
                <a:gd name="connsiteY1" fmla="*/ 31304 h 120554"/>
                <a:gd name="connsiteX2" fmla="*/ 120225 w 126524"/>
                <a:gd name="connsiteY2" fmla="*/ 16079 h 120554"/>
                <a:gd name="connsiteX3" fmla="*/ 110250 w 126524"/>
                <a:gd name="connsiteY3" fmla="*/ 10304 h 120554"/>
                <a:gd name="connsiteX4" fmla="*/ 17850 w 126524"/>
                <a:gd name="connsiteY4" fmla="*/ 9779 h 120554"/>
                <a:gd name="connsiteX5" fmla="*/ 6300 w 126524"/>
                <a:gd name="connsiteY5" fmla="*/ 16079 h 120554"/>
                <a:gd name="connsiteX6" fmla="*/ 0 w 126524"/>
                <a:gd name="connsiteY6" fmla="*/ 31304 h 120554"/>
                <a:gd name="connsiteX7" fmla="*/ 0 w 126524"/>
                <a:gd name="connsiteY7" fmla="*/ 37079 h 120554"/>
                <a:gd name="connsiteX8" fmla="*/ 75600 w 126524"/>
                <a:gd name="connsiteY8" fmla="*/ 70679 h 120554"/>
                <a:gd name="connsiteX9" fmla="*/ 126525 w 126524"/>
                <a:gd name="connsiteY9" fmla="*/ 120554 h 12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524" h="120554">
                  <a:moveTo>
                    <a:pt x="126525" y="120554"/>
                  </a:moveTo>
                  <a:lnTo>
                    <a:pt x="126525" y="31304"/>
                  </a:lnTo>
                  <a:cubicBezTo>
                    <a:pt x="126525" y="25529"/>
                    <a:pt x="123900" y="19754"/>
                    <a:pt x="120225" y="16079"/>
                  </a:cubicBezTo>
                  <a:cubicBezTo>
                    <a:pt x="118650" y="14504"/>
                    <a:pt x="114975" y="12404"/>
                    <a:pt x="110250" y="10304"/>
                  </a:cubicBezTo>
                  <a:cubicBezTo>
                    <a:pt x="81375" y="-3346"/>
                    <a:pt x="47250" y="-3346"/>
                    <a:pt x="17850" y="9779"/>
                  </a:cubicBezTo>
                  <a:cubicBezTo>
                    <a:pt x="12600" y="11879"/>
                    <a:pt x="8400" y="14504"/>
                    <a:pt x="6300" y="16079"/>
                  </a:cubicBezTo>
                  <a:cubicBezTo>
                    <a:pt x="2100" y="19754"/>
                    <a:pt x="0" y="25529"/>
                    <a:pt x="0" y="31304"/>
                  </a:cubicBezTo>
                  <a:lnTo>
                    <a:pt x="0" y="37079"/>
                  </a:lnTo>
                  <a:cubicBezTo>
                    <a:pt x="27825" y="44429"/>
                    <a:pt x="53550" y="55979"/>
                    <a:pt x="75600" y="70679"/>
                  </a:cubicBezTo>
                  <a:cubicBezTo>
                    <a:pt x="97650" y="84854"/>
                    <a:pt x="114450" y="102179"/>
                    <a:pt x="126525" y="120554"/>
                  </a:cubicBezTo>
                </a:path>
              </a:pathLst>
            </a:custGeom>
            <a:solidFill>
              <a:srgbClr val="000000"/>
            </a:solidFill>
            <a:ln w="5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AF63A43-83FC-CE85-94CD-3F68FB438746}"/>
              </a:ext>
            </a:extLst>
          </p:cNvPr>
          <p:cNvGrpSpPr/>
          <p:nvPr/>
        </p:nvGrpSpPr>
        <p:grpSpPr>
          <a:xfrm>
            <a:off x="392639" y="2707240"/>
            <a:ext cx="5318761" cy="792480"/>
            <a:chOff x="392640" y="2241377"/>
            <a:chExt cx="5318761" cy="79248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E09B582-7AF0-2C66-65AA-0D583E1DE327}"/>
                </a:ext>
              </a:extLst>
            </p:cNvPr>
            <p:cNvGrpSpPr/>
            <p:nvPr/>
          </p:nvGrpSpPr>
          <p:grpSpPr>
            <a:xfrm>
              <a:off x="392640" y="2241377"/>
              <a:ext cx="5318761" cy="792480"/>
              <a:chOff x="-2373631" y="4026673"/>
              <a:chExt cx="5318761" cy="792480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709BEB1B-86F5-8675-499B-1368D86BA9D8}"/>
                  </a:ext>
                </a:extLst>
              </p:cNvPr>
              <p:cNvSpPr/>
              <p:nvPr/>
            </p:nvSpPr>
            <p:spPr>
              <a:xfrm>
                <a:off x="-2373631" y="4026673"/>
                <a:ext cx="5318761" cy="792480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000" dirty="0"/>
                  <a:t>            Required working in shared file system</a:t>
                </a:r>
                <a:endParaRPr lang="en-GB" sz="2000" b="1" dirty="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0A6092DE-8DD5-F536-6504-BDCB41DD73A7}"/>
                  </a:ext>
                </a:extLst>
              </p:cNvPr>
              <p:cNvSpPr/>
              <p:nvPr/>
            </p:nvSpPr>
            <p:spPr>
              <a:xfrm>
                <a:off x="-2250688" y="4123823"/>
                <a:ext cx="598181" cy="5981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</p:grpSp>
        <p:pic>
          <p:nvPicPr>
            <p:cNvPr id="111" name="Graphic 110" descr="Internet Of Things outline">
              <a:extLst>
                <a:ext uri="{FF2B5EF4-FFF2-40B4-BE49-F238E27FC236}">
                  <a16:creationId xmlns:a16="http://schemas.microsoft.com/office/drawing/2014/main" id="{3E236BB6-F6FA-F1B6-6B26-8E903B680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9206" y="2385617"/>
              <a:ext cx="504000" cy="504000"/>
            </a:xfrm>
            <a:prstGeom prst="rect">
              <a:avLst/>
            </a:prstGeom>
          </p:spPr>
        </p:pic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349F72C-F58F-8EB0-4C27-BC4D0C1BA66E}"/>
              </a:ext>
            </a:extLst>
          </p:cNvPr>
          <p:cNvGrpSpPr/>
          <p:nvPr/>
        </p:nvGrpSpPr>
        <p:grpSpPr>
          <a:xfrm>
            <a:off x="392639" y="4343891"/>
            <a:ext cx="5318761" cy="792480"/>
            <a:chOff x="392639" y="3285999"/>
            <a:chExt cx="5318761" cy="79248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7727313-2AE0-CE36-EB8E-09299FD83631}"/>
                </a:ext>
              </a:extLst>
            </p:cNvPr>
            <p:cNvGrpSpPr/>
            <p:nvPr/>
          </p:nvGrpSpPr>
          <p:grpSpPr>
            <a:xfrm>
              <a:off x="392639" y="3285999"/>
              <a:ext cx="5318761" cy="792480"/>
              <a:chOff x="-2373631" y="4026673"/>
              <a:chExt cx="5318761" cy="792480"/>
            </a:xfrm>
          </p:grpSpPr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B4873AA1-123A-7126-C12C-8AAB3082859C}"/>
                  </a:ext>
                </a:extLst>
              </p:cNvPr>
              <p:cNvSpPr/>
              <p:nvPr/>
            </p:nvSpPr>
            <p:spPr>
              <a:xfrm>
                <a:off x="-2373631" y="4026673"/>
                <a:ext cx="5318761" cy="792480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000" dirty="0"/>
                  <a:t>            No way to know who wrote the code</a:t>
                </a: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8C857082-D408-C16A-7598-8039EC327413}"/>
                  </a:ext>
                </a:extLst>
              </p:cNvPr>
              <p:cNvSpPr/>
              <p:nvPr/>
            </p:nvSpPr>
            <p:spPr>
              <a:xfrm>
                <a:off x="-2250688" y="4123823"/>
                <a:ext cx="598181" cy="5981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</p:grpSp>
        <p:pic>
          <p:nvPicPr>
            <p:cNvPr id="116" name="Graphic 115" descr="Employee badge with solid fill">
              <a:extLst>
                <a:ext uri="{FF2B5EF4-FFF2-40B4-BE49-F238E27FC236}">
                  <a16:creationId xmlns:a16="http://schemas.microsoft.com/office/drawing/2014/main" id="{CE95E301-C9D3-F5C4-26E5-AEE670535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2672" y="3416505"/>
              <a:ext cx="504000" cy="50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191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5C33B-C280-2DBF-F4BF-316F1946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643" y="236137"/>
            <a:ext cx="11406717" cy="908051"/>
          </a:xfrm>
        </p:spPr>
        <p:txBody>
          <a:bodyPr/>
          <a:lstStyle/>
          <a:p>
            <a:r>
              <a:rPr lang="en-GB" dirty="0"/>
              <a:t>The solution: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85DFF3-B02C-F868-BE09-0D69820A3BB9}"/>
              </a:ext>
            </a:extLst>
          </p:cNvPr>
          <p:cNvSpPr txBox="1"/>
          <p:nvPr/>
        </p:nvSpPr>
        <p:spPr>
          <a:xfrm>
            <a:off x="471632" y="5442706"/>
            <a:ext cx="11248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2"/>
                </a:solidFill>
              </a:rPr>
              <a:t>We started trialling Git in January 2023, switching to it full time in October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791E99-3117-DAC0-8A2A-06903F5EA737}"/>
              </a:ext>
            </a:extLst>
          </p:cNvPr>
          <p:cNvGrpSpPr/>
          <p:nvPr/>
        </p:nvGrpSpPr>
        <p:grpSpPr>
          <a:xfrm>
            <a:off x="4940745" y="1196755"/>
            <a:ext cx="2413000" cy="3926347"/>
            <a:chOff x="4940745" y="1196755"/>
            <a:chExt cx="2413000" cy="39263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FBC0CEB-5566-B995-F698-A21BF4878BE7}"/>
                </a:ext>
              </a:extLst>
            </p:cNvPr>
            <p:cNvGrpSpPr/>
            <p:nvPr/>
          </p:nvGrpSpPr>
          <p:grpSpPr>
            <a:xfrm>
              <a:off x="4940745" y="1196755"/>
              <a:ext cx="2413000" cy="3926347"/>
              <a:chOff x="6851291" y="3018272"/>
              <a:chExt cx="2413000" cy="3926347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C57D117-ADD7-5E23-F016-00775801A574}"/>
                  </a:ext>
                </a:extLst>
              </p:cNvPr>
              <p:cNvSpPr/>
              <p:nvPr/>
            </p:nvSpPr>
            <p:spPr>
              <a:xfrm>
                <a:off x="6851291" y="3018272"/>
                <a:ext cx="2413000" cy="3926347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1800000" rtlCol="0" anchor="t" anchorCtr="0"/>
              <a:lstStyle/>
              <a:p>
                <a:pPr algn="ctr"/>
                <a:r>
                  <a:rPr lang="en-GB" sz="2000" b="1" dirty="0"/>
                  <a:t>Industry standard version control</a:t>
                </a:r>
                <a:r>
                  <a:rPr lang="en-GB" sz="2000" dirty="0"/>
                  <a:t> system, used by </a:t>
                </a:r>
                <a:r>
                  <a:rPr lang="en-GB" sz="2000" b="1" dirty="0"/>
                  <a:t>93%</a:t>
                </a:r>
                <a:r>
                  <a:rPr lang="en-GB" sz="2000" dirty="0"/>
                  <a:t> of software developers</a:t>
                </a:r>
                <a:r>
                  <a:rPr lang="en-GB" sz="2000" baseline="30000" dirty="0"/>
                  <a:t>1 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82AD0C6-0EC7-518B-87A8-5D59B49B3B0C}"/>
                  </a:ext>
                </a:extLst>
              </p:cNvPr>
              <p:cNvSpPr/>
              <p:nvPr/>
            </p:nvSpPr>
            <p:spPr>
              <a:xfrm>
                <a:off x="7272931" y="3337876"/>
                <a:ext cx="1554480" cy="15544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3" name="Content Placeholder 41">
              <a:extLst>
                <a:ext uri="{FF2B5EF4-FFF2-40B4-BE49-F238E27FC236}">
                  <a16:creationId xmlns:a16="http://schemas.microsoft.com/office/drawing/2014/main" id="{77ECE0D0-87E6-FF01-EF98-437D6155C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361" y="1684335"/>
              <a:ext cx="1218528" cy="121852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190B7C-0A8C-8661-D7A6-9AD91B50FB59}"/>
              </a:ext>
            </a:extLst>
          </p:cNvPr>
          <p:cNvGrpSpPr/>
          <p:nvPr/>
        </p:nvGrpSpPr>
        <p:grpSpPr>
          <a:xfrm>
            <a:off x="1343492" y="1196755"/>
            <a:ext cx="2713575" cy="4086149"/>
            <a:chOff x="1343492" y="1196755"/>
            <a:chExt cx="2713575" cy="408614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55669C8-04EC-8640-32A8-B0409AE30785}"/>
                </a:ext>
              </a:extLst>
            </p:cNvPr>
            <p:cNvGrpSpPr/>
            <p:nvPr/>
          </p:nvGrpSpPr>
          <p:grpSpPr>
            <a:xfrm>
              <a:off x="1343492" y="1196755"/>
              <a:ext cx="2413000" cy="3926347"/>
              <a:chOff x="1459062" y="1144188"/>
              <a:chExt cx="2413000" cy="3926347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7F50C62-61BB-4FB9-0331-C475736F085B}"/>
                  </a:ext>
                </a:extLst>
              </p:cNvPr>
              <p:cNvSpPr/>
              <p:nvPr/>
            </p:nvSpPr>
            <p:spPr>
              <a:xfrm>
                <a:off x="1459062" y="1144188"/>
                <a:ext cx="2413000" cy="3926347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00000" rtlCol="0" anchor="t" anchorCtr="0"/>
              <a:lstStyle/>
              <a:p>
                <a:pPr algn="ctr"/>
                <a:r>
                  <a:rPr lang="en-GB" sz="2000" b="1" dirty="0"/>
                  <a:t>Linus Torvalds </a:t>
                </a:r>
                <a:r>
                  <a:rPr lang="en-GB" sz="2000" dirty="0"/>
                  <a:t>created Git in 2005, while developing </a:t>
                </a:r>
              </a:p>
              <a:p>
                <a:pPr algn="ctr"/>
                <a:r>
                  <a:rPr lang="en-GB" sz="2000" dirty="0"/>
                  <a:t>Linux</a:t>
                </a:r>
              </a:p>
              <a:p>
                <a:pPr algn="ctr"/>
                <a:endParaRPr lang="en-GB" sz="2400" b="1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A8A486D-28EE-5475-3095-F7997C3A2AF4}"/>
                  </a:ext>
                </a:extLst>
              </p:cNvPr>
              <p:cNvSpPr/>
              <p:nvPr/>
            </p:nvSpPr>
            <p:spPr>
              <a:xfrm>
                <a:off x="1880702" y="1463792"/>
                <a:ext cx="1554480" cy="15544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" name="Graphic 9" descr="Comment Important with solid fill">
                <a:extLst>
                  <a:ext uri="{FF2B5EF4-FFF2-40B4-BE49-F238E27FC236}">
                    <a16:creationId xmlns:a16="http://schemas.microsoft.com/office/drawing/2014/main" id="{2B1ED133-7E3E-3C10-4787-E225152AB7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061042" y="1699872"/>
                <a:ext cx="1188720" cy="1188720"/>
              </a:xfrm>
              <a:prstGeom prst="rect">
                <a:avLst/>
              </a:prstGeom>
            </p:spPr>
          </p:pic>
        </p:grpSp>
        <p:pic>
          <p:nvPicPr>
            <p:cNvPr id="5" name="Picture 4" descr="A cartoon penguin with yellow feet&#10;&#10;Description automatically generated">
              <a:extLst>
                <a:ext uri="{FF2B5EF4-FFF2-40B4-BE49-F238E27FC236}">
                  <a16:creationId xmlns:a16="http://schemas.microsoft.com/office/drawing/2014/main" id="{46E308CE-0126-AC62-247A-4ABF6475B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714" y="4032626"/>
              <a:ext cx="1074353" cy="12502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2364132-5F19-18C0-1FA5-CBE835AD9C1B}"/>
                </a:ext>
              </a:extLst>
            </p:cNvPr>
            <p:cNvSpPr/>
            <p:nvPr/>
          </p:nvSpPr>
          <p:spPr>
            <a:xfrm>
              <a:off x="1775992" y="1516359"/>
              <a:ext cx="1548000" cy="1548000"/>
            </a:xfrm>
            <a:prstGeom prst="ellipse">
              <a:avLst/>
            </a:prstGeom>
            <a:blipFill>
              <a:blip r:embed="rId7"/>
              <a:stretch>
                <a:fillRect l="775" t="-8684" r="-775" b="-16952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9AB849B1-D24E-388E-923F-7E17FC6CE6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388" y="240556"/>
            <a:ext cx="1129429" cy="47206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BE9E388-E791-A9DD-1810-7B5B59ECCD09}"/>
              </a:ext>
            </a:extLst>
          </p:cNvPr>
          <p:cNvGrpSpPr/>
          <p:nvPr/>
        </p:nvGrpSpPr>
        <p:grpSpPr>
          <a:xfrm>
            <a:off x="8537997" y="1196755"/>
            <a:ext cx="2413000" cy="3926347"/>
            <a:chOff x="8537997" y="1196755"/>
            <a:chExt cx="2413000" cy="392634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8A26FB1-766B-F774-C60E-EB7EE7A8D010}"/>
                </a:ext>
              </a:extLst>
            </p:cNvPr>
            <p:cNvGrpSpPr/>
            <p:nvPr/>
          </p:nvGrpSpPr>
          <p:grpSpPr>
            <a:xfrm>
              <a:off x="8537997" y="1196755"/>
              <a:ext cx="2413000" cy="3926347"/>
              <a:chOff x="6993531" y="3018271"/>
              <a:chExt cx="2413000" cy="3926347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C9B9B75C-8F9F-9050-67BE-8FA52B458D9A}"/>
                  </a:ext>
                </a:extLst>
              </p:cNvPr>
              <p:cNvSpPr/>
              <p:nvPr/>
            </p:nvSpPr>
            <p:spPr>
              <a:xfrm>
                <a:off x="6993531" y="3018271"/>
                <a:ext cx="2413000" cy="3926347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00000" rtlCol="0" anchor="t" anchorCtr="1"/>
              <a:lstStyle/>
              <a:p>
                <a:pPr algn="ctr"/>
                <a:r>
                  <a:rPr lang="en-GB" sz="2000" dirty="0"/>
                  <a:t>We use the platform </a:t>
                </a:r>
                <a:r>
                  <a:rPr lang="en-GB" sz="2000" b="1" dirty="0"/>
                  <a:t>GitHub</a:t>
                </a:r>
                <a:r>
                  <a:rPr lang="en-GB" sz="2000" dirty="0"/>
                  <a:t> to manage our Git system, like over </a:t>
                </a:r>
                <a:r>
                  <a:rPr lang="en-GB" sz="2000" b="1" dirty="0"/>
                  <a:t>100 million </a:t>
                </a:r>
                <a:r>
                  <a:rPr lang="en-GB" sz="2000" dirty="0"/>
                  <a:t>other active users</a:t>
                </a:r>
                <a:r>
                  <a:rPr lang="en-GB" sz="2000" baseline="30000" dirty="0"/>
                  <a:t>2</a:t>
                </a:r>
                <a:r>
                  <a:rPr lang="en-GB" sz="2000" dirty="0"/>
                  <a:t> </a:t>
                </a:r>
                <a:endParaRPr lang="en-GB" sz="2000" b="1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9304550-BA88-DE09-EDE9-373568612C08}"/>
                  </a:ext>
                </a:extLst>
              </p:cNvPr>
              <p:cNvSpPr/>
              <p:nvPr/>
            </p:nvSpPr>
            <p:spPr>
              <a:xfrm>
                <a:off x="7422791" y="3337875"/>
                <a:ext cx="1554480" cy="15544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9" name="Picture 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65A5952A-B0B8-85AF-39BB-8868D0A1C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4497" y="1570359"/>
              <a:ext cx="1440000" cy="1440000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87AC9CA-9DDD-92A9-6E58-63F93B77821C}"/>
              </a:ext>
            </a:extLst>
          </p:cNvPr>
          <p:cNvSpPr txBox="1"/>
          <p:nvPr/>
        </p:nvSpPr>
        <p:spPr>
          <a:xfrm>
            <a:off x="143934" y="6478944"/>
            <a:ext cx="2917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aseline="30000" dirty="0"/>
              <a:t>1</a:t>
            </a:r>
            <a:r>
              <a:rPr lang="en-GB" sz="1200" dirty="0"/>
              <a:t> </a:t>
            </a:r>
            <a:r>
              <a:rPr lang="en-GB" sz="1200" dirty="0">
                <a:hlinkClick r:id="rId10"/>
              </a:rPr>
              <a:t>Stack Overflow Development Survey, 2023</a:t>
            </a:r>
            <a:endParaRPr lang="en-GB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C48B9C-9238-2CD4-35D7-D651BFCA5BE2}"/>
              </a:ext>
            </a:extLst>
          </p:cNvPr>
          <p:cNvSpPr txBox="1"/>
          <p:nvPr/>
        </p:nvSpPr>
        <p:spPr>
          <a:xfrm>
            <a:off x="2982714" y="6478943"/>
            <a:ext cx="2103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aseline="30000" dirty="0"/>
              <a:t>2</a:t>
            </a:r>
            <a:r>
              <a:rPr lang="en-GB" sz="1200" dirty="0"/>
              <a:t> </a:t>
            </a:r>
            <a:r>
              <a:rPr lang="en-GB" sz="1200" dirty="0">
                <a:hlinkClick r:id="rId11"/>
              </a:rPr>
              <a:t>GitHub Company News, 2023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0883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9">
            <a:extLst>
              <a:ext uri="{FF2B5EF4-FFF2-40B4-BE49-F238E27FC236}">
                <a16:creationId xmlns:a16="http://schemas.microsoft.com/office/drawing/2014/main" id="{1A5D3276-BE03-6E91-BB4C-D91F79F2AF7E}"/>
              </a:ext>
            </a:extLst>
          </p:cNvPr>
          <p:cNvSpPr/>
          <p:nvPr/>
        </p:nvSpPr>
        <p:spPr>
          <a:xfrm>
            <a:off x="4514082" y="2644762"/>
            <a:ext cx="4406630" cy="1174831"/>
          </a:xfrm>
          <a:custGeom>
            <a:avLst/>
            <a:gdLst>
              <a:gd name="connsiteX0" fmla="*/ 0 w 4072596"/>
              <a:gd name="connsiteY0" fmla="*/ 253841 h 1523044"/>
              <a:gd name="connsiteX1" fmla="*/ 253841 w 4072596"/>
              <a:gd name="connsiteY1" fmla="*/ 0 h 1523044"/>
              <a:gd name="connsiteX2" fmla="*/ 3818755 w 4072596"/>
              <a:gd name="connsiteY2" fmla="*/ 0 h 1523044"/>
              <a:gd name="connsiteX3" fmla="*/ 4072596 w 4072596"/>
              <a:gd name="connsiteY3" fmla="*/ 253841 h 1523044"/>
              <a:gd name="connsiteX4" fmla="*/ 4072596 w 4072596"/>
              <a:gd name="connsiteY4" fmla="*/ 1269203 h 1523044"/>
              <a:gd name="connsiteX5" fmla="*/ 3818755 w 4072596"/>
              <a:gd name="connsiteY5" fmla="*/ 1523044 h 1523044"/>
              <a:gd name="connsiteX6" fmla="*/ 253841 w 4072596"/>
              <a:gd name="connsiteY6" fmla="*/ 1523044 h 1523044"/>
              <a:gd name="connsiteX7" fmla="*/ 0 w 4072596"/>
              <a:gd name="connsiteY7" fmla="*/ 1269203 h 1523044"/>
              <a:gd name="connsiteX8" fmla="*/ 0 w 4072596"/>
              <a:gd name="connsiteY8" fmla="*/ 253841 h 1523044"/>
              <a:gd name="connsiteX0" fmla="*/ 253841 w 4072596"/>
              <a:gd name="connsiteY0" fmla="*/ 0 h 1523044"/>
              <a:gd name="connsiteX1" fmla="*/ 3818755 w 4072596"/>
              <a:gd name="connsiteY1" fmla="*/ 0 h 1523044"/>
              <a:gd name="connsiteX2" fmla="*/ 4072596 w 4072596"/>
              <a:gd name="connsiteY2" fmla="*/ 253841 h 1523044"/>
              <a:gd name="connsiteX3" fmla="*/ 4072596 w 4072596"/>
              <a:gd name="connsiteY3" fmla="*/ 1269203 h 1523044"/>
              <a:gd name="connsiteX4" fmla="*/ 3818755 w 4072596"/>
              <a:gd name="connsiteY4" fmla="*/ 1523044 h 1523044"/>
              <a:gd name="connsiteX5" fmla="*/ 253841 w 4072596"/>
              <a:gd name="connsiteY5" fmla="*/ 1523044 h 1523044"/>
              <a:gd name="connsiteX6" fmla="*/ 0 w 4072596"/>
              <a:gd name="connsiteY6" fmla="*/ 1269203 h 1523044"/>
              <a:gd name="connsiteX7" fmla="*/ 0 w 4072596"/>
              <a:gd name="connsiteY7" fmla="*/ 253841 h 1523044"/>
              <a:gd name="connsiteX8" fmla="*/ 345281 w 4072596"/>
              <a:gd name="connsiteY8" fmla="*/ 91440 h 1523044"/>
              <a:gd name="connsiteX0" fmla="*/ 380300 w 4072596"/>
              <a:gd name="connsiteY0" fmla="*/ 0 h 1717597"/>
              <a:gd name="connsiteX1" fmla="*/ 3818755 w 4072596"/>
              <a:gd name="connsiteY1" fmla="*/ 194553 h 1717597"/>
              <a:gd name="connsiteX2" fmla="*/ 4072596 w 4072596"/>
              <a:gd name="connsiteY2" fmla="*/ 448394 h 1717597"/>
              <a:gd name="connsiteX3" fmla="*/ 4072596 w 4072596"/>
              <a:gd name="connsiteY3" fmla="*/ 1463756 h 1717597"/>
              <a:gd name="connsiteX4" fmla="*/ 3818755 w 4072596"/>
              <a:gd name="connsiteY4" fmla="*/ 1717597 h 1717597"/>
              <a:gd name="connsiteX5" fmla="*/ 253841 w 4072596"/>
              <a:gd name="connsiteY5" fmla="*/ 1717597 h 1717597"/>
              <a:gd name="connsiteX6" fmla="*/ 0 w 4072596"/>
              <a:gd name="connsiteY6" fmla="*/ 1463756 h 1717597"/>
              <a:gd name="connsiteX7" fmla="*/ 0 w 4072596"/>
              <a:gd name="connsiteY7" fmla="*/ 448394 h 1717597"/>
              <a:gd name="connsiteX8" fmla="*/ 345281 w 4072596"/>
              <a:gd name="connsiteY8" fmla="*/ 285993 h 1717597"/>
              <a:gd name="connsiteX0" fmla="*/ 3818755 w 4072596"/>
              <a:gd name="connsiteY0" fmla="*/ 0 h 1523044"/>
              <a:gd name="connsiteX1" fmla="*/ 4072596 w 4072596"/>
              <a:gd name="connsiteY1" fmla="*/ 253841 h 1523044"/>
              <a:gd name="connsiteX2" fmla="*/ 4072596 w 4072596"/>
              <a:gd name="connsiteY2" fmla="*/ 1269203 h 1523044"/>
              <a:gd name="connsiteX3" fmla="*/ 3818755 w 4072596"/>
              <a:gd name="connsiteY3" fmla="*/ 1523044 h 1523044"/>
              <a:gd name="connsiteX4" fmla="*/ 253841 w 4072596"/>
              <a:gd name="connsiteY4" fmla="*/ 1523044 h 1523044"/>
              <a:gd name="connsiteX5" fmla="*/ 0 w 4072596"/>
              <a:gd name="connsiteY5" fmla="*/ 1269203 h 1523044"/>
              <a:gd name="connsiteX6" fmla="*/ 0 w 4072596"/>
              <a:gd name="connsiteY6" fmla="*/ 253841 h 1523044"/>
              <a:gd name="connsiteX7" fmla="*/ 345281 w 4072596"/>
              <a:gd name="connsiteY7" fmla="*/ 91440 h 1523044"/>
              <a:gd name="connsiteX0" fmla="*/ 4072596 w 4072596"/>
              <a:gd name="connsiteY0" fmla="*/ 195317 h 1464520"/>
              <a:gd name="connsiteX1" fmla="*/ 4072596 w 4072596"/>
              <a:gd name="connsiteY1" fmla="*/ 1210679 h 1464520"/>
              <a:gd name="connsiteX2" fmla="*/ 3818755 w 4072596"/>
              <a:gd name="connsiteY2" fmla="*/ 1464520 h 1464520"/>
              <a:gd name="connsiteX3" fmla="*/ 253841 w 4072596"/>
              <a:gd name="connsiteY3" fmla="*/ 1464520 h 1464520"/>
              <a:gd name="connsiteX4" fmla="*/ 0 w 4072596"/>
              <a:gd name="connsiteY4" fmla="*/ 1210679 h 1464520"/>
              <a:gd name="connsiteX5" fmla="*/ 0 w 4072596"/>
              <a:gd name="connsiteY5" fmla="*/ 195317 h 1464520"/>
              <a:gd name="connsiteX6" fmla="*/ 345281 w 4072596"/>
              <a:gd name="connsiteY6" fmla="*/ 32916 h 1464520"/>
              <a:gd name="connsiteX0" fmla="*/ 4072596 w 4072596"/>
              <a:gd name="connsiteY0" fmla="*/ 0 h 1269203"/>
              <a:gd name="connsiteX1" fmla="*/ 4072596 w 4072596"/>
              <a:gd name="connsiteY1" fmla="*/ 1015362 h 1269203"/>
              <a:gd name="connsiteX2" fmla="*/ 3818755 w 4072596"/>
              <a:gd name="connsiteY2" fmla="*/ 1269203 h 1269203"/>
              <a:gd name="connsiteX3" fmla="*/ 253841 w 4072596"/>
              <a:gd name="connsiteY3" fmla="*/ 1269203 h 1269203"/>
              <a:gd name="connsiteX4" fmla="*/ 0 w 4072596"/>
              <a:gd name="connsiteY4" fmla="*/ 1015362 h 1269203"/>
              <a:gd name="connsiteX5" fmla="*/ 0 w 4072596"/>
              <a:gd name="connsiteY5" fmla="*/ 0 h 126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2596" h="1269203">
                <a:moveTo>
                  <a:pt x="4072596" y="0"/>
                </a:moveTo>
                <a:lnTo>
                  <a:pt x="4072596" y="1015362"/>
                </a:lnTo>
                <a:cubicBezTo>
                  <a:pt x="4072596" y="1155555"/>
                  <a:pt x="3958948" y="1269203"/>
                  <a:pt x="3818755" y="1269203"/>
                </a:cubicBezTo>
                <a:lnTo>
                  <a:pt x="253841" y="1269203"/>
                </a:lnTo>
                <a:cubicBezTo>
                  <a:pt x="113648" y="1269203"/>
                  <a:pt x="0" y="1155555"/>
                  <a:pt x="0" y="1015362"/>
                </a:cubicBezTo>
                <a:lnTo>
                  <a:pt x="0" y="0"/>
                </a:lnTo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8714F3-07E8-AF9E-6E9B-5E5A26FDFB27}"/>
              </a:ext>
            </a:extLst>
          </p:cNvPr>
          <p:cNvCxnSpPr>
            <a:cxnSpLocks/>
          </p:cNvCxnSpPr>
          <p:nvPr/>
        </p:nvCxnSpPr>
        <p:spPr>
          <a:xfrm flipV="1">
            <a:off x="2845839" y="2447444"/>
            <a:ext cx="8574881" cy="326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0F9DB4B-B9D1-97A9-7F5F-B5E149C0C9B6}"/>
              </a:ext>
            </a:extLst>
          </p:cNvPr>
          <p:cNvSpPr/>
          <p:nvPr/>
        </p:nvSpPr>
        <p:spPr>
          <a:xfrm>
            <a:off x="2845839" y="2253388"/>
            <a:ext cx="394635" cy="39463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48687B-C9BF-B576-382A-3BCC375DD292}"/>
              </a:ext>
            </a:extLst>
          </p:cNvPr>
          <p:cNvSpPr/>
          <p:nvPr/>
        </p:nvSpPr>
        <p:spPr>
          <a:xfrm>
            <a:off x="3581053" y="2253388"/>
            <a:ext cx="394635" cy="39463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BC6ED2E-21DB-8284-F03F-658F998757B4}"/>
              </a:ext>
            </a:extLst>
          </p:cNvPr>
          <p:cNvSpPr/>
          <p:nvPr/>
        </p:nvSpPr>
        <p:spPr>
          <a:xfrm>
            <a:off x="4316267" y="2253387"/>
            <a:ext cx="394635" cy="39463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ABDA64D-DFB5-EF60-E1BC-CAD9444F6293}"/>
              </a:ext>
            </a:extLst>
          </p:cNvPr>
          <p:cNvSpPr/>
          <p:nvPr/>
        </p:nvSpPr>
        <p:spPr>
          <a:xfrm>
            <a:off x="8727551" y="2250127"/>
            <a:ext cx="394635" cy="3946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6CE3B04-7EB5-4A1A-25D0-D6F657752C54}"/>
              </a:ext>
            </a:extLst>
          </p:cNvPr>
          <p:cNvSpPr/>
          <p:nvPr/>
        </p:nvSpPr>
        <p:spPr>
          <a:xfrm>
            <a:off x="10933192" y="2250127"/>
            <a:ext cx="394635" cy="39463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F279A19-E4BF-2E45-E32F-5348540705F2}"/>
              </a:ext>
            </a:extLst>
          </p:cNvPr>
          <p:cNvSpPr/>
          <p:nvPr/>
        </p:nvSpPr>
        <p:spPr>
          <a:xfrm>
            <a:off x="5051481" y="3620976"/>
            <a:ext cx="394635" cy="39463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FB8CD10-7397-A230-ED36-4371A3F4FE75}"/>
              </a:ext>
            </a:extLst>
          </p:cNvPr>
          <p:cNvSpPr/>
          <p:nvPr/>
        </p:nvSpPr>
        <p:spPr>
          <a:xfrm>
            <a:off x="5786695" y="3617603"/>
            <a:ext cx="394635" cy="39463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5F1171F-2210-0E7D-0F67-264B125BE351}"/>
              </a:ext>
            </a:extLst>
          </p:cNvPr>
          <p:cNvSpPr/>
          <p:nvPr/>
        </p:nvSpPr>
        <p:spPr>
          <a:xfrm>
            <a:off x="7992337" y="3596461"/>
            <a:ext cx="394635" cy="39463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D93920FC-081B-311E-3BA2-A0170DDEFE6A}"/>
              </a:ext>
            </a:extLst>
          </p:cNvPr>
          <p:cNvSpPr/>
          <p:nvPr/>
        </p:nvSpPr>
        <p:spPr>
          <a:xfrm>
            <a:off x="763573" y="2141120"/>
            <a:ext cx="1620000" cy="612648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main</a:t>
            </a: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55901CE4-2EC8-71E0-0255-2CD8D2784667}"/>
              </a:ext>
            </a:extLst>
          </p:cNvPr>
          <p:cNvSpPr/>
          <p:nvPr/>
        </p:nvSpPr>
        <p:spPr>
          <a:xfrm>
            <a:off x="763573" y="3508661"/>
            <a:ext cx="1620000" cy="612648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accent1"/>
                </a:solidFill>
              </a:rPr>
              <a:t>Regression models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30ED29-5815-D23A-965A-B89C230A699F}"/>
              </a:ext>
            </a:extLst>
          </p:cNvPr>
          <p:cNvSpPr txBox="1"/>
          <p:nvPr/>
        </p:nvSpPr>
        <p:spPr>
          <a:xfrm rot="19368622">
            <a:off x="2296132" y="2831242"/>
            <a:ext cx="974947" cy="26161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GB" sz="1100" dirty="0"/>
              <a:t>Set up folders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4BAF15-1435-CA06-06B1-A2CFDECA4F1D}"/>
              </a:ext>
            </a:extLst>
          </p:cNvPr>
          <p:cNvSpPr txBox="1"/>
          <p:nvPr/>
        </p:nvSpPr>
        <p:spPr>
          <a:xfrm rot="19368622">
            <a:off x="2963987" y="2805564"/>
            <a:ext cx="889987" cy="26161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GB" sz="1100" dirty="0"/>
              <a:t>Add readme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F3568E-02A7-189A-AB49-37CC16BD5D6F}"/>
              </a:ext>
            </a:extLst>
          </p:cNvPr>
          <p:cNvSpPr txBox="1"/>
          <p:nvPr/>
        </p:nvSpPr>
        <p:spPr>
          <a:xfrm rot="19368622">
            <a:off x="3659559" y="2825428"/>
            <a:ext cx="955711" cy="26161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GB" sz="1100" dirty="0"/>
              <a:t>Add </a:t>
            </a:r>
            <a:r>
              <a:rPr lang="en-GB" sz="1100" dirty="0" err="1"/>
              <a:t>gitignore</a:t>
            </a:r>
            <a:endParaRPr lang="en-GB" sz="11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1EF734-83E9-56A6-A17B-BA7CD4CEDAAD}"/>
              </a:ext>
            </a:extLst>
          </p:cNvPr>
          <p:cNvSpPr txBox="1"/>
          <p:nvPr/>
        </p:nvSpPr>
        <p:spPr>
          <a:xfrm rot="19368622">
            <a:off x="4419454" y="4161755"/>
            <a:ext cx="1130438" cy="43088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GB" sz="1100" dirty="0"/>
              <a:t>Clean regression</a:t>
            </a:r>
          </a:p>
          <a:p>
            <a:pPr algn="r"/>
            <a:r>
              <a:rPr lang="en-GB" sz="1100" dirty="0"/>
              <a:t> variables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FBF909-7F8B-95A4-3C6A-9D13184D97E1}"/>
              </a:ext>
            </a:extLst>
          </p:cNvPr>
          <p:cNvSpPr txBox="1"/>
          <p:nvPr/>
        </p:nvSpPr>
        <p:spPr>
          <a:xfrm rot="19368622">
            <a:off x="5398315" y="4104534"/>
            <a:ext cx="817852" cy="43088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GB" sz="1100" dirty="0"/>
              <a:t>Check </a:t>
            </a:r>
          </a:p>
          <a:p>
            <a:pPr algn="r"/>
            <a:r>
              <a:rPr lang="en-GB" sz="1100" dirty="0"/>
              <a:t>diagnostics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C2B7F3-AABE-D50C-F255-A6722619ABF5}"/>
              </a:ext>
            </a:extLst>
          </p:cNvPr>
          <p:cNvSpPr txBox="1"/>
          <p:nvPr/>
        </p:nvSpPr>
        <p:spPr>
          <a:xfrm rot="19368622">
            <a:off x="7727546" y="4017244"/>
            <a:ext cx="596638" cy="43088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GB" sz="1100" dirty="0"/>
              <a:t>Create </a:t>
            </a:r>
          </a:p>
          <a:p>
            <a:pPr algn="r"/>
            <a:r>
              <a:rPr lang="en-GB" sz="1100" dirty="0"/>
              <a:t>report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32FD15-5BBD-1203-B820-FDFC9E1C043E}"/>
              </a:ext>
            </a:extLst>
          </p:cNvPr>
          <p:cNvSpPr txBox="1"/>
          <p:nvPr/>
        </p:nvSpPr>
        <p:spPr>
          <a:xfrm rot="19368622">
            <a:off x="10703549" y="2677261"/>
            <a:ext cx="724878" cy="6001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GB" sz="1100" dirty="0"/>
              <a:t>Update </a:t>
            </a:r>
          </a:p>
          <a:p>
            <a:pPr algn="r"/>
            <a:r>
              <a:rPr lang="en-GB" sz="1100" dirty="0"/>
              <a:t>fieldwork</a:t>
            </a:r>
          </a:p>
          <a:p>
            <a:pPr algn="r"/>
            <a:r>
              <a:rPr lang="en-GB" sz="1100" dirty="0"/>
              <a:t>materials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15E6CC-D6D2-46BB-7A63-6C7BA2C87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repository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B5D08D-694C-4D69-8E8E-38313F9DBAEA}"/>
              </a:ext>
            </a:extLst>
          </p:cNvPr>
          <p:cNvCxnSpPr>
            <a:cxnSpLocks/>
            <a:stCxn id="67" idx="2"/>
            <a:endCxn id="9" idx="0"/>
          </p:cNvCxnSpPr>
          <p:nvPr/>
        </p:nvCxnSpPr>
        <p:spPr>
          <a:xfrm flipH="1">
            <a:off x="3778371" y="967277"/>
            <a:ext cx="1572877" cy="128611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B5AF275-45D8-90D8-EBA0-4F7A32390AB3}"/>
              </a:ext>
            </a:extLst>
          </p:cNvPr>
          <p:cNvCxnSpPr>
            <a:cxnSpLocks/>
            <a:stCxn id="79" idx="1"/>
            <a:endCxn id="5" idx="4"/>
          </p:cNvCxnSpPr>
          <p:nvPr/>
        </p:nvCxnSpPr>
        <p:spPr>
          <a:xfrm flipV="1">
            <a:off x="3148370" y="3584626"/>
            <a:ext cx="1365712" cy="96389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86F469-716F-06E0-8B1F-874F5D587C7C}"/>
              </a:ext>
            </a:extLst>
          </p:cNvPr>
          <p:cNvCxnSpPr>
            <a:cxnSpLocks/>
            <a:stCxn id="77" idx="1"/>
            <a:endCxn id="12" idx="5"/>
          </p:cNvCxnSpPr>
          <p:nvPr/>
        </p:nvCxnSpPr>
        <p:spPr>
          <a:xfrm flipH="1" flipV="1">
            <a:off x="9064393" y="2586969"/>
            <a:ext cx="1015059" cy="879767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D5AF920-A9D1-05F3-2EFE-749A0C8EFF7C}"/>
              </a:ext>
            </a:extLst>
          </p:cNvPr>
          <p:cNvCxnSpPr>
            <a:cxnSpLocks/>
            <a:stCxn id="63" idx="0"/>
            <a:endCxn id="26" idx="0"/>
          </p:cNvCxnSpPr>
          <p:nvPr/>
        </p:nvCxnSpPr>
        <p:spPr>
          <a:xfrm>
            <a:off x="1527575" y="1727877"/>
            <a:ext cx="1176965" cy="1129965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68FB16E-D301-A298-295F-34772C494A3F}"/>
              </a:ext>
            </a:extLst>
          </p:cNvPr>
          <p:cNvCxnSpPr>
            <a:cxnSpLocks/>
            <a:stCxn id="67" idx="3"/>
            <a:endCxn id="15" idx="0"/>
          </p:cNvCxnSpPr>
          <p:nvPr/>
        </p:nvCxnSpPr>
        <p:spPr>
          <a:xfrm flipH="1">
            <a:off x="5248799" y="1381277"/>
            <a:ext cx="732449" cy="223969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89E0588-E260-83D9-9724-97831C8739BE}"/>
              </a:ext>
            </a:extLst>
          </p:cNvPr>
          <p:cNvCxnSpPr>
            <a:cxnSpLocks/>
            <a:stCxn id="75" idx="3"/>
            <a:endCxn id="13" idx="0"/>
          </p:cNvCxnSpPr>
          <p:nvPr/>
        </p:nvCxnSpPr>
        <p:spPr>
          <a:xfrm flipH="1">
            <a:off x="11130510" y="1505279"/>
            <a:ext cx="17445" cy="74484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3" name="Flowchart: Alternate Process 62">
            <a:extLst>
              <a:ext uri="{FF2B5EF4-FFF2-40B4-BE49-F238E27FC236}">
                <a16:creationId xmlns:a16="http://schemas.microsoft.com/office/drawing/2014/main" id="{95EDAC08-E5EA-D7CD-66E9-903F189AD5FC}"/>
              </a:ext>
            </a:extLst>
          </p:cNvPr>
          <p:cNvSpPr/>
          <p:nvPr/>
        </p:nvSpPr>
        <p:spPr>
          <a:xfrm rot="5400000">
            <a:off x="483575" y="1097877"/>
            <a:ext cx="828000" cy="1260000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/>
              <a:t>Commit Summary</a:t>
            </a:r>
          </a:p>
          <a:p>
            <a:pPr algn="ctr"/>
            <a:r>
              <a:rPr lang="en-GB" sz="1100" i="1" dirty="0"/>
              <a:t>Description of commit</a:t>
            </a:r>
          </a:p>
        </p:txBody>
      </p:sp>
      <p:sp>
        <p:nvSpPr>
          <p:cNvPr id="67" name="Flowchart: Alternate Process 66">
            <a:extLst>
              <a:ext uri="{FF2B5EF4-FFF2-40B4-BE49-F238E27FC236}">
                <a16:creationId xmlns:a16="http://schemas.microsoft.com/office/drawing/2014/main" id="{EB2175CA-C0B5-0DE4-430D-B6EE710DF3DC}"/>
              </a:ext>
            </a:extLst>
          </p:cNvPr>
          <p:cNvSpPr/>
          <p:nvPr/>
        </p:nvSpPr>
        <p:spPr>
          <a:xfrm rot="5400000">
            <a:off x="5567248" y="337277"/>
            <a:ext cx="828000" cy="1260000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/>
              <a:t>Commit</a:t>
            </a:r>
          </a:p>
          <a:p>
            <a:pPr algn="ctr"/>
            <a:r>
              <a:rPr lang="en-GB" sz="1100" i="1" dirty="0"/>
              <a:t>Snapshot of the project</a:t>
            </a:r>
          </a:p>
        </p:txBody>
      </p:sp>
      <p:sp>
        <p:nvSpPr>
          <p:cNvPr id="71" name="Flowchart: Alternate Process 70">
            <a:extLst>
              <a:ext uri="{FF2B5EF4-FFF2-40B4-BE49-F238E27FC236}">
                <a16:creationId xmlns:a16="http://schemas.microsoft.com/office/drawing/2014/main" id="{D21A183E-3468-10D4-5773-FCD01C9DF90A}"/>
              </a:ext>
            </a:extLst>
          </p:cNvPr>
          <p:cNvSpPr/>
          <p:nvPr/>
        </p:nvSpPr>
        <p:spPr>
          <a:xfrm rot="5400000">
            <a:off x="7494633" y="958759"/>
            <a:ext cx="828000" cy="1260000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/>
              <a:t>Main branch</a:t>
            </a:r>
          </a:p>
          <a:p>
            <a:pPr algn="ctr"/>
            <a:r>
              <a:rPr lang="en-GB" sz="1100" i="1" dirty="0"/>
              <a:t>Source of truth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5FEDE3A-51B2-5904-18CD-945C44506A5B}"/>
              </a:ext>
            </a:extLst>
          </p:cNvPr>
          <p:cNvCxnSpPr>
            <a:cxnSpLocks/>
            <a:stCxn id="71" idx="3"/>
          </p:cNvCxnSpPr>
          <p:nvPr/>
        </p:nvCxnSpPr>
        <p:spPr>
          <a:xfrm flipH="1">
            <a:off x="7595059" y="2002759"/>
            <a:ext cx="313574" cy="414113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5" name="Flowchart: Alternate Process 74">
            <a:extLst>
              <a:ext uri="{FF2B5EF4-FFF2-40B4-BE49-F238E27FC236}">
                <a16:creationId xmlns:a16="http://schemas.microsoft.com/office/drawing/2014/main" id="{3C9F7F3A-B871-1E06-9986-F21D88249B55}"/>
              </a:ext>
            </a:extLst>
          </p:cNvPr>
          <p:cNvSpPr/>
          <p:nvPr/>
        </p:nvSpPr>
        <p:spPr>
          <a:xfrm rot="5400000">
            <a:off x="10733955" y="461279"/>
            <a:ext cx="828000" cy="1260000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/>
              <a:t>Current status of the repo</a:t>
            </a:r>
          </a:p>
        </p:txBody>
      </p:sp>
      <p:sp>
        <p:nvSpPr>
          <p:cNvPr id="77" name="Flowchart: Alternate Process 76">
            <a:extLst>
              <a:ext uri="{FF2B5EF4-FFF2-40B4-BE49-F238E27FC236}">
                <a16:creationId xmlns:a16="http://schemas.microsoft.com/office/drawing/2014/main" id="{5C9B7D7C-95B5-9BDB-2E80-B258B97ACCBE}"/>
              </a:ext>
            </a:extLst>
          </p:cNvPr>
          <p:cNvSpPr/>
          <p:nvPr/>
        </p:nvSpPr>
        <p:spPr>
          <a:xfrm rot="5400000">
            <a:off x="9665452" y="3250736"/>
            <a:ext cx="828000" cy="1260000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/>
              <a:t>Merge</a:t>
            </a:r>
          </a:p>
          <a:p>
            <a:pPr algn="ctr"/>
            <a:r>
              <a:rPr lang="en-GB" sz="1200" i="1" dirty="0"/>
              <a:t>Brings changes into main after Pull Request</a:t>
            </a:r>
          </a:p>
        </p:txBody>
      </p:sp>
      <p:sp>
        <p:nvSpPr>
          <p:cNvPr id="79" name="Flowchart: Alternate Process 78">
            <a:extLst>
              <a:ext uri="{FF2B5EF4-FFF2-40B4-BE49-F238E27FC236}">
                <a16:creationId xmlns:a16="http://schemas.microsoft.com/office/drawing/2014/main" id="{ACA764CC-284F-B0D8-B2E0-8F3F42E78B42}"/>
              </a:ext>
            </a:extLst>
          </p:cNvPr>
          <p:cNvSpPr/>
          <p:nvPr/>
        </p:nvSpPr>
        <p:spPr>
          <a:xfrm rot="5400000">
            <a:off x="2734370" y="4332522"/>
            <a:ext cx="828000" cy="1260000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/>
              <a:t>New branch</a:t>
            </a:r>
          </a:p>
          <a:p>
            <a:pPr algn="ctr"/>
            <a:r>
              <a:rPr lang="en-GB" sz="1100" i="1" dirty="0"/>
              <a:t>Work without changing main</a:t>
            </a:r>
          </a:p>
        </p:txBody>
      </p:sp>
    </p:spTree>
    <p:extLst>
      <p:ext uri="{BB962C8B-B14F-4D97-AF65-F5344CB8AC3E}">
        <p14:creationId xmlns:p14="http://schemas.microsoft.com/office/powerpoint/2010/main" val="368131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7" grpId="0" animBg="1"/>
      <p:bldP spid="71" grpId="0" animBg="1"/>
      <p:bldP spid="75" grpId="0" animBg="1"/>
      <p:bldP spid="77" grpId="0" animBg="1"/>
      <p:bldP spid="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9">
            <a:extLst>
              <a:ext uri="{FF2B5EF4-FFF2-40B4-BE49-F238E27FC236}">
                <a16:creationId xmlns:a16="http://schemas.microsoft.com/office/drawing/2014/main" id="{53236171-EA8F-86B9-E209-D1FD6F00039C}"/>
              </a:ext>
            </a:extLst>
          </p:cNvPr>
          <p:cNvSpPr/>
          <p:nvPr/>
        </p:nvSpPr>
        <p:spPr>
          <a:xfrm>
            <a:off x="4434388" y="2450706"/>
            <a:ext cx="5960064" cy="2731966"/>
          </a:xfrm>
          <a:custGeom>
            <a:avLst/>
            <a:gdLst>
              <a:gd name="connsiteX0" fmla="*/ 0 w 4072596"/>
              <a:gd name="connsiteY0" fmla="*/ 253841 h 1523044"/>
              <a:gd name="connsiteX1" fmla="*/ 253841 w 4072596"/>
              <a:gd name="connsiteY1" fmla="*/ 0 h 1523044"/>
              <a:gd name="connsiteX2" fmla="*/ 3818755 w 4072596"/>
              <a:gd name="connsiteY2" fmla="*/ 0 h 1523044"/>
              <a:gd name="connsiteX3" fmla="*/ 4072596 w 4072596"/>
              <a:gd name="connsiteY3" fmla="*/ 253841 h 1523044"/>
              <a:gd name="connsiteX4" fmla="*/ 4072596 w 4072596"/>
              <a:gd name="connsiteY4" fmla="*/ 1269203 h 1523044"/>
              <a:gd name="connsiteX5" fmla="*/ 3818755 w 4072596"/>
              <a:gd name="connsiteY5" fmla="*/ 1523044 h 1523044"/>
              <a:gd name="connsiteX6" fmla="*/ 253841 w 4072596"/>
              <a:gd name="connsiteY6" fmla="*/ 1523044 h 1523044"/>
              <a:gd name="connsiteX7" fmla="*/ 0 w 4072596"/>
              <a:gd name="connsiteY7" fmla="*/ 1269203 h 1523044"/>
              <a:gd name="connsiteX8" fmla="*/ 0 w 4072596"/>
              <a:gd name="connsiteY8" fmla="*/ 253841 h 1523044"/>
              <a:gd name="connsiteX0" fmla="*/ 253841 w 4072596"/>
              <a:gd name="connsiteY0" fmla="*/ 0 h 1523044"/>
              <a:gd name="connsiteX1" fmla="*/ 3818755 w 4072596"/>
              <a:gd name="connsiteY1" fmla="*/ 0 h 1523044"/>
              <a:gd name="connsiteX2" fmla="*/ 4072596 w 4072596"/>
              <a:gd name="connsiteY2" fmla="*/ 253841 h 1523044"/>
              <a:gd name="connsiteX3" fmla="*/ 4072596 w 4072596"/>
              <a:gd name="connsiteY3" fmla="*/ 1269203 h 1523044"/>
              <a:gd name="connsiteX4" fmla="*/ 3818755 w 4072596"/>
              <a:gd name="connsiteY4" fmla="*/ 1523044 h 1523044"/>
              <a:gd name="connsiteX5" fmla="*/ 253841 w 4072596"/>
              <a:gd name="connsiteY5" fmla="*/ 1523044 h 1523044"/>
              <a:gd name="connsiteX6" fmla="*/ 0 w 4072596"/>
              <a:gd name="connsiteY6" fmla="*/ 1269203 h 1523044"/>
              <a:gd name="connsiteX7" fmla="*/ 0 w 4072596"/>
              <a:gd name="connsiteY7" fmla="*/ 253841 h 1523044"/>
              <a:gd name="connsiteX8" fmla="*/ 345281 w 4072596"/>
              <a:gd name="connsiteY8" fmla="*/ 91440 h 1523044"/>
              <a:gd name="connsiteX0" fmla="*/ 380300 w 4072596"/>
              <a:gd name="connsiteY0" fmla="*/ 0 h 1717597"/>
              <a:gd name="connsiteX1" fmla="*/ 3818755 w 4072596"/>
              <a:gd name="connsiteY1" fmla="*/ 194553 h 1717597"/>
              <a:gd name="connsiteX2" fmla="*/ 4072596 w 4072596"/>
              <a:gd name="connsiteY2" fmla="*/ 448394 h 1717597"/>
              <a:gd name="connsiteX3" fmla="*/ 4072596 w 4072596"/>
              <a:gd name="connsiteY3" fmla="*/ 1463756 h 1717597"/>
              <a:gd name="connsiteX4" fmla="*/ 3818755 w 4072596"/>
              <a:gd name="connsiteY4" fmla="*/ 1717597 h 1717597"/>
              <a:gd name="connsiteX5" fmla="*/ 253841 w 4072596"/>
              <a:gd name="connsiteY5" fmla="*/ 1717597 h 1717597"/>
              <a:gd name="connsiteX6" fmla="*/ 0 w 4072596"/>
              <a:gd name="connsiteY6" fmla="*/ 1463756 h 1717597"/>
              <a:gd name="connsiteX7" fmla="*/ 0 w 4072596"/>
              <a:gd name="connsiteY7" fmla="*/ 448394 h 1717597"/>
              <a:gd name="connsiteX8" fmla="*/ 345281 w 4072596"/>
              <a:gd name="connsiteY8" fmla="*/ 285993 h 1717597"/>
              <a:gd name="connsiteX0" fmla="*/ 3818755 w 4072596"/>
              <a:gd name="connsiteY0" fmla="*/ 0 h 1523044"/>
              <a:gd name="connsiteX1" fmla="*/ 4072596 w 4072596"/>
              <a:gd name="connsiteY1" fmla="*/ 253841 h 1523044"/>
              <a:gd name="connsiteX2" fmla="*/ 4072596 w 4072596"/>
              <a:gd name="connsiteY2" fmla="*/ 1269203 h 1523044"/>
              <a:gd name="connsiteX3" fmla="*/ 3818755 w 4072596"/>
              <a:gd name="connsiteY3" fmla="*/ 1523044 h 1523044"/>
              <a:gd name="connsiteX4" fmla="*/ 253841 w 4072596"/>
              <a:gd name="connsiteY4" fmla="*/ 1523044 h 1523044"/>
              <a:gd name="connsiteX5" fmla="*/ 0 w 4072596"/>
              <a:gd name="connsiteY5" fmla="*/ 1269203 h 1523044"/>
              <a:gd name="connsiteX6" fmla="*/ 0 w 4072596"/>
              <a:gd name="connsiteY6" fmla="*/ 253841 h 1523044"/>
              <a:gd name="connsiteX7" fmla="*/ 345281 w 4072596"/>
              <a:gd name="connsiteY7" fmla="*/ 91440 h 1523044"/>
              <a:gd name="connsiteX0" fmla="*/ 4072596 w 4072596"/>
              <a:gd name="connsiteY0" fmla="*/ 195317 h 1464520"/>
              <a:gd name="connsiteX1" fmla="*/ 4072596 w 4072596"/>
              <a:gd name="connsiteY1" fmla="*/ 1210679 h 1464520"/>
              <a:gd name="connsiteX2" fmla="*/ 3818755 w 4072596"/>
              <a:gd name="connsiteY2" fmla="*/ 1464520 h 1464520"/>
              <a:gd name="connsiteX3" fmla="*/ 253841 w 4072596"/>
              <a:gd name="connsiteY3" fmla="*/ 1464520 h 1464520"/>
              <a:gd name="connsiteX4" fmla="*/ 0 w 4072596"/>
              <a:gd name="connsiteY4" fmla="*/ 1210679 h 1464520"/>
              <a:gd name="connsiteX5" fmla="*/ 0 w 4072596"/>
              <a:gd name="connsiteY5" fmla="*/ 195317 h 1464520"/>
              <a:gd name="connsiteX6" fmla="*/ 345281 w 4072596"/>
              <a:gd name="connsiteY6" fmla="*/ 32916 h 1464520"/>
              <a:gd name="connsiteX0" fmla="*/ 4072596 w 4072596"/>
              <a:gd name="connsiteY0" fmla="*/ 0 h 1269203"/>
              <a:gd name="connsiteX1" fmla="*/ 4072596 w 4072596"/>
              <a:gd name="connsiteY1" fmla="*/ 1015362 h 1269203"/>
              <a:gd name="connsiteX2" fmla="*/ 3818755 w 4072596"/>
              <a:gd name="connsiteY2" fmla="*/ 1269203 h 1269203"/>
              <a:gd name="connsiteX3" fmla="*/ 253841 w 4072596"/>
              <a:gd name="connsiteY3" fmla="*/ 1269203 h 1269203"/>
              <a:gd name="connsiteX4" fmla="*/ 0 w 4072596"/>
              <a:gd name="connsiteY4" fmla="*/ 1015362 h 1269203"/>
              <a:gd name="connsiteX5" fmla="*/ 0 w 4072596"/>
              <a:gd name="connsiteY5" fmla="*/ 0 h 126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2596" h="1269203">
                <a:moveTo>
                  <a:pt x="4072596" y="0"/>
                </a:moveTo>
                <a:lnTo>
                  <a:pt x="4072596" y="1015362"/>
                </a:lnTo>
                <a:cubicBezTo>
                  <a:pt x="4072596" y="1155555"/>
                  <a:pt x="3958948" y="1269203"/>
                  <a:pt x="3818755" y="1269203"/>
                </a:cubicBezTo>
                <a:lnTo>
                  <a:pt x="253841" y="1269203"/>
                </a:lnTo>
                <a:cubicBezTo>
                  <a:pt x="113648" y="1269203"/>
                  <a:pt x="0" y="1155555"/>
                  <a:pt x="0" y="1015362"/>
                </a:cubicBezTo>
                <a:lnTo>
                  <a:pt x="0" y="0"/>
                </a:lnTo>
              </a:path>
            </a:pathLst>
          </a:cu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Alternate Process 9">
            <a:extLst>
              <a:ext uri="{FF2B5EF4-FFF2-40B4-BE49-F238E27FC236}">
                <a16:creationId xmlns:a16="http://schemas.microsoft.com/office/drawing/2014/main" id="{1A5D3276-BE03-6E91-BB4C-D91F79F2AF7E}"/>
              </a:ext>
            </a:extLst>
          </p:cNvPr>
          <p:cNvSpPr/>
          <p:nvPr/>
        </p:nvSpPr>
        <p:spPr>
          <a:xfrm>
            <a:off x="4514082" y="2644762"/>
            <a:ext cx="4406630" cy="1174831"/>
          </a:xfrm>
          <a:custGeom>
            <a:avLst/>
            <a:gdLst>
              <a:gd name="connsiteX0" fmla="*/ 0 w 4072596"/>
              <a:gd name="connsiteY0" fmla="*/ 253841 h 1523044"/>
              <a:gd name="connsiteX1" fmla="*/ 253841 w 4072596"/>
              <a:gd name="connsiteY1" fmla="*/ 0 h 1523044"/>
              <a:gd name="connsiteX2" fmla="*/ 3818755 w 4072596"/>
              <a:gd name="connsiteY2" fmla="*/ 0 h 1523044"/>
              <a:gd name="connsiteX3" fmla="*/ 4072596 w 4072596"/>
              <a:gd name="connsiteY3" fmla="*/ 253841 h 1523044"/>
              <a:gd name="connsiteX4" fmla="*/ 4072596 w 4072596"/>
              <a:gd name="connsiteY4" fmla="*/ 1269203 h 1523044"/>
              <a:gd name="connsiteX5" fmla="*/ 3818755 w 4072596"/>
              <a:gd name="connsiteY5" fmla="*/ 1523044 h 1523044"/>
              <a:gd name="connsiteX6" fmla="*/ 253841 w 4072596"/>
              <a:gd name="connsiteY6" fmla="*/ 1523044 h 1523044"/>
              <a:gd name="connsiteX7" fmla="*/ 0 w 4072596"/>
              <a:gd name="connsiteY7" fmla="*/ 1269203 h 1523044"/>
              <a:gd name="connsiteX8" fmla="*/ 0 w 4072596"/>
              <a:gd name="connsiteY8" fmla="*/ 253841 h 1523044"/>
              <a:gd name="connsiteX0" fmla="*/ 253841 w 4072596"/>
              <a:gd name="connsiteY0" fmla="*/ 0 h 1523044"/>
              <a:gd name="connsiteX1" fmla="*/ 3818755 w 4072596"/>
              <a:gd name="connsiteY1" fmla="*/ 0 h 1523044"/>
              <a:gd name="connsiteX2" fmla="*/ 4072596 w 4072596"/>
              <a:gd name="connsiteY2" fmla="*/ 253841 h 1523044"/>
              <a:gd name="connsiteX3" fmla="*/ 4072596 w 4072596"/>
              <a:gd name="connsiteY3" fmla="*/ 1269203 h 1523044"/>
              <a:gd name="connsiteX4" fmla="*/ 3818755 w 4072596"/>
              <a:gd name="connsiteY4" fmla="*/ 1523044 h 1523044"/>
              <a:gd name="connsiteX5" fmla="*/ 253841 w 4072596"/>
              <a:gd name="connsiteY5" fmla="*/ 1523044 h 1523044"/>
              <a:gd name="connsiteX6" fmla="*/ 0 w 4072596"/>
              <a:gd name="connsiteY6" fmla="*/ 1269203 h 1523044"/>
              <a:gd name="connsiteX7" fmla="*/ 0 w 4072596"/>
              <a:gd name="connsiteY7" fmla="*/ 253841 h 1523044"/>
              <a:gd name="connsiteX8" fmla="*/ 345281 w 4072596"/>
              <a:gd name="connsiteY8" fmla="*/ 91440 h 1523044"/>
              <a:gd name="connsiteX0" fmla="*/ 380300 w 4072596"/>
              <a:gd name="connsiteY0" fmla="*/ 0 h 1717597"/>
              <a:gd name="connsiteX1" fmla="*/ 3818755 w 4072596"/>
              <a:gd name="connsiteY1" fmla="*/ 194553 h 1717597"/>
              <a:gd name="connsiteX2" fmla="*/ 4072596 w 4072596"/>
              <a:gd name="connsiteY2" fmla="*/ 448394 h 1717597"/>
              <a:gd name="connsiteX3" fmla="*/ 4072596 w 4072596"/>
              <a:gd name="connsiteY3" fmla="*/ 1463756 h 1717597"/>
              <a:gd name="connsiteX4" fmla="*/ 3818755 w 4072596"/>
              <a:gd name="connsiteY4" fmla="*/ 1717597 h 1717597"/>
              <a:gd name="connsiteX5" fmla="*/ 253841 w 4072596"/>
              <a:gd name="connsiteY5" fmla="*/ 1717597 h 1717597"/>
              <a:gd name="connsiteX6" fmla="*/ 0 w 4072596"/>
              <a:gd name="connsiteY6" fmla="*/ 1463756 h 1717597"/>
              <a:gd name="connsiteX7" fmla="*/ 0 w 4072596"/>
              <a:gd name="connsiteY7" fmla="*/ 448394 h 1717597"/>
              <a:gd name="connsiteX8" fmla="*/ 345281 w 4072596"/>
              <a:gd name="connsiteY8" fmla="*/ 285993 h 1717597"/>
              <a:gd name="connsiteX0" fmla="*/ 3818755 w 4072596"/>
              <a:gd name="connsiteY0" fmla="*/ 0 h 1523044"/>
              <a:gd name="connsiteX1" fmla="*/ 4072596 w 4072596"/>
              <a:gd name="connsiteY1" fmla="*/ 253841 h 1523044"/>
              <a:gd name="connsiteX2" fmla="*/ 4072596 w 4072596"/>
              <a:gd name="connsiteY2" fmla="*/ 1269203 h 1523044"/>
              <a:gd name="connsiteX3" fmla="*/ 3818755 w 4072596"/>
              <a:gd name="connsiteY3" fmla="*/ 1523044 h 1523044"/>
              <a:gd name="connsiteX4" fmla="*/ 253841 w 4072596"/>
              <a:gd name="connsiteY4" fmla="*/ 1523044 h 1523044"/>
              <a:gd name="connsiteX5" fmla="*/ 0 w 4072596"/>
              <a:gd name="connsiteY5" fmla="*/ 1269203 h 1523044"/>
              <a:gd name="connsiteX6" fmla="*/ 0 w 4072596"/>
              <a:gd name="connsiteY6" fmla="*/ 253841 h 1523044"/>
              <a:gd name="connsiteX7" fmla="*/ 345281 w 4072596"/>
              <a:gd name="connsiteY7" fmla="*/ 91440 h 1523044"/>
              <a:gd name="connsiteX0" fmla="*/ 4072596 w 4072596"/>
              <a:gd name="connsiteY0" fmla="*/ 195317 h 1464520"/>
              <a:gd name="connsiteX1" fmla="*/ 4072596 w 4072596"/>
              <a:gd name="connsiteY1" fmla="*/ 1210679 h 1464520"/>
              <a:gd name="connsiteX2" fmla="*/ 3818755 w 4072596"/>
              <a:gd name="connsiteY2" fmla="*/ 1464520 h 1464520"/>
              <a:gd name="connsiteX3" fmla="*/ 253841 w 4072596"/>
              <a:gd name="connsiteY3" fmla="*/ 1464520 h 1464520"/>
              <a:gd name="connsiteX4" fmla="*/ 0 w 4072596"/>
              <a:gd name="connsiteY4" fmla="*/ 1210679 h 1464520"/>
              <a:gd name="connsiteX5" fmla="*/ 0 w 4072596"/>
              <a:gd name="connsiteY5" fmla="*/ 195317 h 1464520"/>
              <a:gd name="connsiteX6" fmla="*/ 345281 w 4072596"/>
              <a:gd name="connsiteY6" fmla="*/ 32916 h 1464520"/>
              <a:gd name="connsiteX0" fmla="*/ 4072596 w 4072596"/>
              <a:gd name="connsiteY0" fmla="*/ 0 h 1269203"/>
              <a:gd name="connsiteX1" fmla="*/ 4072596 w 4072596"/>
              <a:gd name="connsiteY1" fmla="*/ 1015362 h 1269203"/>
              <a:gd name="connsiteX2" fmla="*/ 3818755 w 4072596"/>
              <a:gd name="connsiteY2" fmla="*/ 1269203 h 1269203"/>
              <a:gd name="connsiteX3" fmla="*/ 253841 w 4072596"/>
              <a:gd name="connsiteY3" fmla="*/ 1269203 h 1269203"/>
              <a:gd name="connsiteX4" fmla="*/ 0 w 4072596"/>
              <a:gd name="connsiteY4" fmla="*/ 1015362 h 1269203"/>
              <a:gd name="connsiteX5" fmla="*/ 0 w 4072596"/>
              <a:gd name="connsiteY5" fmla="*/ 0 h 126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2596" h="1269203">
                <a:moveTo>
                  <a:pt x="4072596" y="0"/>
                </a:moveTo>
                <a:lnTo>
                  <a:pt x="4072596" y="1015362"/>
                </a:lnTo>
                <a:cubicBezTo>
                  <a:pt x="4072596" y="1155555"/>
                  <a:pt x="3958948" y="1269203"/>
                  <a:pt x="3818755" y="1269203"/>
                </a:cubicBezTo>
                <a:lnTo>
                  <a:pt x="253841" y="1269203"/>
                </a:lnTo>
                <a:cubicBezTo>
                  <a:pt x="113648" y="1269203"/>
                  <a:pt x="0" y="1155555"/>
                  <a:pt x="0" y="1015362"/>
                </a:cubicBezTo>
                <a:lnTo>
                  <a:pt x="0" y="0"/>
                </a:lnTo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8714F3-07E8-AF9E-6E9B-5E5A26FDFB27}"/>
              </a:ext>
            </a:extLst>
          </p:cNvPr>
          <p:cNvCxnSpPr>
            <a:cxnSpLocks/>
          </p:cNvCxnSpPr>
          <p:nvPr/>
        </p:nvCxnSpPr>
        <p:spPr>
          <a:xfrm flipV="1">
            <a:off x="2845839" y="2447444"/>
            <a:ext cx="8574881" cy="326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0F9DB4B-B9D1-97A9-7F5F-B5E149C0C9B6}"/>
              </a:ext>
            </a:extLst>
          </p:cNvPr>
          <p:cNvSpPr/>
          <p:nvPr/>
        </p:nvSpPr>
        <p:spPr>
          <a:xfrm>
            <a:off x="2845839" y="2253388"/>
            <a:ext cx="394635" cy="39463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48687B-C9BF-B576-382A-3BCC375DD292}"/>
              </a:ext>
            </a:extLst>
          </p:cNvPr>
          <p:cNvSpPr/>
          <p:nvPr/>
        </p:nvSpPr>
        <p:spPr>
          <a:xfrm>
            <a:off x="3581053" y="2253388"/>
            <a:ext cx="394635" cy="39463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BC6ED2E-21DB-8284-F03F-658F998757B4}"/>
              </a:ext>
            </a:extLst>
          </p:cNvPr>
          <p:cNvSpPr/>
          <p:nvPr/>
        </p:nvSpPr>
        <p:spPr>
          <a:xfrm>
            <a:off x="4316267" y="2253387"/>
            <a:ext cx="394635" cy="39463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ABDA64D-DFB5-EF60-E1BC-CAD9444F6293}"/>
              </a:ext>
            </a:extLst>
          </p:cNvPr>
          <p:cNvSpPr/>
          <p:nvPr/>
        </p:nvSpPr>
        <p:spPr>
          <a:xfrm>
            <a:off x="8727551" y="2250127"/>
            <a:ext cx="394635" cy="3946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6CE3B04-7EB5-4A1A-25D0-D6F657752C54}"/>
              </a:ext>
            </a:extLst>
          </p:cNvPr>
          <p:cNvSpPr/>
          <p:nvPr/>
        </p:nvSpPr>
        <p:spPr>
          <a:xfrm>
            <a:off x="10933192" y="2250127"/>
            <a:ext cx="394635" cy="39463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D85A70-B448-C835-B7ED-EB23410CAF28}"/>
              </a:ext>
            </a:extLst>
          </p:cNvPr>
          <p:cNvSpPr/>
          <p:nvPr/>
        </p:nvSpPr>
        <p:spPr>
          <a:xfrm>
            <a:off x="10197979" y="2250127"/>
            <a:ext cx="394635" cy="3946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F279A19-E4BF-2E45-E32F-5348540705F2}"/>
              </a:ext>
            </a:extLst>
          </p:cNvPr>
          <p:cNvSpPr/>
          <p:nvPr/>
        </p:nvSpPr>
        <p:spPr>
          <a:xfrm>
            <a:off x="5051481" y="3620976"/>
            <a:ext cx="394635" cy="39463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FB8CD10-7397-A230-ED36-4371A3F4FE75}"/>
              </a:ext>
            </a:extLst>
          </p:cNvPr>
          <p:cNvSpPr/>
          <p:nvPr/>
        </p:nvSpPr>
        <p:spPr>
          <a:xfrm>
            <a:off x="5786695" y="3617603"/>
            <a:ext cx="394635" cy="39463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5F1171F-2210-0E7D-0F67-264B125BE351}"/>
              </a:ext>
            </a:extLst>
          </p:cNvPr>
          <p:cNvSpPr/>
          <p:nvPr/>
        </p:nvSpPr>
        <p:spPr>
          <a:xfrm>
            <a:off x="7992337" y="3596461"/>
            <a:ext cx="394635" cy="39463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E8E852-0153-FB8F-B9EC-698455EECC10}"/>
              </a:ext>
            </a:extLst>
          </p:cNvPr>
          <p:cNvSpPr/>
          <p:nvPr/>
        </p:nvSpPr>
        <p:spPr>
          <a:xfrm>
            <a:off x="6521909" y="4985211"/>
            <a:ext cx="394635" cy="394635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68C484A-1F88-1882-D311-B6E04C9DFF54}"/>
              </a:ext>
            </a:extLst>
          </p:cNvPr>
          <p:cNvSpPr/>
          <p:nvPr/>
        </p:nvSpPr>
        <p:spPr>
          <a:xfrm>
            <a:off x="7257123" y="4985211"/>
            <a:ext cx="394635" cy="394635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B7BED84-A3AA-F7CD-0216-B597567A3986}"/>
              </a:ext>
            </a:extLst>
          </p:cNvPr>
          <p:cNvSpPr/>
          <p:nvPr/>
        </p:nvSpPr>
        <p:spPr>
          <a:xfrm>
            <a:off x="9462765" y="4985210"/>
            <a:ext cx="394635" cy="394635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D93920FC-081B-311E-3BA2-A0170DDEFE6A}"/>
              </a:ext>
            </a:extLst>
          </p:cNvPr>
          <p:cNvSpPr/>
          <p:nvPr/>
        </p:nvSpPr>
        <p:spPr>
          <a:xfrm>
            <a:off x="763573" y="2141120"/>
            <a:ext cx="1620000" cy="612648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main</a:t>
            </a: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55901CE4-2EC8-71E0-0255-2CD8D2784667}"/>
              </a:ext>
            </a:extLst>
          </p:cNvPr>
          <p:cNvSpPr/>
          <p:nvPr/>
        </p:nvSpPr>
        <p:spPr>
          <a:xfrm>
            <a:off x="763573" y="3508661"/>
            <a:ext cx="1620000" cy="612648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accent1"/>
                </a:solidFill>
              </a:rPr>
              <a:t>Regression models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11E469E8-BC96-159B-2EA4-C44D3B5858D3}"/>
              </a:ext>
            </a:extLst>
          </p:cNvPr>
          <p:cNvSpPr/>
          <p:nvPr/>
        </p:nvSpPr>
        <p:spPr>
          <a:xfrm>
            <a:off x="763573" y="4876203"/>
            <a:ext cx="1620000" cy="612648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accent2"/>
                </a:solidFill>
              </a:rPr>
              <a:t>Dashboard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30ED29-5815-D23A-965A-B89C230A699F}"/>
              </a:ext>
            </a:extLst>
          </p:cNvPr>
          <p:cNvSpPr txBox="1"/>
          <p:nvPr/>
        </p:nvSpPr>
        <p:spPr>
          <a:xfrm rot="19368622">
            <a:off x="2296132" y="2831242"/>
            <a:ext cx="974947" cy="26161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GB" sz="1100" dirty="0"/>
              <a:t>Set up folders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4BAF15-1435-CA06-06B1-A2CFDECA4F1D}"/>
              </a:ext>
            </a:extLst>
          </p:cNvPr>
          <p:cNvSpPr txBox="1"/>
          <p:nvPr/>
        </p:nvSpPr>
        <p:spPr>
          <a:xfrm rot="19368622">
            <a:off x="2963987" y="2805564"/>
            <a:ext cx="889987" cy="26161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GB" sz="1100" dirty="0"/>
              <a:t>Add readme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F3568E-02A7-189A-AB49-37CC16BD5D6F}"/>
              </a:ext>
            </a:extLst>
          </p:cNvPr>
          <p:cNvSpPr txBox="1"/>
          <p:nvPr/>
        </p:nvSpPr>
        <p:spPr>
          <a:xfrm rot="19368622">
            <a:off x="3659559" y="2825428"/>
            <a:ext cx="955711" cy="26161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GB" sz="1100" dirty="0"/>
              <a:t>Add </a:t>
            </a:r>
            <a:r>
              <a:rPr lang="en-GB" sz="1100" dirty="0" err="1"/>
              <a:t>gitignore</a:t>
            </a:r>
            <a:endParaRPr lang="en-GB" sz="11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1EF734-83E9-56A6-A17B-BA7CD4CEDAAD}"/>
              </a:ext>
            </a:extLst>
          </p:cNvPr>
          <p:cNvSpPr txBox="1"/>
          <p:nvPr/>
        </p:nvSpPr>
        <p:spPr>
          <a:xfrm rot="19368622">
            <a:off x="4419454" y="4161755"/>
            <a:ext cx="1130438" cy="43088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GB" sz="1100" dirty="0"/>
              <a:t>Clean regression</a:t>
            </a:r>
          </a:p>
          <a:p>
            <a:pPr algn="r"/>
            <a:r>
              <a:rPr lang="en-GB" sz="1100" dirty="0"/>
              <a:t> variables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FBF909-7F8B-95A4-3C6A-9D13184D97E1}"/>
              </a:ext>
            </a:extLst>
          </p:cNvPr>
          <p:cNvSpPr txBox="1"/>
          <p:nvPr/>
        </p:nvSpPr>
        <p:spPr>
          <a:xfrm rot="19368622">
            <a:off x="5398315" y="4104534"/>
            <a:ext cx="817852" cy="43088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GB" sz="1100" dirty="0"/>
              <a:t>Check </a:t>
            </a:r>
          </a:p>
          <a:p>
            <a:pPr algn="r"/>
            <a:r>
              <a:rPr lang="en-GB" sz="1100" dirty="0"/>
              <a:t>diagnostics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C2B7F3-AABE-D50C-F255-A6722619ABF5}"/>
              </a:ext>
            </a:extLst>
          </p:cNvPr>
          <p:cNvSpPr txBox="1"/>
          <p:nvPr/>
        </p:nvSpPr>
        <p:spPr>
          <a:xfrm rot="19368622">
            <a:off x="7727546" y="4017244"/>
            <a:ext cx="596638" cy="43088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GB" sz="1100" dirty="0"/>
              <a:t>Create </a:t>
            </a:r>
          </a:p>
          <a:p>
            <a:pPr algn="r"/>
            <a:r>
              <a:rPr lang="en-GB" sz="1100" dirty="0"/>
              <a:t>report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B6A52E6-BD4B-EA7C-5E0B-551E66D432D6}"/>
              </a:ext>
            </a:extLst>
          </p:cNvPr>
          <p:cNvSpPr txBox="1"/>
          <p:nvPr/>
        </p:nvSpPr>
        <p:spPr>
          <a:xfrm rot="19368622">
            <a:off x="5800667" y="5550038"/>
            <a:ext cx="1143326" cy="43088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GB" sz="1100" dirty="0"/>
              <a:t>Clean dashboard</a:t>
            </a:r>
          </a:p>
          <a:p>
            <a:pPr algn="r"/>
            <a:r>
              <a:rPr lang="en-GB" sz="1100" dirty="0"/>
              <a:t>variables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BCC7D29-7486-BC4E-9B88-F3CFB480F734}"/>
              </a:ext>
            </a:extLst>
          </p:cNvPr>
          <p:cNvSpPr txBox="1"/>
          <p:nvPr/>
        </p:nvSpPr>
        <p:spPr>
          <a:xfrm rot="19368622">
            <a:off x="6659438" y="5603497"/>
            <a:ext cx="1016625" cy="26161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GB" sz="1100" dirty="0"/>
              <a:t>Export dataset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8672B2-D7FD-A0B5-36E9-E84B952B01DE}"/>
              </a:ext>
            </a:extLst>
          </p:cNvPr>
          <p:cNvSpPr txBox="1"/>
          <p:nvPr/>
        </p:nvSpPr>
        <p:spPr>
          <a:xfrm rot="19368622">
            <a:off x="9015522" y="5490480"/>
            <a:ext cx="792205" cy="43088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GB" sz="1100" dirty="0"/>
              <a:t>Create </a:t>
            </a:r>
          </a:p>
          <a:p>
            <a:pPr algn="r"/>
            <a:r>
              <a:rPr lang="en-GB" sz="1100" dirty="0"/>
              <a:t>dashboard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32FD15-5BBD-1203-B820-FDFC9E1C043E}"/>
              </a:ext>
            </a:extLst>
          </p:cNvPr>
          <p:cNvSpPr txBox="1"/>
          <p:nvPr/>
        </p:nvSpPr>
        <p:spPr>
          <a:xfrm rot="19368622">
            <a:off x="10703549" y="2677261"/>
            <a:ext cx="724878" cy="6001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GB" sz="1100" dirty="0"/>
              <a:t>Update </a:t>
            </a:r>
          </a:p>
          <a:p>
            <a:pPr algn="r"/>
            <a:r>
              <a:rPr lang="en-GB" sz="1100" dirty="0"/>
              <a:t>fieldwork</a:t>
            </a:r>
          </a:p>
          <a:p>
            <a:pPr algn="r"/>
            <a:r>
              <a:rPr lang="en-GB" sz="1100" dirty="0"/>
              <a:t>materials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15E6CC-D6D2-46BB-7A63-6C7BA2C87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repository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86F469-716F-06E0-8B1F-874F5D587C7C}"/>
              </a:ext>
            </a:extLst>
          </p:cNvPr>
          <p:cNvCxnSpPr>
            <a:cxnSpLocks/>
            <a:stCxn id="77" idx="0"/>
            <a:endCxn id="12" idx="3"/>
          </p:cNvCxnSpPr>
          <p:nvPr/>
        </p:nvCxnSpPr>
        <p:spPr>
          <a:xfrm flipV="1">
            <a:off x="7781909" y="2586969"/>
            <a:ext cx="1003435" cy="574917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89E0588-E260-83D9-9724-97831C8739BE}"/>
              </a:ext>
            </a:extLst>
          </p:cNvPr>
          <p:cNvCxnSpPr>
            <a:cxnSpLocks/>
            <a:stCxn id="75" idx="3"/>
            <a:endCxn id="13" idx="0"/>
          </p:cNvCxnSpPr>
          <p:nvPr/>
        </p:nvCxnSpPr>
        <p:spPr>
          <a:xfrm flipH="1">
            <a:off x="11130510" y="1505279"/>
            <a:ext cx="17445" cy="74484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5" name="Flowchart: Alternate Process 74">
            <a:extLst>
              <a:ext uri="{FF2B5EF4-FFF2-40B4-BE49-F238E27FC236}">
                <a16:creationId xmlns:a16="http://schemas.microsoft.com/office/drawing/2014/main" id="{3C9F7F3A-B871-1E06-9986-F21D88249B55}"/>
              </a:ext>
            </a:extLst>
          </p:cNvPr>
          <p:cNvSpPr/>
          <p:nvPr/>
        </p:nvSpPr>
        <p:spPr>
          <a:xfrm rot="5400000">
            <a:off x="10733955" y="461279"/>
            <a:ext cx="828000" cy="1260000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/>
              <a:t>Current status of the repo</a:t>
            </a:r>
          </a:p>
        </p:txBody>
      </p:sp>
      <p:sp>
        <p:nvSpPr>
          <p:cNvPr id="77" name="Flowchart: Alternate Process 76">
            <a:extLst>
              <a:ext uri="{FF2B5EF4-FFF2-40B4-BE49-F238E27FC236}">
                <a16:creationId xmlns:a16="http://schemas.microsoft.com/office/drawing/2014/main" id="{5C9B7D7C-95B5-9BDB-2E80-B258B97ACCBE}"/>
              </a:ext>
            </a:extLst>
          </p:cNvPr>
          <p:cNvSpPr/>
          <p:nvPr/>
        </p:nvSpPr>
        <p:spPr>
          <a:xfrm rot="5400000">
            <a:off x="6737909" y="2531886"/>
            <a:ext cx="828000" cy="1260000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/>
              <a:t>Merge 1</a:t>
            </a:r>
          </a:p>
          <a:p>
            <a:pPr algn="ctr"/>
            <a:r>
              <a:rPr lang="en-GB" sz="1200" i="1" dirty="0"/>
              <a:t>Brings changes from regression models into main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65BD38E-BE9B-0692-5ADE-266640C77731}"/>
              </a:ext>
            </a:extLst>
          </p:cNvPr>
          <p:cNvCxnSpPr>
            <a:cxnSpLocks/>
            <a:stCxn id="6" idx="1"/>
            <a:endCxn id="5" idx="4"/>
          </p:cNvCxnSpPr>
          <p:nvPr/>
        </p:nvCxnSpPr>
        <p:spPr>
          <a:xfrm flipV="1">
            <a:off x="3282386" y="3584626"/>
            <a:ext cx="1231696" cy="50481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A90F347A-4555-E349-EDD4-AA84AFEB4B84}"/>
              </a:ext>
            </a:extLst>
          </p:cNvPr>
          <p:cNvSpPr/>
          <p:nvPr/>
        </p:nvSpPr>
        <p:spPr>
          <a:xfrm rot="5400000">
            <a:off x="2868386" y="3873440"/>
            <a:ext cx="828000" cy="1260000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/>
              <a:t>More branches</a:t>
            </a:r>
          </a:p>
          <a:p>
            <a:pPr algn="ctr"/>
            <a:r>
              <a:rPr lang="en-GB" sz="1100" i="1" dirty="0"/>
              <a:t>Commit concurrently without affecting each other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30C8291-7C50-FD55-2933-65945979AEB5}"/>
              </a:ext>
            </a:extLst>
          </p:cNvPr>
          <p:cNvCxnSpPr>
            <a:cxnSpLocks/>
            <a:stCxn id="43" idx="3"/>
            <a:endCxn id="14" idx="1"/>
          </p:cNvCxnSpPr>
          <p:nvPr/>
        </p:nvCxnSpPr>
        <p:spPr>
          <a:xfrm>
            <a:off x="9082180" y="1675328"/>
            <a:ext cx="1173592" cy="63259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3" name="Flowchart: Alternate Process 42">
            <a:extLst>
              <a:ext uri="{FF2B5EF4-FFF2-40B4-BE49-F238E27FC236}">
                <a16:creationId xmlns:a16="http://schemas.microsoft.com/office/drawing/2014/main" id="{D9933644-49CF-9446-D756-FEE8AD921C64}"/>
              </a:ext>
            </a:extLst>
          </p:cNvPr>
          <p:cNvSpPr/>
          <p:nvPr/>
        </p:nvSpPr>
        <p:spPr>
          <a:xfrm rot="5400000">
            <a:off x="8668180" y="631328"/>
            <a:ext cx="828000" cy="1260000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/>
              <a:t>Merge 2</a:t>
            </a:r>
          </a:p>
          <a:p>
            <a:pPr algn="ctr"/>
            <a:r>
              <a:rPr lang="en-GB" sz="1200" i="1" dirty="0"/>
              <a:t>Brings changes from dashboard branch into main</a:t>
            </a:r>
          </a:p>
        </p:txBody>
      </p:sp>
    </p:spTree>
    <p:extLst>
      <p:ext uri="{BB962C8B-B14F-4D97-AF65-F5344CB8AC3E}">
        <p14:creationId xmlns:p14="http://schemas.microsoft.com/office/powerpoint/2010/main" val="62228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7" grpId="0" animBg="1"/>
      <p:bldP spid="6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85DCC9-06F5-CDC8-6ADB-384C9010D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repository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B46A2B8-08B2-8298-93DA-3A7DE5743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8075" y="1196975"/>
            <a:ext cx="10195851" cy="487997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CD31FC-5A0A-367A-F12F-B7E0D15E786A}"/>
              </a:ext>
            </a:extLst>
          </p:cNvPr>
          <p:cNvCxnSpPr>
            <a:cxnSpLocks/>
            <a:stCxn id="8" idx="0"/>
          </p:cNvCxnSpPr>
          <p:nvPr/>
        </p:nvCxnSpPr>
        <p:spPr>
          <a:xfrm>
            <a:off x="2001866" y="2804183"/>
            <a:ext cx="455584" cy="326367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78B71578-D37E-01B8-9036-D9138413F4ED}"/>
              </a:ext>
            </a:extLst>
          </p:cNvPr>
          <p:cNvSpPr/>
          <p:nvPr/>
        </p:nvSpPr>
        <p:spPr>
          <a:xfrm rot="5400000">
            <a:off x="957866" y="2174183"/>
            <a:ext cx="828000" cy="1260000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/>
              <a:t>Files</a:t>
            </a:r>
          </a:p>
          <a:p>
            <a:pPr algn="ctr"/>
            <a:r>
              <a:rPr lang="en-GB" sz="1100" i="1" dirty="0"/>
              <a:t>Format similar to local file explorer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7319055-37C5-09C9-1C28-C07A9B378FB1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8871196" y="5144158"/>
            <a:ext cx="189662" cy="29144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C3644FD5-73C2-4E6F-90BF-BC2843B8A6C9}"/>
              </a:ext>
            </a:extLst>
          </p:cNvPr>
          <p:cNvSpPr/>
          <p:nvPr/>
        </p:nvSpPr>
        <p:spPr>
          <a:xfrm rot="5400000">
            <a:off x="9276858" y="4514158"/>
            <a:ext cx="828000" cy="1260000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/>
              <a:t>Contributors</a:t>
            </a:r>
          </a:p>
          <a:p>
            <a:pPr algn="ctr"/>
            <a:r>
              <a:rPr lang="en-GB" sz="1100" i="1" dirty="0"/>
              <a:t>People who have worked in the repository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B8019A0-5613-A034-AFC5-3F1EEC6D30D3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7720090" y="2541842"/>
            <a:ext cx="189662" cy="29144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DBBF5B6E-9EB7-D603-D04E-9FFDB9B3B452}"/>
              </a:ext>
            </a:extLst>
          </p:cNvPr>
          <p:cNvSpPr/>
          <p:nvPr/>
        </p:nvSpPr>
        <p:spPr>
          <a:xfrm rot="5400000">
            <a:off x="8125752" y="1911842"/>
            <a:ext cx="828000" cy="1260000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/>
              <a:t>History</a:t>
            </a:r>
          </a:p>
          <a:p>
            <a:pPr algn="ctr"/>
            <a:r>
              <a:rPr lang="en-GB" sz="1100" i="1" dirty="0"/>
              <a:t>See all previous commits</a:t>
            </a:r>
          </a:p>
        </p:txBody>
      </p:sp>
    </p:spTree>
    <p:extLst>
      <p:ext uri="{BB962C8B-B14F-4D97-AF65-F5344CB8AC3E}">
        <p14:creationId xmlns:p14="http://schemas.microsoft.com/office/powerpoint/2010/main" val="332769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2D44A-6DA0-5F72-B571-BE96B4C57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643" y="236137"/>
            <a:ext cx="11406717" cy="908051"/>
          </a:xfrm>
        </p:spPr>
        <p:txBody>
          <a:bodyPr/>
          <a:lstStyle/>
          <a:p>
            <a:r>
              <a:rPr lang="en-GB" dirty="0"/>
              <a:t>Pull requests: Conversation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5708FD-4496-5C61-166D-6EC85303F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7600" y="1196975"/>
            <a:ext cx="10296800" cy="4879975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C37305-AC96-54BE-E328-424D1F852D60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1973331" y="3429000"/>
            <a:ext cx="665366" cy="3469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349B65-B767-D682-5874-02321A493187}"/>
              </a:ext>
            </a:extLst>
          </p:cNvPr>
          <p:cNvCxnSpPr>
            <a:cxnSpLocks/>
          </p:cNvCxnSpPr>
          <p:nvPr/>
        </p:nvCxnSpPr>
        <p:spPr>
          <a:xfrm flipH="1">
            <a:off x="9423301" y="2229394"/>
            <a:ext cx="536204" cy="41267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F6CF370-C6D9-DC53-BCA1-41CCA4A1EC30}"/>
              </a:ext>
            </a:extLst>
          </p:cNvPr>
          <p:cNvCxnSpPr>
            <a:cxnSpLocks/>
          </p:cNvCxnSpPr>
          <p:nvPr/>
        </p:nvCxnSpPr>
        <p:spPr>
          <a:xfrm flipH="1">
            <a:off x="8887097" y="3761264"/>
            <a:ext cx="1072408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16D1DCB7-733E-A2FB-10BF-AEAD4A64D10F}"/>
              </a:ext>
            </a:extLst>
          </p:cNvPr>
          <p:cNvSpPr/>
          <p:nvPr/>
        </p:nvSpPr>
        <p:spPr>
          <a:xfrm rot="5400000">
            <a:off x="929331" y="2833699"/>
            <a:ext cx="828000" cy="1260000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/>
              <a:t>Pull request</a:t>
            </a:r>
          </a:p>
          <a:p>
            <a:pPr algn="ctr"/>
            <a:r>
              <a:rPr lang="en-GB" sz="1100" i="1" dirty="0"/>
              <a:t>Description of branch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1050E17-C59D-45DA-5F09-69816024C13D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7931365" y="2722022"/>
            <a:ext cx="135960" cy="327677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id="{F8406E83-4651-4E0F-6328-A56DF622E0BB}"/>
              </a:ext>
            </a:extLst>
          </p:cNvPr>
          <p:cNvSpPr/>
          <p:nvPr/>
        </p:nvSpPr>
        <p:spPr>
          <a:xfrm rot="5400000">
            <a:off x="7517365" y="1678022"/>
            <a:ext cx="828000" cy="1260000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/>
              <a:t>Who conducts the review</a:t>
            </a:r>
          </a:p>
        </p:txBody>
      </p:sp>
      <p:sp>
        <p:nvSpPr>
          <p:cNvPr id="43" name="Flowchart: Alternate Process 42">
            <a:extLst>
              <a:ext uri="{FF2B5EF4-FFF2-40B4-BE49-F238E27FC236}">
                <a16:creationId xmlns:a16="http://schemas.microsoft.com/office/drawing/2014/main" id="{5370603C-BC34-A7B6-E6F0-A4BAEBD70B89}"/>
              </a:ext>
            </a:extLst>
          </p:cNvPr>
          <p:cNvSpPr/>
          <p:nvPr/>
        </p:nvSpPr>
        <p:spPr>
          <a:xfrm rot="5400000">
            <a:off x="9947753" y="1667470"/>
            <a:ext cx="828000" cy="1260000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/>
              <a:t>Changes</a:t>
            </a:r>
          </a:p>
          <a:p>
            <a:pPr algn="ctr"/>
            <a:r>
              <a:rPr lang="en-GB" sz="1100" i="1" dirty="0"/>
              <a:t>74 lines added, 4 removed, compared to main</a:t>
            </a:r>
          </a:p>
        </p:txBody>
      </p:sp>
      <p:sp>
        <p:nvSpPr>
          <p:cNvPr id="46" name="Flowchart: Alternate Process 45">
            <a:extLst>
              <a:ext uri="{FF2B5EF4-FFF2-40B4-BE49-F238E27FC236}">
                <a16:creationId xmlns:a16="http://schemas.microsoft.com/office/drawing/2014/main" id="{83ECFE48-5243-EB2B-A124-676000DA17A8}"/>
              </a:ext>
            </a:extLst>
          </p:cNvPr>
          <p:cNvSpPr/>
          <p:nvPr/>
        </p:nvSpPr>
        <p:spPr>
          <a:xfrm rot="5400000">
            <a:off x="9956992" y="3112567"/>
            <a:ext cx="828000" cy="1260000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/>
              <a:t>Who wrote the code</a:t>
            </a:r>
          </a:p>
        </p:txBody>
      </p:sp>
    </p:spTree>
    <p:extLst>
      <p:ext uri="{BB962C8B-B14F-4D97-AF65-F5344CB8AC3E}">
        <p14:creationId xmlns:p14="http://schemas.microsoft.com/office/powerpoint/2010/main" val="275414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3" grpId="0" animBg="1"/>
      <p:bldP spid="46" grpId="0" animBg="1"/>
    </p:bldLst>
  </p:timing>
</p:sld>
</file>

<file path=ppt/theme/theme1.xml><?xml version="1.0" encoding="utf-8"?>
<a:theme xmlns:a="http://schemas.openxmlformats.org/drawingml/2006/main" name="12_ARW template">
  <a:themeElements>
    <a:clrScheme name="Adelphi Real World template">
      <a:dk1>
        <a:srgbClr val="000000"/>
      </a:dk1>
      <a:lt1>
        <a:srgbClr val="FFFFFF"/>
      </a:lt1>
      <a:dk2>
        <a:srgbClr val="000000"/>
      </a:dk2>
      <a:lt2>
        <a:srgbClr val="F2F2F3"/>
      </a:lt2>
      <a:accent1>
        <a:srgbClr val="008380"/>
      </a:accent1>
      <a:accent2>
        <a:srgbClr val="75164B"/>
      </a:accent2>
      <a:accent3>
        <a:srgbClr val="F46433"/>
      </a:accent3>
      <a:accent4>
        <a:srgbClr val="003569"/>
      </a:accent4>
      <a:accent5>
        <a:srgbClr val="B42A80"/>
      </a:accent5>
      <a:accent6>
        <a:srgbClr val="000000"/>
      </a:accent6>
      <a:hlink>
        <a:srgbClr val="003569"/>
      </a:hlink>
      <a:folHlink>
        <a:srgbClr val="0083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L template July 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L template July 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L template July 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L template July 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L template July 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L template July 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L template July 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L template July 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L template July 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L template July 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L template July 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L template July 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L template July 2010 13">
        <a:dk1>
          <a:srgbClr val="5F6062"/>
        </a:dk1>
        <a:lt1>
          <a:srgbClr val="FFFFFF"/>
        </a:lt1>
        <a:dk2>
          <a:srgbClr val="1B75BC"/>
        </a:dk2>
        <a:lt2>
          <a:srgbClr val="808080"/>
        </a:lt2>
        <a:accent1>
          <a:srgbClr val="FBB040"/>
        </a:accent1>
        <a:accent2>
          <a:srgbClr val="DA1C5C"/>
        </a:accent2>
        <a:accent3>
          <a:srgbClr val="FFFFFF"/>
        </a:accent3>
        <a:accent4>
          <a:srgbClr val="505153"/>
        </a:accent4>
        <a:accent5>
          <a:srgbClr val="FDD4AF"/>
        </a:accent5>
        <a:accent6>
          <a:srgbClr val="C51853"/>
        </a:accent6>
        <a:hlink>
          <a:srgbClr val="F04E29"/>
        </a:hlink>
        <a:folHlink>
          <a:srgbClr val="8CC6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L template July 2010 14">
        <a:dk1>
          <a:srgbClr val="5F6062"/>
        </a:dk1>
        <a:lt1>
          <a:srgbClr val="FFFFFF"/>
        </a:lt1>
        <a:dk2>
          <a:srgbClr val="FFFFFF"/>
        </a:dk2>
        <a:lt2>
          <a:srgbClr val="808080"/>
        </a:lt2>
        <a:accent1>
          <a:srgbClr val="FBB040"/>
        </a:accent1>
        <a:accent2>
          <a:srgbClr val="DA1C5C"/>
        </a:accent2>
        <a:accent3>
          <a:srgbClr val="FFFFFF"/>
        </a:accent3>
        <a:accent4>
          <a:srgbClr val="505153"/>
        </a:accent4>
        <a:accent5>
          <a:srgbClr val="FDD4AF"/>
        </a:accent5>
        <a:accent6>
          <a:srgbClr val="C51853"/>
        </a:accent6>
        <a:hlink>
          <a:srgbClr val="F04E29"/>
        </a:hlink>
        <a:folHlink>
          <a:srgbClr val="8CC6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L template July 2010 15">
        <a:dk1>
          <a:srgbClr val="5F6062"/>
        </a:dk1>
        <a:lt1>
          <a:srgbClr val="FFFFFF"/>
        </a:lt1>
        <a:dk2>
          <a:srgbClr val="008580"/>
        </a:dk2>
        <a:lt2>
          <a:srgbClr val="808080"/>
        </a:lt2>
        <a:accent1>
          <a:srgbClr val="FBB040"/>
        </a:accent1>
        <a:accent2>
          <a:srgbClr val="DA1C5C"/>
        </a:accent2>
        <a:accent3>
          <a:srgbClr val="FFFFFF"/>
        </a:accent3>
        <a:accent4>
          <a:srgbClr val="505153"/>
        </a:accent4>
        <a:accent5>
          <a:srgbClr val="FDD4AF"/>
        </a:accent5>
        <a:accent6>
          <a:srgbClr val="C51853"/>
        </a:accent6>
        <a:hlink>
          <a:srgbClr val="F04E29"/>
        </a:hlink>
        <a:folHlink>
          <a:srgbClr val="8CC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template - CMD.pptx" id="{B0B6C379-CE72-47FD-BCA8-B98379D26137}" vid="{A53599BF-11A1-442A-B452-F5AC985F02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- CMD - Copy</Template>
  <TotalTime>4254</TotalTime>
  <Words>2197</Words>
  <Application>Microsoft Office PowerPoint</Application>
  <PresentationFormat>Widescreen</PresentationFormat>
  <Paragraphs>330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Arial</vt:lpstr>
      <vt:lpstr>Calibri</vt:lpstr>
      <vt:lpstr>Courier New</vt:lpstr>
      <vt:lpstr>Symbol</vt:lpstr>
      <vt:lpstr>Times</vt:lpstr>
      <vt:lpstr>12_ARW template</vt:lpstr>
      <vt:lpstr>Using GitHub for Collaborative Analysis Chloe Middleton-Dalby, Liane Gillespie-Akar email: chloe.middleton-dalby@adelphigroup.com, liane.gillespie-akar@adelphigroup.com</vt:lpstr>
      <vt:lpstr>The problem</vt:lpstr>
      <vt:lpstr>Old code review process</vt:lpstr>
      <vt:lpstr>Problems with the old process</vt:lpstr>
      <vt:lpstr>The solution:</vt:lpstr>
      <vt:lpstr>Example repository</vt:lpstr>
      <vt:lpstr>Example repository</vt:lpstr>
      <vt:lpstr>Example repository</vt:lpstr>
      <vt:lpstr>Pull requests: Conversation</vt:lpstr>
      <vt:lpstr>Pull requests: Files changed</vt:lpstr>
      <vt:lpstr>Pull requests: Reviewer comments</vt:lpstr>
      <vt:lpstr>Pull requests: Resolution</vt:lpstr>
      <vt:lpstr>Overview of pull request process</vt:lpstr>
      <vt:lpstr>Benefits of Git</vt:lpstr>
      <vt:lpstr>Benefits of Git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GitHub for Collaborative Analysis Chloe Middleton-Dalby, Liane Gillespie-Akar</dc:title>
  <dc:creator>Chloe Middleton-Dalby (Adelphi Real World)</dc:creator>
  <cp:lastModifiedBy>Chloe Middleton-Dalby (Adelphi Real World)</cp:lastModifiedBy>
  <cp:revision>3</cp:revision>
  <cp:lastPrinted>2024-09-11T10:25:06Z</cp:lastPrinted>
  <dcterms:created xsi:type="dcterms:W3CDTF">2024-09-02T13:11:16Z</dcterms:created>
  <dcterms:modified xsi:type="dcterms:W3CDTF">2024-09-11T10:44:49Z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844c618-538c-404a-b2f6-f58b5e4f4fae_Enabled">
    <vt:lpwstr>true</vt:lpwstr>
  </property>
  <property fmtid="{D5CDD505-2E9C-101B-9397-08002B2CF9AE}" pid="3" name="MSIP_Label_a844c618-538c-404a-b2f6-f58b5e4f4fae_SetDate">
    <vt:lpwstr>2024-09-09T08:24:42Z</vt:lpwstr>
  </property>
  <property fmtid="{D5CDD505-2E9C-101B-9397-08002B2CF9AE}" pid="4" name="MSIP_Label_a844c618-538c-404a-b2f6-f58b5e4f4fae_Method">
    <vt:lpwstr>Privileged</vt:lpwstr>
  </property>
  <property fmtid="{D5CDD505-2E9C-101B-9397-08002B2CF9AE}" pid="5" name="MSIP_Label_a844c618-538c-404a-b2f6-f58b5e4f4fae_Name">
    <vt:lpwstr>Public</vt:lpwstr>
  </property>
  <property fmtid="{D5CDD505-2E9C-101B-9397-08002B2CF9AE}" pid="6" name="MSIP_Label_a844c618-538c-404a-b2f6-f58b5e4f4fae_SiteId">
    <vt:lpwstr>41eb501a-f671-4ce0-a5bf-b64168c3705f</vt:lpwstr>
  </property>
  <property fmtid="{D5CDD505-2E9C-101B-9397-08002B2CF9AE}" pid="7" name="MSIP_Label_a844c618-538c-404a-b2f6-f58b5e4f4fae_ActionId">
    <vt:lpwstr>6a45d614-8c1d-49bb-937f-315e98d496b4</vt:lpwstr>
  </property>
  <property fmtid="{D5CDD505-2E9C-101B-9397-08002B2CF9AE}" pid="8" name="MSIP_Label_a844c618-538c-404a-b2f6-f58b5e4f4fae_ContentBits">
    <vt:lpwstr>0</vt:lpwstr>
  </property>
</Properties>
</file>