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2" r:id="rId1"/>
  </p:sldMasterIdLst>
  <p:notesMasterIdLst>
    <p:notesMasterId r:id="rId26"/>
  </p:notesMasterIdLst>
  <p:sldIdLst>
    <p:sldId id="256" r:id="rId2"/>
    <p:sldId id="364" r:id="rId3"/>
    <p:sldId id="365" r:id="rId4"/>
    <p:sldId id="366" r:id="rId5"/>
    <p:sldId id="284" r:id="rId6"/>
    <p:sldId id="357" r:id="rId7"/>
    <p:sldId id="361" r:id="rId8"/>
    <p:sldId id="343" r:id="rId9"/>
    <p:sldId id="367" r:id="rId10"/>
    <p:sldId id="362" r:id="rId11"/>
    <p:sldId id="372" r:id="rId12"/>
    <p:sldId id="373" r:id="rId13"/>
    <p:sldId id="374" r:id="rId14"/>
    <p:sldId id="375" r:id="rId15"/>
    <p:sldId id="376" r:id="rId16"/>
    <p:sldId id="377" r:id="rId17"/>
    <p:sldId id="378" r:id="rId18"/>
    <p:sldId id="379" r:id="rId19"/>
    <p:sldId id="380" r:id="rId20"/>
    <p:sldId id="381" r:id="rId21"/>
    <p:sldId id="268" r:id="rId22"/>
    <p:sldId id="288" r:id="rId23"/>
    <p:sldId id="283" r:id="rId24"/>
    <p:sldId id="371" r:id="rId25"/>
  </p:sldIdLst>
  <p:sldSz cx="12192000" cy="6858000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Title page" id="{3EF3CC8F-B219-489B-9BD7-BB3E5EDE26B9}">
          <p14:sldIdLst>
            <p14:sldId id="256"/>
          </p14:sldIdLst>
        </p14:section>
        <p14:section name="Introduction" id="{B6AEDD16-E4BF-4A9F-AD5B-8604940284CF}">
          <p14:sldIdLst>
            <p14:sldId id="364"/>
          </p14:sldIdLst>
        </p14:section>
        <p14:section name="The dtms package" id="{4D66CE42-1C55-44A4-AC32-2F4185270A7C}">
          <p14:sldIdLst>
            <p14:sldId id="365"/>
            <p14:sldId id="366"/>
            <p14:sldId id="284"/>
            <p14:sldId id="357"/>
            <p14:sldId id="361"/>
            <p14:sldId id="343"/>
          </p14:sldIdLst>
        </p14:section>
        <p14:section name="OOP I" id="{41E5D930-6A94-4034-858D-AAE51A5F2C26}">
          <p14:sldIdLst>
            <p14:sldId id="367"/>
            <p14:sldId id="362"/>
            <p14:sldId id="372"/>
            <p14:sldId id="373"/>
            <p14:sldId id="374"/>
            <p14:sldId id="375"/>
          </p14:sldIdLst>
        </p14:section>
        <p14:section name="OOP II" id="{F3D9AF9B-CF51-484A-94D4-B22066F42166}">
          <p14:sldIdLst>
            <p14:sldId id="376"/>
            <p14:sldId id="377"/>
            <p14:sldId id="378"/>
            <p14:sldId id="379"/>
            <p14:sldId id="380"/>
            <p14:sldId id="381"/>
          </p14:sldIdLst>
        </p14:section>
        <p14:section name="Addendum slides" id="{3494CBA6-FC92-433A-87E1-B352742127CA}">
          <p14:sldIdLst>
            <p14:sldId id="268"/>
            <p14:sldId id="288"/>
            <p14:sldId id="283"/>
            <p14:sldId id="371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EEEEA"/>
    <a:srgbClr val="DDDED6"/>
    <a:srgbClr val="0044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898" autoAdjust="0"/>
    <p:restoredTop sz="94660"/>
  </p:normalViewPr>
  <p:slideViewPr>
    <p:cSldViewPr>
      <p:cViewPr varScale="1">
        <p:scale>
          <a:sx n="100" d="100"/>
          <a:sy n="100" d="100"/>
        </p:scale>
        <p:origin x="252" y="4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51EE23E-540B-4F36-8C84-B53E9700E8E5}" type="datetimeFigureOut">
              <a:rPr lang="en-US" smtClean="0"/>
              <a:t>2023-09-07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7C14D2A-B3D1-4D81-8D1B-F9307194C2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60030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rgbClr val="DDDED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" y="3025775"/>
            <a:ext cx="8547100" cy="982663"/>
          </a:xfrm>
        </p:spPr>
        <p:txBody>
          <a:bodyPr lIns="360000" rIns="0" anchor="b"/>
          <a:lstStyle>
            <a:lvl1pPr algn="r">
              <a:defRPr sz="32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dirty="0"/>
              <a:t>Click to edit Master title style</a:t>
            </a:r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0" y="4005264"/>
            <a:ext cx="8534400" cy="936625"/>
          </a:xfrm>
        </p:spPr>
        <p:txBody>
          <a:bodyPr rIns="0"/>
          <a:lstStyle>
            <a:lvl1pPr marL="0" indent="0" algn="r">
              <a:defRPr sz="2400"/>
            </a:lvl1pPr>
          </a:lstStyle>
          <a:p>
            <a:pPr lvl="0"/>
            <a:r>
              <a:rPr lang="en-US" noProof="0"/>
              <a:t>Click to edit Master subtitle style</a:t>
            </a:r>
          </a:p>
        </p:txBody>
      </p:sp>
      <p:sp>
        <p:nvSpPr>
          <p:cNvPr id="43012" name="Rectangle 4"/>
          <p:cNvSpPr>
            <a:spLocks noChangeArrowheads="1"/>
          </p:cNvSpPr>
          <p:nvPr/>
        </p:nvSpPr>
        <p:spPr bwMode="auto">
          <a:xfrm>
            <a:off x="1" y="1"/>
            <a:ext cx="12187767" cy="25558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43013" name="Picture 5" descr="folie_logo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6018" y="358776"/>
            <a:ext cx="5757333" cy="1712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ighlighted Bulleted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200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0" y="6488668"/>
            <a:ext cx="10668000" cy="369332"/>
          </a:xfrm>
        </p:spPr>
        <p:txBody>
          <a:bodyPr/>
          <a:lstStyle>
            <a:lvl1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dirty="0"/>
              <a:t>Object-oriented programming in Mata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203200" y="1066800"/>
            <a:ext cx="11684000" cy="5105400"/>
          </a:xfrm>
        </p:spPr>
        <p:txBody>
          <a:bodyPr/>
          <a:lstStyle>
            <a:lvl1pPr marL="457200" indent="-457200">
              <a:buFont typeface="Arial" pitchFamily="34" charset="0"/>
              <a:buChar char="•"/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914400" indent="-457200">
              <a:buFont typeface="Arial" pitchFamily="34" charset="0"/>
              <a:buChar char="•"/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257300" indent="-342900">
              <a:buFont typeface="Arial" pitchFamily="34" charset="0"/>
              <a:buChar char="•"/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714500" indent="-342900">
              <a:buFont typeface="Arial" pitchFamily="34" charset="0"/>
              <a:buChar char="•"/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171700" indent="-342900">
              <a:buFont typeface="Arial" pitchFamily="34" charset="0"/>
              <a:buChar char="•"/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386711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1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  <p:animClr clrSpc="rgb" dir="cw">
                                      <p:cBhvr>
                                        <p:cTn id="7" dur="1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  <p:set>
                                      <p:cBhvr>
                                        <p:cTn id="8" dur="1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1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3" dur="1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  <p:animClr clrSpc="rgb" dir="cw">
                                      <p:cBhvr>
                                        <p:cTn id="14" dur="1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  <p:set>
                                      <p:cBhvr>
                                        <p:cTn id="15" dur="1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" dur="1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0" dur="1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  <p:animClr clrSpc="rgb" dir="cw">
                                      <p:cBhvr>
                                        <p:cTn id="21" dur="1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  <p:set>
                                      <p:cBhvr>
                                        <p:cTn id="22" dur="1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3" dur="1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7" dur="1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  <p:animClr clrSpc="rgb" dir="cw">
                                      <p:cBhvr>
                                        <p:cTn id="28" dur="1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  <p:set>
                                      <p:cBhvr>
                                        <p:cTn id="29" dur="1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0" dur="1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4" dur="1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  <p:animClr clrSpc="rgb" dir="cw">
                                      <p:cBhvr>
                                        <p:cTn id="35" dur="1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  <p:set>
                                      <p:cBhvr>
                                        <p:cTn id="36" dur="1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7" dur="1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>
        <p:tmplLst>
          <p:tmpl lvl="1">
            <p:tnLst>
              <p:par>
                <p:cTn presetID="19" presetClass="emph" presetSubtype="0" fill="hold" nodeType="clickEffect">
                  <p:stCondLst>
                    <p:cond delay="0"/>
                  </p:stCondLst>
                  <p:childTnLst>
                    <p:animClr clrSpc="rgb" dir="cw">
                      <p:cBhvr override="childStyle">
                        <p:cTn dur="10" fill="hold"/>
                        <p:tgtEl>
                          <p:spTgt spid="5"/>
                        </p:tgtEl>
                        <p:attrNameLst>
                          <p:attrName>style.color</p:attrName>
                        </p:attrNameLst>
                      </p:cBhvr>
                      <p:to>
                        <a:srgbClr val="0000FF"/>
                      </p:to>
                    </p:animClr>
                    <p:animClr clrSpc="rgb" dir="cw">
                      <p:cBhvr>
                        <p:cTn dur="10" fill="hold"/>
                        <p:tgtEl>
                          <p:spTgt spid="5"/>
                        </p:tgtEl>
                        <p:attrNameLst>
                          <p:attrName>fillcolor</p:attrName>
                        </p:attrNameLst>
                      </p:cBhvr>
                      <p:to>
                        <a:srgbClr val="0000FF"/>
                      </p:to>
                    </p:animClr>
                    <p:set>
                      <p:cBhvr>
                        <p:cTn dur="10" fill="hold"/>
                        <p:tgtEl>
                          <p:spTgt spid="5"/>
                        </p:tgtEl>
                        <p:attrNameLst>
                          <p:attrName>fill.type</p:attrName>
                        </p:attrNameLst>
                      </p:cBhvr>
                      <p:to>
                        <p:strVal val="solid"/>
                      </p:to>
                    </p:set>
                    <p:set>
                      <p:cBhvr>
                        <p:cTn dur="10" fill="hold"/>
                        <p:tgtEl>
                          <p:spTgt spid="5"/>
                        </p:tgtEl>
                        <p:attrNameLst>
                          <p:attrName>fill.on</p:attrName>
                        </p:attrNameLst>
                      </p:cBhvr>
                      <p:to>
                        <p:strVal val="true"/>
                      </p:to>
                    </p:se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5"/>
                        </p:tgtEl>
                        <p:attrNameLst>
                          <p:attrName>ppt_c</p:attrName>
                        </p:attrNameLst>
                      </p:cBhvr>
                      <p:to>
                        <a:schemeClr val="tx1"/>
                      </p:to>
                    </p:animClr>
                  </p:subTnLst>
                </p:cTn>
              </p:par>
            </p:tnLst>
          </p:tmpl>
          <p:tmpl lvl="2">
            <p:tnLst>
              <p:par>
                <p:cTn presetID="19" presetClass="emph" presetSubtype="0" fill="hold" nodeType="clickEffect">
                  <p:stCondLst>
                    <p:cond delay="0"/>
                  </p:stCondLst>
                  <p:childTnLst>
                    <p:animClr clrSpc="rgb" dir="cw">
                      <p:cBhvr override="childStyle">
                        <p:cTn dur="10" fill="hold"/>
                        <p:tgtEl>
                          <p:spTgt spid="5"/>
                        </p:tgtEl>
                        <p:attrNameLst>
                          <p:attrName>style.color</p:attrName>
                        </p:attrNameLst>
                      </p:cBhvr>
                      <p:to>
                        <a:srgbClr val="0000FF"/>
                      </p:to>
                    </p:animClr>
                    <p:animClr clrSpc="rgb" dir="cw">
                      <p:cBhvr>
                        <p:cTn dur="10" fill="hold"/>
                        <p:tgtEl>
                          <p:spTgt spid="5"/>
                        </p:tgtEl>
                        <p:attrNameLst>
                          <p:attrName>fillcolor</p:attrName>
                        </p:attrNameLst>
                      </p:cBhvr>
                      <p:to>
                        <a:srgbClr val="0000FF"/>
                      </p:to>
                    </p:animClr>
                    <p:set>
                      <p:cBhvr>
                        <p:cTn dur="10" fill="hold"/>
                        <p:tgtEl>
                          <p:spTgt spid="5"/>
                        </p:tgtEl>
                        <p:attrNameLst>
                          <p:attrName>fill.type</p:attrName>
                        </p:attrNameLst>
                      </p:cBhvr>
                      <p:to>
                        <p:strVal val="solid"/>
                      </p:to>
                    </p:set>
                    <p:set>
                      <p:cBhvr>
                        <p:cTn dur="10" fill="hold"/>
                        <p:tgtEl>
                          <p:spTgt spid="5"/>
                        </p:tgtEl>
                        <p:attrNameLst>
                          <p:attrName>fill.on</p:attrName>
                        </p:attrNameLst>
                      </p:cBhvr>
                      <p:to>
                        <p:strVal val="true"/>
                      </p:to>
                    </p:se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5"/>
                        </p:tgtEl>
                        <p:attrNameLst>
                          <p:attrName>ppt_c</p:attrName>
                        </p:attrNameLst>
                      </p:cBhvr>
                      <p:to>
                        <a:schemeClr val="tx1"/>
                      </p:to>
                    </p:animClr>
                  </p:subTnLst>
                </p:cTn>
              </p:par>
            </p:tnLst>
          </p:tmpl>
          <p:tmpl lvl="3">
            <p:tnLst>
              <p:par>
                <p:cTn presetID="19" presetClass="emph" presetSubtype="0" fill="hold" nodeType="clickEffect">
                  <p:stCondLst>
                    <p:cond delay="0"/>
                  </p:stCondLst>
                  <p:childTnLst>
                    <p:animClr clrSpc="rgb" dir="cw">
                      <p:cBhvr override="childStyle">
                        <p:cTn dur="10" fill="hold"/>
                        <p:tgtEl>
                          <p:spTgt spid="5"/>
                        </p:tgtEl>
                        <p:attrNameLst>
                          <p:attrName>style.color</p:attrName>
                        </p:attrNameLst>
                      </p:cBhvr>
                      <p:to>
                        <a:srgbClr val="0000FF"/>
                      </p:to>
                    </p:animClr>
                    <p:animClr clrSpc="rgb" dir="cw">
                      <p:cBhvr>
                        <p:cTn dur="10" fill="hold"/>
                        <p:tgtEl>
                          <p:spTgt spid="5"/>
                        </p:tgtEl>
                        <p:attrNameLst>
                          <p:attrName>fillcolor</p:attrName>
                        </p:attrNameLst>
                      </p:cBhvr>
                      <p:to>
                        <a:srgbClr val="0000FF"/>
                      </p:to>
                    </p:animClr>
                    <p:set>
                      <p:cBhvr>
                        <p:cTn dur="10" fill="hold"/>
                        <p:tgtEl>
                          <p:spTgt spid="5"/>
                        </p:tgtEl>
                        <p:attrNameLst>
                          <p:attrName>fill.type</p:attrName>
                        </p:attrNameLst>
                      </p:cBhvr>
                      <p:to>
                        <p:strVal val="solid"/>
                      </p:to>
                    </p:set>
                    <p:set>
                      <p:cBhvr>
                        <p:cTn dur="10" fill="hold"/>
                        <p:tgtEl>
                          <p:spTgt spid="5"/>
                        </p:tgtEl>
                        <p:attrNameLst>
                          <p:attrName>fill.on</p:attrName>
                        </p:attrNameLst>
                      </p:cBhvr>
                      <p:to>
                        <p:strVal val="true"/>
                      </p:to>
                    </p:se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5"/>
                        </p:tgtEl>
                        <p:attrNameLst>
                          <p:attrName>ppt_c</p:attrName>
                        </p:attrNameLst>
                      </p:cBhvr>
                      <p:to>
                        <a:schemeClr val="tx1"/>
                      </p:to>
                    </p:animClr>
                  </p:subTnLst>
                </p:cTn>
              </p:par>
            </p:tnLst>
          </p:tmpl>
          <p:tmpl lvl="4">
            <p:tnLst>
              <p:par>
                <p:cTn presetID="19" presetClass="emph" presetSubtype="0" fill="hold" nodeType="clickEffect">
                  <p:stCondLst>
                    <p:cond delay="0"/>
                  </p:stCondLst>
                  <p:childTnLst>
                    <p:animClr clrSpc="rgb" dir="cw">
                      <p:cBhvr override="childStyle">
                        <p:cTn dur="10" fill="hold"/>
                        <p:tgtEl>
                          <p:spTgt spid="5"/>
                        </p:tgtEl>
                        <p:attrNameLst>
                          <p:attrName>style.color</p:attrName>
                        </p:attrNameLst>
                      </p:cBhvr>
                      <p:to>
                        <a:srgbClr val="0000FF"/>
                      </p:to>
                    </p:animClr>
                    <p:animClr clrSpc="rgb" dir="cw">
                      <p:cBhvr>
                        <p:cTn dur="10" fill="hold"/>
                        <p:tgtEl>
                          <p:spTgt spid="5"/>
                        </p:tgtEl>
                        <p:attrNameLst>
                          <p:attrName>fillcolor</p:attrName>
                        </p:attrNameLst>
                      </p:cBhvr>
                      <p:to>
                        <a:srgbClr val="0000FF"/>
                      </p:to>
                    </p:animClr>
                    <p:set>
                      <p:cBhvr>
                        <p:cTn dur="10" fill="hold"/>
                        <p:tgtEl>
                          <p:spTgt spid="5"/>
                        </p:tgtEl>
                        <p:attrNameLst>
                          <p:attrName>fill.type</p:attrName>
                        </p:attrNameLst>
                      </p:cBhvr>
                      <p:to>
                        <p:strVal val="solid"/>
                      </p:to>
                    </p:set>
                    <p:set>
                      <p:cBhvr>
                        <p:cTn dur="10" fill="hold"/>
                        <p:tgtEl>
                          <p:spTgt spid="5"/>
                        </p:tgtEl>
                        <p:attrNameLst>
                          <p:attrName>fill.on</p:attrName>
                        </p:attrNameLst>
                      </p:cBhvr>
                      <p:to>
                        <p:strVal val="true"/>
                      </p:to>
                    </p:se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5"/>
                        </p:tgtEl>
                        <p:attrNameLst>
                          <p:attrName>ppt_c</p:attrName>
                        </p:attrNameLst>
                      </p:cBhvr>
                      <p:to>
                        <a:schemeClr val="tx1"/>
                      </p:to>
                    </p:animClr>
                  </p:subTnLst>
                </p:cTn>
              </p:par>
            </p:tnLst>
          </p:tmpl>
          <p:tmpl lvl="5">
            <p:tnLst>
              <p:par>
                <p:cTn presetID="19" presetClass="emph" presetSubtype="0" fill="hold" nodeType="clickEffect">
                  <p:stCondLst>
                    <p:cond delay="0"/>
                  </p:stCondLst>
                  <p:childTnLst>
                    <p:animClr clrSpc="rgb" dir="cw">
                      <p:cBhvr override="childStyle">
                        <p:cTn dur="10" fill="hold"/>
                        <p:tgtEl>
                          <p:spTgt spid="5"/>
                        </p:tgtEl>
                        <p:attrNameLst>
                          <p:attrName>style.color</p:attrName>
                        </p:attrNameLst>
                      </p:cBhvr>
                      <p:to>
                        <a:srgbClr val="0000FF"/>
                      </p:to>
                    </p:animClr>
                    <p:animClr clrSpc="rgb" dir="cw">
                      <p:cBhvr>
                        <p:cTn dur="10" fill="hold"/>
                        <p:tgtEl>
                          <p:spTgt spid="5"/>
                        </p:tgtEl>
                        <p:attrNameLst>
                          <p:attrName>fillcolor</p:attrName>
                        </p:attrNameLst>
                      </p:cBhvr>
                      <p:to>
                        <a:srgbClr val="0000FF"/>
                      </p:to>
                    </p:animClr>
                    <p:set>
                      <p:cBhvr>
                        <p:cTn dur="10" fill="hold"/>
                        <p:tgtEl>
                          <p:spTgt spid="5"/>
                        </p:tgtEl>
                        <p:attrNameLst>
                          <p:attrName>fill.type</p:attrName>
                        </p:attrNameLst>
                      </p:cBhvr>
                      <p:to>
                        <p:strVal val="solid"/>
                      </p:to>
                    </p:set>
                    <p:set>
                      <p:cBhvr>
                        <p:cTn dur="10" fill="hold"/>
                        <p:tgtEl>
                          <p:spTgt spid="5"/>
                        </p:tgtEl>
                        <p:attrNameLst>
                          <p:attrName>fill.on</p:attrName>
                        </p:attrNameLst>
                      </p:cBhvr>
                      <p:to>
                        <p:strVal val="true"/>
                      </p:to>
                    </p:se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5"/>
                        </p:tgtEl>
                        <p:attrNameLst>
                          <p:attrName>ppt_c</p:attrName>
                        </p:attrNameLst>
                      </p:cBhvr>
                      <p:to>
                        <a:schemeClr val="tx1"/>
                      </p:to>
                    </p:animClr>
                  </p:subTnLst>
                </p:cTn>
              </p:par>
            </p:tnLst>
          </p:tmpl>
        </p:tmplLst>
      </p:bldP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xt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0" y="6488668"/>
            <a:ext cx="10668000" cy="369332"/>
          </a:xfrm>
        </p:spPr>
        <p:txBody>
          <a:bodyPr/>
          <a:lstStyle>
            <a:lvl1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dirty="0"/>
              <a:t>Object-oriented programming in Mata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98103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200" y="4395788"/>
            <a:ext cx="11684000" cy="1362075"/>
          </a:xfrm>
        </p:spPr>
        <p:txBody>
          <a:bodyPr anchor="t"/>
          <a:lstStyle>
            <a:lvl1pPr algn="l">
              <a:defRPr sz="4000" b="1" cap="all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3200" y="2895601"/>
            <a:ext cx="11684000" cy="1500187"/>
          </a:xfrm>
        </p:spPr>
        <p:txBody>
          <a:bodyPr anchor="b"/>
          <a:lstStyle>
            <a:lvl1pPr marL="0" indent="0">
              <a:buNone/>
              <a:defRPr sz="2000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0" y="6488668"/>
            <a:ext cx="10668000" cy="369332"/>
          </a:xfrm>
        </p:spPr>
        <p:txBody>
          <a:bodyPr/>
          <a:lstStyle>
            <a:lvl1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dirty="0"/>
              <a:t>Object-oriented programming in Mata</a:t>
            </a:r>
          </a:p>
        </p:txBody>
      </p:sp>
    </p:spTree>
    <p:extLst>
      <p:ext uri="{BB962C8B-B14F-4D97-AF65-F5344CB8AC3E}">
        <p14:creationId xmlns:p14="http://schemas.microsoft.com/office/powerpoint/2010/main" val="4579089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lumns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0" y="0"/>
            <a:ext cx="10722819" cy="900113"/>
          </a:xfrm>
        </p:spPr>
        <p:txBody>
          <a:bodyPr/>
          <a:lstStyle>
            <a:lvl1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03200" y="1447801"/>
            <a:ext cx="5689600" cy="4525963"/>
          </a:xfrm>
        </p:spPr>
        <p:txBody>
          <a:bodyPr/>
          <a:lstStyle>
            <a:lvl1pPr>
              <a:defRPr sz="2800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>
              <a:defRPr sz="2400"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>
              <a:defRPr sz="2000"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>
              <a:defRPr sz="1800"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>
              <a:defRPr sz="1800"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0" y="1447801"/>
            <a:ext cx="5892800" cy="4525963"/>
          </a:xfrm>
        </p:spPr>
        <p:txBody>
          <a:bodyPr/>
          <a:lstStyle>
            <a:lvl1pPr>
              <a:defRPr sz="2800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>
              <a:defRPr sz="2400"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>
              <a:defRPr sz="2000"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>
              <a:defRPr sz="1800"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>
              <a:defRPr sz="1800"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0" y="6488668"/>
            <a:ext cx="10668000" cy="369332"/>
          </a:xfrm>
        </p:spPr>
        <p:txBody>
          <a:bodyPr/>
          <a:lstStyle>
            <a:lvl1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dirty="0"/>
              <a:t>Object-oriented programming in Mata</a:t>
            </a:r>
          </a:p>
        </p:txBody>
      </p:sp>
    </p:spTree>
    <p:extLst>
      <p:ext uri="{BB962C8B-B14F-4D97-AF65-F5344CB8AC3E}">
        <p14:creationId xmlns:p14="http://schemas.microsoft.com/office/powerpoint/2010/main" val="16009443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0" y="6488668"/>
            <a:ext cx="10668000" cy="369332"/>
          </a:xfrm>
        </p:spPr>
        <p:txBody>
          <a:bodyPr/>
          <a:lstStyle>
            <a:lvl1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dirty="0"/>
              <a:t>Object-oriented programming in Mata</a:t>
            </a:r>
          </a:p>
        </p:txBody>
      </p:sp>
    </p:spTree>
    <p:extLst>
      <p:ext uri="{BB962C8B-B14F-4D97-AF65-F5344CB8AC3E}">
        <p14:creationId xmlns:p14="http://schemas.microsoft.com/office/powerpoint/2010/main" val="26457779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 or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0" y="6488668"/>
            <a:ext cx="10668000" cy="369332"/>
          </a:xfrm>
        </p:spPr>
        <p:txBody>
          <a:bodyPr/>
          <a:lstStyle>
            <a:lvl1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dirty="0"/>
              <a:t>Object-oriented programming in Mata</a:t>
            </a:r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1"/>
          </p:nvPr>
        </p:nvSpPr>
        <p:spPr>
          <a:xfrm>
            <a:off x="203200" y="1066800"/>
            <a:ext cx="11785600" cy="4343400"/>
          </a:xfrm>
        </p:spPr>
        <p:txBody>
          <a:bodyPr/>
          <a:lstStyle/>
          <a:p>
            <a:r>
              <a:rPr lang="en-US" dirty="0"/>
              <a:t>Click icon to add picture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2"/>
          </p:nvPr>
        </p:nvSpPr>
        <p:spPr>
          <a:xfrm>
            <a:off x="203200" y="5562600"/>
            <a:ext cx="11785600" cy="609600"/>
          </a:xfrm>
        </p:spPr>
        <p:txBody>
          <a:bodyPr/>
          <a:lstStyle>
            <a:lvl1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455740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EEEE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190501" y="1219201"/>
            <a:ext cx="11377084" cy="4745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1988" name="Rectangle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0" y="6488668"/>
            <a:ext cx="10668000" cy="36933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endParaRPr lang="en-US" dirty="0"/>
          </a:p>
        </p:txBody>
      </p:sp>
      <p:sp>
        <p:nvSpPr>
          <p:cNvPr id="41989" name="Rectangle 5"/>
          <p:cNvSpPr>
            <a:spLocks noChangeArrowheads="1"/>
          </p:cNvSpPr>
          <p:nvPr/>
        </p:nvSpPr>
        <p:spPr bwMode="auto">
          <a:xfrm>
            <a:off x="1" y="0"/>
            <a:ext cx="12187767" cy="90011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991" name="Rectangle 7"/>
          <p:cNvSpPr>
            <a:spLocks noGrp="1" noChangeArrowheads="1"/>
          </p:cNvSpPr>
          <p:nvPr>
            <p:ph type="title"/>
          </p:nvPr>
        </p:nvSpPr>
        <p:spPr bwMode="auto">
          <a:xfrm>
            <a:off x="1295400" y="0"/>
            <a:ext cx="10272184" cy="900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pic>
        <p:nvPicPr>
          <p:cNvPr id="41992" name="Picture 8" descr="mpidr_logo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1" y="142876"/>
            <a:ext cx="768351" cy="57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0668000" y="6488668"/>
            <a:ext cx="1519765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fld id="{DB97A70F-C566-4900-9BD1-A6A98A8A8008}" type="slidenum">
              <a:rPr lang="de-DE" baseline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‹#›</a:t>
            </a:fld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  <p:sldLayoutId id="2147483665" r:id="rId2"/>
    <p:sldLayoutId id="2147483654" r:id="rId3"/>
    <p:sldLayoutId id="2147483655" r:id="rId4"/>
    <p:sldLayoutId id="2147483656" r:id="rId5"/>
    <p:sldLayoutId id="2147483658" r:id="rId6"/>
    <p:sldLayoutId id="2147483664" r:id="rId7"/>
  </p:sldLayoutIdLst>
  <p:hf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004466"/>
          </a:solidFill>
          <a:latin typeface="Times New Roman" panose="02020603050405020304" pitchFamily="18" charset="0"/>
          <a:ea typeface="+mj-ea"/>
          <a:cs typeface="Times New Roman" panose="02020603050405020304" pitchFamily="18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4466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4466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4466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4466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4466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4466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4466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4466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defRPr sz="320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defRPr sz="2800">
          <a:solidFill>
            <a:schemeClr val="tx1"/>
          </a:solidFill>
          <a:latin typeface="Times New Roman" panose="02020603050405020304" pitchFamily="18" charset="0"/>
          <a:cs typeface="Times New Roman" panose="02020603050405020304" pitchFamily="18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defRPr sz="2400">
          <a:solidFill>
            <a:schemeClr val="tx1"/>
          </a:solidFill>
          <a:latin typeface="Times New Roman" panose="02020603050405020304" pitchFamily="18" charset="0"/>
          <a:cs typeface="Times New Roman" panose="02020603050405020304" pitchFamily="18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Times New Roman" panose="02020603050405020304" pitchFamily="18" charset="0"/>
          <a:cs typeface="Times New Roman" panose="02020603050405020304" pitchFamily="18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Times New Roman" panose="02020603050405020304" pitchFamily="18" charset="0"/>
          <a:cs typeface="Times New Roman" panose="02020603050405020304" pitchFamily="18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" Target="slide5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slide" Target="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slide" Target="slide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4" Type="http://schemas.openxmlformats.org/officeDocument/2006/relationships/slide" Target="slide18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statalist.org/forums/forum/general-stata-discussion/general/1690703-dtms-new-stata-command-for-discrete-time-multistate-model-estimation" TargetMode="Externa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0" name="Rectangle 52"/>
          <p:cNvSpPr>
            <a:spLocks noGrp="1" noChangeArrowheads="1"/>
          </p:cNvSpPr>
          <p:nvPr>
            <p:ph type="ctrTitle"/>
          </p:nvPr>
        </p:nvSpPr>
        <p:spPr>
          <a:xfrm>
            <a:off x="1066801" y="2819401"/>
            <a:ext cx="6867526" cy="1752600"/>
          </a:xfrm>
        </p:spPr>
        <p:txBody>
          <a:bodyPr/>
          <a:lstStyle/>
          <a:p>
            <a:pPr algn="l"/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Object-oriented programming in Mata</a:t>
            </a:r>
            <a:endParaRPr lang="en-US" sz="2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101" name="Rectangle 53"/>
          <p:cNvSpPr>
            <a:spLocks noGrp="1" noChangeArrowheads="1"/>
          </p:cNvSpPr>
          <p:nvPr>
            <p:ph type="subTitle" idx="1"/>
          </p:nvPr>
        </p:nvSpPr>
        <p:spPr>
          <a:xfrm>
            <a:off x="1524000" y="4495801"/>
            <a:ext cx="6400800" cy="936625"/>
          </a:xfrm>
        </p:spPr>
        <p:txBody>
          <a:bodyPr/>
          <a:lstStyle/>
          <a:p>
            <a:r>
              <a:rPr lang="de-DE" dirty="0">
                <a:latin typeface="Calibri" panose="020F0502020204030204" pitchFamily="34" charset="0"/>
                <a:cs typeface="Calibri" panose="020F0502020204030204" pitchFamily="34" charset="0"/>
              </a:rPr>
              <a:t>Daniel C. Schneider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905000" y="5410200"/>
            <a:ext cx="6019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2000" dirty="0">
                <a:latin typeface="Calibri" panose="020F0502020204030204" pitchFamily="34" charset="0"/>
                <a:cs typeface="Calibri" panose="020F0502020204030204" pitchFamily="34" charset="0"/>
              </a:rPr>
              <a:t>UK Stata Conference, London, September 7-8, 2023</a:t>
            </a:r>
            <a:endParaRPr lang="en-U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1F3D19-0C2B-ABFD-471F-69EAD11B77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OOP I: Simple but </a:t>
            </a:r>
            <a:r>
              <a:rPr lang="de-DE" dirty="0" err="1"/>
              <a:t>Interrelated</a:t>
            </a:r>
            <a:r>
              <a:rPr lang="de-DE" dirty="0"/>
              <a:t> Classes: </a:t>
            </a:r>
            <a:r>
              <a:rPr lang="de-DE" dirty="0" err="1"/>
              <a:t>exStataMatrix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0760314-9070-BCA0-5D3C-56865D89253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/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E4DB2A42-9194-603D-E0DF-44712DABA086}"/>
              </a:ext>
            </a:extLst>
          </p:cNvPr>
          <p:cNvCxnSpPr/>
          <p:nvPr/>
        </p:nvCxnSpPr>
        <p:spPr>
          <a:xfrm>
            <a:off x="4572000" y="762000"/>
            <a:ext cx="0" cy="5867400"/>
          </a:xfrm>
          <a:prstGeom prst="line">
            <a:avLst/>
          </a:prstGeom>
          <a:ln w="25400" cmpd="dbl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7E0BA12C-1275-29A2-3802-F41C7CFB3041}"/>
              </a:ext>
            </a:extLst>
          </p:cNvPr>
          <p:cNvCxnSpPr>
            <a:cxnSpLocks/>
          </p:cNvCxnSpPr>
          <p:nvPr/>
        </p:nvCxnSpPr>
        <p:spPr>
          <a:xfrm>
            <a:off x="152400" y="4419600"/>
            <a:ext cx="4114800" cy="0"/>
          </a:xfrm>
          <a:prstGeom prst="line">
            <a:avLst/>
          </a:prstGeom>
          <a:ln w="25400" cmpd="dbl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Picture 14">
            <a:extLst>
              <a:ext uri="{FF2B5EF4-FFF2-40B4-BE49-F238E27FC236}">
                <a16:creationId xmlns:a16="http://schemas.microsoft.com/office/drawing/2014/main" id="{BAE6BBC1-78DC-D09C-54EC-5C1C1CAA730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2479" y="685800"/>
            <a:ext cx="3553321" cy="3677163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16A347AB-BBBE-A811-94A3-C73F1DA3128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" y="4495800"/>
            <a:ext cx="3210373" cy="2276793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16B69EA5-453F-4581-212A-5B9C464516F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4980" y="704034"/>
            <a:ext cx="6411220" cy="5849166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4AD1234-F8DA-A5C1-3DA5-28A6B6ECBF99}"/>
              </a:ext>
            </a:extLst>
          </p:cNvPr>
          <p:cNvSpPr txBox="1"/>
          <p:nvPr/>
        </p:nvSpPr>
        <p:spPr>
          <a:xfrm>
            <a:off x="4876800" y="2819400"/>
            <a:ext cx="6690783" cy="3733800"/>
          </a:xfrm>
          <a:prstGeom prst="rect">
            <a:avLst/>
          </a:prstGeom>
          <a:solidFill>
            <a:schemeClr val="bg1">
              <a:alpha val="50000"/>
            </a:schemeClr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44560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553264-D57B-AD67-DFE4-48707A8B53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OOP I Side Note: Pointer Variables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994DF9-56C9-B2FC-2BA9-6FE0AFE4741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de-DE" dirty="0"/>
              <a:t>Pointers</a:t>
            </a:r>
          </a:p>
          <a:p>
            <a:pPr marL="857250" lvl="1" indent="-457200">
              <a:buFont typeface="Arial" panose="020B0604020202020204" pitchFamily="34" charset="0"/>
              <a:buChar char="•"/>
            </a:pPr>
            <a:r>
              <a:rPr lang="en-US" dirty="0"/>
              <a:t>variables that contain the memory address of another variable</a:t>
            </a:r>
            <a:endParaRPr lang="de-DE" dirty="0"/>
          </a:p>
          <a:p>
            <a:pPr marL="857250" lvl="1" indent="-457200">
              <a:buFont typeface="Arial" panose="020B0604020202020204" pitchFamily="34" charset="0"/>
              <a:buChar char="•"/>
            </a:pPr>
            <a:r>
              <a:rPr lang="en-US" dirty="0"/>
              <a:t>can contain addresses of (loosely speaking) any</a:t>
            </a:r>
            <a:r>
              <a:rPr lang="de-DE" dirty="0" err="1"/>
              <a:t>thing</a:t>
            </a:r>
            <a:r>
              <a:rPr lang="de-DE" dirty="0"/>
              <a:t>, </a:t>
            </a:r>
            <a:r>
              <a:rPr lang="de-DE" dirty="0" err="1"/>
              <a:t>where</a:t>
            </a:r>
            <a:r>
              <a:rPr lang="de-DE" dirty="0"/>
              <a:t> "</a:t>
            </a:r>
            <a:r>
              <a:rPr lang="de-DE" dirty="0" err="1"/>
              <a:t>anything</a:t>
            </a:r>
            <a:r>
              <a:rPr lang="de-DE" dirty="0"/>
              <a:t>" </a:t>
            </a:r>
            <a:r>
              <a:rPr lang="de-DE" dirty="0" err="1"/>
              <a:t>includes</a:t>
            </a:r>
            <a:r>
              <a:rPr lang="de-DE" dirty="0"/>
              <a:t> </a:t>
            </a:r>
            <a:r>
              <a:rPr lang="de-DE" dirty="0" err="1"/>
              <a:t>objects</a:t>
            </a:r>
            <a:endParaRPr lang="de-DE" dirty="0"/>
          </a:p>
          <a:p>
            <a:pPr marL="857250" lvl="1" indent="-457200">
              <a:buFont typeface="Arial" panose="020B0604020202020204" pitchFamily="34" charset="0"/>
              <a:buChar char="•"/>
            </a:pPr>
            <a:r>
              <a:rPr lang="en-US" dirty="0"/>
              <a:t>see -help [M2] pointers-</a:t>
            </a:r>
            <a:endParaRPr lang="de-DE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1116397-098F-BEDE-E4CC-1CEBCB95FD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Object-oriented programming in Mata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791726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553264-D57B-AD67-DFE4-48707A8B53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OOP I Side Note: Pointer Variables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1116397-098F-BEDE-E4CC-1CEBCB95FD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Object-oriented programming in Mata</a:t>
            </a:r>
          </a:p>
          <a:p>
            <a:endParaRPr lang="en-US" dirty="0"/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932E83A7-E554-03EC-BA50-106A9AAE4563}"/>
              </a:ext>
            </a:extLst>
          </p:cNvPr>
          <p:cNvCxnSpPr>
            <a:cxnSpLocks/>
          </p:cNvCxnSpPr>
          <p:nvPr/>
        </p:nvCxnSpPr>
        <p:spPr>
          <a:xfrm>
            <a:off x="2133600" y="3733800"/>
            <a:ext cx="7772400" cy="0"/>
          </a:xfrm>
          <a:prstGeom prst="line">
            <a:avLst/>
          </a:prstGeom>
          <a:ln w="25400" cmpd="dbl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" name="Picture 19">
            <a:extLst>
              <a:ext uri="{FF2B5EF4-FFF2-40B4-BE49-F238E27FC236}">
                <a16:creationId xmlns:a16="http://schemas.microsoft.com/office/drawing/2014/main" id="{D967B649-361C-7F2A-DD08-EAF883BEB65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22655" y="1066800"/>
            <a:ext cx="7178545" cy="22860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5F37990E-3C40-3532-086B-49ED1E207FB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22655" y="4038600"/>
            <a:ext cx="6887536" cy="23434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03773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1F3D19-0C2B-ABFD-471F-69EAD11B77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0" y="0"/>
            <a:ext cx="10896600" cy="900113"/>
          </a:xfrm>
        </p:spPr>
        <p:txBody>
          <a:bodyPr/>
          <a:lstStyle/>
          <a:p>
            <a:r>
              <a:rPr lang="de-DE" dirty="0"/>
              <a:t>OOP I: Simple but </a:t>
            </a:r>
            <a:r>
              <a:rPr lang="de-DE" dirty="0" err="1"/>
              <a:t>Interrelated</a:t>
            </a:r>
            <a:r>
              <a:rPr lang="de-DE" dirty="0"/>
              <a:t> Classes: </a:t>
            </a:r>
            <a:r>
              <a:rPr lang="de-DE" dirty="0" err="1"/>
              <a:t>exSimpleCollection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0760314-9070-BCA0-5D3C-56865D89253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16EF713-71EA-B961-F8AA-E31DF58AF4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6400" y="900113"/>
            <a:ext cx="9031759" cy="59578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967093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1F3D19-0C2B-ABFD-471F-69EAD11B77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0" y="0"/>
            <a:ext cx="10896600" cy="900113"/>
          </a:xfrm>
        </p:spPr>
        <p:txBody>
          <a:bodyPr/>
          <a:lstStyle/>
          <a:p>
            <a:r>
              <a:rPr lang="de-DE" dirty="0"/>
              <a:t>OOP I: Simple but </a:t>
            </a:r>
            <a:r>
              <a:rPr lang="de-DE" dirty="0" err="1"/>
              <a:t>Interrelated</a:t>
            </a:r>
            <a:r>
              <a:rPr lang="de-DE" dirty="0"/>
              <a:t> Classes: </a:t>
            </a:r>
            <a:r>
              <a:rPr lang="de-DE" dirty="0" err="1"/>
              <a:t>exEsave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0760314-9070-BCA0-5D3C-56865D89253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803F3F7-D1F1-4902-CFE1-6D46D0ACCBEF}"/>
              </a:ext>
            </a:extLst>
          </p:cNvPr>
          <p:cNvSpPr txBox="1"/>
          <p:nvPr/>
        </p:nvSpPr>
        <p:spPr>
          <a:xfrm>
            <a:off x="8079944" y="2286000"/>
            <a:ext cx="380725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many</a:t>
            </a:r>
            <a:r>
              <a:rPr lang="de-DE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2800" dirty="0">
                <a:latin typeface="Times New Roman" panose="02020603050405020304" pitchFamily="18" charset="0"/>
                <a:cs typeface="Times New Roman" panose="02020603050405020304" pitchFamily="18" charset="0"/>
                <a:hlinkClick r:id="rId2" action="ppaction://hlinksldjump"/>
              </a:rPr>
              <a:t>dtms </a:t>
            </a:r>
            <a:r>
              <a:rPr lang="de-DE" sz="2800" dirty="0" err="1">
                <a:latin typeface="Times New Roman" panose="02020603050405020304" pitchFamily="18" charset="0"/>
                <a:cs typeface="Times New Roman" panose="02020603050405020304" pitchFamily="18" charset="0"/>
                <a:hlinkClick r:id="rId2" action="ppaction://hlinksldjump"/>
              </a:rPr>
              <a:t>tree</a:t>
            </a:r>
            <a:r>
              <a:rPr lang="de-DE" sz="2800" dirty="0">
                <a:latin typeface="Times New Roman" panose="02020603050405020304" pitchFamily="18" charset="0"/>
                <a:cs typeface="Times New Roman" panose="02020603050405020304" pitchFamily="18" charset="0"/>
                <a:hlinkClick r:id="rId2" action="ppaction://hlinksldjump"/>
              </a:rPr>
              <a:t> </a:t>
            </a:r>
            <a:r>
              <a:rPr lang="de-DE" sz="2800" dirty="0" err="1">
                <a:latin typeface="Times New Roman" panose="02020603050405020304" pitchFamily="18" charset="0"/>
                <a:cs typeface="Times New Roman" panose="02020603050405020304" pitchFamily="18" charset="0"/>
                <a:hlinkClick r:id="rId2" action="ppaction://hlinksldjump"/>
              </a:rPr>
              <a:t>elements</a:t>
            </a:r>
            <a:r>
              <a:rPr lang="de-DE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have</a:t>
            </a:r>
            <a:r>
              <a:rPr lang="de-DE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de-DE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similar</a:t>
            </a:r>
            <a:r>
              <a:rPr lang="de-DE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class</a:t>
            </a:r>
            <a:r>
              <a:rPr lang="de-DE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as</a:t>
            </a:r>
            <a:r>
              <a:rPr lang="de-DE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de-DE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member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C5AEB73-4347-76AD-8B54-A1153DD8692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52600" y="762000"/>
            <a:ext cx="5486400" cy="6098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586136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1F3D19-0C2B-ABFD-471F-69EAD11B77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0" y="0"/>
            <a:ext cx="10896600" cy="900113"/>
          </a:xfrm>
        </p:spPr>
        <p:txBody>
          <a:bodyPr/>
          <a:lstStyle/>
          <a:p>
            <a:r>
              <a:rPr lang="de-DE" dirty="0"/>
              <a:t>OOP II: Objects </a:t>
            </a:r>
            <a:r>
              <a:rPr lang="de-DE" dirty="0" err="1"/>
              <a:t>behind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dtms </a:t>
            </a:r>
            <a:r>
              <a:rPr lang="de-DE" dirty="0" err="1"/>
              <a:t>Tree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0760314-9070-BCA0-5D3C-56865D89253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 dirty="0" err="1"/>
              <a:t>Object-oriented</a:t>
            </a:r>
            <a:r>
              <a:rPr lang="de-DE" dirty="0"/>
              <a:t> </a:t>
            </a:r>
            <a:r>
              <a:rPr lang="de-DE" dirty="0" err="1"/>
              <a:t>programming</a:t>
            </a:r>
            <a:r>
              <a:rPr lang="de-DE" dirty="0"/>
              <a:t> in Mata </a:t>
            </a:r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B1D173F-B4E4-67E0-47A0-68CE063C7D4C}"/>
              </a:ext>
            </a:extLst>
          </p:cNvPr>
          <p:cNvSpPr txBox="1"/>
          <p:nvPr/>
        </p:nvSpPr>
        <p:spPr>
          <a:xfrm>
            <a:off x="609600" y="1066800"/>
            <a:ext cx="10591800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Four</a:t>
            </a:r>
            <a:r>
              <a:rPr lang="de-DE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things</a:t>
            </a:r>
            <a:r>
              <a:rPr lang="de-DE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need</a:t>
            </a:r>
            <a:r>
              <a:rPr lang="de-DE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</a:t>
            </a:r>
            <a:r>
              <a:rPr lang="de-DE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be</a:t>
            </a:r>
            <a:r>
              <a:rPr lang="de-DE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solved</a:t>
            </a:r>
            <a:r>
              <a:rPr lang="de-DE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getting a pointer to a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  <a:hlinkClick r:id="rId2" action="ppaction://hlinksldjump"/>
              </a:rPr>
              <a:t>tree element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tree elements must know</a:t>
            </a:r>
            <a:b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about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  <a:hlinkClick r:id="rId3" action="ppaction://hlinksldjump"/>
              </a:rPr>
              <a:t>upstream tree elements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iteration through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  <a:hlinkClick r:id="rId4" action="ppaction://hlinksldjump"/>
              </a:rPr>
              <a:t>all elements of a tree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idiosyncrasies of tree elements (levels)</a:t>
            </a:r>
            <a:b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must be accounted for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E3CF31B-70E9-581C-B1FF-FBFE8DD3288B}"/>
              </a:ext>
            </a:extLst>
          </p:cNvPr>
          <p:cNvSpPr txBox="1"/>
          <p:nvPr/>
        </p:nvSpPr>
        <p:spPr>
          <a:xfrm>
            <a:off x="609600" y="4787205"/>
            <a:ext cx="110490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Solution:</a:t>
            </a:r>
          </a:p>
          <a:p>
            <a:r>
              <a:rPr lang="de-DE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1.-3. </a:t>
            </a:r>
            <a:r>
              <a:rPr lang="de-DE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are</a:t>
            </a:r>
            <a:r>
              <a:rPr lang="de-DE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based</a:t>
            </a:r>
            <a:r>
              <a:rPr lang="de-DE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on </a:t>
            </a:r>
            <a:r>
              <a:rPr lang="de-DE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only</a:t>
            </a:r>
            <a:r>
              <a:rPr lang="de-DE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two</a:t>
            </a:r>
            <a:r>
              <a:rPr lang="de-DE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class</a:t>
            </a:r>
            <a:r>
              <a:rPr lang="de-DE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definitions</a:t>
            </a:r>
            <a:r>
              <a:rPr lang="de-DE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de-DE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exTreeColl</a:t>
            </a:r>
            <a:r>
              <a:rPr lang="de-DE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lang="de-DE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exTreeElem</a:t>
            </a:r>
            <a:endParaRPr lang="de-DE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de-DE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 </a:t>
            </a:r>
            <a:r>
              <a:rPr lang="de-DE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makes</a:t>
            </a:r>
            <a:r>
              <a:rPr lang="de-DE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use</a:t>
            </a:r>
            <a:r>
              <a:rPr lang="de-DE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of</a:t>
            </a:r>
            <a:r>
              <a:rPr lang="de-DE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OOP </a:t>
            </a:r>
            <a:r>
              <a:rPr lang="de-DE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features</a:t>
            </a:r>
            <a:r>
              <a:rPr lang="de-DE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de-DE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inheritance</a:t>
            </a:r>
            <a:r>
              <a:rPr lang="de-DE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lang="de-DE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polymorphism</a:t>
            </a:r>
            <a:endParaRPr lang="de-DE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6883C62-8D2A-98FB-F51F-FA199A5CF3E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96200" y="696468"/>
            <a:ext cx="2286000" cy="40907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06841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1F3D19-0C2B-ABFD-471F-69EAD11B77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0" y="0"/>
            <a:ext cx="10896600" cy="900113"/>
          </a:xfrm>
        </p:spPr>
        <p:txBody>
          <a:bodyPr/>
          <a:lstStyle/>
          <a:p>
            <a:r>
              <a:rPr lang="de-DE" dirty="0"/>
              <a:t>OOP II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0760314-9070-BCA0-5D3C-56865D89253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 dirty="0" err="1"/>
              <a:t>Object-oriented</a:t>
            </a:r>
            <a:r>
              <a:rPr lang="de-DE" dirty="0"/>
              <a:t> </a:t>
            </a:r>
            <a:r>
              <a:rPr lang="de-DE" dirty="0" err="1"/>
              <a:t>programming</a:t>
            </a:r>
            <a:r>
              <a:rPr lang="de-DE" dirty="0"/>
              <a:t> in Mata </a:t>
            </a:r>
            <a:endParaRPr lang="en-US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C00F0F7F-9E68-8465-65B0-EB9EDE441C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1447800"/>
            <a:ext cx="6390656" cy="5334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19EE2DB-8EEB-CC6C-B3A1-01FCE2F742F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34200" y="184149"/>
            <a:ext cx="5029200" cy="65849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48164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1F3D19-0C2B-ABFD-471F-69EAD11B77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0" y="0"/>
            <a:ext cx="10896600" cy="900113"/>
          </a:xfrm>
        </p:spPr>
        <p:txBody>
          <a:bodyPr/>
          <a:lstStyle/>
          <a:p>
            <a:r>
              <a:rPr lang="de-DE" dirty="0"/>
              <a:t>OOP II: Objects </a:t>
            </a:r>
            <a:r>
              <a:rPr lang="de-DE" dirty="0" err="1"/>
              <a:t>behind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dtms </a:t>
            </a:r>
            <a:r>
              <a:rPr lang="de-DE" dirty="0" err="1"/>
              <a:t>Tree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0760314-9070-BCA0-5D3C-56865D89253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 dirty="0" err="1"/>
              <a:t>Object-oriented</a:t>
            </a:r>
            <a:r>
              <a:rPr lang="de-DE" dirty="0"/>
              <a:t> </a:t>
            </a:r>
            <a:r>
              <a:rPr lang="de-DE" dirty="0" err="1"/>
              <a:t>programming</a:t>
            </a:r>
            <a:r>
              <a:rPr lang="de-DE" dirty="0"/>
              <a:t> in Mata </a:t>
            </a:r>
            <a:endParaRPr lang="en-US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7036C247-9FCC-7C81-7698-8F4FBAD4A9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" y="2795734"/>
            <a:ext cx="5315692" cy="3486637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BCBBC7E6-7BD4-FEBD-2247-50644F72199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86057" y="2514100"/>
            <a:ext cx="4067743" cy="3581900"/>
          </a:xfrm>
          <a:prstGeom prst="rect">
            <a:avLst/>
          </a:prstGeom>
        </p:spPr>
      </p:pic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2EAC41FC-0D3F-64AC-D92E-21C757247842}"/>
              </a:ext>
            </a:extLst>
          </p:cNvPr>
          <p:cNvCxnSpPr>
            <a:cxnSpLocks/>
          </p:cNvCxnSpPr>
          <p:nvPr/>
        </p:nvCxnSpPr>
        <p:spPr>
          <a:xfrm>
            <a:off x="6019800" y="976313"/>
            <a:ext cx="0" cy="5043487"/>
          </a:xfrm>
          <a:prstGeom prst="line">
            <a:avLst/>
          </a:prstGeom>
          <a:ln w="25400" cmpd="dbl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48DC9C2B-E99D-B3AC-5AB5-3B03CD078169}"/>
              </a:ext>
            </a:extLst>
          </p:cNvPr>
          <p:cNvCxnSpPr>
            <a:cxnSpLocks/>
          </p:cNvCxnSpPr>
          <p:nvPr/>
        </p:nvCxnSpPr>
        <p:spPr>
          <a:xfrm flipV="1">
            <a:off x="762000" y="3124200"/>
            <a:ext cx="0" cy="45720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B1559B56-2588-4BE8-6041-A5DC65C24214}"/>
              </a:ext>
            </a:extLst>
          </p:cNvPr>
          <p:cNvCxnSpPr>
            <a:cxnSpLocks/>
          </p:cNvCxnSpPr>
          <p:nvPr/>
        </p:nvCxnSpPr>
        <p:spPr>
          <a:xfrm flipV="1">
            <a:off x="1828800" y="3886200"/>
            <a:ext cx="0" cy="76200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9D2CB926-34DE-6A87-F71F-D01099649449}"/>
              </a:ext>
            </a:extLst>
          </p:cNvPr>
          <p:cNvCxnSpPr>
            <a:cxnSpLocks/>
          </p:cNvCxnSpPr>
          <p:nvPr/>
        </p:nvCxnSpPr>
        <p:spPr>
          <a:xfrm flipV="1">
            <a:off x="4800600" y="4953000"/>
            <a:ext cx="0" cy="76200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76FF9940-6150-35D5-F343-76C1A24EEF31}"/>
              </a:ext>
            </a:extLst>
          </p:cNvPr>
          <p:cNvCxnSpPr>
            <a:cxnSpLocks/>
          </p:cNvCxnSpPr>
          <p:nvPr/>
        </p:nvCxnSpPr>
        <p:spPr>
          <a:xfrm flipH="1" flipV="1">
            <a:off x="1143000" y="3048000"/>
            <a:ext cx="732857" cy="53340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0186CB97-D0C5-2390-5537-50570FF13C4E}"/>
              </a:ext>
            </a:extLst>
          </p:cNvPr>
          <p:cNvCxnSpPr>
            <a:cxnSpLocks/>
          </p:cNvCxnSpPr>
          <p:nvPr/>
        </p:nvCxnSpPr>
        <p:spPr>
          <a:xfrm flipH="1" flipV="1">
            <a:off x="1143000" y="2971800"/>
            <a:ext cx="1600200" cy="655569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F6500198-DD5D-614D-F07D-9BE959FE5839}"/>
              </a:ext>
            </a:extLst>
          </p:cNvPr>
          <p:cNvCxnSpPr>
            <a:cxnSpLocks/>
          </p:cNvCxnSpPr>
          <p:nvPr/>
        </p:nvCxnSpPr>
        <p:spPr>
          <a:xfrm flipH="1" flipV="1">
            <a:off x="1219200" y="2895600"/>
            <a:ext cx="2133600" cy="731769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1848C4BF-E856-66F0-AE15-FD37FAFBF2A4}"/>
              </a:ext>
            </a:extLst>
          </p:cNvPr>
          <p:cNvCxnSpPr>
            <a:cxnSpLocks/>
          </p:cNvCxnSpPr>
          <p:nvPr/>
        </p:nvCxnSpPr>
        <p:spPr>
          <a:xfrm flipV="1">
            <a:off x="7467600" y="2895600"/>
            <a:ext cx="0" cy="45720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7EB1A769-34EB-D6AC-E73C-DE95E62055A4}"/>
              </a:ext>
            </a:extLst>
          </p:cNvPr>
          <p:cNvCxnSpPr>
            <a:cxnSpLocks/>
          </p:cNvCxnSpPr>
          <p:nvPr/>
        </p:nvCxnSpPr>
        <p:spPr>
          <a:xfrm flipV="1">
            <a:off x="8534400" y="3627369"/>
            <a:ext cx="0" cy="76200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id="{C6C8E747-C504-C285-E21B-D59E581B3B09}"/>
              </a:ext>
            </a:extLst>
          </p:cNvPr>
          <p:cNvCxnSpPr>
            <a:cxnSpLocks/>
          </p:cNvCxnSpPr>
          <p:nvPr/>
        </p:nvCxnSpPr>
        <p:spPr>
          <a:xfrm flipH="1" flipV="1">
            <a:off x="7924800" y="2773431"/>
            <a:ext cx="732857" cy="53340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6E832C99-1195-3848-BB50-E41C8E63B397}"/>
              </a:ext>
            </a:extLst>
          </p:cNvPr>
          <p:cNvCxnSpPr>
            <a:cxnSpLocks/>
          </p:cNvCxnSpPr>
          <p:nvPr/>
        </p:nvCxnSpPr>
        <p:spPr>
          <a:xfrm flipH="1" flipV="1">
            <a:off x="7924800" y="2697231"/>
            <a:ext cx="1600200" cy="655569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43" name="Straight Arrow Connector 42">
            <a:extLst>
              <a:ext uri="{FF2B5EF4-FFF2-40B4-BE49-F238E27FC236}">
                <a16:creationId xmlns:a16="http://schemas.microsoft.com/office/drawing/2014/main" id="{90B44723-6948-D899-A0AF-0C533606D3E6}"/>
              </a:ext>
            </a:extLst>
          </p:cNvPr>
          <p:cNvCxnSpPr>
            <a:cxnSpLocks/>
          </p:cNvCxnSpPr>
          <p:nvPr/>
        </p:nvCxnSpPr>
        <p:spPr>
          <a:xfrm flipH="1" flipV="1">
            <a:off x="8001000" y="2621031"/>
            <a:ext cx="2133600" cy="731769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47970336-D5A9-6054-DDC9-D25FA77968BB}"/>
              </a:ext>
            </a:extLst>
          </p:cNvPr>
          <p:cNvCxnSpPr>
            <a:cxnSpLocks/>
          </p:cNvCxnSpPr>
          <p:nvPr/>
        </p:nvCxnSpPr>
        <p:spPr>
          <a:xfrm flipV="1">
            <a:off x="9753600" y="4800600"/>
            <a:ext cx="0" cy="76200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45" name="Straight Arrow Connector 44">
            <a:extLst>
              <a:ext uri="{FF2B5EF4-FFF2-40B4-BE49-F238E27FC236}">
                <a16:creationId xmlns:a16="http://schemas.microsoft.com/office/drawing/2014/main" id="{E0500963-1BEB-C7EB-82F4-62F59FAE62C5}"/>
              </a:ext>
            </a:extLst>
          </p:cNvPr>
          <p:cNvCxnSpPr>
            <a:cxnSpLocks/>
          </p:cNvCxnSpPr>
          <p:nvPr/>
        </p:nvCxnSpPr>
        <p:spPr>
          <a:xfrm flipH="1" flipV="1">
            <a:off x="8868344" y="3657600"/>
            <a:ext cx="885256" cy="731769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48" name="TextBox 47">
            <a:extLst>
              <a:ext uri="{FF2B5EF4-FFF2-40B4-BE49-F238E27FC236}">
                <a16:creationId xmlns:a16="http://schemas.microsoft.com/office/drawing/2014/main" id="{0780C979-B79E-A06C-DB13-2541B94B552D}"/>
              </a:ext>
            </a:extLst>
          </p:cNvPr>
          <p:cNvSpPr txBox="1"/>
          <p:nvPr/>
        </p:nvSpPr>
        <p:spPr>
          <a:xfrm>
            <a:off x="457203" y="838200"/>
            <a:ext cx="4571997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Step</a:t>
            </a:r>
            <a:r>
              <a:rPr lang="de-DE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</a:t>
            </a:r>
            <a:br>
              <a:rPr lang="de-DE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exTreeElem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object gets instantiated in memory.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Its member function setup() must be called in order to pass information about its address to its member collection.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CEA6833D-7821-F2D9-1395-8873888F829F}"/>
              </a:ext>
            </a:extLst>
          </p:cNvPr>
          <p:cNvSpPr txBox="1"/>
          <p:nvPr/>
        </p:nvSpPr>
        <p:spPr>
          <a:xfrm>
            <a:off x="6553200" y="762000"/>
            <a:ext cx="4648196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Step</a:t>
            </a:r>
            <a:r>
              <a:rPr lang="de-DE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That way, when the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exTreeColl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member uses its add() method to add an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exTreeElem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object, it can pass on that information into the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exTreeElem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object member.</a:t>
            </a:r>
          </a:p>
        </p:txBody>
      </p:sp>
    </p:spTree>
    <p:extLst>
      <p:ext uri="{BB962C8B-B14F-4D97-AF65-F5344CB8AC3E}">
        <p14:creationId xmlns:p14="http://schemas.microsoft.com/office/powerpoint/2010/main" val="140122568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1F3D19-0C2B-ABFD-471F-69EAD11B77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0" y="0"/>
            <a:ext cx="10896600" cy="900113"/>
          </a:xfrm>
        </p:spPr>
        <p:txBody>
          <a:bodyPr/>
          <a:lstStyle/>
          <a:p>
            <a:r>
              <a:rPr lang="de-DE" dirty="0"/>
              <a:t>OOP II: Objects </a:t>
            </a:r>
            <a:r>
              <a:rPr lang="de-DE" dirty="0" err="1"/>
              <a:t>behind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dtms </a:t>
            </a:r>
            <a:r>
              <a:rPr lang="de-DE" dirty="0" err="1"/>
              <a:t>Tree</a:t>
            </a:r>
            <a:r>
              <a:rPr lang="de-DE" dirty="0"/>
              <a:t>: Solutions </a:t>
            </a:r>
            <a:r>
              <a:rPr lang="de-DE" dirty="0" err="1"/>
              <a:t>to</a:t>
            </a:r>
            <a:r>
              <a:rPr lang="de-DE" dirty="0"/>
              <a:t> 1.-3.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0760314-9070-BCA0-5D3C-56865D89253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 dirty="0" err="1"/>
              <a:t>Object-oriented</a:t>
            </a:r>
            <a:r>
              <a:rPr lang="de-DE" dirty="0"/>
              <a:t> </a:t>
            </a:r>
            <a:r>
              <a:rPr lang="de-DE" dirty="0" err="1"/>
              <a:t>programming</a:t>
            </a:r>
            <a:r>
              <a:rPr lang="de-DE" dirty="0"/>
              <a:t> in Mata </a:t>
            </a:r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9DF6EF87-7541-7DBB-AA90-212E93C5CD5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19800" y="886146"/>
            <a:ext cx="5977466" cy="2375549"/>
          </a:xfrm>
          <a:prstGeom prst="rect">
            <a:avLst/>
          </a:prstGeom>
        </p:spPr>
      </p:pic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5BC9DC55-95E8-8FDF-B522-25154F8E50F4}"/>
              </a:ext>
            </a:extLst>
          </p:cNvPr>
          <p:cNvCxnSpPr>
            <a:cxnSpLocks/>
          </p:cNvCxnSpPr>
          <p:nvPr/>
        </p:nvCxnSpPr>
        <p:spPr>
          <a:xfrm>
            <a:off x="5791200" y="976313"/>
            <a:ext cx="0" cy="5512355"/>
          </a:xfrm>
          <a:prstGeom prst="line">
            <a:avLst/>
          </a:prstGeom>
          <a:ln w="25400" cmpd="dbl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B7C0A448-E033-2936-3B8B-81435DFC52B6}"/>
              </a:ext>
            </a:extLst>
          </p:cNvPr>
          <p:cNvCxnSpPr>
            <a:cxnSpLocks/>
          </p:cNvCxnSpPr>
          <p:nvPr/>
        </p:nvCxnSpPr>
        <p:spPr>
          <a:xfrm flipH="1">
            <a:off x="5943600" y="3429000"/>
            <a:ext cx="5867400" cy="0"/>
          </a:xfrm>
          <a:prstGeom prst="line">
            <a:avLst/>
          </a:prstGeom>
          <a:ln w="25400" cmpd="dbl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2" name="Picture 31">
            <a:extLst>
              <a:ext uri="{FF2B5EF4-FFF2-40B4-BE49-F238E27FC236}">
                <a16:creationId xmlns:a16="http://schemas.microsoft.com/office/drawing/2014/main" id="{DB7D8CA5-0A86-0424-C333-C09D94092A4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19800" y="3668085"/>
            <a:ext cx="6163174" cy="268714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4496F9B-A744-93FC-D08B-867E566C6C3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4734" y="1143000"/>
            <a:ext cx="5199275" cy="4967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26016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1F3D19-0C2B-ABFD-471F-69EAD11B77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0" y="0"/>
            <a:ext cx="10896600" cy="900113"/>
          </a:xfrm>
        </p:spPr>
        <p:txBody>
          <a:bodyPr/>
          <a:lstStyle/>
          <a:p>
            <a:r>
              <a:rPr lang="de-DE" dirty="0"/>
              <a:t>OOP II: Objects </a:t>
            </a:r>
            <a:r>
              <a:rPr lang="de-DE" dirty="0" err="1"/>
              <a:t>behind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dtms </a:t>
            </a:r>
            <a:r>
              <a:rPr lang="de-DE" dirty="0" err="1"/>
              <a:t>Tree</a:t>
            </a:r>
            <a:r>
              <a:rPr lang="de-DE" dirty="0"/>
              <a:t>: Solution </a:t>
            </a:r>
            <a:r>
              <a:rPr lang="de-DE" dirty="0" err="1"/>
              <a:t>to</a:t>
            </a:r>
            <a:r>
              <a:rPr lang="de-DE" dirty="0"/>
              <a:t> 4.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0760314-9070-BCA0-5D3C-56865D89253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D5C5186-38C4-74DE-6C56-6F86F9B6F2D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900113"/>
            <a:ext cx="5114227" cy="5957887"/>
          </a:xfrm>
          <a:prstGeom prst="rect">
            <a:avLst/>
          </a:prstGeom>
        </p:spPr>
      </p:pic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539F5031-A7B3-C151-2A25-AF5CDC3F494A}"/>
              </a:ext>
            </a:extLst>
          </p:cNvPr>
          <p:cNvCxnSpPr>
            <a:cxnSpLocks/>
          </p:cNvCxnSpPr>
          <p:nvPr/>
        </p:nvCxnSpPr>
        <p:spPr>
          <a:xfrm>
            <a:off x="7391400" y="964645"/>
            <a:ext cx="0" cy="5512355"/>
          </a:xfrm>
          <a:prstGeom prst="line">
            <a:avLst/>
          </a:prstGeom>
          <a:ln w="25400" cmpd="dbl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>
            <a:extLst>
              <a:ext uri="{FF2B5EF4-FFF2-40B4-BE49-F238E27FC236}">
                <a16:creationId xmlns:a16="http://schemas.microsoft.com/office/drawing/2014/main" id="{8B9EC098-5EED-34B7-A158-95714998950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48600" y="838200"/>
            <a:ext cx="4023134" cy="6019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84727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0DC538-F175-16FC-977A-15B5229BA8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Preliminary</a:t>
            </a:r>
            <a:r>
              <a:rPr lang="de-DE" dirty="0"/>
              <a:t> </a:t>
            </a:r>
            <a:r>
              <a:rPr lang="de-DE" dirty="0" err="1"/>
              <a:t>Remarks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5B32D4-444F-4994-0D5A-E550C8AFE54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de-DE" dirty="0"/>
              <a:t>This </a:t>
            </a:r>
            <a:r>
              <a:rPr lang="de-DE" dirty="0" err="1"/>
              <a:t>presentation</a:t>
            </a:r>
            <a:r>
              <a:rPr lang="de-DE" dirty="0"/>
              <a:t>, due </a:t>
            </a:r>
            <a:r>
              <a:rPr lang="de-DE" dirty="0" err="1"/>
              <a:t>to</a:t>
            </a:r>
            <a:r>
              <a:rPr lang="de-DE" dirty="0"/>
              <a:t> time </a:t>
            </a:r>
            <a:r>
              <a:rPr lang="de-DE" dirty="0" err="1"/>
              <a:t>constraints</a:t>
            </a:r>
            <a:r>
              <a:rPr lang="de-DE" dirty="0"/>
              <a:t>,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de-DE" dirty="0" err="1"/>
              <a:t>is</a:t>
            </a:r>
            <a:r>
              <a:rPr lang="de-DE" dirty="0"/>
              <a:t> not a proper </a:t>
            </a:r>
            <a:r>
              <a:rPr lang="de-DE" dirty="0" err="1"/>
              <a:t>introduction</a:t>
            </a:r>
            <a:r>
              <a:rPr lang="de-DE" dirty="0"/>
              <a:t>, not </a:t>
            </a:r>
            <a:r>
              <a:rPr lang="de-DE" dirty="0" err="1"/>
              <a:t>rigorous</a:t>
            </a:r>
            <a:r>
              <a:rPr lang="de-DE" dirty="0"/>
              <a:t>.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de-DE" dirty="0" err="1"/>
              <a:t>You</a:t>
            </a:r>
            <a:r>
              <a:rPr lang="de-DE" dirty="0"/>
              <a:t> just </a:t>
            </a:r>
            <a:r>
              <a:rPr lang="de-DE" dirty="0" err="1"/>
              <a:t>get</a:t>
            </a:r>
            <a:r>
              <a:rPr lang="de-DE" dirty="0"/>
              <a:t> a </a:t>
            </a:r>
            <a:r>
              <a:rPr lang="de-DE" b="1" dirty="0" err="1"/>
              <a:t>glimpse</a:t>
            </a:r>
            <a:r>
              <a:rPr lang="de-DE" b="1" dirty="0"/>
              <a:t> </a:t>
            </a:r>
            <a:r>
              <a:rPr lang="de-DE" b="1" dirty="0" err="1"/>
              <a:t>of</a:t>
            </a:r>
            <a:r>
              <a:rPr lang="de-DE" b="1" dirty="0"/>
              <a:t> OOP</a:t>
            </a:r>
            <a:r>
              <a:rPr lang="de-DE" dirty="0"/>
              <a:t>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e-DE" dirty="0" err="1"/>
              <a:t>Uses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-dtms- </a:t>
            </a:r>
            <a:r>
              <a:rPr lang="de-DE" dirty="0" err="1"/>
              <a:t>package</a:t>
            </a:r>
            <a:r>
              <a:rPr lang="de-DE" dirty="0"/>
              <a:t> </a:t>
            </a:r>
            <a:r>
              <a:rPr lang="de-DE" dirty="0" err="1"/>
              <a:t>as</a:t>
            </a:r>
            <a:r>
              <a:rPr lang="de-DE" dirty="0"/>
              <a:t> an </a:t>
            </a:r>
            <a:r>
              <a:rPr lang="de-DE" b="1" dirty="0"/>
              <a:t>illustrative </a:t>
            </a:r>
            <a:r>
              <a:rPr lang="de-DE" b="1" dirty="0" err="1"/>
              <a:t>example</a:t>
            </a:r>
            <a:r>
              <a:rPr lang="de-DE" dirty="0"/>
              <a:t>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e-DE" dirty="0" err="1"/>
              <a:t>Assumes</a:t>
            </a:r>
            <a:r>
              <a:rPr lang="de-DE" dirty="0"/>
              <a:t> </a:t>
            </a:r>
            <a:r>
              <a:rPr lang="de-DE" dirty="0" err="1"/>
              <a:t>some</a:t>
            </a:r>
            <a:r>
              <a:rPr lang="de-DE" dirty="0"/>
              <a:t> </a:t>
            </a:r>
            <a:r>
              <a:rPr lang="de-DE" dirty="0" err="1"/>
              <a:t>knowledge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Mata.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e-DE" dirty="0" err="1"/>
              <a:t>Good</a:t>
            </a:r>
            <a:r>
              <a:rPr lang="de-DE" dirty="0"/>
              <a:t> </a:t>
            </a:r>
            <a:r>
              <a:rPr lang="de-DE" dirty="0" err="1"/>
              <a:t>resources</a:t>
            </a:r>
            <a:r>
              <a:rPr lang="de-DE" dirty="0"/>
              <a:t> on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topic</a:t>
            </a:r>
            <a:endParaRPr lang="de-DE" dirty="0"/>
          </a:p>
          <a:p>
            <a:pPr marL="857250" lvl="1" indent="-457200">
              <a:buFont typeface="Arial" panose="020B0604020202020204" pitchFamily="34" charset="0"/>
              <a:buChar char="•"/>
            </a:pPr>
            <a:r>
              <a:rPr lang="de-DE" dirty="0"/>
              <a:t>Official Stata </a:t>
            </a:r>
            <a:r>
              <a:rPr lang="de-DE" dirty="0" err="1"/>
              <a:t>doc</a:t>
            </a:r>
            <a:r>
              <a:rPr lang="de-DE" dirty="0"/>
              <a:t>:  </a:t>
            </a:r>
            <a:r>
              <a:rPr lang="de-DE" dirty="0" err="1">
                <a:latin typeface="Courier New" panose="02070309020205020404" pitchFamily="49" charset="0"/>
                <a:cs typeface="Courier New" panose="02070309020205020404" pitchFamily="49" charset="0"/>
              </a:rPr>
              <a:t>help</a:t>
            </a:r>
            <a:r>
              <a:rPr lang="de-DE" dirty="0">
                <a:latin typeface="Courier New" panose="02070309020205020404" pitchFamily="49" charset="0"/>
                <a:cs typeface="Courier New" panose="02070309020205020404" pitchFamily="49" charset="0"/>
              </a:rPr>
              <a:t> [M-2] </a:t>
            </a:r>
            <a:r>
              <a:rPr lang="de-DE" dirty="0" err="1">
                <a:latin typeface="Courier New" panose="02070309020205020404" pitchFamily="49" charset="0"/>
                <a:cs typeface="Courier New" panose="02070309020205020404" pitchFamily="49" charset="0"/>
              </a:rPr>
              <a:t>class</a:t>
            </a:r>
            <a:endParaRPr lang="de-DE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857250" lvl="1" indent="-457200">
              <a:buFont typeface="Arial" panose="020B0604020202020204" pitchFamily="34" charset="0"/>
              <a:buChar char="•"/>
            </a:pPr>
            <a:r>
              <a:rPr lang="de-DE" dirty="0"/>
              <a:t>Bill </a:t>
            </a:r>
            <a:r>
              <a:rPr lang="de-DE" dirty="0" err="1"/>
              <a:t>Gould's</a:t>
            </a:r>
            <a:r>
              <a:rPr lang="de-DE" dirty="0"/>
              <a:t> (2018) Mata </a:t>
            </a:r>
            <a:r>
              <a:rPr lang="de-DE" dirty="0" err="1"/>
              <a:t>book</a:t>
            </a:r>
            <a:endParaRPr lang="de-DE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7500DAD-6920-B9C4-6BA6-02CF4A6D40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Object-oriented programming in Mata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646026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1F3D19-0C2B-ABFD-471F-69EAD11B77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0" y="0"/>
            <a:ext cx="10896600" cy="900113"/>
          </a:xfrm>
        </p:spPr>
        <p:txBody>
          <a:bodyPr/>
          <a:lstStyle/>
          <a:p>
            <a:r>
              <a:rPr lang="de-DE" dirty="0"/>
              <a:t>OOP II: Objects </a:t>
            </a:r>
            <a:r>
              <a:rPr lang="de-DE" dirty="0" err="1"/>
              <a:t>behind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dtms </a:t>
            </a:r>
            <a:r>
              <a:rPr lang="de-DE" dirty="0" err="1"/>
              <a:t>Tree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0760314-9070-BCA0-5D3C-56865D89253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14365D9-A284-B731-C5F5-4F0C2B22D4A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838200"/>
            <a:ext cx="3877700" cy="5957887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5842BC3A-5D3D-ED6F-42AB-8294A592D77A}"/>
              </a:ext>
            </a:extLst>
          </p:cNvPr>
          <p:cNvSpPr txBox="1"/>
          <p:nvPr/>
        </p:nvSpPr>
        <p:spPr>
          <a:xfrm>
            <a:off x="6629400" y="1963464"/>
            <a:ext cx="5181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This </a:t>
            </a:r>
            <a:r>
              <a:rPr lang="de-DE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technique</a:t>
            </a:r>
            <a:r>
              <a:rPr lang="de-DE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was </a:t>
            </a:r>
            <a:r>
              <a:rPr lang="de-DE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used</a:t>
            </a:r>
            <a:r>
              <a:rPr lang="de-DE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in </a:t>
            </a:r>
            <a:r>
              <a:rPr lang="de-DE" sz="2400" dirty="0">
                <a:latin typeface="Times New Roman" panose="02020603050405020304" pitchFamily="18" charset="0"/>
                <a:cs typeface="Times New Roman" panose="02020603050405020304" pitchFamily="18" charset="0"/>
                <a:hlinkClick r:id="rId3" action="ppaction://hlinksldjump"/>
              </a:rPr>
              <a:t>dtms dir</a:t>
            </a:r>
            <a:endParaRPr lang="de-DE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de-DE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 </a:t>
            </a:r>
            <a:r>
              <a:rPr lang="de-DE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coded</a:t>
            </a:r>
            <a:r>
              <a:rPr lang="de-DE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explicitly</a:t>
            </a:r>
            <a:r>
              <a:rPr lang="de-DE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in </a:t>
            </a:r>
            <a:r>
              <a:rPr lang="de-DE" sz="2400" dirty="0" err="1">
                <a:latin typeface="Times New Roman" panose="02020603050405020304" pitchFamily="18" charset="0"/>
                <a:cs typeface="Times New Roman" panose="02020603050405020304" pitchFamily="18" charset="0"/>
                <a:hlinkClick r:id="rId4" action="ppaction://hlinksldjump"/>
              </a:rPr>
              <a:t>solution</a:t>
            </a:r>
            <a:r>
              <a:rPr lang="de-DE" sz="2400" dirty="0">
                <a:latin typeface="Times New Roman" panose="02020603050405020304" pitchFamily="18" charset="0"/>
                <a:cs typeface="Times New Roman" panose="02020603050405020304" pitchFamily="18" charset="0"/>
                <a:hlinkClick r:id="rId4" action="ppaction://hlinksldjump"/>
              </a:rPr>
              <a:t> </a:t>
            </a:r>
            <a:r>
              <a:rPr lang="de-DE" sz="2400" dirty="0" err="1">
                <a:latin typeface="Times New Roman" panose="02020603050405020304" pitchFamily="18" charset="0"/>
                <a:cs typeface="Times New Roman" panose="02020603050405020304" pitchFamily="18" charset="0"/>
                <a:hlinkClick r:id="rId4" action="ppaction://hlinksldjump"/>
              </a:rPr>
              <a:t>to</a:t>
            </a:r>
            <a:r>
              <a:rPr lang="de-DE" sz="2400" dirty="0">
                <a:latin typeface="Times New Roman" panose="02020603050405020304" pitchFamily="18" charset="0"/>
                <a:cs typeface="Times New Roman" panose="02020603050405020304" pitchFamily="18" charset="0"/>
                <a:hlinkClick r:id="rId4" action="ppaction://hlinksldjump"/>
              </a:rPr>
              <a:t> 3.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728272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979102-6791-499F-B4EB-88B5B33BCB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x-non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C5C976-9290-4824-8F8E-FA7F52C0F6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43200" y="2667001"/>
            <a:ext cx="6248400" cy="1600199"/>
          </a:xfrm>
        </p:spPr>
        <p:txBody>
          <a:bodyPr/>
          <a:lstStyle/>
          <a:p>
            <a:pPr algn="ctr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Thank you</a:t>
            </a:r>
          </a:p>
          <a:p>
            <a:pPr algn="ctr"/>
            <a:r>
              <a:rPr lang="en-US" dirty="0"/>
              <a:t>schneider@demogr.mpg.de</a:t>
            </a:r>
            <a:endParaRPr lang="x-none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157E2A9-3081-409D-861B-161D0E0B87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Object-oriented programming in Mata</a:t>
            </a:r>
          </a:p>
        </p:txBody>
      </p:sp>
    </p:spTree>
    <p:extLst>
      <p:ext uri="{BB962C8B-B14F-4D97-AF65-F5344CB8AC3E}">
        <p14:creationId xmlns:p14="http://schemas.microsoft.com/office/powerpoint/2010/main" val="255648443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AB4623-7F92-9D0D-C140-DA237A3D23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References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89EF63-CC89-E672-21F1-2E64027A365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Gould, William W. (2018). The Mata Book: A Book for Serious Programmers and Those Who Want to Be. Stata Press.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800" dirty="0"/>
              <a:t>Schneider, Daniel C. (2023). "Inference for Discrete-Time Multistate Models: Asymptotic Covariance Matrices, Partial Age Ranges, and Group Comparisons." [working title] </a:t>
            </a:r>
            <a:r>
              <a:rPr lang="en-US" sz="1800" i="1" dirty="0"/>
              <a:t>MPDIR Working Paper</a:t>
            </a:r>
            <a:r>
              <a:rPr lang="en-US" sz="1800" dirty="0"/>
              <a:t>, forthcoming.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800" dirty="0"/>
              <a:t>Schneider, Daniel C. and Mikko Myrskylä (2023). Extending Discrete-Time Multistate Models Using Markov Chains with Rewards: New Outcome Measures and Inference Results. [working title] </a:t>
            </a:r>
            <a:r>
              <a:rPr lang="en-US" sz="1800" i="1" dirty="0"/>
              <a:t>MPDIR Working Paper</a:t>
            </a:r>
            <a:r>
              <a:rPr lang="en-US" sz="1800" dirty="0"/>
              <a:t>, forthcoming.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en-US" sz="18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913A825-C4C7-B2D6-7B3F-6C2E4A6FA0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Object-oriented programming in Mata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710427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2F4CD4-1360-5BBB-1982-E0C9E65D08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The dtms Package: The dtms </a:t>
            </a:r>
            <a:r>
              <a:rPr lang="de-DE" dirty="0" err="1"/>
              <a:t>Tree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1752A1D-CEB5-6CF2-924F-6AC677E467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524000" y="6488668"/>
            <a:ext cx="8001000" cy="369332"/>
          </a:xfrm>
        </p:spPr>
        <p:txBody>
          <a:bodyPr/>
          <a:lstStyle/>
          <a:p>
            <a:r>
              <a:rPr lang="en-US" dirty="0"/>
              <a:t>Discrete-time multistate regression models in Stata</a:t>
            </a:r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4AB4F04-1793-6208-2A3F-F1D21B10A66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62200" y="740023"/>
            <a:ext cx="5824100" cy="61179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133168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0DC538-F175-16FC-977A-15B5229BA8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9200" y="0"/>
            <a:ext cx="10272184" cy="900113"/>
          </a:xfrm>
        </p:spPr>
        <p:txBody>
          <a:bodyPr/>
          <a:lstStyle/>
          <a:p>
            <a:r>
              <a:rPr lang="de-DE" dirty="0"/>
              <a:t>The dtms Package: Project Size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5B32D4-444F-4994-0D5A-E550C8AFE54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de-DE" dirty="0"/>
              <a:t>Lines </a:t>
            </a:r>
            <a:r>
              <a:rPr lang="de-DE" dirty="0" err="1"/>
              <a:t>of</a:t>
            </a:r>
            <a:r>
              <a:rPr lang="de-DE" dirty="0"/>
              <a:t> code, </a:t>
            </a:r>
            <a:r>
              <a:rPr lang="de-DE" dirty="0" err="1"/>
              <a:t>counting</a:t>
            </a:r>
            <a:r>
              <a:rPr lang="de-DE" dirty="0"/>
              <a:t> blank </a:t>
            </a:r>
            <a:r>
              <a:rPr lang="de-DE" dirty="0" err="1"/>
              <a:t>lines</a:t>
            </a:r>
            <a:r>
              <a:rPr lang="de-DE" dirty="0"/>
              <a:t>, </a:t>
            </a:r>
            <a:r>
              <a:rPr lang="de-DE" dirty="0" err="1"/>
              <a:t>roughly</a:t>
            </a:r>
            <a:r>
              <a:rPr lang="de-DE" dirty="0"/>
              <a:t>: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de-DE" dirty="0"/>
              <a:t>Stata: 		  5,000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de-DE" dirty="0" err="1"/>
              <a:t>test</a:t>
            </a:r>
            <a:r>
              <a:rPr lang="de-DE" dirty="0"/>
              <a:t> </a:t>
            </a:r>
            <a:r>
              <a:rPr lang="de-DE" dirty="0" err="1"/>
              <a:t>script</a:t>
            </a:r>
            <a:r>
              <a:rPr lang="de-DE" dirty="0"/>
              <a:t>: 	  6,000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de-DE" dirty="0" err="1"/>
              <a:t>auxiliary</a:t>
            </a:r>
            <a:r>
              <a:rPr lang="de-DE" dirty="0"/>
              <a:t>: 	  3,000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de-DE" dirty="0"/>
              <a:t>Mata: 	11,000, </a:t>
            </a:r>
            <a:r>
              <a:rPr lang="de-DE" dirty="0" err="1"/>
              <a:t>makes</a:t>
            </a:r>
            <a:r>
              <a:rPr lang="de-DE" dirty="0"/>
              <a:t> heavy </a:t>
            </a:r>
            <a:r>
              <a:rPr lang="de-DE" dirty="0" err="1"/>
              <a:t>use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OOP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e-DE" dirty="0"/>
              <a:t>Source code not (</a:t>
            </a:r>
            <a:r>
              <a:rPr lang="de-DE" dirty="0" err="1"/>
              <a:t>yet</a:t>
            </a:r>
            <a:r>
              <a:rPr lang="de-DE" dirty="0"/>
              <a:t>) online</a:t>
            </a:r>
            <a:br>
              <a:rPr lang="de-DE" dirty="0"/>
            </a:br>
            <a:r>
              <a:rPr lang="de-DE" dirty="0" err="1"/>
              <a:t>may</a:t>
            </a:r>
            <a:r>
              <a:rPr lang="de-DE" dirty="0"/>
              <a:t> </a:t>
            </a:r>
            <a:r>
              <a:rPr lang="de-DE" dirty="0" err="1"/>
              <a:t>be</a:t>
            </a:r>
            <a:r>
              <a:rPr lang="de-DE" dirty="0"/>
              <a:t> </a:t>
            </a:r>
            <a:r>
              <a:rPr lang="de-DE" dirty="0" err="1"/>
              <a:t>made</a:t>
            </a:r>
            <a:r>
              <a:rPr lang="de-DE" dirty="0"/>
              <a:t> </a:t>
            </a:r>
            <a:r>
              <a:rPr lang="de-DE" dirty="0" err="1"/>
              <a:t>available</a:t>
            </a:r>
            <a:r>
              <a:rPr lang="de-DE" dirty="0"/>
              <a:t> in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future</a:t>
            </a:r>
            <a:endParaRPr lang="de-DE" dirty="0"/>
          </a:p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7500DAD-6920-B9C4-6BA6-02CF4A6D40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Object-oriented programming in Mata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66354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5DE492-D52F-5DC7-CC47-96FE85DCC5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The dtms Package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D2F1D4-EE29-1458-B598-4B3B5257328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de-DE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"dtms": </a:t>
            </a:r>
            <a:r>
              <a:rPr lang="de-DE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de-DE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iscrete</a:t>
            </a:r>
            <a:r>
              <a:rPr lang="de-DE" sz="2800" dirty="0"/>
              <a:t>-</a:t>
            </a:r>
            <a:r>
              <a:rPr lang="de-DE" sz="2800" b="1" dirty="0"/>
              <a:t>t</a:t>
            </a:r>
            <a:r>
              <a:rPr lang="de-DE" sz="2800" dirty="0"/>
              <a:t>ime </a:t>
            </a:r>
            <a:r>
              <a:rPr lang="de-DE" sz="2800" b="1" dirty="0" err="1"/>
              <a:t>m</a:t>
            </a:r>
            <a:r>
              <a:rPr lang="de-DE" sz="2800" dirty="0" err="1"/>
              <a:t>ulti</a:t>
            </a:r>
            <a:r>
              <a:rPr lang="de-DE" sz="2800" b="1" dirty="0" err="1"/>
              <a:t>s</a:t>
            </a:r>
            <a:r>
              <a:rPr lang="de-DE" sz="2800" dirty="0" err="1"/>
              <a:t>tate</a:t>
            </a:r>
            <a:r>
              <a:rPr lang="de-DE" sz="2800" dirty="0"/>
              <a:t> (</a:t>
            </a:r>
            <a:r>
              <a:rPr lang="de-DE" sz="2800" dirty="0" err="1"/>
              <a:t>models</a:t>
            </a:r>
            <a:r>
              <a:rPr lang="de-DE" sz="2800" dirty="0"/>
              <a:t> / </a:t>
            </a:r>
            <a:r>
              <a:rPr lang="de-DE" sz="2800" dirty="0" err="1"/>
              <a:t>estimation</a:t>
            </a:r>
            <a:r>
              <a:rPr lang="de-DE" sz="2800" dirty="0"/>
              <a:t>)</a:t>
            </a:r>
            <a:endParaRPr lang="de-DE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e-DE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Announcement</a:t>
            </a:r>
            <a:r>
              <a:rPr lang="de-DE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on Stata Forum</a:t>
            </a:r>
            <a:r>
              <a:rPr lang="de-DE" sz="2800" dirty="0"/>
              <a:t>: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de-DE" sz="1600" dirty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https://www.statalist.org/forums/forum/general-stata-discussion/general/1690703-dtms-new-stata-command-for-discrete-time-multistate-model-estimation</a:t>
            </a:r>
            <a:br>
              <a:rPr lang="de-DE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de-DE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or</a:t>
            </a:r>
            <a:r>
              <a:rPr lang="de-DE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  <a:r>
              <a:rPr lang="de-DE" sz="2400" dirty="0" err="1"/>
              <a:t>oogle</a:t>
            </a:r>
            <a:r>
              <a:rPr lang="de-DE" sz="2400" dirty="0"/>
              <a:t> "dtms Stata"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de-DE" sz="2400" dirty="0" err="1"/>
              <a:t>Contains</a:t>
            </a:r>
            <a:r>
              <a:rPr lang="de-DE" sz="2400" dirty="0"/>
              <a:t> </a:t>
            </a:r>
            <a:r>
              <a:rPr lang="de-DE" sz="2400" dirty="0" err="1"/>
              <a:t>location</a:t>
            </a:r>
            <a:r>
              <a:rPr lang="de-DE" sz="2400" dirty="0"/>
              <a:t> </a:t>
            </a:r>
            <a:r>
              <a:rPr lang="de-DE" sz="2400" dirty="0" err="1"/>
              <a:t>from</a:t>
            </a:r>
            <a:r>
              <a:rPr lang="de-DE" sz="2400" dirty="0"/>
              <a:t> </a:t>
            </a:r>
            <a:r>
              <a:rPr lang="de-DE" sz="2400" dirty="0" err="1"/>
              <a:t>which</a:t>
            </a:r>
            <a:r>
              <a:rPr lang="de-DE" sz="2400" dirty="0"/>
              <a:t> </a:t>
            </a:r>
            <a:r>
              <a:rPr lang="de-DE" sz="2400" dirty="0" err="1"/>
              <a:t>to</a:t>
            </a:r>
            <a:r>
              <a:rPr lang="de-DE" sz="2400" dirty="0"/>
              <a:t> -</a:t>
            </a:r>
            <a:r>
              <a:rPr lang="de-DE" sz="2400" dirty="0" err="1"/>
              <a:t>net</a:t>
            </a:r>
            <a:r>
              <a:rPr lang="de-DE" sz="2400" dirty="0"/>
              <a:t> </a:t>
            </a:r>
            <a:r>
              <a:rPr lang="de-DE" sz="2400" dirty="0" err="1"/>
              <a:t>install</a:t>
            </a:r>
            <a:r>
              <a:rPr lang="de-DE" sz="2400" dirty="0"/>
              <a:t>-.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de-DE" sz="2400" dirty="0"/>
              <a:t>Will </a:t>
            </a:r>
            <a:r>
              <a:rPr lang="de-DE" sz="2400" dirty="0" err="1"/>
              <a:t>be</a:t>
            </a:r>
            <a:r>
              <a:rPr lang="de-DE" sz="2400" dirty="0"/>
              <a:t> </a:t>
            </a:r>
            <a:r>
              <a:rPr lang="de-DE" sz="2400" dirty="0" err="1"/>
              <a:t>moved</a:t>
            </a:r>
            <a:r>
              <a:rPr lang="de-DE" sz="2400" dirty="0"/>
              <a:t> </a:t>
            </a:r>
            <a:r>
              <a:rPr lang="de-DE" sz="2400" dirty="0" err="1"/>
              <a:t>to</a:t>
            </a:r>
            <a:r>
              <a:rPr lang="de-DE" sz="2400" dirty="0"/>
              <a:t> SSC.</a:t>
            </a:r>
            <a:endParaRPr lang="de-DE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Analytical contributions in two soon-to-be-released working papers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Schneider (2023)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Schneider and Myrskylä (2023)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Package doc "Methods and formulas" has sizable chunk of it.</a:t>
            </a:r>
          </a:p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7807CC0-9B74-AA91-F564-1D81021E86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Object-oriented programming in Mata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64584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A01067-9A53-137C-14AE-FD626BF031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The dtms Package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C14AC6-EA12-9C6D-BDF6-4FBAB5A327B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457200"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dtms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estimation proceeds in sequential steps:</a:t>
            </a:r>
          </a:p>
          <a:p>
            <a:pPr marL="400050" lvl="1" indent="0">
              <a:spcBef>
                <a:spcPts val="1800"/>
              </a:spcBef>
              <a:buNone/>
            </a:pPr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(1) </a:t>
            </a:r>
            <a:r>
              <a:rPr lang="en-US" sz="2400" dirty="0"/>
              <a:t>model </a:t>
            </a:r>
            <a:r>
              <a:rPr lang="en-US" sz="2400" b="1" dirty="0"/>
              <a:t>setup</a:t>
            </a:r>
            <a:endParaRPr lang="en-US" sz="24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00050" lvl="1" indent="0">
              <a:spcBef>
                <a:spcPts val="1800"/>
              </a:spcBef>
              <a:buNone/>
            </a:pPr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(2)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regression 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estimation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mlogit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marL="400050" lvl="1" indent="0">
              <a:spcBef>
                <a:spcPts val="1800"/>
              </a:spcBef>
              <a:buNone/>
            </a:pPr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(3)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predict 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transition probabilities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from </a:t>
            </a:r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(2)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00050" lvl="1" indent="0">
              <a:spcBef>
                <a:spcPts val="1800"/>
              </a:spcBef>
              <a:buNone/>
            </a:pPr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(4)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calculate various 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results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from </a:t>
            </a:r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(3)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Calculated/defined objects of levels </a:t>
            </a:r>
            <a:r>
              <a:rPr lang="en-US" sz="2800" b="1" dirty="0">
                <a:solidFill>
                  <a:srgbClr val="0070C0"/>
                </a:solidFill>
              </a:rPr>
              <a:t>(0)</a:t>
            </a:r>
            <a:r>
              <a:rPr lang="en-US" sz="2800" dirty="0"/>
              <a:t>-</a:t>
            </a:r>
            <a:r>
              <a:rPr lang="en-US" sz="2800" b="1" dirty="0">
                <a:solidFill>
                  <a:srgbClr val="0070C0"/>
                </a:solidFill>
              </a:rPr>
              <a:t>(3)</a:t>
            </a:r>
            <a:r>
              <a:rPr lang="en-US" sz="2800" dirty="0"/>
              <a:t> can contain multiple elements of the next level =&gt; </a:t>
            </a:r>
            <a:r>
              <a:rPr lang="en-US" sz="2800" b="1" dirty="0"/>
              <a:t>tree like structure</a:t>
            </a:r>
          </a:p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2D2DF62-DCD0-EBE2-14C2-0B5626D283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Object-oriented programming in Mata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00407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182A7E-98FF-0A95-7865-7A5D6781F8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The dtms Package: The dtms </a:t>
            </a:r>
            <a:r>
              <a:rPr lang="de-DE" dirty="0" err="1"/>
              <a:t>Tree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C37E507-C8F7-E15C-2909-851D53A418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524000" y="6488668"/>
            <a:ext cx="8001000" cy="369332"/>
          </a:xfrm>
        </p:spPr>
        <p:txBody>
          <a:bodyPr/>
          <a:lstStyle/>
          <a:p>
            <a:r>
              <a:rPr lang="en-US" dirty="0"/>
              <a:t>Discrete-time multistate regression models in Stata</a:t>
            </a:r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70CD7C8-0A22-12FF-BEB1-A027C76AAF2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50894" y="893598"/>
            <a:ext cx="8431306" cy="597772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430949B1-0BF8-6A69-E863-6DE828E4F188}"/>
              </a:ext>
            </a:extLst>
          </p:cNvPr>
          <p:cNvSpPr txBox="1"/>
          <p:nvPr/>
        </p:nvSpPr>
        <p:spPr>
          <a:xfrm>
            <a:off x="1295400" y="1752600"/>
            <a:ext cx="2286000" cy="2438400"/>
          </a:xfrm>
          <a:prstGeom prst="rect">
            <a:avLst/>
          </a:prstGeom>
          <a:solidFill>
            <a:schemeClr val="bg1">
              <a:alpha val="60000"/>
            </a:schemeClr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5D221A4-2E21-EEA7-6BFD-5023DE83343A}"/>
              </a:ext>
            </a:extLst>
          </p:cNvPr>
          <p:cNvSpPr txBox="1"/>
          <p:nvPr/>
        </p:nvSpPr>
        <p:spPr>
          <a:xfrm>
            <a:off x="3352800" y="5084599"/>
            <a:ext cx="1219200" cy="1732676"/>
          </a:xfrm>
          <a:prstGeom prst="rect">
            <a:avLst/>
          </a:prstGeom>
          <a:solidFill>
            <a:schemeClr val="bg1">
              <a:alpha val="60000"/>
            </a:schemeClr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D23F827-CBC1-43A6-0D4D-A83D78C335EE}"/>
              </a:ext>
            </a:extLst>
          </p:cNvPr>
          <p:cNvSpPr txBox="1"/>
          <p:nvPr/>
        </p:nvSpPr>
        <p:spPr>
          <a:xfrm>
            <a:off x="5334000" y="1793710"/>
            <a:ext cx="914400" cy="873289"/>
          </a:xfrm>
          <a:prstGeom prst="rect">
            <a:avLst/>
          </a:prstGeom>
          <a:solidFill>
            <a:schemeClr val="bg1">
              <a:alpha val="60000"/>
            </a:schemeClr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E060F05-8705-B02E-6396-C869B1C600E3}"/>
              </a:ext>
            </a:extLst>
          </p:cNvPr>
          <p:cNvSpPr txBox="1"/>
          <p:nvPr/>
        </p:nvSpPr>
        <p:spPr>
          <a:xfrm>
            <a:off x="7848600" y="3364468"/>
            <a:ext cx="2133600" cy="369332"/>
          </a:xfrm>
          <a:prstGeom prst="rect">
            <a:avLst/>
          </a:prstGeom>
          <a:solidFill>
            <a:schemeClr val="bg1">
              <a:alpha val="50000"/>
            </a:schemeClr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C737A8E-95E3-DBCE-5184-F6EB99393C3B}"/>
              </a:ext>
            </a:extLst>
          </p:cNvPr>
          <p:cNvSpPr txBox="1"/>
          <p:nvPr/>
        </p:nvSpPr>
        <p:spPr>
          <a:xfrm>
            <a:off x="8001000" y="6096000"/>
            <a:ext cx="1676400" cy="228600"/>
          </a:xfrm>
          <a:prstGeom prst="rect">
            <a:avLst/>
          </a:prstGeom>
          <a:solidFill>
            <a:schemeClr val="bg1">
              <a:alpha val="60000"/>
            </a:schemeClr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81845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0B7330-C254-0F2F-AB4E-ACEF401460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The dtms Package: The dtms </a:t>
            </a:r>
            <a:r>
              <a:rPr lang="de-DE" dirty="0" err="1"/>
              <a:t>Tree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85EF55C-27EC-5D53-A873-783548DE2F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Object-oriented programming in Mata</a:t>
            </a:r>
            <a:endParaRPr lang="en-US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28DE199-3909-4A3D-3090-24BAA8FF1277}"/>
              </a:ext>
            </a:extLst>
          </p:cNvPr>
          <p:cNvSpPr txBox="1"/>
          <p:nvPr/>
        </p:nvSpPr>
        <p:spPr>
          <a:xfrm>
            <a:off x="1447800" y="1981200"/>
            <a:ext cx="2743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i="1" dirty="0">
                <a:latin typeface="Courier New" panose="02070309020205020404" pitchFamily="49" charset="0"/>
                <a:cs typeface="Courier New" panose="02070309020205020404" pitchFamily="49" charset="0"/>
              </a:rPr>
              <a:t>[...]</a:t>
            </a:r>
            <a:endParaRPr lang="en-US" i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955AD87E-D3EE-AD85-CE10-40EA9A6118D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0" y="762000"/>
            <a:ext cx="8972550" cy="1295400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D143D5CA-D007-60A3-12E6-20520013773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0600" y="2400300"/>
            <a:ext cx="9067800" cy="3086100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E590295A-CBC2-8783-703A-1ED24FC5A489}"/>
              </a:ext>
            </a:extLst>
          </p:cNvPr>
          <p:cNvSpPr txBox="1"/>
          <p:nvPr/>
        </p:nvSpPr>
        <p:spPr>
          <a:xfrm>
            <a:off x="1752600" y="5498068"/>
            <a:ext cx="2743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i="1" dirty="0">
                <a:latin typeface="Courier New" panose="02070309020205020404" pitchFamily="49" charset="0"/>
                <a:cs typeface="Courier New" panose="02070309020205020404" pitchFamily="49" charset="0"/>
              </a:rPr>
              <a:t>[...]</a:t>
            </a:r>
            <a:endParaRPr lang="en-US" i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9FB1DD5-FE72-6B3B-4EB6-9B1D721E236F}"/>
              </a:ext>
            </a:extLst>
          </p:cNvPr>
          <p:cNvSpPr txBox="1"/>
          <p:nvPr/>
        </p:nvSpPr>
        <p:spPr>
          <a:xfrm>
            <a:off x="2209800" y="1752600"/>
            <a:ext cx="7524750" cy="369332"/>
          </a:xfrm>
          <a:prstGeom prst="rect">
            <a:avLst/>
          </a:prstGeom>
          <a:solidFill>
            <a:schemeClr val="bg1">
              <a:alpha val="60000"/>
            </a:schemeClr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212CD05-2240-92BD-B0AF-10B8A02C328F}"/>
              </a:ext>
            </a:extLst>
          </p:cNvPr>
          <p:cNvSpPr txBox="1"/>
          <p:nvPr/>
        </p:nvSpPr>
        <p:spPr>
          <a:xfrm>
            <a:off x="2209800" y="2450068"/>
            <a:ext cx="7924800" cy="419100"/>
          </a:xfrm>
          <a:prstGeom prst="rect">
            <a:avLst/>
          </a:prstGeom>
          <a:solidFill>
            <a:schemeClr val="bg1">
              <a:alpha val="60000"/>
            </a:schemeClr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6B0B3CD-7A46-FE2C-FD2C-6FE7D859F933}"/>
              </a:ext>
            </a:extLst>
          </p:cNvPr>
          <p:cNvSpPr txBox="1"/>
          <p:nvPr/>
        </p:nvSpPr>
        <p:spPr>
          <a:xfrm>
            <a:off x="2895600" y="3516868"/>
            <a:ext cx="7524750" cy="369332"/>
          </a:xfrm>
          <a:prstGeom prst="rect">
            <a:avLst/>
          </a:prstGeom>
          <a:solidFill>
            <a:schemeClr val="bg1">
              <a:alpha val="60000"/>
            </a:schemeClr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EF7C92E-CB4B-74AD-3D5F-98FA61BB7AF7}"/>
              </a:ext>
            </a:extLst>
          </p:cNvPr>
          <p:cNvSpPr txBox="1"/>
          <p:nvPr/>
        </p:nvSpPr>
        <p:spPr>
          <a:xfrm>
            <a:off x="2819400" y="4507468"/>
            <a:ext cx="7524750" cy="369332"/>
          </a:xfrm>
          <a:prstGeom prst="rect">
            <a:avLst/>
          </a:prstGeom>
          <a:solidFill>
            <a:schemeClr val="bg1">
              <a:alpha val="60000"/>
            </a:schemeClr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492A495-CE3B-4FE9-D5AE-6257A2852CD1}"/>
              </a:ext>
            </a:extLst>
          </p:cNvPr>
          <p:cNvSpPr txBox="1"/>
          <p:nvPr/>
        </p:nvSpPr>
        <p:spPr>
          <a:xfrm>
            <a:off x="2590800" y="2819399"/>
            <a:ext cx="7753350" cy="787955"/>
          </a:xfrm>
          <a:prstGeom prst="rect">
            <a:avLst/>
          </a:prstGeom>
          <a:solidFill>
            <a:schemeClr val="bg1">
              <a:alpha val="60000"/>
            </a:schemeClr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AB604DC-9D7D-F017-E54C-7A305B101EEF}"/>
              </a:ext>
            </a:extLst>
          </p:cNvPr>
          <p:cNvSpPr txBox="1"/>
          <p:nvPr/>
        </p:nvSpPr>
        <p:spPr>
          <a:xfrm>
            <a:off x="2514600" y="3810000"/>
            <a:ext cx="7753350" cy="787955"/>
          </a:xfrm>
          <a:prstGeom prst="rect">
            <a:avLst/>
          </a:prstGeom>
          <a:solidFill>
            <a:schemeClr val="bg1">
              <a:alpha val="60000"/>
            </a:schemeClr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EDB9549-8469-1FE5-A253-35122984CD77}"/>
              </a:ext>
            </a:extLst>
          </p:cNvPr>
          <p:cNvSpPr txBox="1"/>
          <p:nvPr/>
        </p:nvSpPr>
        <p:spPr>
          <a:xfrm>
            <a:off x="2533650" y="4774645"/>
            <a:ext cx="7753350" cy="787955"/>
          </a:xfrm>
          <a:prstGeom prst="rect">
            <a:avLst/>
          </a:prstGeom>
          <a:solidFill>
            <a:schemeClr val="bg1">
              <a:alpha val="60000"/>
            </a:schemeClr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37168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0B7330-C254-0F2F-AB4E-ACEF401460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The dtms Package: </a:t>
            </a:r>
            <a:r>
              <a:rPr lang="de-DE" dirty="0" err="1"/>
              <a:t>Results</a:t>
            </a:r>
            <a:r>
              <a:rPr lang="de-DE" dirty="0"/>
              <a:t> </a:t>
            </a:r>
            <a:r>
              <a:rPr lang="de-DE" dirty="0" err="1"/>
              <a:t>Example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85EF55C-27EC-5D53-A873-783548DE2F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Object-oriented programming in Mata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62DDD86-A4FE-A09A-B62E-0778A185C7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23485" y="762000"/>
            <a:ext cx="8011115" cy="6096000"/>
          </a:xfrm>
          <a:prstGeom prst="rect">
            <a:avLst/>
          </a:prstGeom>
        </p:spPr>
      </p:pic>
      <p:sp>
        <p:nvSpPr>
          <p:cNvPr id="4" name="Callout: Line 3">
            <a:extLst>
              <a:ext uri="{FF2B5EF4-FFF2-40B4-BE49-F238E27FC236}">
                <a16:creationId xmlns:a16="http://schemas.microsoft.com/office/drawing/2014/main" id="{98D77D0E-B402-2DEE-7542-DB06CF2CA0A7}"/>
              </a:ext>
            </a:extLst>
          </p:cNvPr>
          <p:cNvSpPr/>
          <p:nvPr/>
        </p:nvSpPr>
        <p:spPr>
          <a:xfrm rot="10800000">
            <a:off x="3657600" y="762000"/>
            <a:ext cx="2971800" cy="369332"/>
          </a:xfrm>
          <a:prstGeom prst="borderCallout1">
            <a:avLst>
              <a:gd name="adj1" fmla="val 1376"/>
              <a:gd name="adj2" fmla="val -236"/>
              <a:gd name="adj3" fmla="val -35180"/>
              <a:gd name="adj4" fmla="val -49129"/>
            </a:avLst>
          </a:prstGeom>
          <a:solidFill>
            <a:schemeClr val="bg1">
              <a:alpha val="0"/>
            </a:scheme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51B6E0E-ACF2-7266-390F-A9FDE6BF8D2E}"/>
              </a:ext>
            </a:extLst>
          </p:cNvPr>
          <p:cNvSpPr txBox="1"/>
          <p:nvPr/>
        </p:nvSpPr>
        <p:spPr>
          <a:xfrm>
            <a:off x="8077201" y="1078468"/>
            <a:ext cx="350519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cname</a:t>
            </a:r>
            <a:r>
              <a:rPr lang="de-DE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de-DE" sz="2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composite</a:t>
            </a:r>
            <a:r>
              <a:rPr lang="de-DE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2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name</a:t>
            </a:r>
            <a:r>
              <a:rPr lang="de-DE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):</a:t>
            </a:r>
            <a:br>
              <a:rPr lang="de-DE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de-DE" sz="2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uniquely</a:t>
            </a:r>
            <a:r>
              <a:rPr lang="de-DE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2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identifies</a:t>
            </a:r>
            <a:r>
              <a:rPr lang="de-DE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2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tree</a:t>
            </a:r>
            <a:r>
              <a:rPr lang="de-DE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2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elements</a:t>
            </a:r>
            <a:endParaRPr lang="en-US" sz="20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83597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ACC38E-7C5C-EAB1-1A2D-72D3C57041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Package Highlights / </a:t>
            </a:r>
            <a:r>
              <a:rPr lang="de-DE" dirty="0" err="1"/>
              <a:t>Contributions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36C759C-F1E5-60B4-43CA-93F8FD3FE93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Discrete-time multistate regression models in Stata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15FA960-87BF-0626-ACB7-1BCCD6A694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3500" y="0"/>
            <a:ext cx="824660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983079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7066B2-69A9-F48F-538B-6E4984BDAB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Object-Oriented</a:t>
            </a:r>
            <a:r>
              <a:rPr lang="de-DE" dirty="0"/>
              <a:t> </a:t>
            </a:r>
            <a:r>
              <a:rPr lang="de-DE" dirty="0" err="1"/>
              <a:t>Programming</a:t>
            </a:r>
            <a:r>
              <a:rPr lang="de-DE" dirty="0"/>
              <a:t> I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F3324C-E96B-5F6D-B82E-FF37053B366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A class: an entity that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dirty="0"/>
              <a:t>has members containing data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dirty="0"/>
              <a:t>can do stuff: has functions (called methods)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dirty="0"/>
              <a:t>defined by a class definition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dirty="0"/>
              <a:t>code uses instances of a class (objects)</a:t>
            </a:r>
          </a:p>
          <a:p>
            <a:pPr marL="514350" indent="-457200">
              <a:buFont typeface="Arial" panose="020B0604020202020204" pitchFamily="34" charset="0"/>
              <a:buChar char="•"/>
            </a:pPr>
            <a:r>
              <a:rPr lang="en-US" dirty="0"/>
              <a:t>OOP section I: Simple but interrelated classes</a:t>
            </a:r>
            <a:br>
              <a:rPr lang="en-US" dirty="0"/>
            </a:br>
            <a:r>
              <a:rPr lang="en-US" dirty="0"/>
              <a:t>Goal: a class that holds Stata e()-results</a:t>
            </a:r>
          </a:p>
          <a:p>
            <a:pPr marL="514350" indent="-457200">
              <a:buFont typeface="Arial" panose="020B0604020202020204" pitchFamily="34" charset="0"/>
              <a:buChar char="•"/>
            </a:pPr>
            <a:r>
              <a:rPr lang="en-US" dirty="0"/>
              <a:t>OOP section II: Explain how the dtms tree works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062DC9C-E7B6-8B72-66DB-56D926B83D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Object-oriented programming in Mata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8420195"/>
      </p:ext>
    </p:extLst>
  </p:cSld>
  <p:clrMapOvr>
    <a:masterClrMapping/>
  </p:clrMapOvr>
</p:sld>
</file>

<file path=ppt/theme/theme1.xml><?xml version="1.0" encoding="utf-8"?>
<a:theme xmlns:a="http://schemas.openxmlformats.org/drawingml/2006/main" name="MPIDR_template_dcs">
  <a:themeElements>
    <a:clrScheme name="MPIDR_template 2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FBDF53"/>
      </a:accent1>
      <a:accent2>
        <a:srgbClr val="FF9966"/>
      </a:accent2>
      <a:accent3>
        <a:srgbClr val="FFFFFF"/>
      </a:accent3>
      <a:accent4>
        <a:srgbClr val="000000"/>
      </a:accent4>
      <a:accent5>
        <a:srgbClr val="FDECB3"/>
      </a:accent5>
      <a:accent6>
        <a:srgbClr val="E78A5C"/>
      </a:accent6>
      <a:hlink>
        <a:srgbClr val="CC3300"/>
      </a:hlink>
      <a:folHlink>
        <a:srgbClr val="996600"/>
      </a:folHlink>
    </a:clrScheme>
    <a:fontScheme name="MPIDR_templat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MPIDR_templa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PIDR_templat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PIDR_templat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PIDR_templat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PIDR_templat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PIDR_templat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PIDR_templat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PIDR_templat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PIDR_templat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PIDR_templat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PIDR_templat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PIDR_templat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MPIDR_template_dcs</Template>
  <TotalTime>12759</TotalTime>
  <Words>881</Words>
  <Application>Microsoft Office PowerPoint</Application>
  <PresentationFormat>Widescreen</PresentationFormat>
  <Paragraphs>107</Paragraphs>
  <Slides>24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9" baseType="lpstr">
      <vt:lpstr>Arial</vt:lpstr>
      <vt:lpstr>Calibri</vt:lpstr>
      <vt:lpstr>Courier New</vt:lpstr>
      <vt:lpstr>Times New Roman</vt:lpstr>
      <vt:lpstr>MPIDR_template_dcs</vt:lpstr>
      <vt:lpstr>Object-oriented programming in Mata</vt:lpstr>
      <vt:lpstr>Preliminary Remarks</vt:lpstr>
      <vt:lpstr>The dtms Package</vt:lpstr>
      <vt:lpstr>The dtms Package</vt:lpstr>
      <vt:lpstr>The dtms Package: The dtms Tree</vt:lpstr>
      <vt:lpstr>The dtms Package: The dtms Tree</vt:lpstr>
      <vt:lpstr>The dtms Package: Results Example</vt:lpstr>
      <vt:lpstr>Package Highlights / Contributions</vt:lpstr>
      <vt:lpstr>Object-Oriented Programming I</vt:lpstr>
      <vt:lpstr>OOP I: Simple but Interrelated Classes: exStataMatrix</vt:lpstr>
      <vt:lpstr>OOP I Side Note: Pointer Variables</vt:lpstr>
      <vt:lpstr>OOP I Side Note: Pointer Variables</vt:lpstr>
      <vt:lpstr>OOP I: Simple but Interrelated Classes: exSimpleCollection</vt:lpstr>
      <vt:lpstr>OOP I: Simple but Interrelated Classes: exEsave</vt:lpstr>
      <vt:lpstr>OOP II: Objects behind the dtms Tree</vt:lpstr>
      <vt:lpstr>OOP II</vt:lpstr>
      <vt:lpstr>OOP II: Objects behind the dtms Tree</vt:lpstr>
      <vt:lpstr>OOP II: Objects behind the dtms Tree: Solutions to 1.-3.</vt:lpstr>
      <vt:lpstr>OOP II: Objects behind the dtms Tree: Solution to 4.</vt:lpstr>
      <vt:lpstr>OOP II: Objects behind the dtms Tree</vt:lpstr>
      <vt:lpstr>PowerPoint Presentation</vt:lpstr>
      <vt:lpstr>References</vt:lpstr>
      <vt:lpstr>The dtms Package: The dtms Tree</vt:lpstr>
      <vt:lpstr>The dtms Package: Project Size</vt:lpstr>
    </vt:vector>
  </TitlesOfParts>
  <Company>MPI for Demographic Research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Schneider, Daniel Christoph</dc:creator>
  <cp:lastModifiedBy>Daniel Schneider</cp:lastModifiedBy>
  <cp:revision>234</cp:revision>
  <dcterms:created xsi:type="dcterms:W3CDTF">2019-04-22T13:14:42Z</dcterms:created>
  <dcterms:modified xsi:type="dcterms:W3CDTF">2023-09-07T10:57:59Z</dcterms:modified>
</cp:coreProperties>
</file>